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Lst>
  <p:sldSz cy="12189600" cx="6840000"/>
  <p:notesSz cx="6858000" cy="9144000"/>
  <p:embeddedFontLst>
    <p:embeddedFont>
      <p:font typeface="Mada"/>
      <p:regular r:id="rId17"/>
      <p:bold r:id="rId18"/>
    </p:embeddedFont>
    <p:embeddedFont>
      <p:font typeface="Mada SemiBo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39">
          <p15:clr>
            <a:srgbClr val="A4A3A4"/>
          </p15:clr>
        </p15:guide>
        <p15:guide id="2" pos="21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0BF8DF3-5E9D-4126-B120-7C86F8EFC2D6}">
  <a:tblStyle styleId="{B0BF8DF3-5E9D-4126-B120-7C86F8EFC2D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A12EEDA-9EE1-48C3-83E3-0C4DCDA9FDA4}"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39" orient="horz"/>
        <p:guide pos="215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adaSemiBold-bold.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font" Target="fonts/Mada-regular.fntdata"/><Relationship Id="rId16" Type="http://schemas.openxmlformats.org/officeDocument/2006/relationships/slide" Target="slides/slide8.xml"/><Relationship Id="rId5" Type="http://schemas.openxmlformats.org/officeDocument/2006/relationships/slideMaster" Target="slideMasters/slideMaster1.xml"/><Relationship Id="rId19" Type="http://schemas.openxmlformats.org/officeDocument/2006/relationships/font" Target="fonts/MadaSemiBold-regular.fntdata"/><Relationship Id="rId6" Type="http://schemas.openxmlformats.org/officeDocument/2006/relationships/slideMaster" Target="slideMasters/slideMaster2.xml"/><Relationship Id="rId18" Type="http://schemas.openxmlformats.org/officeDocument/2006/relationships/font" Target="fonts/Mada-bold.fntdata"/><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718178d9c6_0_32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18178d9c6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38ce41fd2_0_19: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38ce41fd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a0ed98f640da378_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g7a0ed98f640da378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6d33eb341905a005_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6d33eb341905a00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7230265d5f_0_0: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7230265d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718178d9c6_0_95: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718178d9c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718178d9c6_0_111: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718178d9c6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73ca69e098_0_1:notes"/>
          <p:cNvSpPr/>
          <p:nvPr>
            <p:ph idx="2" type="sldImg"/>
          </p:nvPr>
        </p:nvSpPr>
        <p:spPr>
          <a:xfrm>
            <a:off x="2467261" y="685800"/>
            <a:ext cx="19242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73ca69e09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33168" y="1764571"/>
            <a:ext cx="6373800" cy="48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33161" y="6716604"/>
            <a:ext cx="6373800" cy="18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33161" y="2621410"/>
            <a:ext cx="6373800" cy="465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233161" y="7470470"/>
            <a:ext cx="6373800" cy="3082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8" name="Shape 58"/>
        <p:cNvGrpSpPr/>
        <p:nvPr/>
      </p:nvGrpSpPr>
      <p:grpSpPr>
        <a:xfrm>
          <a:off x="0" y="0"/>
          <a:ext cx="0" cy="0"/>
          <a:chOff x="0" y="0"/>
          <a:chExt cx="0" cy="0"/>
        </a:xfrm>
      </p:grpSpPr>
      <p:sp>
        <p:nvSpPr>
          <p:cNvPr id="59" name="Google Shape;59;p14"/>
          <p:cNvSpPr txBox="1"/>
          <p:nvPr>
            <p:ph type="ctrTitle"/>
          </p:nvPr>
        </p:nvSpPr>
        <p:spPr>
          <a:xfrm>
            <a:off x="233168" y="1764571"/>
            <a:ext cx="6373800" cy="48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0" name="Google Shape;60;p14"/>
          <p:cNvSpPr txBox="1"/>
          <p:nvPr>
            <p:ph idx="1" type="subTitle"/>
          </p:nvPr>
        </p:nvSpPr>
        <p:spPr>
          <a:xfrm>
            <a:off x="233161" y="6716604"/>
            <a:ext cx="6373800" cy="187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p1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2" name="Shape 62"/>
        <p:cNvGrpSpPr/>
        <p:nvPr/>
      </p:nvGrpSpPr>
      <p:grpSpPr>
        <a:xfrm>
          <a:off x="0" y="0"/>
          <a:ext cx="0" cy="0"/>
          <a:chOff x="0" y="0"/>
          <a:chExt cx="0" cy="0"/>
        </a:xfrm>
      </p:grpSpPr>
      <p:sp>
        <p:nvSpPr>
          <p:cNvPr id="63" name="Google Shape;63;p15"/>
          <p:cNvSpPr txBox="1"/>
          <p:nvPr>
            <p:ph type="title"/>
          </p:nvPr>
        </p:nvSpPr>
        <p:spPr>
          <a:xfrm>
            <a:off x="233161" y="5097308"/>
            <a:ext cx="6373800" cy="199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4" name="Google Shape;64;p1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233161" y="2731255"/>
            <a:ext cx="6373800" cy="809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8" name="Google Shape;68;p1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7"/>
          <p:cNvSpPr txBox="1"/>
          <p:nvPr>
            <p:ph idx="1" type="body"/>
          </p:nvPr>
        </p:nvSpPr>
        <p:spPr>
          <a:xfrm>
            <a:off x="233161" y="2731255"/>
            <a:ext cx="29919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2" type="body"/>
          </p:nvPr>
        </p:nvSpPr>
        <p:spPr>
          <a:xfrm>
            <a:off x="3614787" y="2731255"/>
            <a:ext cx="29919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Google Shape;73;p1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7" name="Shape 77"/>
        <p:cNvGrpSpPr/>
        <p:nvPr/>
      </p:nvGrpSpPr>
      <p:grpSpPr>
        <a:xfrm>
          <a:off x="0" y="0"/>
          <a:ext cx="0" cy="0"/>
          <a:chOff x="0" y="0"/>
          <a:chExt cx="0" cy="0"/>
        </a:xfrm>
      </p:grpSpPr>
      <p:sp>
        <p:nvSpPr>
          <p:cNvPr id="78" name="Google Shape;78;p19"/>
          <p:cNvSpPr txBox="1"/>
          <p:nvPr>
            <p:ph type="title"/>
          </p:nvPr>
        </p:nvSpPr>
        <p:spPr>
          <a:xfrm>
            <a:off x="233161" y="1316719"/>
            <a:ext cx="2100300" cy="1790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9" name="Google Shape;79;p19"/>
          <p:cNvSpPr txBox="1"/>
          <p:nvPr>
            <p:ph idx="1" type="body"/>
          </p:nvPr>
        </p:nvSpPr>
        <p:spPr>
          <a:xfrm>
            <a:off x="233161" y="3293218"/>
            <a:ext cx="2100300" cy="753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1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1" name="Shape 81"/>
        <p:cNvGrpSpPr/>
        <p:nvPr/>
      </p:nvGrpSpPr>
      <p:grpSpPr>
        <a:xfrm>
          <a:off x="0" y="0"/>
          <a:ext cx="0" cy="0"/>
          <a:chOff x="0" y="0"/>
          <a:chExt cx="0" cy="0"/>
        </a:xfrm>
      </p:grpSpPr>
      <p:sp>
        <p:nvSpPr>
          <p:cNvPr id="82" name="Google Shape;82;p20"/>
          <p:cNvSpPr txBox="1"/>
          <p:nvPr>
            <p:ph type="title"/>
          </p:nvPr>
        </p:nvSpPr>
        <p:spPr>
          <a:xfrm>
            <a:off x="366722" y="1066812"/>
            <a:ext cx="4763400" cy="969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3" name="Google Shape;83;p2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21"/>
          <p:cNvSpPr/>
          <p:nvPr/>
        </p:nvSpPr>
        <p:spPr>
          <a:xfrm>
            <a:off x="3420000" y="-296"/>
            <a:ext cx="34203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1"/>
          <p:cNvSpPr txBox="1"/>
          <p:nvPr>
            <p:ph type="title"/>
          </p:nvPr>
        </p:nvSpPr>
        <p:spPr>
          <a:xfrm>
            <a:off x="198602" y="2922506"/>
            <a:ext cx="3025800" cy="351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 name="Google Shape;87;p21"/>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p21"/>
          <p:cNvSpPr txBox="1"/>
          <p:nvPr>
            <p:ph idx="2" type="body"/>
          </p:nvPr>
        </p:nvSpPr>
        <p:spPr>
          <a:xfrm>
            <a:off x="3694902" y="1715988"/>
            <a:ext cx="2870100" cy="87573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9" name="Google Shape;89;p21"/>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33161" y="5097308"/>
            <a:ext cx="6373800" cy="1995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0" name="Shape 90"/>
        <p:cNvGrpSpPr/>
        <p:nvPr/>
      </p:nvGrpSpPr>
      <p:grpSpPr>
        <a:xfrm>
          <a:off x="0" y="0"/>
          <a:ext cx="0" cy="0"/>
          <a:chOff x="0" y="0"/>
          <a:chExt cx="0" cy="0"/>
        </a:xfrm>
      </p:grpSpPr>
      <p:sp>
        <p:nvSpPr>
          <p:cNvPr id="91" name="Google Shape;91;p22"/>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2" name="Google Shape;92;p22"/>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3" name="Shape 93"/>
        <p:cNvGrpSpPr/>
        <p:nvPr/>
      </p:nvGrpSpPr>
      <p:grpSpPr>
        <a:xfrm>
          <a:off x="0" y="0"/>
          <a:ext cx="0" cy="0"/>
          <a:chOff x="0" y="0"/>
          <a:chExt cx="0" cy="0"/>
        </a:xfrm>
      </p:grpSpPr>
      <p:sp>
        <p:nvSpPr>
          <p:cNvPr id="94" name="Google Shape;94;p23"/>
          <p:cNvSpPr txBox="1"/>
          <p:nvPr>
            <p:ph hasCustomPrompt="1" type="title"/>
          </p:nvPr>
        </p:nvSpPr>
        <p:spPr>
          <a:xfrm>
            <a:off x="233161" y="2621410"/>
            <a:ext cx="6373800" cy="4653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5" name="Google Shape;95;p23"/>
          <p:cNvSpPr txBox="1"/>
          <p:nvPr>
            <p:ph idx="1" type="body"/>
          </p:nvPr>
        </p:nvSpPr>
        <p:spPr>
          <a:xfrm>
            <a:off x="233161" y="7470470"/>
            <a:ext cx="6373800" cy="3082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6" name="Google Shape;96;p23"/>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7" name="Shape 107"/>
        <p:cNvGrpSpPr/>
        <p:nvPr/>
      </p:nvGrpSpPr>
      <p:grpSpPr>
        <a:xfrm>
          <a:off x="0" y="0"/>
          <a:ext cx="0" cy="0"/>
          <a:chOff x="0" y="0"/>
          <a:chExt cx="0" cy="0"/>
        </a:xfrm>
      </p:grpSpPr>
      <p:sp>
        <p:nvSpPr>
          <p:cNvPr id="108" name="Google Shape;108;p26"/>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9" name="Google Shape;109;p26"/>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10" name="Google Shape;110;p26"/>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1" name="Shape 111"/>
        <p:cNvGrpSpPr/>
        <p:nvPr/>
      </p:nvGrpSpPr>
      <p:grpSpPr>
        <a:xfrm>
          <a:off x="0" y="0"/>
          <a:ext cx="0" cy="0"/>
          <a:chOff x="0" y="0"/>
          <a:chExt cx="0" cy="0"/>
        </a:xfrm>
      </p:grpSpPr>
      <p:sp>
        <p:nvSpPr>
          <p:cNvPr id="112" name="Google Shape;112;p27"/>
          <p:cNvSpPr txBox="1"/>
          <p:nvPr>
            <p:ph type="ctrTitle"/>
          </p:nvPr>
        </p:nvSpPr>
        <p:spPr>
          <a:xfrm>
            <a:off x="233168" y="1764571"/>
            <a:ext cx="6373800" cy="4864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13" name="Google Shape;113;p27"/>
          <p:cNvSpPr txBox="1"/>
          <p:nvPr>
            <p:ph idx="1" type="subTitle"/>
          </p:nvPr>
        </p:nvSpPr>
        <p:spPr>
          <a:xfrm>
            <a:off x="233161" y="6716604"/>
            <a:ext cx="6373800" cy="1878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4" name="Google Shape;114;p27"/>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5" name="Shape 115"/>
        <p:cNvGrpSpPr/>
        <p:nvPr/>
      </p:nvGrpSpPr>
      <p:grpSpPr>
        <a:xfrm>
          <a:off x="0" y="0"/>
          <a:ext cx="0" cy="0"/>
          <a:chOff x="0" y="0"/>
          <a:chExt cx="0" cy="0"/>
        </a:xfrm>
      </p:grpSpPr>
      <p:sp>
        <p:nvSpPr>
          <p:cNvPr id="116" name="Google Shape;116;p28"/>
          <p:cNvSpPr txBox="1"/>
          <p:nvPr>
            <p:ph type="title"/>
          </p:nvPr>
        </p:nvSpPr>
        <p:spPr>
          <a:xfrm>
            <a:off x="233161" y="5097308"/>
            <a:ext cx="6373800" cy="1995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17" name="Google Shape;117;p28"/>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29"/>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0" name="Google Shape;120;p29"/>
          <p:cNvSpPr txBox="1"/>
          <p:nvPr>
            <p:ph idx="1" type="body"/>
          </p:nvPr>
        </p:nvSpPr>
        <p:spPr>
          <a:xfrm>
            <a:off x="233161" y="2731255"/>
            <a:ext cx="2992200" cy="809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21" name="Google Shape;121;p29"/>
          <p:cNvSpPr txBox="1"/>
          <p:nvPr>
            <p:ph idx="2" type="body"/>
          </p:nvPr>
        </p:nvSpPr>
        <p:spPr>
          <a:xfrm>
            <a:off x="3614787" y="2731255"/>
            <a:ext cx="2992200" cy="809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22" name="Google Shape;122;p29"/>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3" name="Shape 123"/>
        <p:cNvGrpSpPr/>
        <p:nvPr/>
      </p:nvGrpSpPr>
      <p:grpSpPr>
        <a:xfrm>
          <a:off x="0" y="0"/>
          <a:ext cx="0" cy="0"/>
          <a:chOff x="0" y="0"/>
          <a:chExt cx="0" cy="0"/>
        </a:xfrm>
      </p:grpSpPr>
      <p:sp>
        <p:nvSpPr>
          <p:cNvPr id="124" name="Google Shape;124;p30"/>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25" name="Google Shape;125;p30"/>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26" name="Shape 126"/>
        <p:cNvGrpSpPr/>
        <p:nvPr/>
      </p:nvGrpSpPr>
      <p:grpSpPr>
        <a:xfrm>
          <a:off x="0" y="0"/>
          <a:ext cx="0" cy="0"/>
          <a:chOff x="0" y="0"/>
          <a:chExt cx="0" cy="0"/>
        </a:xfrm>
      </p:grpSpPr>
      <p:sp>
        <p:nvSpPr>
          <p:cNvPr id="127" name="Google Shape;127;p31"/>
          <p:cNvSpPr txBox="1"/>
          <p:nvPr>
            <p:ph type="title"/>
          </p:nvPr>
        </p:nvSpPr>
        <p:spPr>
          <a:xfrm>
            <a:off x="233161" y="1316719"/>
            <a:ext cx="2100600" cy="1791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28" name="Google Shape;128;p31"/>
          <p:cNvSpPr txBox="1"/>
          <p:nvPr>
            <p:ph idx="1" type="body"/>
          </p:nvPr>
        </p:nvSpPr>
        <p:spPr>
          <a:xfrm>
            <a:off x="233161" y="3293218"/>
            <a:ext cx="2100600" cy="75348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29" name="Google Shape;129;p31"/>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30" name="Shape 130"/>
        <p:cNvGrpSpPr/>
        <p:nvPr/>
      </p:nvGrpSpPr>
      <p:grpSpPr>
        <a:xfrm>
          <a:off x="0" y="0"/>
          <a:ext cx="0" cy="0"/>
          <a:chOff x="0" y="0"/>
          <a:chExt cx="0" cy="0"/>
        </a:xfrm>
      </p:grpSpPr>
      <p:sp>
        <p:nvSpPr>
          <p:cNvPr id="131" name="Google Shape;131;p32"/>
          <p:cNvSpPr txBox="1"/>
          <p:nvPr>
            <p:ph type="title"/>
          </p:nvPr>
        </p:nvSpPr>
        <p:spPr>
          <a:xfrm>
            <a:off x="366722" y="1066812"/>
            <a:ext cx="4763400" cy="9694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32" name="Google Shape;132;p32"/>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233161" y="2731255"/>
            <a:ext cx="6373800" cy="809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33" name="Shape 133"/>
        <p:cNvGrpSpPr/>
        <p:nvPr/>
      </p:nvGrpSpPr>
      <p:grpSpPr>
        <a:xfrm>
          <a:off x="0" y="0"/>
          <a:ext cx="0" cy="0"/>
          <a:chOff x="0" y="0"/>
          <a:chExt cx="0" cy="0"/>
        </a:xfrm>
      </p:grpSpPr>
      <p:sp>
        <p:nvSpPr>
          <p:cNvPr id="134" name="Google Shape;134;p33"/>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3"/>
          <p:cNvSpPr txBox="1"/>
          <p:nvPr>
            <p:ph type="title"/>
          </p:nvPr>
        </p:nvSpPr>
        <p:spPr>
          <a:xfrm>
            <a:off x="198602" y="2922506"/>
            <a:ext cx="3025800" cy="35130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36" name="Google Shape;136;p33"/>
          <p:cNvSpPr txBox="1"/>
          <p:nvPr>
            <p:ph idx="1" type="subTitle"/>
          </p:nvPr>
        </p:nvSpPr>
        <p:spPr>
          <a:xfrm>
            <a:off x="198602" y="6643018"/>
            <a:ext cx="3025800" cy="2927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7" name="Google Shape;137;p33"/>
          <p:cNvSpPr txBox="1"/>
          <p:nvPr>
            <p:ph idx="2" type="body"/>
          </p:nvPr>
        </p:nvSpPr>
        <p:spPr>
          <a:xfrm>
            <a:off x="3694902" y="1715988"/>
            <a:ext cx="2870100" cy="87570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38" name="Google Shape;138;p33"/>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9" name="Shape 139"/>
        <p:cNvGrpSpPr/>
        <p:nvPr/>
      </p:nvGrpSpPr>
      <p:grpSpPr>
        <a:xfrm>
          <a:off x="0" y="0"/>
          <a:ext cx="0" cy="0"/>
          <a:chOff x="0" y="0"/>
          <a:chExt cx="0" cy="0"/>
        </a:xfrm>
      </p:grpSpPr>
      <p:sp>
        <p:nvSpPr>
          <p:cNvPr id="140" name="Google Shape;140;p34"/>
          <p:cNvSpPr txBox="1"/>
          <p:nvPr>
            <p:ph idx="1" type="body"/>
          </p:nvPr>
        </p:nvSpPr>
        <p:spPr>
          <a:xfrm>
            <a:off x="233161" y="10026056"/>
            <a:ext cx="4487400" cy="14340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141" name="Google Shape;141;p34"/>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42" name="Shape 142"/>
        <p:cNvGrpSpPr/>
        <p:nvPr/>
      </p:nvGrpSpPr>
      <p:grpSpPr>
        <a:xfrm>
          <a:off x="0" y="0"/>
          <a:ext cx="0" cy="0"/>
          <a:chOff x="0" y="0"/>
          <a:chExt cx="0" cy="0"/>
        </a:xfrm>
      </p:grpSpPr>
      <p:sp>
        <p:nvSpPr>
          <p:cNvPr id="143" name="Google Shape;143;p35"/>
          <p:cNvSpPr txBox="1"/>
          <p:nvPr>
            <p:ph hasCustomPrompt="1" type="title"/>
          </p:nvPr>
        </p:nvSpPr>
        <p:spPr>
          <a:xfrm>
            <a:off x="233161" y="2621410"/>
            <a:ext cx="6373800" cy="4653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44" name="Google Shape;144;p35"/>
          <p:cNvSpPr txBox="1"/>
          <p:nvPr>
            <p:ph idx="1" type="body"/>
          </p:nvPr>
        </p:nvSpPr>
        <p:spPr>
          <a:xfrm>
            <a:off x="233161" y="7470470"/>
            <a:ext cx="6373800" cy="3082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145" name="Google Shape;145;p35"/>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6" name="Shape 146"/>
        <p:cNvGrpSpPr/>
        <p:nvPr/>
      </p:nvGrpSpPr>
      <p:grpSpPr>
        <a:xfrm>
          <a:off x="0" y="0"/>
          <a:ext cx="0" cy="0"/>
          <a:chOff x="0" y="0"/>
          <a:chExt cx="0" cy="0"/>
        </a:xfrm>
      </p:grpSpPr>
      <p:sp>
        <p:nvSpPr>
          <p:cNvPr id="147" name="Google Shape;147;p36"/>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33161"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3614787" y="2731255"/>
            <a:ext cx="2992200" cy="809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33161" y="1054666"/>
            <a:ext cx="6373800" cy="13572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33161" y="1316719"/>
            <a:ext cx="2100600" cy="1791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233161" y="3293218"/>
            <a:ext cx="2100600" cy="7534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366722" y="1066812"/>
            <a:ext cx="4763400" cy="9694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420000" y="-296"/>
            <a:ext cx="3420000" cy="12189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198602" y="2922506"/>
            <a:ext cx="3025800" cy="351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198602" y="6643018"/>
            <a:ext cx="3025800" cy="292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3694902" y="1715988"/>
            <a:ext cx="2870100" cy="87570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33161" y="10026056"/>
            <a:ext cx="4487400" cy="143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337665" y="11051375"/>
            <a:ext cx="410400" cy="932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150" y="0"/>
            <a:ext cx="6839700" cy="676441"/>
            <a:chOff x="150" y="0"/>
            <a:chExt cx="6839700" cy="676441"/>
          </a:xfrm>
        </p:grpSpPr>
        <p:sp>
          <p:nvSpPr>
            <p:cNvPr id="10" name="Google Shape;10;p1"/>
            <p:cNvSpPr/>
            <p:nvPr/>
          </p:nvSpPr>
          <p:spPr>
            <a:xfrm>
              <a:off x="150" y="0"/>
              <a:ext cx="6839700" cy="1332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4597798" y="47641"/>
              <a:ext cx="2241900" cy="628800"/>
            </a:xfrm>
            <a:prstGeom prst="snip2DiagRect">
              <a:avLst>
                <a:gd fmla="val 42434"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 name="Google Shape;12;p1"/>
          <p:cNvSpPr/>
          <p:nvPr/>
        </p:nvSpPr>
        <p:spPr>
          <a:xfrm>
            <a:off x="-150" y="11312689"/>
            <a:ext cx="6839700" cy="876300"/>
          </a:xfrm>
          <a:prstGeom prst="round2SameRect">
            <a:avLst>
              <a:gd fmla="val 16667" name="adj1"/>
              <a:gd fmla="val 0" name="adj2"/>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6" name="Google Shape;56;p13"/>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sz="1400">
                <a:solidFill>
                  <a:schemeClr val="dk2"/>
                </a:solidFill>
              </a:defRPr>
            </a:lvl2pPr>
            <a:lvl3pPr indent="-317500" lvl="2" marL="1371600" rtl="0">
              <a:lnSpc>
                <a:spcPct val="115000"/>
              </a:lnSpc>
              <a:spcBef>
                <a:spcPts val="1600"/>
              </a:spcBef>
              <a:spcAft>
                <a:spcPts val="0"/>
              </a:spcAft>
              <a:buClr>
                <a:schemeClr val="dk2"/>
              </a:buClr>
              <a:buSzPts val="1400"/>
              <a:buChar char="■"/>
              <a:defRPr sz="1400">
                <a:solidFill>
                  <a:schemeClr val="dk2"/>
                </a:solidFill>
              </a:defRPr>
            </a:lvl3pPr>
            <a:lvl4pPr indent="-317500" lvl="3" marL="1828800" rtl="0">
              <a:lnSpc>
                <a:spcPct val="115000"/>
              </a:lnSpc>
              <a:spcBef>
                <a:spcPts val="1600"/>
              </a:spcBef>
              <a:spcAft>
                <a:spcPts val="0"/>
              </a:spcAft>
              <a:buClr>
                <a:schemeClr val="dk2"/>
              </a:buClr>
              <a:buSzPts val="1400"/>
              <a:buChar char="●"/>
              <a:defRPr sz="1400">
                <a:solidFill>
                  <a:schemeClr val="dk2"/>
                </a:solidFill>
              </a:defRPr>
            </a:lvl4pPr>
            <a:lvl5pPr indent="-317500" lvl="4" marL="2286000" rtl="0">
              <a:lnSpc>
                <a:spcPct val="115000"/>
              </a:lnSpc>
              <a:spcBef>
                <a:spcPts val="1600"/>
              </a:spcBef>
              <a:spcAft>
                <a:spcPts val="0"/>
              </a:spcAft>
              <a:buClr>
                <a:schemeClr val="dk2"/>
              </a:buClr>
              <a:buSzPts val="1400"/>
              <a:buChar char="○"/>
              <a:defRPr sz="1400">
                <a:solidFill>
                  <a:schemeClr val="dk2"/>
                </a:solidFill>
              </a:defRPr>
            </a:lvl5pPr>
            <a:lvl6pPr indent="-317500" lvl="5" marL="2743200" rtl="0">
              <a:lnSpc>
                <a:spcPct val="115000"/>
              </a:lnSpc>
              <a:spcBef>
                <a:spcPts val="1600"/>
              </a:spcBef>
              <a:spcAft>
                <a:spcPts val="0"/>
              </a:spcAft>
              <a:buClr>
                <a:schemeClr val="dk2"/>
              </a:buClr>
              <a:buSzPts val="1400"/>
              <a:buChar char="■"/>
              <a:defRPr sz="1400">
                <a:solidFill>
                  <a:schemeClr val="dk2"/>
                </a:solidFill>
              </a:defRPr>
            </a:lvl6pPr>
            <a:lvl7pPr indent="-317500" lvl="6" marL="3200400" rtl="0">
              <a:lnSpc>
                <a:spcPct val="115000"/>
              </a:lnSpc>
              <a:spcBef>
                <a:spcPts val="1600"/>
              </a:spcBef>
              <a:spcAft>
                <a:spcPts val="0"/>
              </a:spcAft>
              <a:buClr>
                <a:schemeClr val="dk2"/>
              </a:buClr>
              <a:buSzPts val="1400"/>
              <a:buChar char="●"/>
              <a:defRPr sz="1400">
                <a:solidFill>
                  <a:schemeClr val="dk2"/>
                </a:solidFill>
              </a:defRPr>
            </a:lvl7pPr>
            <a:lvl8pPr indent="-317500" lvl="7" marL="3657600" rtl="0">
              <a:lnSpc>
                <a:spcPct val="115000"/>
              </a:lnSpc>
              <a:spcBef>
                <a:spcPts val="1600"/>
              </a:spcBef>
              <a:spcAft>
                <a:spcPts val="0"/>
              </a:spcAft>
              <a:buClr>
                <a:schemeClr val="dk2"/>
              </a:buClr>
              <a:buSzPts val="1400"/>
              <a:buChar char="○"/>
              <a:defRPr sz="1400">
                <a:solidFill>
                  <a:schemeClr val="dk2"/>
                </a:solidFill>
              </a:defRPr>
            </a:lvl8pPr>
            <a:lvl9pPr indent="-317500" lvl="8" marL="4114800" rtl="0">
              <a:lnSpc>
                <a:spcPct val="115000"/>
              </a:lnSpc>
              <a:spcBef>
                <a:spcPts val="1600"/>
              </a:spcBef>
              <a:spcAft>
                <a:spcPts val="1600"/>
              </a:spcAft>
              <a:buClr>
                <a:schemeClr val="dk2"/>
              </a:buClr>
              <a:buSzPts val="1400"/>
              <a:buChar char="■"/>
              <a:defRPr sz="1400">
                <a:solidFill>
                  <a:schemeClr val="dk2"/>
                </a:solidFill>
              </a:defRPr>
            </a:lvl9pPr>
          </a:lstStyle>
          <a:p/>
        </p:txBody>
      </p:sp>
      <p:sp>
        <p:nvSpPr>
          <p:cNvPr id="57" name="Google Shape;57;p13"/>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9" name="Shape 99"/>
        <p:cNvGrpSpPr/>
        <p:nvPr/>
      </p:nvGrpSpPr>
      <p:grpSpPr>
        <a:xfrm>
          <a:off x="0" y="0"/>
          <a:ext cx="0" cy="0"/>
          <a:chOff x="0" y="0"/>
          <a:chExt cx="0" cy="0"/>
        </a:xfrm>
      </p:grpSpPr>
      <p:sp>
        <p:nvSpPr>
          <p:cNvPr id="100" name="Google Shape;100;p25"/>
          <p:cNvSpPr txBox="1"/>
          <p:nvPr>
            <p:ph type="title"/>
          </p:nvPr>
        </p:nvSpPr>
        <p:spPr>
          <a:xfrm>
            <a:off x="233161" y="1054666"/>
            <a:ext cx="6373800" cy="13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1" name="Google Shape;101;p25"/>
          <p:cNvSpPr txBox="1"/>
          <p:nvPr>
            <p:ph idx="1" type="body"/>
          </p:nvPr>
        </p:nvSpPr>
        <p:spPr>
          <a:xfrm>
            <a:off x="233161" y="2731255"/>
            <a:ext cx="6373800" cy="809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02" name="Google Shape;102;p25"/>
          <p:cNvSpPr txBox="1"/>
          <p:nvPr>
            <p:ph idx="12" type="sldNum"/>
          </p:nvPr>
        </p:nvSpPr>
        <p:spPr>
          <a:xfrm>
            <a:off x="6337665" y="11051375"/>
            <a:ext cx="410400" cy="932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103" name="Google Shape;103;p25"/>
          <p:cNvGrpSpPr/>
          <p:nvPr/>
        </p:nvGrpSpPr>
        <p:grpSpPr>
          <a:xfrm>
            <a:off x="150" y="0"/>
            <a:ext cx="6839700" cy="676441"/>
            <a:chOff x="150" y="0"/>
            <a:chExt cx="6839700" cy="676441"/>
          </a:xfrm>
        </p:grpSpPr>
        <p:sp>
          <p:nvSpPr>
            <p:cNvPr id="104" name="Google Shape;104;p25"/>
            <p:cNvSpPr/>
            <p:nvPr/>
          </p:nvSpPr>
          <p:spPr>
            <a:xfrm>
              <a:off x="150" y="0"/>
              <a:ext cx="6839700" cy="1332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5"/>
            <p:cNvSpPr/>
            <p:nvPr/>
          </p:nvSpPr>
          <p:spPr>
            <a:xfrm>
              <a:off x="4597798" y="47641"/>
              <a:ext cx="2241900" cy="628800"/>
            </a:xfrm>
            <a:prstGeom prst="snip2DiagRect">
              <a:avLst>
                <a:gd fmla="val 42434" name="adj1"/>
                <a:gd fmla="val 0" name="adj2"/>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 name="Google Shape;106;p25"/>
          <p:cNvSpPr/>
          <p:nvPr/>
        </p:nvSpPr>
        <p:spPr>
          <a:xfrm>
            <a:off x="-150" y="11312689"/>
            <a:ext cx="6839700" cy="876300"/>
          </a:xfrm>
          <a:prstGeom prst="round2SameRect">
            <a:avLst>
              <a:gd fmla="val 16667" name="adj1"/>
              <a:gd fmla="val 0" name="adj2"/>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docs.google.com/document/d/10w2G_izOMH4HGZVRjD0YwP7b0scg4dsRLqP2x0uZsqw/edit?usp=sharing" TargetMode="External"/><Relationship Id="rId5" Type="http://schemas.openxmlformats.org/officeDocument/2006/relationships/hyperlink" Target="https://docs.google.com/document/d/1ri9PtZmsO5ihvX3ePFVcQlId8lMdzMgJC9vks6h-Syw/edit?usp=sharing" TargetMode="External"/><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51" name="Shape 151"/>
        <p:cNvGrpSpPr/>
        <p:nvPr/>
      </p:nvGrpSpPr>
      <p:grpSpPr>
        <a:xfrm>
          <a:off x="0" y="0"/>
          <a:ext cx="0" cy="0"/>
          <a:chOff x="0" y="0"/>
          <a:chExt cx="0" cy="0"/>
        </a:xfrm>
      </p:grpSpPr>
      <p:sp>
        <p:nvSpPr>
          <p:cNvPr id="152" name="Google Shape;152;p37"/>
          <p:cNvSpPr/>
          <p:nvPr/>
        </p:nvSpPr>
        <p:spPr>
          <a:xfrm>
            <a:off x="0" y="6020121"/>
            <a:ext cx="6858300" cy="48105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7"/>
          <p:cNvSpPr/>
          <p:nvPr/>
        </p:nvSpPr>
        <p:spPr>
          <a:xfrm>
            <a:off x="2971930" y="3638744"/>
            <a:ext cx="3886500" cy="3067500"/>
          </a:xfrm>
          <a:prstGeom prst="snip2DiagRect">
            <a:avLst>
              <a:gd fmla="val 0" name="adj1"/>
              <a:gd fmla="val 32296"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7"/>
          <p:cNvSpPr/>
          <p:nvPr/>
        </p:nvSpPr>
        <p:spPr>
          <a:xfrm>
            <a:off x="0" y="6248733"/>
            <a:ext cx="6877050" cy="866862"/>
          </a:xfrm>
          <a:custGeom>
            <a:rect b="b" l="l" r="r" t="t"/>
            <a:pathLst>
              <a:path extrusionOk="0" h="34671" w="275082">
                <a:moveTo>
                  <a:pt x="0" y="0"/>
                </a:moveTo>
                <a:lnTo>
                  <a:pt x="116002" y="0"/>
                </a:lnTo>
                <a:lnTo>
                  <a:pt x="151036" y="34290"/>
                </a:lnTo>
                <a:lnTo>
                  <a:pt x="274823" y="34290"/>
                </a:lnTo>
                <a:lnTo>
                  <a:pt x="275082" y="34671"/>
                </a:lnTo>
              </a:path>
            </a:pathLst>
          </a:custGeom>
          <a:noFill/>
          <a:ln cap="flat" cmpd="sng" w="152400">
            <a:solidFill>
              <a:srgbClr val="FFFFFF"/>
            </a:solidFill>
            <a:prstDash val="lgDash"/>
            <a:round/>
            <a:headEnd len="med" w="med" type="none"/>
            <a:tailEnd len="med" w="med" type="none"/>
          </a:ln>
        </p:spPr>
      </p:sp>
      <p:sp>
        <p:nvSpPr>
          <p:cNvPr id="155" name="Google Shape;155;p37"/>
          <p:cNvSpPr txBox="1"/>
          <p:nvPr/>
        </p:nvSpPr>
        <p:spPr>
          <a:xfrm>
            <a:off x="9525" y="6707046"/>
            <a:ext cx="3038400" cy="62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990000"/>
                </a:solidFill>
                <a:latin typeface="Georgia"/>
                <a:ea typeface="Georgia"/>
                <a:cs typeface="Georgia"/>
                <a:sym typeface="Georgia"/>
              </a:rPr>
              <a:t>Objectives:</a:t>
            </a:r>
            <a:endParaRPr b="1" sz="3000">
              <a:solidFill>
                <a:srgbClr val="990000"/>
              </a:solidFill>
              <a:latin typeface="Georgia"/>
              <a:ea typeface="Georgia"/>
              <a:cs typeface="Georgia"/>
              <a:sym typeface="Georgia"/>
            </a:endParaRPr>
          </a:p>
        </p:txBody>
      </p:sp>
      <p:sp>
        <p:nvSpPr>
          <p:cNvPr id="156" name="Google Shape;156;p37"/>
          <p:cNvSpPr txBox="1"/>
          <p:nvPr/>
        </p:nvSpPr>
        <p:spPr>
          <a:xfrm>
            <a:off x="200034" y="7335591"/>
            <a:ext cx="6525000" cy="287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rgbClr val="FFFFFF"/>
                </a:solidFill>
                <a:latin typeface="Mada"/>
                <a:ea typeface="Mada"/>
                <a:cs typeface="Mada"/>
                <a:sym typeface="Mada"/>
              </a:rPr>
              <a:t>By the end of the lecture , you should know:</a:t>
            </a:r>
            <a:endParaRPr b="1" sz="1400">
              <a:solidFill>
                <a:srgbClr val="FFFFFF"/>
              </a:solidFill>
              <a:latin typeface="Mada"/>
              <a:ea typeface="Mada"/>
              <a:cs typeface="Mada"/>
              <a:sym typeface="Mada"/>
            </a:endParaRPr>
          </a:p>
          <a:p>
            <a:pPr indent="0" lvl="0" marL="0" rtl="0" algn="l">
              <a:spcBef>
                <a:spcPts val="0"/>
              </a:spcBef>
              <a:spcAft>
                <a:spcPts val="0"/>
              </a:spcAft>
              <a:buNone/>
            </a:pPr>
            <a:r>
              <a:t/>
            </a:r>
            <a:endParaRPr b="1" sz="1400">
              <a:solidFill>
                <a:srgbClr val="FFFFFF"/>
              </a:solidFill>
              <a:latin typeface="Mada"/>
              <a:ea typeface="Mada"/>
              <a:cs typeface="Mada"/>
              <a:sym typeface="Mada"/>
            </a:endParaRPr>
          </a:p>
          <a:p>
            <a:pPr indent="-317500" lvl="0" marL="457200" rtl="0" algn="l">
              <a:spcBef>
                <a:spcPts val="0"/>
              </a:spcBef>
              <a:spcAft>
                <a:spcPts val="0"/>
              </a:spcAft>
              <a:buClr>
                <a:srgbClr val="FFFFFF"/>
              </a:buClr>
              <a:buSzPts val="1400"/>
              <a:buFont typeface="Mada"/>
              <a:buChar char="◆"/>
            </a:pPr>
            <a:r>
              <a:rPr lang="en">
                <a:solidFill>
                  <a:srgbClr val="FFFFFF"/>
                </a:solidFill>
                <a:latin typeface="Mada"/>
                <a:ea typeface="Mada"/>
                <a:cs typeface="Mada"/>
                <a:sym typeface="Mada"/>
              </a:rPr>
              <a:t>Drugs used to induce &amp; augment labor.</a:t>
            </a:r>
            <a:endParaRPr sz="700">
              <a:solidFill>
                <a:srgbClr val="FFFFFF"/>
              </a:solidFill>
              <a:latin typeface="Mada"/>
              <a:ea typeface="Mada"/>
              <a:cs typeface="Mada"/>
              <a:sym typeface="Mada"/>
            </a:endParaRPr>
          </a:p>
          <a:p>
            <a:pPr indent="0" lvl="0" marL="457200" rtl="0" algn="l">
              <a:spcBef>
                <a:spcPts val="0"/>
              </a:spcBef>
              <a:spcAft>
                <a:spcPts val="0"/>
              </a:spcAft>
              <a:buNone/>
            </a:pPr>
            <a:r>
              <a:t/>
            </a:r>
            <a:endParaRPr sz="700">
              <a:solidFill>
                <a:srgbClr val="FFFFFF"/>
              </a:solidFill>
              <a:latin typeface="Mada"/>
              <a:ea typeface="Mada"/>
              <a:cs typeface="Mada"/>
              <a:sym typeface="Mada"/>
            </a:endParaRPr>
          </a:p>
          <a:p>
            <a:pPr indent="-317500" lvl="0" marL="457200" rtl="0" algn="l">
              <a:spcBef>
                <a:spcPts val="0"/>
              </a:spcBef>
              <a:spcAft>
                <a:spcPts val="0"/>
              </a:spcAft>
              <a:buClr>
                <a:srgbClr val="FFFFFF"/>
              </a:buClr>
              <a:buSzPts val="1400"/>
              <a:buFont typeface="Mada"/>
              <a:buChar char="◆"/>
            </a:pPr>
            <a:r>
              <a:rPr lang="en">
                <a:solidFill>
                  <a:srgbClr val="FFFFFF"/>
                </a:solidFill>
                <a:latin typeface="Mada"/>
                <a:ea typeface="Mada"/>
                <a:cs typeface="Mada"/>
                <a:sym typeface="Mada"/>
              </a:rPr>
              <a:t>Drugs used to control postpartum hemorrhage.</a:t>
            </a:r>
            <a:endParaRPr sz="700">
              <a:solidFill>
                <a:srgbClr val="FFFFFF"/>
              </a:solidFill>
              <a:latin typeface="Mada"/>
              <a:ea typeface="Mada"/>
              <a:cs typeface="Mada"/>
              <a:sym typeface="Mada"/>
            </a:endParaRPr>
          </a:p>
          <a:p>
            <a:pPr indent="0" lvl="0" marL="457200" rtl="0" algn="l">
              <a:spcBef>
                <a:spcPts val="0"/>
              </a:spcBef>
              <a:spcAft>
                <a:spcPts val="0"/>
              </a:spcAft>
              <a:buNone/>
            </a:pPr>
            <a:r>
              <a:t/>
            </a:r>
            <a:endParaRPr sz="700">
              <a:solidFill>
                <a:srgbClr val="FFFFFF"/>
              </a:solidFill>
              <a:latin typeface="Mada"/>
              <a:ea typeface="Mada"/>
              <a:cs typeface="Mada"/>
              <a:sym typeface="Mada"/>
            </a:endParaRPr>
          </a:p>
          <a:p>
            <a:pPr indent="-317500" lvl="0" marL="457200" rtl="0" algn="l">
              <a:spcBef>
                <a:spcPts val="0"/>
              </a:spcBef>
              <a:spcAft>
                <a:spcPts val="0"/>
              </a:spcAft>
              <a:buClr>
                <a:srgbClr val="FFFFFF"/>
              </a:buClr>
              <a:buSzPts val="1400"/>
              <a:buFont typeface="Mada"/>
              <a:buChar char="◆"/>
            </a:pPr>
            <a:r>
              <a:rPr lang="en">
                <a:solidFill>
                  <a:srgbClr val="FFFFFF"/>
                </a:solidFill>
                <a:latin typeface="Mada"/>
                <a:ea typeface="Mada"/>
                <a:cs typeface="Mada"/>
                <a:sym typeface="Mada"/>
              </a:rPr>
              <a:t>Drugs used to induce pathological abortion.</a:t>
            </a:r>
            <a:endParaRPr sz="700">
              <a:solidFill>
                <a:srgbClr val="FFFFFF"/>
              </a:solidFill>
              <a:latin typeface="Mada"/>
              <a:ea typeface="Mada"/>
              <a:cs typeface="Mada"/>
              <a:sym typeface="Mada"/>
            </a:endParaRPr>
          </a:p>
          <a:p>
            <a:pPr indent="0" lvl="0" marL="457200" rtl="0" algn="l">
              <a:spcBef>
                <a:spcPts val="0"/>
              </a:spcBef>
              <a:spcAft>
                <a:spcPts val="0"/>
              </a:spcAft>
              <a:buNone/>
            </a:pPr>
            <a:r>
              <a:t/>
            </a:r>
            <a:endParaRPr sz="700">
              <a:solidFill>
                <a:srgbClr val="FFFFFF"/>
              </a:solidFill>
              <a:latin typeface="Mada"/>
              <a:ea typeface="Mada"/>
              <a:cs typeface="Mada"/>
              <a:sym typeface="Mada"/>
            </a:endParaRPr>
          </a:p>
          <a:p>
            <a:pPr indent="-317500" lvl="0" marL="457200" rtl="0" algn="l">
              <a:spcBef>
                <a:spcPts val="0"/>
              </a:spcBef>
              <a:spcAft>
                <a:spcPts val="0"/>
              </a:spcAft>
              <a:buClr>
                <a:srgbClr val="FFFFFF"/>
              </a:buClr>
              <a:buSzPts val="1400"/>
              <a:buFont typeface="Mada"/>
              <a:buChar char="◆"/>
            </a:pPr>
            <a:r>
              <a:rPr lang="en">
                <a:solidFill>
                  <a:srgbClr val="FFFFFF"/>
                </a:solidFill>
                <a:latin typeface="Mada"/>
                <a:ea typeface="Mada"/>
                <a:cs typeface="Mada"/>
                <a:sym typeface="Mada"/>
              </a:rPr>
              <a:t>Drugs used to arrest premature labor.</a:t>
            </a:r>
            <a:endParaRPr sz="700">
              <a:solidFill>
                <a:srgbClr val="FFFFFF"/>
              </a:solidFill>
              <a:latin typeface="Mada"/>
              <a:ea typeface="Mada"/>
              <a:cs typeface="Mada"/>
              <a:sym typeface="Mada"/>
            </a:endParaRPr>
          </a:p>
          <a:p>
            <a:pPr indent="0" lvl="0" marL="457200" rtl="0" algn="l">
              <a:spcBef>
                <a:spcPts val="0"/>
              </a:spcBef>
              <a:spcAft>
                <a:spcPts val="0"/>
              </a:spcAft>
              <a:buNone/>
            </a:pPr>
            <a:r>
              <a:t/>
            </a:r>
            <a:endParaRPr sz="700">
              <a:solidFill>
                <a:srgbClr val="FFFFFF"/>
              </a:solidFill>
              <a:latin typeface="Mada"/>
              <a:ea typeface="Mada"/>
              <a:cs typeface="Mada"/>
              <a:sym typeface="Mada"/>
            </a:endParaRPr>
          </a:p>
          <a:p>
            <a:pPr indent="-317500" lvl="0" marL="457200" rtl="0" algn="l">
              <a:spcBef>
                <a:spcPts val="0"/>
              </a:spcBef>
              <a:spcAft>
                <a:spcPts val="0"/>
              </a:spcAft>
              <a:buClr>
                <a:srgbClr val="FFFFFF"/>
              </a:buClr>
              <a:buSzPts val="1400"/>
              <a:buFont typeface="Mada"/>
              <a:buChar char="◆"/>
            </a:pPr>
            <a:r>
              <a:rPr lang="en">
                <a:solidFill>
                  <a:srgbClr val="FFFFFF"/>
                </a:solidFill>
                <a:latin typeface="Mada"/>
                <a:ea typeface="Mada"/>
                <a:cs typeface="Mada"/>
                <a:sym typeface="Mada"/>
              </a:rPr>
              <a:t>The mechanism of action and adverse effects of each drug.</a:t>
            </a:r>
            <a:endParaRPr sz="1400">
              <a:solidFill>
                <a:srgbClr val="FFFFFF"/>
              </a:solidFill>
              <a:latin typeface="Mada"/>
              <a:ea typeface="Mada"/>
              <a:cs typeface="Mada"/>
              <a:sym typeface="Mada"/>
            </a:endParaRPr>
          </a:p>
        </p:txBody>
      </p:sp>
      <p:sp>
        <p:nvSpPr>
          <p:cNvPr id="157" name="Google Shape;157;p37"/>
          <p:cNvSpPr/>
          <p:nvPr/>
        </p:nvSpPr>
        <p:spPr>
          <a:xfrm flipH="1">
            <a:off x="109" y="10581514"/>
            <a:ext cx="2491800" cy="628500"/>
          </a:xfrm>
          <a:prstGeom prst="snip2DiagRect">
            <a:avLst>
              <a:gd fmla="val 42434"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7"/>
          <p:cNvSpPr txBox="1"/>
          <p:nvPr/>
        </p:nvSpPr>
        <p:spPr>
          <a:xfrm>
            <a:off x="57153" y="11056293"/>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solidFill>
                  <a:srgbClr val="E06666"/>
                </a:solidFill>
                <a:latin typeface="Mada"/>
                <a:ea typeface="Mada"/>
                <a:cs typeface="Mada"/>
                <a:sym typeface="Mada"/>
              </a:rPr>
              <a:t>Color index:</a:t>
            </a:r>
            <a:endParaRPr b="1" sz="1400" u="sng">
              <a:solidFill>
                <a:srgbClr val="E06666"/>
              </a:solidFill>
              <a:latin typeface="Mada"/>
              <a:ea typeface="Mada"/>
              <a:cs typeface="Mada"/>
              <a:sym typeface="Mada"/>
            </a:endParaRPr>
          </a:p>
        </p:txBody>
      </p:sp>
      <p:sp>
        <p:nvSpPr>
          <p:cNvPr id="159" name="Google Shape;159;p37"/>
          <p:cNvSpPr/>
          <p:nvPr/>
        </p:nvSpPr>
        <p:spPr>
          <a:xfrm>
            <a:off x="967745" y="4046900"/>
            <a:ext cx="5030100" cy="1100100"/>
          </a:xfrm>
          <a:prstGeom prst="bracketPair">
            <a:avLst/>
          </a:prstGeom>
          <a:noFill/>
          <a:ln cap="flat" cmpd="sng" w="38100">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7"/>
          <p:cNvSpPr txBox="1"/>
          <p:nvPr/>
        </p:nvSpPr>
        <p:spPr>
          <a:xfrm>
            <a:off x="0" y="11408652"/>
            <a:ext cx="16668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ada"/>
                <a:ea typeface="Mada"/>
                <a:cs typeface="Mada"/>
                <a:sym typeface="Mada"/>
              </a:rPr>
              <a:t>Black : Main content</a:t>
            </a:r>
            <a:endParaRPr sz="1200">
              <a:latin typeface="Mada"/>
              <a:ea typeface="Mada"/>
              <a:cs typeface="Mada"/>
              <a:sym typeface="Mada"/>
            </a:endParaRPr>
          </a:p>
          <a:p>
            <a:pPr indent="0" lvl="0" marL="0" rtl="0" algn="l">
              <a:spcBef>
                <a:spcPts val="0"/>
              </a:spcBef>
              <a:spcAft>
                <a:spcPts val="0"/>
              </a:spcAft>
              <a:buNone/>
            </a:pPr>
            <a:r>
              <a:rPr lang="en" sz="1200">
                <a:solidFill>
                  <a:srgbClr val="FF0000"/>
                </a:solidFill>
                <a:latin typeface="Mada"/>
                <a:ea typeface="Mada"/>
                <a:cs typeface="Mada"/>
                <a:sym typeface="Mada"/>
              </a:rPr>
              <a:t>Red : Important</a:t>
            </a:r>
            <a:endParaRPr sz="1200">
              <a:solidFill>
                <a:srgbClr val="FF0000"/>
              </a:solidFill>
              <a:latin typeface="Mada"/>
              <a:ea typeface="Mada"/>
              <a:cs typeface="Mada"/>
              <a:sym typeface="Mada"/>
            </a:endParaRPr>
          </a:p>
          <a:p>
            <a:pPr indent="0" lvl="0" marL="0" rtl="0" algn="l">
              <a:spcBef>
                <a:spcPts val="0"/>
              </a:spcBef>
              <a:spcAft>
                <a:spcPts val="0"/>
              </a:spcAft>
              <a:buNone/>
            </a:pPr>
            <a:r>
              <a:rPr lang="en" sz="1200">
                <a:solidFill>
                  <a:srgbClr val="3D85C6"/>
                </a:solidFill>
                <a:latin typeface="Mada"/>
                <a:ea typeface="Mada"/>
                <a:cs typeface="Mada"/>
                <a:sym typeface="Mada"/>
              </a:rPr>
              <a:t>Blue: Males’ slides only</a:t>
            </a:r>
            <a:endParaRPr sz="1200">
              <a:solidFill>
                <a:srgbClr val="3D85C6"/>
              </a:solidFill>
              <a:latin typeface="Mada"/>
              <a:ea typeface="Mada"/>
              <a:cs typeface="Mada"/>
              <a:sym typeface="Mada"/>
            </a:endParaRPr>
          </a:p>
        </p:txBody>
      </p:sp>
      <p:cxnSp>
        <p:nvCxnSpPr>
          <p:cNvPr id="161" name="Google Shape;161;p37"/>
          <p:cNvCxnSpPr/>
          <p:nvPr/>
        </p:nvCxnSpPr>
        <p:spPr>
          <a:xfrm>
            <a:off x="1771728" y="11513332"/>
            <a:ext cx="0" cy="495300"/>
          </a:xfrm>
          <a:prstGeom prst="straightConnector1">
            <a:avLst/>
          </a:prstGeom>
          <a:noFill/>
          <a:ln cap="flat" cmpd="sng" w="9525">
            <a:solidFill>
              <a:srgbClr val="EA9999"/>
            </a:solidFill>
            <a:prstDash val="solid"/>
            <a:round/>
            <a:headEnd len="med" w="med" type="diamond"/>
            <a:tailEnd len="med" w="med" type="diamond"/>
          </a:ln>
        </p:spPr>
      </p:cxnSp>
      <p:sp>
        <p:nvSpPr>
          <p:cNvPr id="162" name="Google Shape;162;p37"/>
          <p:cNvSpPr txBox="1"/>
          <p:nvPr/>
        </p:nvSpPr>
        <p:spPr>
          <a:xfrm>
            <a:off x="1905084" y="11408652"/>
            <a:ext cx="2286000" cy="66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74EA7"/>
                </a:solidFill>
                <a:latin typeface="Mada"/>
                <a:ea typeface="Mada"/>
                <a:cs typeface="Mada"/>
                <a:sym typeface="Mada"/>
              </a:rPr>
              <a:t>Purple: Females’ slides only</a:t>
            </a:r>
            <a:endParaRPr sz="1200">
              <a:solidFill>
                <a:srgbClr val="674EA7"/>
              </a:solidFill>
              <a:latin typeface="Mada"/>
              <a:ea typeface="Mada"/>
              <a:cs typeface="Mada"/>
              <a:sym typeface="Mada"/>
            </a:endParaRPr>
          </a:p>
          <a:p>
            <a:pPr indent="0" lvl="0" marL="0" rtl="0" algn="l">
              <a:spcBef>
                <a:spcPts val="0"/>
              </a:spcBef>
              <a:spcAft>
                <a:spcPts val="0"/>
              </a:spcAft>
              <a:buNone/>
            </a:pPr>
            <a:r>
              <a:rPr lang="en" sz="1200">
                <a:solidFill>
                  <a:srgbClr val="999999"/>
                </a:solidFill>
                <a:latin typeface="Mada"/>
                <a:ea typeface="Mada"/>
                <a:cs typeface="Mada"/>
                <a:sym typeface="Mada"/>
              </a:rPr>
              <a:t>Grey: Extra info or explanation</a:t>
            </a:r>
            <a:endParaRPr sz="1200">
              <a:solidFill>
                <a:srgbClr val="999999"/>
              </a:solidFill>
              <a:latin typeface="Mada"/>
              <a:ea typeface="Mada"/>
              <a:cs typeface="Mada"/>
              <a:sym typeface="Mada"/>
            </a:endParaRPr>
          </a:p>
          <a:p>
            <a:pPr indent="0" lvl="0" marL="0" rtl="0" algn="l">
              <a:spcBef>
                <a:spcPts val="0"/>
              </a:spcBef>
              <a:spcAft>
                <a:spcPts val="0"/>
              </a:spcAft>
              <a:buNone/>
            </a:pPr>
            <a:r>
              <a:rPr lang="en" sz="1200">
                <a:solidFill>
                  <a:srgbClr val="6AA84F"/>
                </a:solidFill>
                <a:latin typeface="Mada"/>
                <a:ea typeface="Mada"/>
                <a:cs typeface="Mada"/>
                <a:sym typeface="Mada"/>
              </a:rPr>
              <a:t>Green : Dr. notes</a:t>
            </a:r>
            <a:endParaRPr sz="1200">
              <a:solidFill>
                <a:srgbClr val="6AA84F"/>
              </a:solidFill>
              <a:latin typeface="Mada"/>
              <a:ea typeface="Mada"/>
              <a:cs typeface="Mada"/>
              <a:sym typeface="Mada"/>
            </a:endParaRPr>
          </a:p>
        </p:txBody>
      </p:sp>
      <p:sp>
        <p:nvSpPr>
          <p:cNvPr id="163" name="Google Shape;163;p37"/>
          <p:cNvSpPr/>
          <p:nvPr/>
        </p:nvSpPr>
        <p:spPr>
          <a:xfrm>
            <a:off x="-225" y="10350724"/>
            <a:ext cx="6839569" cy="239070"/>
          </a:xfrm>
          <a:custGeom>
            <a:rect b="b" l="l" r="r" t="t"/>
            <a:pathLst>
              <a:path extrusionOk="0" h="10668" w="277749">
                <a:moveTo>
                  <a:pt x="0" y="0"/>
                </a:moveTo>
                <a:lnTo>
                  <a:pt x="96393" y="762"/>
                </a:lnTo>
                <a:lnTo>
                  <a:pt x="107823" y="10668"/>
                </a:lnTo>
                <a:lnTo>
                  <a:pt x="277749" y="10668"/>
                </a:lnTo>
              </a:path>
            </a:pathLst>
          </a:custGeom>
          <a:noFill/>
          <a:ln cap="flat" cmpd="sng" w="114300">
            <a:solidFill>
              <a:srgbClr val="FFFFFF"/>
            </a:solidFill>
            <a:prstDash val="lgDash"/>
            <a:round/>
            <a:headEnd len="med" w="med" type="none"/>
            <a:tailEnd len="med" w="med" type="none"/>
          </a:ln>
        </p:spPr>
      </p:sp>
      <p:pic>
        <p:nvPicPr>
          <p:cNvPr id="164" name="Google Shape;164;p37"/>
          <p:cNvPicPr preferRelativeResize="0"/>
          <p:nvPr/>
        </p:nvPicPr>
        <p:blipFill>
          <a:blip r:embed="rId3">
            <a:alphaModFix/>
          </a:blip>
          <a:stretch>
            <a:fillRect/>
          </a:stretch>
        </p:blipFill>
        <p:spPr>
          <a:xfrm>
            <a:off x="129931" y="145933"/>
            <a:ext cx="915550" cy="600270"/>
          </a:xfrm>
          <a:prstGeom prst="rect">
            <a:avLst/>
          </a:prstGeom>
          <a:noFill/>
          <a:ln>
            <a:noFill/>
          </a:ln>
        </p:spPr>
      </p:pic>
      <p:sp>
        <p:nvSpPr>
          <p:cNvPr id="165" name="Google Shape;165;p37"/>
          <p:cNvSpPr/>
          <p:nvPr/>
        </p:nvSpPr>
        <p:spPr>
          <a:xfrm rot="10800000">
            <a:off x="5410500" y="452291"/>
            <a:ext cx="1429500" cy="314400"/>
          </a:xfrm>
          <a:prstGeom prst="homePlate">
            <a:avLst>
              <a:gd fmla="val 50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7">
            <a:hlinkClick r:id="rId4"/>
          </p:cNvPr>
          <p:cNvSpPr txBox="1"/>
          <p:nvPr/>
        </p:nvSpPr>
        <p:spPr>
          <a:xfrm>
            <a:off x="5620534" y="423837"/>
            <a:ext cx="13143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u="sng">
                <a:solidFill>
                  <a:srgbClr val="FFFFFF"/>
                </a:solidFill>
                <a:latin typeface="Georgia"/>
                <a:ea typeface="Georgia"/>
                <a:cs typeface="Georgia"/>
                <a:sym typeface="Georgia"/>
              </a:rPr>
              <a:t>Editing File</a:t>
            </a:r>
            <a:endParaRPr b="1" i="1" sz="1200" u="sng">
              <a:solidFill>
                <a:srgbClr val="FFFFFF"/>
              </a:solidFill>
              <a:latin typeface="Georgia"/>
              <a:ea typeface="Georgia"/>
              <a:cs typeface="Georgia"/>
              <a:sym typeface="Georgia"/>
            </a:endParaRPr>
          </a:p>
        </p:txBody>
      </p:sp>
      <p:sp>
        <p:nvSpPr>
          <p:cNvPr id="167" name="Google Shape;167;p37"/>
          <p:cNvSpPr/>
          <p:nvPr/>
        </p:nvSpPr>
        <p:spPr>
          <a:xfrm rot="10800000">
            <a:off x="5410500" y="909515"/>
            <a:ext cx="1429500" cy="314400"/>
          </a:xfrm>
          <a:prstGeom prst="homePlate">
            <a:avLst>
              <a:gd fmla="val 50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7">
            <a:hlinkClick r:id="rId5"/>
          </p:cNvPr>
          <p:cNvSpPr txBox="1"/>
          <p:nvPr/>
        </p:nvSpPr>
        <p:spPr>
          <a:xfrm>
            <a:off x="5487193" y="871546"/>
            <a:ext cx="1599600" cy="37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200" u="sng">
                <a:solidFill>
                  <a:srgbClr val="FFFFFF"/>
                </a:solidFill>
                <a:latin typeface="Georgia"/>
                <a:ea typeface="Georgia"/>
                <a:cs typeface="Georgia"/>
                <a:sym typeface="Georgia"/>
              </a:rPr>
              <a:t>Mnemonic File</a:t>
            </a:r>
            <a:endParaRPr b="1" i="1" sz="1200" u="sng">
              <a:solidFill>
                <a:srgbClr val="FFFFFF"/>
              </a:solidFill>
              <a:latin typeface="Georgia"/>
              <a:ea typeface="Georgia"/>
              <a:cs typeface="Georgia"/>
              <a:sym typeface="Georgia"/>
            </a:endParaRPr>
          </a:p>
        </p:txBody>
      </p:sp>
      <p:sp>
        <p:nvSpPr>
          <p:cNvPr id="169" name="Google Shape;169;p37"/>
          <p:cNvSpPr txBox="1"/>
          <p:nvPr/>
        </p:nvSpPr>
        <p:spPr>
          <a:xfrm>
            <a:off x="928553" y="4082504"/>
            <a:ext cx="5172900" cy="918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990000"/>
                </a:solidFill>
                <a:latin typeface="Georgia"/>
                <a:ea typeface="Georgia"/>
                <a:cs typeface="Georgia"/>
                <a:sym typeface="Georgia"/>
              </a:rPr>
              <a:t>Tocolytics and Oxytocin</a:t>
            </a:r>
            <a:endParaRPr b="1" sz="3000">
              <a:solidFill>
                <a:srgbClr val="990000"/>
              </a:solidFill>
              <a:latin typeface="Georgia"/>
              <a:ea typeface="Georgia"/>
              <a:cs typeface="Georgia"/>
              <a:sym typeface="Georgia"/>
            </a:endParaRPr>
          </a:p>
        </p:txBody>
      </p:sp>
      <p:pic>
        <p:nvPicPr>
          <p:cNvPr id="170" name="Google Shape;170;p37"/>
          <p:cNvPicPr preferRelativeResize="0"/>
          <p:nvPr/>
        </p:nvPicPr>
        <p:blipFill>
          <a:blip r:embed="rId6">
            <a:alphaModFix/>
          </a:blip>
          <a:stretch>
            <a:fillRect/>
          </a:stretch>
        </p:blipFill>
        <p:spPr>
          <a:xfrm>
            <a:off x="2062065" y="309241"/>
            <a:ext cx="3067335" cy="3067335"/>
          </a:xfrm>
          <a:prstGeom prst="rect">
            <a:avLst/>
          </a:prstGeom>
          <a:noFill/>
          <a:ln>
            <a:noFill/>
          </a:ln>
        </p:spPr>
      </p:pic>
      <p:sp>
        <p:nvSpPr>
          <p:cNvPr id="171" name="Google Shape;171;p37"/>
          <p:cNvSpPr txBox="1"/>
          <p:nvPr/>
        </p:nvSpPr>
        <p:spPr>
          <a:xfrm>
            <a:off x="1707412" y="2991009"/>
            <a:ext cx="3734100" cy="3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E06666"/>
                </a:solidFill>
                <a:latin typeface="Georgia"/>
                <a:ea typeface="Georgia"/>
                <a:cs typeface="Georgia"/>
                <a:sym typeface="Georgia"/>
              </a:rPr>
              <a:t>Reproduction Block</a:t>
            </a:r>
            <a:endParaRPr b="1" sz="1800">
              <a:solidFill>
                <a:srgbClr val="E06666"/>
              </a:solidFill>
              <a:latin typeface="Georgia"/>
              <a:ea typeface="Georgia"/>
              <a:cs typeface="Georgia"/>
              <a:sym typeface="Georgia"/>
            </a:endParaRPr>
          </a:p>
        </p:txBody>
      </p:sp>
      <p:sp>
        <p:nvSpPr>
          <p:cNvPr id="172" name="Google Shape;172;p37"/>
          <p:cNvSpPr txBox="1"/>
          <p:nvPr/>
        </p:nvSpPr>
        <p:spPr>
          <a:xfrm>
            <a:off x="1764565" y="3286300"/>
            <a:ext cx="3524400" cy="2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B7B7B7"/>
                </a:solidFill>
                <a:latin typeface="Mada"/>
                <a:ea typeface="Mada"/>
                <a:cs typeface="Mada"/>
                <a:sym typeface="Mada"/>
              </a:rPr>
              <a:t>Pharmacology team 438</a:t>
            </a:r>
            <a:endParaRPr sz="1200">
              <a:solidFill>
                <a:srgbClr val="B7B7B7"/>
              </a:solidFill>
              <a:latin typeface="Mada"/>
              <a:ea typeface="Mada"/>
              <a:cs typeface="Mada"/>
              <a:sym typeface="Mada"/>
            </a:endParaRPr>
          </a:p>
        </p:txBody>
      </p:sp>
      <p:pic>
        <p:nvPicPr>
          <p:cNvPr id="173" name="Google Shape;173;p37"/>
          <p:cNvPicPr preferRelativeResize="0"/>
          <p:nvPr/>
        </p:nvPicPr>
        <p:blipFill rotWithShape="1">
          <a:blip r:embed="rId7">
            <a:alphaModFix/>
          </a:blip>
          <a:srcRect b="9897" l="0" r="0" t="13196"/>
          <a:stretch/>
        </p:blipFill>
        <p:spPr>
          <a:xfrm>
            <a:off x="57153" y="785126"/>
            <a:ext cx="1076450" cy="827863"/>
          </a:xfrm>
          <a:prstGeom prst="rect">
            <a:avLst/>
          </a:prstGeom>
          <a:noFill/>
          <a:ln>
            <a:noFill/>
          </a:ln>
        </p:spPr>
      </p:pic>
      <p:sp>
        <p:nvSpPr>
          <p:cNvPr id="174" name="Google Shape;174;p37"/>
          <p:cNvSpPr txBox="1"/>
          <p:nvPr/>
        </p:nvSpPr>
        <p:spPr>
          <a:xfrm>
            <a:off x="5206125" y="1333775"/>
            <a:ext cx="1645500" cy="19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t>Part 1</a:t>
            </a:r>
            <a:endParaRPr sz="500"/>
          </a:p>
          <a:p>
            <a:pPr indent="0" lvl="0" marL="0" rtl="0" algn="l">
              <a:spcBef>
                <a:spcPts val="0"/>
              </a:spcBef>
              <a:spcAft>
                <a:spcPts val="0"/>
              </a:spcAft>
              <a:buNone/>
            </a:pPr>
            <a:r>
              <a:rPr lang="en" sz="500"/>
              <a:t>-For everyone reading this lec, if humanity survives let it be known that at this day, (17th of April 2020) the number of cases in the world just hit 2,173,432.</a:t>
            </a:r>
            <a:endParaRPr sz="500"/>
          </a:p>
          <a:p>
            <a:pPr indent="0" lvl="0" marL="0" rtl="0" algn="l">
              <a:spcBef>
                <a:spcPts val="0"/>
              </a:spcBef>
              <a:spcAft>
                <a:spcPts val="0"/>
              </a:spcAft>
              <a:buNone/>
            </a:pPr>
            <a:r>
              <a:t/>
            </a:r>
            <a:endParaRPr sz="400"/>
          </a:p>
          <a:p>
            <a:pPr indent="0" lvl="0" marL="0" rtl="0" algn="l">
              <a:spcBef>
                <a:spcPts val="0"/>
              </a:spcBef>
              <a:spcAft>
                <a:spcPts val="0"/>
              </a:spcAft>
              <a:buNone/>
            </a:pPr>
            <a:r>
              <a:rPr lang="en" sz="500"/>
              <a:t>Yes you read that right, the number of cases just exceeded 2 million, humanity is in turmoil and no one knows where this is going. If someone from the future reads this it means that we have beaten this pandemic.</a:t>
            </a:r>
            <a:endParaRPr sz="500"/>
          </a:p>
          <a:p>
            <a:pPr indent="0" lvl="0" marL="0" rtl="0" algn="l">
              <a:spcBef>
                <a:spcPts val="0"/>
              </a:spcBef>
              <a:spcAft>
                <a:spcPts val="0"/>
              </a:spcAft>
              <a:buNone/>
            </a:pPr>
            <a:r>
              <a:rPr lang="en" sz="500"/>
              <a:t>If not, then this is just the thoughts of a dying man, merely months before his end.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rPr lang="en" sz="500"/>
              <a:t>I decided to start writing these pieces, just to keep my mind in check and to interact with someone other than myself, even though no one will probably ever read this, I still think it’ll be good for my sanity.</a:t>
            </a:r>
            <a:endParaRPr sz="500"/>
          </a:p>
          <a:p>
            <a:pPr indent="0" lvl="0" marL="0" rtl="0" algn="l">
              <a:spcBef>
                <a:spcPts val="0"/>
              </a:spcBef>
              <a:spcAft>
                <a:spcPts val="0"/>
              </a:spcAft>
              <a:buNone/>
            </a:pPr>
            <a:r>
              <a:rPr lang="en" sz="500"/>
              <a:t>But it’s fine, I don’t think this’ll go on for much longer, right?</a:t>
            </a:r>
            <a:endParaRPr sz="500"/>
          </a:p>
          <a:p>
            <a:pPr indent="0" lvl="0" marL="0" rtl="0" algn="l">
              <a:spcBef>
                <a:spcPts val="0"/>
              </a:spcBef>
              <a:spcAft>
                <a:spcPts val="0"/>
              </a:spcAft>
              <a:buNone/>
            </a:pPr>
            <a:r>
              <a:t/>
            </a:r>
            <a:endParaRPr sz="500"/>
          </a:p>
          <a:p>
            <a:pPr indent="0" lvl="0" marL="0" rtl="0" algn="l">
              <a:spcBef>
                <a:spcPts val="0"/>
              </a:spcBef>
              <a:spcAft>
                <a:spcPts val="0"/>
              </a:spcAft>
              <a:buNone/>
            </a:pPr>
            <a:r>
              <a:rPr lang="en" sz="500"/>
              <a:t>Oh and if we die and somehow future generations ever read this, learn from our mistakes, don’t eat bats, lol.</a:t>
            </a:r>
            <a:endParaRPr sz="500"/>
          </a:p>
          <a:p>
            <a:pPr indent="0" lvl="0" marL="0" rtl="0" algn="l">
              <a:spcBef>
                <a:spcPts val="0"/>
              </a:spcBef>
              <a:spcAft>
                <a:spcPts val="0"/>
              </a:spcAft>
              <a:buNone/>
            </a:pPr>
            <a:r>
              <a:rPr lang="en" sz="500"/>
              <a:t>-A Hopeful Man.</a:t>
            </a:r>
            <a:endParaRPr sz="500"/>
          </a:p>
        </p:txBody>
      </p:sp>
      <p:pic>
        <p:nvPicPr>
          <p:cNvPr id="175" name="Google Shape;175;p37"/>
          <p:cNvPicPr preferRelativeResize="0"/>
          <p:nvPr/>
        </p:nvPicPr>
        <p:blipFill rotWithShape="1">
          <a:blip r:embed="rId8">
            <a:alphaModFix/>
          </a:blip>
          <a:srcRect b="0" l="0" r="0" t="0"/>
          <a:stretch/>
        </p:blipFill>
        <p:spPr>
          <a:xfrm>
            <a:off x="173763" y="1651925"/>
            <a:ext cx="827874" cy="827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8"/>
          <p:cNvSpPr/>
          <p:nvPr/>
        </p:nvSpPr>
        <p:spPr>
          <a:xfrm>
            <a:off x="-28575" y="10836424"/>
            <a:ext cx="6953400" cy="1393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8"/>
          <p:cNvSpPr/>
          <p:nvPr/>
        </p:nvSpPr>
        <p:spPr>
          <a:xfrm>
            <a:off x="-150" y="10663780"/>
            <a:ext cx="6839700" cy="1514400"/>
          </a:xfrm>
          <a:prstGeom prst="round2SameRect">
            <a:avLst>
              <a:gd fmla="val 16667" name="adj1"/>
              <a:gd fmla="val 0" name="adj2"/>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82" name="Google Shape;182;p38"/>
          <p:cNvGraphicFramePr/>
          <p:nvPr/>
        </p:nvGraphicFramePr>
        <p:xfrm>
          <a:off x="73550" y="2561025"/>
          <a:ext cx="3000000" cy="3000000"/>
        </p:xfrm>
        <a:graphic>
          <a:graphicData uri="http://schemas.openxmlformats.org/drawingml/2006/table">
            <a:tbl>
              <a:tblPr>
                <a:noFill/>
                <a:tableStyleId>{B0BF8DF3-5E9D-4126-B120-7C86F8EFC2D6}</a:tableStyleId>
              </a:tblPr>
              <a:tblGrid>
                <a:gridCol w="738175"/>
                <a:gridCol w="5925650"/>
              </a:tblGrid>
              <a:tr h="318900">
                <a:tc>
                  <a:txBody>
                    <a:bodyPr/>
                    <a:lstStyle/>
                    <a:p>
                      <a:pPr indent="0" lvl="0" marL="0" rtl="0" algn="ctr">
                        <a:spcBef>
                          <a:spcPts val="0"/>
                        </a:spcBef>
                        <a:spcAft>
                          <a:spcPts val="0"/>
                        </a:spcAft>
                        <a:buNone/>
                      </a:pPr>
                      <a:r>
                        <a:rPr b="1" lang="en" sz="1400">
                          <a:solidFill>
                            <a:srgbClr val="FFFFFF"/>
                          </a:solidFill>
                          <a:latin typeface="Mada"/>
                          <a:ea typeface="Mada"/>
                          <a:cs typeface="Mada"/>
                          <a:sym typeface="Mada"/>
                        </a:rPr>
                        <a:t>Drug</a:t>
                      </a:r>
                      <a:endParaRPr b="1" sz="14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Oxytocin (Syntocinon)</a:t>
                      </a:r>
                      <a:endParaRPr sz="1200">
                        <a:latin typeface="Mada"/>
                        <a:ea typeface="Mada"/>
                        <a:cs typeface="Mada"/>
                        <a:sym typeface="Mada"/>
                      </a:endParaRPr>
                    </a:p>
                  </a:txBody>
                  <a:tcPr marT="91425" marB="91425" marR="91425" marL="91425">
                    <a:solidFill>
                      <a:srgbClr val="990000"/>
                    </a:solidFill>
                  </a:tcPr>
                </a:tc>
              </a:tr>
              <a:tr h="1354425">
                <a:tc>
                  <a:txBody>
                    <a:bodyPr/>
                    <a:lstStyle/>
                    <a:p>
                      <a:pPr indent="0" lvl="0" marL="0" rtl="0" algn="ctr">
                        <a:spcBef>
                          <a:spcPts val="0"/>
                        </a:spcBef>
                        <a:spcAft>
                          <a:spcPts val="0"/>
                        </a:spcAft>
                        <a:buNone/>
                      </a:pPr>
                      <a:r>
                        <a:rPr b="1" lang="en" sz="1400">
                          <a:solidFill>
                            <a:srgbClr val="FFFFFF"/>
                          </a:solidFill>
                          <a:latin typeface="Mada"/>
                          <a:ea typeface="Mada"/>
                          <a:cs typeface="Mada"/>
                          <a:sym typeface="Mada"/>
                        </a:rPr>
                        <a:t>MOA</a:t>
                      </a:r>
                      <a:endParaRPr b="1" sz="14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The interaction of endogenous or administered</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Oxytocin with</a:t>
                      </a:r>
                      <a:r>
                        <a:rPr b="1" lang="en" sz="1200">
                          <a:latin typeface="Mada"/>
                          <a:ea typeface="Mada"/>
                          <a:cs typeface="Mada"/>
                          <a:sym typeface="Mada"/>
                        </a:rPr>
                        <a:t> myometrial cell membrane</a:t>
                      </a:r>
                      <a:endParaRPr b="1" sz="1200">
                        <a:latin typeface="Mada"/>
                        <a:ea typeface="Mada"/>
                        <a:cs typeface="Mada"/>
                        <a:sym typeface="Mada"/>
                      </a:endParaRPr>
                    </a:p>
                    <a:p>
                      <a:pPr indent="0" lvl="0" marL="457200" rtl="0" algn="l">
                        <a:spcBef>
                          <a:spcPts val="0"/>
                        </a:spcBef>
                        <a:spcAft>
                          <a:spcPts val="0"/>
                        </a:spcAft>
                        <a:buNone/>
                      </a:pPr>
                      <a:r>
                        <a:rPr b="1" lang="en" sz="1200">
                          <a:latin typeface="Mada"/>
                          <a:ea typeface="Mada"/>
                          <a:cs typeface="Mada"/>
                          <a:sym typeface="Mada"/>
                        </a:rPr>
                        <a:t>receptor</a:t>
                      </a:r>
                      <a:r>
                        <a:rPr lang="en" sz="1200">
                          <a:latin typeface="Mada"/>
                          <a:ea typeface="Mada"/>
                          <a:cs typeface="Mada"/>
                          <a:sym typeface="Mada"/>
                        </a:rPr>
                        <a:t> </a:t>
                      </a:r>
                      <a:r>
                        <a:rPr b="1" lang="en" sz="1200">
                          <a:solidFill>
                            <a:srgbClr val="FF0000"/>
                          </a:solidFill>
                          <a:latin typeface="Mada"/>
                          <a:ea typeface="Mada"/>
                          <a:cs typeface="Mada"/>
                          <a:sym typeface="Mada"/>
                        </a:rPr>
                        <a:t>promotes the influx of Ca2+</a:t>
                      </a:r>
                      <a:r>
                        <a:rPr lang="en" sz="1200">
                          <a:latin typeface="Mada"/>
                          <a:ea typeface="Mada"/>
                          <a:cs typeface="Mada"/>
                          <a:sym typeface="Mada"/>
                        </a:rPr>
                        <a:t> from</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extracellular fluid and from sarco endoplasmic</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reticulum into the cell, this increase in cytoplasmic</a:t>
                      </a:r>
                      <a:endParaRPr sz="1200">
                        <a:latin typeface="Mada"/>
                        <a:ea typeface="Mada"/>
                        <a:cs typeface="Mada"/>
                        <a:sym typeface="Mada"/>
                      </a:endParaRPr>
                    </a:p>
                    <a:p>
                      <a:pPr indent="0" lvl="0" marL="457200" rtl="0" algn="l">
                        <a:spcBef>
                          <a:spcPts val="0"/>
                        </a:spcBef>
                        <a:spcAft>
                          <a:spcPts val="0"/>
                        </a:spcAft>
                        <a:buNone/>
                      </a:pPr>
                      <a:r>
                        <a:rPr lang="en" sz="1200">
                          <a:latin typeface="Mada"/>
                          <a:ea typeface="Mada"/>
                          <a:cs typeface="Mada"/>
                          <a:sym typeface="Mada"/>
                        </a:rPr>
                        <a:t>calcium </a:t>
                      </a:r>
                      <a:r>
                        <a:rPr b="1" lang="en" sz="1200">
                          <a:latin typeface="Mada"/>
                          <a:ea typeface="Mada"/>
                          <a:cs typeface="Mada"/>
                          <a:sym typeface="Mada"/>
                        </a:rPr>
                        <a:t>→ </a:t>
                      </a:r>
                      <a:r>
                        <a:rPr b="1" lang="en" sz="1200">
                          <a:solidFill>
                            <a:srgbClr val="FF0000"/>
                          </a:solidFill>
                          <a:latin typeface="Mada"/>
                          <a:ea typeface="Mada"/>
                          <a:cs typeface="Mada"/>
                          <a:sym typeface="Mada"/>
                        </a:rPr>
                        <a:t>stimulates uterine contraction</a:t>
                      </a:r>
                      <a:endParaRPr b="1" baseline="30000" sz="1200">
                        <a:solidFill>
                          <a:srgbClr val="6AA84F"/>
                        </a:solidFill>
                        <a:latin typeface="Mada"/>
                        <a:ea typeface="Mada"/>
                        <a:cs typeface="Mada"/>
                        <a:sym typeface="Mada"/>
                      </a:endParaRPr>
                    </a:p>
                  </a:txBody>
                  <a:tcPr marT="91425" marB="91425" marR="91425" marL="91425" anchor="ctr"/>
                </a:tc>
              </a:tr>
              <a:tr h="20606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Action</a:t>
                      </a:r>
                      <a:endParaRPr b="1" sz="14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l">
                        <a:spcBef>
                          <a:spcPts val="0"/>
                        </a:spcBef>
                        <a:spcAft>
                          <a:spcPts val="0"/>
                        </a:spcAft>
                        <a:buNone/>
                      </a:pPr>
                      <a:r>
                        <a:rPr lang="en" sz="1200">
                          <a:latin typeface="Mada"/>
                          <a:ea typeface="Mada"/>
                          <a:cs typeface="Mada"/>
                          <a:sym typeface="Mada"/>
                        </a:rPr>
                        <a:t>1- Effect on uterus:</a:t>
                      </a:r>
                      <a:endParaRPr sz="1200">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Stimulates </a:t>
                      </a:r>
                      <a:r>
                        <a:rPr b="1" lang="en" sz="1200">
                          <a:solidFill>
                            <a:schemeClr val="dk1"/>
                          </a:solidFill>
                          <a:latin typeface="Mada"/>
                          <a:ea typeface="Mada"/>
                          <a:cs typeface="Mada"/>
                          <a:sym typeface="Mada"/>
                        </a:rPr>
                        <a:t>both the frequency and force</a:t>
                      </a:r>
                      <a:r>
                        <a:rPr lang="en" sz="1200">
                          <a:solidFill>
                            <a:schemeClr val="dk1"/>
                          </a:solidFill>
                          <a:latin typeface="Mada"/>
                          <a:ea typeface="Mada"/>
                          <a:cs typeface="Mada"/>
                          <a:sym typeface="Mada"/>
                        </a:rPr>
                        <a:t> of uterine contractility </a:t>
                      </a:r>
                      <a:r>
                        <a:rPr b="1" lang="en" sz="1200">
                          <a:solidFill>
                            <a:srgbClr val="FF0000"/>
                          </a:solidFill>
                          <a:latin typeface="Mada"/>
                          <a:ea typeface="Mada"/>
                          <a:cs typeface="Mada"/>
                          <a:sym typeface="Mada"/>
                        </a:rPr>
                        <a:t>particularly of the fundus segment </a:t>
                      </a:r>
                      <a:r>
                        <a:rPr b="1" lang="en" sz="1200">
                          <a:solidFill>
                            <a:srgbClr val="6AA84F"/>
                          </a:solidFill>
                          <a:latin typeface="Mada"/>
                          <a:ea typeface="Mada"/>
                          <a:cs typeface="Mada"/>
                          <a:sym typeface="Mada"/>
                        </a:rPr>
                        <a:t>→</a:t>
                      </a:r>
                      <a:r>
                        <a:rPr b="1" lang="en" sz="1200">
                          <a:solidFill>
                            <a:schemeClr val="dk1"/>
                          </a:solidFill>
                          <a:latin typeface="Mada"/>
                          <a:ea typeface="Mada"/>
                          <a:cs typeface="Mada"/>
                          <a:sym typeface="Mada"/>
                        </a:rPr>
                        <a:t> </a:t>
                      </a:r>
                      <a:r>
                        <a:rPr lang="en" sz="1200">
                          <a:solidFill>
                            <a:srgbClr val="6AA84F"/>
                          </a:solidFill>
                          <a:latin typeface="Mada"/>
                          <a:ea typeface="Mada"/>
                          <a:cs typeface="Mada"/>
                          <a:sym typeface="Mada"/>
                        </a:rPr>
                        <a:t>to expel the baby out </a:t>
                      </a:r>
                      <a:r>
                        <a:rPr lang="en" sz="1200">
                          <a:solidFill>
                            <a:schemeClr val="dk1"/>
                          </a:solidFill>
                          <a:latin typeface="Mada"/>
                          <a:ea typeface="Mada"/>
                          <a:cs typeface="Mada"/>
                          <a:sym typeface="Mada"/>
                        </a:rPr>
                        <a:t>of the uterus.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These contractions resemble the </a:t>
                      </a:r>
                      <a:r>
                        <a:rPr b="1" lang="en" sz="1200">
                          <a:solidFill>
                            <a:schemeClr val="dk1"/>
                          </a:solidFill>
                          <a:latin typeface="Mada"/>
                          <a:ea typeface="Mada"/>
                          <a:cs typeface="Mada"/>
                          <a:sym typeface="Mada"/>
                        </a:rPr>
                        <a:t>normal </a:t>
                      </a:r>
                      <a:r>
                        <a:rPr lang="en" sz="1200">
                          <a:solidFill>
                            <a:schemeClr val="dk1"/>
                          </a:solidFill>
                          <a:latin typeface="Mada"/>
                          <a:ea typeface="Mada"/>
                          <a:cs typeface="Mada"/>
                          <a:sym typeface="Mada"/>
                        </a:rPr>
                        <a:t>physiological contractions of uterus </a:t>
                      </a:r>
                      <a:r>
                        <a:rPr b="1" lang="en" sz="1200">
                          <a:solidFill>
                            <a:schemeClr val="dk1"/>
                          </a:solidFill>
                          <a:latin typeface="Mada"/>
                          <a:ea typeface="Mada"/>
                          <a:cs typeface="Mada"/>
                          <a:sym typeface="Mada"/>
                        </a:rPr>
                        <a:t>(contractions followed by relaxation)</a:t>
                      </a:r>
                      <a:r>
                        <a:rPr b="1" baseline="30000" lang="en" sz="1200">
                          <a:solidFill>
                            <a:srgbClr val="B7B7B7"/>
                          </a:solidFill>
                          <a:latin typeface="Mada"/>
                          <a:ea typeface="Mada"/>
                          <a:cs typeface="Mada"/>
                          <a:sym typeface="Mada"/>
                        </a:rPr>
                        <a:t>1</a:t>
                      </a:r>
                      <a:endParaRPr b="1" baseline="30000" sz="1200">
                        <a:solidFill>
                          <a:srgbClr val="B7B7B7"/>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Immature </a:t>
                      </a:r>
                      <a:r>
                        <a:rPr lang="en" sz="1200">
                          <a:solidFill>
                            <a:schemeClr val="dk1"/>
                          </a:solidFill>
                          <a:latin typeface="Mada"/>
                          <a:ea typeface="Mada"/>
                          <a:cs typeface="Mada"/>
                          <a:sym typeface="Mada"/>
                        </a:rPr>
                        <a:t>uterus is </a:t>
                      </a:r>
                      <a:r>
                        <a:rPr b="1" lang="en" sz="1200">
                          <a:solidFill>
                            <a:schemeClr val="dk1"/>
                          </a:solidFill>
                          <a:latin typeface="Mada"/>
                          <a:ea typeface="Mada"/>
                          <a:cs typeface="Mada"/>
                          <a:sym typeface="Mada"/>
                        </a:rPr>
                        <a:t>resistant </a:t>
                      </a:r>
                      <a:r>
                        <a:rPr lang="en" sz="1200">
                          <a:solidFill>
                            <a:schemeClr val="dk1"/>
                          </a:solidFill>
                          <a:latin typeface="Mada"/>
                          <a:ea typeface="Mada"/>
                          <a:cs typeface="Mada"/>
                          <a:sym typeface="Mada"/>
                        </a:rPr>
                        <a:t>to oxytocin.</a:t>
                      </a:r>
                      <a:r>
                        <a:rPr lang="en" sz="1200">
                          <a:solidFill>
                            <a:srgbClr val="CCCCCC"/>
                          </a:solidFill>
                          <a:latin typeface="Mada"/>
                          <a:ea typeface="Mada"/>
                          <a:cs typeface="Mada"/>
                          <a:sym typeface="Mada"/>
                        </a:rPr>
                        <a:t> (low oxytocin receptors and gap junctions due to low estrogen/progesterone ratio)</a:t>
                      </a:r>
                      <a:endParaRPr sz="1200">
                        <a:solidFill>
                          <a:srgbClr val="CCCCCC"/>
                        </a:solidFill>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Contract uterine smooth muscle </a:t>
                      </a:r>
                      <a:r>
                        <a:rPr b="1" lang="en" sz="1200">
                          <a:solidFill>
                            <a:srgbClr val="FF0000"/>
                          </a:solidFill>
                          <a:latin typeface="Mada"/>
                          <a:ea typeface="Mada"/>
                          <a:cs typeface="Mada"/>
                          <a:sym typeface="Mada"/>
                        </a:rPr>
                        <a:t>only at term</a:t>
                      </a:r>
                      <a:r>
                        <a:rPr lang="en" sz="1200">
                          <a:solidFill>
                            <a:srgbClr val="FF0000"/>
                          </a:solidFill>
                          <a:latin typeface="Mada"/>
                          <a:ea typeface="Mada"/>
                          <a:cs typeface="Mada"/>
                          <a:sym typeface="Mada"/>
                        </a:rPr>
                        <a:t>.</a:t>
                      </a:r>
                      <a:endParaRPr sz="1200">
                        <a:solidFill>
                          <a:srgbClr val="FF0000"/>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Sensitivity </a:t>
                      </a:r>
                      <a:r>
                        <a:rPr b="1" lang="en" sz="1200">
                          <a:solidFill>
                            <a:schemeClr val="dk1"/>
                          </a:solidFill>
                          <a:latin typeface="Mada"/>
                          <a:ea typeface="Mada"/>
                          <a:cs typeface="Mada"/>
                          <a:sym typeface="Mada"/>
                        </a:rPr>
                        <a:t>increases </a:t>
                      </a:r>
                      <a:r>
                        <a:rPr lang="en" sz="1200">
                          <a:solidFill>
                            <a:schemeClr val="dk1"/>
                          </a:solidFill>
                          <a:latin typeface="Mada"/>
                          <a:ea typeface="Mada"/>
                          <a:cs typeface="Mada"/>
                          <a:sym typeface="Mada"/>
                        </a:rPr>
                        <a:t>to 8 fold </a:t>
                      </a:r>
                      <a:r>
                        <a:rPr b="1" lang="en" sz="1200">
                          <a:solidFill>
                            <a:schemeClr val="dk1"/>
                          </a:solidFill>
                          <a:latin typeface="Mada"/>
                          <a:ea typeface="Mada"/>
                          <a:cs typeface="Mada"/>
                          <a:sym typeface="Mada"/>
                        </a:rPr>
                        <a:t>in last 9 weeks</a:t>
                      </a:r>
                      <a:r>
                        <a:rPr lang="en" sz="1200">
                          <a:solidFill>
                            <a:schemeClr val="dk1"/>
                          </a:solidFill>
                          <a:latin typeface="Mada"/>
                          <a:ea typeface="Mada"/>
                          <a:cs typeface="Mada"/>
                          <a:sym typeface="Mada"/>
                        </a:rPr>
                        <a:t> and 30 times </a:t>
                      </a:r>
                      <a:r>
                        <a:rPr b="1" lang="en" sz="1200">
                          <a:solidFill>
                            <a:schemeClr val="dk1"/>
                          </a:solidFill>
                          <a:latin typeface="Mada"/>
                          <a:ea typeface="Mada"/>
                          <a:cs typeface="Mada"/>
                          <a:sym typeface="Mada"/>
                        </a:rPr>
                        <a:t>in early labor</a:t>
                      </a:r>
                      <a:r>
                        <a:rPr lang="en"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Clinically oxytocin is given only when uterine cervix </a:t>
                      </a:r>
                      <a:r>
                        <a:rPr b="1" lang="en" sz="1200">
                          <a:solidFill>
                            <a:srgbClr val="FF0000"/>
                          </a:solidFill>
                          <a:latin typeface="Mada"/>
                          <a:ea typeface="Mada"/>
                          <a:cs typeface="Mada"/>
                          <a:sym typeface="Mada"/>
                        </a:rPr>
                        <a:t>is soft and dilated</a:t>
                      </a:r>
                      <a:endParaRPr b="1" sz="1200">
                        <a:solidFill>
                          <a:srgbClr val="FF0000"/>
                        </a:solidFill>
                        <a:latin typeface="Mada"/>
                        <a:ea typeface="Mada"/>
                        <a:cs typeface="Mada"/>
                        <a:sym typeface="Mada"/>
                      </a:endParaRPr>
                    </a:p>
                    <a:p>
                      <a:pPr indent="0" lvl="0" marL="0" rtl="0" algn="l">
                        <a:spcBef>
                          <a:spcPts val="0"/>
                        </a:spcBef>
                        <a:spcAft>
                          <a:spcPts val="0"/>
                        </a:spcAft>
                        <a:buNone/>
                      </a:pPr>
                      <a:r>
                        <a:t/>
                      </a:r>
                      <a:endParaRPr b="1" sz="1200">
                        <a:solidFill>
                          <a:srgbClr val="FF0000"/>
                        </a:solidFill>
                        <a:latin typeface="Mada"/>
                        <a:ea typeface="Mada"/>
                        <a:cs typeface="Mada"/>
                        <a:sym typeface="Mada"/>
                      </a:endParaRPr>
                    </a:p>
                    <a:p>
                      <a:pPr indent="0" lvl="0" marL="0" rtl="0" algn="l">
                        <a:spcBef>
                          <a:spcPts val="0"/>
                        </a:spcBef>
                        <a:spcAft>
                          <a:spcPts val="0"/>
                        </a:spcAft>
                        <a:buNone/>
                      </a:pPr>
                      <a:r>
                        <a:rPr lang="en" sz="1200">
                          <a:latin typeface="Mada"/>
                          <a:ea typeface="Mada"/>
                          <a:cs typeface="Mada"/>
                          <a:sym typeface="Mada"/>
                        </a:rPr>
                        <a:t>2- Effect on Myoepithelial cells</a:t>
                      </a:r>
                      <a:r>
                        <a:rPr baseline="30000" lang="en" sz="1200">
                          <a:solidFill>
                            <a:srgbClr val="6AA84F"/>
                          </a:solidFill>
                          <a:latin typeface="Mada"/>
                          <a:ea typeface="Mada"/>
                          <a:cs typeface="Mada"/>
                          <a:sym typeface="Mada"/>
                        </a:rPr>
                        <a:t>2</a:t>
                      </a:r>
                      <a:r>
                        <a:rPr lang="en"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Oxytocin contracts myoepithelial cells surrounding mammary alveoli in the breast &amp; leads to</a:t>
                      </a:r>
                      <a:r>
                        <a:rPr b="1" lang="en" sz="1200">
                          <a:solidFill>
                            <a:schemeClr val="dk1"/>
                          </a:solidFill>
                          <a:latin typeface="Mada"/>
                          <a:ea typeface="Mada"/>
                          <a:cs typeface="Mada"/>
                          <a:sym typeface="Mada"/>
                        </a:rPr>
                        <a:t> milk ejection</a:t>
                      </a:r>
                      <a:r>
                        <a:rPr lang="en" sz="1200">
                          <a:solidFill>
                            <a:schemeClr val="dk1"/>
                          </a:solidFill>
                          <a:latin typeface="Mada"/>
                          <a:ea typeface="Mada"/>
                          <a:cs typeface="Mada"/>
                          <a:sym typeface="Mada"/>
                        </a:rPr>
                        <a:t>.</a:t>
                      </a:r>
                      <a:endParaRPr sz="1200">
                        <a:latin typeface="Mada"/>
                        <a:ea typeface="Mada"/>
                        <a:cs typeface="Mada"/>
                        <a:sym typeface="Mada"/>
                      </a:endParaRPr>
                    </a:p>
                  </a:txBody>
                  <a:tcPr marT="91425" marB="91425" marR="91425" marL="91425" anchor="ctr"/>
                </a:tc>
              </a:tr>
              <a:tr h="589850">
                <a:tc>
                  <a:txBody>
                    <a:bodyPr/>
                    <a:lstStyle/>
                    <a:p>
                      <a:pPr indent="0" lvl="0" marL="0" rtl="0" algn="ctr">
                        <a:spcBef>
                          <a:spcPts val="0"/>
                        </a:spcBef>
                        <a:spcAft>
                          <a:spcPts val="0"/>
                        </a:spcAft>
                        <a:buNone/>
                      </a:pPr>
                      <a:r>
                        <a:rPr b="1" lang="en" sz="1400">
                          <a:solidFill>
                            <a:srgbClr val="FFFFFF"/>
                          </a:solidFill>
                          <a:latin typeface="Mada"/>
                          <a:ea typeface="Mada"/>
                          <a:cs typeface="Mada"/>
                          <a:sym typeface="Mada"/>
                        </a:rPr>
                        <a:t>P.K</a:t>
                      </a:r>
                      <a:endParaRPr b="1" sz="14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Not effective orally as it is destroyed in GIT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Administered</a:t>
                      </a:r>
                      <a:r>
                        <a:rPr b="1" lang="en" sz="1200">
                          <a:latin typeface="Mada"/>
                          <a:ea typeface="Mada"/>
                          <a:cs typeface="Mada"/>
                          <a:sym typeface="Mada"/>
                        </a:rPr>
                        <a:t> I.V.</a:t>
                      </a:r>
                      <a:r>
                        <a:rPr lang="en" sz="1200">
                          <a:latin typeface="Mada"/>
                          <a:ea typeface="Mada"/>
                          <a:cs typeface="Mada"/>
                          <a:sym typeface="Mada"/>
                        </a:rPr>
                        <a:t> to augment labor</a:t>
                      </a:r>
                      <a:r>
                        <a:rPr baseline="30000" lang="en" sz="1200">
                          <a:solidFill>
                            <a:srgbClr val="6AA84F"/>
                          </a:solidFill>
                          <a:latin typeface="Mada"/>
                          <a:ea typeface="Mada"/>
                          <a:cs typeface="Mada"/>
                          <a:sym typeface="Mada"/>
                        </a:rPr>
                        <a:t>3</a:t>
                      </a:r>
                      <a:endParaRPr baseline="30000"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Also as </a:t>
                      </a:r>
                      <a:r>
                        <a:rPr b="1" lang="en" sz="1200">
                          <a:solidFill>
                            <a:srgbClr val="FF0000"/>
                          </a:solidFill>
                          <a:latin typeface="Mada"/>
                          <a:ea typeface="Mada"/>
                          <a:cs typeface="Mada"/>
                          <a:sym typeface="Mada"/>
                        </a:rPr>
                        <a:t>nasal spray in impaired milk ejection</a:t>
                      </a:r>
                      <a:endParaRPr b="1" sz="1200">
                        <a:solidFill>
                          <a:srgbClr val="FF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Not bound to plasma proteins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Catabolized by liver &amp; kidneys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rgbClr val="222222"/>
                          </a:solidFill>
                          <a:highlight>
                            <a:schemeClr val="lt1"/>
                          </a:highlight>
                          <a:latin typeface="Mada"/>
                          <a:ea typeface="Mada"/>
                          <a:cs typeface="Mada"/>
                          <a:sym typeface="Mada"/>
                        </a:rPr>
                        <a:t> T</a:t>
                      </a:r>
                      <a:r>
                        <a:rPr baseline="-25000" lang="en" sz="1100">
                          <a:solidFill>
                            <a:srgbClr val="222222"/>
                          </a:solidFill>
                          <a:highlight>
                            <a:schemeClr val="lt1"/>
                          </a:highlight>
                          <a:latin typeface="Mada"/>
                          <a:ea typeface="Mada"/>
                          <a:cs typeface="Mada"/>
                          <a:sym typeface="Mada"/>
                        </a:rPr>
                        <a:t>1/2</a:t>
                      </a:r>
                      <a:r>
                        <a:rPr lang="en" sz="1200">
                          <a:solidFill>
                            <a:srgbClr val="222222"/>
                          </a:solidFill>
                          <a:highlight>
                            <a:schemeClr val="lt1"/>
                          </a:highlight>
                          <a:latin typeface="Mada"/>
                          <a:ea typeface="Mada"/>
                          <a:cs typeface="Mada"/>
                          <a:sym typeface="Mada"/>
                        </a:rPr>
                        <a:t> = 5 min</a:t>
                      </a:r>
                      <a:endParaRPr b="1" sz="1200">
                        <a:solidFill>
                          <a:srgbClr val="FF0000"/>
                        </a:solidFill>
                        <a:latin typeface="Mada"/>
                        <a:ea typeface="Mada"/>
                        <a:cs typeface="Mada"/>
                        <a:sym typeface="Mada"/>
                      </a:endParaRPr>
                    </a:p>
                  </a:txBody>
                  <a:tcPr marT="91425" marB="91425" marR="91425" marL="91425"/>
                </a:tc>
              </a:tr>
              <a:tr h="1472325">
                <a:tc>
                  <a:txBody>
                    <a:bodyPr/>
                    <a:lstStyle/>
                    <a:p>
                      <a:pPr indent="0" lvl="0" marL="0" rtl="0" algn="ctr">
                        <a:spcBef>
                          <a:spcPts val="0"/>
                        </a:spcBef>
                        <a:spcAft>
                          <a:spcPts val="0"/>
                        </a:spcAft>
                        <a:buNone/>
                      </a:pPr>
                      <a:r>
                        <a:rPr b="1" lang="en" sz="1400">
                          <a:solidFill>
                            <a:srgbClr val="FFFFFF"/>
                          </a:solidFill>
                          <a:latin typeface="Mada"/>
                          <a:ea typeface="Mada"/>
                          <a:cs typeface="Mada"/>
                          <a:sym typeface="Mada"/>
                        </a:rPr>
                        <a:t>Uses</a:t>
                      </a:r>
                      <a:endParaRPr b="1" sz="14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l">
                        <a:lnSpc>
                          <a:spcPct val="115000"/>
                        </a:lnSpc>
                        <a:spcBef>
                          <a:spcPts val="0"/>
                        </a:spcBef>
                        <a:spcAft>
                          <a:spcPts val="0"/>
                        </a:spcAft>
                        <a:buNone/>
                      </a:pPr>
                      <a:r>
                        <a:rPr b="1" lang="en" sz="1200">
                          <a:latin typeface="Mada"/>
                          <a:ea typeface="Mada"/>
                          <a:cs typeface="Mada"/>
                          <a:sym typeface="Mada"/>
                        </a:rPr>
                        <a:t>Synthetic preparations of oxytocin e.g. </a:t>
                      </a:r>
                      <a:r>
                        <a:rPr b="1" lang="en" sz="1200" u="sng">
                          <a:latin typeface="Mada"/>
                          <a:ea typeface="Mada"/>
                          <a:cs typeface="Mada"/>
                          <a:sym typeface="Mada"/>
                        </a:rPr>
                        <a:t>syntocinon</a:t>
                      </a:r>
                      <a:r>
                        <a:rPr b="1" lang="en" sz="1200">
                          <a:latin typeface="Mada"/>
                          <a:ea typeface="Mada"/>
                          <a:cs typeface="Mada"/>
                          <a:sym typeface="Mada"/>
                        </a:rPr>
                        <a:t> are preferred.</a:t>
                      </a:r>
                      <a:endParaRPr b="1" sz="1200">
                        <a:latin typeface="Mada"/>
                        <a:ea typeface="Mada"/>
                        <a:cs typeface="Mada"/>
                        <a:sym typeface="Mada"/>
                      </a:endParaRPr>
                    </a:p>
                    <a:p>
                      <a:pPr indent="-304800" lvl="0" marL="457200" rtl="0" algn="l">
                        <a:lnSpc>
                          <a:spcPct val="115000"/>
                        </a:lnSpc>
                        <a:spcBef>
                          <a:spcPts val="0"/>
                        </a:spcBef>
                        <a:spcAft>
                          <a:spcPts val="0"/>
                        </a:spcAft>
                        <a:buClr>
                          <a:srgbClr val="FF0000"/>
                        </a:buClr>
                        <a:buSzPts val="1200"/>
                        <a:buFont typeface="Mada"/>
                        <a:buChar char="★"/>
                      </a:pPr>
                      <a:r>
                        <a:rPr lang="en" sz="1200">
                          <a:latin typeface="Mada"/>
                          <a:ea typeface="Mada"/>
                          <a:cs typeface="Mada"/>
                          <a:sym typeface="Mada"/>
                        </a:rPr>
                        <a:t>Induction &amp; augmentation of labor (slow I.V infusion):</a:t>
                      </a:r>
                      <a:endParaRPr sz="1200">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Mild preeclampsia</a:t>
                      </a:r>
                      <a:r>
                        <a:rPr baseline="30000" lang="en" sz="1200">
                          <a:solidFill>
                            <a:srgbClr val="B7B7B7"/>
                          </a:solidFill>
                          <a:latin typeface="Mada"/>
                          <a:ea typeface="Mada"/>
                          <a:cs typeface="Mada"/>
                          <a:sym typeface="Mada"/>
                        </a:rPr>
                        <a:t>4</a:t>
                      </a:r>
                      <a:r>
                        <a:rPr baseline="30000" lang="en" sz="1200">
                          <a:solidFill>
                            <a:srgbClr val="B7B7B7"/>
                          </a:solidFill>
                          <a:latin typeface="Mada"/>
                          <a:ea typeface="Mada"/>
                          <a:cs typeface="Mada"/>
                          <a:sym typeface="Mada"/>
                        </a:rPr>
                        <a:t> </a:t>
                      </a:r>
                      <a:r>
                        <a:rPr lang="en" sz="1200">
                          <a:solidFill>
                            <a:schemeClr val="dk1"/>
                          </a:solidFill>
                          <a:latin typeface="Mada"/>
                          <a:ea typeface="Mada"/>
                          <a:cs typeface="Mada"/>
                          <a:sym typeface="Mada"/>
                        </a:rPr>
                        <a:t>near term </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Uterine inertia  </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Incomplete abortion</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lang="en" sz="1200">
                          <a:solidFill>
                            <a:schemeClr val="dk1"/>
                          </a:solidFill>
                          <a:latin typeface="Mada"/>
                          <a:ea typeface="Mada"/>
                          <a:cs typeface="Mada"/>
                          <a:sym typeface="Mada"/>
                        </a:rPr>
                        <a:t>Post maturity</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SzPts val="1200"/>
                        <a:buFont typeface="Mada"/>
                        <a:buChar char="○"/>
                      </a:pPr>
                      <a:r>
                        <a:rPr b="1" lang="en" sz="1200">
                          <a:solidFill>
                            <a:schemeClr val="dk1"/>
                          </a:solidFill>
                          <a:latin typeface="Mada"/>
                          <a:ea typeface="Mada"/>
                          <a:cs typeface="Mada"/>
                          <a:sym typeface="Mada"/>
                        </a:rPr>
                        <a:t>Maternal diabetes, </a:t>
                      </a:r>
                      <a:r>
                        <a:rPr lang="en" sz="1200">
                          <a:solidFill>
                            <a:srgbClr val="6AA84F"/>
                          </a:solidFill>
                          <a:latin typeface="Mada"/>
                          <a:ea typeface="Mada"/>
                          <a:cs typeface="Mada"/>
                          <a:sym typeface="Mada"/>
                        </a:rPr>
                        <a:t>as diabetes causes macrosomia</a:t>
                      </a:r>
                      <a:endParaRPr baseline="30000" sz="1200">
                        <a:solidFill>
                          <a:srgbClr val="6AA84F"/>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 sz="1200">
                          <a:latin typeface="Mada"/>
                          <a:ea typeface="Mada"/>
                          <a:cs typeface="Mada"/>
                          <a:sym typeface="Mada"/>
                        </a:rPr>
                        <a:t>Postpartum uterine hemorrhage</a:t>
                      </a:r>
                      <a:r>
                        <a:rPr baseline="30000" lang="en" sz="1200">
                          <a:solidFill>
                            <a:srgbClr val="6AA84F"/>
                          </a:solidFill>
                          <a:latin typeface="Mada"/>
                          <a:ea typeface="Mada"/>
                          <a:cs typeface="Mada"/>
                          <a:sym typeface="Mada"/>
                        </a:rPr>
                        <a:t>5</a:t>
                      </a:r>
                      <a:r>
                        <a:rPr lang="en" sz="1200">
                          <a:latin typeface="Mada"/>
                          <a:ea typeface="Mada"/>
                          <a:cs typeface="Mada"/>
                          <a:sym typeface="Mada"/>
                        </a:rPr>
                        <a:t> (I.V drip): </a:t>
                      </a:r>
                      <a:r>
                        <a:rPr b="1" lang="en" sz="1200">
                          <a:latin typeface="Mada"/>
                          <a:ea typeface="Mada"/>
                          <a:cs typeface="Mada"/>
                          <a:sym typeface="Mada"/>
                        </a:rPr>
                        <a:t>ergometrine </a:t>
                      </a:r>
                      <a:r>
                        <a:rPr lang="en" sz="1200">
                          <a:latin typeface="Mada"/>
                          <a:ea typeface="Mada"/>
                          <a:cs typeface="Mada"/>
                          <a:sym typeface="Mada"/>
                        </a:rPr>
                        <a:t>is often used</a:t>
                      </a:r>
                      <a:endParaRPr sz="1200">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b="1" lang="en" sz="1200">
                          <a:latin typeface="Mada"/>
                          <a:ea typeface="Mada"/>
                          <a:cs typeface="Mada"/>
                          <a:sym typeface="Mada"/>
                        </a:rPr>
                        <a:t>Impaired milk ejection</a:t>
                      </a:r>
                      <a:r>
                        <a:rPr lang="en" sz="1200">
                          <a:latin typeface="Mada"/>
                          <a:ea typeface="Mada"/>
                          <a:cs typeface="Mada"/>
                          <a:sym typeface="Mada"/>
                        </a:rPr>
                        <a:t>: One puff in each nostril 2-3 min before nursing</a:t>
                      </a:r>
                      <a:endParaRPr sz="1200">
                        <a:latin typeface="Mada"/>
                        <a:ea typeface="Mada"/>
                        <a:cs typeface="Mada"/>
                        <a:sym typeface="Mada"/>
                      </a:endParaRPr>
                    </a:p>
                  </a:txBody>
                  <a:tcPr marT="91425" marB="91425" marR="91425" marL="91425"/>
                </a:tc>
              </a:tr>
            </a:tbl>
          </a:graphicData>
        </a:graphic>
      </p:graphicFrame>
      <p:pic>
        <p:nvPicPr>
          <p:cNvPr id="183" name="Google Shape;183;p38"/>
          <p:cNvPicPr preferRelativeResize="0"/>
          <p:nvPr/>
        </p:nvPicPr>
        <p:blipFill rotWithShape="1">
          <a:blip r:embed="rId3">
            <a:alphaModFix/>
          </a:blip>
          <a:srcRect b="3634" l="4758" r="4258" t="5497"/>
          <a:stretch/>
        </p:blipFill>
        <p:spPr>
          <a:xfrm>
            <a:off x="4657725" y="3096350"/>
            <a:ext cx="2038349" cy="1200675"/>
          </a:xfrm>
          <a:prstGeom prst="rect">
            <a:avLst/>
          </a:prstGeom>
          <a:noFill/>
          <a:ln cap="flat" cmpd="sng" w="9525">
            <a:solidFill>
              <a:srgbClr val="EFEFEF"/>
            </a:solidFill>
            <a:prstDash val="solid"/>
            <a:round/>
            <a:headEnd len="sm" w="sm" type="none"/>
            <a:tailEnd len="sm" w="sm" type="none"/>
          </a:ln>
        </p:spPr>
      </p:pic>
      <p:sp>
        <p:nvSpPr>
          <p:cNvPr id="184" name="Google Shape;184;p38"/>
          <p:cNvSpPr txBox="1"/>
          <p:nvPr/>
        </p:nvSpPr>
        <p:spPr>
          <a:xfrm>
            <a:off x="-50" y="219075"/>
            <a:ext cx="6840000" cy="38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rgbClr val="990000"/>
                </a:solidFill>
                <a:latin typeface="Georgia"/>
                <a:ea typeface="Georgia"/>
                <a:cs typeface="Georgia"/>
                <a:sym typeface="Georgia"/>
              </a:rPr>
              <a:t>Drugs Producing Uterine Contractions (oxytocics)</a:t>
            </a:r>
            <a:endParaRPr b="1" sz="2400">
              <a:solidFill>
                <a:srgbClr val="990000"/>
              </a:solidFill>
              <a:latin typeface="Georgia"/>
              <a:ea typeface="Georgia"/>
              <a:cs typeface="Georgia"/>
              <a:sym typeface="Georgia"/>
            </a:endParaRPr>
          </a:p>
        </p:txBody>
      </p:sp>
      <p:sp>
        <p:nvSpPr>
          <p:cNvPr id="185" name="Google Shape;185;p38"/>
          <p:cNvSpPr/>
          <p:nvPr/>
        </p:nvSpPr>
        <p:spPr>
          <a:xfrm>
            <a:off x="-8601000" y="692325"/>
            <a:ext cx="1821300" cy="13293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Mada"/>
                <a:ea typeface="Mada"/>
                <a:cs typeface="Mada"/>
                <a:sym typeface="Mada"/>
              </a:rPr>
              <a:t>Syntocinon</a:t>
            </a:r>
            <a:endParaRPr b="1" sz="1200">
              <a:latin typeface="Mada"/>
              <a:ea typeface="Mada"/>
              <a:cs typeface="Mada"/>
              <a:sym typeface="Mada"/>
            </a:endParaRPr>
          </a:p>
        </p:txBody>
      </p:sp>
      <p:sp>
        <p:nvSpPr>
          <p:cNvPr id="186" name="Google Shape;186;p38"/>
          <p:cNvSpPr/>
          <p:nvPr/>
        </p:nvSpPr>
        <p:spPr>
          <a:xfrm>
            <a:off x="-8446075" y="542925"/>
            <a:ext cx="1523400" cy="200100"/>
          </a:xfrm>
          <a:prstGeom prst="roundRect">
            <a:avLst>
              <a:gd fmla="val 16667" name="adj"/>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Georgia"/>
                <a:ea typeface="Georgia"/>
                <a:cs typeface="Georgia"/>
                <a:sym typeface="Georgia"/>
              </a:rPr>
              <a:t>Oxytocin</a:t>
            </a:r>
            <a:endParaRPr b="1" sz="1200">
              <a:solidFill>
                <a:srgbClr val="FFFFFF"/>
              </a:solidFill>
              <a:latin typeface="Georgia"/>
              <a:ea typeface="Georgia"/>
              <a:cs typeface="Georgia"/>
              <a:sym typeface="Georgia"/>
            </a:endParaRPr>
          </a:p>
        </p:txBody>
      </p:sp>
      <p:sp>
        <p:nvSpPr>
          <p:cNvPr id="187" name="Google Shape;187;p38"/>
          <p:cNvSpPr/>
          <p:nvPr/>
        </p:nvSpPr>
        <p:spPr>
          <a:xfrm>
            <a:off x="-6343575" y="692325"/>
            <a:ext cx="1953300" cy="13293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b="1" lang="en" sz="1200">
                <a:latin typeface="Mada"/>
                <a:ea typeface="Mada"/>
                <a:cs typeface="Mada"/>
                <a:sym typeface="Mada"/>
              </a:rPr>
              <a:t>- Natural:</a:t>
            </a:r>
            <a:endParaRPr b="1"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200">
                <a:latin typeface="Mada"/>
                <a:ea typeface="Mada"/>
                <a:cs typeface="Mada"/>
                <a:sym typeface="Mada"/>
              </a:rPr>
              <a:t>Ergometrine(Ergonovine)</a:t>
            </a:r>
            <a:endParaRPr b="1" sz="1200">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0" lvl="0" marL="0" rtl="0" algn="l">
              <a:spcBef>
                <a:spcPts val="0"/>
              </a:spcBef>
              <a:spcAft>
                <a:spcPts val="0"/>
              </a:spcAft>
              <a:buNone/>
            </a:pPr>
            <a:r>
              <a:rPr b="1" lang="en" sz="1200">
                <a:latin typeface="Mada"/>
                <a:ea typeface="Mada"/>
                <a:cs typeface="Mada"/>
                <a:sym typeface="Mada"/>
              </a:rPr>
              <a:t>- Synthetic:</a:t>
            </a:r>
            <a:r>
              <a:rPr lang="en" sz="1200">
                <a:latin typeface="Mada"/>
                <a:ea typeface="Mada"/>
                <a:cs typeface="Mada"/>
                <a:sym typeface="Mada"/>
              </a:rPr>
              <a:t>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200">
                <a:latin typeface="Mada"/>
                <a:ea typeface="Mada"/>
                <a:cs typeface="Mada"/>
                <a:sym typeface="Mada"/>
              </a:rPr>
              <a:t>Methyl ergometrine</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200">
                <a:latin typeface="Mada"/>
                <a:ea typeface="Mada"/>
                <a:cs typeface="Mada"/>
                <a:sym typeface="Mada"/>
              </a:rPr>
              <a:t>(Methylergonovine)</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88" name="Google Shape;188;p38"/>
          <p:cNvSpPr/>
          <p:nvPr/>
        </p:nvSpPr>
        <p:spPr>
          <a:xfrm>
            <a:off x="-6104863" y="542925"/>
            <a:ext cx="1523400" cy="200100"/>
          </a:xfrm>
          <a:prstGeom prst="roundRect">
            <a:avLst>
              <a:gd fmla="val 16667"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Georgia"/>
                <a:ea typeface="Georgia"/>
                <a:cs typeface="Georgia"/>
                <a:sym typeface="Georgia"/>
              </a:rPr>
              <a:t>Ergot alkaloids</a:t>
            </a:r>
            <a:endParaRPr b="1" sz="1200">
              <a:solidFill>
                <a:srgbClr val="FFFFFF"/>
              </a:solidFill>
              <a:latin typeface="Georgia"/>
              <a:ea typeface="Georgia"/>
              <a:cs typeface="Georgia"/>
              <a:sym typeface="Georgia"/>
            </a:endParaRPr>
          </a:p>
        </p:txBody>
      </p:sp>
      <p:sp>
        <p:nvSpPr>
          <p:cNvPr id="189" name="Google Shape;189;p38"/>
          <p:cNvSpPr txBox="1"/>
          <p:nvPr/>
        </p:nvSpPr>
        <p:spPr>
          <a:xfrm>
            <a:off x="38100" y="10480850"/>
            <a:ext cx="6743700" cy="83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999999"/>
                </a:solidFill>
                <a:latin typeface="Mada"/>
                <a:ea typeface="Mada"/>
                <a:cs typeface="Mada"/>
                <a:sym typeface="Mada"/>
              </a:rPr>
              <a:t>1: Due to the refractory period of smooth muscle cells, only a strong stimulus can cause continuous (tetanic) contractions and diminish the refractory periods, this can happen with ergot drugs (discussed in next page) and very high oxytocin concentration. Which may lead to uterine rupture and fetal ischemia due to compression of endometrial arteries.</a:t>
            </a:r>
            <a:endParaRPr sz="900">
              <a:solidFill>
                <a:srgbClr val="999999"/>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2:when the mother breastfeeds, suckling sends a positive feedback which increases the production of oxytocin. At the same time, the mother experiences uterine contractions due to increased oxytocin, which helps returning the uterus to its normal size postpartum.</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3</a:t>
            </a:r>
            <a:r>
              <a:rPr lang="en" sz="900">
                <a:solidFill>
                  <a:srgbClr val="6AA84F"/>
                </a:solidFill>
                <a:latin typeface="Mada"/>
                <a:ea typeface="Mada"/>
                <a:cs typeface="Mada"/>
                <a:sym typeface="Mada"/>
              </a:rPr>
              <a:t>: given when the mother exceeds her due date and “the baby does not want to come to the world :)”.</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B7B7B7"/>
                </a:solidFill>
                <a:latin typeface="Mada"/>
                <a:ea typeface="Mada"/>
                <a:cs typeface="Mada"/>
                <a:sym typeface="Mada"/>
              </a:rPr>
              <a:t>4</a:t>
            </a:r>
            <a:r>
              <a:rPr lang="en" sz="900">
                <a:solidFill>
                  <a:srgbClr val="B7B7B7"/>
                </a:solidFill>
                <a:latin typeface="Mada"/>
                <a:ea typeface="Mada"/>
                <a:cs typeface="Mada"/>
                <a:sym typeface="Mada"/>
              </a:rPr>
              <a:t>: is a pregnancy complication characterized by high blood pressure and signs of damage to another organ system, most often the liver and kidneys.</a:t>
            </a:r>
            <a:endParaRPr sz="900">
              <a:solidFill>
                <a:srgbClr val="B7B7B7"/>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5</a:t>
            </a:r>
            <a:r>
              <a:rPr lang="en" sz="900">
                <a:solidFill>
                  <a:srgbClr val="6AA84F"/>
                </a:solidFill>
                <a:latin typeface="Mada"/>
                <a:ea typeface="Mada"/>
                <a:cs typeface="Mada"/>
                <a:sym typeface="Mada"/>
              </a:rPr>
              <a:t>: postpartum hemorrhage happens due to loss of the normal involution of the uterus which to atomic bleeding due to dilated blood vessels. We give a combo of ergometrine and oxytocin to increase contractions and “squeezes” the blood vessels.</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p:txBody>
      </p:sp>
      <p:sp>
        <p:nvSpPr>
          <p:cNvPr id="190" name="Google Shape;190;p38"/>
          <p:cNvSpPr/>
          <p:nvPr/>
        </p:nvSpPr>
        <p:spPr>
          <a:xfrm>
            <a:off x="-3971850" y="654225"/>
            <a:ext cx="1953300" cy="1329300"/>
          </a:xfrm>
          <a:prstGeom prst="roundRect">
            <a:avLst>
              <a:gd fmla="val 16667" name="adj"/>
            </a:avLst>
          </a:prstGeom>
          <a:noFill/>
          <a:ln cap="flat" cmpd="sng" w="9525">
            <a:solidFill>
              <a:srgbClr val="99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 sz="1100">
                <a:solidFill>
                  <a:schemeClr val="dk1"/>
                </a:solidFill>
                <a:latin typeface="Mada"/>
                <a:ea typeface="Mada"/>
                <a:cs typeface="Mada"/>
                <a:sym typeface="Mada"/>
              </a:rPr>
              <a:t>- Synthetic PG</a:t>
            </a:r>
            <a:r>
              <a:rPr b="1" lang="en" sz="1100" u="sng">
                <a:solidFill>
                  <a:schemeClr val="dk1"/>
                </a:solidFill>
                <a:latin typeface="Mada"/>
                <a:ea typeface="Mada"/>
                <a:cs typeface="Mada"/>
                <a:sym typeface="Mada"/>
              </a:rPr>
              <a:t>E1</a:t>
            </a:r>
            <a:r>
              <a:rPr b="1" lang="en" sz="1100">
                <a:solidFill>
                  <a:schemeClr val="dk1"/>
                </a:solidFill>
                <a:latin typeface="Mada"/>
                <a:ea typeface="Mada"/>
                <a:cs typeface="Mada"/>
                <a:sym typeface="Mada"/>
              </a:rPr>
              <a:t>:</a:t>
            </a:r>
            <a:endParaRPr b="1"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1100" u="sng">
                <a:solidFill>
                  <a:schemeClr val="dk1"/>
                </a:solidFill>
                <a:latin typeface="Mada"/>
                <a:ea typeface="Mada"/>
                <a:cs typeface="Mada"/>
                <a:sym typeface="Mada"/>
              </a:rPr>
              <a:t>Miso</a:t>
            </a:r>
            <a:r>
              <a:rPr lang="en" sz="1100">
                <a:solidFill>
                  <a:schemeClr val="dk1"/>
                </a:solidFill>
                <a:latin typeface="Mada"/>
                <a:ea typeface="Mada"/>
                <a:cs typeface="Mada"/>
                <a:sym typeface="Mada"/>
              </a:rPr>
              <a:t>prostol</a:t>
            </a:r>
            <a:endParaRPr sz="11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600">
              <a:solidFill>
                <a:schemeClr val="dk1"/>
              </a:solidFill>
              <a:latin typeface="Mada"/>
              <a:ea typeface="Mada"/>
              <a:cs typeface="Mada"/>
              <a:sym typeface="Mada"/>
            </a:endParaRPr>
          </a:p>
          <a:p>
            <a:pPr indent="0" lvl="0" marL="0" rtl="0" algn="l">
              <a:spcBef>
                <a:spcPts val="0"/>
              </a:spcBef>
              <a:spcAft>
                <a:spcPts val="0"/>
              </a:spcAft>
              <a:buNone/>
            </a:pPr>
            <a:r>
              <a:rPr b="1" lang="en" sz="1100">
                <a:latin typeface="Mada"/>
                <a:ea typeface="Mada"/>
                <a:cs typeface="Mada"/>
                <a:sym typeface="Mada"/>
              </a:rPr>
              <a:t>- PG</a:t>
            </a:r>
            <a:r>
              <a:rPr b="1" lang="en" sz="1100" u="sng">
                <a:latin typeface="Mada"/>
                <a:ea typeface="Mada"/>
                <a:cs typeface="Mada"/>
                <a:sym typeface="Mada"/>
              </a:rPr>
              <a:t>E2</a:t>
            </a:r>
            <a:r>
              <a:rPr b="1" lang="en" sz="1100">
                <a:latin typeface="Mada"/>
                <a:ea typeface="Mada"/>
                <a:cs typeface="Mada"/>
                <a:sym typeface="Mada"/>
              </a:rPr>
              <a:t>:</a:t>
            </a:r>
            <a:endParaRPr b="1" sz="1100">
              <a:latin typeface="Mada"/>
              <a:ea typeface="Mada"/>
              <a:cs typeface="Mada"/>
              <a:sym typeface="Mada"/>
            </a:endParaRPr>
          </a:p>
          <a:p>
            <a:pPr indent="0" lvl="0" marL="0" rtl="0" algn="l">
              <a:spcBef>
                <a:spcPts val="0"/>
              </a:spcBef>
              <a:spcAft>
                <a:spcPts val="0"/>
              </a:spcAft>
              <a:buNone/>
            </a:pPr>
            <a:r>
              <a:rPr lang="en" sz="1100">
                <a:latin typeface="Mada"/>
                <a:ea typeface="Mada"/>
                <a:cs typeface="Mada"/>
                <a:sym typeface="Mada"/>
              </a:rPr>
              <a:t>Dinopros</a:t>
            </a:r>
            <a:r>
              <a:rPr lang="en" sz="1100" u="sng">
                <a:latin typeface="Mada"/>
                <a:ea typeface="Mada"/>
                <a:cs typeface="Mada"/>
                <a:sym typeface="Mada"/>
              </a:rPr>
              <a:t>tone</a:t>
            </a:r>
            <a:endParaRPr sz="1100" u="sng">
              <a:latin typeface="Mada"/>
              <a:ea typeface="Mada"/>
              <a:cs typeface="Mada"/>
              <a:sym typeface="Mada"/>
            </a:endParaRPr>
          </a:p>
          <a:p>
            <a:pPr indent="0" lvl="0" marL="0" rtl="0" algn="l">
              <a:spcBef>
                <a:spcPts val="0"/>
              </a:spcBef>
              <a:spcAft>
                <a:spcPts val="0"/>
              </a:spcAft>
              <a:buNone/>
            </a:pPr>
            <a:r>
              <a:t/>
            </a:r>
            <a:endParaRPr sz="600" u="sng">
              <a:latin typeface="Mada"/>
              <a:ea typeface="Mada"/>
              <a:cs typeface="Mada"/>
              <a:sym typeface="Mada"/>
            </a:endParaRPr>
          </a:p>
          <a:p>
            <a:pPr indent="0" lvl="0" marL="0" rtl="0" algn="l">
              <a:spcBef>
                <a:spcPts val="0"/>
              </a:spcBef>
              <a:spcAft>
                <a:spcPts val="0"/>
              </a:spcAft>
              <a:buNone/>
            </a:pPr>
            <a:r>
              <a:rPr b="1" lang="en" sz="1100">
                <a:latin typeface="Mada"/>
                <a:ea typeface="Mada"/>
                <a:cs typeface="Mada"/>
                <a:sym typeface="Mada"/>
              </a:rPr>
              <a:t>- PG</a:t>
            </a:r>
            <a:r>
              <a:rPr b="1" lang="en" sz="1100" u="sng">
                <a:latin typeface="Mada"/>
                <a:ea typeface="Mada"/>
                <a:cs typeface="Mada"/>
                <a:sym typeface="Mada"/>
              </a:rPr>
              <a:t>F2α</a:t>
            </a:r>
            <a:r>
              <a:rPr b="1" lang="en" sz="1100">
                <a:latin typeface="Mada"/>
                <a:ea typeface="Mada"/>
                <a:cs typeface="Mada"/>
                <a:sym typeface="Mada"/>
              </a:rPr>
              <a:t>:</a:t>
            </a:r>
            <a:endParaRPr b="1" sz="1100">
              <a:latin typeface="Mada"/>
              <a:ea typeface="Mada"/>
              <a:cs typeface="Mada"/>
              <a:sym typeface="Mada"/>
            </a:endParaRPr>
          </a:p>
          <a:p>
            <a:pPr indent="0" lvl="0" marL="0" rtl="0" algn="l">
              <a:spcBef>
                <a:spcPts val="0"/>
              </a:spcBef>
              <a:spcAft>
                <a:spcPts val="0"/>
              </a:spcAft>
              <a:buNone/>
            </a:pPr>
            <a:r>
              <a:rPr lang="en" sz="1100">
                <a:latin typeface="Mada"/>
                <a:ea typeface="Mada"/>
                <a:cs typeface="Mada"/>
                <a:sym typeface="Mada"/>
              </a:rPr>
              <a:t>Dino</a:t>
            </a:r>
            <a:r>
              <a:rPr lang="en" sz="1100" u="sng">
                <a:latin typeface="Mada"/>
                <a:ea typeface="Mada"/>
                <a:cs typeface="Mada"/>
                <a:sym typeface="Mada"/>
              </a:rPr>
              <a:t>prost</a:t>
            </a:r>
            <a:r>
              <a:rPr lang="en" sz="1100">
                <a:latin typeface="Mada"/>
                <a:ea typeface="Mada"/>
                <a:cs typeface="Mada"/>
                <a:sym typeface="Mada"/>
              </a:rPr>
              <a:t>, Carbo</a:t>
            </a:r>
            <a:r>
              <a:rPr lang="en" sz="1100" u="sng">
                <a:latin typeface="Mada"/>
                <a:ea typeface="Mada"/>
                <a:cs typeface="Mada"/>
                <a:sym typeface="Mada"/>
              </a:rPr>
              <a:t>prost</a:t>
            </a:r>
            <a:endParaRPr sz="1100" u="sng">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91" name="Google Shape;191;p38"/>
          <p:cNvSpPr/>
          <p:nvPr/>
        </p:nvSpPr>
        <p:spPr>
          <a:xfrm>
            <a:off x="-3733064" y="542925"/>
            <a:ext cx="1523400" cy="2001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Georgia"/>
                <a:ea typeface="Georgia"/>
                <a:cs typeface="Georgia"/>
                <a:sym typeface="Georgia"/>
              </a:rPr>
              <a:t>Prostaglandins</a:t>
            </a:r>
            <a:endParaRPr b="1" sz="1200">
              <a:solidFill>
                <a:srgbClr val="FFFFFF"/>
              </a:solidFill>
              <a:latin typeface="Georgia"/>
              <a:ea typeface="Georgia"/>
              <a:cs typeface="Georgia"/>
              <a:sym typeface="Georgia"/>
            </a:endParaRPr>
          </a:p>
        </p:txBody>
      </p:sp>
      <p:sp>
        <p:nvSpPr>
          <p:cNvPr id="192" name="Google Shape;192;p38"/>
          <p:cNvSpPr/>
          <p:nvPr/>
        </p:nvSpPr>
        <p:spPr>
          <a:xfrm>
            <a:off x="47725" y="1209675"/>
            <a:ext cx="1351500" cy="266700"/>
          </a:xfrm>
          <a:prstGeom prst="roundRect">
            <a:avLst>
              <a:gd fmla="val 16667" name="adj"/>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eorgia"/>
                <a:ea typeface="Georgia"/>
                <a:cs typeface="Georgia"/>
                <a:sym typeface="Georgia"/>
              </a:rPr>
              <a:t>Oxytocin</a:t>
            </a:r>
            <a:endParaRPr b="1">
              <a:solidFill>
                <a:srgbClr val="FFFFFF"/>
              </a:solidFill>
              <a:latin typeface="Georgia"/>
              <a:ea typeface="Georgia"/>
              <a:cs typeface="Georgia"/>
              <a:sym typeface="Georgia"/>
            </a:endParaRPr>
          </a:p>
        </p:txBody>
      </p:sp>
      <p:sp>
        <p:nvSpPr>
          <p:cNvPr id="193" name="Google Shape;193;p38"/>
          <p:cNvSpPr/>
          <p:nvPr/>
        </p:nvSpPr>
        <p:spPr>
          <a:xfrm>
            <a:off x="4941508" y="1217000"/>
            <a:ext cx="1649700" cy="266700"/>
          </a:xfrm>
          <a:prstGeom prst="roundRect">
            <a:avLst>
              <a:gd fmla="val 16667"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eorgia"/>
                <a:ea typeface="Georgia"/>
                <a:cs typeface="Georgia"/>
                <a:sym typeface="Georgia"/>
              </a:rPr>
              <a:t>Ergot alkaloids</a:t>
            </a:r>
            <a:endParaRPr b="1">
              <a:solidFill>
                <a:srgbClr val="FFFFFF"/>
              </a:solidFill>
              <a:latin typeface="Georgia"/>
              <a:ea typeface="Georgia"/>
              <a:cs typeface="Georgia"/>
              <a:sym typeface="Georgia"/>
            </a:endParaRPr>
          </a:p>
        </p:txBody>
      </p:sp>
      <p:sp>
        <p:nvSpPr>
          <p:cNvPr id="194" name="Google Shape;194;p38"/>
          <p:cNvSpPr/>
          <p:nvPr/>
        </p:nvSpPr>
        <p:spPr>
          <a:xfrm>
            <a:off x="2216675" y="1214475"/>
            <a:ext cx="1649700" cy="266700"/>
          </a:xfrm>
          <a:prstGeom prst="roundRect">
            <a:avLst>
              <a:gd fmla="val 16667" name="adj"/>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Georgia"/>
                <a:ea typeface="Georgia"/>
                <a:cs typeface="Georgia"/>
                <a:sym typeface="Georgia"/>
              </a:rPr>
              <a:t>Prostaglandins</a:t>
            </a:r>
            <a:endParaRPr b="1">
              <a:solidFill>
                <a:srgbClr val="FFFFFF"/>
              </a:solidFill>
              <a:latin typeface="Georgia"/>
              <a:ea typeface="Georgia"/>
              <a:cs typeface="Georgia"/>
              <a:sym typeface="Georgia"/>
            </a:endParaRPr>
          </a:p>
        </p:txBody>
      </p:sp>
      <p:sp>
        <p:nvSpPr>
          <p:cNvPr id="195" name="Google Shape;195;p38"/>
          <p:cNvSpPr/>
          <p:nvPr/>
        </p:nvSpPr>
        <p:spPr>
          <a:xfrm>
            <a:off x="261925" y="1795825"/>
            <a:ext cx="923100" cy="581100"/>
          </a:xfrm>
          <a:prstGeom prst="roundRect">
            <a:avLst>
              <a:gd fmla="val 16667" name="adj"/>
            </a:avLst>
          </a:prstGeom>
          <a:no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Mada"/>
                <a:ea typeface="Mada"/>
                <a:cs typeface="Mada"/>
                <a:sym typeface="Mada"/>
              </a:rPr>
              <a:t>Syntocinon</a:t>
            </a:r>
            <a:endParaRPr sz="1000"/>
          </a:p>
        </p:txBody>
      </p:sp>
      <p:sp>
        <p:nvSpPr>
          <p:cNvPr id="196" name="Google Shape;196;p38"/>
          <p:cNvSpPr/>
          <p:nvPr/>
        </p:nvSpPr>
        <p:spPr>
          <a:xfrm>
            <a:off x="4832507" y="1799625"/>
            <a:ext cx="923100" cy="581100"/>
          </a:xfrm>
          <a:prstGeom prst="roundRect">
            <a:avLst>
              <a:gd fmla="val 16667" name="adj"/>
            </a:avLst>
          </a:prstGeom>
          <a:no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Mada"/>
                <a:ea typeface="Mada"/>
                <a:cs typeface="Mada"/>
                <a:sym typeface="Mada"/>
              </a:rPr>
              <a:t>Natural:</a:t>
            </a:r>
            <a:endParaRPr b="1" sz="1000">
              <a:solidFill>
                <a:schemeClr val="dk1"/>
              </a:solidFill>
              <a:latin typeface="Mada"/>
              <a:ea typeface="Mada"/>
              <a:cs typeface="Mada"/>
              <a:sym typeface="Mada"/>
            </a:endParaRPr>
          </a:p>
          <a:p>
            <a:pPr indent="0" lvl="0" marL="0" rtl="0" algn="ctr">
              <a:spcBef>
                <a:spcPts val="0"/>
              </a:spcBef>
              <a:spcAft>
                <a:spcPts val="0"/>
              </a:spcAft>
              <a:buNone/>
            </a:pPr>
            <a:r>
              <a:rPr lang="en" sz="1000">
                <a:solidFill>
                  <a:schemeClr val="dk1"/>
                </a:solidFill>
                <a:latin typeface="Mada"/>
                <a:ea typeface="Mada"/>
                <a:cs typeface="Mada"/>
                <a:sym typeface="Mada"/>
              </a:rPr>
              <a:t>Ergometrine</a:t>
            </a:r>
            <a:endParaRPr b="1" sz="1000">
              <a:solidFill>
                <a:schemeClr val="dk1"/>
              </a:solidFill>
              <a:latin typeface="Mada"/>
              <a:ea typeface="Mada"/>
              <a:cs typeface="Mada"/>
              <a:sym typeface="Mada"/>
            </a:endParaRPr>
          </a:p>
        </p:txBody>
      </p:sp>
      <p:sp>
        <p:nvSpPr>
          <p:cNvPr id="197" name="Google Shape;197;p38"/>
          <p:cNvSpPr/>
          <p:nvPr/>
        </p:nvSpPr>
        <p:spPr>
          <a:xfrm>
            <a:off x="5830060" y="1799625"/>
            <a:ext cx="923100" cy="581100"/>
          </a:xfrm>
          <a:prstGeom prst="roundRect">
            <a:avLst>
              <a:gd fmla="val 16667" name="adj"/>
            </a:avLst>
          </a:prstGeom>
          <a:no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Mada"/>
                <a:ea typeface="Mada"/>
                <a:cs typeface="Mada"/>
                <a:sym typeface="Mada"/>
              </a:rPr>
              <a:t>Synthetic:</a:t>
            </a:r>
            <a:r>
              <a:rPr lang="en" sz="1000">
                <a:solidFill>
                  <a:schemeClr val="dk1"/>
                </a:solidFill>
                <a:latin typeface="Mada"/>
                <a:ea typeface="Mada"/>
                <a:cs typeface="Mada"/>
                <a:sym typeface="Mada"/>
              </a:rPr>
              <a:t> </a:t>
            </a:r>
            <a:endParaRPr sz="1000">
              <a:solidFill>
                <a:schemeClr val="dk1"/>
              </a:solidFill>
              <a:latin typeface="Mada"/>
              <a:ea typeface="Mada"/>
              <a:cs typeface="Mada"/>
              <a:sym typeface="Mada"/>
            </a:endParaRPr>
          </a:p>
          <a:p>
            <a:pPr indent="0" lvl="0" marL="0" rtl="0" algn="ctr">
              <a:spcBef>
                <a:spcPts val="0"/>
              </a:spcBef>
              <a:spcAft>
                <a:spcPts val="0"/>
              </a:spcAft>
              <a:buNone/>
            </a:pPr>
            <a:r>
              <a:rPr lang="en" sz="1000">
                <a:solidFill>
                  <a:schemeClr val="dk1"/>
                </a:solidFill>
                <a:latin typeface="Mada"/>
                <a:ea typeface="Mada"/>
                <a:cs typeface="Mada"/>
                <a:sym typeface="Mada"/>
              </a:rPr>
              <a:t>Methyl ergometrine</a:t>
            </a:r>
            <a:endParaRPr b="1" sz="1000">
              <a:solidFill>
                <a:schemeClr val="dk1"/>
              </a:solidFill>
              <a:latin typeface="Mada"/>
              <a:ea typeface="Mada"/>
              <a:cs typeface="Mada"/>
              <a:sym typeface="Mada"/>
            </a:endParaRPr>
          </a:p>
        </p:txBody>
      </p:sp>
      <p:sp>
        <p:nvSpPr>
          <p:cNvPr id="198" name="Google Shape;198;p38"/>
          <p:cNvSpPr/>
          <p:nvPr/>
        </p:nvSpPr>
        <p:spPr>
          <a:xfrm>
            <a:off x="1509217" y="1795825"/>
            <a:ext cx="923100" cy="581100"/>
          </a:xfrm>
          <a:prstGeom prst="roundRect">
            <a:avLst>
              <a:gd fmla="val 16667" name="adj"/>
            </a:avLst>
          </a:prstGeom>
          <a:no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Mada"/>
                <a:ea typeface="Mada"/>
                <a:cs typeface="Mada"/>
                <a:sym typeface="Mada"/>
              </a:rPr>
              <a:t>Synthetic PG</a:t>
            </a:r>
            <a:r>
              <a:rPr b="1" lang="en" sz="1000" u="sng">
                <a:solidFill>
                  <a:schemeClr val="dk1"/>
                </a:solidFill>
                <a:latin typeface="Mada"/>
                <a:ea typeface="Mada"/>
                <a:cs typeface="Mada"/>
                <a:sym typeface="Mada"/>
              </a:rPr>
              <a:t>E1</a:t>
            </a:r>
            <a:r>
              <a:rPr b="1" lang="en" sz="1000">
                <a:solidFill>
                  <a:schemeClr val="dk1"/>
                </a:solidFill>
                <a:latin typeface="Mada"/>
                <a:ea typeface="Mada"/>
                <a:cs typeface="Mada"/>
                <a:sym typeface="Mada"/>
              </a:rPr>
              <a:t>:</a:t>
            </a:r>
            <a:endParaRPr b="1" sz="1000">
              <a:solidFill>
                <a:schemeClr val="dk1"/>
              </a:solidFill>
              <a:latin typeface="Mada"/>
              <a:ea typeface="Mada"/>
              <a:cs typeface="Mada"/>
              <a:sym typeface="Mada"/>
            </a:endParaRPr>
          </a:p>
          <a:p>
            <a:pPr indent="0" lvl="0" marL="0" rtl="0" algn="ctr">
              <a:spcBef>
                <a:spcPts val="0"/>
              </a:spcBef>
              <a:spcAft>
                <a:spcPts val="0"/>
              </a:spcAft>
              <a:buNone/>
            </a:pPr>
            <a:r>
              <a:rPr lang="en" sz="1000" u="sng">
                <a:solidFill>
                  <a:schemeClr val="dk1"/>
                </a:solidFill>
                <a:latin typeface="Mada"/>
                <a:ea typeface="Mada"/>
                <a:cs typeface="Mada"/>
                <a:sym typeface="Mada"/>
              </a:rPr>
              <a:t>Miso</a:t>
            </a:r>
            <a:r>
              <a:rPr lang="en" sz="1000">
                <a:solidFill>
                  <a:schemeClr val="dk1"/>
                </a:solidFill>
                <a:latin typeface="Mada"/>
                <a:ea typeface="Mada"/>
                <a:cs typeface="Mada"/>
                <a:sym typeface="Mada"/>
              </a:rPr>
              <a:t>prostol</a:t>
            </a:r>
            <a:endParaRPr b="1" sz="1000">
              <a:solidFill>
                <a:schemeClr val="dk1"/>
              </a:solidFill>
              <a:latin typeface="Mada"/>
              <a:ea typeface="Mada"/>
              <a:cs typeface="Mada"/>
              <a:sym typeface="Mada"/>
            </a:endParaRPr>
          </a:p>
        </p:txBody>
      </p:sp>
      <p:sp>
        <p:nvSpPr>
          <p:cNvPr id="199" name="Google Shape;199;p38"/>
          <p:cNvSpPr/>
          <p:nvPr/>
        </p:nvSpPr>
        <p:spPr>
          <a:xfrm>
            <a:off x="3613975" y="1795825"/>
            <a:ext cx="979500" cy="581100"/>
          </a:xfrm>
          <a:prstGeom prst="roundRect">
            <a:avLst>
              <a:gd fmla="val 16667" name="adj"/>
            </a:avLst>
          </a:prstGeom>
          <a:no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Mada"/>
                <a:ea typeface="Mada"/>
                <a:cs typeface="Mada"/>
                <a:sym typeface="Mada"/>
              </a:rPr>
              <a:t>PG</a:t>
            </a:r>
            <a:r>
              <a:rPr b="1" lang="en" sz="1000" u="sng">
                <a:solidFill>
                  <a:schemeClr val="dk1"/>
                </a:solidFill>
                <a:latin typeface="Mada"/>
                <a:ea typeface="Mada"/>
                <a:cs typeface="Mada"/>
                <a:sym typeface="Mada"/>
              </a:rPr>
              <a:t>E2</a:t>
            </a:r>
            <a:r>
              <a:rPr b="1" lang="en" sz="1000">
                <a:solidFill>
                  <a:schemeClr val="dk1"/>
                </a:solidFill>
                <a:latin typeface="Mada"/>
                <a:ea typeface="Mada"/>
                <a:cs typeface="Mada"/>
                <a:sym typeface="Mada"/>
              </a:rPr>
              <a:t>:</a:t>
            </a:r>
            <a:endParaRPr b="1" sz="1000">
              <a:solidFill>
                <a:schemeClr val="dk1"/>
              </a:solidFill>
              <a:latin typeface="Mada"/>
              <a:ea typeface="Mada"/>
              <a:cs typeface="Mada"/>
              <a:sym typeface="Mada"/>
            </a:endParaRPr>
          </a:p>
          <a:p>
            <a:pPr indent="0" lvl="0" marL="0" rtl="0" algn="ctr">
              <a:spcBef>
                <a:spcPts val="0"/>
              </a:spcBef>
              <a:spcAft>
                <a:spcPts val="0"/>
              </a:spcAft>
              <a:buNone/>
            </a:pPr>
            <a:r>
              <a:rPr lang="en" sz="1000">
                <a:solidFill>
                  <a:schemeClr val="dk1"/>
                </a:solidFill>
                <a:latin typeface="Mada"/>
                <a:ea typeface="Mada"/>
                <a:cs typeface="Mada"/>
                <a:sym typeface="Mada"/>
              </a:rPr>
              <a:t>Dinopros</a:t>
            </a:r>
            <a:r>
              <a:rPr lang="en" sz="1000" u="sng">
                <a:solidFill>
                  <a:schemeClr val="dk1"/>
                </a:solidFill>
                <a:latin typeface="Mada"/>
                <a:ea typeface="Mada"/>
                <a:cs typeface="Mada"/>
                <a:sym typeface="Mada"/>
              </a:rPr>
              <a:t>tone</a:t>
            </a:r>
            <a:endParaRPr b="1" sz="1000">
              <a:solidFill>
                <a:schemeClr val="dk1"/>
              </a:solidFill>
              <a:latin typeface="Mada"/>
              <a:ea typeface="Mada"/>
              <a:cs typeface="Mada"/>
              <a:sym typeface="Mada"/>
            </a:endParaRPr>
          </a:p>
        </p:txBody>
      </p:sp>
      <p:sp>
        <p:nvSpPr>
          <p:cNvPr id="200" name="Google Shape;200;p38"/>
          <p:cNvSpPr/>
          <p:nvPr/>
        </p:nvSpPr>
        <p:spPr>
          <a:xfrm>
            <a:off x="2579967" y="1795825"/>
            <a:ext cx="923100" cy="581100"/>
          </a:xfrm>
          <a:prstGeom prst="roundRect">
            <a:avLst>
              <a:gd fmla="val 16667" name="adj"/>
            </a:avLst>
          </a:prstGeom>
          <a:no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Mada"/>
                <a:ea typeface="Mada"/>
                <a:cs typeface="Mada"/>
                <a:sym typeface="Mada"/>
              </a:rPr>
              <a:t> PG</a:t>
            </a:r>
            <a:r>
              <a:rPr b="1" lang="en" sz="1000" u="sng">
                <a:solidFill>
                  <a:schemeClr val="dk1"/>
                </a:solidFill>
                <a:latin typeface="Mada"/>
                <a:ea typeface="Mada"/>
                <a:cs typeface="Mada"/>
                <a:sym typeface="Mada"/>
              </a:rPr>
              <a:t>F2α</a:t>
            </a:r>
            <a:r>
              <a:rPr b="1" lang="en" sz="1000">
                <a:solidFill>
                  <a:schemeClr val="dk1"/>
                </a:solidFill>
                <a:latin typeface="Mada"/>
                <a:ea typeface="Mada"/>
                <a:cs typeface="Mada"/>
                <a:sym typeface="Mada"/>
              </a:rPr>
              <a:t>:</a:t>
            </a:r>
            <a:endParaRPr b="1" sz="1000">
              <a:solidFill>
                <a:schemeClr val="dk1"/>
              </a:solidFill>
              <a:latin typeface="Mada"/>
              <a:ea typeface="Mada"/>
              <a:cs typeface="Mada"/>
              <a:sym typeface="Mada"/>
            </a:endParaRPr>
          </a:p>
          <a:p>
            <a:pPr indent="0" lvl="0" marL="0" rtl="0" algn="ctr">
              <a:spcBef>
                <a:spcPts val="0"/>
              </a:spcBef>
              <a:spcAft>
                <a:spcPts val="0"/>
              </a:spcAft>
              <a:buNone/>
            </a:pPr>
            <a:r>
              <a:rPr lang="en" sz="1000">
                <a:solidFill>
                  <a:schemeClr val="dk1"/>
                </a:solidFill>
                <a:latin typeface="Mada"/>
                <a:ea typeface="Mada"/>
                <a:cs typeface="Mada"/>
                <a:sym typeface="Mada"/>
              </a:rPr>
              <a:t>Dino</a:t>
            </a:r>
            <a:r>
              <a:rPr lang="en" sz="1000" u="sng">
                <a:solidFill>
                  <a:schemeClr val="dk1"/>
                </a:solidFill>
                <a:latin typeface="Mada"/>
                <a:ea typeface="Mada"/>
                <a:cs typeface="Mada"/>
                <a:sym typeface="Mada"/>
              </a:rPr>
              <a:t>prost</a:t>
            </a:r>
            <a:r>
              <a:rPr lang="en" sz="1000">
                <a:solidFill>
                  <a:schemeClr val="dk1"/>
                </a:solidFill>
                <a:latin typeface="Mada"/>
                <a:ea typeface="Mada"/>
                <a:cs typeface="Mada"/>
                <a:sym typeface="Mada"/>
              </a:rPr>
              <a:t>, Carbo</a:t>
            </a:r>
            <a:r>
              <a:rPr lang="en" sz="1000" u="sng">
                <a:solidFill>
                  <a:schemeClr val="dk1"/>
                </a:solidFill>
                <a:latin typeface="Mada"/>
                <a:ea typeface="Mada"/>
                <a:cs typeface="Mada"/>
                <a:sym typeface="Mada"/>
              </a:rPr>
              <a:t>prost</a:t>
            </a:r>
            <a:endParaRPr b="1" sz="1000">
              <a:solidFill>
                <a:schemeClr val="dk1"/>
              </a:solidFill>
              <a:latin typeface="Mada"/>
              <a:ea typeface="Mada"/>
              <a:cs typeface="Mada"/>
              <a:sym typeface="Mada"/>
            </a:endParaRPr>
          </a:p>
        </p:txBody>
      </p:sp>
      <p:cxnSp>
        <p:nvCxnSpPr>
          <p:cNvPr id="201" name="Google Shape;201;p38"/>
          <p:cNvCxnSpPr>
            <a:stCxn id="192" idx="2"/>
            <a:endCxn id="195" idx="0"/>
          </p:cNvCxnSpPr>
          <p:nvPr/>
        </p:nvCxnSpPr>
        <p:spPr>
          <a:xfrm>
            <a:off x="723475" y="1476375"/>
            <a:ext cx="0" cy="319500"/>
          </a:xfrm>
          <a:prstGeom prst="straightConnector1">
            <a:avLst/>
          </a:prstGeom>
          <a:noFill/>
          <a:ln cap="flat" cmpd="sng" w="19050">
            <a:solidFill>
              <a:schemeClr val="dk2"/>
            </a:solidFill>
            <a:prstDash val="solid"/>
            <a:round/>
            <a:headEnd len="med" w="med" type="none"/>
            <a:tailEnd len="med" w="med" type="none"/>
          </a:ln>
        </p:spPr>
      </p:cxnSp>
      <p:cxnSp>
        <p:nvCxnSpPr>
          <p:cNvPr id="202" name="Google Shape;202;p38"/>
          <p:cNvCxnSpPr>
            <a:stCxn id="194" idx="2"/>
            <a:endCxn id="198" idx="0"/>
          </p:cNvCxnSpPr>
          <p:nvPr/>
        </p:nvCxnSpPr>
        <p:spPr>
          <a:xfrm rot="5400000">
            <a:off x="2348825" y="1103175"/>
            <a:ext cx="314700" cy="1070700"/>
          </a:xfrm>
          <a:prstGeom prst="bentConnector3">
            <a:avLst>
              <a:gd fmla="val 49992" name="adj1"/>
            </a:avLst>
          </a:prstGeom>
          <a:noFill/>
          <a:ln cap="flat" cmpd="sng" w="19050">
            <a:solidFill>
              <a:schemeClr val="dk2"/>
            </a:solidFill>
            <a:prstDash val="solid"/>
            <a:round/>
            <a:headEnd len="med" w="med" type="none"/>
            <a:tailEnd len="med" w="med" type="none"/>
          </a:ln>
        </p:spPr>
      </p:cxnSp>
      <p:cxnSp>
        <p:nvCxnSpPr>
          <p:cNvPr id="203" name="Google Shape;203;p38"/>
          <p:cNvCxnSpPr>
            <a:stCxn id="194" idx="2"/>
            <a:endCxn id="199" idx="0"/>
          </p:cNvCxnSpPr>
          <p:nvPr/>
        </p:nvCxnSpPr>
        <p:spPr>
          <a:xfrm flipH="1" rot="-5400000">
            <a:off x="3415325" y="1107375"/>
            <a:ext cx="314700" cy="1062300"/>
          </a:xfrm>
          <a:prstGeom prst="bentConnector3">
            <a:avLst>
              <a:gd fmla="val 49992" name="adj1"/>
            </a:avLst>
          </a:prstGeom>
          <a:noFill/>
          <a:ln cap="flat" cmpd="sng" w="19050">
            <a:solidFill>
              <a:schemeClr val="dk2"/>
            </a:solidFill>
            <a:prstDash val="solid"/>
            <a:round/>
            <a:headEnd len="med" w="med" type="none"/>
            <a:tailEnd len="med" w="med" type="none"/>
          </a:ln>
        </p:spPr>
      </p:cxnSp>
      <p:cxnSp>
        <p:nvCxnSpPr>
          <p:cNvPr id="204" name="Google Shape;204;p38"/>
          <p:cNvCxnSpPr>
            <a:stCxn id="193" idx="2"/>
            <a:endCxn id="196" idx="0"/>
          </p:cNvCxnSpPr>
          <p:nvPr/>
        </p:nvCxnSpPr>
        <p:spPr>
          <a:xfrm rot="5400000">
            <a:off x="5372308" y="1405550"/>
            <a:ext cx="315900" cy="472200"/>
          </a:xfrm>
          <a:prstGeom prst="bentConnector3">
            <a:avLst>
              <a:gd fmla="val 50004" name="adj1"/>
            </a:avLst>
          </a:prstGeom>
          <a:noFill/>
          <a:ln cap="flat" cmpd="sng" w="19050">
            <a:solidFill>
              <a:schemeClr val="dk2"/>
            </a:solidFill>
            <a:prstDash val="solid"/>
            <a:round/>
            <a:headEnd len="med" w="med" type="none"/>
            <a:tailEnd len="med" w="med" type="none"/>
          </a:ln>
        </p:spPr>
      </p:cxnSp>
      <p:cxnSp>
        <p:nvCxnSpPr>
          <p:cNvPr id="205" name="Google Shape;205;p38"/>
          <p:cNvCxnSpPr>
            <a:stCxn id="193" idx="2"/>
            <a:endCxn id="197" idx="0"/>
          </p:cNvCxnSpPr>
          <p:nvPr/>
        </p:nvCxnSpPr>
        <p:spPr>
          <a:xfrm flipH="1" rot="-5400000">
            <a:off x="5871058" y="1379000"/>
            <a:ext cx="315900" cy="525300"/>
          </a:xfrm>
          <a:prstGeom prst="bentConnector3">
            <a:avLst>
              <a:gd fmla="val 50004" name="adj1"/>
            </a:avLst>
          </a:prstGeom>
          <a:noFill/>
          <a:ln cap="flat" cmpd="sng" w="19050">
            <a:solidFill>
              <a:schemeClr val="dk2"/>
            </a:solidFill>
            <a:prstDash val="solid"/>
            <a:round/>
            <a:headEnd len="med" w="med" type="none"/>
            <a:tailEnd len="med" w="med" type="none"/>
          </a:ln>
        </p:spPr>
      </p:cxnSp>
      <p:cxnSp>
        <p:nvCxnSpPr>
          <p:cNvPr id="206" name="Google Shape;206;p38"/>
          <p:cNvCxnSpPr>
            <a:stCxn id="194" idx="2"/>
            <a:endCxn id="200" idx="0"/>
          </p:cNvCxnSpPr>
          <p:nvPr/>
        </p:nvCxnSpPr>
        <p:spPr>
          <a:xfrm>
            <a:off x="3041525" y="1481175"/>
            <a:ext cx="0" cy="3147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9"/>
          <p:cNvSpPr txBox="1"/>
          <p:nvPr/>
        </p:nvSpPr>
        <p:spPr>
          <a:xfrm>
            <a:off x="825757" y="5280511"/>
            <a:ext cx="5472000" cy="63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9"/>
          <p:cNvSpPr txBox="1"/>
          <p:nvPr/>
        </p:nvSpPr>
        <p:spPr>
          <a:xfrm>
            <a:off x="689600" y="2903427"/>
            <a:ext cx="54720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90000"/>
                </a:solidFill>
                <a:latin typeface="Georgia"/>
                <a:ea typeface="Georgia"/>
                <a:cs typeface="Georgia"/>
                <a:sym typeface="Georgia"/>
              </a:rPr>
              <a:t>Ergot Alkaloids</a:t>
            </a:r>
            <a:endParaRPr b="1" baseline="30000" sz="2400">
              <a:solidFill>
                <a:srgbClr val="6AA84F"/>
              </a:solidFill>
              <a:latin typeface="Georgia"/>
              <a:ea typeface="Georgia"/>
              <a:cs typeface="Georgia"/>
              <a:sym typeface="Georgia"/>
            </a:endParaRPr>
          </a:p>
          <a:p>
            <a:pPr indent="0" lvl="0" marL="0" rtl="0" algn="l">
              <a:spcBef>
                <a:spcPts val="0"/>
              </a:spcBef>
              <a:spcAft>
                <a:spcPts val="0"/>
              </a:spcAft>
              <a:buNone/>
            </a:pPr>
            <a:r>
              <a:t/>
            </a:r>
            <a:endParaRPr/>
          </a:p>
        </p:txBody>
      </p:sp>
      <p:graphicFrame>
        <p:nvGraphicFramePr>
          <p:cNvPr id="213" name="Google Shape;213;p39"/>
          <p:cNvGraphicFramePr/>
          <p:nvPr/>
        </p:nvGraphicFramePr>
        <p:xfrm>
          <a:off x="54500" y="3389425"/>
          <a:ext cx="3000000" cy="3000000"/>
        </p:xfrm>
        <a:graphic>
          <a:graphicData uri="http://schemas.openxmlformats.org/drawingml/2006/table">
            <a:tbl>
              <a:tblPr>
                <a:noFill/>
                <a:tableStyleId>{CA12EEDA-9EE1-48C3-83E3-0C4DCDA9FDA4}</a:tableStyleId>
              </a:tblPr>
              <a:tblGrid>
                <a:gridCol w="847450"/>
                <a:gridCol w="2713400"/>
                <a:gridCol w="3136550"/>
              </a:tblGrid>
              <a:tr h="1005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rgbClr val="FFFFFF"/>
                          </a:solidFill>
                          <a:latin typeface="Mada"/>
                          <a:ea typeface="Mada"/>
                          <a:cs typeface="Mada"/>
                          <a:sym typeface="Mada"/>
                        </a:rPr>
                        <a:t>Drug</a:t>
                      </a:r>
                      <a:endParaRPr b="1" sz="1400" u="none" cap="none" strike="noStrike">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u="sng">
                          <a:solidFill>
                            <a:srgbClr val="FFFFFF"/>
                          </a:solidFill>
                          <a:latin typeface="Mada"/>
                          <a:ea typeface="Mada"/>
                          <a:cs typeface="Mada"/>
                          <a:sym typeface="Mada"/>
                        </a:rPr>
                        <a:t>Natural</a:t>
                      </a:r>
                      <a:r>
                        <a:rPr b="1" lang="en">
                          <a:solidFill>
                            <a:srgbClr val="FFFFFF"/>
                          </a:solidFill>
                          <a:latin typeface="Mada"/>
                          <a:ea typeface="Mada"/>
                          <a:cs typeface="Mada"/>
                          <a:sym typeface="Mada"/>
                        </a:rPr>
                        <a:t>: E.g. Ergometrine</a:t>
                      </a:r>
                      <a:endParaRPr b="1">
                        <a:solidFill>
                          <a:srgbClr val="FFFFFF"/>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400"/>
                        <a:buFont typeface="Arial"/>
                        <a:buNone/>
                      </a:pPr>
                      <a:r>
                        <a:rPr b="1" lang="en">
                          <a:solidFill>
                            <a:srgbClr val="FFFFFF"/>
                          </a:solidFill>
                          <a:latin typeface="Mada"/>
                          <a:ea typeface="Mada"/>
                          <a:cs typeface="Mada"/>
                          <a:sym typeface="Mada"/>
                        </a:rPr>
                        <a:t>(</a:t>
                      </a:r>
                      <a:r>
                        <a:rPr b="1" lang="en">
                          <a:solidFill>
                            <a:srgbClr val="FFFFFF"/>
                          </a:solidFill>
                          <a:latin typeface="Mada"/>
                          <a:ea typeface="Mada"/>
                          <a:cs typeface="Mada"/>
                          <a:sym typeface="Mada"/>
                        </a:rPr>
                        <a:t>Ergonovine)</a:t>
                      </a:r>
                      <a:r>
                        <a:rPr b="1" lang="en">
                          <a:solidFill>
                            <a:srgbClr val="FFFFFF"/>
                          </a:solidFill>
                          <a:latin typeface="Mada"/>
                          <a:ea typeface="Mada"/>
                          <a:cs typeface="Mada"/>
                          <a:sym typeface="Mada"/>
                        </a:rPr>
                        <a:t> </a:t>
                      </a:r>
                      <a:endParaRPr b="1">
                        <a:solidFill>
                          <a:srgbClr val="FFFFFF"/>
                        </a:solidFill>
                        <a:latin typeface="Mada"/>
                        <a:ea typeface="Mada"/>
                        <a:cs typeface="Mada"/>
                        <a:sym typeface="Mada"/>
                      </a:endParaRPr>
                    </a:p>
                  </a:txBody>
                  <a:tcPr marT="91425" marB="91425" marR="91425" marL="91425" anchor="ctr">
                    <a:solidFill>
                      <a:srgbClr val="6D9EEB"/>
                    </a:solidFill>
                  </a:tcPr>
                </a:tc>
                <a:tc>
                  <a:txBody>
                    <a:bodyPr/>
                    <a:lstStyle/>
                    <a:p>
                      <a:pPr indent="0" lvl="0" marL="0" marR="0" rtl="0" algn="ctr">
                        <a:lnSpc>
                          <a:spcPct val="100000"/>
                        </a:lnSpc>
                        <a:spcBef>
                          <a:spcPts val="0"/>
                        </a:spcBef>
                        <a:spcAft>
                          <a:spcPts val="0"/>
                        </a:spcAft>
                        <a:buNone/>
                      </a:pPr>
                      <a:r>
                        <a:rPr b="1" lang="en" u="sng">
                          <a:solidFill>
                            <a:srgbClr val="FFFFFF"/>
                          </a:solidFill>
                          <a:latin typeface="Mada"/>
                          <a:ea typeface="Mada"/>
                          <a:cs typeface="Mada"/>
                          <a:sym typeface="Mada"/>
                        </a:rPr>
                        <a:t>Synthetics</a:t>
                      </a:r>
                      <a:r>
                        <a:rPr b="1" lang="en">
                          <a:solidFill>
                            <a:srgbClr val="FFFFFF"/>
                          </a:solidFill>
                          <a:latin typeface="Mada"/>
                          <a:ea typeface="Mada"/>
                          <a:cs typeface="Mada"/>
                          <a:sym typeface="Mada"/>
                        </a:rPr>
                        <a:t>: E.g. Methyl ergometrine</a:t>
                      </a:r>
                      <a:endParaRPr b="1">
                        <a:solidFill>
                          <a:srgbClr val="FFFFFF"/>
                        </a:solidFill>
                        <a:latin typeface="Mada"/>
                        <a:ea typeface="Mada"/>
                        <a:cs typeface="Mada"/>
                        <a:sym typeface="Mada"/>
                      </a:endParaRPr>
                    </a:p>
                    <a:p>
                      <a:pPr indent="0" lvl="0" marL="0" marR="0" rtl="0" algn="ctr">
                        <a:lnSpc>
                          <a:spcPct val="100000"/>
                        </a:lnSpc>
                        <a:spcBef>
                          <a:spcPts val="0"/>
                        </a:spcBef>
                        <a:spcAft>
                          <a:spcPts val="0"/>
                        </a:spcAft>
                        <a:buNone/>
                      </a:pPr>
                      <a:r>
                        <a:rPr b="1" lang="en">
                          <a:solidFill>
                            <a:srgbClr val="FFFFFF"/>
                          </a:solidFill>
                          <a:latin typeface="Mada"/>
                          <a:ea typeface="Mada"/>
                          <a:cs typeface="Mada"/>
                          <a:sym typeface="Mada"/>
                        </a:rPr>
                        <a:t>(</a:t>
                      </a:r>
                      <a:r>
                        <a:rPr b="1" lang="en">
                          <a:solidFill>
                            <a:srgbClr val="FFFFFF"/>
                          </a:solidFill>
                          <a:latin typeface="Mada"/>
                          <a:ea typeface="Mada"/>
                          <a:cs typeface="Mada"/>
                          <a:sym typeface="Mada"/>
                        </a:rPr>
                        <a:t>Methylergonovine)</a:t>
                      </a:r>
                      <a:endParaRPr b="1">
                        <a:solidFill>
                          <a:srgbClr val="FFFFFF"/>
                        </a:solidFill>
                        <a:latin typeface="Mada"/>
                        <a:ea typeface="Mada"/>
                        <a:cs typeface="Mada"/>
                        <a:sym typeface="Mada"/>
                      </a:endParaRPr>
                    </a:p>
                  </a:txBody>
                  <a:tcPr marT="91425" marB="91425" marR="91425" marL="91425" anchor="ctr">
                    <a:solidFill>
                      <a:srgbClr val="DD7E6B"/>
                    </a:solidFill>
                  </a:tcPr>
                </a:tc>
              </a:tr>
              <a:tr h="1514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rgbClr val="FFFFFF"/>
                          </a:solidFill>
                          <a:latin typeface="Mada"/>
                          <a:ea typeface="Mada"/>
                          <a:cs typeface="Mada"/>
                          <a:sym typeface="Mada"/>
                        </a:rPr>
                        <a:t>MOA</a:t>
                      </a:r>
                      <a:endParaRPr b="1" sz="1400" u="none" cap="none" strike="noStrike">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Ergot alkaloids induce </a:t>
                      </a:r>
                      <a:r>
                        <a:rPr b="1" lang="en" sz="1200">
                          <a:solidFill>
                            <a:srgbClr val="FF0000"/>
                          </a:solidFill>
                          <a:latin typeface="Mada"/>
                          <a:ea typeface="Mada"/>
                          <a:cs typeface="Mada"/>
                          <a:sym typeface="Mada"/>
                        </a:rPr>
                        <a:t>Tetanic contraction of uterus without relaxation</a:t>
                      </a:r>
                      <a:r>
                        <a:rPr lang="en" sz="1200">
                          <a:latin typeface="Mada"/>
                          <a:ea typeface="Mada"/>
                          <a:cs typeface="Mada"/>
                          <a:sym typeface="Mada"/>
                        </a:rPr>
                        <a:t> in between (not like normal physiological contraction)</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It causes </a:t>
                      </a:r>
                      <a:r>
                        <a:rPr lang="en" sz="1200">
                          <a:latin typeface="Mada"/>
                          <a:ea typeface="Mada"/>
                          <a:cs typeface="Mada"/>
                          <a:sym typeface="Mada"/>
                        </a:rPr>
                        <a:t>contraction of uterus</a:t>
                      </a:r>
                      <a:r>
                        <a:rPr b="1" lang="en" sz="1200">
                          <a:latin typeface="Mada"/>
                          <a:ea typeface="Mada"/>
                          <a:cs typeface="Mada"/>
                          <a:sym typeface="Mada"/>
                        </a:rPr>
                        <a:t> </a:t>
                      </a:r>
                      <a:r>
                        <a:rPr b="1" lang="en" sz="1200">
                          <a:solidFill>
                            <a:srgbClr val="FF0000"/>
                          </a:solidFill>
                          <a:latin typeface="Mada"/>
                          <a:ea typeface="Mada"/>
                          <a:cs typeface="Mada"/>
                          <a:sym typeface="Mada"/>
                        </a:rPr>
                        <a:t>as whole</a:t>
                      </a:r>
                      <a:r>
                        <a:rPr lang="en" sz="1200">
                          <a:solidFill>
                            <a:srgbClr val="FF0000"/>
                          </a:solidFill>
                          <a:latin typeface="Mada"/>
                          <a:ea typeface="Mada"/>
                          <a:cs typeface="Mada"/>
                          <a:sym typeface="Mada"/>
                        </a:rPr>
                        <a:t> </a:t>
                      </a:r>
                      <a:r>
                        <a:rPr lang="en" sz="1200">
                          <a:latin typeface="Mada"/>
                          <a:ea typeface="Mada"/>
                          <a:cs typeface="Mada"/>
                          <a:sym typeface="Mada"/>
                        </a:rPr>
                        <a:t>i.e. fundus and cervix </a:t>
                      </a:r>
                      <a:r>
                        <a:rPr b="1" lang="en" sz="1200">
                          <a:solidFill>
                            <a:srgbClr val="FF0000"/>
                          </a:solidFill>
                          <a:latin typeface="Mada"/>
                          <a:ea typeface="Mada"/>
                          <a:cs typeface="Mada"/>
                          <a:sym typeface="Mada"/>
                        </a:rPr>
                        <a:t>(tend to compress rather than to expel the fetus) </a:t>
                      </a:r>
                      <a:r>
                        <a:rPr b="1" lang="en" sz="1200">
                          <a:solidFill>
                            <a:srgbClr val="6AA84F"/>
                          </a:solidFill>
                          <a:latin typeface="Mada"/>
                          <a:ea typeface="Mada"/>
                          <a:cs typeface="Mada"/>
                          <a:sym typeface="Mada"/>
                        </a:rPr>
                        <a:t>→ NEVER </a:t>
                      </a:r>
                      <a:r>
                        <a:rPr lang="en" sz="1200">
                          <a:solidFill>
                            <a:srgbClr val="6AA84F"/>
                          </a:solidFill>
                          <a:latin typeface="Mada"/>
                          <a:ea typeface="Mada"/>
                          <a:cs typeface="Mada"/>
                          <a:sym typeface="Mada"/>
                        </a:rPr>
                        <a:t>used to induce labor</a:t>
                      </a:r>
                      <a:endParaRPr sz="1200">
                        <a:solidFill>
                          <a:srgbClr val="6AA84F"/>
                        </a:solidFill>
                        <a:latin typeface="Mada"/>
                        <a:ea typeface="Mada"/>
                        <a:cs typeface="Mada"/>
                        <a:sym typeface="Mada"/>
                      </a:endParaRPr>
                    </a:p>
                  </a:txBody>
                  <a:tcPr marT="91425" marB="91425" marR="91425" marL="91425" anchor="ctr"/>
                </a:tc>
                <a:tc hMerge="1"/>
              </a:tr>
              <a:tr h="121175">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rgbClr val="FFFFFF"/>
                          </a:solidFill>
                          <a:latin typeface="Mada"/>
                          <a:ea typeface="Mada"/>
                          <a:cs typeface="Mada"/>
                          <a:sym typeface="Mada"/>
                        </a:rPr>
                        <a:t>P.K</a:t>
                      </a:r>
                      <a:endParaRPr b="1" sz="1400" u="none" cap="none" strike="noStrike">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marR="0" rtl="0" algn="l">
                        <a:lnSpc>
                          <a:spcPct val="100000"/>
                        </a:lnSpc>
                        <a:spcBef>
                          <a:spcPts val="0"/>
                        </a:spcBef>
                        <a:spcAft>
                          <a:spcPts val="0"/>
                        </a:spcAft>
                        <a:buClr>
                          <a:srgbClr val="000000"/>
                        </a:buClr>
                        <a:buSzPts val="1200"/>
                        <a:buFont typeface="Mada"/>
                        <a:buChar char="●"/>
                      </a:pPr>
                      <a:r>
                        <a:rPr lang="en" sz="1200">
                          <a:latin typeface="Mada"/>
                          <a:ea typeface="Mada"/>
                          <a:cs typeface="Mada"/>
                          <a:sym typeface="Mada"/>
                        </a:rPr>
                        <a:t>Usually given I.M </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Extensively metabolized in </a:t>
                      </a:r>
                      <a:r>
                        <a:rPr lang="en" sz="1200">
                          <a:latin typeface="Mada"/>
                          <a:ea typeface="Mada"/>
                          <a:cs typeface="Mada"/>
                          <a:sym typeface="Mada"/>
                        </a:rPr>
                        <a:t>liver</a:t>
                      </a:r>
                      <a:r>
                        <a:rPr b="1" lang="en" sz="1200">
                          <a:latin typeface="Mada"/>
                          <a:ea typeface="Mada"/>
                          <a:cs typeface="Mada"/>
                          <a:sym typeface="Mada"/>
                        </a:rPr>
                        <a:t> </a:t>
                      </a:r>
                      <a:endParaRPr b="1"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90% of metabolites are excreted in bile </a:t>
                      </a:r>
                      <a:endParaRPr sz="1200">
                        <a:latin typeface="Mada"/>
                        <a:ea typeface="Mada"/>
                        <a:cs typeface="Mada"/>
                        <a:sym typeface="Mada"/>
                      </a:endParaRPr>
                    </a:p>
                  </a:txBody>
                  <a:tcPr marT="91425" marB="91425" marR="91425" marL="91425" anchor="ctr"/>
                </a:tc>
                <a:tc hMerge="1"/>
              </a:tr>
              <a:tr h="1355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rgbClr val="FFFFFF"/>
                          </a:solidFill>
                          <a:latin typeface="Mada"/>
                          <a:ea typeface="Mada"/>
                          <a:cs typeface="Mada"/>
                          <a:sym typeface="Mada"/>
                        </a:rPr>
                        <a:t>Uses</a:t>
                      </a:r>
                      <a:endParaRPr b="1" sz="1400" u="none" cap="none" strike="noStrike">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17500" lvl="0" marL="457200" marR="0" rtl="0" algn="l">
                        <a:lnSpc>
                          <a:spcPct val="100000"/>
                        </a:lnSpc>
                        <a:spcBef>
                          <a:spcPts val="0"/>
                        </a:spcBef>
                        <a:spcAft>
                          <a:spcPts val="0"/>
                        </a:spcAft>
                        <a:buClr>
                          <a:srgbClr val="FF0000"/>
                        </a:buClr>
                        <a:buSzPts val="1400"/>
                        <a:buFont typeface="Mada"/>
                        <a:buChar char="★"/>
                      </a:pPr>
                      <a:r>
                        <a:rPr b="1" lang="en" sz="1200">
                          <a:solidFill>
                            <a:srgbClr val="FF0000"/>
                          </a:solidFill>
                          <a:latin typeface="Mada"/>
                          <a:ea typeface="Mada"/>
                          <a:cs typeface="Mada"/>
                          <a:sym typeface="Mada"/>
                        </a:rPr>
                        <a:t>Postpartum hemorrhage</a:t>
                      </a:r>
                      <a:r>
                        <a:rPr lang="en" sz="1200">
                          <a:solidFill>
                            <a:srgbClr val="FF0000"/>
                          </a:solidFill>
                          <a:latin typeface="Mada"/>
                          <a:ea typeface="Mada"/>
                          <a:cs typeface="Mada"/>
                          <a:sym typeface="Mada"/>
                        </a:rPr>
                        <a:t> (</a:t>
                      </a:r>
                      <a:r>
                        <a:rPr b="1" lang="en" sz="1200" u="sng">
                          <a:solidFill>
                            <a:srgbClr val="FF0000"/>
                          </a:solidFill>
                          <a:latin typeface="Mada"/>
                          <a:ea typeface="Mada"/>
                          <a:cs typeface="Mada"/>
                          <a:sym typeface="Mada"/>
                        </a:rPr>
                        <a:t>third</a:t>
                      </a:r>
                      <a:r>
                        <a:rPr lang="en" sz="1200">
                          <a:solidFill>
                            <a:srgbClr val="FF0000"/>
                          </a:solidFill>
                          <a:latin typeface="Mada"/>
                          <a:ea typeface="Mada"/>
                          <a:cs typeface="Mada"/>
                          <a:sym typeface="Mada"/>
                        </a:rPr>
                        <a:t> stage of labor)</a:t>
                      </a:r>
                      <a:r>
                        <a:rPr baseline="30000" lang="en" sz="1100">
                          <a:solidFill>
                            <a:srgbClr val="FF0000"/>
                          </a:solidFill>
                          <a:latin typeface="Mada"/>
                          <a:ea typeface="Mada"/>
                          <a:cs typeface="Mada"/>
                          <a:sym typeface="Mada"/>
                        </a:rPr>
                        <a:t> </a:t>
                      </a:r>
                      <a:endParaRPr baseline="30000" sz="1100">
                        <a:solidFill>
                          <a:srgbClr val="FF0000"/>
                        </a:solidFill>
                        <a:latin typeface="Mada"/>
                        <a:ea typeface="Mada"/>
                        <a:cs typeface="Mada"/>
                        <a:sym typeface="Mada"/>
                      </a:endParaRPr>
                    </a:p>
                    <a:p>
                      <a:pPr indent="-317500" lvl="1" marL="914400" marR="0" rtl="0" algn="l">
                        <a:lnSpc>
                          <a:spcPct val="100000"/>
                        </a:lnSpc>
                        <a:spcBef>
                          <a:spcPts val="0"/>
                        </a:spcBef>
                        <a:spcAft>
                          <a:spcPts val="0"/>
                        </a:spcAft>
                        <a:buClr>
                          <a:srgbClr val="FF0000"/>
                        </a:buClr>
                        <a:buSzPts val="1400"/>
                        <a:buFont typeface="Mada"/>
                        <a:buChar char="○"/>
                      </a:pPr>
                      <a:r>
                        <a:rPr b="1" lang="en" sz="1200">
                          <a:solidFill>
                            <a:srgbClr val="FF0000"/>
                          </a:solidFill>
                          <a:latin typeface="Mada"/>
                          <a:ea typeface="Mada"/>
                          <a:cs typeface="Mada"/>
                          <a:sym typeface="Mada"/>
                        </a:rPr>
                        <a:t>When to give ? </a:t>
                      </a:r>
                      <a:r>
                        <a:rPr b="1" lang="en" sz="1200">
                          <a:solidFill>
                            <a:srgbClr val="6AA84F"/>
                          </a:solidFill>
                          <a:latin typeface="Mada"/>
                          <a:ea typeface="Mada"/>
                          <a:cs typeface="Mada"/>
                          <a:sym typeface="Mada"/>
                        </a:rPr>
                        <a:t>1- After birth  2- third stage of labor</a:t>
                      </a:r>
                      <a:r>
                        <a:rPr b="1" baseline="30000" lang="en" sz="1200">
                          <a:solidFill>
                            <a:srgbClr val="6AA84F"/>
                          </a:solidFill>
                          <a:latin typeface="Mada"/>
                          <a:ea typeface="Mada"/>
                          <a:cs typeface="Mada"/>
                          <a:sym typeface="Mada"/>
                        </a:rPr>
                        <a:t>5</a:t>
                      </a:r>
                      <a:endParaRPr baseline="30000" sz="1100">
                        <a:solidFill>
                          <a:srgbClr val="6AA84F"/>
                        </a:solidFill>
                        <a:latin typeface="Mada"/>
                        <a:ea typeface="Mada"/>
                        <a:cs typeface="Mada"/>
                        <a:sym typeface="Mada"/>
                      </a:endParaRPr>
                    </a:p>
                    <a:p>
                      <a:pPr indent="-317500" lvl="1" marL="914400" marR="0" rtl="0" algn="l">
                        <a:lnSpc>
                          <a:spcPct val="100000"/>
                        </a:lnSpc>
                        <a:spcBef>
                          <a:spcPts val="0"/>
                        </a:spcBef>
                        <a:spcAft>
                          <a:spcPts val="0"/>
                        </a:spcAft>
                        <a:buSzPts val="1400"/>
                        <a:buFont typeface="Mada"/>
                        <a:buChar char="○"/>
                      </a:pPr>
                      <a:r>
                        <a:rPr b="1" lang="en" sz="1200">
                          <a:latin typeface="Mada"/>
                          <a:ea typeface="Mada"/>
                          <a:cs typeface="Mada"/>
                          <a:sym typeface="Mada"/>
                        </a:rPr>
                        <a:t>Preparation</a:t>
                      </a:r>
                      <a:r>
                        <a:rPr lang="en" sz="1200">
                          <a:latin typeface="Mada"/>
                          <a:ea typeface="Mada"/>
                          <a:cs typeface="Mada"/>
                          <a:sym typeface="Mada"/>
                        </a:rPr>
                        <a:t>: syntometrine (ergometrine 0.5mg + oxytocin 5.0 I.U) , I.M</a:t>
                      </a:r>
                      <a:endParaRPr b="1" sz="1200">
                        <a:solidFill>
                          <a:srgbClr val="FF0000"/>
                        </a:solidFill>
                        <a:latin typeface="Mada"/>
                        <a:ea typeface="Mada"/>
                        <a:cs typeface="Mada"/>
                        <a:sym typeface="Mada"/>
                      </a:endParaRPr>
                    </a:p>
                  </a:txBody>
                  <a:tcPr marT="91425" marB="91425" marR="91425" marL="91425" anchor="ctr"/>
                </a:tc>
                <a:tc hMerge="1"/>
              </a:tr>
              <a:tr h="1514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rgbClr val="FFFFFF"/>
                          </a:solidFill>
                          <a:latin typeface="Mada"/>
                          <a:ea typeface="Mada"/>
                          <a:cs typeface="Mada"/>
                          <a:sym typeface="Mada"/>
                        </a:rPr>
                        <a:t>ADR</a:t>
                      </a:r>
                      <a:endParaRPr b="1" sz="1400" u="none" cap="none" strike="noStrike">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marR="0" rtl="0" algn="l">
                        <a:lnSpc>
                          <a:spcPct val="100000"/>
                        </a:lnSpc>
                        <a:spcBef>
                          <a:spcPts val="0"/>
                        </a:spcBef>
                        <a:spcAft>
                          <a:spcPts val="0"/>
                        </a:spcAft>
                        <a:buClr>
                          <a:srgbClr val="FF0000"/>
                        </a:buClr>
                        <a:buSzPts val="1200"/>
                        <a:buFont typeface="Mada"/>
                        <a:buChar char="★"/>
                      </a:pPr>
                      <a:r>
                        <a:rPr lang="en" sz="1200">
                          <a:latin typeface="Mada"/>
                          <a:ea typeface="Mada"/>
                          <a:cs typeface="Mada"/>
                          <a:sym typeface="Mada"/>
                        </a:rPr>
                        <a:t>Vasoconstriction of peripheral blood vessels (toes &amp; finger)</a:t>
                      </a:r>
                      <a:r>
                        <a:rPr baseline="30000" lang="en" sz="1200">
                          <a:solidFill>
                            <a:srgbClr val="B7B7B7"/>
                          </a:solidFill>
                          <a:latin typeface="Mada"/>
                          <a:ea typeface="Mada"/>
                          <a:cs typeface="Mada"/>
                          <a:sym typeface="Mada"/>
                        </a:rPr>
                        <a:t>6</a:t>
                      </a:r>
                      <a:endParaRPr baseline="30000" sz="1200">
                        <a:solidFill>
                          <a:srgbClr val="B7B7B7"/>
                        </a:solidFill>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lang="en" sz="1200">
                          <a:solidFill>
                            <a:schemeClr val="dk1"/>
                          </a:solidFill>
                          <a:latin typeface="Mada"/>
                          <a:ea typeface="Mada"/>
                          <a:cs typeface="Mada"/>
                          <a:sym typeface="Mada"/>
                        </a:rPr>
                        <a:t>Gangrene</a:t>
                      </a:r>
                      <a:r>
                        <a:rPr baseline="30000" lang="en" sz="1200">
                          <a:solidFill>
                            <a:srgbClr val="B7B7B7"/>
                          </a:solidFill>
                          <a:latin typeface="Mada"/>
                          <a:ea typeface="Mada"/>
                          <a:cs typeface="Mada"/>
                          <a:sym typeface="Mada"/>
                        </a:rPr>
                        <a:t>6</a:t>
                      </a:r>
                      <a:endParaRPr baseline="30000" sz="1200">
                        <a:solidFill>
                          <a:srgbClr val="B7B7B7"/>
                        </a:solidFill>
                        <a:latin typeface="Mada"/>
                        <a:ea typeface="Mada"/>
                        <a:cs typeface="Mada"/>
                        <a:sym typeface="Mada"/>
                      </a:endParaRPr>
                    </a:p>
                    <a:p>
                      <a:pPr indent="-304800" lvl="0" marL="457200" marR="0" rtl="0" algn="l">
                        <a:lnSpc>
                          <a:spcPct val="100000"/>
                        </a:lnSpc>
                        <a:spcBef>
                          <a:spcPts val="0"/>
                        </a:spcBef>
                        <a:spcAft>
                          <a:spcPts val="0"/>
                        </a:spcAft>
                        <a:buClr>
                          <a:srgbClr val="FF0000"/>
                        </a:buClr>
                        <a:buSzPts val="1200"/>
                        <a:buFont typeface="Mada"/>
                        <a:buChar char="★"/>
                      </a:pPr>
                      <a:r>
                        <a:rPr lang="en" sz="1200">
                          <a:solidFill>
                            <a:srgbClr val="6AA84F"/>
                          </a:solidFill>
                          <a:latin typeface="Mada"/>
                          <a:ea typeface="Mada"/>
                          <a:cs typeface="Mada"/>
                          <a:sym typeface="Mada"/>
                        </a:rPr>
                        <a:t>Severe</a:t>
                      </a:r>
                      <a:r>
                        <a:rPr lang="en" sz="1200">
                          <a:latin typeface="Mada"/>
                          <a:ea typeface="Mada"/>
                          <a:cs typeface="Mada"/>
                          <a:sym typeface="Mada"/>
                        </a:rPr>
                        <a:t> h</a:t>
                      </a:r>
                      <a:r>
                        <a:rPr lang="en" sz="1200">
                          <a:latin typeface="Mada"/>
                          <a:ea typeface="Mada"/>
                          <a:cs typeface="Mada"/>
                          <a:sym typeface="Mada"/>
                        </a:rPr>
                        <a:t>ypertension </a:t>
                      </a:r>
                      <a:r>
                        <a:rPr baseline="30000" lang="en" sz="1200">
                          <a:solidFill>
                            <a:srgbClr val="B7B7B7"/>
                          </a:solidFill>
                          <a:latin typeface="Mada"/>
                          <a:ea typeface="Mada"/>
                          <a:cs typeface="Mada"/>
                          <a:sym typeface="Mada"/>
                        </a:rPr>
                        <a:t>6</a:t>
                      </a:r>
                      <a:endParaRPr baseline="30000">
                        <a:solidFill>
                          <a:srgbClr val="B7B7B7"/>
                        </a:solidFill>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Nausea, vomiting, diarrhea</a:t>
                      </a:r>
                      <a:r>
                        <a:rPr baseline="30000" lang="en" sz="1200">
                          <a:solidFill>
                            <a:srgbClr val="B7B7B7"/>
                          </a:solidFill>
                          <a:latin typeface="Mada"/>
                          <a:ea typeface="Mada"/>
                          <a:cs typeface="Mada"/>
                          <a:sym typeface="Mada"/>
                        </a:rPr>
                        <a:t>7</a:t>
                      </a:r>
                      <a:r>
                        <a:rPr lang="en" sz="1200">
                          <a:latin typeface="Mada"/>
                          <a:ea typeface="Mada"/>
                          <a:cs typeface="Mada"/>
                          <a:sym typeface="Mada"/>
                        </a:rPr>
                        <a:t> </a:t>
                      </a:r>
                      <a:endParaRPr sz="1200">
                        <a:latin typeface="Mada"/>
                        <a:ea typeface="Mada"/>
                        <a:cs typeface="Mada"/>
                        <a:sym typeface="Mada"/>
                      </a:endParaRPr>
                    </a:p>
                  </a:txBody>
                  <a:tcPr marT="91425" marB="91425" marR="91425" marL="91425" anchor="ctr"/>
                </a:tc>
                <a:tc hMerge="1"/>
              </a:tr>
              <a:tr h="1514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rgbClr val="FFFFFF"/>
                          </a:solidFill>
                          <a:latin typeface="Mada"/>
                          <a:ea typeface="Mada"/>
                          <a:cs typeface="Mada"/>
                          <a:sym typeface="Mada"/>
                        </a:rPr>
                        <a:t>C.I</a:t>
                      </a:r>
                      <a:endParaRPr b="1" sz="1400" u="none" cap="none" strike="noStrike">
                        <a:solidFill>
                          <a:srgbClr val="FFFFFF"/>
                        </a:solidFill>
                        <a:latin typeface="Mada"/>
                        <a:ea typeface="Mada"/>
                        <a:cs typeface="Mada"/>
                        <a:sym typeface="Mada"/>
                      </a:endParaRPr>
                    </a:p>
                  </a:txBody>
                  <a:tcPr marT="91425" marB="91425" marR="91425" marL="91425" anchor="ctr">
                    <a:solidFill>
                      <a:srgbClr val="434343"/>
                    </a:solidFill>
                  </a:tcPr>
                </a:tc>
                <a:tc gridSpan="2">
                  <a:txBody>
                    <a:bodyPr/>
                    <a:lstStyle/>
                    <a:p>
                      <a:pPr indent="-304800" lvl="0" marL="457200" marR="0" rtl="0" algn="l">
                        <a:lnSpc>
                          <a:spcPct val="100000"/>
                        </a:lnSpc>
                        <a:spcBef>
                          <a:spcPts val="0"/>
                        </a:spcBef>
                        <a:spcAft>
                          <a:spcPts val="0"/>
                        </a:spcAft>
                        <a:buClr>
                          <a:srgbClr val="FF0000"/>
                        </a:buClr>
                        <a:buSzPts val="1200"/>
                        <a:buFont typeface="Mada"/>
                        <a:buChar char="★"/>
                      </a:pPr>
                      <a:r>
                        <a:rPr lang="en" sz="1200">
                          <a:latin typeface="Mada"/>
                          <a:ea typeface="Mada"/>
                          <a:cs typeface="Mada"/>
                          <a:sym typeface="Mada"/>
                        </a:rPr>
                        <a:t>Induction of labor → </a:t>
                      </a:r>
                      <a:r>
                        <a:rPr lang="en" sz="1200">
                          <a:solidFill>
                            <a:srgbClr val="FF0000"/>
                          </a:solidFill>
                          <a:latin typeface="Mada"/>
                          <a:ea typeface="Mada"/>
                          <a:cs typeface="Mada"/>
                          <a:sym typeface="Mada"/>
                        </a:rPr>
                        <a:t>first and second stage of labor</a:t>
                      </a:r>
                      <a:endParaRPr sz="1200">
                        <a:solidFill>
                          <a:srgbClr val="FF0000"/>
                        </a:solidFill>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Vascular diseases </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Severe hepatic and renal impairment </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Severe hypertension</a:t>
                      </a:r>
                      <a:endParaRPr sz="1200">
                        <a:latin typeface="Mada"/>
                        <a:ea typeface="Mada"/>
                        <a:cs typeface="Mada"/>
                        <a:sym typeface="Mada"/>
                      </a:endParaRPr>
                    </a:p>
                  </a:txBody>
                  <a:tcPr marT="91425" marB="91425" marR="91425" marL="91425" anchor="ctr"/>
                </a:tc>
                <a:tc hMerge="1"/>
              </a:tr>
            </a:tbl>
          </a:graphicData>
        </a:graphic>
      </p:graphicFrame>
      <p:sp>
        <p:nvSpPr>
          <p:cNvPr id="214" name="Google Shape;214;p39"/>
          <p:cNvSpPr txBox="1"/>
          <p:nvPr/>
        </p:nvSpPr>
        <p:spPr>
          <a:xfrm>
            <a:off x="901950" y="8265700"/>
            <a:ext cx="5472000" cy="38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E06666"/>
                </a:solidFill>
                <a:latin typeface="Mada"/>
                <a:ea typeface="Mada"/>
                <a:cs typeface="Mada"/>
                <a:sym typeface="Mada"/>
              </a:rPr>
              <a:t>Oxytocin VS Ergometrine</a:t>
            </a:r>
            <a:endParaRPr b="1" sz="1800">
              <a:solidFill>
                <a:srgbClr val="E06666"/>
              </a:solidFill>
              <a:latin typeface="Mada"/>
              <a:ea typeface="Mada"/>
              <a:cs typeface="Mada"/>
              <a:sym typeface="Mada"/>
            </a:endParaRPr>
          </a:p>
          <a:p>
            <a:pPr indent="0" lvl="0" marL="0" rtl="0" algn="l">
              <a:spcBef>
                <a:spcPts val="0"/>
              </a:spcBef>
              <a:spcAft>
                <a:spcPts val="0"/>
              </a:spcAft>
              <a:buNone/>
            </a:pPr>
            <a:r>
              <a:t/>
            </a:r>
            <a:endParaRPr sz="1800">
              <a:solidFill>
                <a:srgbClr val="E06666"/>
              </a:solidFill>
              <a:latin typeface="Mada"/>
              <a:ea typeface="Mada"/>
              <a:cs typeface="Mada"/>
              <a:sym typeface="Mada"/>
            </a:endParaRPr>
          </a:p>
        </p:txBody>
      </p:sp>
      <p:graphicFrame>
        <p:nvGraphicFramePr>
          <p:cNvPr id="215" name="Google Shape;215;p39"/>
          <p:cNvGraphicFramePr/>
          <p:nvPr/>
        </p:nvGraphicFramePr>
        <p:xfrm>
          <a:off x="54488" y="8667524"/>
          <a:ext cx="3000000" cy="3000000"/>
        </p:xfrm>
        <a:graphic>
          <a:graphicData uri="http://schemas.openxmlformats.org/drawingml/2006/table">
            <a:tbl>
              <a:tblPr>
                <a:noFill/>
                <a:tableStyleId>{CA12EEDA-9EE1-48C3-83E3-0C4DCDA9FDA4}</a:tableStyleId>
              </a:tblPr>
              <a:tblGrid>
                <a:gridCol w="847450"/>
                <a:gridCol w="2887150"/>
                <a:gridCol w="2962825"/>
              </a:tblGrid>
              <a:tr h="295125">
                <a:tc>
                  <a:txBody>
                    <a:bodyPr/>
                    <a:lstStyle/>
                    <a:p>
                      <a:pPr indent="0" lvl="0" marL="0" marR="0" rtl="0" algn="ctr">
                        <a:lnSpc>
                          <a:spcPct val="100000"/>
                        </a:lnSpc>
                        <a:spcBef>
                          <a:spcPts val="0"/>
                        </a:spcBef>
                        <a:spcAft>
                          <a:spcPts val="0"/>
                        </a:spcAft>
                        <a:buClr>
                          <a:srgbClr val="000000"/>
                        </a:buClr>
                        <a:buSzPts val="1400"/>
                        <a:buFont typeface="Arial"/>
                        <a:buNone/>
                      </a:pPr>
                      <a:r>
                        <a:t/>
                      </a:r>
                      <a:endParaRPr b="1" sz="1200" u="none" cap="none" strike="noStrike">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latin typeface="Mada"/>
                          <a:ea typeface="Mada"/>
                          <a:cs typeface="Mada"/>
                          <a:sym typeface="Mada"/>
                        </a:rPr>
                        <a:t>Oxytocin </a:t>
                      </a:r>
                      <a:endParaRPr sz="1200" u="none" cap="none" strike="noStrike">
                        <a:latin typeface="Mada"/>
                        <a:ea typeface="Mada"/>
                        <a:cs typeface="Mada"/>
                        <a:sym typeface="Mada"/>
                      </a:endParaRPr>
                    </a:p>
                  </a:txBody>
                  <a:tcPr marT="91425" marB="91425" marR="91425" marL="91425" anchor="ctr">
                    <a:lnL cap="flat" cmpd="sng" w="9525">
                      <a:solidFill>
                        <a:srgbClr val="B7B7B7"/>
                      </a:solidFill>
                      <a:prstDash val="solid"/>
                      <a:round/>
                      <a:headEnd len="sm" w="sm" type="none"/>
                      <a:tailEnd len="sm" w="sm" type="none"/>
                    </a:lnL>
                    <a:solidFill>
                      <a:srgbClr val="EA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latin typeface="Mada"/>
                          <a:ea typeface="Mada"/>
                          <a:cs typeface="Mada"/>
                          <a:sym typeface="Mada"/>
                        </a:rPr>
                        <a:t>Ergometrine</a:t>
                      </a:r>
                      <a:endParaRPr b="1" sz="1400" u="none" cap="none" strike="noStrike">
                        <a:latin typeface="Mada"/>
                        <a:ea typeface="Mada"/>
                        <a:cs typeface="Mada"/>
                        <a:sym typeface="Mada"/>
                      </a:endParaRPr>
                    </a:p>
                  </a:txBody>
                  <a:tcPr marT="91425" marB="91425" marR="91425" marL="91425" anchor="ctr">
                    <a:solidFill>
                      <a:srgbClr val="EA9999"/>
                    </a:solidFill>
                  </a:tcPr>
                </a:tc>
              </a:tr>
              <a:tr h="545825">
                <a:tc>
                  <a:txBody>
                    <a:bodyPr/>
                    <a:lstStyle/>
                    <a:p>
                      <a:pPr indent="0" lvl="0" marL="0" marR="0" rtl="0" algn="ctr">
                        <a:lnSpc>
                          <a:spcPct val="100000"/>
                        </a:lnSpc>
                        <a:spcBef>
                          <a:spcPts val="0"/>
                        </a:spcBef>
                        <a:spcAft>
                          <a:spcPts val="0"/>
                        </a:spcAft>
                        <a:buClr>
                          <a:srgbClr val="000000"/>
                        </a:buClr>
                        <a:buSzPts val="1400"/>
                        <a:buFont typeface="Arial"/>
                        <a:buNone/>
                      </a:pPr>
                      <a:r>
                        <a:t/>
                      </a:r>
                      <a:endParaRPr b="1" sz="1200" u="none" cap="none" strike="noStrike">
                        <a:latin typeface="Mada"/>
                        <a:ea typeface="Mada"/>
                        <a:cs typeface="Mada"/>
                        <a:sym typeface="Mada"/>
                      </a:endParaRPr>
                    </a:p>
                  </a:txBody>
                  <a:tcPr marT="91425" marB="91425" marR="91425" marL="91425" anchor="ctr">
                    <a:solidFill>
                      <a:srgbClr val="F4CCCC"/>
                    </a:solidFill>
                  </a:tcPr>
                </a:tc>
                <a:tc>
                  <a:txBody>
                    <a:bodyPr/>
                    <a:lstStyle/>
                    <a:p>
                      <a:pPr indent="-304800" lvl="0" marL="457200" marR="0" rtl="0" algn="l">
                        <a:lnSpc>
                          <a:spcPct val="100000"/>
                        </a:lnSpc>
                        <a:spcBef>
                          <a:spcPts val="0"/>
                        </a:spcBef>
                        <a:spcAft>
                          <a:spcPts val="0"/>
                        </a:spcAft>
                        <a:buClr>
                          <a:srgbClr val="000000"/>
                        </a:buClr>
                        <a:buSzPts val="1200"/>
                        <a:buFont typeface="Mada"/>
                        <a:buChar char="●"/>
                      </a:pPr>
                      <a:r>
                        <a:rPr lang="en" sz="1200">
                          <a:latin typeface="Mada"/>
                          <a:ea typeface="Mada"/>
                          <a:cs typeface="Mada"/>
                          <a:sym typeface="Mada"/>
                        </a:rPr>
                        <a:t>Resemble normal physiological contraction </a:t>
                      </a:r>
                      <a:endParaRPr sz="1200" u="none" cap="none" strike="noStrike">
                        <a:latin typeface="Mada"/>
                        <a:ea typeface="Mada"/>
                        <a:cs typeface="Mada"/>
                        <a:sym typeface="Mada"/>
                      </a:endParaRPr>
                    </a:p>
                  </a:txBody>
                  <a:tcPr marT="91425" marB="91425" marR="91425" marL="91425" anchor="ctr"/>
                </a:tc>
                <a:tc>
                  <a:txBody>
                    <a:bodyPr/>
                    <a:lstStyle/>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Tetanic contraction,does not resemble normal physiological contraction </a:t>
                      </a:r>
                      <a:endParaRPr sz="1200" u="none" cap="none" strike="noStrike">
                        <a:latin typeface="Mada"/>
                        <a:ea typeface="Mada"/>
                        <a:cs typeface="Mada"/>
                        <a:sym typeface="Mada"/>
                      </a:endParaRPr>
                    </a:p>
                  </a:txBody>
                  <a:tcPr marT="91425" marB="91425" marR="91425" marL="91425" anchor="ctr"/>
                </a:tc>
              </a:tr>
              <a:tr h="409725">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latin typeface="Mada"/>
                          <a:ea typeface="Mada"/>
                          <a:cs typeface="Mada"/>
                          <a:sym typeface="Mada"/>
                        </a:rPr>
                        <a:t>Uses</a:t>
                      </a:r>
                      <a:endParaRPr b="1" sz="1200" u="none" cap="none" strike="noStrike">
                        <a:latin typeface="Mada"/>
                        <a:ea typeface="Mada"/>
                        <a:cs typeface="Mada"/>
                        <a:sym typeface="Mada"/>
                      </a:endParaRPr>
                    </a:p>
                  </a:txBody>
                  <a:tcPr marT="91425" marB="91425" marR="91425" marL="91425" anchor="ctr">
                    <a:solidFill>
                      <a:srgbClr val="F4CCCC"/>
                    </a:solidFill>
                  </a:tcPr>
                </a:tc>
                <a:tc>
                  <a:txBody>
                    <a:bodyPr/>
                    <a:lstStyle/>
                    <a:p>
                      <a:pPr indent="-304800" lvl="0" marL="457200" marR="0" rtl="0" algn="l">
                        <a:lnSpc>
                          <a:spcPct val="100000"/>
                        </a:lnSpc>
                        <a:spcBef>
                          <a:spcPts val="0"/>
                        </a:spcBef>
                        <a:spcAft>
                          <a:spcPts val="0"/>
                        </a:spcAft>
                        <a:buClr>
                          <a:srgbClr val="000000"/>
                        </a:buClr>
                        <a:buSzPts val="1200"/>
                        <a:buFont typeface="Mada"/>
                        <a:buChar char="●"/>
                      </a:pPr>
                      <a:r>
                        <a:rPr lang="en" sz="1200">
                          <a:latin typeface="Mada"/>
                          <a:ea typeface="Mada"/>
                          <a:cs typeface="Mada"/>
                          <a:sym typeface="Mada"/>
                        </a:rPr>
                        <a:t>To induce &amp; augment labor</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Postpartum hemorrhage </a:t>
                      </a:r>
                      <a:endParaRPr sz="1200">
                        <a:latin typeface="Mada"/>
                        <a:ea typeface="Mada"/>
                        <a:cs typeface="Mada"/>
                        <a:sym typeface="Mada"/>
                      </a:endParaRPr>
                    </a:p>
                  </a:txBody>
                  <a:tcPr marT="91425" marB="91425" marR="91425" marL="91425" anchor="ctr"/>
                </a:tc>
                <a:tc>
                  <a:txBody>
                    <a:bodyPr/>
                    <a:lstStyle/>
                    <a:p>
                      <a:pPr indent="-304800" lvl="0" marL="457200" marR="0" rtl="0" algn="l">
                        <a:lnSpc>
                          <a:spcPct val="100000"/>
                        </a:lnSpc>
                        <a:spcBef>
                          <a:spcPts val="0"/>
                        </a:spcBef>
                        <a:spcAft>
                          <a:spcPts val="0"/>
                        </a:spcAft>
                        <a:buClr>
                          <a:srgbClr val="FF0000"/>
                        </a:buClr>
                        <a:buSzPts val="1200"/>
                        <a:buFont typeface="Mada"/>
                        <a:buChar char="★"/>
                      </a:pPr>
                      <a:r>
                        <a:rPr b="1" lang="en" sz="1200">
                          <a:latin typeface="Mada"/>
                          <a:ea typeface="Mada"/>
                          <a:cs typeface="Mada"/>
                          <a:sym typeface="Mada"/>
                        </a:rPr>
                        <a:t>Only in postpartum hemorrhage </a:t>
                      </a:r>
                      <a:endParaRPr b="1" sz="1200" u="none" cap="none" strike="noStrike">
                        <a:latin typeface="Mada"/>
                        <a:ea typeface="Mada"/>
                        <a:cs typeface="Mada"/>
                        <a:sym typeface="Mada"/>
                      </a:endParaRPr>
                    </a:p>
                  </a:txBody>
                  <a:tcPr marT="91425" marB="91425" marR="91425" marL="91425" anchor="ctr"/>
                </a:tc>
              </a:tr>
              <a:tr h="409725">
                <a:tc>
                  <a:txBody>
                    <a:bodyPr/>
                    <a:lstStyle/>
                    <a:p>
                      <a:pPr indent="0" lvl="0" marL="0" marR="0" rtl="0" algn="ctr">
                        <a:lnSpc>
                          <a:spcPct val="100000"/>
                        </a:lnSpc>
                        <a:spcBef>
                          <a:spcPts val="0"/>
                        </a:spcBef>
                        <a:spcAft>
                          <a:spcPts val="0"/>
                        </a:spcAft>
                        <a:buClr>
                          <a:srgbClr val="000000"/>
                        </a:buClr>
                        <a:buSzPts val="1400"/>
                        <a:buFont typeface="Arial"/>
                        <a:buNone/>
                      </a:pPr>
                      <a:r>
                        <a:rPr b="1" lang="en" sz="1200">
                          <a:latin typeface="Mada"/>
                          <a:ea typeface="Mada"/>
                          <a:cs typeface="Mada"/>
                          <a:sym typeface="Mada"/>
                        </a:rPr>
                        <a:t>Onset &amp; Duration</a:t>
                      </a:r>
                      <a:endParaRPr b="1" sz="1200" u="none" cap="none" strike="noStrike">
                        <a:latin typeface="Mada"/>
                        <a:ea typeface="Mada"/>
                        <a:cs typeface="Mada"/>
                        <a:sym typeface="Mada"/>
                      </a:endParaRPr>
                    </a:p>
                  </a:txBody>
                  <a:tcPr marT="91425" marB="91425" marR="91425" marL="91425" anchor="ctr">
                    <a:solidFill>
                      <a:srgbClr val="F4CCCC"/>
                    </a:solidFill>
                  </a:tcPr>
                </a:tc>
                <a:tc>
                  <a:txBody>
                    <a:bodyPr/>
                    <a:lstStyle/>
                    <a:p>
                      <a:pPr indent="-304800" lvl="0" marL="457200" marR="0" rtl="0" algn="l">
                        <a:lnSpc>
                          <a:spcPct val="100000"/>
                        </a:lnSpc>
                        <a:spcBef>
                          <a:spcPts val="0"/>
                        </a:spcBef>
                        <a:spcAft>
                          <a:spcPts val="0"/>
                        </a:spcAft>
                        <a:buClr>
                          <a:srgbClr val="000000"/>
                        </a:buClr>
                        <a:buSzPts val="1200"/>
                        <a:buFont typeface="Mada"/>
                        <a:buChar char="●"/>
                      </a:pPr>
                      <a:r>
                        <a:rPr lang="en" sz="1200">
                          <a:latin typeface="Mada"/>
                          <a:ea typeface="Mada"/>
                          <a:cs typeface="Mada"/>
                          <a:sym typeface="Mada"/>
                        </a:rPr>
                        <a:t>Rapid onset</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Shorter duration of action</a:t>
                      </a:r>
                      <a:endParaRPr sz="1200">
                        <a:latin typeface="Mada"/>
                        <a:ea typeface="Mada"/>
                        <a:cs typeface="Mada"/>
                        <a:sym typeface="Mada"/>
                      </a:endParaRPr>
                    </a:p>
                  </a:txBody>
                  <a:tcPr marT="91425" marB="91425" marR="91425" marL="91425" anchor="ctr"/>
                </a:tc>
                <a:tc>
                  <a:txBody>
                    <a:bodyPr/>
                    <a:lstStyle/>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Moderate onset </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Longe duration of action</a:t>
                      </a:r>
                      <a:endParaRPr sz="1200">
                        <a:latin typeface="Mada"/>
                        <a:ea typeface="Mada"/>
                        <a:cs typeface="Mada"/>
                        <a:sym typeface="Mada"/>
                      </a:endParaRPr>
                    </a:p>
                  </a:txBody>
                  <a:tcPr marT="91425" marB="91425" marR="91425" marL="91425" anchor="ctr"/>
                </a:tc>
              </a:tr>
            </a:tbl>
          </a:graphicData>
        </a:graphic>
      </p:graphicFrame>
      <p:sp>
        <p:nvSpPr>
          <p:cNvPr id="216" name="Google Shape;216;p39"/>
          <p:cNvSpPr/>
          <p:nvPr/>
        </p:nvSpPr>
        <p:spPr>
          <a:xfrm>
            <a:off x="-28575" y="11132575"/>
            <a:ext cx="6953400" cy="1097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9"/>
          <p:cNvSpPr txBox="1"/>
          <p:nvPr/>
        </p:nvSpPr>
        <p:spPr>
          <a:xfrm>
            <a:off x="-38100" y="9163050"/>
            <a:ext cx="10383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Mada"/>
                <a:ea typeface="Mada"/>
                <a:cs typeface="Mada"/>
                <a:sym typeface="Mada"/>
              </a:rPr>
              <a:t>Type of contraction </a:t>
            </a:r>
            <a:endParaRPr/>
          </a:p>
        </p:txBody>
      </p:sp>
      <p:sp>
        <p:nvSpPr>
          <p:cNvPr id="218" name="Google Shape;218;p39"/>
          <p:cNvSpPr/>
          <p:nvPr/>
        </p:nvSpPr>
        <p:spPr>
          <a:xfrm>
            <a:off x="-150" y="10936000"/>
            <a:ext cx="6839700" cy="1253100"/>
          </a:xfrm>
          <a:prstGeom prst="round2SameRect">
            <a:avLst>
              <a:gd fmla="val 16667" name="adj1"/>
              <a:gd fmla="val 0" name="adj2"/>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9"/>
          <p:cNvSpPr txBox="1"/>
          <p:nvPr/>
        </p:nvSpPr>
        <p:spPr>
          <a:xfrm>
            <a:off x="73125" y="10902325"/>
            <a:ext cx="6750000" cy="79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rgbClr val="6AA84F"/>
                </a:solidFill>
                <a:latin typeface="Mada"/>
                <a:ea typeface="Mada"/>
                <a:cs typeface="Mada"/>
                <a:sym typeface="Mada"/>
              </a:rPr>
              <a:t>1</a:t>
            </a:r>
            <a:r>
              <a:rPr lang="en" sz="900">
                <a:solidFill>
                  <a:srgbClr val="6AA84F"/>
                </a:solidFill>
                <a:latin typeface="Mada"/>
                <a:ea typeface="Mada"/>
                <a:cs typeface="Mada"/>
                <a:sym typeface="Mada"/>
              </a:rPr>
              <a:t>: continuous monitoring of heart sounds and rate for the baby is required to avoid fetal distress. But once fetal distress happen, oxytocin should be discontinued and the mother should deliver rapidly (whether normally or by c-section if needed).</a:t>
            </a:r>
            <a:endParaRPr sz="9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900">
                <a:solidFill>
                  <a:srgbClr val="6AA84F"/>
                </a:solidFill>
                <a:latin typeface="Mada"/>
                <a:ea typeface="Mada"/>
                <a:cs typeface="Mada"/>
                <a:sym typeface="Mada"/>
              </a:rPr>
              <a:t>2: oxytocin is released from posterior pituitary gland &amp; is similar to ADH structurally, in could decrease diuresis. When administered with  electrolytes free solution it could lead to severe hypervolemia and (more importantly) hyponatremia, thus possibly leading to convulsion, come, and death.</a:t>
            </a:r>
            <a:endParaRPr sz="9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 sz="900">
                <a:solidFill>
                  <a:srgbClr val="6AA84F"/>
                </a:solidFill>
                <a:latin typeface="Mada"/>
                <a:ea typeface="Mada"/>
                <a:cs typeface="Mada"/>
                <a:sym typeface="Mada"/>
              </a:rPr>
              <a:t>3: baby should be in cephalic position before administration.         4: increased risk of uterine rupture.</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5</a:t>
            </a:r>
            <a:r>
              <a:rPr lang="en" sz="900">
                <a:solidFill>
                  <a:srgbClr val="6AA84F"/>
                </a:solidFill>
                <a:latin typeface="Mada"/>
                <a:ea typeface="Mada"/>
                <a:cs typeface="Mada"/>
                <a:sym typeface="Mada"/>
              </a:rPr>
              <a:t>: sometimes used when the placenta is not </a:t>
            </a:r>
            <a:r>
              <a:rPr lang="en" sz="900">
                <a:solidFill>
                  <a:srgbClr val="6AA84F"/>
                </a:solidFill>
                <a:latin typeface="Mada"/>
                <a:ea typeface="Mada"/>
                <a:cs typeface="Mada"/>
                <a:sym typeface="Mada"/>
              </a:rPr>
              <a:t>expelled fully (can lead to infections if not removed).</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B7B7B7"/>
                </a:solidFill>
                <a:latin typeface="Mada"/>
                <a:ea typeface="Mada"/>
                <a:cs typeface="Mada"/>
                <a:sym typeface="Mada"/>
              </a:rPr>
              <a:t>6: Ergometrine binds to alpha adrenergic receptors very strongly, leading to prolonged vasoconstriction and therefore hypertension. </a:t>
            </a:r>
            <a:endParaRPr sz="900">
              <a:solidFill>
                <a:srgbClr val="B7B7B7"/>
              </a:solidFill>
              <a:latin typeface="Mada"/>
              <a:ea typeface="Mada"/>
              <a:cs typeface="Mada"/>
              <a:sym typeface="Mada"/>
            </a:endParaRPr>
          </a:p>
          <a:p>
            <a:pPr indent="0" lvl="0" marL="0" rtl="0" algn="l">
              <a:spcBef>
                <a:spcPts val="0"/>
              </a:spcBef>
              <a:spcAft>
                <a:spcPts val="0"/>
              </a:spcAft>
              <a:buNone/>
            </a:pPr>
            <a:r>
              <a:rPr lang="en" sz="900">
                <a:solidFill>
                  <a:srgbClr val="B7B7B7"/>
                </a:solidFill>
                <a:latin typeface="Mada"/>
                <a:ea typeface="Mada"/>
                <a:cs typeface="Mada"/>
                <a:sym typeface="Mada"/>
              </a:rPr>
              <a:t>7: Binds to dopaminergic receptors in chemoreceptor trigger zone. Ergometrines have dopaminergic, adrenergic, and serotonergic action.</a:t>
            </a:r>
            <a:endParaRPr sz="900">
              <a:solidFill>
                <a:srgbClr val="B7B7B7"/>
              </a:solidFill>
              <a:latin typeface="Mada"/>
              <a:ea typeface="Mada"/>
              <a:cs typeface="Mada"/>
              <a:sym typeface="Mada"/>
            </a:endParaRPr>
          </a:p>
        </p:txBody>
      </p:sp>
      <p:graphicFrame>
        <p:nvGraphicFramePr>
          <p:cNvPr id="220" name="Google Shape;220;p39"/>
          <p:cNvGraphicFramePr/>
          <p:nvPr/>
        </p:nvGraphicFramePr>
        <p:xfrm>
          <a:off x="54500" y="275025"/>
          <a:ext cx="3000000" cy="3000000"/>
        </p:xfrm>
        <a:graphic>
          <a:graphicData uri="http://schemas.openxmlformats.org/drawingml/2006/table">
            <a:tbl>
              <a:tblPr>
                <a:noFill/>
                <a:tableStyleId>{B0BF8DF3-5E9D-4126-B120-7C86F8EFC2D6}</a:tableStyleId>
              </a:tblPr>
              <a:tblGrid>
                <a:gridCol w="847450"/>
                <a:gridCol w="5816375"/>
              </a:tblGrid>
              <a:tr h="10000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Drug</a:t>
                      </a:r>
                      <a:endParaRPr b="1" sz="14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chemeClr val="lt1"/>
                          </a:solidFill>
                          <a:latin typeface="Mada"/>
                          <a:ea typeface="Mada"/>
                          <a:cs typeface="Mada"/>
                          <a:sym typeface="Mada"/>
                        </a:rPr>
                        <a:t>Oxytocin (Syntocinon)</a:t>
                      </a:r>
                      <a:endParaRPr sz="1200">
                        <a:latin typeface="Mada"/>
                        <a:ea typeface="Mada"/>
                        <a:cs typeface="Mada"/>
                        <a:sym typeface="Mada"/>
                      </a:endParaRPr>
                    </a:p>
                  </a:txBody>
                  <a:tcPr marT="91425" marB="91425" marR="91425" marL="91425">
                    <a:solidFill>
                      <a:srgbClr val="990000"/>
                    </a:solidFill>
                  </a:tcPr>
                </a:tc>
              </a:tr>
              <a:tr h="884000">
                <a:tc>
                  <a:txBody>
                    <a:bodyPr/>
                    <a:lstStyle/>
                    <a:p>
                      <a:pPr indent="0" lvl="0" marL="0" rtl="0" algn="ctr">
                        <a:spcBef>
                          <a:spcPts val="0"/>
                        </a:spcBef>
                        <a:spcAft>
                          <a:spcPts val="0"/>
                        </a:spcAft>
                        <a:buNone/>
                      </a:pPr>
                      <a:r>
                        <a:rPr b="1" lang="en" sz="1400">
                          <a:solidFill>
                            <a:srgbClr val="FFFFFF"/>
                          </a:solidFill>
                          <a:latin typeface="Mada"/>
                          <a:ea typeface="Mada"/>
                          <a:cs typeface="Mada"/>
                          <a:sym typeface="Mada"/>
                        </a:rPr>
                        <a:t>ADR</a:t>
                      </a:r>
                      <a:endParaRPr b="1" sz="14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Maternal death due to hypertension.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Uterine rupture, </a:t>
                      </a:r>
                      <a:r>
                        <a:rPr lang="en" sz="1200">
                          <a:solidFill>
                            <a:srgbClr val="6AA84F"/>
                          </a:solidFill>
                          <a:latin typeface="Mada"/>
                          <a:ea typeface="Mada"/>
                          <a:cs typeface="Mada"/>
                          <a:sym typeface="Mada"/>
                        </a:rPr>
                        <a:t>especially when administered continuously</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Fetal death</a:t>
                      </a:r>
                      <a:r>
                        <a:rPr baseline="30000" lang="en" sz="1200">
                          <a:solidFill>
                            <a:srgbClr val="6AA84F"/>
                          </a:solidFill>
                          <a:latin typeface="Mada"/>
                          <a:ea typeface="Mada"/>
                          <a:cs typeface="Mada"/>
                          <a:sym typeface="Mada"/>
                        </a:rPr>
                        <a:t>1</a:t>
                      </a:r>
                      <a:r>
                        <a:rPr lang="en" sz="1200">
                          <a:latin typeface="Mada"/>
                          <a:ea typeface="Mada"/>
                          <a:cs typeface="Mada"/>
                          <a:sym typeface="Mada"/>
                        </a:rPr>
                        <a:t> (ischemia).</a:t>
                      </a:r>
                      <a:endParaRPr sz="1200">
                        <a:latin typeface="Mada"/>
                        <a:ea typeface="Mada"/>
                        <a:cs typeface="Mada"/>
                        <a:sym typeface="Mada"/>
                      </a:endParaRPr>
                    </a:p>
                    <a:p>
                      <a:pPr indent="-304800" lvl="0" marL="45720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Water intoxication</a:t>
                      </a:r>
                      <a:r>
                        <a:rPr b="1" baseline="30000" lang="en" sz="1200">
                          <a:solidFill>
                            <a:srgbClr val="6AA84F"/>
                          </a:solidFill>
                          <a:latin typeface="Mada"/>
                          <a:ea typeface="Mada"/>
                          <a:cs typeface="Mada"/>
                          <a:sym typeface="Mada"/>
                        </a:rPr>
                        <a:t>2</a:t>
                      </a:r>
                      <a:r>
                        <a:rPr b="1" lang="en" sz="1200">
                          <a:solidFill>
                            <a:srgbClr val="FF0000"/>
                          </a:solidFill>
                          <a:latin typeface="Mada"/>
                          <a:ea typeface="Mada"/>
                          <a:cs typeface="Mada"/>
                          <a:sym typeface="Mada"/>
                        </a:rPr>
                        <a:t>:</a:t>
                      </a:r>
                      <a:r>
                        <a:rPr lang="en" sz="1200">
                          <a:latin typeface="Mada"/>
                          <a:ea typeface="Mada"/>
                          <a:cs typeface="Mada"/>
                          <a:sym typeface="Mada"/>
                        </a:rPr>
                        <a:t> if oxytocin is given with relatively large volumes of electrolyte-free aqueous fluid intravenously.</a:t>
                      </a:r>
                      <a:endParaRPr sz="1200">
                        <a:latin typeface="Mada"/>
                        <a:ea typeface="Mada"/>
                        <a:cs typeface="Mada"/>
                        <a:sym typeface="Mada"/>
                      </a:endParaRPr>
                    </a:p>
                  </a:txBody>
                  <a:tcPr marT="91425" marB="91425" marR="91425" marL="91425"/>
                </a:tc>
              </a:tr>
              <a:tr h="589850">
                <a:tc>
                  <a:txBody>
                    <a:bodyPr/>
                    <a:lstStyle/>
                    <a:p>
                      <a:pPr indent="0" lvl="0" marL="0" rtl="0" algn="ctr">
                        <a:spcBef>
                          <a:spcPts val="0"/>
                        </a:spcBef>
                        <a:spcAft>
                          <a:spcPts val="0"/>
                        </a:spcAft>
                        <a:buNone/>
                      </a:pPr>
                      <a:r>
                        <a:rPr b="1" lang="en" sz="1400">
                          <a:solidFill>
                            <a:srgbClr val="FFFFFF"/>
                          </a:solidFill>
                          <a:latin typeface="Mada"/>
                          <a:ea typeface="Mada"/>
                          <a:cs typeface="Mada"/>
                          <a:sym typeface="Mada"/>
                        </a:rPr>
                        <a:t>C.I</a:t>
                      </a:r>
                      <a:endParaRPr b="1" sz="1400">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Hypersensitivity.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Prematurity of the uterus.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 sz="1200">
                          <a:latin typeface="Mada"/>
                          <a:ea typeface="Mada"/>
                          <a:cs typeface="Mada"/>
                          <a:sym typeface="Mada"/>
                        </a:rPr>
                        <a:t>Abnormal fetal position</a:t>
                      </a:r>
                      <a:r>
                        <a:rPr baseline="30000" lang="en" sz="1200">
                          <a:solidFill>
                            <a:srgbClr val="6AA84F"/>
                          </a:solidFill>
                          <a:latin typeface="Mada"/>
                          <a:ea typeface="Mada"/>
                          <a:cs typeface="Mada"/>
                          <a:sym typeface="Mada"/>
                        </a:rPr>
                        <a:t>3</a:t>
                      </a:r>
                      <a:r>
                        <a:rPr lang="en" sz="1200">
                          <a:latin typeface="Mada"/>
                          <a:ea typeface="Mada"/>
                          <a:cs typeface="Mada"/>
                          <a:sym typeface="Mada"/>
                        </a:rPr>
                        <a:t>.</a:t>
                      </a:r>
                      <a:endParaRPr sz="1200">
                        <a:latin typeface="Mada"/>
                        <a:ea typeface="Mada"/>
                        <a:cs typeface="Mada"/>
                        <a:sym typeface="Mada"/>
                      </a:endParaRPr>
                    </a:p>
                  </a:txBody>
                  <a:tcPr marT="91425" marB="91425" marR="91425" marL="91425"/>
                </a:tc>
              </a:tr>
              <a:tr h="3096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Caution</a:t>
                      </a:r>
                      <a:endParaRPr b="1">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304800" lvl="0" marL="457200" rtl="0" algn="l">
                        <a:spcBef>
                          <a:spcPts val="0"/>
                        </a:spcBef>
                        <a:spcAft>
                          <a:spcPts val="0"/>
                        </a:spcAft>
                        <a:buSzPts val="1200"/>
                        <a:buFont typeface="Mada"/>
                        <a:buChar char="●"/>
                      </a:pPr>
                      <a:r>
                        <a:rPr lang="en" sz="1200">
                          <a:latin typeface="Mada"/>
                          <a:ea typeface="Mada"/>
                          <a:cs typeface="Mada"/>
                          <a:sym typeface="Mada"/>
                        </a:rPr>
                        <a:t>Multiple pregnancy</a:t>
                      </a:r>
                      <a:endParaRPr sz="1200">
                        <a:latin typeface="Mada"/>
                        <a:ea typeface="Mada"/>
                        <a:cs typeface="Mada"/>
                        <a:sym typeface="Mada"/>
                      </a:endParaRPr>
                    </a:p>
                  </a:txBody>
                  <a:tcPr marT="91425" marB="91425" marR="91425" marL="91425" anchor="ctr"/>
                </a:tc>
              </a:tr>
            </a:tbl>
          </a:graphicData>
        </a:graphic>
      </p:graphicFrame>
      <p:sp>
        <p:nvSpPr>
          <p:cNvPr id="221" name="Google Shape;221;p39"/>
          <p:cNvSpPr txBox="1"/>
          <p:nvPr/>
        </p:nvSpPr>
        <p:spPr>
          <a:xfrm>
            <a:off x="3724125" y="1743650"/>
            <a:ext cx="2810100" cy="743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Evidence of fetal distress.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cephalopelvic </a:t>
            </a:r>
            <a:r>
              <a:rPr lang="en" sz="1200">
                <a:solidFill>
                  <a:schemeClr val="dk1"/>
                </a:solidFill>
                <a:latin typeface="Mada"/>
                <a:ea typeface="Mada"/>
                <a:cs typeface="Mada"/>
                <a:sym typeface="Mada"/>
              </a:rPr>
              <a:t>disproportion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Incompletely dilated cervix</a:t>
            </a:r>
            <a:endParaRPr/>
          </a:p>
        </p:txBody>
      </p:sp>
      <p:sp>
        <p:nvSpPr>
          <p:cNvPr id="222" name="Google Shape;222;p39"/>
          <p:cNvSpPr txBox="1"/>
          <p:nvPr/>
        </p:nvSpPr>
        <p:spPr>
          <a:xfrm>
            <a:off x="2628900" y="2495550"/>
            <a:ext cx="2971800" cy="266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Previous C-section</a:t>
            </a:r>
            <a:r>
              <a:rPr baseline="30000" lang="en" sz="1200">
                <a:solidFill>
                  <a:srgbClr val="6AA84F"/>
                </a:solidFill>
                <a:latin typeface="Mada"/>
                <a:ea typeface="Mada"/>
                <a:cs typeface="Mada"/>
                <a:sym typeface="Mada"/>
              </a:rPr>
              <a:t>4</a:t>
            </a:r>
            <a:r>
              <a:rPr lang="en" sz="1200">
                <a:solidFill>
                  <a:schemeClr val="dk1"/>
                </a:solidFill>
                <a:latin typeface="Mada"/>
                <a:ea typeface="Mada"/>
                <a:cs typeface="Mada"/>
                <a:sym typeface="Mada"/>
              </a:rPr>
              <a:t>.</a:t>
            </a:r>
            <a:endParaRPr/>
          </a:p>
        </p:txBody>
      </p:sp>
      <p:sp>
        <p:nvSpPr>
          <p:cNvPr id="223" name="Google Shape;223;p39"/>
          <p:cNvSpPr txBox="1"/>
          <p:nvPr/>
        </p:nvSpPr>
        <p:spPr>
          <a:xfrm>
            <a:off x="4686300" y="2495550"/>
            <a:ext cx="2066700" cy="381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Hypertension.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pic>
        <p:nvPicPr>
          <p:cNvPr id="228" name="Google Shape;228;p40"/>
          <p:cNvPicPr preferRelativeResize="0"/>
          <p:nvPr/>
        </p:nvPicPr>
        <p:blipFill rotWithShape="1">
          <a:blip r:embed="rId3">
            <a:alphaModFix/>
          </a:blip>
          <a:srcRect b="33762" l="33147" r="22608" t="59019"/>
          <a:stretch/>
        </p:blipFill>
        <p:spPr>
          <a:xfrm>
            <a:off x="-18750" y="10883575"/>
            <a:ext cx="6839699" cy="1352400"/>
          </a:xfrm>
          <a:prstGeom prst="rect">
            <a:avLst/>
          </a:prstGeom>
          <a:noFill/>
          <a:ln>
            <a:noFill/>
          </a:ln>
        </p:spPr>
      </p:pic>
      <p:sp>
        <p:nvSpPr>
          <p:cNvPr id="229" name="Google Shape;229;p40"/>
          <p:cNvSpPr/>
          <p:nvPr/>
        </p:nvSpPr>
        <p:spPr>
          <a:xfrm>
            <a:off x="-150" y="10936000"/>
            <a:ext cx="6839700" cy="1253100"/>
          </a:xfrm>
          <a:prstGeom prst="round2SameRect">
            <a:avLst>
              <a:gd fmla="val 16667" name="adj1"/>
              <a:gd fmla="val 0" name="adj2"/>
            </a:avLst>
          </a:prstGeom>
          <a:noFill/>
          <a:ln cap="flat" cmpd="sng" w="9525">
            <a:solidFill>
              <a:srgbClr val="EA999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0"/>
          <p:cNvSpPr txBox="1"/>
          <p:nvPr/>
        </p:nvSpPr>
        <p:spPr>
          <a:xfrm>
            <a:off x="51000" y="10965350"/>
            <a:ext cx="6840000" cy="7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B7B7B7"/>
                </a:solidFill>
                <a:latin typeface="Mada"/>
                <a:ea typeface="Mada"/>
                <a:cs typeface="Mada"/>
                <a:sym typeface="Mada"/>
              </a:rPr>
              <a:t>1: PGF2alpha, Thromboxane A2, PGE2 and PGE1 are the main prostaglandins that cause uterine contraction, PGI2 (prostacyclin) causes uterine relaxation. </a:t>
            </a:r>
            <a:endParaRPr sz="900">
              <a:solidFill>
                <a:srgbClr val="B7B7B7"/>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2</a:t>
            </a:r>
            <a:r>
              <a:rPr lang="en" sz="900">
                <a:solidFill>
                  <a:srgbClr val="6AA84F"/>
                </a:solidFill>
                <a:latin typeface="Mada"/>
                <a:ea typeface="Mada"/>
                <a:cs typeface="Mada"/>
                <a:sym typeface="Mada"/>
              </a:rPr>
              <a:t>: injected by a </a:t>
            </a:r>
            <a:r>
              <a:rPr lang="en" sz="900">
                <a:solidFill>
                  <a:srgbClr val="6AA84F"/>
                </a:solidFill>
                <a:latin typeface="Mada"/>
                <a:ea typeface="Mada"/>
                <a:cs typeface="Mada"/>
                <a:sym typeface="Mada"/>
              </a:rPr>
              <a:t>catheter to the extra-amniotic fluids.</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6AA84F"/>
                </a:solidFill>
                <a:latin typeface="Mada"/>
                <a:ea typeface="Mada"/>
                <a:cs typeface="Mada"/>
                <a:sym typeface="Mada"/>
              </a:rPr>
              <a:t>3: due to contraction of abdominal muscles.</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B7B7B7"/>
                </a:solidFill>
                <a:latin typeface="Mada"/>
                <a:ea typeface="Mada"/>
                <a:cs typeface="Mada"/>
                <a:sym typeface="Mada"/>
              </a:rPr>
              <a:t>4: Cervical smooth muscle play almost no role in softening the cervix, therefore oxytocin (its action is mainly on myometrium) plays almost no role in softening. It is PGs that cause uterine softening, this happens because they degrade the collagen within the cervix and increase the synthesis of glycosaminoglycans (make the cervix more flexible), so that the head of the fetus can easily dilate the cervix helped by the intrauterine pressure from uterine contractions. </a:t>
            </a:r>
            <a:endParaRPr sz="900">
              <a:solidFill>
                <a:srgbClr val="B7B7B7"/>
              </a:solidFill>
              <a:latin typeface="Mada"/>
              <a:ea typeface="Mada"/>
              <a:cs typeface="Mada"/>
              <a:sym typeface="Mada"/>
            </a:endParaRPr>
          </a:p>
          <a:p>
            <a:pPr indent="0" lvl="0" marL="0" rtl="0" algn="l">
              <a:spcBef>
                <a:spcPts val="0"/>
              </a:spcBef>
              <a:spcAft>
                <a:spcPts val="0"/>
              </a:spcAft>
              <a:buNone/>
            </a:pPr>
            <a:r>
              <a:t/>
            </a:r>
            <a:endParaRPr sz="900">
              <a:solidFill>
                <a:srgbClr val="6AA84F"/>
              </a:solidFill>
              <a:latin typeface="Mada"/>
              <a:ea typeface="Mada"/>
              <a:cs typeface="Mada"/>
              <a:sym typeface="Mada"/>
            </a:endParaRPr>
          </a:p>
        </p:txBody>
      </p:sp>
      <p:sp>
        <p:nvSpPr>
          <p:cNvPr id="231" name="Google Shape;231;p40"/>
          <p:cNvSpPr txBox="1"/>
          <p:nvPr/>
        </p:nvSpPr>
        <p:spPr>
          <a:xfrm>
            <a:off x="684000" y="459770"/>
            <a:ext cx="5472000" cy="4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990000"/>
                </a:solidFill>
                <a:latin typeface="Georgia"/>
                <a:ea typeface="Georgia"/>
                <a:cs typeface="Georgia"/>
                <a:sym typeface="Georgia"/>
              </a:rPr>
              <a:t>Prostaglandins</a:t>
            </a:r>
            <a:r>
              <a:rPr b="1" baseline="30000" lang="en" sz="2400">
                <a:solidFill>
                  <a:srgbClr val="B7B7B7"/>
                </a:solidFill>
                <a:latin typeface="Georgia"/>
                <a:ea typeface="Georgia"/>
                <a:cs typeface="Georgia"/>
                <a:sym typeface="Georgia"/>
              </a:rPr>
              <a:t>1</a:t>
            </a:r>
            <a:endParaRPr b="1" baseline="30000" sz="2400">
              <a:solidFill>
                <a:srgbClr val="B7B7B7"/>
              </a:solidFill>
              <a:latin typeface="Georgia"/>
              <a:ea typeface="Georgia"/>
              <a:cs typeface="Georgia"/>
              <a:sym typeface="Georgia"/>
            </a:endParaRPr>
          </a:p>
          <a:p>
            <a:pPr indent="0" lvl="0" marL="0" rtl="0" algn="l">
              <a:spcBef>
                <a:spcPts val="0"/>
              </a:spcBef>
              <a:spcAft>
                <a:spcPts val="0"/>
              </a:spcAft>
              <a:buNone/>
            </a:pPr>
            <a:r>
              <a:t/>
            </a:r>
            <a:endParaRPr/>
          </a:p>
        </p:txBody>
      </p:sp>
      <p:graphicFrame>
        <p:nvGraphicFramePr>
          <p:cNvPr id="232" name="Google Shape;232;p40"/>
          <p:cNvGraphicFramePr/>
          <p:nvPr/>
        </p:nvGraphicFramePr>
        <p:xfrm>
          <a:off x="88075" y="989125"/>
          <a:ext cx="3000000" cy="3000000"/>
        </p:xfrm>
        <a:graphic>
          <a:graphicData uri="http://schemas.openxmlformats.org/drawingml/2006/table">
            <a:tbl>
              <a:tblPr>
                <a:noFill/>
                <a:tableStyleId>{CA12EEDA-9EE1-48C3-83E3-0C4DCDA9FDA4}</a:tableStyleId>
              </a:tblPr>
              <a:tblGrid>
                <a:gridCol w="815000"/>
                <a:gridCol w="1714525"/>
                <a:gridCol w="1972850"/>
                <a:gridCol w="2128950"/>
              </a:tblGrid>
              <a:tr h="3543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rgbClr val="FFFFFF"/>
                          </a:solidFill>
                          <a:latin typeface="Mada"/>
                          <a:ea typeface="Mada"/>
                          <a:cs typeface="Mada"/>
                          <a:sym typeface="Mada"/>
                        </a:rPr>
                        <a:t>Drug</a:t>
                      </a:r>
                      <a:endParaRPr b="1" sz="1400" u="none" cap="none" strike="noStrike">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solidFill>
                            <a:srgbClr val="FFFFFF"/>
                          </a:solidFill>
                          <a:latin typeface="Mada"/>
                          <a:ea typeface="Mada"/>
                          <a:cs typeface="Mada"/>
                          <a:sym typeface="Mada"/>
                        </a:rPr>
                        <a:t>Synthetic PGE1</a:t>
                      </a:r>
                      <a:endParaRPr b="1">
                        <a:solidFill>
                          <a:srgbClr val="FFFFFF"/>
                        </a:solidFill>
                        <a:latin typeface="Mada"/>
                        <a:ea typeface="Mada"/>
                        <a:cs typeface="Mada"/>
                        <a:sym typeface="Mada"/>
                      </a:endParaRPr>
                    </a:p>
                    <a:p>
                      <a:pPr indent="0" lvl="0" marL="0" marR="0" rtl="0" algn="l">
                        <a:lnSpc>
                          <a:spcPct val="100000"/>
                        </a:lnSpc>
                        <a:spcBef>
                          <a:spcPts val="0"/>
                        </a:spcBef>
                        <a:spcAft>
                          <a:spcPts val="0"/>
                        </a:spcAft>
                        <a:buClr>
                          <a:srgbClr val="000000"/>
                        </a:buClr>
                        <a:buSzPts val="1400"/>
                        <a:buFont typeface="Arial"/>
                        <a:buNone/>
                      </a:pPr>
                      <a:r>
                        <a:rPr b="1" lang="en">
                          <a:solidFill>
                            <a:srgbClr val="FFFFFF"/>
                          </a:solidFill>
                          <a:latin typeface="Mada"/>
                          <a:ea typeface="Mada"/>
                          <a:cs typeface="Mada"/>
                          <a:sym typeface="Mada"/>
                        </a:rPr>
                        <a:t>      E.g. Misoprostol</a:t>
                      </a:r>
                      <a:endParaRPr b="1">
                        <a:solidFill>
                          <a:srgbClr val="FFFFFF"/>
                        </a:solidFill>
                        <a:latin typeface="Mada"/>
                        <a:ea typeface="Mada"/>
                        <a:cs typeface="Mada"/>
                        <a:sym typeface="Mada"/>
                      </a:endParaRPr>
                    </a:p>
                  </a:txBody>
                  <a:tcPr marT="91425" marB="91425" marR="91425" marL="91425" anchor="ctr">
                    <a:solidFill>
                      <a:srgbClr val="F1C232"/>
                    </a:solidFill>
                  </a:tcPr>
                </a:tc>
                <a:tc>
                  <a:txBody>
                    <a:bodyPr/>
                    <a:lstStyle/>
                    <a:p>
                      <a:pPr indent="0" lvl="0" marL="0" marR="0" rtl="0" algn="ctr">
                        <a:lnSpc>
                          <a:spcPct val="100000"/>
                        </a:lnSpc>
                        <a:spcBef>
                          <a:spcPts val="0"/>
                        </a:spcBef>
                        <a:spcAft>
                          <a:spcPts val="0"/>
                        </a:spcAft>
                        <a:buNone/>
                      </a:pPr>
                      <a:r>
                        <a:rPr b="1" lang="en">
                          <a:solidFill>
                            <a:srgbClr val="FFFFFF"/>
                          </a:solidFill>
                          <a:latin typeface="Mada"/>
                          <a:ea typeface="Mada"/>
                          <a:cs typeface="Mada"/>
                          <a:sym typeface="Mada"/>
                        </a:rPr>
                        <a:t>PGE2</a:t>
                      </a:r>
                      <a:endParaRPr b="1">
                        <a:solidFill>
                          <a:srgbClr val="FFFFFF"/>
                        </a:solidFill>
                        <a:latin typeface="Mada"/>
                        <a:ea typeface="Mada"/>
                        <a:cs typeface="Mada"/>
                        <a:sym typeface="Mada"/>
                      </a:endParaRPr>
                    </a:p>
                    <a:p>
                      <a:pPr indent="0" lvl="0" marL="0" marR="0" rtl="0" algn="l">
                        <a:lnSpc>
                          <a:spcPct val="100000"/>
                        </a:lnSpc>
                        <a:spcBef>
                          <a:spcPts val="0"/>
                        </a:spcBef>
                        <a:spcAft>
                          <a:spcPts val="0"/>
                        </a:spcAft>
                        <a:buNone/>
                      </a:pPr>
                      <a:r>
                        <a:rPr b="1" lang="en">
                          <a:solidFill>
                            <a:srgbClr val="FFFFFF"/>
                          </a:solidFill>
                          <a:latin typeface="Mada"/>
                          <a:ea typeface="Mada"/>
                          <a:cs typeface="Mada"/>
                          <a:sym typeface="Mada"/>
                        </a:rPr>
                        <a:t>          E.g.Dinoprostone</a:t>
                      </a:r>
                      <a:endParaRPr b="1">
                        <a:solidFill>
                          <a:srgbClr val="FFFFFF"/>
                        </a:solidFill>
                        <a:latin typeface="Mada"/>
                        <a:ea typeface="Mada"/>
                        <a:cs typeface="Mada"/>
                        <a:sym typeface="Mada"/>
                      </a:endParaRPr>
                    </a:p>
                  </a:txBody>
                  <a:tcPr marT="91425" marB="91425" marR="91425" marL="91425" anchor="ctr">
                    <a:solidFill>
                      <a:srgbClr val="674EA7"/>
                    </a:solidFill>
                  </a:tcPr>
                </a:tc>
                <a:tc>
                  <a:txBody>
                    <a:bodyPr/>
                    <a:lstStyle/>
                    <a:p>
                      <a:pPr indent="0" lvl="0" marL="0" marR="0" rtl="0" algn="ctr">
                        <a:lnSpc>
                          <a:spcPct val="100000"/>
                        </a:lnSpc>
                        <a:spcBef>
                          <a:spcPts val="0"/>
                        </a:spcBef>
                        <a:spcAft>
                          <a:spcPts val="0"/>
                        </a:spcAft>
                        <a:buNone/>
                      </a:pPr>
                      <a:r>
                        <a:rPr b="1" lang="en">
                          <a:solidFill>
                            <a:srgbClr val="FFFFFF"/>
                          </a:solidFill>
                          <a:latin typeface="Mada"/>
                          <a:ea typeface="Mada"/>
                          <a:cs typeface="Mada"/>
                          <a:sym typeface="Mada"/>
                        </a:rPr>
                        <a:t>PGF2α</a:t>
                      </a:r>
                      <a:endParaRPr b="1">
                        <a:solidFill>
                          <a:srgbClr val="FFFFFF"/>
                        </a:solidFill>
                        <a:latin typeface="Mada"/>
                        <a:ea typeface="Mada"/>
                        <a:cs typeface="Mada"/>
                        <a:sym typeface="Mada"/>
                      </a:endParaRPr>
                    </a:p>
                    <a:p>
                      <a:pPr indent="0" lvl="0" marL="0" marR="0" rtl="0" algn="ctr">
                        <a:lnSpc>
                          <a:spcPct val="100000"/>
                        </a:lnSpc>
                        <a:spcBef>
                          <a:spcPts val="0"/>
                        </a:spcBef>
                        <a:spcAft>
                          <a:spcPts val="0"/>
                        </a:spcAft>
                        <a:buNone/>
                      </a:pPr>
                      <a:r>
                        <a:rPr b="1" lang="en">
                          <a:solidFill>
                            <a:srgbClr val="FFFFFF"/>
                          </a:solidFill>
                          <a:latin typeface="Mada"/>
                          <a:ea typeface="Mada"/>
                          <a:cs typeface="Mada"/>
                          <a:sym typeface="Mada"/>
                        </a:rPr>
                        <a:t>E.g.Dinoprost</a:t>
                      </a:r>
                      <a:endParaRPr b="1">
                        <a:solidFill>
                          <a:srgbClr val="FFFFFF"/>
                        </a:solidFill>
                        <a:latin typeface="Mada"/>
                        <a:ea typeface="Mada"/>
                        <a:cs typeface="Mada"/>
                        <a:sym typeface="Mada"/>
                      </a:endParaRPr>
                    </a:p>
                    <a:p>
                      <a:pPr indent="0" lvl="0" marL="0" marR="0" rtl="0" algn="ctr">
                        <a:lnSpc>
                          <a:spcPct val="100000"/>
                        </a:lnSpc>
                        <a:spcBef>
                          <a:spcPts val="0"/>
                        </a:spcBef>
                        <a:spcAft>
                          <a:spcPts val="0"/>
                        </a:spcAft>
                        <a:buNone/>
                      </a:pPr>
                      <a:r>
                        <a:rPr b="1" lang="en">
                          <a:solidFill>
                            <a:srgbClr val="FFFFFF"/>
                          </a:solidFill>
                          <a:latin typeface="Mada"/>
                          <a:ea typeface="Mada"/>
                          <a:cs typeface="Mada"/>
                          <a:sym typeface="Mada"/>
                        </a:rPr>
                        <a:t>        carboprost</a:t>
                      </a:r>
                      <a:endParaRPr b="1">
                        <a:solidFill>
                          <a:srgbClr val="FFFFFF"/>
                        </a:solidFill>
                        <a:latin typeface="Mada"/>
                        <a:ea typeface="Mada"/>
                        <a:cs typeface="Mada"/>
                        <a:sym typeface="Mada"/>
                      </a:endParaRPr>
                    </a:p>
                  </a:txBody>
                  <a:tcPr marT="91425" marB="91425" marR="91425" marL="91425" anchor="ctr">
                    <a:solidFill>
                      <a:srgbClr val="A64D79"/>
                    </a:solidFill>
                  </a:tcPr>
                </a:tc>
              </a:tr>
              <a:tr h="786050">
                <a:tc>
                  <a:txBody>
                    <a:bodyPr/>
                    <a:lstStyle/>
                    <a:p>
                      <a:pPr indent="0" lvl="0" marL="0" marR="0" rtl="0" algn="ctr">
                        <a:lnSpc>
                          <a:spcPct val="100000"/>
                        </a:lnSpc>
                        <a:spcBef>
                          <a:spcPts val="0"/>
                        </a:spcBef>
                        <a:spcAft>
                          <a:spcPts val="0"/>
                        </a:spcAft>
                        <a:buClr>
                          <a:srgbClr val="000000"/>
                        </a:buClr>
                        <a:buSzPts val="1400"/>
                        <a:buFont typeface="Arial"/>
                        <a:buNone/>
                      </a:pPr>
                      <a:r>
                        <a:rPr b="1" lang="en">
                          <a:solidFill>
                            <a:srgbClr val="FFFFFF"/>
                          </a:solidFill>
                          <a:latin typeface="Mada"/>
                          <a:ea typeface="Mada"/>
                          <a:cs typeface="Mada"/>
                          <a:sym typeface="Mada"/>
                        </a:rPr>
                        <a:t>Admin.</a:t>
                      </a:r>
                      <a:endParaRPr b="1" sz="1400" u="none" cap="none" strike="noStrike">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457200" rtl="0" algn="l">
                        <a:spcBef>
                          <a:spcPts val="0"/>
                        </a:spcBef>
                        <a:spcAft>
                          <a:spcPts val="0"/>
                        </a:spcAft>
                        <a:buNone/>
                      </a:pPr>
                      <a:r>
                        <a:rPr lang="en" sz="1200">
                          <a:latin typeface="Mada"/>
                          <a:ea typeface="Mada"/>
                          <a:cs typeface="Mada"/>
                          <a:sym typeface="Mada"/>
                        </a:rPr>
                        <a:t>            —</a:t>
                      </a:r>
                      <a:endParaRPr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Clr>
                          <a:schemeClr val="dk1"/>
                        </a:buClr>
                        <a:buSzPts val="1200"/>
                        <a:buFont typeface="Mada"/>
                        <a:buChar char="●"/>
                      </a:pPr>
                      <a:r>
                        <a:rPr lang="en" sz="1200">
                          <a:solidFill>
                            <a:schemeClr val="dk1"/>
                          </a:solidFill>
                          <a:latin typeface="Mada"/>
                          <a:ea typeface="Mada"/>
                          <a:cs typeface="Mada"/>
                          <a:sym typeface="Mada"/>
                        </a:rPr>
                        <a:t>Vaginal suppository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 sz="1200">
                          <a:solidFill>
                            <a:schemeClr val="dk1"/>
                          </a:solidFill>
                          <a:latin typeface="Mada"/>
                          <a:ea typeface="Mada"/>
                          <a:cs typeface="Mada"/>
                          <a:sym typeface="Mada"/>
                        </a:rPr>
                        <a:t>Extra</a:t>
                      </a:r>
                      <a:r>
                        <a:rPr lang="en" sz="1200">
                          <a:solidFill>
                            <a:schemeClr val="dk1"/>
                          </a:solidFill>
                          <a:latin typeface="Mada"/>
                          <a:ea typeface="Mada"/>
                          <a:cs typeface="Mada"/>
                          <a:sym typeface="Mada"/>
                        </a:rPr>
                        <a:t>-amniotic solution</a:t>
                      </a:r>
                      <a:r>
                        <a:rPr baseline="30000" lang="en" sz="1200">
                          <a:solidFill>
                            <a:srgbClr val="6AA84F"/>
                          </a:solidFill>
                          <a:latin typeface="Mada"/>
                          <a:ea typeface="Mada"/>
                          <a:cs typeface="Mada"/>
                          <a:sym typeface="Mada"/>
                        </a:rPr>
                        <a:t>2</a:t>
                      </a:r>
                      <a:endParaRPr baseline="30000" sz="1200">
                        <a:solidFill>
                          <a:srgbClr val="6AA84F"/>
                        </a:solidFill>
                        <a:latin typeface="Mada"/>
                        <a:ea typeface="Mada"/>
                        <a:cs typeface="Mada"/>
                        <a:sym typeface="Mada"/>
                      </a:endParaRPr>
                    </a:p>
                  </a:txBody>
                  <a:tcPr marT="91425" marB="91425" marR="91425" marL="91425" anchor="ctr"/>
                </a:tc>
                <a:tc>
                  <a:txBody>
                    <a:bodyPr/>
                    <a:lstStyle/>
                    <a:p>
                      <a:pPr indent="-304800" lvl="0" marL="457200" marR="0" rtl="0" algn="l">
                        <a:lnSpc>
                          <a:spcPct val="100000"/>
                        </a:lnSpc>
                        <a:spcBef>
                          <a:spcPts val="0"/>
                        </a:spcBef>
                        <a:spcAft>
                          <a:spcPts val="0"/>
                        </a:spcAft>
                        <a:buSzPts val="1200"/>
                        <a:buFont typeface="Mada"/>
                        <a:buChar char="●"/>
                      </a:pPr>
                      <a:r>
                        <a:rPr b="1" lang="en" sz="1200">
                          <a:latin typeface="Mada"/>
                          <a:ea typeface="Mada"/>
                          <a:cs typeface="Mada"/>
                          <a:sym typeface="Mada"/>
                        </a:rPr>
                        <a:t>Intra</a:t>
                      </a:r>
                      <a:r>
                        <a:rPr lang="en" sz="1200">
                          <a:latin typeface="Mada"/>
                          <a:ea typeface="Mada"/>
                          <a:cs typeface="Mada"/>
                          <a:sym typeface="Mada"/>
                        </a:rPr>
                        <a:t>-amniotic injection </a:t>
                      </a:r>
                      <a:endParaRPr sz="1200" u="none" cap="none" strike="noStrike">
                        <a:latin typeface="Mada"/>
                        <a:ea typeface="Mada"/>
                        <a:cs typeface="Mada"/>
                        <a:sym typeface="Mada"/>
                      </a:endParaRPr>
                    </a:p>
                  </a:txBody>
                  <a:tcPr marT="91425" marB="91425" marR="91425" marL="91425" anchor="ctr"/>
                </a:tc>
              </a:tr>
              <a:tr h="900350">
                <a:tc>
                  <a:txBody>
                    <a:bodyPr/>
                    <a:lstStyle/>
                    <a:p>
                      <a:pPr indent="0" lvl="0" marL="0" marR="0" rtl="0" algn="ctr">
                        <a:lnSpc>
                          <a:spcPct val="100000"/>
                        </a:lnSpc>
                        <a:spcBef>
                          <a:spcPts val="0"/>
                        </a:spcBef>
                        <a:spcAft>
                          <a:spcPts val="0"/>
                        </a:spcAft>
                        <a:buClr>
                          <a:srgbClr val="000000"/>
                        </a:buClr>
                        <a:buSzPts val="1400"/>
                        <a:buFont typeface="Arial"/>
                        <a:buNone/>
                      </a:pPr>
                      <a:r>
                        <a:rPr b="1" lang="en">
                          <a:solidFill>
                            <a:srgbClr val="FFFFFF"/>
                          </a:solidFill>
                          <a:latin typeface="Mada"/>
                          <a:ea typeface="Mada"/>
                          <a:cs typeface="Mada"/>
                          <a:sym typeface="Mada"/>
                        </a:rPr>
                        <a:t>Uses</a:t>
                      </a:r>
                      <a:endParaRPr b="1" sz="1400" u="none" cap="none" strike="noStrike">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304800" lvl="0" marL="457200" marR="0" rtl="0" algn="l">
                        <a:lnSpc>
                          <a:spcPct val="100000"/>
                        </a:lnSpc>
                        <a:spcBef>
                          <a:spcPts val="0"/>
                        </a:spcBef>
                        <a:spcAft>
                          <a:spcPts val="0"/>
                        </a:spcAft>
                        <a:buClr>
                          <a:srgbClr val="FF0000"/>
                        </a:buClr>
                        <a:buSzPts val="1200"/>
                        <a:buFont typeface="Mada"/>
                        <a:buChar char="★"/>
                      </a:pPr>
                      <a:r>
                        <a:rPr lang="en" sz="1200">
                          <a:latin typeface="Mada"/>
                          <a:ea typeface="Mada"/>
                          <a:cs typeface="Mada"/>
                          <a:sym typeface="Mada"/>
                        </a:rPr>
                        <a:t>Induction of </a:t>
                      </a:r>
                      <a:r>
                        <a:rPr b="1" lang="en" sz="1200">
                          <a:solidFill>
                            <a:srgbClr val="FF0000"/>
                          </a:solidFill>
                          <a:latin typeface="Mada"/>
                          <a:ea typeface="Mada"/>
                          <a:cs typeface="Mada"/>
                          <a:sym typeface="Mada"/>
                        </a:rPr>
                        <a:t>abortion</a:t>
                      </a:r>
                      <a:r>
                        <a:rPr lang="en" sz="1200">
                          <a:latin typeface="Mada"/>
                          <a:ea typeface="Mada"/>
                          <a:cs typeface="Mada"/>
                          <a:sym typeface="Mada"/>
                        </a:rPr>
                        <a:t> (pathological)</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Induction of labor </a:t>
                      </a:r>
                      <a:r>
                        <a:rPr b="1" lang="en" sz="1200">
                          <a:solidFill>
                            <a:srgbClr val="FF0000"/>
                          </a:solidFill>
                          <a:latin typeface="Mada"/>
                          <a:ea typeface="Mada"/>
                          <a:cs typeface="Mada"/>
                          <a:sym typeface="Mada"/>
                        </a:rPr>
                        <a:t>when fetal death in utero occur</a:t>
                      </a:r>
                      <a:endParaRPr b="1" sz="1200">
                        <a:solidFill>
                          <a:srgbClr val="FF0000"/>
                        </a:solidFill>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Postpartum hemorrhage </a:t>
                      </a:r>
                      <a:endParaRPr sz="1200">
                        <a:latin typeface="Mada"/>
                        <a:ea typeface="Mada"/>
                        <a:cs typeface="Mada"/>
                        <a:sym typeface="Mada"/>
                      </a:endParaRPr>
                    </a:p>
                  </a:txBody>
                  <a:tcPr marT="91425" marB="91425" marR="91425" marL="91425" anchor="ctr"/>
                </a:tc>
                <a:tc hMerge="1"/>
                <a:tc hMerge="1"/>
              </a:tr>
              <a:tr h="840075">
                <a:tc rowSpan="2">
                  <a:txBody>
                    <a:bodyPr/>
                    <a:lstStyle/>
                    <a:p>
                      <a:pPr indent="0" lvl="0" marL="0" rtl="0" algn="ctr">
                        <a:spcBef>
                          <a:spcPts val="0"/>
                        </a:spcBef>
                        <a:spcAft>
                          <a:spcPts val="0"/>
                        </a:spcAft>
                        <a:buNone/>
                      </a:pPr>
                      <a:r>
                        <a:rPr b="1" lang="en">
                          <a:solidFill>
                            <a:srgbClr val="FFFFFF"/>
                          </a:solidFill>
                          <a:latin typeface="Mada"/>
                          <a:ea typeface="Mada"/>
                          <a:cs typeface="Mada"/>
                          <a:sym typeface="Mada"/>
                        </a:rPr>
                        <a:t>ADR</a:t>
                      </a:r>
                      <a:endParaRPr b="1">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Nausea,vomiting </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Abdominal pain</a:t>
                      </a:r>
                      <a:r>
                        <a:rPr baseline="30000" lang="en" sz="1200">
                          <a:solidFill>
                            <a:srgbClr val="6AA84F"/>
                          </a:solidFill>
                          <a:latin typeface="Mada"/>
                          <a:ea typeface="Mada"/>
                          <a:cs typeface="Mada"/>
                          <a:sym typeface="Mada"/>
                        </a:rPr>
                        <a:t>3</a:t>
                      </a:r>
                      <a:endParaRPr baseline="30000" sz="1200">
                        <a:solidFill>
                          <a:srgbClr val="6AA84F"/>
                        </a:solidFill>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Diarrhea </a:t>
                      </a:r>
                      <a:endParaRPr sz="1200">
                        <a:latin typeface="Mada"/>
                        <a:ea typeface="Mada"/>
                        <a:cs typeface="Mada"/>
                        <a:sym typeface="Mada"/>
                      </a:endParaRPr>
                    </a:p>
                  </a:txBody>
                  <a:tcPr marT="91425" marB="91425" marR="91425" marL="91425" anchor="ctr"/>
                </a:tc>
                <a:tc hMerge="1"/>
                <a:tc hMerge="1"/>
              </a:tr>
              <a:tr h="504300">
                <a:tc vMerge="1"/>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a:t>
                      </a:r>
                      <a:endParaRPr sz="1200">
                        <a:solidFill>
                          <a:srgbClr val="FF0000"/>
                        </a:solidFill>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Flushing</a:t>
                      </a:r>
                      <a:endParaRPr/>
                    </a:p>
                  </a:txBody>
                  <a:tcPr marT="91425" marB="91425" marR="91425" marL="91425" anchor="ctr"/>
                </a:tc>
                <a:tc>
                  <a:txBody>
                    <a:bodyPr/>
                    <a:lstStyle/>
                    <a:p>
                      <a:pPr indent="-304800" lvl="0" marL="457200" rtl="0" algn="l">
                        <a:spcBef>
                          <a:spcPts val="0"/>
                        </a:spcBef>
                        <a:spcAft>
                          <a:spcPts val="0"/>
                        </a:spcAft>
                        <a:buClr>
                          <a:srgbClr val="FF0000"/>
                        </a:buClr>
                        <a:buSzPts val="1200"/>
                        <a:buFont typeface="Mada"/>
                        <a:buChar char="★"/>
                      </a:pPr>
                      <a:r>
                        <a:rPr lang="en" sz="1200">
                          <a:latin typeface="Mada"/>
                          <a:ea typeface="Mada"/>
                          <a:cs typeface="Mada"/>
                          <a:sym typeface="Mada"/>
                        </a:rPr>
                        <a:t>Bronchospasm</a:t>
                      </a:r>
                      <a:endParaRPr/>
                    </a:p>
                  </a:txBody>
                  <a:tcPr marT="91425" marB="91425" marR="91425" marL="91425" anchor="ctr"/>
                </a:tc>
              </a:tr>
              <a:tr h="786050">
                <a:tc>
                  <a:txBody>
                    <a:bodyPr/>
                    <a:lstStyle/>
                    <a:p>
                      <a:pPr indent="0" lvl="0" marL="0" marR="0" rtl="0" algn="ctr">
                        <a:lnSpc>
                          <a:spcPct val="100000"/>
                        </a:lnSpc>
                        <a:spcBef>
                          <a:spcPts val="0"/>
                        </a:spcBef>
                        <a:spcAft>
                          <a:spcPts val="0"/>
                        </a:spcAft>
                        <a:buClr>
                          <a:srgbClr val="000000"/>
                        </a:buClr>
                        <a:buSzPts val="1400"/>
                        <a:buFont typeface="Arial"/>
                        <a:buNone/>
                      </a:pPr>
                      <a:r>
                        <a:rPr b="1" lang="en">
                          <a:solidFill>
                            <a:srgbClr val="FFFFFF"/>
                          </a:solidFill>
                          <a:latin typeface="Mada"/>
                          <a:ea typeface="Mada"/>
                          <a:cs typeface="Mada"/>
                          <a:sym typeface="Mada"/>
                        </a:rPr>
                        <a:t>C.I</a:t>
                      </a:r>
                      <a:endParaRPr b="1" sz="1400" u="none" cap="none" strike="noStrike">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304800" lvl="0" marL="457200" marR="0" rtl="0" algn="l">
                        <a:lnSpc>
                          <a:spcPct val="100000"/>
                        </a:lnSpc>
                        <a:spcBef>
                          <a:spcPts val="0"/>
                        </a:spcBef>
                        <a:spcAft>
                          <a:spcPts val="0"/>
                        </a:spcAft>
                        <a:buClr>
                          <a:srgbClr val="000000"/>
                        </a:buClr>
                        <a:buSzPts val="1200"/>
                        <a:buFont typeface="Mada"/>
                        <a:buChar char="●"/>
                      </a:pPr>
                      <a:r>
                        <a:rPr lang="en" sz="1200">
                          <a:latin typeface="Mada"/>
                          <a:ea typeface="Mada"/>
                          <a:cs typeface="Mada"/>
                          <a:sym typeface="Mada"/>
                        </a:rPr>
                        <a:t>Mechanical obstruction of delivery</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Fetal distress</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Predisposition to uterine rupture</a:t>
                      </a:r>
                      <a:endParaRPr sz="1200">
                        <a:latin typeface="Mada"/>
                        <a:ea typeface="Mada"/>
                        <a:cs typeface="Mada"/>
                        <a:sym typeface="Mada"/>
                      </a:endParaRPr>
                    </a:p>
                  </a:txBody>
                  <a:tcPr marT="91425" marB="91425" marR="91425" marL="91425" anchor="ctr"/>
                </a:tc>
                <a:tc hMerge="1"/>
                <a:tc hMerge="1"/>
              </a:tr>
              <a:tr h="982050">
                <a:tc>
                  <a:txBody>
                    <a:bodyPr/>
                    <a:lstStyle/>
                    <a:p>
                      <a:pPr indent="0" lvl="0" marL="0" marR="0" rtl="0" algn="ctr">
                        <a:lnSpc>
                          <a:spcPct val="100000"/>
                        </a:lnSpc>
                        <a:spcBef>
                          <a:spcPts val="0"/>
                        </a:spcBef>
                        <a:spcAft>
                          <a:spcPts val="0"/>
                        </a:spcAft>
                        <a:buClr>
                          <a:srgbClr val="000000"/>
                        </a:buClr>
                        <a:buSzPts val="1400"/>
                        <a:buFont typeface="Arial"/>
                        <a:buNone/>
                      </a:pPr>
                      <a:r>
                        <a:rPr b="1" lang="en">
                          <a:solidFill>
                            <a:srgbClr val="FFFFFF"/>
                          </a:solidFill>
                          <a:latin typeface="Mada"/>
                          <a:ea typeface="Mada"/>
                          <a:cs typeface="Mada"/>
                          <a:sym typeface="Mada"/>
                        </a:rPr>
                        <a:t>Pre-</a:t>
                      </a:r>
                      <a:endParaRPr b="1">
                        <a:solidFill>
                          <a:srgbClr val="FFFFFF"/>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400"/>
                        <a:buFont typeface="Arial"/>
                        <a:buNone/>
                      </a:pPr>
                      <a:r>
                        <a:rPr b="1" lang="en">
                          <a:solidFill>
                            <a:srgbClr val="FFFFFF"/>
                          </a:solidFill>
                          <a:latin typeface="Mada"/>
                          <a:ea typeface="Mada"/>
                          <a:cs typeface="Mada"/>
                          <a:sym typeface="Mada"/>
                        </a:rPr>
                        <a:t>caution </a:t>
                      </a:r>
                      <a:endParaRPr b="1" sz="1400" u="none" cap="none" strike="noStrike">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304800" lvl="0" marL="457200" marR="0" rtl="0" algn="l">
                        <a:lnSpc>
                          <a:spcPct val="100000"/>
                        </a:lnSpc>
                        <a:spcBef>
                          <a:spcPts val="0"/>
                        </a:spcBef>
                        <a:spcAft>
                          <a:spcPts val="0"/>
                        </a:spcAft>
                        <a:buClr>
                          <a:srgbClr val="000000"/>
                        </a:buClr>
                        <a:buSzPts val="1200"/>
                        <a:buFont typeface="Mada"/>
                        <a:buChar char="●"/>
                      </a:pPr>
                      <a:r>
                        <a:rPr lang="en" sz="1200">
                          <a:latin typeface="Mada"/>
                          <a:ea typeface="Mada"/>
                          <a:cs typeface="Mada"/>
                          <a:sym typeface="Mada"/>
                        </a:rPr>
                        <a:t>Asthma </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Multiple pregnancy </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Glaucoma</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Uterine rupture </a:t>
                      </a:r>
                      <a:endParaRPr sz="1200">
                        <a:latin typeface="Mada"/>
                        <a:ea typeface="Mada"/>
                        <a:cs typeface="Mada"/>
                        <a:sym typeface="Mada"/>
                      </a:endParaRPr>
                    </a:p>
                  </a:txBody>
                  <a:tcPr marT="91425" marB="91425" marR="91425" marL="91425" anchor="ctr"/>
                </a:tc>
                <a:tc hMerge="1"/>
                <a:tc hMerge="1"/>
              </a:tr>
            </a:tbl>
          </a:graphicData>
        </a:graphic>
      </p:graphicFrame>
      <p:sp>
        <p:nvSpPr>
          <p:cNvPr id="233" name="Google Shape;233;p40"/>
          <p:cNvSpPr txBox="1"/>
          <p:nvPr/>
        </p:nvSpPr>
        <p:spPr>
          <a:xfrm>
            <a:off x="972525" y="6987896"/>
            <a:ext cx="5472000" cy="52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E06666"/>
                </a:solidFill>
                <a:latin typeface="Mada"/>
                <a:ea typeface="Mada"/>
                <a:cs typeface="Mada"/>
                <a:sym typeface="Mada"/>
              </a:rPr>
              <a:t>Oxytocin VS Prostaglandins</a:t>
            </a:r>
            <a:endParaRPr b="1" sz="1800">
              <a:solidFill>
                <a:srgbClr val="E06666"/>
              </a:solidFill>
              <a:latin typeface="Mada"/>
              <a:ea typeface="Mada"/>
              <a:cs typeface="Mada"/>
              <a:sym typeface="Mada"/>
            </a:endParaRPr>
          </a:p>
          <a:p>
            <a:pPr indent="0" lvl="0" marL="0" rtl="0" algn="l">
              <a:spcBef>
                <a:spcPts val="0"/>
              </a:spcBef>
              <a:spcAft>
                <a:spcPts val="0"/>
              </a:spcAft>
              <a:buNone/>
            </a:pPr>
            <a:r>
              <a:t/>
            </a:r>
            <a:endParaRPr sz="1800">
              <a:solidFill>
                <a:srgbClr val="E06666"/>
              </a:solidFill>
              <a:latin typeface="Mada"/>
              <a:ea typeface="Mada"/>
              <a:cs typeface="Mada"/>
              <a:sym typeface="Mada"/>
            </a:endParaRPr>
          </a:p>
        </p:txBody>
      </p:sp>
      <p:graphicFrame>
        <p:nvGraphicFramePr>
          <p:cNvPr id="234" name="Google Shape;234;p40"/>
          <p:cNvGraphicFramePr/>
          <p:nvPr/>
        </p:nvGraphicFramePr>
        <p:xfrm>
          <a:off x="88085" y="7418969"/>
          <a:ext cx="3000000" cy="3000000"/>
        </p:xfrm>
        <a:graphic>
          <a:graphicData uri="http://schemas.openxmlformats.org/drawingml/2006/table">
            <a:tbl>
              <a:tblPr>
                <a:noFill/>
                <a:tableStyleId>{CA12EEDA-9EE1-48C3-83E3-0C4DCDA9FDA4}</a:tableStyleId>
              </a:tblPr>
              <a:tblGrid>
                <a:gridCol w="815000"/>
                <a:gridCol w="2886000"/>
                <a:gridCol w="2962825"/>
              </a:tblGrid>
              <a:tr h="154475">
                <a:tc>
                  <a:txBody>
                    <a:bodyPr/>
                    <a:lstStyle/>
                    <a:p>
                      <a:pPr indent="0" lvl="0" marL="0" marR="0" rtl="0" algn="ctr">
                        <a:lnSpc>
                          <a:spcPct val="100000"/>
                        </a:lnSpc>
                        <a:spcBef>
                          <a:spcPts val="0"/>
                        </a:spcBef>
                        <a:spcAft>
                          <a:spcPts val="0"/>
                        </a:spcAft>
                        <a:buClr>
                          <a:srgbClr val="000000"/>
                        </a:buClr>
                        <a:buSzPts val="1400"/>
                        <a:buFont typeface="Arial"/>
                        <a:buNone/>
                      </a:pPr>
                      <a:r>
                        <a:t/>
                      </a:r>
                      <a:endParaRPr b="1" sz="1200" u="none" cap="none" strike="noStrike">
                        <a:solidFill>
                          <a:srgbClr val="FFFFFF"/>
                        </a:solidFill>
                        <a:latin typeface="Mada"/>
                        <a:ea typeface="Mada"/>
                        <a:cs typeface="Mada"/>
                        <a:sym typeface="Mada"/>
                      </a:endParaRPr>
                    </a:p>
                  </a:txBody>
                  <a:tcPr marT="91425" marB="91425" marR="91425" marL="91425" anchor="ctr">
                    <a:lnL cap="flat" cmpd="sng" w="9525">
                      <a:solidFill>
                        <a:srgbClr val="9E9E9E">
                          <a:alpha val="0"/>
                        </a:srgbClr>
                      </a:solidFill>
                      <a:prstDash val="solid"/>
                      <a:round/>
                      <a:headEnd len="sm" w="sm" type="none"/>
                      <a:tailEnd len="sm" w="sm" type="none"/>
                    </a:lnL>
                    <a:lnT cap="flat" cmpd="sng" w="9525">
                      <a:solidFill>
                        <a:srgbClr val="9E9E9E">
                          <a:alpha val="0"/>
                        </a:srgbClr>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latin typeface="Mada"/>
                          <a:ea typeface="Mada"/>
                          <a:cs typeface="Mada"/>
                          <a:sym typeface="Mada"/>
                        </a:rPr>
                        <a:t>Oxytocin </a:t>
                      </a:r>
                      <a:endParaRPr sz="1200" u="none" cap="none" strike="noStrike">
                        <a:latin typeface="Mada"/>
                        <a:ea typeface="Mada"/>
                        <a:cs typeface="Mada"/>
                        <a:sym typeface="Mada"/>
                      </a:endParaRPr>
                    </a:p>
                  </a:txBody>
                  <a:tcPr marT="91425" marB="91425" marR="91425" marL="91425" anchor="ctr">
                    <a:solidFill>
                      <a:srgbClr val="EA999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a:latin typeface="Mada"/>
                          <a:ea typeface="Mada"/>
                          <a:cs typeface="Mada"/>
                          <a:sym typeface="Mada"/>
                        </a:rPr>
                        <a:t>prostaglandins</a:t>
                      </a:r>
                      <a:endParaRPr b="1" sz="1400" u="none" cap="none" strike="noStrike">
                        <a:latin typeface="Mada"/>
                        <a:ea typeface="Mada"/>
                        <a:cs typeface="Mada"/>
                        <a:sym typeface="Mada"/>
                      </a:endParaRPr>
                    </a:p>
                  </a:txBody>
                  <a:tcPr marT="91425" marB="91425" marR="91425" marL="91425" anchor="ctr">
                    <a:solidFill>
                      <a:srgbClr val="EA9999"/>
                    </a:solidFill>
                  </a:tcPr>
                </a:tc>
              </a:tr>
              <a:tr h="954375">
                <a:tc>
                  <a:txBody>
                    <a:bodyPr/>
                    <a:lstStyle/>
                    <a:p>
                      <a:pPr indent="0" lvl="0" marL="0" marR="0" rtl="0" algn="ctr">
                        <a:lnSpc>
                          <a:spcPct val="100000"/>
                        </a:lnSpc>
                        <a:spcBef>
                          <a:spcPts val="0"/>
                        </a:spcBef>
                        <a:spcAft>
                          <a:spcPts val="0"/>
                        </a:spcAft>
                        <a:buClr>
                          <a:srgbClr val="000000"/>
                        </a:buClr>
                        <a:buSzPts val="1400"/>
                        <a:buFont typeface="Arial"/>
                        <a:buNone/>
                      </a:pPr>
                      <a:r>
                        <a:t/>
                      </a:r>
                      <a:endParaRPr b="1" sz="1200" u="none" cap="none" strike="noStrike">
                        <a:latin typeface="Mada"/>
                        <a:ea typeface="Mada"/>
                        <a:cs typeface="Mada"/>
                        <a:sym typeface="Mada"/>
                      </a:endParaRPr>
                    </a:p>
                  </a:txBody>
                  <a:tcPr marT="91425" marB="91425" marR="91425" marL="91425" anchor="ctr">
                    <a:solidFill>
                      <a:srgbClr val="F4CCCC"/>
                    </a:solidFill>
                  </a:tcPr>
                </a:tc>
                <a:tc>
                  <a:txBody>
                    <a:bodyPr/>
                    <a:lstStyle/>
                    <a:p>
                      <a:pPr indent="-304800" lvl="0" marL="457200" marR="0" rtl="0" algn="l">
                        <a:lnSpc>
                          <a:spcPct val="100000"/>
                        </a:lnSpc>
                        <a:spcBef>
                          <a:spcPts val="0"/>
                        </a:spcBef>
                        <a:spcAft>
                          <a:spcPts val="0"/>
                        </a:spcAft>
                        <a:buClr>
                          <a:srgbClr val="000000"/>
                        </a:buClr>
                        <a:buSzPts val="1200"/>
                        <a:buFont typeface="Mada"/>
                        <a:buChar char="●"/>
                      </a:pPr>
                      <a:r>
                        <a:rPr lang="en" sz="1200">
                          <a:latin typeface="Mada"/>
                          <a:ea typeface="Mada"/>
                          <a:cs typeface="Mada"/>
                          <a:sym typeface="Mada"/>
                        </a:rPr>
                        <a:t>Only at term</a:t>
                      </a:r>
                      <a:endParaRPr sz="1200">
                        <a:latin typeface="Mada"/>
                        <a:ea typeface="Mada"/>
                        <a:cs typeface="Mada"/>
                        <a:sym typeface="Mada"/>
                      </a:endParaRPr>
                    </a:p>
                    <a:p>
                      <a:pPr indent="-304800" lvl="0" marL="457200" marR="0" rtl="0" algn="l">
                        <a:lnSpc>
                          <a:spcPct val="100000"/>
                        </a:lnSpc>
                        <a:spcBef>
                          <a:spcPts val="0"/>
                        </a:spcBef>
                        <a:spcAft>
                          <a:spcPts val="0"/>
                        </a:spcAft>
                        <a:buClr>
                          <a:srgbClr val="FF0000"/>
                        </a:buClr>
                        <a:buSzPts val="1200"/>
                        <a:buFont typeface="Mada"/>
                        <a:buChar char="★"/>
                      </a:pPr>
                      <a:r>
                        <a:rPr b="1" lang="en" sz="1200">
                          <a:latin typeface="Mada"/>
                          <a:ea typeface="Mada"/>
                          <a:cs typeface="Mada"/>
                          <a:sym typeface="Mada"/>
                        </a:rPr>
                        <a:t>Does not soften the cervix</a:t>
                      </a:r>
                      <a:r>
                        <a:rPr b="1" baseline="30000" lang="en" sz="1200">
                          <a:latin typeface="Mada"/>
                          <a:ea typeface="Mada"/>
                          <a:cs typeface="Mada"/>
                          <a:sym typeface="Mada"/>
                        </a:rPr>
                        <a:t>4</a:t>
                      </a:r>
                      <a:r>
                        <a:rPr lang="en" sz="1200">
                          <a:latin typeface="Mada"/>
                          <a:ea typeface="Mada"/>
                          <a:cs typeface="Mada"/>
                          <a:sym typeface="Mada"/>
                        </a:rPr>
                        <a:t> </a:t>
                      </a:r>
                      <a:endParaRPr sz="1200">
                        <a:latin typeface="Mada"/>
                        <a:ea typeface="Mada"/>
                        <a:cs typeface="Mada"/>
                        <a:sym typeface="Mada"/>
                      </a:endParaRPr>
                    </a:p>
                  </a:txBody>
                  <a:tcPr marT="91425" marB="91425" marR="91425" marL="91425" anchor="ctr"/>
                </a:tc>
                <a:tc>
                  <a:txBody>
                    <a:bodyPr/>
                    <a:lstStyle/>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Contraction throughout pregnancy</a:t>
                      </a:r>
                      <a:endParaRPr sz="1200">
                        <a:latin typeface="Mada"/>
                        <a:ea typeface="Mada"/>
                        <a:cs typeface="Mada"/>
                        <a:sym typeface="Mada"/>
                      </a:endParaRPr>
                    </a:p>
                    <a:p>
                      <a:pPr indent="-304800" lvl="0" marL="457200" marR="0" rtl="0" algn="l">
                        <a:lnSpc>
                          <a:spcPct val="100000"/>
                        </a:lnSpc>
                        <a:spcBef>
                          <a:spcPts val="0"/>
                        </a:spcBef>
                        <a:spcAft>
                          <a:spcPts val="0"/>
                        </a:spcAft>
                        <a:buClr>
                          <a:srgbClr val="FF0000"/>
                        </a:buClr>
                        <a:buSzPts val="1200"/>
                        <a:buFont typeface="Mada"/>
                        <a:buChar char="★"/>
                      </a:pPr>
                      <a:r>
                        <a:rPr b="1" lang="en" sz="1200">
                          <a:latin typeface="Mada"/>
                          <a:ea typeface="Mada"/>
                          <a:cs typeface="Mada"/>
                          <a:sym typeface="Mada"/>
                        </a:rPr>
                        <a:t>Soften the cervix</a:t>
                      </a:r>
                      <a:r>
                        <a:rPr b="1" baseline="30000" lang="en" sz="1200">
                          <a:latin typeface="Mada"/>
                          <a:ea typeface="Mada"/>
                          <a:cs typeface="Mada"/>
                          <a:sym typeface="Mada"/>
                        </a:rPr>
                        <a:t>4</a:t>
                      </a:r>
                      <a:r>
                        <a:rPr b="1" lang="en" sz="1200">
                          <a:latin typeface="Mada"/>
                          <a:ea typeface="Mada"/>
                          <a:cs typeface="Mada"/>
                          <a:sym typeface="Mada"/>
                        </a:rPr>
                        <a:t>  </a:t>
                      </a:r>
                      <a:endParaRPr b="1" sz="1200">
                        <a:latin typeface="Mada"/>
                        <a:ea typeface="Mada"/>
                        <a:cs typeface="Mada"/>
                        <a:sym typeface="Mada"/>
                      </a:endParaRPr>
                    </a:p>
                  </a:txBody>
                  <a:tcPr marT="91425" marB="91425" marR="91425" marL="91425" anchor="ctr"/>
                </a:tc>
              </a:tr>
              <a:tr h="1142025">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latin typeface="Mada"/>
                          <a:ea typeface="Mada"/>
                          <a:cs typeface="Mada"/>
                          <a:sym typeface="Mada"/>
                        </a:rPr>
                        <a:t>Uses</a:t>
                      </a:r>
                      <a:endParaRPr b="1" sz="1200" u="none" cap="none" strike="noStrike">
                        <a:latin typeface="Mada"/>
                        <a:ea typeface="Mada"/>
                        <a:cs typeface="Mada"/>
                        <a:sym typeface="Mada"/>
                      </a:endParaRPr>
                    </a:p>
                  </a:txBody>
                  <a:tcPr marT="91425" marB="91425" marR="91425" marL="91425" anchor="ctr">
                    <a:solidFill>
                      <a:srgbClr val="F4CCCC"/>
                    </a:solidFill>
                  </a:tcPr>
                </a:tc>
                <a:tc>
                  <a:txBody>
                    <a:bodyPr/>
                    <a:lstStyle/>
                    <a:p>
                      <a:pPr indent="-304800" lvl="0" marL="457200" marR="0" rtl="0" algn="l">
                        <a:lnSpc>
                          <a:spcPct val="100000"/>
                        </a:lnSpc>
                        <a:spcBef>
                          <a:spcPts val="0"/>
                        </a:spcBef>
                        <a:spcAft>
                          <a:spcPts val="0"/>
                        </a:spcAft>
                        <a:buClr>
                          <a:srgbClr val="000000"/>
                        </a:buClr>
                        <a:buSzPts val="1200"/>
                        <a:buFont typeface="Mada"/>
                        <a:buChar char="●"/>
                      </a:pPr>
                      <a:r>
                        <a:rPr lang="en" sz="1200">
                          <a:latin typeface="Mada"/>
                          <a:ea typeface="Mada"/>
                          <a:cs typeface="Mada"/>
                          <a:sym typeface="Mada"/>
                        </a:rPr>
                        <a:t>To induce &amp; augment labor</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Postpartum hemorrhage </a:t>
                      </a:r>
                      <a:endParaRPr sz="1200">
                        <a:latin typeface="Mada"/>
                        <a:ea typeface="Mada"/>
                        <a:cs typeface="Mada"/>
                        <a:sym typeface="Mada"/>
                      </a:endParaRPr>
                    </a:p>
                  </a:txBody>
                  <a:tcPr marT="91425" marB="91425" marR="91425" marL="91425" anchor="ctr"/>
                </a:tc>
                <a:tc>
                  <a:txBody>
                    <a:bodyPr/>
                    <a:lstStyle/>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Induce abortion in second trimester of pregnancy </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Used as vaginal suppository for induction of labor</a:t>
                      </a:r>
                      <a:endParaRPr sz="1200" u="none" cap="none" strike="noStrike">
                        <a:latin typeface="Mada"/>
                        <a:ea typeface="Mada"/>
                        <a:cs typeface="Mada"/>
                        <a:sym typeface="Mada"/>
                      </a:endParaRPr>
                    </a:p>
                  </a:txBody>
                  <a:tcPr marT="91425" marB="91425" marR="91425" marL="91425" anchor="ctr"/>
                </a:tc>
              </a:tr>
              <a:tr h="677225">
                <a:tc>
                  <a:txBody>
                    <a:bodyPr/>
                    <a:lstStyle/>
                    <a:p>
                      <a:pPr indent="0" lvl="0" marL="0" marR="0" rtl="0" algn="ctr">
                        <a:lnSpc>
                          <a:spcPct val="100000"/>
                        </a:lnSpc>
                        <a:spcBef>
                          <a:spcPts val="0"/>
                        </a:spcBef>
                        <a:spcAft>
                          <a:spcPts val="0"/>
                        </a:spcAft>
                        <a:buClr>
                          <a:srgbClr val="000000"/>
                        </a:buClr>
                        <a:buSzPts val="1400"/>
                        <a:buFont typeface="Arial"/>
                        <a:buNone/>
                      </a:pPr>
                      <a:r>
                        <a:rPr b="1" lang="en" sz="1200">
                          <a:latin typeface="Mada"/>
                          <a:ea typeface="Mada"/>
                          <a:cs typeface="Mada"/>
                          <a:sym typeface="Mada"/>
                        </a:rPr>
                        <a:t>Duration</a:t>
                      </a:r>
                      <a:endParaRPr b="1" sz="1200" u="none" cap="none" strike="noStrike">
                        <a:latin typeface="Mada"/>
                        <a:ea typeface="Mada"/>
                        <a:cs typeface="Mada"/>
                        <a:sym typeface="Mada"/>
                      </a:endParaRPr>
                    </a:p>
                  </a:txBody>
                  <a:tcPr marT="91425" marB="91425" marR="91425" marL="91425" anchor="ctr">
                    <a:solidFill>
                      <a:srgbClr val="F4CCCC"/>
                    </a:solidFill>
                  </a:tcPr>
                </a:tc>
                <a:tc>
                  <a:txBody>
                    <a:bodyPr/>
                    <a:lstStyle/>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Shorter duration of action</a:t>
                      </a:r>
                      <a:endParaRPr sz="1200">
                        <a:latin typeface="Mada"/>
                        <a:ea typeface="Mada"/>
                        <a:cs typeface="Mada"/>
                        <a:sym typeface="Mada"/>
                      </a:endParaRPr>
                    </a:p>
                  </a:txBody>
                  <a:tcPr marT="91425" marB="91425" marR="91425" marL="91425" anchor="ctr"/>
                </a:tc>
                <a:tc>
                  <a:txBody>
                    <a:bodyPr/>
                    <a:lstStyle/>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Longer duration of action</a:t>
                      </a:r>
                      <a:endParaRPr sz="1200">
                        <a:latin typeface="Mada"/>
                        <a:ea typeface="Mada"/>
                        <a:cs typeface="Mada"/>
                        <a:sym typeface="Mada"/>
                      </a:endParaRPr>
                    </a:p>
                  </a:txBody>
                  <a:tcPr marT="91425" marB="91425" marR="91425" marL="91425" anchor="ctr"/>
                </a:tc>
              </a:tr>
            </a:tbl>
          </a:graphicData>
        </a:graphic>
      </p:graphicFrame>
      <p:sp>
        <p:nvSpPr>
          <p:cNvPr id="235" name="Google Shape;235;p40"/>
          <p:cNvSpPr txBox="1"/>
          <p:nvPr/>
        </p:nvSpPr>
        <p:spPr>
          <a:xfrm>
            <a:off x="-19050" y="8001000"/>
            <a:ext cx="1038300" cy="63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Mada"/>
                <a:ea typeface="Mada"/>
                <a:cs typeface="Mada"/>
                <a:sym typeface="Mada"/>
              </a:rPr>
              <a:t>Type of contraction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41"/>
          <p:cNvSpPr/>
          <p:nvPr/>
        </p:nvSpPr>
        <p:spPr>
          <a:xfrm>
            <a:off x="479950" y="2029675"/>
            <a:ext cx="1589400" cy="7509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 sz="1300">
                <a:solidFill>
                  <a:srgbClr val="E06666"/>
                </a:solidFill>
                <a:latin typeface="Mada"/>
                <a:ea typeface="Mada"/>
                <a:cs typeface="Mada"/>
                <a:sym typeface="Mada"/>
              </a:rPr>
              <a:t>β2-Adrenoceptor agonists</a:t>
            </a:r>
            <a:endParaRPr b="1" sz="1300">
              <a:solidFill>
                <a:srgbClr val="E06666"/>
              </a:solidFill>
              <a:latin typeface="Mada"/>
              <a:ea typeface="Mada"/>
              <a:cs typeface="Mada"/>
              <a:sym typeface="Mada"/>
            </a:endParaRPr>
          </a:p>
        </p:txBody>
      </p:sp>
      <p:sp>
        <p:nvSpPr>
          <p:cNvPr id="241" name="Google Shape;241;p41"/>
          <p:cNvSpPr/>
          <p:nvPr/>
        </p:nvSpPr>
        <p:spPr>
          <a:xfrm>
            <a:off x="2658800" y="2037254"/>
            <a:ext cx="1695600" cy="7509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en">
                <a:solidFill>
                  <a:srgbClr val="E06666"/>
                </a:solidFill>
                <a:latin typeface="Mada"/>
                <a:ea typeface="Mada"/>
                <a:cs typeface="Mada"/>
                <a:sym typeface="Mada"/>
              </a:rPr>
              <a:t>Calcium Channel Blockers</a:t>
            </a:r>
            <a:endParaRPr b="1">
              <a:solidFill>
                <a:srgbClr val="E06666"/>
              </a:solidFill>
              <a:latin typeface="Mada"/>
              <a:ea typeface="Mada"/>
              <a:cs typeface="Mada"/>
              <a:sym typeface="Mada"/>
            </a:endParaRPr>
          </a:p>
        </p:txBody>
      </p:sp>
      <p:sp>
        <p:nvSpPr>
          <p:cNvPr id="242" name="Google Shape;242;p41"/>
          <p:cNvSpPr/>
          <p:nvPr/>
        </p:nvSpPr>
        <p:spPr>
          <a:xfrm>
            <a:off x="5008832" y="2029669"/>
            <a:ext cx="1589400" cy="7509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en">
                <a:solidFill>
                  <a:srgbClr val="E06666"/>
                </a:solidFill>
                <a:latin typeface="Mada"/>
                <a:ea typeface="Mada"/>
                <a:cs typeface="Mada"/>
                <a:sym typeface="Mada"/>
              </a:rPr>
              <a:t>Oxytocin Antagonists</a:t>
            </a:r>
            <a:endParaRPr b="1">
              <a:solidFill>
                <a:srgbClr val="E06666"/>
              </a:solidFill>
              <a:latin typeface="Mada"/>
              <a:ea typeface="Mada"/>
              <a:cs typeface="Mada"/>
              <a:sym typeface="Mada"/>
            </a:endParaRPr>
          </a:p>
        </p:txBody>
      </p:sp>
      <p:sp>
        <p:nvSpPr>
          <p:cNvPr id="243" name="Google Shape;243;p41"/>
          <p:cNvSpPr/>
          <p:nvPr/>
        </p:nvSpPr>
        <p:spPr>
          <a:xfrm>
            <a:off x="479950" y="855075"/>
            <a:ext cx="6047100" cy="543900"/>
          </a:xfrm>
          <a:prstGeom prst="roundRect">
            <a:avLst>
              <a:gd fmla="val 16667" name="adj"/>
            </a:avLst>
          </a:prstGeom>
          <a:solidFill>
            <a:srgbClr val="990000"/>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en" sz="2400">
                <a:solidFill>
                  <a:srgbClr val="FFFFFF"/>
                </a:solidFill>
                <a:latin typeface="Georgia"/>
                <a:ea typeface="Georgia"/>
                <a:cs typeface="Georgia"/>
                <a:sym typeface="Georgia"/>
              </a:rPr>
              <a:t>Uterine Relaxants (tocolytic)</a:t>
            </a:r>
            <a:endParaRPr b="1" sz="2400">
              <a:solidFill>
                <a:srgbClr val="FFFFFF"/>
              </a:solidFill>
              <a:latin typeface="Georgia"/>
              <a:ea typeface="Georgia"/>
              <a:cs typeface="Georgia"/>
              <a:sym typeface="Georgia"/>
            </a:endParaRPr>
          </a:p>
        </p:txBody>
      </p:sp>
      <p:cxnSp>
        <p:nvCxnSpPr>
          <p:cNvPr id="244" name="Google Shape;244;p41"/>
          <p:cNvCxnSpPr>
            <a:stCxn id="243" idx="2"/>
            <a:endCxn id="240" idx="0"/>
          </p:cNvCxnSpPr>
          <p:nvPr/>
        </p:nvCxnSpPr>
        <p:spPr>
          <a:xfrm rot="5400000">
            <a:off x="2073850" y="599925"/>
            <a:ext cx="630600" cy="2228700"/>
          </a:xfrm>
          <a:prstGeom prst="bentConnector3">
            <a:avLst>
              <a:gd fmla="val 50008" name="adj1"/>
            </a:avLst>
          </a:prstGeom>
          <a:noFill/>
          <a:ln cap="flat" cmpd="sng" w="9525">
            <a:solidFill>
              <a:srgbClr val="666666"/>
            </a:solidFill>
            <a:prstDash val="solid"/>
            <a:round/>
            <a:headEnd len="med" w="med" type="none"/>
            <a:tailEnd len="med" w="med" type="none"/>
          </a:ln>
        </p:spPr>
      </p:cxnSp>
      <p:cxnSp>
        <p:nvCxnSpPr>
          <p:cNvPr id="245" name="Google Shape;245;p41"/>
          <p:cNvCxnSpPr>
            <a:stCxn id="243" idx="2"/>
            <a:endCxn id="242" idx="0"/>
          </p:cNvCxnSpPr>
          <p:nvPr/>
        </p:nvCxnSpPr>
        <p:spPr>
          <a:xfrm flipH="1" rot="-5400000">
            <a:off x="4338250" y="564225"/>
            <a:ext cx="630600" cy="2300100"/>
          </a:xfrm>
          <a:prstGeom prst="bentConnector3">
            <a:avLst>
              <a:gd fmla="val 50007" name="adj1"/>
            </a:avLst>
          </a:prstGeom>
          <a:noFill/>
          <a:ln cap="flat" cmpd="sng" w="9525">
            <a:solidFill>
              <a:srgbClr val="666666"/>
            </a:solidFill>
            <a:prstDash val="solid"/>
            <a:round/>
            <a:headEnd len="med" w="med" type="none"/>
            <a:tailEnd len="med" w="med" type="none"/>
          </a:ln>
        </p:spPr>
      </p:cxnSp>
      <p:sp>
        <p:nvSpPr>
          <p:cNvPr id="246" name="Google Shape;246;p41"/>
          <p:cNvSpPr/>
          <p:nvPr/>
        </p:nvSpPr>
        <p:spPr>
          <a:xfrm>
            <a:off x="5079812" y="2984975"/>
            <a:ext cx="1447200" cy="5733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lang="en" sz="1200">
                <a:latin typeface="Mada"/>
                <a:ea typeface="Mada"/>
                <a:cs typeface="Mada"/>
                <a:sym typeface="Mada"/>
              </a:rPr>
              <a:t>Atosiban</a:t>
            </a:r>
            <a:endParaRPr sz="1200">
              <a:latin typeface="Mada"/>
              <a:ea typeface="Mada"/>
              <a:cs typeface="Mada"/>
              <a:sym typeface="Mada"/>
            </a:endParaRPr>
          </a:p>
        </p:txBody>
      </p:sp>
      <p:sp>
        <p:nvSpPr>
          <p:cNvPr id="247" name="Google Shape;247;p41"/>
          <p:cNvSpPr/>
          <p:nvPr/>
        </p:nvSpPr>
        <p:spPr>
          <a:xfrm>
            <a:off x="2774762" y="2984975"/>
            <a:ext cx="1447200" cy="5733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en" sz="1200">
                <a:latin typeface="Mada"/>
                <a:ea typeface="Mada"/>
                <a:cs typeface="Mada"/>
                <a:sym typeface="Mada"/>
              </a:rPr>
              <a:t>Nifedipine</a:t>
            </a:r>
            <a:endParaRPr sz="12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 sz="1200">
                <a:solidFill>
                  <a:srgbClr val="B7B7B7"/>
                </a:solidFill>
                <a:latin typeface="Mada"/>
                <a:ea typeface="Mada"/>
                <a:cs typeface="Mada"/>
                <a:sym typeface="Mada"/>
              </a:rPr>
              <a:t>(2nd choice)</a:t>
            </a:r>
            <a:endParaRPr sz="1200">
              <a:solidFill>
                <a:srgbClr val="B7B7B7"/>
              </a:solidFill>
              <a:latin typeface="Mada"/>
              <a:ea typeface="Mada"/>
              <a:cs typeface="Mada"/>
              <a:sym typeface="Mada"/>
            </a:endParaRPr>
          </a:p>
        </p:txBody>
      </p:sp>
      <p:sp>
        <p:nvSpPr>
          <p:cNvPr id="248" name="Google Shape;248;p41"/>
          <p:cNvSpPr/>
          <p:nvPr/>
        </p:nvSpPr>
        <p:spPr>
          <a:xfrm>
            <a:off x="584012" y="2984975"/>
            <a:ext cx="1447200" cy="573300"/>
          </a:xfrm>
          <a:prstGeom prst="roundRect">
            <a:avLst>
              <a:gd fmla="val 16667" name="adj"/>
            </a:avLst>
          </a:prstGeom>
          <a:noFill/>
          <a:ln cap="flat" cmpd="sng" w="9525">
            <a:solidFill>
              <a:srgbClr val="999999"/>
            </a:solidFill>
            <a:prstDash val="solid"/>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en" sz="1200">
                <a:latin typeface="Mada"/>
                <a:ea typeface="Mada"/>
                <a:cs typeface="Mada"/>
                <a:sym typeface="Mada"/>
              </a:rPr>
              <a:t>Ritodrine</a:t>
            </a:r>
            <a:endParaRPr sz="12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 sz="1200">
                <a:solidFill>
                  <a:srgbClr val="B7B7B7"/>
                </a:solidFill>
                <a:latin typeface="Mada"/>
                <a:ea typeface="Mada"/>
                <a:cs typeface="Mada"/>
                <a:sym typeface="Mada"/>
              </a:rPr>
              <a:t>(1st choice)</a:t>
            </a:r>
            <a:endParaRPr sz="1200">
              <a:solidFill>
                <a:srgbClr val="B7B7B7"/>
              </a:solidFill>
              <a:latin typeface="Mada"/>
              <a:ea typeface="Mada"/>
              <a:cs typeface="Mada"/>
              <a:sym typeface="Mada"/>
            </a:endParaRPr>
          </a:p>
        </p:txBody>
      </p:sp>
      <p:cxnSp>
        <p:nvCxnSpPr>
          <p:cNvPr id="249" name="Google Shape;249;p41"/>
          <p:cNvCxnSpPr>
            <a:stCxn id="241" idx="1"/>
            <a:endCxn id="247" idx="1"/>
          </p:cNvCxnSpPr>
          <p:nvPr/>
        </p:nvCxnSpPr>
        <p:spPr>
          <a:xfrm>
            <a:off x="2658800" y="2412704"/>
            <a:ext cx="116100" cy="858900"/>
          </a:xfrm>
          <a:prstGeom prst="bentConnector3">
            <a:avLst>
              <a:gd fmla="val -205103" name="adj1"/>
            </a:avLst>
          </a:prstGeom>
          <a:noFill/>
          <a:ln cap="flat" cmpd="sng" w="9525">
            <a:solidFill>
              <a:srgbClr val="999999"/>
            </a:solidFill>
            <a:prstDash val="solid"/>
            <a:round/>
            <a:headEnd len="med" w="med" type="none"/>
            <a:tailEnd len="med" w="med" type="none"/>
          </a:ln>
        </p:spPr>
      </p:cxnSp>
      <p:cxnSp>
        <p:nvCxnSpPr>
          <p:cNvPr id="250" name="Google Shape;250;p41"/>
          <p:cNvCxnSpPr>
            <a:stCxn id="240" idx="1"/>
            <a:endCxn id="248" idx="1"/>
          </p:cNvCxnSpPr>
          <p:nvPr/>
        </p:nvCxnSpPr>
        <p:spPr>
          <a:xfrm>
            <a:off x="479950" y="2405125"/>
            <a:ext cx="104100" cy="866400"/>
          </a:xfrm>
          <a:prstGeom prst="bentConnector3">
            <a:avLst>
              <a:gd fmla="val -228746" name="adj1"/>
            </a:avLst>
          </a:prstGeom>
          <a:noFill/>
          <a:ln cap="flat" cmpd="sng" w="9525">
            <a:solidFill>
              <a:srgbClr val="999999"/>
            </a:solidFill>
            <a:prstDash val="solid"/>
            <a:round/>
            <a:headEnd len="med" w="med" type="none"/>
            <a:tailEnd len="med" w="med" type="none"/>
          </a:ln>
        </p:spPr>
      </p:cxnSp>
      <p:cxnSp>
        <p:nvCxnSpPr>
          <p:cNvPr id="251" name="Google Shape;251;p41"/>
          <p:cNvCxnSpPr>
            <a:stCxn id="246" idx="1"/>
          </p:cNvCxnSpPr>
          <p:nvPr/>
        </p:nvCxnSpPr>
        <p:spPr>
          <a:xfrm rot="10800000">
            <a:off x="4777712" y="3271625"/>
            <a:ext cx="302100" cy="0"/>
          </a:xfrm>
          <a:prstGeom prst="straightConnector1">
            <a:avLst/>
          </a:prstGeom>
          <a:noFill/>
          <a:ln cap="flat" cmpd="sng" w="9525">
            <a:solidFill>
              <a:srgbClr val="999999"/>
            </a:solidFill>
            <a:prstDash val="solid"/>
            <a:round/>
            <a:headEnd len="med" w="med" type="none"/>
            <a:tailEnd len="med" w="med" type="none"/>
          </a:ln>
        </p:spPr>
      </p:cxnSp>
      <p:cxnSp>
        <p:nvCxnSpPr>
          <p:cNvPr id="252" name="Google Shape;252;p41"/>
          <p:cNvCxnSpPr>
            <a:stCxn id="247" idx="1"/>
          </p:cNvCxnSpPr>
          <p:nvPr/>
        </p:nvCxnSpPr>
        <p:spPr>
          <a:xfrm rot="10800000">
            <a:off x="2417162" y="3271625"/>
            <a:ext cx="357600" cy="0"/>
          </a:xfrm>
          <a:prstGeom prst="straightConnector1">
            <a:avLst/>
          </a:prstGeom>
          <a:noFill/>
          <a:ln cap="flat" cmpd="sng" w="9525">
            <a:solidFill>
              <a:srgbClr val="999999"/>
            </a:solidFill>
            <a:prstDash val="solid"/>
            <a:round/>
            <a:headEnd len="med" w="med" type="none"/>
            <a:tailEnd len="med" w="med" type="none"/>
          </a:ln>
        </p:spPr>
      </p:cxnSp>
      <p:cxnSp>
        <p:nvCxnSpPr>
          <p:cNvPr id="253" name="Google Shape;253;p41"/>
          <p:cNvCxnSpPr>
            <a:stCxn id="248" idx="1"/>
          </p:cNvCxnSpPr>
          <p:nvPr/>
        </p:nvCxnSpPr>
        <p:spPr>
          <a:xfrm rot="10800000">
            <a:off x="245612" y="3271625"/>
            <a:ext cx="338400" cy="0"/>
          </a:xfrm>
          <a:prstGeom prst="straightConnector1">
            <a:avLst/>
          </a:prstGeom>
          <a:noFill/>
          <a:ln cap="flat" cmpd="sng" w="9525">
            <a:solidFill>
              <a:srgbClr val="999999"/>
            </a:solidFill>
            <a:prstDash val="solid"/>
            <a:round/>
            <a:headEnd len="med" w="med" type="none"/>
            <a:tailEnd len="med" w="med" type="none"/>
          </a:ln>
        </p:spPr>
      </p:cxnSp>
      <p:cxnSp>
        <p:nvCxnSpPr>
          <p:cNvPr id="254" name="Google Shape;254;p41"/>
          <p:cNvCxnSpPr>
            <a:stCxn id="242" idx="1"/>
            <a:endCxn id="246" idx="1"/>
          </p:cNvCxnSpPr>
          <p:nvPr/>
        </p:nvCxnSpPr>
        <p:spPr>
          <a:xfrm>
            <a:off x="5008832" y="2405119"/>
            <a:ext cx="71100" cy="866400"/>
          </a:xfrm>
          <a:prstGeom prst="bentConnector3">
            <a:avLst>
              <a:gd fmla="val -334916" name="adj1"/>
            </a:avLst>
          </a:prstGeom>
          <a:noFill/>
          <a:ln cap="flat" cmpd="sng" w="9525">
            <a:solidFill>
              <a:srgbClr val="999999"/>
            </a:solidFill>
            <a:prstDash val="solid"/>
            <a:round/>
            <a:headEnd len="med" w="med" type="none"/>
            <a:tailEnd len="med" w="med" type="none"/>
          </a:ln>
        </p:spPr>
      </p:cxnSp>
      <p:graphicFrame>
        <p:nvGraphicFramePr>
          <p:cNvPr id="255" name="Google Shape;255;p41"/>
          <p:cNvGraphicFramePr/>
          <p:nvPr/>
        </p:nvGraphicFramePr>
        <p:xfrm>
          <a:off x="88088" y="4622324"/>
          <a:ext cx="3000000" cy="3000000"/>
        </p:xfrm>
        <a:graphic>
          <a:graphicData uri="http://schemas.openxmlformats.org/drawingml/2006/table">
            <a:tbl>
              <a:tblPr>
                <a:noFill/>
                <a:tableStyleId>{CA12EEDA-9EE1-48C3-83E3-0C4DCDA9FDA4}</a:tableStyleId>
              </a:tblPr>
              <a:tblGrid>
                <a:gridCol w="753200"/>
                <a:gridCol w="2028850"/>
                <a:gridCol w="1995800"/>
                <a:gridCol w="1885975"/>
              </a:tblGrid>
              <a:tr h="103600">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solidFill>
                            <a:srgbClr val="FFFFFF"/>
                          </a:solidFill>
                          <a:latin typeface="Mada"/>
                          <a:ea typeface="Mada"/>
                          <a:cs typeface="Mada"/>
                          <a:sym typeface="Mada"/>
                        </a:rPr>
                        <a:t>Drugs</a:t>
                      </a:r>
                      <a:endParaRPr b="1" sz="1400" u="none" cap="none" strike="noStrike">
                        <a:solidFill>
                          <a:srgbClr val="FFFFFF"/>
                        </a:solidFill>
                        <a:latin typeface="Mada"/>
                        <a:ea typeface="Mada"/>
                        <a:cs typeface="Mada"/>
                        <a:sym typeface="Mada"/>
                      </a:endParaRPr>
                    </a:p>
                  </a:txBody>
                  <a:tcPr marT="91425" marB="91425" marR="91425" marL="91425" anchor="ctr">
                    <a:solidFill>
                      <a:srgbClr val="434343"/>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Ritodrine</a:t>
                      </a:r>
                      <a:endParaRPr b="1">
                        <a:solidFill>
                          <a:srgbClr val="FFFFFF"/>
                        </a:solidFill>
                        <a:latin typeface="Mada"/>
                        <a:ea typeface="Mada"/>
                        <a:cs typeface="Mada"/>
                        <a:sym typeface="Mada"/>
                      </a:endParaRPr>
                    </a:p>
                  </a:txBody>
                  <a:tcPr marT="91425" marB="91425" marR="91425" marL="91425" anchor="ctr">
                    <a:solidFill>
                      <a:srgbClr val="A64D79"/>
                    </a:solidFill>
                  </a:tcPr>
                </a:tc>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Nifedipine</a:t>
                      </a:r>
                      <a:endParaRPr b="1">
                        <a:solidFill>
                          <a:srgbClr val="FFFFFF"/>
                        </a:solidFill>
                        <a:latin typeface="Mada"/>
                        <a:ea typeface="Mada"/>
                        <a:cs typeface="Mada"/>
                        <a:sym typeface="Mada"/>
                      </a:endParaRPr>
                    </a:p>
                  </a:txBody>
                  <a:tcPr marT="91425" marB="91425" marR="91425" marL="91425" anchor="ctr">
                    <a:solidFill>
                      <a:srgbClr val="DD7E6B"/>
                    </a:solidFill>
                  </a:tcPr>
                </a:tc>
                <a:tc>
                  <a:txBody>
                    <a:bodyPr/>
                    <a:lstStyle/>
                    <a:p>
                      <a:pPr indent="0" lvl="0" marL="0" marR="0" rtl="0" algn="ctr">
                        <a:lnSpc>
                          <a:spcPct val="100000"/>
                        </a:lnSpc>
                        <a:spcBef>
                          <a:spcPts val="0"/>
                        </a:spcBef>
                        <a:spcAft>
                          <a:spcPts val="0"/>
                        </a:spcAft>
                        <a:buNone/>
                      </a:pPr>
                      <a:r>
                        <a:rPr b="1" lang="en">
                          <a:solidFill>
                            <a:srgbClr val="FFFFFF"/>
                          </a:solidFill>
                          <a:latin typeface="Mada"/>
                          <a:ea typeface="Mada"/>
                          <a:cs typeface="Mada"/>
                          <a:sym typeface="Mada"/>
                        </a:rPr>
                        <a:t>Atosiban</a:t>
                      </a:r>
                      <a:endParaRPr b="1">
                        <a:solidFill>
                          <a:srgbClr val="FFFFFF"/>
                        </a:solidFill>
                        <a:latin typeface="Mada"/>
                        <a:ea typeface="Mada"/>
                        <a:cs typeface="Mada"/>
                        <a:sym typeface="Mada"/>
                      </a:endParaRPr>
                    </a:p>
                  </a:txBody>
                  <a:tcPr marT="91425" marB="91425" marR="91425" marL="91425" anchor="ctr">
                    <a:solidFill>
                      <a:srgbClr val="93C47D"/>
                    </a:solidFill>
                  </a:tcPr>
                </a:tc>
              </a:tr>
              <a:tr h="7884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MOA</a:t>
                      </a:r>
                      <a:endParaRPr/>
                    </a:p>
                  </a:txBody>
                  <a:tcPr marT="91425" marB="91425" marR="91425" marL="91425" anchor="ctr">
                    <a:solidFill>
                      <a:srgbClr val="434343"/>
                    </a:solidFill>
                  </a:tcPr>
                </a:tc>
                <a:tc>
                  <a:txBody>
                    <a:bodyPr/>
                    <a:lstStyle/>
                    <a:p>
                      <a:pPr indent="-133350" lvl="0" marL="114300" marR="0" rtl="0" algn="l">
                        <a:lnSpc>
                          <a:spcPct val="100000"/>
                        </a:lnSpc>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Selective β2 receptor agonist used specifically as a uterine relaxant.</a:t>
                      </a:r>
                      <a:endParaRPr b="1" sz="1200">
                        <a:solidFill>
                          <a:srgbClr val="FF0000"/>
                        </a:solidFill>
                        <a:latin typeface="Mada"/>
                        <a:ea typeface="Mada"/>
                        <a:cs typeface="Mada"/>
                        <a:sym typeface="Mada"/>
                      </a:endParaRPr>
                    </a:p>
                    <a:p>
                      <a:pPr indent="-133350" lvl="0" marL="114300" marR="0" rtl="0" algn="l">
                        <a:lnSpc>
                          <a:spcPct val="100000"/>
                        </a:lnSpc>
                        <a:spcBef>
                          <a:spcPts val="0"/>
                        </a:spcBef>
                        <a:spcAft>
                          <a:spcPts val="0"/>
                        </a:spcAft>
                        <a:buSzPts val="1200"/>
                        <a:buFont typeface="Mada"/>
                        <a:buChar char="●"/>
                      </a:pPr>
                      <a:r>
                        <a:rPr lang="en" sz="1200">
                          <a:latin typeface="Mada"/>
                          <a:ea typeface="Mada"/>
                          <a:cs typeface="Mada"/>
                          <a:sym typeface="Mada"/>
                        </a:rPr>
                        <a:t>Bind to β-adrenoceptors → </a:t>
                      </a:r>
                      <a:r>
                        <a:rPr b="1" lang="en" sz="1200">
                          <a:latin typeface="Mada"/>
                          <a:ea typeface="Mada"/>
                          <a:cs typeface="Mada"/>
                          <a:sym typeface="Mada"/>
                        </a:rPr>
                        <a:t>activate enzyme Adenylate cyclase</a:t>
                      </a:r>
                      <a:r>
                        <a:rPr lang="en" sz="1200">
                          <a:latin typeface="Mada"/>
                          <a:ea typeface="Mada"/>
                          <a:cs typeface="Mada"/>
                          <a:sym typeface="Mada"/>
                        </a:rPr>
                        <a:t> → increase in the level of cAMP → reducing intracellular calcium level.</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nchor="ctr"/>
                </a:tc>
                <a:tc>
                  <a:txBody>
                    <a:bodyPr/>
                    <a:lstStyle/>
                    <a:p>
                      <a:pPr indent="-133350" lvl="0" marL="114300" marR="0" rtl="0" algn="l">
                        <a:lnSpc>
                          <a:spcPct val="100000"/>
                        </a:lnSpc>
                        <a:spcBef>
                          <a:spcPts val="0"/>
                        </a:spcBef>
                        <a:spcAft>
                          <a:spcPts val="0"/>
                        </a:spcAft>
                        <a:buSzPts val="1200"/>
                        <a:buFont typeface="Mada"/>
                        <a:buChar char="●"/>
                      </a:pPr>
                      <a:r>
                        <a:rPr lang="en" sz="1200">
                          <a:latin typeface="Mada"/>
                          <a:ea typeface="Mada"/>
                          <a:cs typeface="Mada"/>
                          <a:sym typeface="Mada"/>
                        </a:rPr>
                        <a:t>Markedly inhibits the amplitude of spontaneous and oxytocin-induced contractions</a:t>
                      </a:r>
                      <a:endParaRPr sz="1200">
                        <a:latin typeface="Mada"/>
                        <a:ea typeface="Mada"/>
                        <a:cs typeface="Mada"/>
                        <a:sym typeface="Mada"/>
                      </a:endParaRPr>
                    </a:p>
                    <a:p>
                      <a:pPr indent="-133350" lvl="0" marL="114300" marR="0" rtl="0" algn="l">
                        <a:lnSpc>
                          <a:spcPct val="100000"/>
                        </a:lnSpc>
                        <a:spcBef>
                          <a:spcPts val="0"/>
                        </a:spcBef>
                        <a:spcAft>
                          <a:spcPts val="0"/>
                        </a:spcAft>
                        <a:buSzPts val="1200"/>
                        <a:buFont typeface="Mada"/>
                        <a:buChar char="●"/>
                      </a:pPr>
                      <a:r>
                        <a:rPr lang="en" sz="1200">
                          <a:latin typeface="Mada"/>
                          <a:ea typeface="Mada"/>
                          <a:cs typeface="Mada"/>
                          <a:sym typeface="Mada"/>
                        </a:rPr>
                        <a:t>Causes relaxation of myometrium</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nchor="ctr"/>
                </a:tc>
                <a:tc>
                  <a:txBody>
                    <a:bodyPr/>
                    <a:lstStyle/>
                    <a:p>
                      <a:pPr indent="-190500" lvl="0" marL="114300" marR="0" rtl="0" algn="l">
                        <a:lnSpc>
                          <a:spcPct val="100000"/>
                        </a:lnSpc>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Compete with oxytocin at its receptors on the</a:t>
                      </a:r>
                      <a:r>
                        <a:rPr b="1" lang="en" sz="1200">
                          <a:solidFill>
                            <a:srgbClr val="FF0000"/>
                          </a:solidFill>
                          <a:latin typeface="Mada"/>
                          <a:ea typeface="Mada"/>
                          <a:cs typeface="Mada"/>
                          <a:sym typeface="Mada"/>
                        </a:rPr>
                        <a:t>  </a:t>
                      </a:r>
                      <a:r>
                        <a:rPr b="1" lang="en" sz="1200">
                          <a:solidFill>
                            <a:srgbClr val="FF0000"/>
                          </a:solidFill>
                          <a:latin typeface="Mada"/>
                          <a:ea typeface="Mada"/>
                          <a:cs typeface="Mada"/>
                          <a:sym typeface="Mada"/>
                        </a:rPr>
                        <a:t>uterus.</a:t>
                      </a:r>
                      <a:endParaRPr b="1" sz="1200">
                        <a:solidFill>
                          <a:srgbClr val="FF0000"/>
                        </a:solidFill>
                        <a:latin typeface="Mada"/>
                        <a:ea typeface="Mada"/>
                        <a:cs typeface="Mada"/>
                        <a:sym typeface="Mada"/>
                      </a:endParaRPr>
                    </a:p>
                    <a:p>
                      <a:pPr indent="-190500" lvl="0" marL="114300" marR="0" rtl="0" algn="l">
                        <a:lnSpc>
                          <a:spcPct val="100000"/>
                        </a:lnSpc>
                        <a:spcBef>
                          <a:spcPts val="0"/>
                        </a:spcBef>
                        <a:spcAft>
                          <a:spcPts val="0"/>
                        </a:spcAft>
                        <a:buSzPts val="1200"/>
                        <a:buFont typeface="Mada"/>
                        <a:buChar char="●"/>
                      </a:pPr>
                      <a:r>
                        <a:rPr lang="en" sz="1200">
                          <a:latin typeface="Mada"/>
                          <a:ea typeface="Mada"/>
                          <a:cs typeface="Mada"/>
                          <a:sym typeface="Mada"/>
                        </a:rPr>
                        <a:t>New tocolytic agent </a:t>
                      </a:r>
                      <a:endParaRPr sz="1200">
                        <a:latin typeface="Mada"/>
                        <a:ea typeface="Mada"/>
                        <a:cs typeface="Mada"/>
                        <a:sym typeface="Mada"/>
                      </a:endParaRPr>
                    </a:p>
                    <a:p>
                      <a:pPr indent="-190500" lvl="0" marL="114300" marR="0" rtl="0" algn="l">
                        <a:lnSpc>
                          <a:spcPct val="100000"/>
                        </a:lnSpc>
                        <a:spcBef>
                          <a:spcPts val="0"/>
                        </a:spcBef>
                        <a:spcAft>
                          <a:spcPts val="0"/>
                        </a:spcAft>
                        <a:buSzPts val="1200"/>
                        <a:buFont typeface="Mada"/>
                        <a:buChar char="●"/>
                      </a:pPr>
                      <a:r>
                        <a:rPr lang="en" sz="1200">
                          <a:latin typeface="Mada"/>
                          <a:ea typeface="Mada"/>
                          <a:cs typeface="Mada"/>
                          <a:sym typeface="Mada"/>
                        </a:rPr>
                        <a:t>Given by IV infusion for 4</a:t>
                      </a:r>
                      <a:r>
                        <a:rPr lang="en" sz="1200">
                          <a:latin typeface="Mada"/>
                          <a:ea typeface="Mada"/>
                          <a:cs typeface="Mada"/>
                          <a:sym typeface="Mada"/>
                        </a:rPr>
                        <a:t>8hrs</a:t>
                      </a:r>
                      <a:endParaRPr sz="1200">
                        <a:latin typeface="Mada"/>
                        <a:ea typeface="Mada"/>
                        <a:cs typeface="Mada"/>
                        <a:sym typeface="Mada"/>
                      </a:endParaRPr>
                    </a:p>
                    <a:p>
                      <a:pPr indent="-228600" lvl="0" marL="457200" marR="0" rtl="0" algn="l">
                        <a:lnSpc>
                          <a:spcPct val="100000"/>
                        </a:lnSpc>
                        <a:spcBef>
                          <a:spcPts val="0"/>
                        </a:spcBef>
                        <a:spcAft>
                          <a:spcPts val="0"/>
                        </a:spcAft>
                        <a:buClr>
                          <a:schemeClr val="dk1"/>
                        </a:buClr>
                        <a:buSzPts val="1100"/>
                        <a:buFont typeface="Arial"/>
                        <a:buNone/>
                      </a:pPr>
                      <a:r>
                        <a:t/>
                      </a:r>
                      <a:endParaRPr sz="1200">
                        <a:latin typeface="Mada"/>
                        <a:ea typeface="Mada"/>
                        <a:cs typeface="Mada"/>
                        <a:sym typeface="Mada"/>
                      </a:endParaRPr>
                    </a:p>
                    <a:p>
                      <a:pPr indent="-228600" lvl="0" marL="457200" marR="0" rtl="0" algn="l">
                        <a:lnSpc>
                          <a:spcPct val="100000"/>
                        </a:lnSpc>
                        <a:spcBef>
                          <a:spcPts val="0"/>
                        </a:spcBef>
                        <a:spcAft>
                          <a:spcPts val="0"/>
                        </a:spcAft>
                        <a:buNone/>
                      </a:pPr>
                      <a:r>
                        <a:t/>
                      </a:r>
                      <a:endParaRPr sz="1200">
                        <a:latin typeface="Mada"/>
                        <a:ea typeface="Mada"/>
                        <a:cs typeface="Mada"/>
                        <a:sym typeface="Mada"/>
                      </a:endParaRPr>
                    </a:p>
                  </a:txBody>
                  <a:tcPr marT="91425" marB="91425" marR="91425" marL="114300" anchor="ctr"/>
                </a:tc>
              </a:tr>
              <a:tr h="5598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Action</a:t>
                      </a:r>
                      <a:endParaRPr b="1">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114300" lvl="0" marL="114300" rtl="0" algn="ctr">
                        <a:spcBef>
                          <a:spcPts val="0"/>
                        </a:spcBef>
                        <a:spcAft>
                          <a:spcPts val="0"/>
                        </a:spcAft>
                        <a:buClr>
                          <a:schemeClr val="dk1"/>
                        </a:buClr>
                        <a:buSzPts val="1100"/>
                        <a:buFont typeface="Arial"/>
                        <a:buNone/>
                      </a:pPr>
                      <a:r>
                        <a:rPr lang="en" sz="1200">
                          <a:solidFill>
                            <a:schemeClr val="dk1"/>
                          </a:solidFill>
                          <a:latin typeface="Mada"/>
                          <a:ea typeface="Mada"/>
                          <a:cs typeface="Mada"/>
                          <a:sym typeface="Mada"/>
                        </a:rPr>
                        <a:t>R</a:t>
                      </a:r>
                      <a:r>
                        <a:rPr lang="en" sz="1200">
                          <a:solidFill>
                            <a:schemeClr val="dk1"/>
                          </a:solidFill>
                          <a:latin typeface="Mada"/>
                          <a:ea typeface="Mada"/>
                          <a:cs typeface="Mada"/>
                          <a:sym typeface="Mada"/>
                        </a:rPr>
                        <a:t>elax the uterus </a:t>
                      </a:r>
                      <a:endParaRPr sz="1200">
                        <a:latin typeface="Mada"/>
                        <a:ea typeface="Mada"/>
                        <a:cs typeface="Mada"/>
                        <a:sym typeface="Mada"/>
                      </a:endParaRPr>
                    </a:p>
                  </a:txBody>
                  <a:tcPr marT="91425" marB="91425" marR="91425" marL="91425" anchor="ctr"/>
                </a:tc>
                <a:tc hMerge="1"/>
                <a:tc hMerge="1"/>
              </a:tr>
              <a:tr h="821025">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Uses</a:t>
                      </a:r>
                      <a:endParaRPr b="1">
                        <a:solidFill>
                          <a:srgbClr val="FFFFFF"/>
                        </a:solidFill>
                        <a:latin typeface="Mada"/>
                        <a:ea typeface="Mada"/>
                        <a:cs typeface="Mada"/>
                        <a:sym typeface="Mada"/>
                      </a:endParaRPr>
                    </a:p>
                  </a:txBody>
                  <a:tcPr marT="91425" marB="91425" marR="91425" marL="91425" anchor="ctr">
                    <a:solidFill>
                      <a:srgbClr val="434343"/>
                    </a:solidFill>
                  </a:tcPr>
                </a:tc>
                <a:tc gridSpan="3">
                  <a:txBody>
                    <a:bodyPr/>
                    <a:lstStyle/>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Arrest threatened abortion </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 sz="1200">
                          <a:latin typeface="Mada"/>
                          <a:ea typeface="Mada"/>
                          <a:cs typeface="Mada"/>
                          <a:sym typeface="Mada"/>
                        </a:rPr>
                        <a:t>Delay premature labor</a:t>
                      </a:r>
                      <a:endParaRPr sz="1200">
                        <a:latin typeface="Mada"/>
                        <a:ea typeface="Mada"/>
                        <a:cs typeface="Mada"/>
                        <a:sym typeface="Mada"/>
                      </a:endParaRPr>
                    </a:p>
                    <a:p>
                      <a:pPr indent="-304800" lvl="0" marL="457200" marR="0" rtl="0" algn="l">
                        <a:lnSpc>
                          <a:spcPct val="100000"/>
                        </a:lnSpc>
                        <a:spcBef>
                          <a:spcPts val="0"/>
                        </a:spcBef>
                        <a:spcAft>
                          <a:spcPts val="0"/>
                        </a:spcAft>
                        <a:buClr>
                          <a:srgbClr val="6AA84F"/>
                        </a:buClr>
                        <a:buSzPts val="1200"/>
                        <a:buFont typeface="Mada"/>
                        <a:buChar char="●"/>
                      </a:pPr>
                      <a:r>
                        <a:rPr lang="en" sz="1200">
                          <a:solidFill>
                            <a:srgbClr val="6AA84F"/>
                          </a:solidFill>
                          <a:latin typeface="Mada"/>
                          <a:ea typeface="Mada"/>
                          <a:cs typeface="Mada"/>
                          <a:sym typeface="Mada"/>
                        </a:rPr>
                        <a:t>Severe Dysmenorrhea</a:t>
                      </a:r>
                      <a:endParaRPr sz="1200">
                        <a:solidFill>
                          <a:srgbClr val="6AA84F"/>
                        </a:solidFill>
                        <a:latin typeface="Mada"/>
                        <a:ea typeface="Mada"/>
                        <a:cs typeface="Mada"/>
                        <a:sym typeface="Mada"/>
                      </a:endParaRPr>
                    </a:p>
                  </a:txBody>
                  <a:tcPr marT="91425" marB="91425" marR="91425" marL="91425" anchor="ctr"/>
                </a:tc>
                <a:tc hMerge="1"/>
                <a:tc hMerge="1"/>
              </a:tr>
              <a:tr h="1744950">
                <a:tc>
                  <a:txBody>
                    <a:bodyPr/>
                    <a:lstStyle/>
                    <a:p>
                      <a:pPr indent="0" lvl="0" marL="0" rtl="0" algn="ctr">
                        <a:spcBef>
                          <a:spcPts val="0"/>
                        </a:spcBef>
                        <a:spcAft>
                          <a:spcPts val="0"/>
                        </a:spcAft>
                        <a:buNone/>
                      </a:pPr>
                      <a:r>
                        <a:rPr b="1" lang="en">
                          <a:solidFill>
                            <a:srgbClr val="FFFFFF"/>
                          </a:solidFill>
                          <a:latin typeface="Mada"/>
                          <a:ea typeface="Mada"/>
                          <a:cs typeface="Mada"/>
                          <a:sym typeface="Mada"/>
                        </a:rPr>
                        <a:t>ADR</a:t>
                      </a:r>
                      <a:r>
                        <a:rPr b="1" baseline="30000" lang="en">
                          <a:solidFill>
                            <a:srgbClr val="6AA84F"/>
                          </a:solidFill>
                          <a:latin typeface="Mada"/>
                          <a:ea typeface="Mada"/>
                          <a:cs typeface="Mada"/>
                          <a:sym typeface="Mada"/>
                        </a:rPr>
                        <a:t>1</a:t>
                      </a:r>
                      <a:endParaRPr baseline="30000">
                        <a:solidFill>
                          <a:srgbClr val="6AA84F"/>
                        </a:solidFill>
                      </a:endParaRPr>
                    </a:p>
                  </a:txBody>
                  <a:tcPr marT="91425" marB="91425" marR="91425" marL="91425" anchor="ctr">
                    <a:solidFill>
                      <a:srgbClr val="434343"/>
                    </a:solidFill>
                  </a:tcPr>
                </a:tc>
                <a:tc>
                  <a:txBody>
                    <a:bodyPr/>
                    <a:lstStyle/>
                    <a:p>
                      <a:pPr indent="-190500" lvl="0" marL="171450" marR="0" rtl="0" algn="l">
                        <a:lnSpc>
                          <a:spcPct val="100000"/>
                        </a:lnSpc>
                        <a:spcBef>
                          <a:spcPts val="0"/>
                        </a:spcBef>
                        <a:spcAft>
                          <a:spcPts val="0"/>
                        </a:spcAft>
                        <a:buSzPts val="1200"/>
                        <a:buFont typeface="Mada"/>
                        <a:buChar char="●"/>
                      </a:pPr>
                      <a:r>
                        <a:rPr lang="en" sz="1200">
                          <a:latin typeface="Mada"/>
                          <a:ea typeface="Mada"/>
                          <a:cs typeface="Mada"/>
                          <a:sym typeface="Mada"/>
                        </a:rPr>
                        <a:t>Hyperglycemia</a:t>
                      </a:r>
                      <a:endParaRPr sz="1200">
                        <a:latin typeface="Mada"/>
                        <a:ea typeface="Mada"/>
                        <a:cs typeface="Mada"/>
                        <a:sym typeface="Mada"/>
                      </a:endParaRPr>
                    </a:p>
                    <a:p>
                      <a:pPr indent="-190500" lvl="0" marL="171450" marR="0" rtl="0" algn="l">
                        <a:lnSpc>
                          <a:spcPct val="100000"/>
                        </a:lnSpc>
                        <a:spcBef>
                          <a:spcPts val="0"/>
                        </a:spcBef>
                        <a:spcAft>
                          <a:spcPts val="0"/>
                        </a:spcAft>
                        <a:buSzPts val="1200"/>
                        <a:buFont typeface="Mada"/>
                        <a:buChar char="●"/>
                      </a:pPr>
                      <a:r>
                        <a:rPr lang="en" sz="1200">
                          <a:latin typeface="Mada"/>
                          <a:ea typeface="Mada"/>
                          <a:cs typeface="Mada"/>
                          <a:sym typeface="Mada"/>
                        </a:rPr>
                        <a:t>Hypokalemia</a:t>
                      </a:r>
                      <a:endParaRPr sz="1200">
                        <a:latin typeface="Mada"/>
                        <a:ea typeface="Mada"/>
                        <a:cs typeface="Mada"/>
                        <a:sym typeface="Mada"/>
                      </a:endParaRPr>
                    </a:p>
                    <a:p>
                      <a:pPr indent="-190500" lvl="0" marL="171450" marR="0" rtl="0" algn="l">
                        <a:lnSpc>
                          <a:spcPct val="100000"/>
                        </a:lnSpc>
                        <a:spcBef>
                          <a:spcPts val="0"/>
                        </a:spcBef>
                        <a:spcAft>
                          <a:spcPts val="0"/>
                        </a:spcAft>
                        <a:buSzPts val="1200"/>
                        <a:buFont typeface="Mada"/>
                        <a:buChar char="●"/>
                      </a:pPr>
                      <a:r>
                        <a:rPr lang="en" sz="1200">
                          <a:latin typeface="Mada"/>
                          <a:ea typeface="Mada"/>
                          <a:cs typeface="Mada"/>
                          <a:sym typeface="Mada"/>
                        </a:rPr>
                        <a:t>Tremor</a:t>
                      </a:r>
                      <a:endParaRPr sz="1200">
                        <a:latin typeface="Mada"/>
                        <a:ea typeface="Mada"/>
                        <a:cs typeface="Mada"/>
                        <a:sym typeface="Mada"/>
                      </a:endParaRPr>
                    </a:p>
                    <a:p>
                      <a:pPr indent="-190500" lvl="0" marL="171450" marR="0" rtl="0" algn="l">
                        <a:lnSpc>
                          <a:spcPct val="100000"/>
                        </a:lnSpc>
                        <a:spcBef>
                          <a:spcPts val="0"/>
                        </a:spcBef>
                        <a:spcAft>
                          <a:spcPts val="0"/>
                        </a:spcAft>
                        <a:buSzPts val="1200"/>
                        <a:buFont typeface="Mada"/>
                        <a:buChar char="●"/>
                      </a:pPr>
                      <a:r>
                        <a:rPr lang="en" sz="1200">
                          <a:latin typeface="Mada"/>
                          <a:ea typeface="Mada"/>
                          <a:cs typeface="Mada"/>
                          <a:sym typeface="Mada"/>
                        </a:rPr>
                        <a:t>Nausea, vomiting</a:t>
                      </a:r>
                      <a:endParaRPr sz="1200">
                        <a:latin typeface="Mada"/>
                        <a:ea typeface="Mada"/>
                        <a:cs typeface="Mada"/>
                        <a:sym typeface="Mada"/>
                      </a:endParaRPr>
                    </a:p>
                    <a:p>
                      <a:pPr indent="-190500" lvl="0" marL="171450" marR="0" rtl="0" algn="l">
                        <a:lnSpc>
                          <a:spcPct val="100000"/>
                        </a:lnSpc>
                        <a:spcBef>
                          <a:spcPts val="0"/>
                        </a:spcBef>
                        <a:spcAft>
                          <a:spcPts val="0"/>
                        </a:spcAft>
                        <a:buSzPts val="1200"/>
                        <a:buFont typeface="Mada"/>
                        <a:buChar char="●"/>
                      </a:pPr>
                      <a:r>
                        <a:rPr lang="en" sz="1200">
                          <a:latin typeface="Mada"/>
                          <a:ea typeface="Mada"/>
                          <a:cs typeface="Mada"/>
                          <a:sym typeface="Mada"/>
                        </a:rPr>
                        <a:t>Flushing</a:t>
                      </a:r>
                      <a:endParaRPr sz="1200">
                        <a:latin typeface="Mada"/>
                        <a:ea typeface="Mada"/>
                        <a:cs typeface="Mada"/>
                        <a:sym typeface="Mada"/>
                      </a:endParaRPr>
                    </a:p>
                    <a:p>
                      <a:pPr indent="-190500" lvl="0" marL="171450" marR="0" rtl="0" algn="l">
                        <a:lnSpc>
                          <a:spcPct val="100000"/>
                        </a:lnSpc>
                        <a:spcBef>
                          <a:spcPts val="0"/>
                        </a:spcBef>
                        <a:spcAft>
                          <a:spcPts val="0"/>
                        </a:spcAft>
                        <a:buSzPts val="1200"/>
                        <a:buFont typeface="Mada"/>
                        <a:buChar char="●"/>
                      </a:pPr>
                      <a:r>
                        <a:rPr lang="en" sz="1200">
                          <a:latin typeface="Mada"/>
                          <a:ea typeface="Mada"/>
                          <a:cs typeface="Mada"/>
                          <a:sym typeface="Mada"/>
                        </a:rPr>
                        <a:t>Sweating</a:t>
                      </a:r>
                      <a:endParaRPr sz="1200">
                        <a:latin typeface="Mada"/>
                        <a:ea typeface="Mada"/>
                        <a:cs typeface="Mada"/>
                        <a:sym typeface="Mada"/>
                      </a:endParaRPr>
                    </a:p>
                    <a:p>
                      <a:pPr indent="-190500" lvl="0" marL="171450" marR="0" rtl="0" algn="l">
                        <a:lnSpc>
                          <a:spcPct val="100000"/>
                        </a:lnSpc>
                        <a:spcBef>
                          <a:spcPts val="0"/>
                        </a:spcBef>
                        <a:spcAft>
                          <a:spcPts val="0"/>
                        </a:spcAft>
                        <a:buSzPts val="1200"/>
                        <a:buFont typeface="Mada"/>
                        <a:buChar char="●"/>
                      </a:pPr>
                      <a:r>
                        <a:rPr b="1" lang="en" sz="1200">
                          <a:latin typeface="Mada"/>
                          <a:ea typeface="Mada"/>
                          <a:cs typeface="Mada"/>
                          <a:sym typeface="Mada"/>
                        </a:rPr>
                        <a:t>Tachycardia(high dose)</a:t>
                      </a:r>
                      <a:endParaRPr b="1" sz="1200">
                        <a:latin typeface="Mada"/>
                        <a:ea typeface="Mada"/>
                        <a:cs typeface="Mada"/>
                        <a:sym typeface="Mada"/>
                      </a:endParaRPr>
                    </a:p>
                    <a:p>
                      <a:pPr indent="-190500" lvl="0" marL="171450" marR="0" rtl="0" algn="l">
                        <a:lnSpc>
                          <a:spcPct val="100000"/>
                        </a:lnSpc>
                        <a:spcBef>
                          <a:spcPts val="0"/>
                        </a:spcBef>
                        <a:spcAft>
                          <a:spcPts val="0"/>
                        </a:spcAft>
                        <a:buSzPts val="1200"/>
                        <a:buFont typeface="Mada"/>
                        <a:buChar char="●"/>
                      </a:pPr>
                      <a:r>
                        <a:rPr b="1" lang="en" sz="1200">
                          <a:latin typeface="Mada"/>
                          <a:ea typeface="Mada"/>
                          <a:cs typeface="Mada"/>
                          <a:sym typeface="Mada"/>
                        </a:rPr>
                        <a:t>Hypotension</a:t>
                      </a:r>
                      <a:endParaRPr b="1" sz="1200">
                        <a:latin typeface="Mada"/>
                        <a:ea typeface="Mada"/>
                        <a:cs typeface="Mada"/>
                        <a:sym typeface="Mada"/>
                      </a:endParaRPr>
                    </a:p>
                  </a:txBody>
                  <a:tcPr marT="91425" marB="91425" marR="91425" marL="91425" anchor="ctr"/>
                </a:tc>
                <a:tc>
                  <a:txBody>
                    <a:bodyPr/>
                    <a:lstStyle/>
                    <a:p>
                      <a:pPr indent="-190500" lvl="0" marL="17145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Ankle edema</a:t>
                      </a:r>
                      <a:r>
                        <a:rPr b="1" baseline="30000" lang="en" sz="1200">
                          <a:solidFill>
                            <a:srgbClr val="CCCCCC"/>
                          </a:solidFill>
                          <a:latin typeface="Mada"/>
                          <a:ea typeface="Mada"/>
                          <a:cs typeface="Mada"/>
                          <a:sym typeface="Mada"/>
                        </a:rPr>
                        <a:t>2</a:t>
                      </a:r>
                      <a:endParaRPr b="1" baseline="30000" sz="1200">
                        <a:solidFill>
                          <a:srgbClr val="CCCCCC"/>
                        </a:solidFill>
                        <a:latin typeface="Mada"/>
                        <a:ea typeface="Mada"/>
                        <a:cs typeface="Mada"/>
                        <a:sym typeface="Mada"/>
                      </a:endParaRPr>
                    </a:p>
                    <a:p>
                      <a:pPr indent="-190500" lvl="0" marL="17145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Flushing</a:t>
                      </a:r>
                      <a:endParaRPr b="1" sz="1200">
                        <a:solidFill>
                          <a:srgbClr val="FF0000"/>
                        </a:solidFill>
                        <a:latin typeface="Mada"/>
                        <a:ea typeface="Mada"/>
                        <a:cs typeface="Mada"/>
                        <a:sym typeface="Mada"/>
                      </a:endParaRPr>
                    </a:p>
                    <a:p>
                      <a:pPr indent="-190500" lvl="0" marL="171450" rtl="0" algn="l">
                        <a:spcBef>
                          <a:spcPts val="0"/>
                        </a:spcBef>
                        <a:spcAft>
                          <a:spcPts val="0"/>
                        </a:spcAft>
                        <a:buClr>
                          <a:srgbClr val="FF0000"/>
                        </a:buClr>
                        <a:buSzPts val="1200"/>
                        <a:buFont typeface="Mada"/>
                        <a:buChar char="●"/>
                      </a:pPr>
                      <a:r>
                        <a:rPr b="1" lang="en" sz="1200">
                          <a:solidFill>
                            <a:srgbClr val="FF0000"/>
                          </a:solidFill>
                          <a:latin typeface="Mada"/>
                          <a:ea typeface="Mada"/>
                          <a:cs typeface="Mada"/>
                          <a:sym typeface="Mada"/>
                        </a:rPr>
                        <a:t>Constipation</a:t>
                      </a:r>
                      <a:endParaRPr b="1" sz="1200">
                        <a:solidFill>
                          <a:srgbClr val="FF0000"/>
                        </a:solidFill>
                        <a:latin typeface="Mada"/>
                        <a:ea typeface="Mada"/>
                        <a:cs typeface="Mada"/>
                        <a:sym typeface="Mada"/>
                      </a:endParaRPr>
                    </a:p>
                    <a:p>
                      <a:pPr indent="-190500" lvl="0" marL="171450" rtl="0" algn="l">
                        <a:spcBef>
                          <a:spcPts val="0"/>
                        </a:spcBef>
                        <a:spcAft>
                          <a:spcPts val="0"/>
                        </a:spcAft>
                        <a:buSzPts val="1200"/>
                        <a:buFont typeface="Mada"/>
                        <a:buChar char="●"/>
                      </a:pPr>
                      <a:r>
                        <a:rPr lang="en" sz="1200">
                          <a:latin typeface="Mada"/>
                          <a:ea typeface="Mada"/>
                          <a:cs typeface="Mada"/>
                          <a:sym typeface="Mada"/>
                        </a:rPr>
                        <a:t>Headache, dizziness</a:t>
                      </a:r>
                      <a:endParaRPr sz="1200">
                        <a:latin typeface="Mada"/>
                        <a:ea typeface="Mada"/>
                        <a:cs typeface="Mada"/>
                        <a:sym typeface="Mada"/>
                      </a:endParaRPr>
                    </a:p>
                    <a:p>
                      <a:pPr indent="-190500" lvl="0" marL="171450" rtl="0" algn="l">
                        <a:spcBef>
                          <a:spcPts val="0"/>
                        </a:spcBef>
                        <a:spcAft>
                          <a:spcPts val="0"/>
                        </a:spcAft>
                        <a:buSzPts val="1200"/>
                        <a:buChar char="●"/>
                      </a:pPr>
                      <a:r>
                        <a:rPr lang="en" sz="1200">
                          <a:latin typeface="Mada"/>
                          <a:ea typeface="Mada"/>
                          <a:cs typeface="Mada"/>
                          <a:sym typeface="Mada"/>
                        </a:rPr>
                        <a:t>Hypotension</a:t>
                      </a:r>
                      <a:r>
                        <a:rPr b="1" lang="en" sz="1200">
                          <a:latin typeface="Mada"/>
                          <a:ea typeface="Mada"/>
                          <a:cs typeface="Mada"/>
                          <a:sym typeface="Mada"/>
                        </a:rPr>
                        <a:t> </a:t>
                      </a:r>
                      <a:endParaRPr b="1" sz="1200">
                        <a:latin typeface="Mada"/>
                        <a:ea typeface="Mada"/>
                        <a:cs typeface="Mada"/>
                        <a:sym typeface="Mada"/>
                      </a:endParaRPr>
                    </a:p>
                    <a:p>
                      <a:pPr indent="-190500" lvl="0" marL="171450" rtl="0" algn="l">
                        <a:spcBef>
                          <a:spcPts val="0"/>
                        </a:spcBef>
                        <a:spcAft>
                          <a:spcPts val="0"/>
                        </a:spcAft>
                        <a:buSzPts val="1200"/>
                        <a:buFont typeface="Mada"/>
                        <a:buChar char="●"/>
                      </a:pPr>
                      <a:r>
                        <a:rPr lang="en" sz="1200">
                          <a:latin typeface="Mada"/>
                          <a:ea typeface="Mada"/>
                          <a:cs typeface="Mada"/>
                          <a:sym typeface="Mada"/>
                        </a:rPr>
                        <a:t>Coughing</a:t>
                      </a:r>
                      <a:endParaRPr sz="1200">
                        <a:latin typeface="Mada"/>
                        <a:ea typeface="Mada"/>
                        <a:cs typeface="Mada"/>
                        <a:sym typeface="Mada"/>
                      </a:endParaRPr>
                    </a:p>
                    <a:p>
                      <a:pPr indent="-190500" lvl="0" marL="171450" rtl="0" algn="l">
                        <a:spcBef>
                          <a:spcPts val="0"/>
                        </a:spcBef>
                        <a:spcAft>
                          <a:spcPts val="0"/>
                        </a:spcAft>
                        <a:buSzPts val="1200"/>
                        <a:buFont typeface="Mada"/>
                        <a:buChar char="●"/>
                      </a:pPr>
                      <a:r>
                        <a:rPr lang="en" sz="1200">
                          <a:latin typeface="Mada"/>
                          <a:ea typeface="Mada"/>
                          <a:cs typeface="Mada"/>
                          <a:sym typeface="Mada"/>
                        </a:rPr>
                        <a:t>Wheezing</a:t>
                      </a:r>
                      <a:endParaRPr sz="1200">
                        <a:latin typeface="Mada"/>
                        <a:ea typeface="Mada"/>
                        <a:cs typeface="Mada"/>
                        <a:sym typeface="Mada"/>
                      </a:endParaRPr>
                    </a:p>
                    <a:p>
                      <a:pPr indent="-190500" lvl="0" marL="171450" rtl="0" algn="l">
                        <a:spcBef>
                          <a:spcPts val="0"/>
                        </a:spcBef>
                        <a:spcAft>
                          <a:spcPts val="0"/>
                        </a:spcAft>
                        <a:buSzPts val="1200"/>
                        <a:buFont typeface="Mada"/>
                        <a:buChar char="●"/>
                      </a:pPr>
                      <a:r>
                        <a:rPr lang="en" sz="1200">
                          <a:latin typeface="Mada"/>
                          <a:ea typeface="Mada"/>
                          <a:cs typeface="Mada"/>
                          <a:sym typeface="Mada"/>
                        </a:rPr>
                        <a:t>Tachycardia</a:t>
                      </a:r>
                      <a:endParaRPr sz="1200">
                        <a:latin typeface="Mada"/>
                        <a:ea typeface="Mada"/>
                        <a:cs typeface="Mada"/>
                        <a:sym typeface="Mada"/>
                      </a:endParaRPr>
                    </a:p>
                  </a:txBody>
                  <a:tcPr marT="91425" marB="91425" marR="91425" marL="91425" anchor="ctr"/>
                </a:tc>
                <a:tc>
                  <a:txBody>
                    <a:bodyPr/>
                    <a:lstStyle/>
                    <a:p>
                      <a:pPr indent="0" lvl="0" marL="0" marR="0" rtl="0" algn="ctr">
                        <a:lnSpc>
                          <a:spcPct val="100000"/>
                        </a:lnSpc>
                        <a:spcBef>
                          <a:spcPts val="0"/>
                        </a:spcBef>
                        <a:spcAft>
                          <a:spcPts val="0"/>
                        </a:spcAft>
                        <a:buNone/>
                      </a:pPr>
                      <a:r>
                        <a:rPr b="1" lang="en" sz="1200">
                          <a:latin typeface="Mada"/>
                          <a:ea typeface="Mada"/>
                          <a:cs typeface="Mada"/>
                          <a:sym typeface="Mada"/>
                        </a:rPr>
                        <a:t>_ </a:t>
                      </a:r>
                      <a:endParaRPr b="1" sz="1200">
                        <a:latin typeface="Mada"/>
                        <a:ea typeface="Mada"/>
                        <a:cs typeface="Mada"/>
                        <a:sym typeface="Mada"/>
                      </a:endParaRPr>
                    </a:p>
                  </a:txBody>
                  <a:tcPr marT="91425" marB="91425" marR="91425" marL="91425" anchor="ctr"/>
                </a:tc>
              </a:tr>
            </a:tbl>
          </a:graphicData>
        </a:graphic>
      </p:graphicFrame>
      <p:cxnSp>
        <p:nvCxnSpPr>
          <p:cNvPr id="256" name="Google Shape;256;p41"/>
          <p:cNvCxnSpPr>
            <a:stCxn id="243" idx="2"/>
            <a:endCxn id="241" idx="0"/>
          </p:cNvCxnSpPr>
          <p:nvPr/>
        </p:nvCxnSpPr>
        <p:spPr>
          <a:xfrm>
            <a:off x="3503500" y="1398975"/>
            <a:ext cx="3000" cy="638400"/>
          </a:xfrm>
          <a:prstGeom prst="straightConnector1">
            <a:avLst/>
          </a:prstGeom>
          <a:noFill/>
          <a:ln cap="flat" cmpd="sng" w="9525">
            <a:solidFill>
              <a:schemeClr val="dk2"/>
            </a:solidFill>
            <a:prstDash val="solid"/>
            <a:round/>
            <a:headEnd len="med" w="med" type="none"/>
            <a:tailEnd len="med" w="med" type="none"/>
          </a:ln>
        </p:spPr>
      </p:cxnSp>
      <p:sp>
        <p:nvSpPr>
          <p:cNvPr id="257" name="Google Shape;257;p41"/>
          <p:cNvSpPr txBox="1"/>
          <p:nvPr/>
        </p:nvSpPr>
        <p:spPr>
          <a:xfrm>
            <a:off x="51000" y="11256400"/>
            <a:ext cx="6840000" cy="9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6AA84F"/>
                </a:solidFill>
                <a:latin typeface="Mada"/>
                <a:ea typeface="Mada"/>
                <a:cs typeface="Mada"/>
                <a:sym typeface="Mada"/>
              </a:rPr>
              <a:t>1: due to general stimulation of the </a:t>
            </a:r>
            <a:r>
              <a:rPr lang="en" sz="900">
                <a:solidFill>
                  <a:srgbClr val="6AA84F"/>
                </a:solidFill>
                <a:latin typeface="Mada"/>
                <a:ea typeface="Mada"/>
                <a:cs typeface="Mada"/>
                <a:sym typeface="Mada"/>
              </a:rPr>
              <a:t>β2-Adrenoceptor.</a:t>
            </a:r>
            <a:endParaRPr sz="900">
              <a:solidFill>
                <a:srgbClr val="6AA84F"/>
              </a:solidFill>
              <a:latin typeface="Mada"/>
              <a:ea typeface="Mada"/>
              <a:cs typeface="Mada"/>
              <a:sym typeface="Mada"/>
            </a:endParaRPr>
          </a:p>
          <a:p>
            <a:pPr indent="0" lvl="0" marL="0" rtl="0" algn="l">
              <a:spcBef>
                <a:spcPts val="0"/>
              </a:spcBef>
              <a:spcAft>
                <a:spcPts val="0"/>
              </a:spcAft>
              <a:buNone/>
            </a:pPr>
            <a:r>
              <a:rPr lang="en" sz="900">
                <a:solidFill>
                  <a:srgbClr val="B7B7B7"/>
                </a:solidFill>
                <a:latin typeface="Mada"/>
                <a:ea typeface="Mada"/>
                <a:cs typeface="Mada"/>
                <a:sym typeface="Mada"/>
              </a:rPr>
              <a:t>2: Calcium channel blockers usually cause arteriolar dilation without venodilation, and since capillaries lie in-between arterioles and venules, this increases hydrostatic pressure leading to edema. </a:t>
            </a:r>
            <a:endParaRPr sz="900">
              <a:solidFill>
                <a:srgbClr val="B7B7B7"/>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42"/>
          <p:cNvSpPr/>
          <p:nvPr/>
        </p:nvSpPr>
        <p:spPr>
          <a:xfrm>
            <a:off x="0" y="11274330"/>
            <a:ext cx="1311000" cy="314400"/>
          </a:xfrm>
          <a:prstGeom prst="homePlate">
            <a:avLst>
              <a:gd fmla="val 50000" name="adj"/>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2"/>
          <p:cNvSpPr/>
          <p:nvPr/>
        </p:nvSpPr>
        <p:spPr>
          <a:xfrm>
            <a:off x="123655" y="1285817"/>
            <a:ext cx="6612000" cy="4610400"/>
          </a:xfrm>
          <a:prstGeom prst="rect">
            <a:avLst/>
          </a:prstGeom>
          <a:noFill/>
          <a:ln cap="flat" cmpd="sng" w="2857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a:solidFill>
                  <a:srgbClr val="990000"/>
                </a:solidFill>
                <a:latin typeface="Mada"/>
                <a:ea typeface="Mada"/>
                <a:cs typeface="Mada"/>
                <a:sym typeface="Mada"/>
              </a:rPr>
              <a:t>Q1- in case of impaired milk ejection which of the following we should use?</a:t>
            </a:r>
            <a:endParaRPr>
              <a:solidFill>
                <a:srgbClr val="990000"/>
              </a:solidFill>
              <a:latin typeface="Mada"/>
              <a:ea typeface="Mada"/>
              <a:cs typeface="Mada"/>
              <a:sym typeface="Mada"/>
            </a:endParaRPr>
          </a:p>
          <a:p>
            <a:pPr indent="0" lvl="0" marL="0" rtl="0" algn="l">
              <a:spcBef>
                <a:spcPts val="0"/>
              </a:spcBef>
              <a:spcAft>
                <a:spcPts val="0"/>
              </a:spcAft>
              <a:buNone/>
            </a:pPr>
            <a:r>
              <a:t/>
            </a:r>
            <a:endParaRPr>
              <a:solidFill>
                <a:srgbClr val="990000"/>
              </a:solidFill>
              <a:latin typeface="Mada"/>
              <a:ea typeface="Mada"/>
              <a:cs typeface="Mada"/>
              <a:sym typeface="Mada"/>
            </a:endParaRPr>
          </a:p>
          <a:p>
            <a:pPr indent="0" lvl="0" marL="0" rtl="0" algn="ctr">
              <a:spcBef>
                <a:spcPts val="0"/>
              </a:spcBef>
              <a:spcAft>
                <a:spcPts val="0"/>
              </a:spcAft>
              <a:buNone/>
            </a:pPr>
            <a:r>
              <a:rPr lang="en">
                <a:solidFill>
                  <a:srgbClr val="E06666"/>
                </a:solidFill>
                <a:latin typeface="Mada"/>
                <a:ea typeface="Mada"/>
                <a:cs typeface="Mada"/>
                <a:sym typeface="Mada"/>
              </a:rPr>
              <a:t>A- Oxytocin I.V  B- Oxytocin I.M  C- Oxytocin nasal spray  D- none of the above</a:t>
            </a:r>
            <a:endParaRPr>
              <a:solidFill>
                <a:srgbClr val="E06666"/>
              </a:solidFill>
              <a:latin typeface="Mada"/>
              <a:ea typeface="Mada"/>
              <a:cs typeface="Mada"/>
              <a:sym typeface="Mada"/>
            </a:endParaRPr>
          </a:p>
          <a:p>
            <a:pPr indent="0" lvl="0" marL="0" rtl="0" algn="ctr">
              <a:spcBef>
                <a:spcPts val="0"/>
              </a:spcBef>
              <a:spcAft>
                <a:spcPts val="0"/>
              </a:spcAft>
              <a:buNone/>
            </a:pPr>
            <a:r>
              <a:t/>
            </a:r>
            <a:endParaRPr>
              <a:solidFill>
                <a:srgbClr val="E06666"/>
              </a:solidFill>
              <a:latin typeface="Mada"/>
              <a:ea typeface="Mada"/>
              <a:cs typeface="Mada"/>
              <a:sym typeface="Mada"/>
            </a:endParaRPr>
          </a:p>
          <a:p>
            <a:pPr indent="0" lvl="0" marL="0" rtl="0" algn="l">
              <a:spcBef>
                <a:spcPts val="0"/>
              </a:spcBef>
              <a:spcAft>
                <a:spcPts val="0"/>
              </a:spcAft>
              <a:buNone/>
            </a:pPr>
            <a:r>
              <a:rPr lang="en">
                <a:solidFill>
                  <a:srgbClr val="990000"/>
                </a:solidFill>
                <a:latin typeface="Mada"/>
                <a:ea typeface="Mada"/>
                <a:cs typeface="Mada"/>
                <a:sym typeface="Mada"/>
              </a:rPr>
              <a:t>Q2- which of the following is a contraindication of Oxytocin?</a:t>
            </a:r>
            <a:endParaRPr>
              <a:solidFill>
                <a:srgbClr val="990000"/>
              </a:solidFill>
              <a:latin typeface="Mada"/>
              <a:ea typeface="Mada"/>
              <a:cs typeface="Mada"/>
              <a:sym typeface="Mada"/>
            </a:endParaRPr>
          </a:p>
          <a:p>
            <a:pPr indent="0" lvl="0" marL="0" rtl="0" algn="l">
              <a:spcBef>
                <a:spcPts val="0"/>
              </a:spcBef>
              <a:spcAft>
                <a:spcPts val="0"/>
              </a:spcAft>
              <a:buNone/>
            </a:pPr>
            <a:r>
              <a:t/>
            </a:r>
            <a:endParaRPr>
              <a:solidFill>
                <a:srgbClr val="990000"/>
              </a:solidFill>
              <a:latin typeface="Mada"/>
              <a:ea typeface="Mada"/>
              <a:cs typeface="Mada"/>
              <a:sym typeface="Mada"/>
            </a:endParaRPr>
          </a:p>
          <a:p>
            <a:pPr indent="0" lvl="0" marL="0" rtl="0" algn="ctr">
              <a:spcBef>
                <a:spcPts val="0"/>
              </a:spcBef>
              <a:spcAft>
                <a:spcPts val="0"/>
              </a:spcAft>
              <a:buNone/>
            </a:pPr>
            <a:r>
              <a:rPr lang="en">
                <a:solidFill>
                  <a:srgbClr val="E06666"/>
                </a:solidFill>
                <a:latin typeface="Mada"/>
                <a:ea typeface="Mada"/>
                <a:cs typeface="Mada"/>
                <a:sym typeface="Mada"/>
              </a:rPr>
              <a:t>A- Incompletely dilated cervix                B- Abnormal fetal position</a:t>
            </a:r>
            <a:endParaRPr>
              <a:solidFill>
                <a:srgbClr val="E06666"/>
              </a:solidFill>
              <a:latin typeface="Mada"/>
              <a:ea typeface="Mada"/>
              <a:cs typeface="Mada"/>
              <a:sym typeface="Mada"/>
            </a:endParaRPr>
          </a:p>
          <a:p>
            <a:pPr indent="0" lvl="0" marL="0" rtl="0" algn="l">
              <a:spcBef>
                <a:spcPts val="0"/>
              </a:spcBef>
              <a:spcAft>
                <a:spcPts val="0"/>
              </a:spcAft>
              <a:buNone/>
            </a:pPr>
            <a:r>
              <a:rPr lang="en">
                <a:solidFill>
                  <a:srgbClr val="E06666"/>
                </a:solidFill>
                <a:latin typeface="Mada"/>
                <a:ea typeface="Mada"/>
                <a:cs typeface="Mada"/>
                <a:sym typeface="Mada"/>
              </a:rPr>
              <a:t>                         </a:t>
            </a:r>
            <a:r>
              <a:rPr lang="en">
                <a:solidFill>
                  <a:srgbClr val="E06666"/>
                </a:solidFill>
                <a:latin typeface="Mada"/>
                <a:ea typeface="Mada"/>
                <a:cs typeface="Mada"/>
                <a:sym typeface="Mada"/>
              </a:rPr>
              <a:t>C- Multiple pregnancy                                D- A&amp;B</a:t>
            </a:r>
            <a:endParaRPr>
              <a:solidFill>
                <a:srgbClr val="990000"/>
              </a:solidFill>
              <a:latin typeface="Mada"/>
              <a:ea typeface="Mada"/>
              <a:cs typeface="Mada"/>
              <a:sym typeface="Mada"/>
            </a:endParaRPr>
          </a:p>
          <a:p>
            <a:pPr indent="0" lvl="0" marL="0" rtl="0" algn="l">
              <a:spcBef>
                <a:spcPts val="0"/>
              </a:spcBef>
              <a:spcAft>
                <a:spcPts val="0"/>
              </a:spcAft>
              <a:buNone/>
            </a:pPr>
            <a:r>
              <a:t/>
            </a:r>
            <a:endParaRPr>
              <a:solidFill>
                <a:srgbClr val="990000"/>
              </a:solidFill>
              <a:latin typeface="Mada"/>
              <a:ea typeface="Mada"/>
              <a:cs typeface="Mada"/>
              <a:sym typeface="Mada"/>
            </a:endParaRPr>
          </a:p>
          <a:p>
            <a:pPr indent="0" lvl="0" marL="0" rtl="0" algn="l">
              <a:spcBef>
                <a:spcPts val="0"/>
              </a:spcBef>
              <a:spcAft>
                <a:spcPts val="0"/>
              </a:spcAft>
              <a:buNone/>
            </a:pPr>
            <a:r>
              <a:rPr lang="en">
                <a:solidFill>
                  <a:srgbClr val="990000"/>
                </a:solidFill>
                <a:latin typeface="Mada"/>
                <a:ea typeface="Mada"/>
                <a:cs typeface="Mada"/>
                <a:sym typeface="Mada"/>
              </a:rPr>
              <a:t>Q3- Oxytocin-induced uterine contraction resemble which one of the following?</a:t>
            </a:r>
            <a:r>
              <a:rPr lang="en" sz="1200">
                <a:latin typeface="Mada"/>
                <a:ea typeface="Mada"/>
                <a:cs typeface="Mada"/>
                <a:sym typeface="Mada"/>
              </a:rPr>
              <a:t>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
                <a:solidFill>
                  <a:srgbClr val="E06666"/>
                </a:solidFill>
                <a:latin typeface="Mada"/>
                <a:ea typeface="Mada"/>
                <a:cs typeface="Mada"/>
                <a:sym typeface="Mada"/>
              </a:rPr>
              <a:t>A- physiological contractions    B- tonic contractions    C- A&amp;B    D- none of the above</a:t>
            </a:r>
            <a:endParaRPr>
              <a:solidFill>
                <a:srgbClr val="E06666"/>
              </a:solidFill>
              <a:latin typeface="Mada"/>
              <a:ea typeface="Mada"/>
              <a:cs typeface="Mada"/>
              <a:sym typeface="Mada"/>
            </a:endParaRPr>
          </a:p>
          <a:p>
            <a:pPr indent="0" lvl="0" marL="0" rtl="0" algn="l">
              <a:spcBef>
                <a:spcPts val="0"/>
              </a:spcBef>
              <a:spcAft>
                <a:spcPts val="0"/>
              </a:spcAft>
              <a:buNone/>
            </a:pPr>
            <a:r>
              <a:t/>
            </a:r>
            <a:endParaRPr>
              <a:solidFill>
                <a:srgbClr val="E06666"/>
              </a:solidFill>
              <a:latin typeface="Mada"/>
              <a:ea typeface="Mada"/>
              <a:cs typeface="Mada"/>
              <a:sym typeface="Mada"/>
            </a:endParaRPr>
          </a:p>
          <a:p>
            <a:pPr indent="0" lvl="0" marL="0" rtl="0" algn="l">
              <a:spcBef>
                <a:spcPts val="0"/>
              </a:spcBef>
              <a:spcAft>
                <a:spcPts val="0"/>
              </a:spcAft>
              <a:buNone/>
            </a:pPr>
            <a:r>
              <a:rPr lang="en">
                <a:solidFill>
                  <a:srgbClr val="990000"/>
                </a:solidFill>
                <a:latin typeface="Mada"/>
                <a:ea typeface="Mada"/>
                <a:cs typeface="Mada"/>
                <a:sym typeface="Mada"/>
              </a:rPr>
              <a:t>Q4- which of the following is a property of Ergometrine?</a:t>
            </a:r>
            <a:endParaRPr>
              <a:solidFill>
                <a:srgbClr val="990000"/>
              </a:solidFill>
              <a:latin typeface="Mada"/>
              <a:ea typeface="Mada"/>
              <a:cs typeface="Mada"/>
              <a:sym typeface="Mada"/>
            </a:endParaRPr>
          </a:p>
          <a:p>
            <a:pPr indent="0" lvl="0" marL="0" rtl="0" algn="l">
              <a:spcBef>
                <a:spcPts val="0"/>
              </a:spcBef>
              <a:spcAft>
                <a:spcPts val="0"/>
              </a:spcAft>
              <a:buNone/>
            </a:pPr>
            <a:r>
              <a:t/>
            </a:r>
            <a:endParaRPr>
              <a:solidFill>
                <a:srgbClr val="990000"/>
              </a:solidFill>
              <a:latin typeface="Mada"/>
              <a:ea typeface="Mada"/>
              <a:cs typeface="Mada"/>
              <a:sym typeface="Mada"/>
            </a:endParaRPr>
          </a:p>
          <a:p>
            <a:pPr indent="0" lvl="0" marL="0" rtl="0" algn="ctr">
              <a:spcBef>
                <a:spcPts val="0"/>
              </a:spcBef>
              <a:spcAft>
                <a:spcPts val="0"/>
              </a:spcAft>
              <a:buNone/>
            </a:pPr>
            <a:r>
              <a:rPr lang="en">
                <a:solidFill>
                  <a:srgbClr val="E06666"/>
                </a:solidFill>
                <a:latin typeface="Mada"/>
                <a:ea typeface="Mada"/>
                <a:cs typeface="Mada"/>
                <a:sym typeface="Mada"/>
              </a:rPr>
              <a:t>A- To induce or augment labor.                    B- only in Postpartum hemorrhage</a:t>
            </a:r>
            <a:endParaRPr>
              <a:solidFill>
                <a:srgbClr val="E06666"/>
              </a:solidFill>
              <a:latin typeface="Mada"/>
              <a:ea typeface="Mada"/>
              <a:cs typeface="Mada"/>
              <a:sym typeface="Mada"/>
            </a:endParaRPr>
          </a:p>
          <a:p>
            <a:pPr indent="0" lvl="0" marL="0" rtl="0" algn="ctr">
              <a:spcBef>
                <a:spcPts val="0"/>
              </a:spcBef>
              <a:spcAft>
                <a:spcPts val="0"/>
              </a:spcAft>
              <a:buNone/>
            </a:pPr>
            <a:r>
              <a:rPr lang="en">
                <a:solidFill>
                  <a:srgbClr val="E06666"/>
                </a:solidFill>
                <a:latin typeface="Mada"/>
                <a:ea typeface="Mada"/>
                <a:cs typeface="Mada"/>
                <a:sym typeface="Mada"/>
              </a:rPr>
              <a:t> </a:t>
            </a:r>
            <a:r>
              <a:rPr lang="en">
                <a:solidFill>
                  <a:srgbClr val="E06666"/>
                </a:solidFill>
                <a:latin typeface="Mada"/>
                <a:ea typeface="Mada"/>
                <a:cs typeface="Mada"/>
                <a:sym typeface="Mada"/>
              </a:rPr>
              <a:t>C- Rapid onset of action                   D- Shorter duration of action than oxytocin </a:t>
            </a:r>
            <a:r>
              <a:rPr lang="en">
                <a:solidFill>
                  <a:srgbClr val="990000"/>
                </a:solidFill>
                <a:latin typeface="Mada"/>
                <a:ea typeface="Mada"/>
                <a:cs typeface="Mada"/>
                <a:sym typeface="Mada"/>
              </a:rPr>
              <a:t> </a:t>
            </a:r>
            <a:endParaRPr>
              <a:solidFill>
                <a:srgbClr val="990000"/>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p:txBody>
      </p:sp>
      <p:sp>
        <p:nvSpPr>
          <p:cNvPr id="264" name="Google Shape;264;p42"/>
          <p:cNvSpPr txBox="1"/>
          <p:nvPr/>
        </p:nvSpPr>
        <p:spPr>
          <a:xfrm>
            <a:off x="4104000" y="10385029"/>
            <a:ext cx="8742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990000"/>
                </a:solidFill>
                <a:latin typeface="Mada"/>
                <a:ea typeface="Mada"/>
                <a:cs typeface="Mada"/>
                <a:sym typeface="Mada"/>
              </a:rPr>
              <a:t>SAQ</a:t>
            </a:r>
            <a:endParaRPr b="1" sz="1200">
              <a:solidFill>
                <a:srgbClr val="990000"/>
              </a:solidFill>
              <a:latin typeface="Mada"/>
              <a:ea typeface="Mada"/>
              <a:cs typeface="Mada"/>
              <a:sym typeface="Mada"/>
            </a:endParaRPr>
          </a:p>
        </p:txBody>
      </p:sp>
      <p:graphicFrame>
        <p:nvGraphicFramePr>
          <p:cNvPr id="265" name="Google Shape;265;p42"/>
          <p:cNvGraphicFramePr/>
          <p:nvPr/>
        </p:nvGraphicFramePr>
        <p:xfrm>
          <a:off x="2370686" y="10585139"/>
          <a:ext cx="3000000" cy="3000000"/>
        </p:xfrm>
        <a:graphic>
          <a:graphicData uri="http://schemas.openxmlformats.org/drawingml/2006/table">
            <a:tbl>
              <a:tblPr>
                <a:noFill/>
                <a:tableStyleId>{B0BF8DF3-5E9D-4126-B120-7C86F8EFC2D6}</a:tableStyleId>
              </a:tblPr>
              <a:tblGrid>
                <a:gridCol w="381850"/>
                <a:gridCol w="3983125"/>
              </a:tblGrid>
              <a:tr h="12380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Q1</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800">
                          <a:solidFill>
                            <a:srgbClr val="D9D9D9"/>
                          </a:solidFill>
                          <a:latin typeface="Mada"/>
                          <a:ea typeface="Mada"/>
                          <a:cs typeface="Mada"/>
                          <a:sym typeface="Mada"/>
                        </a:rPr>
                        <a:t>IV Syntocinon</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5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Q2</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800">
                          <a:solidFill>
                            <a:srgbClr val="D9D9D9"/>
                          </a:solidFill>
                          <a:latin typeface="Mada"/>
                          <a:ea typeface="Mada"/>
                          <a:cs typeface="Mada"/>
                          <a:sym typeface="Mada"/>
                        </a:rPr>
                        <a:t>interaction of oxytocin with myometrial cell membrane receptor promotes the influx of Ca2+ this increase in cytoplasmic calcium → stimulates uterine contraction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5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Q3</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 sz="800">
                          <a:solidFill>
                            <a:srgbClr val="D9D9D9"/>
                          </a:solidFill>
                          <a:latin typeface="Mada"/>
                          <a:ea typeface="Mada"/>
                          <a:cs typeface="Mada"/>
                          <a:sym typeface="Mada"/>
                        </a:rPr>
                        <a:t>1- </a:t>
                      </a:r>
                      <a:r>
                        <a:rPr lang="en" sz="800">
                          <a:solidFill>
                            <a:srgbClr val="D9D9D9"/>
                          </a:solidFill>
                          <a:latin typeface="Mada"/>
                          <a:ea typeface="Mada"/>
                          <a:cs typeface="Mada"/>
                          <a:sym typeface="Mada"/>
                        </a:rPr>
                        <a:t>Vasoconstriction of peripheral blood vessels (toes &amp; finger)</a:t>
                      </a:r>
                      <a:endParaRPr sz="800">
                        <a:solidFill>
                          <a:srgbClr val="D9D9D9"/>
                        </a:solidFill>
                        <a:latin typeface="Mada"/>
                        <a:ea typeface="Mada"/>
                        <a:cs typeface="Mada"/>
                        <a:sym typeface="Mada"/>
                      </a:endParaRPr>
                    </a:p>
                    <a:p>
                      <a:pPr indent="0" lvl="0" marL="0" marR="0" rtl="0" algn="l">
                        <a:lnSpc>
                          <a:spcPct val="100000"/>
                        </a:lnSpc>
                        <a:spcBef>
                          <a:spcPts val="0"/>
                        </a:spcBef>
                        <a:spcAft>
                          <a:spcPts val="0"/>
                        </a:spcAft>
                        <a:buNone/>
                      </a:pPr>
                      <a:r>
                        <a:rPr lang="en" sz="800">
                          <a:solidFill>
                            <a:srgbClr val="D9D9D9"/>
                          </a:solidFill>
                          <a:latin typeface="Mada"/>
                          <a:ea typeface="Mada"/>
                          <a:cs typeface="Mada"/>
                          <a:sym typeface="Mada"/>
                        </a:rPr>
                        <a:t>2- Gangrene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5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Q4</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800">
                          <a:solidFill>
                            <a:srgbClr val="D9D9D9"/>
                          </a:solidFill>
                          <a:latin typeface="Mada"/>
                          <a:ea typeface="Mada"/>
                          <a:cs typeface="Mada"/>
                          <a:sym typeface="Mada"/>
                        </a:rPr>
                        <a:t>1- Ritodrine 2- Nifedipine</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graphicFrame>
        <p:nvGraphicFramePr>
          <p:cNvPr id="266" name="Google Shape;266;p42"/>
          <p:cNvGraphicFramePr/>
          <p:nvPr/>
        </p:nvGraphicFramePr>
        <p:xfrm>
          <a:off x="1382686" y="10585139"/>
          <a:ext cx="3000000" cy="3000000"/>
        </p:xfrm>
        <a:graphic>
          <a:graphicData uri="http://schemas.openxmlformats.org/drawingml/2006/table">
            <a:tbl>
              <a:tblPr>
                <a:noFill/>
                <a:tableStyleId>{B0BF8DF3-5E9D-4126-B120-7C86F8EFC2D6}</a:tableStyleId>
              </a:tblPr>
              <a:tblGrid>
                <a:gridCol w="381850"/>
                <a:gridCol w="381850"/>
              </a:tblGrid>
              <a:tr h="12380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Q1</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5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Q2</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D</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5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Q3</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50">
                <a:tc>
                  <a:txBody>
                    <a:bodyPr/>
                    <a:lstStyle/>
                    <a:p>
                      <a:pPr indent="0" lvl="0" marL="0" rtl="0" algn="ctr">
                        <a:spcBef>
                          <a:spcPts val="0"/>
                        </a:spcBef>
                        <a:spcAft>
                          <a:spcPts val="0"/>
                        </a:spcAft>
                        <a:buNone/>
                      </a:pPr>
                      <a:r>
                        <a:rPr lang="en" sz="800">
                          <a:solidFill>
                            <a:srgbClr val="990000"/>
                          </a:solidFill>
                          <a:latin typeface="Mada"/>
                          <a:ea typeface="Mada"/>
                          <a:cs typeface="Mada"/>
                          <a:sym typeface="Mada"/>
                        </a:rPr>
                        <a:t>Q4</a:t>
                      </a:r>
                      <a:endParaRPr sz="800">
                        <a:solidFill>
                          <a:srgbClr val="990000"/>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267" name="Google Shape;267;p42"/>
          <p:cNvSpPr txBox="1"/>
          <p:nvPr/>
        </p:nvSpPr>
        <p:spPr>
          <a:xfrm>
            <a:off x="1311000" y="10385029"/>
            <a:ext cx="874200" cy="20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990000"/>
                </a:solidFill>
                <a:latin typeface="Mada"/>
                <a:ea typeface="Mada"/>
                <a:cs typeface="Mada"/>
                <a:sym typeface="Mada"/>
              </a:rPr>
              <a:t>MCQ</a:t>
            </a:r>
            <a:endParaRPr b="1" sz="1200">
              <a:solidFill>
                <a:srgbClr val="990000"/>
              </a:solidFill>
              <a:latin typeface="Mada"/>
              <a:ea typeface="Mada"/>
              <a:cs typeface="Mada"/>
              <a:sym typeface="Mada"/>
            </a:endParaRPr>
          </a:p>
        </p:txBody>
      </p:sp>
      <p:sp>
        <p:nvSpPr>
          <p:cNvPr id="268" name="Google Shape;268;p42"/>
          <p:cNvSpPr/>
          <p:nvPr/>
        </p:nvSpPr>
        <p:spPr>
          <a:xfrm>
            <a:off x="257011" y="1057206"/>
            <a:ext cx="1190700" cy="398700"/>
          </a:xfrm>
          <a:prstGeom prst="snip2DiagRect">
            <a:avLst>
              <a:gd fmla="val 0" name="adj1"/>
              <a:gd fmla="val 31217" name="adj2"/>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990000"/>
                </a:solidFill>
                <a:latin typeface="Georgia"/>
                <a:ea typeface="Georgia"/>
                <a:cs typeface="Georgia"/>
                <a:sym typeface="Georgia"/>
              </a:rPr>
              <a:t>MCQ</a:t>
            </a:r>
            <a:endParaRPr b="1" sz="2400">
              <a:solidFill>
                <a:srgbClr val="990000"/>
              </a:solidFill>
              <a:latin typeface="Georgia"/>
              <a:ea typeface="Georgia"/>
              <a:cs typeface="Georgia"/>
              <a:sym typeface="Georgia"/>
            </a:endParaRPr>
          </a:p>
        </p:txBody>
      </p:sp>
      <p:sp>
        <p:nvSpPr>
          <p:cNvPr id="269" name="Google Shape;269;p42"/>
          <p:cNvSpPr txBox="1"/>
          <p:nvPr/>
        </p:nvSpPr>
        <p:spPr>
          <a:xfrm>
            <a:off x="0" y="11180477"/>
            <a:ext cx="13827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rgbClr val="FFFFFF"/>
                </a:solidFill>
                <a:latin typeface="Georgia"/>
                <a:ea typeface="Georgia"/>
                <a:cs typeface="Georgia"/>
                <a:sym typeface="Georgia"/>
              </a:rPr>
              <a:t>Answers:</a:t>
            </a:r>
            <a:endParaRPr b="1" i="1" sz="1800">
              <a:solidFill>
                <a:srgbClr val="FFFFFF"/>
              </a:solidFill>
              <a:latin typeface="Georgia"/>
              <a:ea typeface="Georgia"/>
              <a:cs typeface="Georgia"/>
              <a:sym typeface="Georgia"/>
            </a:endParaRPr>
          </a:p>
        </p:txBody>
      </p:sp>
      <p:sp>
        <p:nvSpPr>
          <p:cNvPr id="270" name="Google Shape;270;p42"/>
          <p:cNvSpPr/>
          <p:nvPr/>
        </p:nvSpPr>
        <p:spPr>
          <a:xfrm>
            <a:off x="150" y="-9526"/>
            <a:ext cx="6858300" cy="7503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2"/>
          <p:cNvSpPr/>
          <p:nvPr/>
        </p:nvSpPr>
        <p:spPr>
          <a:xfrm>
            <a:off x="4610302" y="466750"/>
            <a:ext cx="2247900" cy="628500"/>
          </a:xfrm>
          <a:prstGeom prst="snip2DiagRect">
            <a:avLst>
              <a:gd fmla="val 42434"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2"/>
          <p:cNvSpPr txBox="1"/>
          <p:nvPr/>
        </p:nvSpPr>
        <p:spPr>
          <a:xfrm>
            <a:off x="2490271" y="-64628"/>
            <a:ext cx="1866300" cy="75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800">
                <a:solidFill>
                  <a:srgbClr val="990000"/>
                </a:solidFill>
                <a:latin typeface="Georgia"/>
                <a:ea typeface="Georgia"/>
                <a:cs typeface="Georgia"/>
                <a:sym typeface="Georgia"/>
              </a:rPr>
              <a:t>Quiz</a:t>
            </a:r>
            <a:endParaRPr b="1" sz="4800">
              <a:solidFill>
                <a:srgbClr val="990000"/>
              </a:solidFill>
              <a:latin typeface="Georgia"/>
              <a:ea typeface="Georgia"/>
              <a:cs typeface="Georgia"/>
              <a:sym typeface="Georgia"/>
            </a:endParaRPr>
          </a:p>
        </p:txBody>
      </p:sp>
      <p:sp>
        <p:nvSpPr>
          <p:cNvPr id="273" name="Google Shape;273;p42"/>
          <p:cNvSpPr/>
          <p:nvPr/>
        </p:nvSpPr>
        <p:spPr>
          <a:xfrm>
            <a:off x="123655" y="6467694"/>
            <a:ext cx="6612000" cy="3553200"/>
          </a:xfrm>
          <a:prstGeom prst="rect">
            <a:avLst/>
          </a:prstGeom>
          <a:noFill/>
          <a:ln cap="flat" cmpd="sng" w="2857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None/>
            </a:pPr>
            <a:r>
              <a:rPr lang="en">
                <a:solidFill>
                  <a:srgbClr val="990000"/>
                </a:solidFill>
                <a:latin typeface="Mada"/>
                <a:ea typeface="Mada"/>
                <a:cs typeface="Mada"/>
                <a:sym typeface="Mada"/>
              </a:rPr>
              <a:t>- A diabetic pregnant women  her cervix is soft and dilated.</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marR="0" rtl="0" algn="l">
              <a:lnSpc>
                <a:spcPct val="100000"/>
              </a:lnSpc>
              <a:spcBef>
                <a:spcPts val="0"/>
              </a:spcBef>
              <a:spcAft>
                <a:spcPts val="0"/>
              </a:spcAft>
              <a:buNone/>
            </a:pPr>
            <a:r>
              <a:rPr lang="en">
                <a:solidFill>
                  <a:srgbClr val="E06666"/>
                </a:solidFill>
                <a:latin typeface="Mada"/>
                <a:ea typeface="Mada"/>
                <a:cs typeface="Mada"/>
                <a:sym typeface="Mada"/>
              </a:rPr>
              <a:t>Q1- Name a Drug can be used  to induce labor especially her case</a:t>
            </a:r>
            <a:endParaRPr>
              <a:solidFill>
                <a:srgbClr val="E06666"/>
              </a:solidFill>
              <a:latin typeface="Mada"/>
              <a:ea typeface="Mada"/>
              <a:cs typeface="Mada"/>
              <a:sym typeface="Mada"/>
            </a:endParaRPr>
          </a:p>
          <a:p>
            <a:pPr indent="0" lvl="0" marL="0" marR="0" rtl="0" algn="l">
              <a:lnSpc>
                <a:spcPct val="100000"/>
              </a:lnSpc>
              <a:spcBef>
                <a:spcPts val="0"/>
              </a:spcBef>
              <a:spcAft>
                <a:spcPts val="0"/>
              </a:spcAft>
              <a:buNone/>
            </a:pPr>
            <a:r>
              <a:rPr lang="en">
                <a:solidFill>
                  <a:srgbClr val="E06666"/>
                </a:solidFill>
                <a:latin typeface="Mada"/>
                <a:ea typeface="Mada"/>
                <a:cs typeface="Mada"/>
                <a:sym typeface="Mada"/>
              </a:rPr>
              <a:t>Q2- </a:t>
            </a:r>
            <a:r>
              <a:rPr lang="en">
                <a:solidFill>
                  <a:srgbClr val="E06666"/>
                </a:solidFill>
                <a:latin typeface="Mada"/>
                <a:ea typeface="Mada"/>
                <a:cs typeface="Mada"/>
                <a:sym typeface="Mada"/>
              </a:rPr>
              <a:t>what's</a:t>
            </a:r>
            <a:r>
              <a:rPr lang="en">
                <a:solidFill>
                  <a:srgbClr val="E06666"/>
                </a:solidFill>
                <a:latin typeface="Mada"/>
                <a:ea typeface="Mada"/>
                <a:cs typeface="Mada"/>
                <a:sym typeface="Mada"/>
              </a:rPr>
              <a:t> the M.O.A of the drug?</a:t>
            </a:r>
            <a:endParaRPr>
              <a:solidFill>
                <a:srgbClr val="E06666"/>
              </a:solidFill>
              <a:latin typeface="Mada"/>
              <a:ea typeface="Mada"/>
              <a:cs typeface="Mada"/>
              <a:sym typeface="Mada"/>
            </a:endParaRPr>
          </a:p>
          <a:p>
            <a:pPr indent="0" lvl="0" marL="0" marR="0" rtl="0" algn="l">
              <a:lnSpc>
                <a:spcPct val="100000"/>
              </a:lnSpc>
              <a:spcBef>
                <a:spcPts val="0"/>
              </a:spcBef>
              <a:spcAft>
                <a:spcPts val="0"/>
              </a:spcAft>
              <a:buNone/>
            </a:pPr>
            <a:r>
              <a:t/>
            </a:r>
            <a:endParaRPr>
              <a:solidFill>
                <a:srgbClr val="E06666"/>
              </a:solidFill>
              <a:latin typeface="Mada"/>
              <a:ea typeface="Mada"/>
              <a:cs typeface="Mada"/>
              <a:sym typeface="Mada"/>
            </a:endParaRPr>
          </a:p>
          <a:p>
            <a:pPr indent="0" lvl="0" marL="0" marR="0" rtl="0" algn="l">
              <a:lnSpc>
                <a:spcPct val="100000"/>
              </a:lnSpc>
              <a:spcBef>
                <a:spcPts val="0"/>
              </a:spcBef>
              <a:spcAft>
                <a:spcPts val="0"/>
              </a:spcAft>
              <a:buNone/>
            </a:pPr>
            <a:r>
              <a:rPr lang="en">
                <a:solidFill>
                  <a:srgbClr val="E06666"/>
                </a:solidFill>
                <a:latin typeface="Mada"/>
                <a:ea typeface="Mada"/>
                <a:cs typeface="Mada"/>
                <a:sym typeface="Mada"/>
              </a:rPr>
              <a:t>Q3- List two ADR of Ergot Alkaloids</a:t>
            </a:r>
            <a:endParaRPr>
              <a:solidFill>
                <a:srgbClr val="E06666"/>
              </a:solidFill>
              <a:latin typeface="Mada"/>
              <a:ea typeface="Mada"/>
              <a:cs typeface="Mada"/>
              <a:sym typeface="Mada"/>
            </a:endParaRPr>
          </a:p>
          <a:p>
            <a:pPr indent="0" lvl="0" marL="0" marR="0" rtl="0" algn="l">
              <a:lnSpc>
                <a:spcPct val="100000"/>
              </a:lnSpc>
              <a:spcBef>
                <a:spcPts val="0"/>
              </a:spcBef>
              <a:spcAft>
                <a:spcPts val="0"/>
              </a:spcAft>
              <a:buNone/>
            </a:pPr>
            <a:r>
              <a:rPr lang="en">
                <a:solidFill>
                  <a:srgbClr val="E06666"/>
                </a:solidFill>
                <a:latin typeface="Mada"/>
                <a:ea typeface="Mada"/>
                <a:cs typeface="Mada"/>
                <a:sym typeface="Mada"/>
              </a:rPr>
              <a:t>Q4- Name two Uterine Relaxants (tocolytic) drugs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74" name="Google Shape;274;p42"/>
          <p:cNvSpPr/>
          <p:nvPr/>
        </p:nvSpPr>
        <p:spPr>
          <a:xfrm>
            <a:off x="257011" y="6239083"/>
            <a:ext cx="1190700" cy="398700"/>
          </a:xfrm>
          <a:prstGeom prst="snip2DiagRect">
            <a:avLst>
              <a:gd fmla="val 0" name="adj1"/>
              <a:gd fmla="val 31217" name="adj2"/>
            </a:avLst>
          </a:prstGeom>
          <a:solidFill>
            <a:srgbClr val="F4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990000"/>
                </a:solidFill>
                <a:latin typeface="Georgia"/>
                <a:ea typeface="Georgia"/>
                <a:cs typeface="Georgia"/>
                <a:sym typeface="Georgia"/>
              </a:rPr>
              <a:t>SAQ</a:t>
            </a:r>
            <a:endParaRPr b="1" sz="2400">
              <a:solidFill>
                <a:srgbClr val="990000"/>
              </a:solidFill>
              <a:latin typeface="Georgia"/>
              <a:ea typeface="Georgia"/>
              <a:cs typeface="Georgia"/>
              <a:sym typeface="Georgia"/>
            </a:endParaRPr>
          </a:p>
        </p:txBody>
      </p:sp>
      <p:cxnSp>
        <p:nvCxnSpPr>
          <p:cNvPr id="275" name="Google Shape;275;p42"/>
          <p:cNvCxnSpPr/>
          <p:nvPr/>
        </p:nvCxnSpPr>
        <p:spPr>
          <a:xfrm>
            <a:off x="123655" y="7677894"/>
            <a:ext cx="6612000" cy="0"/>
          </a:xfrm>
          <a:prstGeom prst="straightConnector1">
            <a:avLst/>
          </a:prstGeom>
          <a:noFill/>
          <a:ln cap="flat" cmpd="sng" w="19050">
            <a:solidFill>
              <a:srgbClr val="EA9999"/>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3"/>
          <p:cNvSpPr txBox="1"/>
          <p:nvPr/>
        </p:nvSpPr>
        <p:spPr>
          <a:xfrm>
            <a:off x="162007" y="5294513"/>
            <a:ext cx="6429600" cy="139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990000"/>
                </a:solidFill>
                <a:latin typeface="Georgia"/>
                <a:ea typeface="Georgia"/>
                <a:cs typeface="Georgia"/>
                <a:sym typeface="Georgia"/>
              </a:rPr>
              <a:t>Team Leaders:</a:t>
            </a:r>
            <a:endParaRPr b="1" sz="1200">
              <a:solidFill>
                <a:srgbClr val="990000"/>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t/>
            </a:r>
            <a:endParaRPr b="1" sz="1200">
              <a:solidFill>
                <a:srgbClr val="351C75"/>
              </a:solidFill>
              <a:latin typeface="Georgia"/>
              <a:ea typeface="Georgia"/>
              <a:cs typeface="Georgia"/>
              <a:sym typeface="Georgia"/>
            </a:endParaRPr>
          </a:p>
          <a:p>
            <a:pPr indent="0" lvl="0" marL="0" rtl="0" algn="ctr">
              <a:spcBef>
                <a:spcPts val="0"/>
              </a:spcBef>
              <a:spcAft>
                <a:spcPts val="0"/>
              </a:spcAft>
              <a:buNone/>
            </a:pPr>
            <a:r>
              <a:rPr b="1" lang="en" sz="2400">
                <a:solidFill>
                  <a:srgbClr val="EA9999"/>
                </a:solidFill>
                <a:latin typeface="Mada"/>
                <a:ea typeface="Mada"/>
                <a:cs typeface="Mada"/>
                <a:sym typeface="Mada"/>
              </a:rPr>
              <a:t>May Babaeer           Zyad Aldosari</a:t>
            </a:r>
            <a:endParaRPr b="1" sz="2400">
              <a:solidFill>
                <a:srgbClr val="EA9999"/>
              </a:solidFill>
              <a:latin typeface="Mada"/>
              <a:ea typeface="Mada"/>
              <a:cs typeface="Mada"/>
              <a:sym typeface="Mada"/>
            </a:endParaRPr>
          </a:p>
        </p:txBody>
      </p:sp>
      <p:sp>
        <p:nvSpPr>
          <p:cNvPr id="281" name="Google Shape;281;p43"/>
          <p:cNvSpPr txBox="1"/>
          <p:nvPr/>
        </p:nvSpPr>
        <p:spPr>
          <a:xfrm>
            <a:off x="-240319" y="7046751"/>
            <a:ext cx="7373700" cy="72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990000"/>
                </a:solidFill>
                <a:latin typeface="Georgia"/>
                <a:ea typeface="Georgia"/>
                <a:cs typeface="Georgia"/>
                <a:sym typeface="Georgia"/>
              </a:rPr>
              <a:t>This Amazing Work was Done By:</a:t>
            </a:r>
            <a:endParaRPr b="1" sz="2700">
              <a:solidFill>
                <a:srgbClr val="990000"/>
              </a:solidFill>
              <a:latin typeface="Mada"/>
              <a:ea typeface="Mada"/>
              <a:cs typeface="Mada"/>
              <a:sym typeface="Mada"/>
            </a:endParaRPr>
          </a:p>
        </p:txBody>
      </p:sp>
      <p:sp>
        <p:nvSpPr>
          <p:cNvPr id="282" name="Google Shape;282;p43"/>
          <p:cNvSpPr txBox="1"/>
          <p:nvPr/>
        </p:nvSpPr>
        <p:spPr>
          <a:xfrm>
            <a:off x="252461" y="7660334"/>
            <a:ext cx="6429600" cy="109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EA9999"/>
                </a:solidFill>
                <a:latin typeface="Mada"/>
                <a:ea typeface="Mada"/>
                <a:cs typeface="Mada"/>
                <a:sym typeface="Mada"/>
              </a:rPr>
              <a:t>Khalid Aldossari</a:t>
            </a:r>
            <a:r>
              <a:rPr b="1" lang="en" sz="2400">
                <a:solidFill>
                  <a:srgbClr val="EA9999"/>
                </a:solidFill>
                <a:latin typeface="Mada"/>
                <a:ea typeface="Mada"/>
                <a:cs typeface="Mada"/>
                <a:sym typeface="Mada"/>
              </a:rPr>
              <a:t>          Naif Aldossari</a:t>
            </a:r>
            <a:endParaRPr b="1" sz="1100">
              <a:solidFill>
                <a:srgbClr val="EA9999"/>
              </a:solidFill>
              <a:latin typeface="Mada"/>
              <a:ea typeface="Mada"/>
              <a:cs typeface="Mada"/>
              <a:sym typeface="Mada"/>
            </a:endParaRPr>
          </a:p>
          <a:p>
            <a:pPr indent="0" lvl="0" marL="0" rtl="0" algn="ctr">
              <a:spcBef>
                <a:spcPts val="0"/>
              </a:spcBef>
              <a:spcAft>
                <a:spcPts val="0"/>
              </a:spcAft>
              <a:buNone/>
            </a:pPr>
            <a:r>
              <a:t/>
            </a:r>
            <a:endParaRPr b="1" sz="1100">
              <a:solidFill>
                <a:srgbClr val="EA9999"/>
              </a:solidFill>
              <a:latin typeface="Mada"/>
              <a:ea typeface="Mada"/>
              <a:cs typeface="Mada"/>
              <a:sym typeface="Mada"/>
            </a:endParaRPr>
          </a:p>
          <a:p>
            <a:pPr indent="0" lvl="0" marL="0" rtl="0" algn="ctr">
              <a:spcBef>
                <a:spcPts val="0"/>
              </a:spcBef>
              <a:spcAft>
                <a:spcPts val="0"/>
              </a:spcAft>
              <a:buNone/>
            </a:pPr>
            <a:r>
              <a:rPr b="1" lang="en" sz="2400">
                <a:solidFill>
                  <a:srgbClr val="EA9999"/>
                </a:solidFill>
                <a:latin typeface="Mada"/>
                <a:ea typeface="Mada"/>
                <a:cs typeface="Mada"/>
                <a:sym typeface="Mada"/>
              </a:rPr>
              <a:t>Abdullah Alnuwaybit</a:t>
            </a:r>
            <a:r>
              <a:rPr b="1" lang="en" sz="2400">
                <a:solidFill>
                  <a:srgbClr val="EA9999"/>
                </a:solidFill>
                <a:latin typeface="Mada"/>
                <a:ea typeface="Mada"/>
                <a:cs typeface="Mada"/>
                <a:sym typeface="Mada"/>
              </a:rPr>
              <a:t>          </a:t>
            </a:r>
            <a:endParaRPr b="1" sz="2400">
              <a:solidFill>
                <a:srgbClr val="EA9999"/>
              </a:solidFill>
              <a:latin typeface="Mada"/>
              <a:ea typeface="Mada"/>
              <a:cs typeface="Mada"/>
              <a:sym typeface="Mada"/>
            </a:endParaRPr>
          </a:p>
        </p:txBody>
      </p:sp>
      <p:sp>
        <p:nvSpPr>
          <p:cNvPr id="283" name="Google Shape;283;p43"/>
          <p:cNvSpPr txBox="1"/>
          <p:nvPr/>
        </p:nvSpPr>
        <p:spPr>
          <a:xfrm>
            <a:off x="1131350" y="9028056"/>
            <a:ext cx="45840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990000"/>
                </a:solidFill>
                <a:latin typeface="Georgia"/>
                <a:ea typeface="Georgia"/>
                <a:cs typeface="Georgia"/>
                <a:sym typeface="Georgia"/>
              </a:rPr>
              <a:t>Note writers</a:t>
            </a:r>
            <a:endParaRPr b="1" sz="2700">
              <a:solidFill>
                <a:srgbClr val="990000"/>
              </a:solidFill>
              <a:latin typeface="Mada"/>
              <a:ea typeface="Mada"/>
              <a:cs typeface="Mada"/>
              <a:sym typeface="Mada"/>
            </a:endParaRPr>
          </a:p>
        </p:txBody>
      </p:sp>
      <p:sp>
        <p:nvSpPr>
          <p:cNvPr id="284" name="Google Shape;284;p43"/>
          <p:cNvSpPr txBox="1"/>
          <p:nvPr/>
        </p:nvSpPr>
        <p:spPr>
          <a:xfrm>
            <a:off x="1055146" y="10475934"/>
            <a:ext cx="45840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990000"/>
                </a:solidFill>
                <a:latin typeface="Georgia"/>
                <a:ea typeface="Georgia"/>
                <a:cs typeface="Georgia"/>
                <a:sym typeface="Georgia"/>
              </a:rPr>
              <a:t>Quiz writers</a:t>
            </a:r>
            <a:endParaRPr b="1" sz="2700">
              <a:solidFill>
                <a:srgbClr val="990000"/>
              </a:solidFill>
              <a:latin typeface="Mada"/>
              <a:ea typeface="Mada"/>
              <a:cs typeface="Mada"/>
              <a:sym typeface="Mada"/>
            </a:endParaRPr>
          </a:p>
        </p:txBody>
      </p:sp>
      <p:sp>
        <p:nvSpPr>
          <p:cNvPr id="285" name="Google Shape;285;p43"/>
          <p:cNvSpPr txBox="1"/>
          <p:nvPr/>
        </p:nvSpPr>
        <p:spPr>
          <a:xfrm>
            <a:off x="252461" y="9613063"/>
            <a:ext cx="64296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EA9999"/>
                </a:solidFill>
                <a:latin typeface="Mada"/>
                <a:ea typeface="Mada"/>
                <a:cs typeface="Mada"/>
                <a:sym typeface="Mada"/>
              </a:rPr>
              <a:t>Raghad AlKhashan, Nayef Alsaber</a:t>
            </a:r>
            <a:endParaRPr b="1" sz="2400">
              <a:solidFill>
                <a:srgbClr val="EA9999"/>
              </a:solidFill>
              <a:latin typeface="Mada"/>
              <a:ea typeface="Mada"/>
              <a:cs typeface="Mada"/>
              <a:sym typeface="Mada"/>
            </a:endParaRPr>
          </a:p>
        </p:txBody>
      </p:sp>
      <p:sp>
        <p:nvSpPr>
          <p:cNvPr id="286" name="Google Shape;286;p43"/>
          <p:cNvSpPr txBox="1"/>
          <p:nvPr/>
        </p:nvSpPr>
        <p:spPr>
          <a:xfrm>
            <a:off x="252461" y="11060940"/>
            <a:ext cx="6429600" cy="59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rgbClr val="EA9999"/>
                </a:solidFill>
                <a:latin typeface="Mada"/>
                <a:ea typeface="Mada"/>
                <a:cs typeface="Mada"/>
                <a:sym typeface="Mada"/>
              </a:rPr>
              <a:t>Khalid Aldossari </a:t>
            </a:r>
            <a:endParaRPr b="1" sz="2400">
              <a:solidFill>
                <a:srgbClr val="EA9999"/>
              </a:solidFill>
              <a:latin typeface="Mada"/>
              <a:ea typeface="Mada"/>
              <a:cs typeface="Mada"/>
              <a:sym typeface="Mada"/>
            </a:endParaRPr>
          </a:p>
        </p:txBody>
      </p:sp>
      <p:sp>
        <p:nvSpPr>
          <p:cNvPr id="287" name="Google Shape;287;p43"/>
          <p:cNvSpPr/>
          <p:nvPr/>
        </p:nvSpPr>
        <p:spPr>
          <a:xfrm>
            <a:off x="0" y="0"/>
            <a:ext cx="6858300" cy="33723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3"/>
          <p:cNvSpPr/>
          <p:nvPr/>
        </p:nvSpPr>
        <p:spPr>
          <a:xfrm flipH="1">
            <a:off x="109" y="3199246"/>
            <a:ext cx="2491800" cy="628500"/>
          </a:xfrm>
          <a:prstGeom prst="snip2DiagRect">
            <a:avLst>
              <a:gd fmla="val 42434"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3"/>
          <p:cNvSpPr/>
          <p:nvPr/>
        </p:nvSpPr>
        <p:spPr>
          <a:xfrm>
            <a:off x="-225" y="2914805"/>
            <a:ext cx="6839569" cy="266727"/>
          </a:xfrm>
          <a:custGeom>
            <a:rect b="b" l="l" r="r" t="t"/>
            <a:pathLst>
              <a:path extrusionOk="0" h="10668" w="277749">
                <a:moveTo>
                  <a:pt x="0" y="0"/>
                </a:moveTo>
                <a:lnTo>
                  <a:pt x="96393" y="762"/>
                </a:lnTo>
                <a:lnTo>
                  <a:pt x="107823" y="10668"/>
                </a:lnTo>
                <a:lnTo>
                  <a:pt x="277749" y="10668"/>
                </a:lnTo>
              </a:path>
            </a:pathLst>
          </a:custGeom>
          <a:noFill/>
          <a:ln cap="flat" cmpd="sng" w="114300">
            <a:solidFill>
              <a:srgbClr val="FFFFFF"/>
            </a:solidFill>
            <a:prstDash val="lgDash"/>
            <a:round/>
            <a:headEnd len="med" w="med" type="none"/>
            <a:tailEnd len="med" w="med" type="none"/>
          </a:ln>
        </p:spPr>
      </p:sp>
      <p:pic>
        <p:nvPicPr>
          <p:cNvPr id="290" name="Google Shape;290;p43"/>
          <p:cNvPicPr preferRelativeResize="0"/>
          <p:nvPr/>
        </p:nvPicPr>
        <p:blipFill rotWithShape="1">
          <a:blip r:embed="rId3">
            <a:alphaModFix/>
          </a:blip>
          <a:srcRect b="16795" l="0" r="0" t="15287"/>
          <a:stretch/>
        </p:blipFill>
        <p:spPr>
          <a:xfrm>
            <a:off x="4286438" y="1149861"/>
            <a:ext cx="2548012" cy="1730663"/>
          </a:xfrm>
          <a:prstGeom prst="rect">
            <a:avLst/>
          </a:prstGeom>
          <a:noFill/>
          <a:ln>
            <a:noFill/>
          </a:ln>
        </p:spPr>
      </p:pic>
      <p:sp>
        <p:nvSpPr>
          <p:cNvPr id="291" name="Google Shape;291;p43"/>
          <p:cNvSpPr txBox="1"/>
          <p:nvPr/>
        </p:nvSpPr>
        <p:spPr>
          <a:xfrm>
            <a:off x="181058" y="323867"/>
            <a:ext cx="6658500" cy="9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Mada"/>
                <a:ea typeface="Mada"/>
                <a:cs typeface="Mada"/>
                <a:sym typeface="Mada"/>
              </a:rPr>
              <a:t>Thank you for all the love and support you gave the team in those two years!</a:t>
            </a:r>
            <a:endParaRPr b="1" sz="2400">
              <a:solidFill>
                <a:srgbClr val="FFFFFF"/>
              </a:solidFill>
              <a:latin typeface="Mada"/>
              <a:ea typeface="Mada"/>
              <a:cs typeface="Mada"/>
              <a:sym typeface="Mada"/>
            </a:endParaRPr>
          </a:p>
        </p:txBody>
      </p:sp>
      <p:sp>
        <p:nvSpPr>
          <p:cNvPr id="292" name="Google Shape;292;p43"/>
          <p:cNvSpPr txBox="1"/>
          <p:nvPr/>
        </p:nvSpPr>
        <p:spPr>
          <a:xfrm>
            <a:off x="181058" y="1352622"/>
            <a:ext cx="4672200" cy="109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Mada"/>
                <a:ea typeface="Mada"/>
                <a:cs typeface="Mada"/>
                <a:sym typeface="Mada"/>
              </a:rPr>
              <a:t>Hope we made the context much easier to study.</a:t>
            </a:r>
            <a:endParaRPr b="1" sz="1800">
              <a:solidFill>
                <a:srgbClr val="FFFFFF"/>
              </a:solidFill>
              <a:latin typeface="Mada"/>
              <a:ea typeface="Mada"/>
              <a:cs typeface="Mada"/>
              <a:sym typeface="Mada"/>
            </a:endParaRPr>
          </a:p>
          <a:p>
            <a:pPr indent="0" lvl="0" marL="0" rtl="0" algn="l">
              <a:spcBef>
                <a:spcPts val="0"/>
              </a:spcBef>
              <a:spcAft>
                <a:spcPts val="0"/>
              </a:spcAft>
              <a:buNone/>
            </a:pPr>
            <a:r>
              <a:rPr b="1" lang="en" sz="1800">
                <a:solidFill>
                  <a:srgbClr val="FFFFFF"/>
                </a:solidFill>
                <a:latin typeface="Mada"/>
                <a:ea typeface="Mada"/>
                <a:cs typeface="Mada"/>
                <a:sym typeface="Mada"/>
              </a:rPr>
              <a:t>God bless you, Future doctors.</a:t>
            </a:r>
            <a:endParaRPr b="1" sz="1800">
              <a:solidFill>
                <a:srgbClr val="FFFFFF"/>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pic>
        <p:nvPicPr>
          <p:cNvPr id="297" name="Google Shape;297;p44"/>
          <p:cNvPicPr preferRelativeResize="0"/>
          <p:nvPr/>
        </p:nvPicPr>
        <p:blipFill>
          <a:blip r:embed="rId3">
            <a:alphaModFix/>
          </a:blip>
          <a:stretch>
            <a:fillRect/>
          </a:stretch>
        </p:blipFill>
        <p:spPr>
          <a:xfrm>
            <a:off x="0" y="1943050"/>
            <a:ext cx="6839999" cy="6839999"/>
          </a:xfrm>
          <a:prstGeom prst="rect">
            <a:avLst/>
          </a:prstGeom>
          <a:noFill/>
          <a:ln>
            <a:noFill/>
          </a:ln>
        </p:spPr>
      </p:pic>
      <p:sp>
        <p:nvSpPr>
          <p:cNvPr id="298" name="Google Shape;298;p44"/>
          <p:cNvSpPr/>
          <p:nvPr/>
        </p:nvSpPr>
        <p:spPr>
          <a:xfrm>
            <a:off x="18900" y="-1"/>
            <a:ext cx="6858300" cy="7503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4"/>
          <p:cNvSpPr txBox="1"/>
          <p:nvPr/>
        </p:nvSpPr>
        <p:spPr>
          <a:xfrm>
            <a:off x="171450" y="0"/>
            <a:ext cx="6553200" cy="75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solidFill>
                  <a:srgbClr val="990000"/>
                </a:solidFill>
                <a:latin typeface="Georgia"/>
                <a:ea typeface="Georgia"/>
                <a:cs typeface="Georgia"/>
                <a:sym typeface="Georgia"/>
              </a:rPr>
              <a:t>This lec was reviewed by </a:t>
            </a:r>
            <a:endParaRPr sz="4000">
              <a:solidFill>
                <a:srgbClr val="990000"/>
              </a:solidFill>
              <a:latin typeface="Georgia"/>
              <a:ea typeface="Georgia"/>
              <a:cs typeface="Georgia"/>
              <a:sym typeface="Georgia"/>
            </a:endParaRPr>
          </a:p>
        </p:txBody>
      </p:sp>
      <p:sp>
        <p:nvSpPr>
          <p:cNvPr id="300" name="Google Shape;300;p44"/>
          <p:cNvSpPr/>
          <p:nvPr/>
        </p:nvSpPr>
        <p:spPr>
          <a:xfrm>
            <a:off x="6077152" y="504850"/>
            <a:ext cx="2247900" cy="628500"/>
          </a:xfrm>
          <a:prstGeom prst="snip2DiagRect">
            <a:avLst>
              <a:gd fmla="val 42434"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4"/>
          <p:cNvSpPr/>
          <p:nvPr/>
        </p:nvSpPr>
        <p:spPr>
          <a:xfrm flipH="1">
            <a:off x="-1104996" y="504850"/>
            <a:ext cx="1905300" cy="628500"/>
          </a:xfrm>
          <a:prstGeom prst="snip2DiagRect">
            <a:avLst>
              <a:gd fmla="val 42434"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4"/>
          <p:cNvSpPr txBox="1"/>
          <p:nvPr/>
        </p:nvSpPr>
        <p:spPr>
          <a:xfrm>
            <a:off x="552450" y="8496300"/>
            <a:ext cx="5810100" cy="32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EA9999"/>
                </a:solidFill>
                <a:latin typeface="Mada SemiBold"/>
                <a:ea typeface="Mada SemiBold"/>
                <a:cs typeface="Mada SemiBold"/>
                <a:sym typeface="Mada SemiBold"/>
              </a:rPr>
              <a:t>Extremely hidden right? No one will ever find this right?</a:t>
            </a:r>
            <a:endParaRPr sz="2100">
              <a:solidFill>
                <a:srgbClr val="EA9999"/>
              </a:solidFill>
              <a:latin typeface="Mada SemiBold"/>
              <a:ea typeface="Mada SemiBold"/>
              <a:cs typeface="Mada SemiBold"/>
              <a:sym typeface="Mada SemiBold"/>
            </a:endParaRPr>
          </a:p>
          <a:p>
            <a:pPr indent="0" lvl="0" marL="0" rtl="0" algn="l">
              <a:spcBef>
                <a:spcPts val="0"/>
              </a:spcBef>
              <a:spcAft>
                <a:spcPts val="0"/>
              </a:spcAft>
              <a:buNone/>
            </a:pPr>
            <a:r>
              <a:rPr lang="en" sz="1500">
                <a:solidFill>
                  <a:srgbClr val="F3F3F3"/>
                </a:solidFill>
                <a:latin typeface="Mada SemiBold"/>
                <a:ea typeface="Mada SemiBold"/>
                <a:cs typeface="Mada SemiBold"/>
                <a:sym typeface="Mada SemiBold"/>
              </a:rPr>
              <a:t>P.S: we know it isn’t, that’s the joke, nerd </a:t>
            </a:r>
            <a:endParaRPr sz="1500">
              <a:solidFill>
                <a:srgbClr val="F3F3F3"/>
              </a:solidFill>
              <a:latin typeface="Mada SemiBold"/>
              <a:ea typeface="Mada SemiBold"/>
              <a:cs typeface="Mada SemiBold"/>
              <a:sym typeface="Mada SemiBold"/>
            </a:endParaRPr>
          </a:p>
          <a:p>
            <a:pPr indent="0" lvl="0" marL="0" rtl="0" algn="l">
              <a:spcBef>
                <a:spcPts val="0"/>
              </a:spcBef>
              <a:spcAft>
                <a:spcPts val="0"/>
              </a:spcAft>
              <a:buNone/>
            </a:pPr>
            <a:r>
              <a:t/>
            </a:r>
            <a:endParaRPr sz="2100">
              <a:solidFill>
                <a:srgbClr val="EA9999"/>
              </a:solidFill>
              <a:latin typeface="Mada SemiBold"/>
              <a:ea typeface="Mada SemiBold"/>
              <a:cs typeface="Mada SemiBold"/>
              <a:sym typeface="Mada SemiBold"/>
            </a:endParaRPr>
          </a:p>
          <a:p>
            <a:pPr indent="0" lvl="0" marL="0" rtl="0" algn="ctr">
              <a:spcBef>
                <a:spcPts val="0"/>
              </a:spcBef>
              <a:spcAft>
                <a:spcPts val="0"/>
              </a:spcAft>
              <a:buNone/>
            </a:pPr>
            <a:r>
              <a:rPr lang="en" sz="900">
                <a:solidFill>
                  <a:srgbClr val="EA9999"/>
                </a:solidFill>
                <a:latin typeface="Mada SemiBold"/>
                <a:ea typeface="Mada SemiBold"/>
                <a:cs typeface="Mada SemiBold"/>
                <a:sym typeface="Mada SemiBold"/>
              </a:rPr>
              <a:t>You can clearly see that I’m completely mentally stable and dealing with all this quarantine thing in a healthy way right?</a:t>
            </a:r>
            <a:endParaRPr sz="900">
              <a:solidFill>
                <a:srgbClr val="EA9999"/>
              </a:solidFill>
              <a:latin typeface="Mada SemiBold"/>
              <a:ea typeface="Mada SemiBold"/>
              <a:cs typeface="Mada SemiBold"/>
              <a:sym typeface="Mada SemiBold"/>
            </a:endParaRPr>
          </a:p>
          <a:p>
            <a:pPr indent="0" lvl="0" marL="0" rtl="0" algn="l">
              <a:spcBef>
                <a:spcPts val="0"/>
              </a:spcBef>
              <a:spcAft>
                <a:spcPts val="0"/>
              </a:spcAft>
              <a:buNone/>
            </a:pPr>
            <a:r>
              <a:t/>
            </a:r>
            <a:endParaRPr sz="2100">
              <a:solidFill>
                <a:srgbClr val="EA9999"/>
              </a:solidFill>
              <a:latin typeface="Mada SemiBold"/>
              <a:ea typeface="Mada SemiBold"/>
              <a:cs typeface="Mada SemiBold"/>
              <a:sym typeface="Mada SemiBold"/>
            </a:endParaRPr>
          </a:p>
          <a:p>
            <a:pPr indent="0" lvl="0" marL="0" rtl="0" algn="l">
              <a:spcBef>
                <a:spcPts val="0"/>
              </a:spcBef>
              <a:spcAft>
                <a:spcPts val="0"/>
              </a:spcAft>
              <a:buNone/>
            </a:pPr>
            <a:r>
              <a:rPr lang="en" sz="2100">
                <a:solidFill>
                  <a:srgbClr val="EA9999"/>
                </a:solidFill>
                <a:latin typeface="Mada SemiBold"/>
                <a:ea typeface="Mada SemiBold"/>
                <a:cs typeface="Mada SemiBold"/>
                <a:sym typeface="Mada SemiBold"/>
              </a:rPr>
              <a:t>Btw do you like our new logo? It was made by the hands of the greatest logo maker in all the realms. But we’ll keep their name a secret</a:t>
            </a:r>
            <a:r>
              <a:rPr lang="en" sz="2100">
                <a:solidFill>
                  <a:srgbClr val="EA9999"/>
                </a:solidFill>
                <a:latin typeface="Mada SemiBold"/>
                <a:ea typeface="Mada SemiBold"/>
                <a:cs typeface="Mada SemiBold"/>
                <a:sym typeface="Mada SemiBold"/>
              </a:rPr>
              <a:t>🍕</a:t>
            </a:r>
            <a:r>
              <a:rPr lang="en" sz="2100">
                <a:solidFill>
                  <a:srgbClr val="EA9999"/>
                </a:solidFill>
                <a:latin typeface="Mada SemiBold"/>
                <a:ea typeface="Mada SemiBold"/>
                <a:cs typeface="Mada SemiBold"/>
                <a:sym typeface="Mada SemiBold"/>
              </a:rPr>
              <a:t>.</a:t>
            </a:r>
            <a:endParaRPr sz="2100">
              <a:solidFill>
                <a:srgbClr val="EA9999"/>
              </a:solidFill>
              <a:latin typeface="Mada SemiBold"/>
              <a:ea typeface="Mada SemiBold"/>
              <a:cs typeface="Mada SemiBold"/>
              <a:sym typeface="Mada SemiBold"/>
            </a:endParaRPr>
          </a:p>
          <a:p>
            <a:pPr indent="0" lvl="0" marL="0" rtl="0" algn="l">
              <a:spcBef>
                <a:spcPts val="0"/>
              </a:spcBef>
              <a:spcAft>
                <a:spcPts val="0"/>
              </a:spcAft>
              <a:buNone/>
            </a:pPr>
            <a:r>
              <a:t/>
            </a:r>
            <a:endParaRPr sz="2100">
              <a:solidFill>
                <a:srgbClr val="EA9999"/>
              </a:solidFill>
              <a:latin typeface="Mada SemiBold"/>
              <a:ea typeface="Mada SemiBold"/>
              <a:cs typeface="Mada SemiBold"/>
              <a:sym typeface="Mada SemiBold"/>
            </a:endParaRPr>
          </a:p>
          <a:p>
            <a:pPr indent="0" lvl="0" marL="0" rtl="0" algn="l">
              <a:spcBef>
                <a:spcPts val="0"/>
              </a:spcBef>
              <a:spcAft>
                <a:spcPts val="0"/>
              </a:spcAft>
              <a:buNone/>
            </a:pPr>
            <a:r>
              <a:t/>
            </a:r>
            <a:endParaRPr sz="2100">
              <a:solidFill>
                <a:srgbClr val="EA9999"/>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