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12189600" cx="6840000"/>
  <p:notesSz cx="6858000" cy="9144000"/>
  <p:embeddedFontLst>
    <p:embeddedFont>
      <p:font typeface="Mada"/>
      <p:regular r:id="rId16"/>
      <p:bold r:id="rId17"/>
    </p:embeddedFont>
    <p:embeddedFont>
      <p:font typeface="Ex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5F16798C-C52D-44EA-B9D8-7724F74FBA21}">
  <a:tblStyle styleId="{5F16798C-C52D-44EA-B9D8-7724F74FBA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xo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font" Target="fonts/Exo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Mada-bold.fntdata"/><Relationship Id="rId16" Type="http://schemas.openxmlformats.org/officeDocument/2006/relationships/font" Target="fonts/Mada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Exo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Ex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467261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1968530a8_0_320:notes"/>
          <p:cNvSpPr/>
          <p:nvPr>
            <p:ph idx="2" type="sldImg"/>
          </p:nvPr>
        </p:nvSpPr>
        <p:spPr>
          <a:xfrm>
            <a:off x="2467261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1968530a8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1968530a8_0_0:notes"/>
          <p:cNvSpPr/>
          <p:nvPr>
            <p:ph idx="2" type="sldImg"/>
          </p:nvPr>
        </p:nvSpPr>
        <p:spPr>
          <a:xfrm>
            <a:off x="2467261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1968530a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1968530a8_0_13:notes"/>
          <p:cNvSpPr/>
          <p:nvPr>
            <p:ph idx="2" type="sldImg"/>
          </p:nvPr>
        </p:nvSpPr>
        <p:spPr>
          <a:xfrm>
            <a:off x="2467261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1968530a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2b4914eab_2_15:notes"/>
          <p:cNvSpPr/>
          <p:nvPr>
            <p:ph idx="2" type="sldImg"/>
          </p:nvPr>
        </p:nvSpPr>
        <p:spPr>
          <a:xfrm>
            <a:off x="2467261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72b4914eab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3bda69b54721c7_5:notes"/>
          <p:cNvSpPr/>
          <p:nvPr>
            <p:ph idx="2" type="sldImg"/>
          </p:nvPr>
        </p:nvSpPr>
        <p:spPr>
          <a:xfrm>
            <a:off x="2467261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3bda69b54721c7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430c831343d68ae9_0:notes"/>
          <p:cNvSpPr/>
          <p:nvPr>
            <p:ph idx="2" type="sldImg"/>
          </p:nvPr>
        </p:nvSpPr>
        <p:spPr>
          <a:xfrm>
            <a:off x="2467261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430c831343d68ae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73bada0971_0_28:notes"/>
          <p:cNvSpPr/>
          <p:nvPr>
            <p:ph idx="2" type="sldImg"/>
          </p:nvPr>
        </p:nvSpPr>
        <p:spPr>
          <a:xfrm>
            <a:off x="2467261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73bada0971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71968530a8_0_95:notes"/>
          <p:cNvSpPr/>
          <p:nvPr>
            <p:ph idx="2" type="sldImg"/>
          </p:nvPr>
        </p:nvSpPr>
        <p:spPr>
          <a:xfrm>
            <a:off x="2467261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71968530a8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71968530a8_0_111:notes"/>
          <p:cNvSpPr/>
          <p:nvPr>
            <p:ph idx="2" type="sldImg"/>
          </p:nvPr>
        </p:nvSpPr>
        <p:spPr>
          <a:xfrm>
            <a:off x="2467261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71968530a8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233168" y="1764571"/>
            <a:ext cx="6373800" cy="48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233161" y="6716604"/>
            <a:ext cx="6373800" cy="18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233161" y="2621410"/>
            <a:ext cx="6373800" cy="465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233161" y="7470470"/>
            <a:ext cx="6373800" cy="30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233168" y="1764571"/>
            <a:ext cx="6373800" cy="48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233161" y="6716604"/>
            <a:ext cx="6373800" cy="18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233161" y="5097308"/>
            <a:ext cx="6373800" cy="199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233161" y="1054666"/>
            <a:ext cx="6373800" cy="13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233161" y="2731255"/>
            <a:ext cx="6373800" cy="80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233161" y="1054666"/>
            <a:ext cx="6373800" cy="13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233161" y="2731255"/>
            <a:ext cx="2991900" cy="80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3614787" y="2731255"/>
            <a:ext cx="2991900" cy="80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233161" y="1054666"/>
            <a:ext cx="6373800" cy="13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233161" y="1316719"/>
            <a:ext cx="2100300" cy="179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233161" y="3293218"/>
            <a:ext cx="2100300" cy="75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>
            <p:ph type="title"/>
          </p:nvPr>
        </p:nvSpPr>
        <p:spPr>
          <a:xfrm>
            <a:off x="366722" y="1066812"/>
            <a:ext cx="4763400" cy="969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/>
          <p:nvPr/>
        </p:nvSpPr>
        <p:spPr>
          <a:xfrm>
            <a:off x="3420000" y="-296"/>
            <a:ext cx="3420300" cy="1218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1"/>
          <p:cNvSpPr txBox="1"/>
          <p:nvPr>
            <p:ph type="title"/>
          </p:nvPr>
        </p:nvSpPr>
        <p:spPr>
          <a:xfrm>
            <a:off x="198602" y="2922506"/>
            <a:ext cx="3025800" cy="351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7" name="Google Shape;87;p21"/>
          <p:cNvSpPr txBox="1"/>
          <p:nvPr>
            <p:ph idx="1" type="subTitle"/>
          </p:nvPr>
        </p:nvSpPr>
        <p:spPr>
          <a:xfrm>
            <a:off x="198602" y="6643018"/>
            <a:ext cx="3025800" cy="29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" name="Google Shape;88;p21"/>
          <p:cNvSpPr txBox="1"/>
          <p:nvPr>
            <p:ph idx="2" type="body"/>
          </p:nvPr>
        </p:nvSpPr>
        <p:spPr>
          <a:xfrm>
            <a:off x="3694902" y="1715988"/>
            <a:ext cx="2870100" cy="875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233161" y="5097308"/>
            <a:ext cx="6373800" cy="199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idx="1" type="body"/>
          </p:nvPr>
        </p:nvSpPr>
        <p:spPr>
          <a:xfrm>
            <a:off x="233161" y="10026056"/>
            <a:ext cx="4487400" cy="143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2" name="Google Shape;92;p22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/>
          <p:nvPr>
            <p:ph hasCustomPrompt="1" type="title"/>
          </p:nvPr>
        </p:nvSpPr>
        <p:spPr>
          <a:xfrm>
            <a:off x="233161" y="2621410"/>
            <a:ext cx="6373800" cy="465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" name="Google Shape;95;p23"/>
          <p:cNvSpPr txBox="1"/>
          <p:nvPr>
            <p:ph idx="1" type="body"/>
          </p:nvPr>
        </p:nvSpPr>
        <p:spPr>
          <a:xfrm>
            <a:off x="233161" y="7470470"/>
            <a:ext cx="6373800" cy="30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233161" y="1054666"/>
            <a:ext cx="6373800" cy="13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233161" y="2731255"/>
            <a:ext cx="6373800" cy="80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233161" y="1054666"/>
            <a:ext cx="6373800" cy="13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233161" y="2731255"/>
            <a:ext cx="2992200" cy="80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3614787" y="2731255"/>
            <a:ext cx="2992200" cy="80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233161" y="1054666"/>
            <a:ext cx="6373800" cy="13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233161" y="1316719"/>
            <a:ext cx="2100600" cy="179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233161" y="3293218"/>
            <a:ext cx="2100600" cy="75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366722" y="1066812"/>
            <a:ext cx="4763400" cy="969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3420000" y="-296"/>
            <a:ext cx="3420000" cy="1218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198602" y="2922506"/>
            <a:ext cx="3025800" cy="351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198602" y="6643018"/>
            <a:ext cx="3025800" cy="29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3694902" y="1715988"/>
            <a:ext cx="2870100" cy="87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233161" y="10026056"/>
            <a:ext cx="4487400" cy="143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33161" y="1054666"/>
            <a:ext cx="6373800" cy="13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33161" y="2731255"/>
            <a:ext cx="6373800" cy="80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" name="Google Shape;9;p1"/>
          <p:cNvGrpSpPr/>
          <p:nvPr/>
        </p:nvGrpSpPr>
        <p:grpSpPr>
          <a:xfrm>
            <a:off x="150" y="0"/>
            <a:ext cx="6839700" cy="676441"/>
            <a:chOff x="150" y="0"/>
            <a:chExt cx="6839700" cy="676441"/>
          </a:xfrm>
        </p:grpSpPr>
        <p:sp>
          <p:nvSpPr>
            <p:cNvPr id="10" name="Google Shape;10;p1"/>
            <p:cNvSpPr/>
            <p:nvPr/>
          </p:nvSpPr>
          <p:spPr>
            <a:xfrm>
              <a:off x="150" y="0"/>
              <a:ext cx="6839700" cy="133200"/>
            </a:xfrm>
            <a:prstGeom prst="rect">
              <a:avLst/>
            </a:prstGeom>
            <a:solidFill>
              <a:srgbClr val="F4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4597798" y="47641"/>
              <a:ext cx="2241900" cy="628800"/>
            </a:xfrm>
            <a:prstGeom prst="snip2DiagRect">
              <a:avLst>
                <a:gd fmla="val 42434" name="adj1"/>
                <a:gd fmla="val 0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" name="Google Shape;12;p1"/>
          <p:cNvSpPr/>
          <p:nvPr/>
        </p:nvSpPr>
        <p:spPr>
          <a:xfrm>
            <a:off x="-150" y="11312689"/>
            <a:ext cx="6839700" cy="876300"/>
          </a:xfrm>
          <a:prstGeom prst="round2SameRect">
            <a:avLst>
              <a:gd fmla="val 16667" name="adj1"/>
              <a:gd fmla="val 0" name="adj2"/>
            </a:avLst>
          </a:prstGeom>
          <a:noFill/>
          <a:ln cap="flat" cmpd="sng" w="9525">
            <a:solidFill>
              <a:srgbClr val="EA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233161" y="1054666"/>
            <a:ext cx="6373800" cy="13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233161" y="2731255"/>
            <a:ext cx="6373800" cy="80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hyperlink" Target="https://docs.google.com/document/d/10w2G_izOMH4HGZVRjD0YwP7b0scg4dsRLqP2x0uZsqw/edit?usp=sharing" TargetMode="External"/><Relationship Id="rId9" Type="http://schemas.openxmlformats.org/officeDocument/2006/relationships/image" Target="../media/image7.png"/><Relationship Id="rId5" Type="http://schemas.openxmlformats.org/officeDocument/2006/relationships/hyperlink" Target="https://docs.google.com/document/d/1ri9PtZmsO5ihvX3ePFVcQlId8lMdzMgJC9vks6h-Syw/edit?usp=sharing" TargetMode="External"/><Relationship Id="rId6" Type="http://schemas.openxmlformats.org/officeDocument/2006/relationships/image" Target="../media/image5.png"/><Relationship Id="rId7" Type="http://schemas.openxmlformats.org/officeDocument/2006/relationships/image" Target="../media/image10.png"/><Relationship Id="rId8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/>
          <p:nvPr/>
        </p:nvSpPr>
        <p:spPr>
          <a:xfrm>
            <a:off x="0" y="6020121"/>
            <a:ext cx="6858300" cy="48105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5"/>
          <p:cNvSpPr/>
          <p:nvPr/>
        </p:nvSpPr>
        <p:spPr>
          <a:xfrm>
            <a:off x="2971930" y="3638744"/>
            <a:ext cx="3886500" cy="3067500"/>
          </a:xfrm>
          <a:prstGeom prst="snip2DiagRect">
            <a:avLst>
              <a:gd fmla="val 0" name="adj1"/>
              <a:gd fmla="val 32296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5"/>
          <p:cNvSpPr/>
          <p:nvPr/>
        </p:nvSpPr>
        <p:spPr>
          <a:xfrm>
            <a:off x="0" y="6248733"/>
            <a:ext cx="6877050" cy="866862"/>
          </a:xfrm>
          <a:custGeom>
            <a:rect b="b" l="l" r="r" t="t"/>
            <a:pathLst>
              <a:path extrusionOk="0" h="34671" w="275082">
                <a:moveTo>
                  <a:pt x="0" y="0"/>
                </a:moveTo>
                <a:lnTo>
                  <a:pt x="116002" y="0"/>
                </a:lnTo>
                <a:lnTo>
                  <a:pt x="151036" y="34290"/>
                </a:lnTo>
                <a:lnTo>
                  <a:pt x="274823" y="34290"/>
                </a:lnTo>
                <a:lnTo>
                  <a:pt x="275082" y="34671"/>
                </a:lnTo>
              </a:path>
            </a:pathLst>
          </a:custGeom>
          <a:noFill/>
          <a:ln cap="flat" cmpd="sng" w="152400">
            <a:solidFill>
              <a:srgbClr val="FFFFFF"/>
            </a:solidFill>
            <a:prstDash val="lgDash"/>
            <a:round/>
            <a:headEnd len="med" w="med" type="none"/>
            <a:tailEnd len="med" w="med" type="none"/>
          </a:ln>
        </p:spPr>
      </p:sp>
      <p:sp>
        <p:nvSpPr>
          <p:cNvPr id="106" name="Google Shape;106;p25"/>
          <p:cNvSpPr txBox="1"/>
          <p:nvPr/>
        </p:nvSpPr>
        <p:spPr>
          <a:xfrm>
            <a:off x="9525" y="6707046"/>
            <a:ext cx="30384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Objectives:</a:t>
            </a:r>
            <a:endParaRPr b="1" sz="30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7" name="Google Shape;107;p25"/>
          <p:cNvSpPr txBox="1"/>
          <p:nvPr/>
        </p:nvSpPr>
        <p:spPr>
          <a:xfrm>
            <a:off x="200034" y="7335591"/>
            <a:ext cx="6525000" cy="28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By the end of the lecture , you should know:</a:t>
            </a:r>
            <a:endParaRPr b="1" sz="14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ada"/>
              <a:buChar char="◆"/>
            </a:pPr>
            <a:r>
              <a:rPr lang="en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List the drugs used in the treatment of syphilis &amp; gonorrhea</a:t>
            </a:r>
            <a:endParaRPr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ada"/>
              <a:buChar char="◆"/>
            </a:pPr>
            <a:r>
              <a:rPr lang="en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Describe the mechanism of action and adverse effects of each drug</a:t>
            </a:r>
            <a:endParaRPr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ada"/>
              <a:buChar char="◆"/>
            </a:pPr>
            <a:r>
              <a:rPr lang="en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Describe the contraindications of drugs used</a:t>
            </a:r>
            <a:endParaRPr sz="7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ada"/>
              <a:buChar char="◆"/>
            </a:pPr>
            <a:r>
              <a:rPr lang="en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Describe the recommended regimens used for the treatment of syphilis &amp; gonorrhea</a:t>
            </a:r>
            <a:endParaRPr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ada"/>
              <a:buChar char="◆"/>
            </a:pPr>
            <a:r>
              <a:rPr lang="en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Know the alternative treatments in allergic patients</a:t>
            </a:r>
            <a:endParaRPr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08" name="Google Shape;108;p25"/>
          <p:cNvSpPr/>
          <p:nvPr/>
        </p:nvSpPr>
        <p:spPr>
          <a:xfrm flipH="1">
            <a:off x="109" y="10581514"/>
            <a:ext cx="2491800" cy="628500"/>
          </a:xfrm>
          <a:prstGeom prst="snip2DiagRect">
            <a:avLst>
              <a:gd fmla="val 42434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5"/>
          <p:cNvSpPr txBox="1"/>
          <p:nvPr/>
        </p:nvSpPr>
        <p:spPr>
          <a:xfrm>
            <a:off x="57153" y="11056293"/>
            <a:ext cx="13143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 u="sng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Color index:</a:t>
            </a:r>
            <a:endParaRPr b="1" sz="1400" u="sng"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10" name="Google Shape;110;p25"/>
          <p:cNvSpPr/>
          <p:nvPr/>
        </p:nvSpPr>
        <p:spPr>
          <a:xfrm>
            <a:off x="984637" y="4046900"/>
            <a:ext cx="5030100" cy="1100100"/>
          </a:xfrm>
          <a:prstGeom prst="bracketPair">
            <a:avLst/>
          </a:prstGeom>
          <a:noFill/>
          <a:ln cap="flat" cmpd="sng" w="38100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5"/>
          <p:cNvSpPr txBox="1"/>
          <p:nvPr/>
        </p:nvSpPr>
        <p:spPr>
          <a:xfrm>
            <a:off x="0" y="11408652"/>
            <a:ext cx="1666800" cy="6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Black : Main content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Red : Important</a:t>
            </a:r>
            <a:endParaRPr sz="1200">
              <a:solidFill>
                <a:srgbClr val="FF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85C6"/>
                </a:solidFill>
                <a:latin typeface="Mada"/>
                <a:ea typeface="Mada"/>
                <a:cs typeface="Mada"/>
                <a:sym typeface="Mada"/>
              </a:rPr>
              <a:t>Blue: Males’ slides only</a:t>
            </a:r>
            <a:endParaRPr sz="1200">
              <a:solidFill>
                <a:srgbClr val="3D85C6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12" name="Google Shape;112;p25"/>
          <p:cNvCxnSpPr/>
          <p:nvPr/>
        </p:nvCxnSpPr>
        <p:spPr>
          <a:xfrm>
            <a:off x="1771728" y="11513332"/>
            <a:ext cx="0" cy="495300"/>
          </a:xfrm>
          <a:prstGeom prst="straightConnector1">
            <a:avLst/>
          </a:prstGeom>
          <a:noFill/>
          <a:ln cap="flat" cmpd="sng" w="9525">
            <a:solidFill>
              <a:srgbClr val="EA9999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113" name="Google Shape;113;p25"/>
          <p:cNvSpPr txBox="1"/>
          <p:nvPr/>
        </p:nvSpPr>
        <p:spPr>
          <a:xfrm>
            <a:off x="1905084" y="11408652"/>
            <a:ext cx="2286000" cy="6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74EA7"/>
                </a:solidFill>
                <a:latin typeface="Mada"/>
                <a:ea typeface="Mada"/>
                <a:cs typeface="Mada"/>
                <a:sym typeface="Mada"/>
              </a:rPr>
              <a:t>Purple: Females’ slides only</a:t>
            </a:r>
            <a:endParaRPr sz="1200">
              <a:solidFill>
                <a:srgbClr val="674EA7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Grey: Extra info or explanation</a:t>
            </a:r>
            <a:endParaRPr sz="12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Green : Dr. notes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14" name="Google Shape;114;p25"/>
          <p:cNvSpPr/>
          <p:nvPr/>
        </p:nvSpPr>
        <p:spPr>
          <a:xfrm>
            <a:off x="-225" y="10350724"/>
            <a:ext cx="6839569" cy="239070"/>
          </a:xfrm>
          <a:custGeom>
            <a:rect b="b" l="l" r="r" t="t"/>
            <a:pathLst>
              <a:path extrusionOk="0" h="10668" w="277749">
                <a:moveTo>
                  <a:pt x="0" y="0"/>
                </a:moveTo>
                <a:lnTo>
                  <a:pt x="96393" y="762"/>
                </a:lnTo>
                <a:lnTo>
                  <a:pt x="107823" y="10668"/>
                </a:lnTo>
                <a:lnTo>
                  <a:pt x="277749" y="10668"/>
                </a:lnTo>
              </a:path>
            </a:pathLst>
          </a:custGeom>
          <a:noFill/>
          <a:ln cap="flat" cmpd="sng" w="114300">
            <a:solidFill>
              <a:srgbClr val="FFFFFF"/>
            </a:solidFill>
            <a:prstDash val="lgDash"/>
            <a:round/>
            <a:headEnd len="med" w="med" type="none"/>
            <a:tailEnd len="med" w="med" type="none"/>
          </a:ln>
        </p:spPr>
      </p:sp>
      <p:pic>
        <p:nvPicPr>
          <p:cNvPr id="115" name="Google Shape;11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931" y="145933"/>
            <a:ext cx="915550" cy="60027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5"/>
          <p:cNvSpPr/>
          <p:nvPr/>
        </p:nvSpPr>
        <p:spPr>
          <a:xfrm rot="10800000">
            <a:off x="5410500" y="452291"/>
            <a:ext cx="1429500" cy="314400"/>
          </a:xfrm>
          <a:prstGeom prst="homePlate">
            <a:avLst>
              <a:gd fmla="val 50000" name="adj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5">
            <a:hlinkClick r:id="rId4"/>
          </p:cNvPr>
          <p:cNvSpPr txBox="1"/>
          <p:nvPr/>
        </p:nvSpPr>
        <p:spPr>
          <a:xfrm>
            <a:off x="5620534" y="423837"/>
            <a:ext cx="13143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 u="sng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Editing File</a:t>
            </a:r>
            <a:endParaRPr b="1" i="1" sz="1200" u="sng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8" name="Google Shape;118;p25"/>
          <p:cNvSpPr/>
          <p:nvPr/>
        </p:nvSpPr>
        <p:spPr>
          <a:xfrm rot="10800000">
            <a:off x="5410500" y="909515"/>
            <a:ext cx="1429500" cy="314400"/>
          </a:xfrm>
          <a:prstGeom prst="homePlate">
            <a:avLst>
              <a:gd fmla="val 50000" name="adj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5">
            <a:hlinkClick r:id="rId5"/>
          </p:cNvPr>
          <p:cNvSpPr txBox="1"/>
          <p:nvPr/>
        </p:nvSpPr>
        <p:spPr>
          <a:xfrm>
            <a:off x="5487193" y="871546"/>
            <a:ext cx="15996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 u="sng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Mnemonic File</a:t>
            </a:r>
            <a:endParaRPr b="1" i="1" sz="1200" u="sng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0" name="Google Shape;120;p25"/>
          <p:cNvSpPr txBox="1"/>
          <p:nvPr/>
        </p:nvSpPr>
        <p:spPr>
          <a:xfrm>
            <a:off x="928553" y="4141296"/>
            <a:ext cx="5172900" cy="9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Drugs Used in Treatment of Gonorrhea and Syphilis</a:t>
            </a:r>
            <a:endParaRPr b="1" sz="28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1" name="Google Shape;121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62065" y="309241"/>
            <a:ext cx="3067335" cy="306733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5"/>
          <p:cNvSpPr txBox="1"/>
          <p:nvPr/>
        </p:nvSpPr>
        <p:spPr>
          <a:xfrm>
            <a:off x="1707412" y="2991009"/>
            <a:ext cx="37341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06666"/>
                </a:solidFill>
                <a:latin typeface="Georgia"/>
                <a:ea typeface="Georgia"/>
                <a:cs typeface="Georgia"/>
                <a:sym typeface="Georgia"/>
              </a:rPr>
              <a:t>Reproduction Block</a:t>
            </a:r>
            <a:endParaRPr b="1" sz="1800">
              <a:solidFill>
                <a:srgbClr val="E066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3" name="Google Shape;123;p25"/>
          <p:cNvSpPr txBox="1"/>
          <p:nvPr/>
        </p:nvSpPr>
        <p:spPr>
          <a:xfrm>
            <a:off x="1764565" y="3286300"/>
            <a:ext cx="3524400" cy="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Mada"/>
                <a:ea typeface="Mada"/>
                <a:cs typeface="Mada"/>
                <a:sym typeface="Mada"/>
              </a:rPr>
              <a:t>Pharmacology team 438</a:t>
            </a:r>
            <a:endParaRPr sz="1200">
              <a:solidFill>
                <a:srgbClr val="B7B7B7"/>
              </a:solidFill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124" name="Google Shape;124;p25"/>
          <p:cNvPicPr preferRelativeResize="0"/>
          <p:nvPr/>
        </p:nvPicPr>
        <p:blipFill rotWithShape="1">
          <a:blip r:embed="rId7">
            <a:alphaModFix/>
          </a:blip>
          <a:srcRect b="9897" l="0" r="0" t="13196"/>
          <a:stretch/>
        </p:blipFill>
        <p:spPr>
          <a:xfrm>
            <a:off x="57153" y="785126"/>
            <a:ext cx="1076450" cy="827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73763" y="1651925"/>
            <a:ext cx="827874" cy="82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6721" y="2613976"/>
            <a:ext cx="495301" cy="495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/>
          <p:nvPr>
            <p:ph type="title"/>
          </p:nvPr>
        </p:nvSpPr>
        <p:spPr>
          <a:xfrm>
            <a:off x="233150" y="216475"/>
            <a:ext cx="6373800" cy="4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b="1" lang="en" sz="24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Syphilis</a:t>
            </a:r>
            <a:endParaRPr/>
          </a:p>
        </p:txBody>
      </p:sp>
      <p:sp>
        <p:nvSpPr>
          <p:cNvPr id="132" name="Google Shape;132;p26"/>
          <p:cNvSpPr txBox="1"/>
          <p:nvPr>
            <p:ph idx="1" type="body"/>
          </p:nvPr>
        </p:nvSpPr>
        <p:spPr>
          <a:xfrm>
            <a:off x="309350" y="750050"/>
            <a:ext cx="6272400" cy="2242200"/>
          </a:xfrm>
          <a:prstGeom prst="rect">
            <a:avLst/>
          </a:prstGeom>
          <a:ln cap="flat" cmpd="sng" w="9525">
            <a:solidFill>
              <a:srgbClr val="EA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●"/>
            </a:pPr>
            <a:r>
              <a:rPr lang="en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Is a sexually transmitted disease caused by bacterium Treponema Pallidum 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(a spiral -shaped, Gram-negative highly mobile bacterium).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●"/>
            </a:pPr>
            <a:r>
              <a:rPr lang="en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T. pallidum enters the body via skin and mucous membranes through abrasions during sexual contact or blood transfusion or placental transfer from a pregnant woman to her fetus.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○"/>
            </a:pPr>
            <a:r>
              <a:rPr b="1" lang="en" sz="1200">
                <a:solidFill>
                  <a:srgbClr val="000000"/>
                </a:solidFill>
                <a:highlight>
                  <a:srgbClr val="F4CCCC"/>
                </a:highlight>
                <a:latin typeface="Mada"/>
                <a:ea typeface="Mada"/>
                <a:cs typeface="Mada"/>
                <a:sym typeface="Mada"/>
              </a:rPr>
              <a:t>Congenital</a:t>
            </a:r>
            <a:r>
              <a:rPr b="1" lang="en" sz="1200">
                <a:solidFill>
                  <a:srgbClr val="000000"/>
                </a:solidFill>
                <a:highlight>
                  <a:srgbClr val="F4CCCC"/>
                </a:highlight>
                <a:latin typeface="Mada"/>
                <a:ea typeface="Mada"/>
                <a:cs typeface="Mada"/>
                <a:sym typeface="Mada"/>
              </a:rPr>
              <a:t> Syphilis:</a:t>
            </a:r>
            <a:r>
              <a:rPr lang="en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If a woman is pregnant and has symptomatic or asymptomatic early syphilis, disseminating organisms may pass through the placenta to infect the fetus.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○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Manifestation: Perforation of Palate.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May become chronic without treatment.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33" name="Google Shape;133;p26"/>
          <p:cNvSpPr txBox="1"/>
          <p:nvPr>
            <p:ph type="title"/>
          </p:nvPr>
        </p:nvSpPr>
        <p:spPr>
          <a:xfrm>
            <a:off x="766550" y="3453950"/>
            <a:ext cx="5520000" cy="9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 Stages of Syphilis</a:t>
            </a:r>
            <a:endParaRPr b="1" sz="1800"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Disease progresses in stages (primary, secondary, latent and tertiary), signs and symptoms vary depending upon stage of disease.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134" name="Google Shape;134;p26"/>
          <p:cNvPicPr preferRelativeResize="0"/>
          <p:nvPr/>
        </p:nvPicPr>
        <p:blipFill rotWithShape="1">
          <a:blip r:embed="rId3">
            <a:alphaModFix/>
          </a:blip>
          <a:srcRect b="19108" l="36735" r="31267" t="37834"/>
          <a:stretch/>
        </p:blipFill>
        <p:spPr>
          <a:xfrm>
            <a:off x="4995100" y="4840437"/>
            <a:ext cx="1009549" cy="7637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5" name="Google Shape;135;p26"/>
          <p:cNvGrpSpPr/>
          <p:nvPr/>
        </p:nvGrpSpPr>
        <p:grpSpPr>
          <a:xfrm>
            <a:off x="847999" y="4796550"/>
            <a:ext cx="388285" cy="708082"/>
            <a:chOff x="4136752" y="1733232"/>
            <a:chExt cx="723738" cy="1422708"/>
          </a:xfrm>
        </p:grpSpPr>
        <p:sp>
          <p:nvSpPr>
            <p:cNvPr id="136" name="Google Shape;136;p26"/>
            <p:cNvSpPr/>
            <p:nvPr/>
          </p:nvSpPr>
          <p:spPr>
            <a:xfrm>
              <a:off x="4149190" y="1733232"/>
              <a:ext cx="711300" cy="1422600"/>
            </a:xfrm>
            <a:prstGeom prst="chevron">
              <a:avLst>
                <a:gd fmla="val 52989" name="adj"/>
              </a:avLst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6"/>
            <p:cNvSpPr/>
            <p:nvPr/>
          </p:nvSpPr>
          <p:spPr>
            <a:xfrm rot="10800000">
              <a:off x="4136752" y="2819640"/>
              <a:ext cx="288000" cy="33630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6"/>
            <p:cNvSpPr/>
            <p:nvPr/>
          </p:nvSpPr>
          <p:spPr>
            <a:xfrm rot="10800000">
              <a:off x="4136752" y="1733274"/>
              <a:ext cx="288000" cy="33630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" name="Google Shape;139;p26"/>
          <p:cNvSpPr txBox="1"/>
          <p:nvPr/>
        </p:nvSpPr>
        <p:spPr>
          <a:xfrm>
            <a:off x="240016" y="4843963"/>
            <a:ext cx="6834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100" cap="none" strike="noStrike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01</a:t>
            </a:r>
            <a:endParaRPr b="1" i="0" sz="3100" cap="none" strike="noStrike">
              <a:solidFill>
                <a:srgbClr val="990000"/>
              </a:solidFill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140" name="Google Shape;140;p26"/>
          <p:cNvCxnSpPr/>
          <p:nvPr/>
        </p:nvCxnSpPr>
        <p:spPr>
          <a:xfrm>
            <a:off x="1475725" y="5699200"/>
            <a:ext cx="4953600" cy="0"/>
          </a:xfrm>
          <a:prstGeom prst="straightConnector1">
            <a:avLst/>
          </a:prstGeom>
          <a:noFill/>
          <a:ln cap="flat" cmpd="sng" w="19050">
            <a:solidFill>
              <a:srgbClr val="990000"/>
            </a:solidFill>
            <a:prstDash val="solid"/>
            <a:miter lim="800000"/>
            <a:headEnd len="med" w="med" type="oval"/>
            <a:tailEnd len="med" w="med" type="oval"/>
          </a:ln>
        </p:spPr>
      </p:cxnSp>
      <p:sp>
        <p:nvSpPr>
          <p:cNvPr id="141" name="Google Shape;141;p26"/>
          <p:cNvSpPr txBox="1"/>
          <p:nvPr/>
        </p:nvSpPr>
        <p:spPr>
          <a:xfrm>
            <a:off x="1520825" y="4867275"/>
            <a:ext cx="36321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  <a:latin typeface="Mada"/>
                <a:ea typeface="Mada"/>
                <a:cs typeface="Mada"/>
                <a:sym typeface="Mada"/>
              </a:rPr>
              <a:t>Primary stage :</a:t>
            </a:r>
            <a:endParaRPr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Painless skin ulceration (a chancre).</a:t>
            </a:r>
            <a:endParaRPr>
              <a:solidFill>
                <a:srgbClr val="EA9999"/>
              </a:solidFill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142" name="Google Shape;142;p26"/>
          <p:cNvGrpSpPr/>
          <p:nvPr/>
        </p:nvGrpSpPr>
        <p:grpSpPr>
          <a:xfrm>
            <a:off x="847999" y="6511050"/>
            <a:ext cx="388285" cy="708082"/>
            <a:chOff x="4136752" y="1733232"/>
            <a:chExt cx="723738" cy="1422708"/>
          </a:xfrm>
        </p:grpSpPr>
        <p:sp>
          <p:nvSpPr>
            <p:cNvPr id="143" name="Google Shape;143;p26"/>
            <p:cNvSpPr/>
            <p:nvPr/>
          </p:nvSpPr>
          <p:spPr>
            <a:xfrm>
              <a:off x="4149190" y="1733232"/>
              <a:ext cx="711300" cy="1422600"/>
            </a:xfrm>
            <a:prstGeom prst="chevron">
              <a:avLst>
                <a:gd fmla="val 52989" name="adj"/>
              </a:avLst>
            </a:prstGeom>
            <a:solidFill>
              <a:srgbClr val="E066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6"/>
            <p:cNvSpPr/>
            <p:nvPr/>
          </p:nvSpPr>
          <p:spPr>
            <a:xfrm rot="10800000">
              <a:off x="4136752" y="2819640"/>
              <a:ext cx="288000" cy="336300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6"/>
            <p:cNvSpPr/>
            <p:nvPr/>
          </p:nvSpPr>
          <p:spPr>
            <a:xfrm rot="10800000">
              <a:off x="4136752" y="1733274"/>
              <a:ext cx="288000" cy="336300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" name="Google Shape;146;p26"/>
          <p:cNvSpPr txBox="1"/>
          <p:nvPr/>
        </p:nvSpPr>
        <p:spPr>
          <a:xfrm>
            <a:off x="240016" y="6558463"/>
            <a:ext cx="6834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E06666"/>
                </a:solidFill>
                <a:latin typeface="Exo"/>
                <a:ea typeface="Exo"/>
                <a:cs typeface="Exo"/>
                <a:sym typeface="Exo"/>
              </a:rPr>
              <a:t>02</a:t>
            </a:r>
            <a:endParaRPr b="1" i="0" sz="3100" u="none" cap="none" strike="noStrike">
              <a:solidFill>
                <a:srgbClr val="E06666"/>
              </a:solidFill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147" name="Google Shape;147;p26"/>
          <p:cNvCxnSpPr/>
          <p:nvPr/>
        </p:nvCxnSpPr>
        <p:spPr>
          <a:xfrm>
            <a:off x="1475725" y="6439300"/>
            <a:ext cx="4953600" cy="0"/>
          </a:xfrm>
          <a:prstGeom prst="straightConnector1">
            <a:avLst/>
          </a:prstGeom>
          <a:noFill/>
          <a:ln cap="flat" cmpd="sng" w="19050">
            <a:solidFill>
              <a:srgbClr val="E06666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148" name="Google Shape;148;p26"/>
          <p:cNvCxnSpPr/>
          <p:nvPr/>
        </p:nvCxnSpPr>
        <p:spPr>
          <a:xfrm>
            <a:off x="1475725" y="7451800"/>
            <a:ext cx="4953600" cy="0"/>
          </a:xfrm>
          <a:prstGeom prst="straightConnector1">
            <a:avLst/>
          </a:prstGeom>
          <a:noFill/>
          <a:ln cap="flat" cmpd="sng" w="19050">
            <a:solidFill>
              <a:srgbClr val="E06666"/>
            </a:solidFill>
            <a:prstDash val="solid"/>
            <a:miter lim="800000"/>
            <a:headEnd len="med" w="med" type="oval"/>
            <a:tailEnd len="med" w="med" type="oval"/>
          </a:ln>
        </p:spPr>
      </p:cxnSp>
      <p:sp>
        <p:nvSpPr>
          <p:cNvPr id="149" name="Google Shape;149;p26"/>
          <p:cNvSpPr txBox="1"/>
          <p:nvPr/>
        </p:nvSpPr>
        <p:spPr>
          <a:xfrm>
            <a:off x="1520820" y="6562725"/>
            <a:ext cx="28701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Secondary stage :</a:t>
            </a:r>
            <a:endParaRPr sz="1200"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Diffuse skin rash &amp; mucous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membranes lesions.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150" name="Google Shape;150;p26"/>
          <p:cNvGrpSpPr/>
          <p:nvPr/>
        </p:nvGrpSpPr>
        <p:grpSpPr>
          <a:xfrm>
            <a:off x="847999" y="8111250"/>
            <a:ext cx="388285" cy="708082"/>
            <a:chOff x="4136752" y="1733232"/>
            <a:chExt cx="723738" cy="1422708"/>
          </a:xfrm>
        </p:grpSpPr>
        <p:sp>
          <p:nvSpPr>
            <p:cNvPr id="151" name="Google Shape;151;p26"/>
            <p:cNvSpPr/>
            <p:nvPr/>
          </p:nvSpPr>
          <p:spPr>
            <a:xfrm>
              <a:off x="4149190" y="1733232"/>
              <a:ext cx="711300" cy="1422600"/>
            </a:xfrm>
            <a:prstGeom prst="chevron">
              <a:avLst>
                <a:gd fmla="val 52989" name="adj"/>
              </a:avLst>
            </a:prstGeom>
            <a:solidFill>
              <a:srgbClr val="F4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6"/>
            <p:cNvSpPr/>
            <p:nvPr/>
          </p:nvSpPr>
          <p:spPr>
            <a:xfrm rot="10800000">
              <a:off x="4136752" y="2819640"/>
              <a:ext cx="288000" cy="336300"/>
            </a:xfrm>
            <a:prstGeom prst="rect">
              <a:avLst/>
            </a:prstGeom>
            <a:solidFill>
              <a:srgbClr val="F4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6"/>
            <p:cNvSpPr/>
            <p:nvPr/>
          </p:nvSpPr>
          <p:spPr>
            <a:xfrm rot="10800000">
              <a:off x="4136752" y="1733274"/>
              <a:ext cx="288000" cy="336300"/>
            </a:xfrm>
            <a:prstGeom prst="rect">
              <a:avLst/>
            </a:prstGeom>
            <a:solidFill>
              <a:srgbClr val="F4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26"/>
          <p:cNvSpPr txBox="1"/>
          <p:nvPr/>
        </p:nvSpPr>
        <p:spPr>
          <a:xfrm>
            <a:off x="240016" y="8158663"/>
            <a:ext cx="6834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100" u="none" cap="none" strike="noStrike">
                <a:solidFill>
                  <a:srgbClr val="F4CCCC"/>
                </a:solidFill>
                <a:latin typeface="Exo"/>
                <a:ea typeface="Exo"/>
                <a:cs typeface="Exo"/>
                <a:sym typeface="Exo"/>
              </a:rPr>
              <a:t>0</a:t>
            </a:r>
            <a:r>
              <a:rPr b="1" lang="en" sz="3100">
                <a:solidFill>
                  <a:srgbClr val="F4CCCC"/>
                </a:solidFill>
                <a:latin typeface="Exo"/>
                <a:ea typeface="Exo"/>
                <a:cs typeface="Exo"/>
                <a:sym typeface="Exo"/>
              </a:rPr>
              <a:t>3</a:t>
            </a:r>
            <a:endParaRPr b="1" i="0" sz="3100" u="none" cap="none" strike="noStrike">
              <a:solidFill>
                <a:srgbClr val="F4CCCC"/>
              </a:solidFill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155" name="Google Shape;155;p26"/>
          <p:cNvCxnSpPr/>
          <p:nvPr/>
        </p:nvCxnSpPr>
        <p:spPr>
          <a:xfrm>
            <a:off x="1475725" y="8039500"/>
            <a:ext cx="4953600" cy="0"/>
          </a:xfrm>
          <a:prstGeom prst="straightConnector1">
            <a:avLst/>
          </a:prstGeom>
          <a:noFill/>
          <a:ln cap="flat" cmpd="sng" w="19050">
            <a:solidFill>
              <a:srgbClr val="F4CCCC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156" name="Google Shape;156;p26"/>
          <p:cNvCxnSpPr/>
          <p:nvPr/>
        </p:nvCxnSpPr>
        <p:spPr>
          <a:xfrm>
            <a:off x="1475725" y="9052000"/>
            <a:ext cx="4953600" cy="0"/>
          </a:xfrm>
          <a:prstGeom prst="straightConnector1">
            <a:avLst/>
          </a:prstGeom>
          <a:noFill/>
          <a:ln cap="flat" cmpd="sng" w="19050">
            <a:solidFill>
              <a:srgbClr val="F4CCCC"/>
            </a:solidFill>
            <a:prstDash val="solid"/>
            <a:miter lim="800000"/>
            <a:headEnd len="med" w="med" type="oval"/>
            <a:tailEnd len="med" w="med" type="oval"/>
          </a:ln>
        </p:spPr>
      </p:cxnSp>
      <p:sp>
        <p:nvSpPr>
          <p:cNvPr id="157" name="Google Shape;157;p26"/>
          <p:cNvSpPr txBox="1"/>
          <p:nvPr/>
        </p:nvSpPr>
        <p:spPr>
          <a:xfrm>
            <a:off x="1520814" y="8077200"/>
            <a:ext cx="48303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A9999"/>
                </a:solidFill>
                <a:latin typeface="Mada"/>
                <a:ea typeface="Mada"/>
                <a:cs typeface="Mada"/>
                <a:sym typeface="Mada"/>
              </a:rPr>
              <a:t>Latent stage :</a:t>
            </a:r>
            <a:endParaRPr sz="1200">
              <a:solidFill>
                <a:srgbClr val="EA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In latent syphilis there are little to no symptoms which can last for years.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70% may have no symptoms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158" name="Google Shape;158;p26"/>
          <p:cNvGrpSpPr/>
          <p:nvPr/>
        </p:nvGrpSpPr>
        <p:grpSpPr>
          <a:xfrm>
            <a:off x="847999" y="9711450"/>
            <a:ext cx="388285" cy="708082"/>
            <a:chOff x="4136752" y="1733232"/>
            <a:chExt cx="723738" cy="1422708"/>
          </a:xfrm>
        </p:grpSpPr>
        <p:sp>
          <p:nvSpPr>
            <p:cNvPr id="159" name="Google Shape;159;p26"/>
            <p:cNvSpPr/>
            <p:nvPr/>
          </p:nvSpPr>
          <p:spPr>
            <a:xfrm>
              <a:off x="4149190" y="1733232"/>
              <a:ext cx="711300" cy="1422600"/>
            </a:xfrm>
            <a:prstGeom prst="chevron">
              <a:avLst>
                <a:gd fmla="val 52989" name="adj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6"/>
            <p:cNvSpPr/>
            <p:nvPr/>
          </p:nvSpPr>
          <p:spPr>
            <a:xfrm rot="10800000">
              <a:off x="4136752" y="2819640"/>
              <a:ext cx="288000" cy="3363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6"/>
            <p:cNvSpPr/>
            <p:nvPr/>
          </p:nvSpPr>
          <p:spPr>
            <a:xfrm rot="10800000">
              <a:off x="4136752" y="1733274"/>
              <a:ext cx="288000" cy="3363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" name="Google Shape;162;p26"/>
          <p:cNvSpPr txBox="1"/>
          <p:nvPr/>
        </p:nvSpPr>
        <p:spPr>
          <a:xfrm>
            <a:off x="240016" y="9758863"/>
            <a:ext cx="6834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CCCCCC"/>
                </a:solidFill>
                <a:latin typeface="Exo"/>
                <a:ea typeface="Exo"/>
                <a:cs typeface="Exo"/>
                <a:sym typeface="Exo"/>
              </a:rPr>
              <a:t>04</a:t>
            </a:r>
            <a:endParaRPr b="1" i="0" sz="3100" u="none" cap="none" strike="noStrike">
              <a:solidFill>
                <a:srgbClr val="CCCCCC"/>
              </a:solidFill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163" name="Google Shape;163;p26"/>
          <p:cNvCxnSpPr/>
          <p:nvPr/>
        </p:nvCxnSpPr>
        <p:spPr>
          <a:xfrm>
            <a:off x="1475725" y="9639700"/>
            <a:ext cx="49536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miter lim="800000"/>
            <a:headEnd len="med" w="med" type="oval"/>
            <a:tailEnd len="med" w="med" type="oval"/>
          </a:ln>
        </p:spPr>
      </p:cxnSp>
      <p:sp>
        <p:nvSpPr>
          <p:cNvPr id="164" name="Google Shape;164;p26"/>
          <p:cNvSpPr txBox="1"/>
          <p:nvPr/>
        </p:nvSpPr>
        <p:spPr>
          <a:xfrm>
            <a:off x="1520814" y="9744075"/>
            <a:ext cx="48303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Tertiary</a:t>
            </a:r>
            <a:r>
              <a:rPr lang="en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 stage :</a:t>
            </a:r>
            <a:endParaRPr sz="12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Approximately 30% of untreated patients progress to the tertiary stage within 1 to 20 years.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Rare because of the widespread use of antibiotics.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Manifestations as cardiovascular syphilis (syphilitic aortitis and an aortic aneurysm).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165" name="Google Shape;165;p26"/>
          <p:cNvPicPr preferRelativeResize="0"/>
          <p:nvPr/>
        </p:nvPicPr>
        <p:blipFill rotWithShape="1">
          <a:blip r:embed="rId4">
            <a:alphaModFix/>
          </a:blip>
          <a:srcRect b="9851" l="43306" r="26058" t="36344"/>
          <a:stretch/>
        </p:blipFill>
        <p:spPr>
          <a:xfrm>
            <a:off x="5334398" y="6520375"/>
            <a:ext cx="940552" cy="825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6"/>
          <p:cNvPicPr preferRelativeResize="0"/>
          <p:nvPr/>
        </p:nvPicPr>
        <p:blipFill rotWithShape="1">
          <a:blip r:embed="rId5">
            <a:alphaModFix/>
          </a:blip>
          <a:srcRect b="9953" l="16477" r="58083" t="36679"/>
          <a:stretch/>
        </p:blipFill>
        <p:spPr>
          <a:xfrm>
            <a:off x="4530325" y="6520376"/>
            <a:ext cx="804079" cy="84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6">
            <a:alphaModFix/>
          </a:blip>
          <a:srcRect b="12552" l="50550" r="23547" t="50462"/>
          <a:stretch/>
        </p:blipFill>
        <p:spPr>
          <a:xfrm>
            <a:off x="4239200" y="2324038"/>
            <a:ext cx="736749" cy="5914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p26"/>
          <p:cNvCxnSpPr/>
          <p:nvPr/>
        </p:nvCxnSpPr>
        <p:spPr>
          <a:xfrm>
            <a:off x="3667125" y="2634125"/>
            <a:ext cx="466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9" name="Google Shape;169;p26"/>
          <p:cNvCxnSpPr/>
          <p:nvPr/>
        </p:nvCxnSpPr>
        <p:spPr>
          <a:xfrm>
            <a:off x="1475725" y="4708600"/>
            <a:ext cx="4953600" cy="0"/>
          </a:xfrm>
          <a:prstGeom prst="straightConnector1">
            <a:avLst/>
          </a:prstGeom>
          <a:noFill/>
          <a:ln cap="flat" cmpd="sng" w="19050">
            <a:solidFill>
              <a:srgbClr val="990000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170" name="Google Shape;170;p26"/>
          <p:cNvCxnSpPr/>
          <p:nvPr/>
        </p:nvCxnSpPr>
        <p:spPr>
          <a:xfrm>
            <a:off x="1475725" y="11087500"/>
            <a:ext cx="49536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miter lim="800000"/>
            <a:headEnd len="med" w="med" type="oval"/>
            <a:tailEnd len="med" w="med" type="oval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/>
          <p:nvPr/>
        </p:nvSpPr>
        <p:spPr>
          <a:xfrm>
            <a:off x="76200" y="1222425"/>
            <a:ext cx="1771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- 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Penicillin G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- Procaine Penicillin G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- Benzathine Penicillin G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76" name="Google Shape;176;p27"/>
          <p:cNvSpPr txBox="1"/>
          <p:nvPr/>
        </p:nvSpPr>
        <p:spPr>
          <a:xfrm>
            <a:off x="2035800" y="1233000"/>
            <a:ext cx="11337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- 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Doxycycline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77" name="Google Shape;177;p27"/>
          <p:cNvSpPr txBox="1"/>
          <p:nvPr/>
        </p:nvSpPr>
        <p:spPr>
          <a:xfrm>
            <a:off x="3705000" y="1235925"/>
            <a:ext cx="11337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- Azithromycin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78" name="Google Shape;178;p27"/>
          <p:cNvSpPr txBox="1"/>
          <p:nvPr/>
        </p:nvSpPr>
        <p:spPr>
          <a:xfrm>
            <a:off x="5374275" y="1235925"/>
            <a:ext cx="1133700" cy="5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- Ceftriaxone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- Cefixime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79" name="Google Shape;179;p27"/>
          <p:cNvSpPr txBox="1"/>
          <p:nvPr/>
        </p:nvSpPr>
        <p:spPr>
          <a:xfrm>
            <a:off x="214200" y="990600"/>
            <a:ext cx="10953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Penicillins</a:t>
            </a:r>
            <a:endParaRPr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80" name="Google Shape;180;p27"/>
          <p:cNvSpPr txBox="1"/>
          <p:nvPr>
            <p:ph type="title"/>
          </p:nvPr>
        </p:nvSpPr>
        <p:spPr>
          <a:xfrm>
            <a:off x="233150" y="216475"/>
            <a:ext cx="6511800" cy="5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Drugs used in the treatment of Syphilis </a:t>
            </a:r>
            <a:r>
              <a:rPr b="1" baseline="30000" lang="en" sz="2400">
                <a:solidFill>
                  <a:srgbClr val="6AA84F"/>
                </a:solidFill>
                <a:latin typeface="Georgia"/>
                <a:ea typeface="Georgia"/>
                <a:cs typeface="Georgia"/>
                <a:sym typeface="Georgia"/>
              </a:rPr>
              <a:t>1</a:t>
            </a:r>
            <a:endParaRPr baseline="30000">
              <a:solidFill>
                <a:srgbClr val="6AA84F"/>
              </a:solidFill>
            </a:endParaRPr>
          </a:p>
        </p:txBody>
      </p:sp>
      <p:graphicFrame>
        <p:nvGraphicFramePr>
          <p:cNvPr id="181" name="Google Shape;181;p27"/>
          <p:cNvGraphicFramePr/>
          <p:nvPr/>
        </p:nvGraphicFramePr>
        <p:xfrm>
          <a:off x="80975" y="3532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{5F16798C-C52D-44EA-B9D8-7724F74FBA21}</a:tableStyleId>
              </a:tblPr>
              <a:tblGrid>
                <a:gridCol w="680775"/>
                <a:gridCol w="2042050"/>
                <a:gridCol w="1959000"/>
                <a:gridCol w="1982025"/>
              </a:tblGrid>
              <a:tr h="47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Drug</a:t>
                      </a:r>
                      <a:endParaRPr b="1" sz="14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Benzylpenicillin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(penicillin G)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Procaine 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penicillin G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Benzathine 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penicillin G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B4A7D6"/>
                    </a:solidFill>
                  </a:tcPr>
                </a:tc>
              </a:tr>
              <a:tr h="654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MOA</a:t>
                      </a:r>
                      <a:endParaRPr b="1" sz="14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Inhibits bacterial cell wall synthesis through inhibition  of transpeptidase enzyme required for crosslinks.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Bactericidal.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 hMerge="1"/>
                <a:tc hMerge="1"/>
              </a:tr>
              <a:tr h="86667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P.K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G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iven I.V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Short duration of action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Given I.M.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delayed absorption.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Long acting </a:t>
                      </a:r>
                      <a:r>
                        <a:rPr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(24 hrs)</a:t>
                      </a:r>
                      <a:endParaRPr sz="12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Given I.M. 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Delayed absorption.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Long acting </a:t>
                      </a:r>
                      <a:r>
                        <a:rPr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(days)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, 2.4 million units is given once. </a:t>
                      </a:r>
                      <a:endParaRPr sz="12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1010850">
                <a:tc vMerge="1"/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All these penicillin preparations are: 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Acid unstable. </a:t>
                      </a:r>
                      <a:r>
                        <a:rPr baseline="30000"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2</a:t>
                      </a:r>
                      <a:endParaRPr baseline="30000" sz="12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Penicillinase ( 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β-lactamase )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sensitive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Not metabolized.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Excreted unchanged in urine through acid tubular secretion.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Renal failure prolong duration of action.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 hMerge="1"/>
                <a:tc hMerge="1"/>
              </a:tr>
              <a:tr h="578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ADR</a:t>
                      </a:r>
                      <a:endParaRPr b="1" sz="14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Hypersensitivity.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Convulsions with high doses or in renal failure.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Super infections.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 hMerge="1"/>
                <a:tc hMerge="1"/>
              </a:tr>
            </a:tbl>
          </a:graphicData>
        </a:graphic>
      </p:graphicFrame>
      <p:sp>
        <p:nvSpPr>
          <p:cNvPr id="182" name="Google Shape;182;p27"/>
          <p:cNvSpPr txBox="1"/>
          <p:nvPr/>
        </p:nvSpPr>
        <p:spPr>
          <a:xfrm>
            <a:off x="542925" y="2676525"/>
            <a:ext cx="57912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β-Lactam Antibiotics: </a:t>
            </a:r>
            <a:endParaRPr b="1" sz="24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3" name="Google Shape;183;p27"/>
          <p:cNvSpPr txBox="1"/>
          <p:nvPr/>
        </p:nvSpPr>
        <p:spPr>
          <a:xfrm>
            <a:off x="1966800" y="990600"/>
            <a:ext cx="12717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Tetracycline</a:t>
            </a:r>
            <a:endParaRPr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84" name="Google Shape;184;p27"/>
          <p:cNvSpPr txBox="1"/>
          <p:nvPr/>
        </p:nvSpPr>
        <p:spPr>
          <a:xfrm>
            <a:off x="3643200" y="990600"/>
            <a:ext cx="12717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Macrolides</a:t>
            </a:r>
            <a:endParaRPr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85" name="Google Shape;185;p27"/>
          <p:cNvSpPr txBox="1"/>
          <p:nvPr/>
        </p:nvSpPr>
        <p:spPr>
          <a:xfrm>
            <a:off x="5091000" y="990600"/>
            <a:ext cx="15921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Cephalosporins</a:t>
            </a:r>
            <a:endParaRPr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86" name="Google Shape;186;p27"/>
          <p:cNvCxnSpPr>
            <a:stCxn id="180" idx="2"/>
            <a:endCxn id="179" idx="0"/>
          </p:cNvCxnSpPr>
          <p:nvPr/>
        </p:nvCxnSpPr>
        <p:spPr>
          <a:xfrm rot="5400000">
            <a:off x="1992050" y="-506525"/>
            <a:ext cx="266700" cy="2727300"/>
          </a:xfrm>
          <a:prstGeom prst="bentConnector3">
            <a:avLst>
              <a:gd fmla="val 50023" name="adj1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7" name="Google Shape;187;p27"/>
          <p:cNvCxnSpPr>
            <a:stCxn id="180" idx="2"/>
            <a:endCxn id="183" idx="0"/>
          </p:cNvCxnSpPr>
          <p:nvPr/>
        </p:nvCxnSpPr>
        <p:spPr>
          <a:xfrm rot="5400000">
            <a:off x="2912450" y="413875"/>
            <a:ext cx="266700" cy="886500"/>
          </a:xfrm>
          <a:prstGeom prst="bentConnector3">
            <a:avLst>
              <a:gd fmla="val 50023" name="adj1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8" name="Google Shape;188;p27"/>
          <p:cNvCxnSpPr>
            <a:stCxn id="180" idx="2"/>
            <a:endCxn id="185" idx="0"/>
          </p:cNvCxnSpPr>
          <p:nvPr/>
        </p:nvCxnSpPr>
        <p:spPr>
          <a:xfrm flipH="1" rot="-5400000">
            <a:off x="4554650" y="-341825"/>
            <a:ext cx="266700" cy="2397900"/>
          </a:xfrm>
          <a:prstGeom prst="bentConnector3">
            <a:avLst>
              <a:gd fmla="val 50023" name="adj1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9" name="Google Shape;189;p27"/>
          <p:cNvCxnSpPr>
            <a:stCxn id="180" idx="2"/>
            <a:endCxn id="184" idx="0"/>
          </p:cNvCxnSpPr>
          <p:nvPr/>
        </p:nvCxnSpPr>
        <p:spPr>
          <a:xfrm flipH="1" rot="-5400000">
            <a:off x="3750650" y="462175"/>
            <a:ext cx="266700" cy="789900"/>
          </a:xfrm>
          <a:prstGeom prst="bentConnector3">
            <a:avLst>
              <a:gd fmla="val 50023" name="adj1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0" name="Google Shape;190;p27"/>
          <p:cNvSpPr/>
          <p:nvPr/>
        </p:nvSpPr>
        <p:spPr>
          <a:xfrm rot="-5400000">
            <a:off x="669375" y="1445450"/>
            <a:ext cx="266700" cy="10809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7"/>
          <p:cNvSpPr txBox="1"/>
          <p:nvPr/>
        </p:nvSpPr>
        <p:spPr>
          <a:xfrm>
            <a:off x="285750" y="2114550"/>
            <a:ext cx="10002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First Choice</a:t>
            </a:r>
            <a:endParaRPr b="1"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92" name="Google Shape;192;p27"/>
          <p:cNvSpPr/>
          <p:nvPr/>
        </p:nvSpPr>
        <p:spPr>
          <a:xfrm rot="-5400000">
            <a:off x="4114800" y="-166750"/>
            <a:ext cx="266700" cy="43053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7"/>
          <p:cNvSpPr txBox="1"/>
          <p:nvPr/>
        </p:nvSpPr>
        <p:spPr>
          <a:xfrm>
            <a:off x="2264400" y="2114550"/>
            <a:ext cx="41076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Mada"/>
                <a:ea typeface="Mada"/>
                <a:cs typeface="Mada"/>
                <a:sym typeface="Mada"/>
              </a:rPr>
              <a:t>Used in case the patient is allergic to penicillins</a:t>
            </a:r>
            <a:endParaRPr b="1"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94" name="Google Shape;194;p27"/>
          <p:cNvSpPr txBox="1"/>
          <p:nvPr/>
        </p:nvSpPr>
        <p:spPr>
          <a:xfrm>
            <a:off x="885825" y="3105150"/>
            <a:ext cx="49245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800"/>
              <a:buFont typeface="Mada"/>
              <a:buAutoNum type="arabicParenR"/>
            </a:pPr>
            <a:r>
              <a:rPr b="1" lang="en" sz="18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Natural Penicillins</a:t>
            </a:r>
            <a:endParaRPr sz="1800">
              <a:solidFill>
                <a:srgbClr val="E06666"/>
              </a:solidFill>
            </a:endParaRPr>
          </a:p>
        </p:txBody>
      </p:sp>
      <p:graphicFrame>
        <p:nvGraphicFramePr>
          <p:cNvPr id="195" name="Google Shape;195;p27"/>
          <p:cNvGraphicFramePr/>
          <p:nvPr/>
        </p:nvGraphicFramePr>
        <p:xfrm>
          <a:off x="106647" y="8516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{5F16798C-C52D-44EA-B9D8-7724F74FBA21}</a:tableStyleId>
              </a:tblPr>
              <a:tblGrid>
                <a:gridCol w="655100"/>
                <a:gridCol w="60086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Drug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Ceftriaxone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CC0000"/>
                    </a:solidFill>
                  </a:tcPr>
                </a:tc>
              </a:tr>
              <a:tr h="268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MOA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Inhibits bacterial cell wall synthesis.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74EA7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rgbClr val="674EA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Bactericidal.</a:t>
                      </a:r>
                      <a:endParaRPr sz="1200">
                        <a:solidFill>
                          <a:srgbClr val="674EA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640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P.K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Given parenterally (i.v.)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Eliminated via biliary excretion 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Long Half-life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735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ADR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Hypersensitivity reactions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Thrombophlebitis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Superinfection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Diarrhea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196" name="Google Shape;196;p27"/>
          <p:cNvSpPr txBox="1"/>
          <p:nvPr/>
        </p:nvSpPr>
        <p:spPr>
          <a:xfrm>
            <a:off x="1266825" y="8124825"/>
            <a:ext cx="4724400" cy="3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2)   </a:t>
            </a:r>
            <a:r>
              <a:rPr b="1" lang="en" sz="18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3rd generation cephalosporins </a:t>
            </a:r>
            <a:endParaRPr sz="1800">
              <a:solidFill>
                <a:srgbClr val="E06666"/>
              </a:solidFill>
            </a:endParaRPr>
          </a:p>
        </p:txBody>
      </p:sp>
      <p:sp>
        <p:nvSpPr>
          <p:cNvPr id="197" name="Google Shape;197;p27"/>
          <p:cNvSpPr txBox="1"/>
          <p:nvPr/>
        </p:nvSpPr>
        <p:spPr>
          <a:xfrm>
            <a:off x="-103225" y="11294075"/>
            <a:ext cx="6281700" cy="7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100"/>
              <a:buFont typeface="Mada"/>
              <a:buAutoNum type="arabicParenR"/>
            </a:pPr>
            <a:r>
              <a:rPr lang="en" sz="11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Not allergic to penicillins? Prescribe Penicillin. Allergic and not pregnant? Tetracycline. </a:t>
            </a:r>
            <a:endParaRPr sz="11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Allergic and pregnant? Cephalosporins or Macrolides. </a:t>
            </a:r>
            <a:endParaRPr sz="11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100"/>
              <a:buFont typeface="Mada"/>
              <a:buAutoNum type="arabicParenR"/>
            </a:pPr>
            <a:r>
              <a:rPr lang="en" sz="11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Thus never given orally.</a:t>
            </a:r>
            <a:endParaRPr sz="11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" name="Google Shape;202;p28"/>
          <p:cNvGraphicFramePr/>
          <p:nvPr/>
        </p:nvGraphicFramePr>
        <p:xfrm>
          <a:off x="88075" y="990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{5F16798C-C52D-44EA-B9D8-7724F74FBA21}</a:tableStyleId>
              </a:tblPr>
              <a:tblGrid>
                <a:gridCol w="738175"/>
                <a:gridCol w="5925650"/>
              </a:tblGrid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Drug</a:t>
                      </a:r>
                      <a:endParaRPr b="1" sz="14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Doxycycline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6D9EEB"/>
                    </a:solidFill>
                  </a:tcPr>
                </a:tc>
              </a:tr>
              <a:tr h="821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MOA</a:t>
                      </a:r>
                      <a:endParaRPr b="1" sz="14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Inhibit bacterial protein synthesis by reversibly binding to </a:t>
                      </a: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30S 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bacterial ribosomal subunits. 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Bacteriostatic.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992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P.K</a:t>
                      </a:r>
                      <a:endParaRPr b="1" sz="14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Given orally.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Well absorbed orally.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Long acting.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100 mg twice daily for 14 days.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1573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ADR</a:t>
                      </a:r>
                      <a:endParaRPr b="1" sz="14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Nausea, vomiting ,diarrhea &amp; epigastric pain (given with food).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★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Brown discoloration of teeth in children.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★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Deformity or growth inhibition of bones in children. </a:t>
                      </a:r>
                      <a:r>
                        <a:rPr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Avoid dairy products.</a:t>
                      </a:r>
                      <a:endParaRPr sz="12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Hepatic toxicity in prolonged therapy with high dose.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Vertigo.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Superinfections.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AA84F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Phototoxicity.</a:t>
                      </a:r>
                      <a:endParaRPr sz="12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830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C.I</a:t>
                      </a:r>
                      <a:endParaRPr b="1" sz="14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Pregnancy.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Breast feeding.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Children (below 10 yrs).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203" name="Google Shape;203;p28"/>
          <p:cNvSpPr txBox="1"/>
          <p:nvPr/>
        </p:nvSpPr>
        <p:spPr>
          <a:xfrm>
            <a:off x="466725" y="438150"/>
            <a:ext cx="57912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Tetracyclines</a:t>
            </a:r>
            <a:endParaRPr b="1" sz="24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4" name="Google Shape;204;p28"/>
          <p:cNvSpPr txBox="1"/>
          <p:nvPr/>
        </p:nvSpPr>
        <p:spPr>
          <a:xfrm>
            <a:off x="619125" y="6391076"/>
            <a:ext cx="5791200" cy="6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Macrolides</a:t>
            </a:r>
            <a:endParaRPr b="1" sz="24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aphicFrame>
        <p:nvGraphicFramePr>
          <p:cNvPr id="205" name="Google Shape;205;p28"/>
          <p:cNvGraphicFramePr/>
          <p:nvPr/>
        </p:nvGraphicFramePr>
        <p:xfrm>
          <a:off x="96300" y="6962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{5F16798C-C52D-44EA-B9D8-7724F74FBA21}</a:tableStyleId>
              </a:tblPr>
              <a:tblGrid>
                <a:gridCol w="722850"/>
                <a:gridCol w="5941000"/>
              </a:tblGrid>
              <a:tr h="208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Drug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Azithromycin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38761D"/>
                    </a:solidFill>
                  </a:tcPr>
                </a:tc>
              </a:tr>
              <a:tr h="706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M.O.A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Inhibits bacterial protein synthesis by binding to bacterial </a:t>
                      </a: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50S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ribosomal subunits.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AA84F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Bacteriostatic</a:t>
                      </a:r>
                      <a:endParaRPr sz="12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1240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P.K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Acid stable →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orally once daily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Penetrates into most tissues except CSF.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T1/2  2-4 days 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Should be given 1 hour before or 2 hours after meals.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★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No effect on cytochrome P450.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77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ADR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GIT upset: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Nausea, vomiting, abdominal pain and diarrhea. 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Allergic reactions: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urticaria and mild skin rashes.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/>
          <p:nvPr/>
        </p:nvSpPr>
        <p:spPr>
          <a:xfrm>
            <a:off x="282000" y="1447800"/>
            <a:ext cx="2689500" cy="6315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Mada"/>
                <a:ea typeface="Mada"/>
                <a:cs typeface="Mada"/>
                <a:sym typeface="Mada"/>
              </a:rPr>
              <a:t>Adults</a:t>
            </a:r>
            <a:r>
              <a:rPr lang="en">
                <a:solidFill>
                  <a:schemeClr val="lt1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endParaRPr>
              <a:solidFill>
                <a:schemeClr val="lt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ada"/>
                <a:ea typeface="Mada"/>
                <a:cs typeface="Mada"/>
                <a:sym typeface="Mada"/>
              </a:rPr>
              <a:t>(primary, secondary and early latent syphilis </a:t>
            </a:r>
            <a:r>
              <a:rPr lang="en" sz="1000" u="sng">
                <a:solidFill>
                  <a:schemeClr val="lt1"/>
                </a:solidFill>
                <a:latin typeface="Mada"/>
                <a:ea typeface="Mada"/>
                <a:cs typeface="Mada"/>
                <a:sym typeface="Mada"/>
              </a:rPr>
              <a:t>of not more than two years</a:t>
            </a:r>
            <a:r>
              <a:rPr lang="en" sz="1000">
                <a:solidFill>
                  <a:schemeClr val="lt1"/>
                </a:solidFill>
                <a:latin typeface="Mada"/>
                <a:ea typeface="Mada"/>
                <a:cs typeface="Mada"/>
                <a:sym typeface="Mada"/>
              </a:rPr>
              <a:t> duration)</a:t>
            </a:r>
            <a:endParaRPr sz="1000"/>
          </a:p>
        </p:txBody>
      </p:sp>
      <p:sp>
        <p:nvSpPr>
          <p:cNvPr id="211" name="Google Shape;211;p29"/>
          <p:cNvSpPr/>
          <p:nvPr/>
        </p:nvSpPr>
        <p:spPr>
          <a:xfrm>
            <a:off x="3826900" y="1447800"/>
            <a:ext cx="2689500" cy="6546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ada"/>
                <a:ea typeface="Mada"/>
                <a:cs typeface="Mada"/>
                <a:sym typeface="Mada"/>
              </a:rPr>
              <a:t>Pregnant woman</a:t>
            </a:r>
            <a:endParaRPr/>
          </a:p>
        </p:txBody>
      </p:sp>
      <p:sp>
        <p:nvSpPr>
          <p:cNvPr id="212" name="Google Shape;212;p29"/>
          <p:cNvSpPr txBox="1"/>
          <p:nvPr/>
        </p:nvSpPr>
        <p:spPr>
          <a:xfrm>
            <a:off x="91800" y="2199875"/>
            <a:ext cx="3069900" cy="2115000"/>
          </a:xfrm>
          <a:prstGeom prst="rect">
            <a:avLst/>
          </a:prstGeom>
          <a:noFill/>
          <a:ln cap="flat" cmpd="sng" w="19050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benzathine penicillin G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 2.4 million units once I.M.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" sz="1200">
                <a:latin typeface="Mada"/>
                <a:ea typeface="Mada"/>
                <a:cs typeface="Mada"/>
                <a:sym typeface="Mada"/>
              </a:rPr>
              <a:t>procaine penicillin G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  1.2 million units  I.M. for 10–14  days 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4CCCC"/>
                </a:highlight>
                <a:latin typeface="Mada"/>
                <a:ea typeface="Mada"/>
                <a:cs typeface="Mada"/>
                <a:sym typeface="Mada"/>
              </a:rPr>
              <a:t>If penicillin is not allowed due to allergy, use 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: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" sz="1200" u="sng">
                <a:latin typeface="Mada"/>
                <a:ea typeface="Mada"/>
                <a:cs typeface="Mada"/>
                <a:sym typeface="Mada"/>
              </a:rPr>
              <a:t>Doxycycline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100 mg twice daily orally for 14 days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" sz="1200">
                <a:latin typeface="Mada"/>
                <a:ea typeface="Mada"/>
                <a:cs typeface="Mada"/>
                <a:sym typeface="Mada"/>
              </a:rPr>
              <a:t>Ceftriaxone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1 g IM once daily for 10–14 days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" sz="1200">
                <a:latin typeface="Mada"/>
                <a:ea typeface="Mada"/>
                <a:cs typeface="Mada"/>
                <a:sym typeface="Mada"/>
              </a:rPr>
              <a:t>Azithromycin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2 g once orally.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13" name="Google Shape;213;p29"/>
          <p:cNvSpPr txBox="1"/>
          <p:nvPr/>
        </p:nvSpPr>
        <p:spPr>
          <a:xfrm>
            <a:off x="3636700" y="2217841"/>
            <a:ext cx="3069900" cy="2078700"/>
          </a:xfrm>
          <a:prstGeom prst="rect">
            <a:avLst/>
          </a:prstGeom>
          <a:noFill/>
          <a:ln cap="flat" cmpd="sng" w="19050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" sz="1200">
                <a:latin typeface="Mada"/>
                <a:ea typeface="Mada"/>
                <a:cs typeface="Mada"/>
                <a:sym typeface="Mada"/>
              </a:rPr>
              <a:t>benzathine penicillin G . 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2.4 million units once I.M.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" sz="1200">
                <a:latin typeface="Mada"/>
                <a:ea typeface="Mada"/>
                <a:cs typeface="Mada"/>
                <a:sym typeface="Mada"/>
              </a:rPr>
              <a:t>procaine penicillin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</a:t>
            </a:r>
            <a:r>
              <a:rPr b="1" lang="en" sz="1200">
                <a:latin typeface="Mada"/>
                <a:ea typeface="Mada"/>
                <a:cs typeface="Mada"/>
                <a:sym typeface="Mada"/>
              </a:rPr>
              <a:t>G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. 1.2 million units  I.M. for 10–14  days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4CCCC"/>
                </a:highlight>
                <a:latin typeface="Mada"/>
                <a:ea typeface="Mada"/>
                <a:cs typeface="Mada"/>
                <a:sym typeface="Mada"/>
              </a:rPr>
              <a:t>If penicillin is not allowed due to allergy, use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: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" sz="1200" u="sng">
                <a:latin typeface="Mada"/>
                <a:ea typeface="Mada"/>
                <a:cs typeface="Mada"/>
                <a:sym typeface="Mada"/>
              </a:rPr>
              <a:t>Erythromycin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500 mg orally 4 times daily for 14 days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" sz="1200">
                <a:latin typeface="Mada"/>
                <a:ea typeface="Mada"/>
                <a:cs typeface="Mada"/>
                <a:sym typeface="Mada"/>
              </a:rPr>
              <a:t>Ceftriaxone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1 g I.M once daily for 10–14 days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" sz="1200">
                <a:latin typeface="Mada"/>
                <a:ea typeface="Mada"/>
                <a:cs typeface="Mada"/>
                <a:sym typeface="Mada"/>
              </a:rPr>
              <a:t>Azithromycin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2 g once orally.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14" name="Google Shape;214;p29"/>
          <p:cNvSpPr/>
          <p:nvPr/>
        </p:nvSpPr>
        <p:spPr>
          <a:xfrm>
            <a:off x="265350" y="5381683"/>
            <a:ext cx="2689500" cy="6546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Mada"/>
                <a:ea typeface="Mada"/>
                <a:cs typeface="Mada"/>
                <a:sym typeface="Mada"/>
              </a:rPr>
              <a:t>Adults</a:t>
            </a:r>
            <a:endParaRPr b="1">
              <a:solidFill>
                <a:schemeClr val="lt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ada"/>
                <a:ea typeface="Mada"/>
                <a:cs typeface="Mada"/>
                <a:sym typeface="Mada"/>
              </a:rPr>
              <a:t>(infection </a:t>
            </a:r>
            <a:r>
              <a:rPr lang="en" sz="1000" u="sng">
                <a:solidFill>
                  <a:schemeClr val="lt1"/>
                </a:solidFill>
                <a:latin typeface="Mada"/>
                <a:ea typeface="Mada"/>
                <a:cs typeface="Mada"/>
                <a:sym typeface="Mada"/>
              </a:rPr>
              <a:t>of more than two years </a:t>
            </a:r>
            <a:r>
              <a:rPr lang="en" sz="1000">
                <a:solidFill>
                  <a:schemeClr val="lt1"/>
                </a:solidFill>
                <a:latin typeface="Mada"/>
                <a:ea typeface="Mada"/>
                <a:cs typeface="Mada"/>
                <a:sym typeface="Mada"/>
              </a:rPr>
              <a:t>duration without evidence of treponemal infection)</a:t>
            </a:r>
            <a:endParaRPr sz="1000"/>
          </a:p>
        </p:txBody>
      </p:sp>
      <p:sp>
        <p:nvSpPr>
          <p:cNvPr id="215" name="Google Shape;215;p29"/>
          <p:cNvSpPr/>
          <p:nvPr/>
        </p:nvSpPr>
        <p:spPr>
          <a:xfrm>
            <a:off x="3836050" y="5381675"/>
            <a:ext cx="2671200" cy="6546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ada"/>
                <a:ea typeface="Mada"/>
                <a:cs typeface="Mada"/>
                <a:sym typeface="Mada"/>
              </a:rPr>
              <a:t>Pregnant woman</a:t>
            </a:r>
            <a:endParaRPr/>
          </a:p>
        </p:txBody>
      </p:sp>
      <p:sp>
        <p:nvSpPr>
          <p:cNvPr id="216" name="Google Shape;216;p29"/>
          <p:cNvSpPr txBox="1"/>
          <p:nvPr/>
        </p:nvSpPr>
        <p:spPr>
          <a:xfrm>
            <a:off x="151350" y="6159025"/>
            <a:ext cx="3069900" cy="2375400"/>
          </a:xfrm>
          <a:prstGeom prst="rect">
            <a:avLst/>
          </a:prstGeom>
          <a:noFill/>
          <a:ln cap="flat" cmpd="sng" w="19050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" sz="1200">
                <a:latin typeface="Mada"/>
                <a:ea typeface="Mada"/>
                <a:cs typeface="Mada"/>
                <a:sym typeface="Mada"/>
              </a:rPr>
              <a:t>benzathine penicillin G .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2.4 million units nits  I.M. once weekly for three consecutive weeks.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" sz="1200">
                <a:latin typeface="Mada"/>
                <a:ea typeface="Mada"/>
                <a:cs typeface="Mada"/>
                <a:sym typeface="Mada"/>
              </a:rPr>
              <a:t>procaine penicillin G .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1.2 million units  I.M. for 20 days 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4CCCC"/>
                </a:highlight>
                <a:latin typeface="Mada"/>
                <a:ea typeface="Mada"/>
                <a:cs typeface="Mada"/>
                <a:sym typeface="Mada"/>
              </a:rPr>
              <a:t>If penicillin is not allowed due to allergy, use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: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" sz="1200">
                <a:latin typeface="Mada"/>
                <a:ea typeface="Mada"/>
                <a:cs typeface="Mada"/>
                <a:sym typeface="Mada"/>
              </a:rPr>
              <a:t>Doxycycline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100 mg twice daily orally for 30 days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3636700" y="6159025"/>
            <a:ext cx="3069900" cy="2375400"/>
          </a:xfrm>
          <a:prstGeom prst="rect">
            <a:avLst/>
          </a:prstGeom>
          <a:noFill/>
          <a:ln cap="flat" cmpd="sng" w="19050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" sz="1200">
                <a:latin typeface="Mada"/>
                <a:ea typeface="Mada"/>
                <a:cs typeface="Mada"/>
                <a:sym typeface="Mada"/>
              </a:rPr>
              <a:t>benzathine penicillin G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. 2.4 million units nits  I.M. once weekly for three consecutive weeks.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" sz="1200">
                <a:latin typeface="Mada"/>
                <a:ea typeface="Mada"/>
                <a:cs typeface="Mada"/>
                <a:sym typeface="Mada"/>
              </a:rPr>
              <a:t>procaine penicillin G . 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1.2 million units  I.M. for 20  days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4CCCC"/>
                </a:highlight>
                <a:latin typeface="Mada"/>
                <a:ea typeface="Mada"/>
                <a:cs typeface="Mada"/>
                <a:sym typeface="Mada"/>
              </a:rPr>
              <a:t>If penicillin is not allowed due to allergy, use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: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" sz="1200">
                <a:latin typeface="Mada"/>
                <a:ea typeface="Mada"/>
                <a:cs typeface="Mada"/>
                <a:sym typeface="Mada"/>
              </a:rPr>
              <a:t>Erythromycin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500 mg orally 4 times daily for 30 days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 </a:t>
            </a:r>
            <a:r>
              <a:rPr b="1" lang="en" sz="1200">
                <a:latin typeface="Mada"/>
                <a:ea typeface="Mada"/>
                <a:cs typeface="Mada"/>
                <a:sym typeface="Mada"/>
              </a:rPr>
              <a:t>Ceftriaxone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1 g IM once daily for 10–14 days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" sz="1200">
                <a:latin typeface="Mada"/>
                <a:ea typeface="Mada"/>
                <a:cs typeface="Mada"/>
                <a:sym typeface="Mada"/>
              </a:rPr>
              <a:t>Azithromycin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2 g once orally.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18" name="Google Shape;218;p29"/>
          <p:cNvSpPr txBox="1"/>
          <p:nvPr/>
        </p:nvSpPr>
        <p:spPr>
          <a:xfrm>
            <a:off x="-200325" y="82125"/>
            <a:ext cx="72204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WHO Guideline for Treatment of Syphilis</a:t>
            </a:r>
            <a:endParaRPr b="1" sz="24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9"/>
          <p:cNvSpPr/>
          <p:nvPr/>
        </p:nvSpPr>
        <p:spPr>
          <a:xfrm>
            <a:off x="2171700" y="836925"/>
            <a:ext cx="2400600" cy="429900"/>
          </a:xfrm>
          <a:prstGeom prst="snip2DiagRect">
            <a:avLst>
              <a:gd fmla="val 0" name="adj1"/>
              <a:gd fmla="val 30250" name="adj2"/>
            </a:avLst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Mada"/>
                <a:ea typeface="Mada"/>
                <a:cs typeface="Mada"/>
                <a:sym typeface="Mada"/>
              </a:rPr>
              <a:t>Early syphilis</a:t>
            </a:r>
            <a:endParaRPr/>
          </a:p>
        </p:txBody>
      </p:sp>
      <p:sp>
        <p:nvSpPr>
          <p:cNvPr id="220" name="Google Shape;220;p29"/>
          <p:cNvSpPr/>
          <p:nvPr/>
        </p:nvSpPr>
        <p:spPr>
          <a:xfrm>
            <a:off x="2171700" y="4799325"/>
            <a:ext cx="2400600" cy="429900"/>
          </a:xfrm>
          <a:prstGeom prst="snip2DiagRect">
            <a:avLst>
              <a:gd fmla="val 0" name="adj1"/>
              <a:gd fmla="val 30250" name="adj2"/>
            </a:avLst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Mada"/>
                <a:ea typeface="Mada"/>
                <a:cs typeface="Mada"/>
                <a:sym typeface="Mada"/>
              </a:rPr>
              <a:t>Late</a:t>
            </a:r>
            <a:r>
              <a:rPr b="1" lang="en" sz="1800">
                <a:solidFill>
                  <a:schemeClr val="lt1"/>
                </a:solidFill>
                <a:latin typeface="Mada"/>
                <a:ea typeface="Mada"/>
                <a:cs typeface="Mada"/>
                <a:sym typeface="Mada"/>
              </a:rPr>
              <a:t> syphilis</a:t>
            </a:r>
            <a:endParaRPr/>
          </a:p>
        </p:txBody>
      </p:sp>
      <p:sp>
        <p:nvSpPr>
          <p:cNvPr id="221" name="Google Shape;221;p29"/>
          <p:cNvSpPr/>
          <p:nvPr/>
        </p:nvSpPr>
        <p:spPr>
          <a:xfrm>
            <a:off x="2171700" y="8990325"/>
            <a:ext cx="2400600" cy="429900"/>
          </a:xfrm>
          <a:prstGeom prst="snip2DiagRect">
            <a:avLst>
              <a:gd fmla="val 0" name="adj1"/>
              <a:gd fmla="val 30250" name="adj2"/>
            </a:avLst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Mada"/>
                <a:ea typeface="Mada"/>
                <a:cs typeface="Mada"/>
                <a:sym typeface="Mada"/>
              </a:rPr>
              <a:t>Congenital</a:t>
            </a:r>
            <a:r>
              <a:rPr b="1" lang="en" sz="1800">
                <a:solidFill>
                  <a:schemeClr val="lt1"/>
                </a:solidFill>
                <a:latin typeface="Mada"/>
                <a:ea typeface="Mada"/>
                <a:cs typeface="Mada"/>
                <a:sym typeface="Mada"/>
              </a:rPr>
              <a:t> Syphilis</a:t>
            </a:r>
            <a:endParaRPr/>
          </a:p>
        </p:txBody>
      </p:sp>
      <p:sp>
        <p:nvSpPr>
          <p:cNvPr id="222" name="Google Shape;222;p29"/>
          <p:cNvSpPr txBox="1"/>
          <p:nvPr/>
        </p:nvSpPr>
        <p:spPr>
          <a:xfrm>
            <a:off x="532350" y="10409525"/>
            <a:ext cx="5677800" cy="654600"/>
          </a:xfrm>
          <a:prstGeom prst="rect">
            <a:avLst/>
          </a:prstGeom>
          <a:noFill/>
          <a:ln cap="flat" cmpd="sng" w="19050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" sz="1200">
                <a:latin typeface="Mada"/>
                <a:ea typeface="Mada"/>
                <a:cs typeface="Mada"/>
                <a:sym typeface="Mada"/>
              </a:rPr>
              <a:t>Aqueous benzylpenicillin 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( I.V.) 100 000–150 000 U/kg/day for 10–15 days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" sz="1200">
                <a:latin typeface="Mada"/>
                <a:ea typeface="Mada"/>
                <a:cs typeface="Mada"/>
                <a:sym typeface="Mada"/>
              </a:rPr>
              <a:t>Procaine penicillin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(I.M.) 50 000 U/kg/day single dose for 10–15 days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23" name="Google Shape;223;p29"/>
          <p:cNvSpPr/>
          <p:nvPr/>
        </p:nvSpPr>
        <p:spPr>
          <a:xfrm>
            <a:off x="1756800" y="9648875"/>
            <a:ext cx="3228900" cy="6546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ada"/>
                <a:ea typeface="Mada"/>
                <a:cs typeface="Mada"/>
                <a:sym typeface="Mada"/>
              </a:rPr>
              <a:t>In infants with confirmed congenital syphilis or infants </a:t>
            </a:r>
            <a:r>
              <a:rPr b="1" lang="en" sz="1200">
                <a:solidFill>
                  <a:schemeClr val="lt1"/>
                </a:solidFill>
                <a:latin typeface="Mada"/>
                <a:ea typeface="Mada"/>
                <a:cs typeface="Mada"/>
                <a:sym typeface="Mada"/>
              </a:rPr>
              <a:t>who are or clinically normal, but whose mothers had untreated syphilis</a:t>
            </a:r>
            <a:endParaRPr b="1" sz="1200">
              <a:solidFill>
                <a:schemeClr val="lt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24" name="Google Shape;224;p29"/>
          <p:cNvSpPr txBox="1"/>
          <p:nvPr/>
        </p:nvSpPr>
        <p:spPr>
          <a:xfrm>
            <a:off x="142875" y="409575"/>
            <a:ext cx="54198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CCCCCC"/>
                </a:solidFill>
                <a:latin typeface="Mada"/>
                <a:ea typeface="Mada"/>
                <a:cs typeface="Mada"/>
                <a:sym typeface="Mada"/>
              </a:rPr>
              <a:t>Prof Hanan: Doses aren’t important, just know the drugs and in late stage the duration will increase</a:t>
            </a:r>
            <a:endParaRPr sz="800">
              <a:solidFill>
                <a:srgbClr val="CCCCCC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0"/>
          <p:cNvSpPr txBox="1"/>
          <p:nvPr>
            <p:ph type="title"/>
          </p:nvPr>
        </p:nvSpPr>
        <p:spPr>
          <a:xfrm>
            <a:off x="233150" y="216474"/>
            <a:ext cx="6373800" cy="5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b="1" lang="en" sz="24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Gonorrhea</a:t>
            </a:r>
            <a:endParaRPr/>
          </a:p>
        </p:txBody>
      </p:sp>
      <p:sp>
        <p:nvSpPr>
          <p:cNvPr id="230" name="Google Shape;230;p30"/>
          <p:cNvSpPr txBox="1"/>
          <p:nvPr>
            <p:ph idx="1" type="body"/>
          </p:nvPr>
        </p:nvSpPr>
        <p:spPr>
          <a:xfrm>
            <a:off x="233100" y="2628775"/>
            <a:ext cx="6373800" cy="4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Treatment of </a:t>
            </a:r>
            <a:r>
              <a:rPr b="1" lang="en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uncomplicated</a:t>
            </a:r>
            <a:r>
              <a:rPr b="1" lang="en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 Gonorrhea</a:t>
            </a:r>
            <a:endParaRPr b="1"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31" name="Google Shape;231;p30"/>
          <p:cNvSpPr txBox="1"/>
          <p:nvPr/>
        </p:nvSpPr>
        <p:spPr>
          <a:xfrm>
            <a:off x="323850" y="799975"/>
            <a:ext cx="6258000" cy="1600200"/>
          </a:xfrm>
          <a:prstGeom prst="rect">
            <a:avLst/>
          </a:prstGeom>
          <a:noFill/>
          <a:ln cap="flat" cmpd="sng" w="9525">
            <a:solidFill>
              <a:srgbClr val="EA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Caused by </a:t>
            </a:r>
            <a:r>
              <a:rPr b="1"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Neisseria gonorrhea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[ a gram -ve cocci ], a pus producing bacteria 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Transmitted during sexual contact with affected person.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Many people have no symptoms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Men may have burning with urination, discharge from the penis or testicular pain.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Women may have burning with urination, vaginal discharge, vaginal bleeding between periods  or pelvic pain.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graphicFrame>
        <p:nvGraphicFramePr>
          <p:cNvPr id="232" name="Google Shape;232;p30"/>
          <p:cNvGraphicFramePr/>
          <p:nvPr/>
        </p:nvGraphicFramePr>
        <p:xfrm>
          <a:off x="86012" y="310068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{5F16798C-C52D-44EA-B9D8-7724F74FBA21}</a:tableStyleId>
              </a:tblPr>
              <a:tblGrid>
                <a:gridCol w="652600"/>
                <a:gridCol w="2895350"/>
                <a:gridCol w="3120050"/>
              </a:tblGrid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Drugs </a:t>
                      </a:r>
                      <a:endParaRPr b="1" sz="14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3rd  generation cephalosporins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E.g Ceftriaxone | Cefixime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Fluoroquinolones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E.g Ciprofloxacin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5818E"/>
                    </a:solidFill>
                  </a:tcPr>
                </a:tc>
              </a:tr>
              <a:tr h="354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MOA</a:t>
                      </a:r>
                      <a:endParaRPr b="1" sz="14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-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ada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Inhibit DNA synthesis by inhibiting </a:t>
                      </a:r>
                      <a:r>
                        <a:rPr b="1"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DNA gyrase enzyme 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(required for DNA supercoiling )</a:t>
                      </a:r>
                      <a:endParaRPr sz="11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ada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Bactericidal</a:t>
                      </a:r>
                      <a:endParaRPr sz="11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601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P.K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C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eftriaxone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(500 mg I.M )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Cefixime (400 mg orally )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Typically given in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combination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with a single dose of: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○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azithromycin(1gm orally) or doxycycline(100 mg orally twice daily) for 7 days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Single oral dose of :    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○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Ciprofloxacin</a:t>
                      </a: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(500 mg)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○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Ofloxacin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(400 mg)     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Uses</a:t>
                      </a:r>
                      <a:endParaRPr b="1" sz="14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★"/>
                      </a:pP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1st line treatment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for uncomplicated gonorrheal infections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 hMerge="1"/>
              </a:tr>
              <a:tr h="1143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ADR</a:t>
                      </a:r>
                      <a:endParaRPr b="1" sz="14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-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Nausea ,vomiting &amp; diarrhoea .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Headache &amp; dizziness.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★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May damage growing cartilage &amp; cause arthropathy.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★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Phototoxicity, avoid excessive sunlight 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601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C.I</a:t>
                      </a:r>
                      <a:endParaRPr b="1" sz="14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-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Pregnancy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Nursing mothers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Children under 18 years.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graphicFrame>
        <p:nvGraphicFramePr>
          <p:cNvPr id="233" name="Google Shape;233;p30"/>
          <p:cNvGraphicFramePr/>
          <p:nvPr/>
        </p:nvGraphicFramePr>
        <p:xfrm>
          <a:off x="106647" y="8516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{5F16798C-C52D-44EA-B9D8-7724F74FBA21}</a:tableStyleId>
              </a:tblPr>
              <a:tblGrid>
                <a:gridCol w="631950"/>
                <a:gridCol w="60318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Drug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Spectinomycin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C27BA0"/>
                    </a:solidFill>
                  </a:tcPr>
                </a:tc>
              </a:tr>
              <a:tr h="268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MOA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Inhibits protein synthesis by binding to 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30S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ribosomal subunits</a:t>
                      </a:r>
                      <a:endParaRPr sz="1200"/>
                    </a:p>
                  </a:txBody>
                  <a:tcPr marT="91425" marB="91425" marR="91425" marL="91425" anchor="ctr"/>
                </a:tc>
              </a:tr>
              <a:tr h="125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P.K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Given 2g I.M, once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125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Uses</a:t>
                      </a:r>
                      <a:endParaRPr b="1">
                        <a:solidFill>
                          <a:schemeClr val="lt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★"/>
                      </a:pPr>
                      <a:r>
                        <a:rPr b="1" lang="en" sz="1200">
                          <a:solidFill>
                            <a:srgbClr val="674EA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Alternative treatment</a:t>
                      </a:r>
                      <a:r>
                        <a:rPr lang="en" sz="1200">
                          <a:solidFill>
                            <a:srgbClr val="674EA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in patient cannot tolerate or be treated with cephalosporins or quinolones</a:t>
                      </a:r>
                      <a:endParaRPr sz="1200">
                        <a:solidFill>
                          <a:srgbClr val="674EA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735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ADR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Pain at the site of injection .</a:t>
                      </a:r>
                      <a:endParaRPr b="1"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Fever and Nausea .</a:t>
                      </a:r>
                      <a:endParaRPr b="1"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★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Nephrotoxicity (not common)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234" name="Google Shape;234;p30"/>
          <p:cNvSpPr txBox="1"/>
          <p:nvPr/>
        </p:nvSpPr>
        <p:spPr>
          <a:xfrm>
            <a:off x="50175" y="11335875"/>
            <a:ext cx="6688500" cy="5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According to WHO recommendations: </a:t>
            </a:r>
            <a:endParaRPr sz="11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100"/>
              <a:buFont typeface="Mada"/>
              <a:buChar char="-"/>
            </a:pPr>
            <a:r>
              <a:rPr lang="en" sz="11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First choice is 3rd generation cephalosporins.</a:t>
            </a:r>
            <a:endParaRPr sz="11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100"/>
              <a:buFont typeface="Mada"/>
              <a:buChar char="-"/>
            </a:pPr>
            <a:r>
              <a:rPr lang="en" sz="11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Second choice is Fluoroquinolones.</a:t>
            </a:r>
            <a:endParaRPr sz="11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100"/>
              <a:buFont typeface="Mada"/>
              <a:buChar char="-"/>
            </a:pPr>
            <a:r>
              <a:rPr lang="en" sz="11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Third choice is Spectinomycin. </a:t>
            </a:r>
            <a:endParaRPr sz="11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  </a:t>
            </a:r>
            <a:endParaRPr sz="11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"/>
          <p:cNvSpPr txBox="1"/>
          <p:nvPr/>
        </p:nvSpPr>
        <p:spPr>
          <a:xfrm>
            <a:off x="1074250" y="402238"/>
            <a:ext cx="47775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T</a:t>
            </a:r>
            <a:r>
              <a:rPr b="1" lang="en" sz="18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reatment of </a:t>
            </a:r>
            <a:r>
              <a:rPr b="1" lang="en" sz="18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complicated</a:t>
            </a:r>
            <a:r>
              <a:rPr b="1" lang="en" sz="18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 Gonorrhea</a:t>
            </a:r>
            <a:endParaRPr b="1" sz="1800"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40" name="Google Shape;240;p31"/>
          <p:cNvSpPr txBox="1"/>
          <p:nvPr/>
        </p:nvSpPr>
        <p:spPr>
          <a:xfrm>
            <a:off x="300850" y="909550"/>
            <a:ext cx="6324300" cy="3211800"/>
          </a:xfrm>
          <a:prstGeom prst="rect">
            <a:avLst/>
          </a:prstGeom>
          <a:noFill/>
          <a:ln cap="flat" cmpd="sng" w="9525">
            <a:solidFill>
              <a:srgbClr val="EA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b="1"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Complicated gonorrheal infections :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Spread through bloodstream into: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○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Eye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○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Joints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○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Heart valves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○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Brain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It can also spread from a mother to a fetus during birth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○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Newborn eye infection ( conjunctivitis ) may lead to blindness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WHO guidelines suggest one of the following options for topical application to </a:t>
            </a: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both eyes </a:t>
            </a:r>
            <a:r>
              <a:rPr b="1" lang="en" sz="1200" u="sng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immediately</a:t>
            </a: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 after birth:</a:t>
            </a:r>
            <a:endParaRPr b="1" sz="1200">
              <a:solidFill>
                <a:srgbClr val="FF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○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Silver nitrate 1% solution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○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Erythromycin 0.5% eye ointment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○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Tetracycline hydrochloride 1% eye ointment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○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Povidone iodine 2.5% solution (water-based)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○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Chloramphenicol 1% eye ointment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graphicFrame>
        <p:nvGraphicFramePr>
          <p:cNvPr id="241" name="Google Shape;241;p31"/>
          <p:cNvGraphicFramePr/>
          <p:nvPr/>
        </p:nvGraphicFramePr>
        <p:xfrm>
          <a:off x="90905" y="442629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{5F16798C-C52D-44EA-B9D8-7724F74FBA21}</a:tableStyleId>
              </a:tblPr>
              <a:tblGrid>
                <a:gridCol w="795475"/>
                <a:gridCol w="2872000"/>
                <a:gridCol w="3000525"/>
              </a:tblGrid>
              <a:tr h="381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Drugs</a:t>
                      </a:r>
                      <a:endParaRPr b="1" sz="14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Silver nitrate 1% solution</a:t>
                      </a:r>
                      <a:endParaRPr b="1" sz="12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Erythromycin</a:t>
                      </a:r>
                      <a:endParaRPr b="1" sz="12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3D85C6"/>
                    </a:solidFill>
                  </a:tcPr>
                </a:tc>
              </a:tr>
              <a:tr h="1292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Info</a:t>
                      </a:r>
                      <a:endParaRPr b="1" sz="14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It has germicidal effects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due to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precipitation of bacterial proteins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by liberated </a:t>
                      </a: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silver ions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0.5% ointment for treatment &amp; prevention of corneal &amp; conjunctival infections.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737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Use</a:t>
                      </a:r>
                      <a:endParaRPr b="1" sz="14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Put into conjunctival sac </a:t>
                      </a:r>
                      <a:r>
                        <a:rPr b="1" lang="en" sz="1200" u="sng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immediately after birth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(no later than 1 hr after delivery)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2"/>
          <p:cNvSpPr/>
          <p:nvPr/>
        </p:nvSpPr>
        <p:spPr>
          <a:xfrm>
            <a:off x="51925" y="11071180"/>
            <a:ext cx="1311000" cy="314400"/>
          </a:xfrm>
          <a:prstGeom prst="homePlate">
            <a:avLst>
              <a:gd fmla="val 50000" name="adj"/>
            </a:avLst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2"/>
          <p:cNvSpPr/>
          <p:nvPr/>
        </p:nvSpPr>
        <p:spPr>
          <a:xfrm>
            <a:off x="123650" y="1285827"/>
            <a:ext cx="6612000" cy="5706600"/>
          </a:xfrm>
          <a:prstGeom prst="rect">
            <a:avLst/>
          </a:prstGeom>
          <a:noFill/>
          <a:ln cap="flat" cmpd="sng" w="2857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0000"/>
                </a:solidFill>
                <a:latin typeface="Mada"/>
                <a:ea typeface="Mada"/>
                <a:cs typeface="Mada"/>
                <a:sym typeface="Mada"/>
              </a:rPr>
              <a:t>Q1- </a:t>
            </a:r>
            <a:r>
              <a:rPr lang="en" sz="1200">
                <a:solidFill>
                  <a:srgbClr val="990000"/>
                </a:solidFill>
                <a:latin typeface="Mada"/>
                <a:ea typeface="Mada"/>
                <a:cs typeface="Mada"/>
                <a:sym typeface="Mada"/>
              </a:rPr>
              <a:t>A 22-year-old sexually active man presents to the Ambulatory care clinic with dysuria, penile discharge, and a swollen right knee. A joint aspirate of his right knee reveals many neutrophils as well as some gram negative diplococci. Which is the best choice to treat his condition?</a:t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A- Ceftriaxone  B- Cephalexin  C- Dexamethasone  D - Meropenem </a:t>
            </a:r>
            <a:endParaRPr sz="1200"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0000"/>
                </a:solidFill>
                <a:latin typeface="Mada"/>
                <a:ea typeface="Mada"/>
                <a:cs typeface="Mada"/>
                <a:sym typeface="Mada"/>
              </a:rPr>
              <a:t>Q2-A 26-year-old sexually active HIV-negative man presents to his primary care physician with a nonpruritic maculopapular rash on his palms. He reports that about 6 weeks ago, he developed a non painful ulcer on his penis that healed spontaneously. He is injected with a single dose of benzathine penicillin G intramuscularly and sent home. What, if anything, should have been done differently for this patient’s care?</a:t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A - A different antibiotic class should have been used</a:t>
            </a:r>
            <a:endParaRPr sz="1200"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B -  A different preparation of penicillin G (not benzathine) should have been used</a:t>
            </a:r>
            <a:endParaRPr sz="1200"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C- Nothing—the course of action taken is entirely appropriate</a:t>
            </a:r>
            <a:endParaRPr sz="1200"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D - Penicillin V should have been given instead of penicillin G</a:t>
            </a:r>
            <a:endParaRPr sz="1200"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0000"/>
                </a:solidFill>
                <a:latin typeface="Mada"/>
                <a:ea typeface="Mada"/>
                <a:cs typeface="Mada"/>
                <a:sym typeface="Mada"/>
              </a:rPr>
              <a:t>Q3-Which one of the following is the drug of choice for treatment of syphilis?</a:t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A.- ceftriaxone B - Benzylpenicillin penicillin G C. silver nitrate D - Ciprofloxacin </a:t>
            </a:r>
            <a:endParaRPr sz="1200"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0000"/>
                </a:solidFill>
                <a:latin typeface="Mada"/>
                <a:ea typeface="Mada"/>
                <a:cs typeface="Mada"/>
                <a:sym typeface="Mada"/>
              </a:rPr>
              <a:t>Q4- Which of the following is mechanism of action of Azithromycin?</a:t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A- Inhibit bacterial cell wall synthesis</a:t>
            </a:r>
            <a:endParaRPr sz="1200"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B- Inhibit DNA synthesis by inhibiting DNA gyrase enzyme</a:t>
            </a:r>
            <a:endParaRPr sz="1200"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C- Inhibits bacterial protein synthesis by binding to bacterial 50S ribosomal subunits.</a:t>
            </a:r>
            <a:endParaRPr sz="1200"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D-Inhibit bacterial protein synthesis by reversibly binding to 30 S bacterial ribosomal subunit</a:t>
            </a:r>
            <a:endParaRPr sz="1200"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0000"/>
                </a:solidFill>
                <a:latin typeface="Mada"/>
                <a:ea typeface="Mada"/>
                <a:cs typeface="Mada"/>
                <a:sym typeface="Mada"/>
              </a:rPr>
              <a:t>Q5-Which of the following is a contraindication for Fluoroquinolones ?</a:t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A - Pregnancy B - Renal failure C- Hepatic failure D- Bleeding disorders</a:t>
            </a:r>
            <a:endParaRPr sz="1200"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48" name="Google Shape;248;p32"/>
          <p:cNvSpPr txBox="1"/>
          <p:nvPr/>
        </p:nvSpPr>
        <p:spPr>
          <a:xfrm>
            <a:off x="4155925" y="10181879"/>
            <a:ext cx="8742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90000"/>
                </a:solidFill>
                <a:latin typeface="Mada"/>
                <a:ea typeface="Mada"/>
                <a:cs typeface="Mada"/>
                <a:sym typeface="Mada"/>
              </a:rPr>
              <a:t>SAQ</a:t>
            </a:r>
            <a:endParaRPr b="1"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graphicFrame>
        <p:nvGraphicFramePr>
          <p:cNvPr id="249" name="Google Shape;249;p32"/>
          <p:cNvGraphicFramePr/>
          <p:nvPr/>
        </p:nvGraphicFramePr>
        <p:xfrm>
          <a:off x="2422611" y="1038198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{5F16798C-C52D-44EA-B9D8-7724F74FBA21}</a:tableStyleId>
              </a:tblPr>
              <a:tblGrid>
                <a:gridCol w="382350"/>
                <a:gridCol w="3983125"/>
              </a:tblGrid>
              <a:tr h="252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99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Q1</a:t>
                      </a:r>
                      <a:endParaRPr sz="800">
                        <a:solidFill>
                          <a:srgbClr val="99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Ceftriaxone 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2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99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Q2</a:t>
                      </a:r>
                      <a:endParaRPr sz="800">
                        <a:solidFill>
                          <a:srgbClr val="99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Inhibits bacterial cell wall synthesis.(Bactericidal)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9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99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Q3</a:t>
                      </a:r>
                      <a:endParaRPr sz="800">
                        <a:solidFill>
                          <a:srgbClr val="99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Hypersensitivity reactions,Thrombophlebitis,Super infection Diarrhea</a:t>
                      </a:r>
                      <a:endParaRPr sz="12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50" name="Google Shape;250;p32"/>
          <p:cNvGraphicFramePr/>
          <p:nvPr/>
        </p:nvGraphicFramePr>
        <p:xfrm>
          <a:off x="1434611" y="1038198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{5F16798C-C52D-44EA-B9D8-7724F74FBA21}</a:tableStyleId>
              </a:tblPr>
              <a:tblGrid>
                <a:gridCol w="381850"/>
                <a:gridCol w="381850"/>
              </a:tblGrid>
              <a:tr h="123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99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Q1</a:t>
                      </a:r>
                      <a:endParaRPr sz="800">
                        <a:solidFill>
                          <a:srgbClr val="99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99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Q2</a:t>
                      </a:r>
                      <a:endParaRPr sz="800">
                        <a:solidFill>
                          <a:srgbClr val="99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99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Q3</a:t>
                      </a:r>
                      <a:endParaRPr sz="800">
                        <a:solidFill>
                          <a:srgbClr val="99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99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Q4</a:t>
                      </a:r>
                      <a:endParaRPr sz="800">
                        <a:solidFill>
                          <a:srgbClr val="99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99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Q5</a:t>
                      </a:r>
                      <a:endParaRPr sz="800">
                        <a:solidFill>
                          <a:srgbClr val="99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51" name="Google Shape;251;p32"/>
          <p:cNvSpPr txBox="1"/>
          <p:nvPr/>
        </p:nvSpPr>
        <p:spPr>
          <a:xfrm>
            <a:off x="1362925" y="10181879"/>
            <a:ext cx="8742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90000"/>
                </a:solidFill>
                <a:latin typeface="Mada"/>
                <a:ea typeface="Mada"/>
                <a:cs typeface="Mada"/>
                <a:sym typeface="Mada"/>
              </a:rPr>
              <a:t>MCQ</a:t>
            </a:r>
            <a:endParaRPr b="1"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257011" y="1057206"/>
            <a:ext cx="1190700" cy="398700"/>
          </a:xfrm>
          <a:prstGeom prst="snip2DiagRect">
            <a:avLst>
              <a:gd fmla="val 0" name="adj1"/>
              <a:gd fmla="val 31217" name="adj2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MCQ</a:t>
            </a:r>
            <a:endParaRPr b="1" sz="24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3" name="Google Shape;253;p32"/>
          <p:cNvSpPr txBox="1"/>
          <p:nvPr/>
        </p:nvSpPr>
        <p:spPr>
          <a:xfrm>
            <a:off x="51925" y="10977327"/>
            <a:ext cx="1382700" cy="3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Answers:</a:t>
            </a:r>
            <a:endParaRPr b="1" i="1"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4" name="Google Shape;254;p32"/>
          <p:cNvSpPr/>
          <p:nvPr/>
        </p:nvSpPr>
        <p:spPr>
          <a:xfrm>
            <a:off x="150" y="-9526"/>
            <a:ext cx="6858300" cy="7503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2"/>
          <p:cNvSpPr/>
          <p:nvPr/>
        </p:nvSpPr>
        <p:spPr>
          <a:xfrm>
            <a:off x="4610302" y="495325"/>
            <a:ext cx="2247900" cy="628500"/>
          </a:xfrm>
          <a:prstGeom prst="snip2DiagRect">
            <a:avLst>
              <a:gd fmla="val 42434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2"/>
          <p:cNvSpPr txBox="1"/>
          <p:nvPr/>
        </p:nvSpPr>
        <p:spPr>
          <a:xfrm>
            <a:off x="2490271" y="-64628"/>
            <a:ext cx="18663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Quiz</a:t>
            </a:r>
            <a:endParaRPr b="1" sz="48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7" name="Google Shape;257;p32"/>
          <p:cNvSpPr/>
          <p:nvPr/>
        </p:nvSpPr>
        <p:spPr>
          <a:xfrm>
            <a:off x="123650" y="7363602"/>
            <a:ext cx="6612000" cy="1533300"/>
          </a:xfrm>
          <a:prstGeom prst="rect">
            <a:avLst/>
          </a:prstGeom>
          <a:noFill/>
          <a:ln cap="flat" cmpd="sng" w="2857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0000"/>
                </a:solidFill>
                <a:latin typeface="Mada"/>
                <a:ea typeface="Mada"/>
                <a:cs typeface="Mada"/>
                <a:sym typeface="Mada"/>
              </a:rPr>
              <a:t>A 24- year- old sexually active young man presents to the emergency </a:t>
            </a:r>
            <a:r>
              <a:rPr lang="en" sz="1200">
                <a:solidFill>
                  <a:srgbClr val="990000"/>
                </a:solidFill>
                <a:latin typeface="Mada"/>
                <a:ea typeface="Mada"/>
                <a:cs typeface="Mada"/>
                <a:sym typeface="Mada"/>
              </a:rPr>
              <a:t>department</a:t>
            </a:r>
            <a:r>
              <a:rPr lang="en" sz="1200">
                <a:solidFill>
                  <a:srgbClr val="990000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" sz="1200">
                <a:solidFill>
                  <a:srgbClr val="990000"/>
                </a:solidFill>
                <a:latin typeface="Mada"/>
                <a:ea typeface="Mada"/>
                <a:cs typeface="Mada"/>
                <a:sym typeface="Mada"/>
              </a:rPr>
              <a:t> with dysuria, penile discharge, and a swollen right knee .A joint aspirate of his right knee reveals many neutrophils as well as some gram negative diplococci. Which is the best choice to treat his condition?</a:t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Q1-Which is the best choice to treat his condition?</a:t>
            </a:r>
            <a:endParaRPr sz="1200"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Q2- Mention its MOA.</a:t>
            </a:r>
            <a:endParaRPr sz="1200"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Q3- Enumerate 3 ADRS.</a:t>
            </a:r>
            <a:endParaRPr sz="1200"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58" name="Google Shape;258;p32"/>
          <p:cNvSpPr/>
          <p:nvPr/>
        </p:nvSpPr>
        <p:spPr>
          <a:xfrm>
            <a:off x="257005" y="7192636"/>
            <a:ext cx="1190700" cy="298200"/>
          </a:xfrm>
          <a:prstGeom prst="snip2DiagRect">
            <a:avLst>
              <a:gd fmla="val 0" name="adj1"/>
              <a:gd fmla="val 31217" name="adj2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SAQ</a:t>
            </a:r>
            <a:endParaRPr b="1" sz="24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3"/>
          <p:cNvSpPr txBox="1"/>
          <p:nvPr/>
        </p:nvSpPr>
        <p:spPr>
          <a:xfrm>
            <a:off x="162007" y="5294513"/>
            <a:ext cx="6429600" cy="13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Team Leaders:</a:t>
            </a:r>
            <a:endParaRPr b="1" sz="12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51C75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51C75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EA9999"/>
                </a:solidFill>
                <a:latin typeface="Mada"/>
                <a:ea typeface="Mada"/>
                <a:cs typeface="Mada"/>
                <a:sym typeface="Mada"/>
              </a:rPr>
              <a:t>May Babaeer           Zyad Aldosari</a:t>
            </a:r>
            <a:endParaRPr b="1" sz="2400">
              <a:solidFill>
                <a:srgbClr val="EA9999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64" name="Google Shape;264;p33"/>
          <p:cNvSpPr txBox="1"/>
          <p:nvPr/>
        </p:nvSpPr>
        <p:spPr>
          <a:xfrm>
            <a:off x="-240319" y="7046751"/>
            <a:ext cx="7373700" cy="7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This Amazing Work was Done By:</a:t>
            </a:r>
            <a:endParaRPr b="1" sz="27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65" name="Google Shape;265;p33"/>
          <p:cNvSpPr txBox="1"/>
          <p:nvPr/>
        </p:nvSpPr>
        <p:spPr>
          <a:xfrm>
            <a:off x="252461" y="7660334"/>
            <a:ext cx="6429600" cy="10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EA9999"/>
                </a:solidFill>
                <a:latin typeface="Mada"/>
                <a:ea typeface="Mada"/>
                <a:cs typeface="Mada"/>
                <a:sym typeface="Mada"/>
              </a:rPr>
              <a:t>Mohsen Almutairi         Abdullah Alassaf</a:t>
            </a:r>
            <a:endParaRPr b="1" sz="1100">
              <a:solidFill>
                <a:srgbClr val="EA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EA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EA9999"/>
                </a:solidFill>
                <a:latin typeface="Mada"/>
                <a:ea typeface="Mada"/>
                <a:cs typeface="Mada"/>
                <a:sym typeface="Mada"/>
              </a:rPr>
              <a:t>Bader Aldhafeeri   </a:t>
            </a:r>
            <a:endParaRPr b="1" sz="2400">
              <a:solidFill>
                <a:srgbClr val="EA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EA9999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66" name="Google Shape;266;p33"/>
          <p:cNvSpPr txBox="1"/>
          <p:nvPr/>
        </p:nvSpPr>
        <p:spPr>
          <a:xfrm>
            <a:off x="1131350" y="9028056"/>
            <a:ext cx="4584000" cy="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Note writers</a:t>
            </a:r>
            <a:endParaRPr b="1" sz="27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67" name="Google Shape;267;p33"/>
          <p:cNvSpPr txBox="1"/>
          <p:nvPr/>
        </p:nvSpPr>
        <p:spPr>
          <a:xfrm>
            <a:off x="1055146" y="10475934"/>
            <a:ext cx="4584000" cy="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Quiz writers</a:t>
            </a:r>
            <a:endParaRPr b="1" sz="27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68" name="Google Shape;268;p33"/>
          <p:cNvSpPr txBox="1"/>
          <p:nvPr/>
        </p:nvSpPr>
        <p:spPr>
          <a:xfrm>
            <a:off x="252461" y="9613063"/>
            <a:ext cx="6429600" cy="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EA9999"/>
                </a:solidFill>
                <a:latin typeface="Mada"/>
                <a:ea typeface="Mada"/>
                <a:cs typeface="Mada"/>
                <a:sym typeface="Mada"/>
              </a:rPr>
              <a:t>Nouf AlShammari</a:t>
            </a:r>
            <a:endParaRPr b="1" sz="2400">
              <a:solidFill>
                <a:srgbClr val="EA9999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69" name="Google Shape;269;p33"/>
          <p:cNvSpPr txBox="1"/>
          <p:nvPr/>
        </p:nvSpPr>
        <p:spPr>
          <a:xfrm>
            <a:off x="252461" y="11060940"/>
            <a:ext cx="6429600" cy="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EA9999"/>
                </a:solidFill>
                <a:latin typeface="Mada"/>
                <a:ea typeface="Mada"/>
                <a:cs typeface="Mada"/>
                <a:sym typeface="Mada"/>
              </a:rPr>
              <a:t>Abdullah Alassaf</a:t>
            </a:r>
            <a:endParaRPr b="1" sz="1100">
              <a:solidFill>
                <a:srgbClr val="EA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EA9999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70" name="Google Shape;270;p33"/>
          <p:cNvSpPr/>
          <p:nvPr/>
        </p:nvSpPr>
        <p:spPr>
          <a:xfrm>
            <a:off x="0" y="0"/>
            <a:ext cx="6858300" cy="33723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3"/>
          <p:cNvSpPr/>
          <p:nvPr/>
        </p:nvSpPr>
        <p:spPr>
          <a:xfrm flipH="1">
            <a:off x="109" y="3199246"/>
            <a:ext cx="2491800" cy="628500"/>
          </a:xfrm>
          <a:prstGeom prst="snip2DiagRect">
            <a:avLst>
              <a:gd fmla="val 42434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3"/>
          <p:cNvSpPr/>
          <p:nvPr/>
        </p:nvSpPr>
        <p:spPr>
          <a:xfrm>
            <a:off x="-225" y="2914805"/>
            <a:ext cx="6839569" cy="266727"/>
          </a:xfrm>
          <a:custGeom>
            <a:rect b="b" l="l" r="r" t="t"/>
            <a:pathLst>
              <a:path extrusionOk="0" h="10668" w="277749">
                <a:moveTo>
                  <a:pt x="0" y="0"/>
                </a:moveTo>
                <a:lnTo>
                  <a:pt x="96393" y="762"/>
                </a:lnTo>
                <a:lnTo>
                  <a:pt x="107823" y="10668"/>
                </a:lnTo>
                <a:lnTo>
                  <a:pt x="277749" y="10668"/>
                </a:lnTo>
              </a:path>
            </a:pathLst>
          </a:custGeom>
          <a:noFill/>
          <a:ln cap="flat" cmpd="sng" w="114300">
            <a:solidFill>
              <a:srgbClr val="FFFFFF"/>
            </a:solidFill>
            <a:prstDash val="lgDash"/>
            <a:round/>
            <a:headEnd len="med" w="med" type="none"/>
            <a:tailEnd len="med" w="med" type="none"/>
          </a:ln>
        </p:spPr>
      </p:sp>
      <p:pic>
        <p:nvPicPr>
          <p:cNvPr id="273" name="Google Shape;273;p33"/>
          <p:cNvPicPr preferRelativeResize="0"/>
          <p:nvPr/>
        </p:nvPicPr>
        <p:blipFill rotWithShape="1">
          <a:blip r:embed="rId3">
            <a:alphaModFix/>
          </a:blip>
          <a:srcRect b="16795" l="0" r="0" t="15287"/>
          <a:stretch/>
        </p:blipFill>
        <p:spPr>
          <a:xfrm>
            <a:off x="4286438" y="1149861"/>
            <a:ext cx="2548012" cy="1730663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3"/>
          <p:cNvSpPr txBox="1"/>
          <p:nvPr/>
        </p:nvSpPr>
        <p:spPr>
          <a:xfrm>
            <a:off x="181058" y="323867"/>
            <a:ext cx="66585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Thank you for all the love and support you gave the team in those two years!</a:t>
            </a:r>
            <a:endParaRPr b="1" sz="24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75" name="Google Shape;275;p33"/>
          <p:cNvSpPr txBox="1"/>
          <p:nvPr/>
        </p:nvSpPr>
        <p:spPr>
          <a:xfrm>
            <a:off x="181058" y="1352622"/>
            <a:ext cx="4672200" cy="10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Hope we made the context much easier to study.</a:t>
            </a:r>
            <a:endParaRPr b="1" sz="18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God bless you, Future doctors.</a:t>
            </a:r>
            <a:endParaRPr b="1" sz="18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