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y="12189600" cx="6840000"/>
  <p:notesSz cx="6858000" cy="9144000"/>
  <p:embeddedFontLst>
    <p:embeddedFont>
      <p:font typeface="Mad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839">
          <p15:clr>
            <a:srgbClr val="A4A3A4"/>
          </p15:clr>
        </p15:guide>
        <p15:guide id="2" pos="21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2492138-19D7-4DDD-8164-0D69DA777D50}">
  <a:tblStyle styleId="{F2492138-19D7-4DDD-8164-0D69DA777D5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39" orient="horz"/>
        <p:guide pos="215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font" Target="fonts/Mada-bold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Mada-regular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186e62f8f_0_175:notes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186e62f8f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7186e62f8f_0_416:notes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7186e62f8f_0_4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186e62f8f_0_17:notes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186e62f8f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7186e62f8f_0_22:notes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7186e62f8f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71b6b31964_1_5:notes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71b6b31964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71b6b31964_1_97:notes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71b6b31964_1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71b6b31964_1_129:notes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71b6b31964_1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71c075353b_0_15:notes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71c075353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71c075353b_0_31:notes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71c075353b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7186e62f8f_0_400:notes"/>
          <p:cNvSpPr/>
          <p:nvPr>
            <p:ph idx="2" type="sldImg"/>
          </p:nvPr>
        </p:nvSpPr>
        <p:spPr>
          <a:xfrm>
            <a:off x="2467261" y="685800"/>
            <a:ext cx="192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7186e62f8f_0_4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233168" y="1764571"/>
            <a:ext cx="6373800" cy="48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233161" y="6716604"/>
            <a:ext cx="6373800" cy="187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233161" y="2621410"/>
            <a:ext cx="6373800" cy="465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233161" y="7470470"/>
            <a:ext cx="6373800" cy="308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ctrTitle"/>
          </p:nvPr>
        </p:nvSpPr>
        <p:spPr>
          <a:xfrm>
            <a:off x="233168" y="1764571"/>
            <a:ext cx="6373800" cy="48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233161" y="6716604"/>
            <a:ext cx="6373800" cy="187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233161" y="5097308"/>
            <a:ext cx="6373800" cy="199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233161" y="1054666"/>
            <a:ext cx="6373800" cy="13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233161" y="2731255"/>
            <a:ext cx="6373800" cy="80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233161" y="1054666"/>
            <a:ext cx="6373800" cy="13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233161" y="2731255"/>
            <a:ext cx="2991900" cy="80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3614787" y="2731255"/>
            <a:ext cx="2991900" cy="80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233161" y="1054666"/>
            <a:ext cx="6373800" cy="13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/>
          <p:nvPr>
            <p:ph type="title"/>
          </p:nvPr>
        </p:nvSpPr>
        <p:spPr>
          <a:xfrm>
            <a:off x="233161" y="1316719"/>
            <a:ext cx="2100300" cy="179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9" name="Google Shape;79;p19"/>
          <p:cNvSpPr txBox="1"/>
          <p:nvPr>
            <p:ph idx="1" type="body"/>
          </p:nvPr>
        </p:nvSpPr>
        <p:spPr>
          <a:xfrm>
            <a:off x="233161" y="3293218"/>
            <a:ext cx="2100300" cy="75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/>
          <p:nvPr>
            <p:ph type="title"/>
          </p:nvPr>
        </p:nvSpPr>
        <p:spPr>
          <a:xfrm>
            <a:off x="366722" y="1066812"/>
            <a:ext cx="4763400" cy="969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/>
          <p:nvPr/>
        </p:nvSpPr>
        <p:spPr>
          <a:xfrm>
            <a:off x="3420000" y="-296"/>
            <a:ext cx="3420300" cy="1218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1"/>
          <p:cNvSpPr txBox="1"/>
          <p:nvPr>
            <p:ph type="title"/>
          </p:nvPr>
        </p:nvSpPr>
        <p:spPr>
          <a:xfrm>
            <a:off x="198602" y="2922506"/>
            <a:ext cx="3025800" cy="351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7" name="Google Shape;87;p21"/>
          <p:cNvSpPr txBox="1"/>
          <p:nvPr>
            <p:ph idx="1" type="subTitle"/>
          </p:nvPr>
        </p:nvSpPr>
        <p:spPr>
          <a:xfrm>
            <a:off x="198602" y="6643018"/>
            <a:ext cx="3025800" cy="29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8" name="Google Shape;88;p21"/>
          <p:cNvSpPr txBox="1"/>
          <p:nvPr>
            <p:ph idx="2" type="body"/>
          </p:nvPr>
        </p:nvSpPr>
        <p:spPr>
          <a:xfrm>
            <a:off x="3694902" y="1715988"/>
            <a:ext cx="2870100" cy="875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9" name="Google Shape;89;p21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233161" y="5097308"/>
            <a:ext cx="6373800" cy="199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/>
          <p:nvPr>
            <p:ph idx="1" type="body"/>
          </p:nvPr>
        </p:nvSpPr>
        <p:spPr>
          <a:xfrm>
            <a:off x="233161" y="10026056"/>
            <a:ext cx="4487400" cy="143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92" name="Google Shape;92;p22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/>
          <p:nvPr>
            <p:ph hasCustomPrompt="1" type="title"/>
          </p:nvPr>
        </p:nvSpPr>
        <p:spPr>
          <a:xfrm>
            <a:off x="233161" y="2621410"/>
            <a:ext cx="6373800" cy="465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5" name="Google Shape;95;p23"/>
          <p:cNvSpPr txBox="1"/>
          <p:nvPr>
            <p:ph idx="1" type="body"/>
          </p:nvPr>
        </p:nvSpPr>
        <p:spPr>
          <a:xfrm>
            <a:off x="233161" y="7470470"/>
            <a:ext cx="6373800" cy="308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6" name="Google Shape;96;p23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4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233161" y="1054666"/>
            <a:ext cx="6373800" cy="13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233161" y="2731255"/>
            <a:ext cx="6373800" cy="80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233161" y="1054666"/>
            <a:ext cx="6373800" cy="13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233161" y="2731255"/>
            <a:ext cx="2992200" cy="80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3614787" y="2731255"/>
            <a:ext cx="2992200" cy="80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33161" y="1054666"/>
            <a:ext cx="6373800" cy="13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233161" y="1316719"/>
            <a:ext cx="2100600" cy="1791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233161" y="3293218"/>
            <a:ext cx="2100600" cy="75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366722" y="1066812"/>
            <a:ext cx="4763400" cy="969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3420000" y="-296"/>
            <a:ext cx="3420000" cy="1218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9"/>
          <p:cNvSpPr txBox="1"/>
          <p:nvPr>
            <p:ph type="title"/>
          </p:nvPr>
        </p:nvSpPr>
        <p:spPr>
          <a:xfrm>
            <a:off x="198602" y="2922506"/>
            <a:ext cx="3025800" cy="351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198602" y="6643018"/>
            <a:ext cx="3025800" cy="29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3694902" y="1715988"/>
            <a:ext cx="2870100" cy="875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233161" y="10026056"/>
            <a:ext cx="4487400" cy="143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33161" y="1054666"/>
            <a:ext cx="6373800" cy="13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33161" y="2731255"/>
            <a:ext cx="6373800" cy="80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9" name="Google Shape;9;p1"/>
          <p:cNvGrpSpPr/>
          <p:nvPr/>
        </p:nvGrpSpPr>
        <p:grpSpPr>
          <a:xfrm>
            <a:off x="150" y="0"/>
            <a:ext cx="6839700" cy="676441"/>
            <a:chOff x="150" y="0"/>
            <a:chExt cx="6839700" cy="676441"/>
          </a:xfrm>
        </p:grpSpPr>
        <p:sp>
          <p:nvSpPr>
            <p:cNvPr id="10" name="Google Shape;10;p1"/>
            <p:cNvSpPr/>
            <p:nvPr/>
          </p:nvSpPr>
          <p:spPr>
            <a:xfrm>
              <a:off x="150" y="0"/>
              <a:ext cx="6839700" cy="133200"/>
            </a:xfrm>
            <a:prstGeom prst="rect">
              <a:avLst/>
            </a:prstGeom>
            <a:solidFill>
              <a:srgbClr val="F4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4597798" y="47641"/>
              <a:ext cx="2241900" cy="628800"/>
            </a:xfrm>
            <a:prstGeom prst="snip2DiagRect">
              <a:avLst>
                <a:gd fmla="val 42434" name="adj1"/>
                <a:gd fmla="val 0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" name="Google Shape;12;p1"/>
          <p:cNvSpPr/>
          <p:nvPr/>
        </p:nvSpPr>
        <p:spPr>
          <a:xfrm>
            <a:off x="-150" y="11312689"/>
            <a:ext cx="6839700" cy="876300"/>
          </a:xfrm>
          <a:prstGeom prst="round2SameRect">
            <a:avLst>
              <a:gd fmla="val 16667" name="adj1"/>
              <a:gd fmla="val 0" name="adj2"/>
            </a:avLst>
          </a:prstGeom>
          <a:noFill/>
          <a:ln cap="flat" cmpd="sng" w="9525">
            <a:solidFill>
              <a:srgbClr val="EA999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233161" y="1054666"/>
            <a:ext cx="6373800" cy="13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233161" y="2731255"/>
            <a:ext cx="6373800" cy="80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6337665" y="11051375"/>
            <a:ext cx="410400" cy="93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hyperlink" Target="https://docs.google.com/document/d/10w2G_izOMH4HGZVRjD0YwP7b0scg4dsRLqP2x0uZsqw/edit?usp=sharing" TargetMode="External"/><Relationship Id="rId9" Type="http://schemas.openxmlformats.org/officeDocument/2006/relationships/image" Target="../media/image5.png"/><Relationship Id="rId5" Type="http://schemas.openxmlformats.org/officeDocument/2006/relationships/hyperlink" Target="https://docs.google.com/document/d/1ri9PtZmsO5ihvX3ePFVcQlId8lMdzMgJC9vks6h-Syw/edit?usp=sharing" TargetMode="External"/><Relationship Id="rId6" Type="http://schemas.openxmlformats.org/officeDocument/2006/relationships/image" Target="../media/image1.png"/><Relationship Id="rId7" Type="http://schemas.openxmlformats.org/officeDocument/2006/relationships/image" Target="../media/image9.png"/><Relationship Id="rId8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6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5"/>
          <p:cNvSpPr/>
          <p:nvPr/>
        </p:nvSpPr>
        <p:spPr>
          <a:xfrm>
            <a:off x="0" y="6020121"/>
            <a:ext cx="6858300" cy="48105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5"/>
          <p:cNvSpPr/>
          <p:nvPr/>
        </p:nvSpPr>
        <p:spPr>
          <a:xfrm>
            <a:off x="2971930" y="3638744"/>
            <a:ext cx="3886500" cy="3067500"/>
          </a:xfrm>
          <a:prstGeom prst="snip2DiagRect">
            <a:avLst>
              <a:gd fmla="val 0" name="adj1"/>
              <a:gd fmla="val 32296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5"/>
          <p:cNvSpPr/>
          <p:nvPr/>
        </p:nvSpPr>
        <p:spPr>
          <a:xfrm>
            <a:off x="0" y="6248733"/>
            <a:ext cx="6877050" cy="866862"/>
          </a:xfrm>
          <a:custGeom>
            <a:rect b="b" l="l" r="r" t="t"/>
            <a:pathLst>
              <a:path extrusionOk="0" h="34671" w="275082">
                <a:moveTo>
                  <a:pt x="0" y="0"/>
                </a:moveTo>
                <a:lnTo>
                  <a:pt x="116002" y="0"/>
                </a:lnTo>
                <a:lnTo>
                  <a:pt x="151036" y="34290"/>
                </a:lnTo>
                <a:lnTo>
                  <a:pt x="274823" y="34290"/>
                </a:lnTo>
                <a:lnTo>
                  <a:pt x="275082" y="34671"/>
                </a:lnTo>
              </a:path>
            </a:pathLst>
          </a:custGeom>
          <a:noFill/>
          <a:ln cap="flat" cmpd="sng" w="152400">
            <a:solidFill>
              <a:srgbClr val="FFFFFF"/>
            </a:solidFill>
            <a:prstDash val="lgDash"/>
            <a:round/>
            <a:headEnd len="med" w="med" type="none"/>
            <a:tailEnd len="med" w="med" type="none"/>
          </a:ln>
        </p:spPr>
      </p:sp>
      <p:sp>
        <p:nvSpPr>
          <p:cNvPr id="106" name="Google Shape;106;p25"/>
          <p:cNvSpPr txBox="1"/>
          <p:nvPr/>
        </p:nvSpPr>
        <p:spPr>
          <a:xfrm>
            <a:off x="9525" y="6707046"/>
            <a:ext cx="3038400" cy="6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Objectives:</a:t>
            </a:r>
            <a:endParaRPr b="1" sz="30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25"/>
          <p:cNvSpPr txBox="1"/>
          <p:nvPr/>
        </p:nvSpPr>
        <p:spPr>
          <a:xfrm>
            <a:off x="200034" y="7335591"/>
            <a:ext cx="6525000" cy="28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By the end of the lecture , you should know:</a:t>
            </a:r>
            <a:endParaRPr b="1" sz="14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Mada"/>
              <a:buChar char="◆"/>
            </a:pPr>
            <a:r>
              <a:rPr lang="en" sz="12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Recognize the main pharmacological characters that control the passage of drugs from milk to baby</a:t>
            </a:r>
            <a:endParaRPr sz="6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Mada"/>
              <a:buChar char="◆"/>
            </a:pPr>
            <a:r>
              <a:rPr lang="en" sz="12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Identify the adverse effects of major pharmacological categories on babies</a:t>
            </a:r>
            <a:endParaRPr sz="6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Mada"/>
              <a:buChar char="◆"/>
            </a:pPr>
            <a:r>
              <a:rPr lang="en" sz="12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Describe the best and safest medication to be given to breast feeding women if</a:t>
            </a:r>
            <a:br>
              <a:rPr lang="en" sz="12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</a:br>
            <a:r>
              <a:rPr lang="en" sz="12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she is suffered from different diseases as epilepsy, infection, diabetes, heart</a:t>
            </a:r>
            <a:br>
              <a:rPr lang="en" sz="12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</a:br>
            <a:r>
              <a:rPr lang="en" sz="12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failure, hypertension</a:t>
            </a:r>
            <a:endParaRPr sz="6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Mada"/>
              <a:buChar char="◆"/>
            </a:pPr>
            <a:r>
              <a:rPr lang="en" sz="12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Know drugs that can inhibit lactation and should be avoided in breast feeding</a:t>
            </a:r>
            <a:endParaRPr sz="6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Mada"/>
              <a:buChar char="◆"/>
            </a:pPr>
            <a:r>
              <a:rPr lang="en" sz="12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Know drugs that may enhance lactation</a:t>
            </a:r>
            <a:endParaRPr sz="12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08" name="Google Shape;108;p25"/>
          <p:cNvSpPr/>
          <p:nvPr/>
        </p:nvSpPr>
        <p:spPr>
          <a:xfrm flipH="1">
            <a:off x="109" y="10581514"/>
            <a:ext cx="2491800" cy="628500"/>
          </a:xfrm>
          <a:prstGeom prst="snip2DiagRect">
            <a:avLst>
              <a:gd fmla="val 42434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5"/>
          <p:cNvSpPr txBox="1"/>
          <p:nvPr/>
        </p:nvSpPr>
        <p:spPr>
          <a:xfrm>
            <a:off x="57153" y="11056293"/>
            <a:ext cx="13143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 u="sng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Color index:</a:t>
            </a:r>
            <a:endParaRPr b="1" sz="1400" u="sng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10" name="Google Shape;110;p25"/>
          <p:cNvSpPr/>
          <p:nvPr/>
        </p:nvSpPr>
        <p:spPr>
          <a:xfrm>
            <a:off x="1071434" y="4046891"/>
            <a:ext cx="4887300" cy="1100100"/>
          </a:xfrm>
          <a:prstGeom prst="bracketPair">
            <a:avLst/>
          </a:prstGeom>
          <a:noFill/>
          <a:ln cap="flat" cmpd="sng" w="38100">
            <a:solidFill>
              <a:srgbClr val="F4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5"/>
          <p:cNvSpPr txBox="1"/>
          <p:nvPr/>
        </p:nvSpPr>
        <p:spPr>
          <a:xfrm>
            <a:off x="0" y="11408652"/>
            <a:ext cx="1666800" cy="6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Black : Main content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  <a:latin typeface="Mada"/>
                <a:ea typeface="Mada"/>
                <a:cs typeface="Mada"/>
                <a:sym typeface="Mada"/>
              </a:rPr>
              <a:t>Red : Important</a:t>
            </a:r>
            <a:endParaRPr sz="1200">
              <a:solidFill>
                <a:srgbClr val="FF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D85C6"/>
                </a:solidFill>
                <a:latin typeface="Mada"/>
                <a:ea typeface="Mada"/>
                <a:cs typeface="Mada"/>
                <a:sym typeface="Mada"/>
              </a:rPr>
              <a:t>Blue: Males’ slides only</a:t>
            </a:r>
            <a:endParaRPr sz="1200">
              <a:solidFill>
                <a:srgbClr val="3D85C6"/>
              </a:solidFill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12" name="Google Shape;112;p25"/>
          <p:cNvCxnSpPr/>
          <p:nvPr/>
        </p:nvCxnSpPr>
        <p:spPr>
          <a:xfrm>
            <a:off x="1771728" y="11513332"/>
            <a:ext cx="0" cy="495300"/>
          </a:xfrm>
          <a:prstGeom prst="straightConnector1">
            <a:avLst/>
          </a:prstGeom>
          <a:noFill/>
          <a:ln cap="flat" cmpd="sng" w="9525">
            <a:solidFill>
              <a:srgbClr val="EA9999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113" name="Google Shape;113;p25"/>
          <p:cNvSpPr txBox="1"/>
          <p:nvPr/>
        </p:nvSpPr>
        <p:spPr>
          <a:xfrm>
            <a:off x="1905084" y="11408652"/>
            <a:ext cx="2286000" cy="6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74EA7"/>
                </a:solidFill>
                <a:latin typeface="Mada"/>
                <a:ea typeface="Mada"/>
                <a:cs typeface="Mada"/>
                <a:sym typeface="Mada"/>
              </a:rPr>
              <a:t>Purple: Females’ slides only</a:t>
            </a:r>
            <a:endParaRPr sz="1200">
              <a:solidFill>
                <a:srgbClr val="674EA7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Grey: Extra info or explanation</a:t>
            </a:r>
            <a:endParaRPr sz="1200">
              <a:solidFill>
                <a:srgbClr val="999999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Green : Dr. notes</a:t>
            </a:r>
            <a:endParaRPr sz="12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14" name="Google Shape;114;p25"/>
          <p:cNvSpPr/>
          <p:nvPr/>
        </p:nvSpPr>
        <p:spPr>
          <a:xfrm>
            <a:off x="-225" y="10350724"/>
            <a:ext cx="6839569" cy="239070"/>
          </a:xfrm>
          <a:custGeom>
            <a:rect b="b" l="l" r="r" t="t"/>
            <a:pathLst>
              <a:path extrusionOk="0" h="10668" w="277749">
                <a:moveTo>
                  <a:pt x="0" y="0"/>
                </a:moveTo>
                <a:lnTo>
                  <a:pt x="96393" y="762"/>
                </a:lnTo>
                <a:lnTo>
                  <a:pt x="107823" y="10668"/>
                </a:lnTo>
                <a:lnTo>
                  <a:pt x="277749" y="10668"/>
                </a:lnTo>
              </a:path>
            </a:pathLst>
          </a:custGeom>
          <a:noFill/>
          <a:ln cap="flat" cmpd="sng" w="114300">
            <a:solidFill>
              <a:srgbClr val="FFFFFF"/>
            </a:solidFill>
            <a:prstDash val="lgDash"/>
            <a:round/>
            <a:headEnd len="med" w="med" type="none"/>
            <a:tailEnd len="med" w="med" type="none"/>
          </a:ln>
        </p:spPr>
      </p:sp>
      <p:pic>
        <p:nvPicPr>
          <p:cNvPr id="115" name="Google Shape;11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931" y="145933"/>
            <a:ext cx="915550" cy="60027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5"/>
          <p:cNvSpPr/>
          <p:nvPr/>
        </p:nvSpPr>
        <p:spPr>
          <a:xfrm rot="10800000">
            <a:off x="5410500" y="452291"/>
            <a:ext cx="1429500" cy="314400"/>
          </a:xfrm>
          <a:prstGeom prst="homePlate">
            <a:avLst>
              <a:gd fmla="val 50000" name="adj"/>
            </a:avLst>
          </a:prstGeom>
          <a:solidFill>
            <a:srgbClr val="F4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5">
            <a:hlinkClick r:id="rId4"/>
          </p:cNvPr>
          <p:cNvSpPr txBox="1"/>
          <p:nvPr/>
        </p:nvSpPr>
        <p:spPr>
          <a:xfrm>
            <a:off x="5620534" y="423837"/>
            <a:ext cx="13143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200" u="sng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Editing File</a:t>
            </a:r>
            <a:endParaRPr b="1" i="1" sz="1200" u="sng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8" name="Google Shape;118;p25"/>
          <p:cNvSpPr/>
          <p:nvPr/>
        </p:nvSpPr>
        <p:spPr>
          <a:xfrm rot="10800000">
            <a:off x="5410500" y="909515"/>
            <a:ext cx="1429500" cy="314400"/>
          </a:xfrm>
          <a:prstGeom prst="homePlate">
            <a:avLst>
              <a:gd fmla="val 50000" name="adj"/>
            </a:avLst>
          </a:prstGeom>
          <a:solidFill>
            <a:srgbClr val="F4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5">
            <a:hlinkClick r:id="rId5"/>
          </p:cNvPr>
          <p:cNvSpPr txBox="1"/>
          <p:nvPr/>
        </p:nvSpPr>
        <p:spPr>
          <a:xfrm>
            <a:off x="5487193" y="871546"/>
            <a:ext cx="15996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200" u="sng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Mnemonic File</a:t>
            </a:r>
            <a:endParaRPr b="1" i="1" sz="1200" u="sng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0" name="Google Shape;120;p25"/>
          <p:cNvSpPr txBox="1"/>
          <p:nvPr/>
        </p:nvSpPr>
        <p:spPr>
          <a:xfrm>
            <a:off x="928553" y="4141296"/>
            <a:ext cx="5172900" cy="91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Drugs Affecting Breast milk and Lactation</a:t>
            </a:r>
            <a:endParaRPr b="1" sz="30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21" name="Google Shape;121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62065" y="309241"/>
            <a:ext cx="3067335" cy="306733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5"/>
          <p:cNvSpPr txBox="1"/>
          <p:nvPr/>
        </p:nvSpPr>
        <p:spPr>
          <a:xfrm>
            <a:off x="1707412" y="2991009"/>
            <a:ext cx="37341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Georgia"/>
                <a:ea typeface="Georgia"/>
                <a:cs typeface="Georgia"/>
                <a:sym typeface="Georgia"/>
              </a:rPr>
              <a:t>Reproduction Block</a:t>
            </a:r>
            <a:endParaRPr b="1" sz="1800">
              <a:solidFill>
                <a:srgbClr val="E0666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25"/>
          <p:cNvSpPr txBox="1"/>
          <p:nvPr/>
        </p:nvSpPr>
        <p:spPr>
          <a:xfrm>
            <a:off x="1764565" y="3286300"/>
            <a:ext cx="3524400" cy="2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B7B7B7"/>
                </a:solidFill>
                <a:latin typeface="Mada"/>
                <a:ea typeface="Mada"/>
                <a:cs typeface="Mada"/>
                <a:sym typeface="Mada"/>
              </a:rPr>
              <a:t>Pharmacology team 438</a:t>
            </a:r>
            <a:endParaRPr sz="1200">
              <a:solidFill>
                <a:srgbClr val="B7B7B7"/>
              </a:solidFill>
              <a:latin typeface="Mada"/>
              <a:ea typeface="Mada"/>
              <a:cs typeface="Mada"/>
              <a:sym typeface="Mada"/>
            </a:endParaRPr>
          </a:p>
        </p:txBody>
      </p:sp>
      <p:pic>
        <p:nvPicPr>
          <p:cNvPr id="124" name="Google Shape;124;p25"/>
          <p:cNvPicPr preferRelativeResize="0"/>
          <p:nvPr/>
        </p:nvPicPr>
        <p:blipFill rotWithShape="1">
          <a:blip r:embed="rId7">
            <a:alphaModFix/>
          </a:blip>
          <a:srcRect b="9897" l="0" r="0" t="13196"/>
          <a:stretch/>
        </p:blipFill>
        <p:spPr>
          <a:xfrm>
            <a:off x="57153" y="785126"/>
            <a:ext cx="1076450" cy="827863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5"/>
          <p:cNvSpPr txBox="1"/>
          <p:nvPr/>
        </p:nvSpPr>
        <p:spPr>
          <a:xfrm>
            <a:off x="4781550" y="1904750"/>
            <a:ext cx="2071800" cy="20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B7B7B7"/>
                </a:solidFill>
              </a:rPr>
              <a:t>Part 5</a:t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B7B7B7"/>
                </a:solidFill>
              </a:rPr>
              <a:t>Today is the 18th of February, 2021. I still haven’t received any info about what’s happening in the world, but I don’t need newspapers or twitter trends to know that it has gone to shit. I’m pretty sure I’m one of the last few people still alive. We thought this would be a normal pandemic that’ll go away soon, but look at us now, a species at the brink of extinction.</a:t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B7B7B7"/>
                </a:solidFill>
              </a:rPr>
              <a:t>I’m worried, my food storage is empty, it has been 5 days since the last time I ate anything, water is still barely running but I don’t think I should trust it anymore, it </a:t>
            </a:r>
            <a:r>
              <a:rPr lang="en" sz="400">
                <a:solidFill>
                  <a:srgbClr val="B7B7B7"/>
                </a:solidFill>
              </a:rPr>
              <a:t>definitely</a:t>
            </a:r>
            <a:r>
              <a:rPr lang="en" sz="400">
                <a:solidFill>
                  <a:srgbClr val="B7B7B7"/>
                </a:solidFill>
              </a:rPr>
              <a:t> does not taste like pure water nor looks like it.</a:t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B7B7B7"/>
                </a:solidFill>
              </a:rPr>
              <a:t>I’ll have to leave my house, for the first time ever since this started, I’ll have to leave and look for food. I can’t stay here any longer or else I’ll starve to death.</a:t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B7B7B7"/>
                </a:solidFill>
              </a:rPr>
              <a:t>But I know I’ll die if I leave my house, I’m not a fighter nor am I fit, I haven’t done any type of workout in years.  But if I’m dying anyway, shouldn’t I at least try to go down fighting?</a:t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B7B7B7"/>
                </a:solidFill>
              </a:rPr>
              <a:t>You’re enjoying this aren’t you? Reading about my suffering, I bet you do. And here I was thinking that we’re friends. But you’re just like them. They’ve been telling me to use my dad’s shotgun and end it all, but I won’t. I won’t let them win.</a:t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B7B7B7"/>
                </a:solidFill>
              </a:rPr>
              <a:t>They’re in my head, I know it, that’s where they’re hiding, I’ll kill them all, I’ll show them. I’ll use the same shotgun they tried to kill me with. I will survive.</a:t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B7B7B7"/>
                </a:solidFill>
              </a:rPr>
              <a:t>-A Dying Man.</a:t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B7B7B7"/>
                </a:solidFill>
              </a:rPr>
              <a:t>“The letters above were found next to the victim’s body, there seems to be 5 of them that he labelled “Diaries of a Dying Man”. I</a:t>
            </a:r>
            <a:r>
              <a:rPr lang="en" sz="400">
                <a:solidFill>
                  <a:srgbClr val="B7B7B7"/>
                </a:solidFill>
              </a:rPr>
              <a:t>nvestigations identified the victim as J.L, a 31 year old man with psychological issues who have been reported missing back in April. The victim seems to have locked himself in</a:t>
            </a:r>
            <a:r>
              <a:rPr lang="en" sz="400">
                <a:solidFill>
                  <a:srgbClr val="B7B7B7"/>
                </a:solidFill>
              </a:rPr>
              <a:t> the family’s vacation cabin for months, and cut off all sorts of communication with the outside world. Is it possible that the victim never knew that the pandemic ended a back in September of 2020?” </a:t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/>
          </a:p>
        </p:txBody>
      </p:sp>
      <p:pic>
        <p:nvPicPr>
          <p:cNvPr id="126" name="Google Shape;126;p2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73763" y="1651925"/>
            <a:ext cx="827874" cy="827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10875" y="2594924"/>
            <a:ext cx="915549" cy="915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4"/>
          <p:cNvSpPr txBox="1"/>
          <p:nvPr/>
        </p:nvSpPr>
        <p:spPr>
          <a:xfrm>
            <a:off x="162007" y="4608713"/>
            <a:ext cx="6429600" cy="13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Team Leaders:</a:t>
            </a:r>
            <a:endParaRPr b="1" sz="1200">
              <a:solidFill>
                <a:srgbClr val="351C7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351C7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EA9999"/>
                </a:solidFill>
                <a:latin typeface="Mada"/>
                <a:ea typeface="Mada"/>
                <a:cs typeface="Mada"/>
                <a:sym typeface="Mada"/>
              </a:rPr>
              <a:t>May Babaeer           Zyad Aldosari</a:t>
            </a:r>
            <a:endParaRPr b="1" sz="2400">
              <a:solidFill>
                <a:srgbClr val="EA9999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331" name="Google Shape;331;p34"/>
          <p:cNvSpPr txBox="1"/>
          <p:nvPr/>
        </p:nvSpPr>
        <p:spPr>
          <a:xfrm>
            <a:off x="-240319" y="6894351"/>
            <a:ext cx="7373700" cy="7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This Lecture was Done By:</a:t>
            </a:r>
            <a:endParaRPr b="1" sz="27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332" name="Google Shape;332;p34"/>
          <p:cNvSpPr txBox="1"/>
          <p:nvPr/>
        </p:nvSpPr>
        <p:spPr>
          <a:xfrm>
            <a:off x="252450" y="7507929"/>
            <a:ext cx="6429600" cy="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EA9999"/>
                </a:solidFill>
                <a:latin typeface="Mada"/>
                <a:ea typeface="Mada"/>
                <a:cs typeface="Mada"/>
                <a:sym typeface="Mada"/>
              </a:rPr>
              <a:t>May Babaeer</a:t>
            </a:r>
            <a:endParaRPr b="1" sz="2400">
              <a:solidFill>
                <a:srgbClr val="EA9999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333" name="Google Shape;333;p34"/>
          <p:cNvSpPr txBox="1"/>
          <p:nvPr/>
        </p:nvSpPr>
        <p:spPr>
          <a:xfrm>
            <a:off x="1131350" y="8342256"/>
            <a:ext cx="4584000" cy="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Note writers</a:t>
            </a:r>
            <a:endParaRPr b="1" sz="27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334" name="Google Shape;334;p34"/>
          <p:cNvSpPr txBox="1"/>
          <p:nvPr/>
        </p:nvSpPr>
        <p:spPr>
          <a:xfrm>
            <a:off x="1055146" y="9866334"/>
            <a:ext cx="4584000" cy="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Quiz writers</a:t>
            </a:r>
            <a:endParaRPr b="1" sz="27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335" name="Google Shape;335;p34"/>
          <p:cNvSpPr txBox="1"/>
          <p:nvPr/>
        </p:nvSpPr>
        <p:spPr>
          <a:xfrm>
            <a:off x="252461" y="8927263"/>
            <a:ext cx="6429600" cy="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EA9999"/>
                </a:solidFill>
                <a:latin typeface="Mada"/>
                <a:ea typeface="Mada"/>
                <a:cs typeface="Mada"/>
                <a:sym typeface="Mada"/>
              </a:rPr>
              <a:t>Raghad AlKhashan</a:t>
            </a:r>
            <a:endParaRPr b="1" sz="2400">
              <a:solidFill>
                <a:srgbClr val="EA9999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336" name="Google Shape;336;p34"/>
          <p:cNvSpPr txBox="1"/>
          <p:nvPr/>
        </p:nvSpPr>
        <p:spPr>
          <a:xfrm>
            <a:off x="252461" y="10451340"/>
            <a:ext cx="6429600" cy="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EA9999"/>
                </a:solidFill>
                <a:latin typeface="Mada"/>
                <a:ea typeface="Mada"/>
                <a:cs typeface="Mada"/>
                <a:sym typeface="Mada"/>
              </a:rPr>
              <a:t>Noura AlMazrou</a:t>
            </a:r>
            <a:r>
              <a:rPr b="1" lang="en" sz="2400">
                <a:solidFill>
                  <a:srgbClr val="EA9999"/>
                </a:solidFill>
                <a:latin typeface="Mada"/>
                <a:ea typeface="Mada"/>
                <a:cs typeface="Mada"/>
                <a:sym typeface="Mada"/>
              </a:rPr>
              <a:t>           Shahad AlSahil</a:t>
            </a:r>
            <a:endParaRPr b="1" sz="2400">
              <a:solidFill>
                <a:srgbClr val="EA9999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337" name="Google Shape;337;p34"/>
          <p:cNvSpPr/>
          <p:nvPr/>
        </p:nvSpPr>
        <p:spPr>
          <a:xfrm>
            <a:off x="0" y="0"/>
            <a:ext cx="6858300" cy="33723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34"/>
          <p:cNvSpPr/>
          <p:nvPr/>
        </p:nvSpPr>
        <p:spPr>
          <a:xfrm flipH="1">
            <a:off x="109" y="3199246"/>
            <a:ext cx="2491800" cy="628500"/>
          </a:xfrm>
          <a:prstGeom prst="snip2DiagRect">
            <a:avLst>
              <a:gd fmla="val 42434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34"/>
          <p:cNvSpPr/>
          <p:nvPr/>
        </p:nvSpPr>
        <p:spPr>
          <a:xfrm>
            <a:off x="-225" y="2914805"/>
            <a:ext cx="6839569" cy="266727"/>
          </a:xfrm>
          <a:custGeom>
            <a:rect b="b" l="l" r="r" t="t"/>
            <a:pathLst>
              <a:path extrusionOk="0" h="10668" w="277749">
                <a:moveTo>
                  <a:pt x="0" y="0"/>
                </a:moveTo>
                <a:lnTo>
                  <a:pt x="96393" y="762"/>
                </a:lnTo>
                <a:lnTo>
                  <a:pt x="107823" y="10668"/>
                </a:lnTo>
                <a:lnTo>
                  <a:pt x="277749" y="10668"/>
                </a:lnTo>
              </a:path>
            </a:pathLst>
          </a:custGeom>
          <a:noFill/>
          <a:ln cap="flat" cmpd="sng" w="114300">
            <a:solidFill>
              <a:srgbClr val="FFFFFF"/>
            </a:solidFill>
            <a:prstDash val="lgDash"/>
            <a:round/>
            <a:headEnd len="med" w="med" type="none"/>
            <a:tailEnd len="med" w="med" type="none"/>
          </a:ln>
        </p:spPr>
      </p:sp>
      <p:pic>
        <p:nvPicPr>
          <p:cNvPr id="340" name="Google Shape;340;p34"/>
          <p:cNvPicPr preferRelativeResize="0"/>
          <p:nvPr/>
        </p:nvPicPr>
        <p:blipFill rotWithShape="1">
          <a:blip r:embed="rId3">
            <a:alphaModFix/>
          </a:blip>
          <a:srcRect b="16795" l="0" r="0" t="15287"/>
          <a:stretch/>
        </p:blipFill>
        <p:spPr>
          <a:xfrm>
            <a:off x="4286438" y="1149861"/>
            <a:ext cx="2548012" cy="1730663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34"/>
          <p:cNvSpPr txBox="1"/>
          <p:nvPr/>
        </p:nvSpPr>
        <p:spPr>
          <a:xfrm>
            <a:off x="181058" y="323867"/>
            <a:ext cx="66585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Thank you for all the love and support you gave the team in those two years!</a:t>
            </a:r>
            <a:endParaRPr b="1" sz="24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342" name="Google Shape;342;p34"/>
          <p:cNvSpPr txBox="1"/>
          <p:nvPr/>
        </p:nvSpPr>
        <p:spPr>
          <a:xfrm>
            <a:off x="181058" y="1352622"/>
            <a:ext cx="4672200" cy="10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Hope we made the content much easier to study.</a:t>
            </a:r>
            <a:endParaRPr b="1" sz="18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God bless you, Future doctors.</a:t>
            </a:r>
            <a:endParaRPr b="1" sz="18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343" name="Google Shape;343;p34"/>
          <p:cNvSpPr txBox="1"/>
          <p:nvPr/>
        </p:nvSpPr>
        <p:spPr>
          <a:xfrm>
            <a:off x="2102850" y="5759925"/>
            <a:ext cx="2547900" cy="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You two dropped these  </a:t>
            </a:r>
            <a:r>
              <a:rPr b="1" lang="en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👑👑</a:t>
            </a:r>
            <a:endParaRPr b="1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/>
          <p:nvPr/>
        </p:nvSpPr>
        <p:spPr>
          <a:xfrm rot="5400000">
            <a:off x="2797350" y="-2384175"/>
            <a:ext cx="1244400" cy="6572100"/>
          </a:xfrm>
          <a:prstGeom prst="rect">
            <a:avLst/>
          </a:prstGeom>
          <a:noFill/>
          <a:ln cap="flat" cmpd="sng" w="9525">
            <a:solidFill>
              <a:srgbClr val="F4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6"/>
          <p:cNvSpPr/>
          <p:nvPr/>
        </p:nvSpPr>
        <p:spPr>
          <a:xfrm>
            <a:off x="396750" y="342900"/>
            <a:ext cx="1098600" cy="10986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6"/>
          <p:cNvSpPr txBox="1"/>
          <p:nvPr/>
        </p:nvSpPr>
        <p:spPr>
          <a:xfrm>
            <a:off x="1505100" y="412850"/>
            <a:ext cx="5162400" cy="94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Breastfeeding is very important because breast milk is the healthiest form of milk for babies</a:t>
            </a:r>
            <a:endParaRPr sz="12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It provides the baby with immunoglobulins (IgA, IgM) that are essential for protection against gastroenteritis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35" name="Google Shape;135;p26"/>
          <p:cNvSpPr txBox="1"/>
          <p:nvPr/>
        </p:nvSpPr>
        <p:spPr>
          <a:xfrm>
            <a:off x="247650" y="495300"/>
            <a:ext cx="13908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Breast Feeding</a:t>
            </a:r>
            <a:endParaRPr b="1" sz="18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6" name="Google Shape;136;p26"/>
          <p:cNvSpPr txBox="1"/>
          <p:nvPr/>
        </p:nvSpPr>
        <p:spPr>
          <a:xfrm>
            <a:off x="885825" y="1609725"/>
            <a:ext cx="5162400" cy="3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Drugs and Lactation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37" name="Google Shape;137;p26"/>
          <p:cNvSpPr/>
          <p:nvPr/>
        </p:nvSpPr>
        <p:spPr>
          <a:xfrm>
            <a:off x="132975" y="2009775"/>
            <a:ext cx="6600900" cy="1443000"/>
          </a:xfrm>
          <a:prstGeom prst="rect">
            <a:avLst/>
          </a:prstGeom>
          <a:noFill/>
          <a:ln cap="flat" cmpd="sng" w="9525">
            <a:solidFill>
              <a:srgbClr val="F4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Char char="●"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Drugs ingested by the mother diffuse or are transported from the maternal plasma to the alveolar cells of the breast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Char char="●"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The concentration of drugs achieved in breast milk is usually low (&lt;1%)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Char char="○"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However, even small amount of some drugs may be of significance for the 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suckling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 child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200"/>
              <a:buFont typeface="Mada"/>
              <a:buChar char="●"/>
            </a:pPr>
            <a:r>
              <a:rPr lang="en" sz="1200">
                <a:solidFill>
                  <a:srgbClr val="3D85C6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Few drugs are absolutely contraindicated</a:t>
            </a:r>
            <a:endParaRPr sz="1200">
              <a:solidFill>
                <a:srgbClr val="3D85C6"/>
              </a:solidFill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200"/>
              <a:buFont typeface="Mada"/>
              <a:buChar char="●"/>
            </a:pPr>
            <a:r>
              <a:rPr lang="en" sz="1200">
                <a:solidFill>
                  <a:srgbClr val="3D85C6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Some drugs may increase or decrease milk yield</a:t>
            </a:r>
            <a:endParaRPr sz="1200">
              <a:solidFill>
                <a:srgbClr val="3D85C6"/>
              </a:solidFill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38" name="Google Shape;138;p26"/>
          <p:cNvSpPr txBox="1"/>
          <p:nvPr/>
        </p:nvSpPr>
        <p:spPr>
          <a:xfrm>
            <a:off x="-276225" y="3562350"/>
            <a:ext cx="71628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Georgia"/>
              <a:buNone/>
            </a:pPr>
            <a:r>
              <a:rPr b="1" lang="en" sz="2400">
                <a:solidFill>
                  <a:srgbClr val="990000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Pharmacokinetics Changes in Pediatrics</a:t>
            </a:r>
            <a:endParaRPr b="1" sz="24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9" name="Google Shape;139;p26"/>
          <p:cNvSpPr txBox="1"/>
          <p:nvPr/>
        </p:nvSpPr>
        <p:spPr>
          <a:xfrm>
            <a:off x="371475" y="3952875"/>
            <a:ext cx="5934000" cy="3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There are many pharmacokinetic and pharmacodynamics changes in pediatrics: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40" name="Google Shape;140;p26"/>
          <p:cNvSpPr txBox="1"/>
          <p:nvPr/>
        </p:nvSpPr>
        <p:spPr>
          <a:xfrm>
            <a:off x="1304151" y="4457450"/>
            <a:ext cx="1372200" cy="2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Higher gastric pH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41" name="Google Shape;141;p26"/>
          <p:cNvSpPr txBox="1"/>
          <p:nvPr/>
        </p:nvSpPr>
        <p:spPr>
          <a:xfrm>
            <a:off x="3968262" y="4571750"/>
            <a:ext cx="2794200" cy="2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Higher concentration of free drug</a:t>
            </a:r>
            <a:r>
              <a:rPr baseline="30000"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1</a:t>
            </a:r>
            <a:endParaRPr baseline="30000" sz="12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42" name="Google Shape;142;p26"/>
          <p:cNvSpPr txBox="1"/>
          <p:nvPr/>
        </p:nvSpPr>
        <p:spPr>
          <a:xfrm>
            <a:off x="304800" y="4943725"/>
            <a:ext cx="2381400" cy="2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Lower rate of metabolism due to immaturity of liver enzymes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43" name="Google Shape;143;p26"/>
          <p:cNvSpPr txBox="1"/>
          <p:nvPr/>
        </p:nvSpPr>
        <p:spPr>
          <a:xfrm>
            <a:off x="3968349" y="4995825"/>
            <a:ext cx="2794200" cy="44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Higher percentage of body water</a:t>
            </a:r>
            <a:r>
              <a:rPr baseline="30000"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2</a:t>
            </a:r>
            <a:endParaRPr baseline="30000" sz="12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44" name="Google Shape;144;p26"/>
          <p:cNvSpPr txBox="1"/>
          <p:nvPr/>
        </p:nvSpPr>
        <p:spPr>
          <a:xfrm>
            <a:off x="3924000" y="5476800"/>
            <a:ext cx="2838900" cy="5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Renal clearance is less efficient (↓ renal blood flow, ↓ Glomerular filtration rate)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45" name="Google Shape;145;p26"/>
          <p:cNvSpPr txBox="1"/>
          <p:nvPr/>
        </p:nvSpPr>
        <p:spPr>
          <a:xfrm>
            <a:off x="-108000" y="5391900"/>
            <a:ext cx="2794200" cy="37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Premature babies have very limited capacity for metabolism and excretion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46" name="Google Shape;146;p26"/>
          <p:cNvCxnSpPr>
            <a:stCxn id="139" idx="2"/>
            <a:endCxn id="140" idx="3"/>
          </p:cNvCxnSpPr>
          <p:nvPr/>
        </p:nvCxnSpPr>
        <p:spPr>
          <a:xfrm rot="5400000">
            <a:off x="2862075" y="4100475"/>
            <a:ext cx="290700" cy="662100"/>
          </a:xfrm>
          <a:prstGeom prst="bentConnector2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diamond"/>
          </a:ln>
        </p:spPr>
      </p:cxnSp>
      <p:cxnSp>
        <p:nvCxnSpPr>
          <p:cNvPr id="147" name="Google Shape;147;p26"/>
          <p:cNvCxnSpPr>
            <a:stCxn id="139" idx="2"/>
            <a:endCxn id="141" idx="1"/>
          </p:cNvCxnSpPr>
          <p:nvPr/>
        </p:nvCxnSpPr>
        <p:spPr>
          <a:xfrm flipH="1" rot="-5400000">
            <a:off x="3450825" y="4173825"/>
            <a:ext cx="405000" cy="629700"/>
          </a:xfrm>
          <a:prstGeom prst="bentConnector2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diamond"/>
          </a:ln>
        </p:spPr>
      </p:cxnSp>
      <p:cxnSp>
        <p:nvCxnSpPr>
          <p:cNvPr id="148" name="Google Shape;148;p26"/>
          <p:cNvCxnSpPr>
            <a:stCxn id="139" idx="2"/>
            <a:endCxn id="142" idx="3"/>
          </p:cNvCxnSpPr>
          <p:nvPr/>
        </p:nvCxnSpPr>
        <p:spPr>
          <a:xfrm rot="5400000">
            <a:off x="2623875" y="4348575"/>
            <a:ext cx="777000" cy="652200"/>
          </a:xfrm>
          <a:prstGeom prst="bentConnector2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diamond"/>
          </a:ln>
        </p:spPr>
      </p:cxnSp>
      <p:cxnSp>
        <p:nvCxnSpPr>
          <p:cNvPr id="149" name="Google Shape;149;p26"/>
          <p:cNvCxnSpPr>
            <a:stCxn id="139" idx="2"/>
            <a:endCxn id="143" idx="1"/>
          </p:cNvCxnSpPr>
          <p:nvPr/>
        </p:nvCxnSpPr>
        <p:spPr>
          <a:xfrm flipH="1" rot="-5400000">
            <a:off x="3187725" y="4436925"/>
            <a:ext cx="931500" cy="630000"/>
          </a:xfrm>
          <a:prstGeom prst="bentConnector2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diamond"/>
          </a:ln>
        </p:spPr>
      </p:cxnSp>
      <p:cxnSp>
        <p:nvCxnSpPr>
          <p:cNvPr id="150" name="Google Shape;150;p26"/>
          <p:cNvCxnSpPr>
            <a:stCxn id="139" idx="2"/>
            <a:endCxn id="145" idx="3"/>
          </p:cNvCxnSpPr>
          <p:nvPr/>
        </p:nvCxnSpPr>
        <p:spPr>
          <a:xfrm rot="5400000">
            <a:off x="2366025" y="4606425"/>
            <a:ext cx="1292700" cy="652200"/>
          </a:xfrm>
          <a:prstGeom prst="bentConnector2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diamond"/>
          </a:ln>
        </p:spPr>
      </p:cxnSp>
      <p:cxnSp>
        <p:nvCxnSpPr>
          <p:cNvPr id="151" name="Google Shape;151;p26"/>
          <p:cNvCxnSpPr>
            <a:stCxn id="139" idx="2"/>
            <a:endCxn id="144" idx="1"/>
          </p:cNvCxnSpPr>
          <p:nvPr/>
        </p:nvCxnSpPr>
        <p:spPr>
          <a:xfrm flipH="1" rot="-5400000">
            <a:off x="2900175" y="4724475"/>
            <a:ext cx="1462200" cy="585600"/>
          </a:xfrm>
          <a:prstGeom prst="bentConnector2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diamond"/>
          </a:ln>
        </p:spPr>
      </p:cxnSp>
      <p:graphicFrame>
        <p:nvGraphicFramePr>
          <p:cNvPr id="152" name="Google Shape;152;p26"/>
          <p:cNvGraphicFramePr/>
          <p:nvPr/>
        </p:nvGraphicFramePr>
        <p:xfrm>
          <a:off x="133500" y="64931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{F2492138-19D7-4DDD-8164-0D69DA777D50}</a:tableStyleId>
              </a:tblPr>
              <a:tblGrid>
                <a:gridCol w="2542850"/>
                <a:gridCol w="2092450"/>
                <a:gridCol w="1936800"/>
              </a:tblGrid>
              <a:tr h="202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Neonates</a:t>
                      </a:r>
                      <a:endParaRPr b="1" sz="12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Adults</a:t>
                      </a:r>
                      <a:endParaRPr b="1" sz="12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194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Mada"/>
                          <a:ea typeface="Mada"/>
                          <a:cs typeface="Mada"/>
                          <a:sym typeface="Mada"/>
                        </a:rPr>
                        <a:t>Gastric acid output (mEq/10kg/hr)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↓ 0.15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2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Gastric emptying time (min)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↑ 87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Mada"/>
                          <a:ea typeface="Mada"/>
                          <a:cs typeface="Mada"/>
                          <a:sym typeface="Mada"/>
                        </a:rPr>
                        <a:t>65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Mada"/>
                          <a:ea typeface="Mada"/>
                          <a:cs typeface="Mada"/>
                          <a:sym typeface="Mada"/>
                        </a:rPr>
                        <a:t>Total body water 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Mada"/>
                          <a:ea typeface="Mada"/>
                          <a:cs typeface="Mada"/>
                          <a:sym typeface="Mada"/>
                        </a:rPr>
                        <a:t>(% of body weight)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↑ 78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Mada"/>
                          <a:ea typeface="Mada"/>
                          <a:cs typeface="Mada"/>
                          <a:sym typeface="Mada"/>
                        </a:rPr>
                        <a:t>60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Adipose tissue (% of b.wt.)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↓ 12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Mada"/>
                          <a:ea typeface="Mada"/>
                          <a:cs typeface="Mada"/>
                          <a:sym typeface="Mada"/>
                        </a:rPr>
                        <a:t>12-25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Serum albumin (gm/dL)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↓ 3.7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Mada"/>
                          <a:ea typeface="Mada"/>
                          <a:cs typeface="Mada"/>
                          <a:sym typeface="Mada"/>
                        </a:rPr>
                        <a:t>4.5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Glomerular filtration rate (ml/min/m2)</a:t>
                      </a:r>
                      <a:endParaRPr sz="11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↓ 11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Mada"/>
                          <a:ea typeface="Mada"/>
                          <a:cs typeface="Mada"/>
                          <a:sym typeface="Mada"/>
                        </a:rPr>
                        <a:t>70</a:t>
                      </a:r>
                      <a:endParaRPr sz="11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3" name="Google Shape;153;p26"/>
          <p:cNvSpPr txBox="1"/>
          <p:nvPr/>
        </p:nvSpPr>
        <p:spPr>
          <a:xfrm>
            <a:off x="342900" y="6067425"/>
            <a:ext cx="6153300" cy="3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Physiological Differences between Neonates and Adults of Pharmacokinetic Importance:</a:t>
            </a:r>
            <a:endParaRPr b="1" sz="1200">
              <a:highlight>
                <a:srgbClr val="F4CCCC"/>
              </a:highlight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54" name="Google Shape;154;p26"/>
          <p:cNvSpPr txBox="1"/>
          <p:nvPr/>
        </p:nvSpPr>
        <p:spPr>
          <a:xfrm>
            <a:off x="-123825" y="9458325"/>
            <a:ext cx="7058100" cy="8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90000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Factors Controlling Passage of Drugs into Breast Milk</a:t>
            </a:r>
            <a:endParaRPr b="1" sz="24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5" name="Google Shape;155;p26"/>
          <p:cNvSpPr/>
          <p:nvPr/>
        </p:nvSpPr>
        <p:spPr>
          <a:xfrm>
            <a:off x="371475" y="10630050"/>
            <a:ext cx="1468500" cy="504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Factors related to the </a:t>
            </a:r>
            <a:r>
              <a:rPr b="1" lang="en" sz="1200"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Drug</a:t>
            </a:r>
            <a:endParaRPr b="1" sz="1200">
              <a:highlight>
                <a:srgbClr val="F4CCCC"/>
              </a:highlight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56" name="Google Shape;156;p26"/>
          <p:cNvSpPr/>
          <p:nvPr/>
        </p:nvSpPr>
        <p:spPr>
          <a:xfrm>
            <a:off x="2670963" y="10630050"/>
            <a:ext cx="1468500" cy="504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Factors related to the </a:t>
            </a:r>
            <a:r>
              <a:rPr b="1" lang="en" sz="1200"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Mother</a:t>
            </a:r>
            <a:endParaRPr b="1" sz="1200">
              <a:highlight>
                <a:srgbClr val="F4CCCC"/>
              </a:highlight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57" name="Google Shape;157;p26"/>
          <p:cNvSpPr/>
          <p:nvPr/>
        </p:nvSpPr>
        <p:spPr>
          <a:xfrm>
            <a:off x="5056325" y="10630050"/>
            <a:ext cx="1468500" cy="504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Factors related to the </a:t>
            </a:r>
            <a:r>
              <a:rPr b="1" lang="en" sz="1200"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Neonate</a:t>
            </a:r>
            <a:endParaRPr b="1" sz="1200">
              <a:highlight>
                <a:srgbClr val="F4CCCC"/>
              </a:highlight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58" name="Google Shape;158;p26"/>
          <p:cNvCxnSpPr>
            <a:stCxn id="154" idx="2"/>
            <a:endCxn id="155" idx="0"/>
          </p:cNvCxnSpPr>
          <p:nvPr/>
        </p:nvCxnSpPr>
        <p:spPr>
          <a:xfrm rot="5400000">
            <a:off x="2097225" y="9322125"/>
            <a:ext cx="316500" cy="2299500"/>
          </a:xfrm>
          <a:prstGeom prst="bentConnector3">
            <a:avLst>
              <a:gd fmla="val 49988" name="adj1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9" name="Google Shape;159;p26"/>
          <p:cNvCxnSpPr>
            <a:stCxn id="154" idx="2"/>
            <a:endCxn id="157" idx="0"/>
          </p:cNvCxnSpPr>
          <p:nvPr/>
        </p:nvCxnSpPr>
        <p:spPr>
          <a:xfrm flipH="1" rot="-5400000">
            <a:off x="4439625" y="9279225"/>
            <a:ext cx="316500" cy="2385300"/>
          </a:xfrm>
          <a:prstGeom prst="bentConnector3">
            <a:avLst>
              <a:gd fmla="val 49988" name="adj1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0" name="Google Shape;160;p26"/>
          <p:cNvCxnSpPr>
            <a:stCxn id="154" idx="2"/>
            <a:endCxn id="156" idx="0"/>
          </p:cNvCxnSpPr>
          <p:nvPr/>
        </p:nvCxnSpPr>
        <p:spPr>
          <a:xfrm>
            <a:off x="3405225" y="10313625"/>
            <a:ext cx="0" cy="316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1" name="Google Shape;161;p26"/>
          <p:cNvSpPr txBox="1"/>
          <p:nvPr/>
        </p:nvSpPr>
        <p:spPr>
          <a:xfrm>
            <a:off x="52126" y="11340409"/>
            <a:ext cx="67107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1: due to low protein binding.</a:t>
            </a:r>
            <a:endParaRPr sz="9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2: affects the concentration of water soluble drugs.</a:t>
            </a:r>
            <a:endParaRPr sz="9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 txBox="1"/>
          <p:nvPr/>
        </p:nvSpPr>
        <p:spPr>
          <a:xfrm>
            <a:off x="0" y="152400"/>
            <a:ext cx="67056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Factors Related to the </a:t>
            </a:r>
            <a:r>
              <a:rPr b="1" lang="en" sz="2400" u="sng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Drug</a:t>
            </a:r>
            <a:endParaRPr b="1" sz="2400" u="sng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67" name="Google Shape;167;p27"/>
          <p:cNvCxnSpPr/>
          <p:nvPr/>
        </p:nvCxnSpPr>
        <p:spPr>
          <a:xfrm>
            <a:off x="1285875" y="809625"/>
            <a:ext cx="0" cy="25431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168" name="Google Shape;168;p27"/>
          <p:cNvSpPr txBox="1"/>
          <p:nvPr/>
        </p:nvSpPr>
        <p:spPr>
          <a:xfrm>
            <a:off x="-285750" y="1647825"/>
            <a:ext cx="1802400" cy="6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Molecular Weight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69" name="Google Shape;169;p27"/>
          <p:cNvSpPr txBox="1"/>
          <p:nvPr/>
        </p:nvSpPr>
        <p:spPr>
          <a:xfrm>
            <a:off x="1237553" y="771525"/>
            <a:ext cx="55005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Very small molecules (&lt;200 Daltons) such as alcohol, equilibrate rapidly between plasma and breast milk via the aqueous channel surrounding alveoli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b="1" lang="en" sz="1200">
                <a:latin typeface="Mada"/>
                <a:ea typeface="Mada"/>
                <a:cs typeface="Mada"/>
                <a:sym typeface="Mada"/>
              </a:rPr>
              <a:t>Large molecules drugs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(&gt;800 Daltons) are </a:t>
            </a:r>
            <a:r>
              <a:rPr b="1" lang="en" sz="1200">
                <a:latin typeface="Mada"/>
                <a:ea typeface="Mada"/>
                <a:cs typeface="Mada"/>
                <a:sym typeface="Mada"/>
              </a:rPr>
              <a:t>less likely to be transferred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to breast milk than low molecular weight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○"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Insulin: MW &gt; 6,000 Daltons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○"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Heparin: MW 40,000 Daltons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Monoclonal antibodies, pass very poorly into milk after the 1st week postpartum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The epithelium of the breast alveolar cells is</a:t>
            </a:r>
            <a:r>
              <a:rPr b="1" lang="en" sz="1200">
                <a:solidFill>
                  <a:srgbClr val="FF0000"/>
                </a:solidFill>
                <a:latin typeface="Mada"/>
                <a:ea typeface="Mada"/>
                <a:cs typeface="Mada"/>
                <a:sym typeface="Mada"/>
              </a:rPr>
              <a:t> most permeable to drugs during the 1st week postpartum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, so drug transfer to milk may be greater during the 1st week of an 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infant's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life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70" name="Google Shape;170;p27"/>
          <p:cNvCxnSpPr/>
          <p:nvPr/>
        </p:nvCxnSpPr>
        <p:spPr>
          <a:xfrm>
            <a:off x="1285875" y="3686175"/>
            <a:ext cx="0" cy="7143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171" name="Google Shape;171;p27"/>
          <p:cNvSpPr txBox="1"/>
          <p:nvPr/>
        </p:nvSpPr>
        <p:spPr>
          <a:xfrm>
            <a:off x="-295275" y="3676725"/>
            <a:ext cx="1802400" cy="6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Lipid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Solubility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72" name="Google Shape;172;p27"/>
          <p:cNvSpPr txBox="1"/>
          <p:nvPr/>
        </p:nvSpPr>
        <p:spPr>
          <a:xfrm>
            <a:off x="1228725" y="3819525"/>
            <a:ext cx="535830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b="1" lang="en" sz="1200">
                <a:solidFill>
                  <a:schemeClr val="dk1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Lipid soluble drugs pass more freely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 into the breast milk than water soluble drugs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73" name="Google Shape;173;p27"/>
          <p:cNvCxnSpPr/>
          <p:nvPr/>
        </p:nvCxnSpPr>
        <p:spPr>
          <a:xfrm>
            <a:off x="1285875" y="4667250"/>
            <a:ext cx="0" cy="16383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174" name="Google Shape;174;p27"/>
          <p:cNvSpPr txBox="1"/>
          <p:nvPr/>
        </p:nvSpPr>
        <p:spPr>
          <a:xfrm>
            <a:off x="-266700" y="5219625"/>
            <a:ext cx="180240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Drug PH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75" name="Google Shape;175;p27"/>
          <p:cNvSpPr txBox="1"/>
          <p:nvPr/>
        </p:nvSpPr>
        <p:spPr>
          <a:xfrm>
            <a:off x="1228725" y="4619625"/>
            <a:ext cx="3695700" cy="12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b="1"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pH of milk is slightly more acidic</a:t>
            </a: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 (PH=7.2) than maternal blood (PH=7.4)</a:t>
            </a:r>
            <a:endParaRPr sz="12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Weak basic drugs tend to concentrate in breast milk and become trapped secondary to ionization</a:t>
            </a:r>
            <a:endParaRPr sz="12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b="1"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Weak acidic drugs don’t enter the milk</a:t>
            </a: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 to a significant extent and tend to be concentrated in plasma</a:t>
            </a:r>
            <a:endParaRPr sz="12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76" name="Google Shape;176;p27"/>
          <p:cNvCxnSpPr/>
          <p:nvPr/>
        </p:nvCxnSpPr>
        <p:spPr>
          <a:xfrm>
            <a:off x="1285875" y="6753225"/>
            <a:ext cx="0" cy="6573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177" name="Google Shape;177;p27"/>
          <p:cNvSpPr txBox="1"/>
          <p:nvPr/>
        </p:nvSpPr>
        <p:spPr>
          <a:xfrm>
            <a:off x="-287822" y="6677025"/>
            <a:ext cx="180240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Degree of Ionization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78" name="Google Shape;178;p27"/>
          <p:cNvSpPr txBox="1"/>
          <p:nvPr/>
        </p:nvSpPr>
        <p:spPr>
          <a:xfrm>
            <a:off x="1228725" y="6753225"/>
            <a:ext cx="5252400" cy="5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b="1"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Ionized form of drugs are less likely</a:t>
            </a: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 to be transferred into breast milk</a:t>
            </a:r>
            <a:r>
              <a:rPr baseline="30000" lang="en" sz="1200">
                <a:solidFill>
                  <a:srgbClr val="6AA84F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1</a:t>
            </a:r>
            <a:endParaRPr baseline="30000" sz="1200">
              <a:solidFill>
                <a:srgbClr val="6AA84F"/>
              </a:solidFill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○"/>
            </a:pP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E.g. </a:t>
            </a:r>
            <a:r>
              <a:rPr b="1" lang="en" sz="1200"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heparins</a:t>
            </a: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 pass poorly into breast milk</a:t>
            </a:r>
            <a:endParaRPr sz="12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79" name="Google Shape;179;p27"/>
          <p:cNvCxnSpPr/>
          <p:nvPr/>
        </p:nvCxnSpPr>
        <p:spPr>
          <a:xfrm>
            <a:off x="1285875" y="7839075"/>
            <a:ext cx="0" cy="9429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180" name="Google Shape;180;p27"/>
          <p:cNvSpPr txBox="1"/>
          <p:nvPr/>
        </p:nvSpPr>
        <p:spPr>
          <a:xfrm>
            <a:off x="-268775" y="7886625"/>
            <a:ext cx="1802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Protein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Binding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81" name="Google Shape;181;p27"/>
          <p:cNvSpPr txBox="1"/>
          <p:nvPr/>
        </p:nvSpPr>
        <p:spPr>
          <a:xfrm>
            <a:off x="1246375" y="7762875"/>
            <a:ext cx="5614200" cy="12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Drugs circulate in maternal circulation in unbound (free) or bound forms to albumin</a:t>
            </a:r>
            <a:endParaRPr sz="12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Only unbound form gets into maternal milk</a:t>
            </a:r>
            <a:endParaRPr sz="12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Definition of good protein binding &gt; 90% .  E.g. </a:t>
            </a:r>
            <a:r>
              <a:rPr b="1" lang="en" sz="1200"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warfarin</a:t>
            </a:r>
            <a:r>
              <a:rPr b="1" baseline="30000" lang="en" sz="1200">
                <a:solidFill>
                  <a:srgbClr val="6AA84F"/>
                </a:solidFill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2</a:t>
            </a:r>
            <a:endParaRPr b="1" baseline="30000" sz="1200">
              <a:solidFill>
                <a:srgbClr val="6AA84F"/>
              </a:solidFill>
              <a:highlight>
                <a:srgbClr val="F4CCCC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200"/>
              <a:buFont typeface="Mada"/>
              <a:buChar char="○"/>
            </a:pPr>
            <a:r>
              <a:rPr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Drugs with </a:t>
            </a:r>
            <a:r>
              <a:rPr b="1"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high</a:t>
            </a:r>
            <a:r>
              <a:rPr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 protein binding capacity are preferable in lactation</a:t>
            </a:r>
            <a:endParaRPr sz="12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1285875" y="9201150"/>
            <a:ext cx="0" cy="8574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183" name="Google Shape;183;p27"/>
          <p:cNvSpPr txBox="1"/>
          <p:nvPr/>
        </p:nvSpPr>
        <p:spPr>
          <a:xfrm>
            <a:off x="-287822" y="9358350"/>
            <a:ext cx="180240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Half Life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84" name="Google Shape;184;p27"/>
          <p:cNvSpPr txBox="1"/>
          <p:nvPr/>
        </p:nvSpPr>
        <p:spPr>
          <a:xfrm>
            <a:off x="1229641" y="9248775"/>
            <a:ext cx="5358300" cy="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Avoid the use of drugs with long half lives</a:t>
            </a:r>
            <a:endParaRPr sz="12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Mada"/>
              <a:buChar char="★"/>
            </a:pPr>
            <a:r>
              <a:rPr b="1"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Short half life are preferable</a:t>
            </a:r>
            <a:endParaRPr b="1" sz="12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b="1" lang="en" sz="1200"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Oxazepam</a:t>
            </a: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 </a:t>
            </a:r>
            <a:r>
              <a:rPr lang="en" sz="1200">
                <a:solidFill>
                  <a:srgbClr val="B7B7B7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(short t1⁄2)</a:t>
            </a:r>
            <a:r>
              <a:rPr lang="en" sz="1200">
                <a:solidFill>
                  <a:srgbClr val="CCCCCC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 </a:t>
            </a: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vs  </a:t>
            </a:r>
            <a:r>
              <a:rPr b="1" lang="en" sz="1200"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diazepam</a:t>
            </a: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 </a:t>
            </a:r>
            <a:r>
              <a:rPr lang="en" sz="1200">
                <a:solidFill>
                  <a:srgbClr val="CCCCCC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(long t1⁄2)</a:t>
            </a:r>
            <a:endParaRPr sz="1200">
              <a:solidFill>
                <a:srgbClr val="CCCCCC"/>
              </a:solidFill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85" name="Google Shape;185;p27"/>
          <p:cNvCxnSpPr/>
          <p:nvPr/>
        </p:nvCxnSpPr>
        <p:spPr>
          <a:xfrm>
            <a:off x="1285875" y="10353675"/>
            <a:ext cx="0" cy="7716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186" name="Google Shape;186;p27"/>
          <p:cNvSpPr txBox="1"/>
          <p:nvPr/>
        </p:nvSpPr>
        <p:spPr>
          <a:xfrm>
            <a:off x="-76275" y="10420575"/>
            <a:ext cx="1457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Oral</a:t>
            </a:r>
            <a:endParaRPr b="1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Bioavailability</a:t>
            </a:r>
            <a:endParaRPr b="1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87" name="Google Shape;187;p27"/>
          <p:cNvSpPr txBox="1"/>
          <p:nvPr/>
        </p:nvSpPr>
        <p:spPr>
          <a:xfrm>
            <a:off x="1224061" y="10429875"/>
            <a:ext cx="5500500" cy="5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Transfer of drugs from maternal blood to milk is low with drugs that have </a:t>
            </a:r>
            <a:r>
              <a:rPr b="1" lang="en" sz="1200" u="sng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large</a:t>
            </a:r>
            <a:r>
              <a:rPr b="1"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 volume of distribution (Vd)</a:t>
            </a:r>
            <a:endParaRPr b="1" sz="12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88" name="Google Shape;188;p27"/>
          <p:cNvSpPr/>
          <p:nvPr/>
        </p:nvSpPr>
        <p:spPr>
          <a:xfrm>
            <a:off x="4905375" y="4752977"/>
            <a:ext cx="876300" cy="3333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ada"/>
                <a:ea typeface="Mada"/>
                <a:cs typeface="Mada"/>
                <a:sym typeface="Mada"/>
              </a:rPr>
              <a:t>Maternal blood PH 7.4</a:t>
            </a:r>
            <a:endParaRPr sz="10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89" name="Google Shape;189;p27"/>
          <p:cNvSpPr/>
          <p:nvPr/>
        </p:nvSpPr>
        <p:spPr>
          <a:xfrm>
            <a:off x="5868904" y="4752975"/>
            <a:ext cx="922500" cy="333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ada"/>
                <a:ea typeface="Mada"/>
                <a:cs typeface="Mada"/>
                <a:sym typeface="Mada"/>
              </a:rPr>
              <a:t>Milk PH 7.2</a:t>
            </a:r>
            <a:endParaRPr sz="1000"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5819775" y="4752975"/>
            <a:ext cx="0" cy="149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1" name="Google Shape;191;p27"/>
          <p:cNvSpPr txBox="1"/>
          <p:nvPr/>
        </p:nvSpPr>
        <p:spPr>
          <a:xfrm>
            <a:off x="4895850" y="5229225"/>
            <a:ext cx="876300" cy="390600"/>
          </a:xfrm>
          <a:prstGeom prst="rect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ada"/>
                <a:ea typeface="Mada"/>
                <a:cs typeface="Mada"/>
                <a:sym typeface="Mada"/>
              </a:rPr>
              <a:t>Alkaline drug</a:t>
            </a:r>
            <a:endParaRPr sz="10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92" name="Google Shape;192;p27"/>
          <p:cNvSpPr txBox="1"/>
          <p:nvPr/>
        </p:nvSpPr>
        <p:spPr>
          <a:xfrm>
            <a:off x="5857875" y="5229225"/>
            <a:ext cx="922500" cy="390600"/>
          </a:xfrm>
          <a:prstGeom prst="rect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ada"/>
                <a:ea typeface="Mada"/>
                <a:cs typeface="Mada"/>
                <a:sym typeface="Mada"/>
              </a:rPr>
              <a:t>Ionized </a:t>
            </a:r>
            <a:r>
              <a:rPr lang="en" sz="1000">
                <a:latin typeface="Mada"/>
                <a:ea typeface="Mada"/>
                <a:cs typeface="Mada"/>
                <a:sym typeface="Mada"/>
              </a:rPr>
              <a:t>alkaline</a:t>
            </a:r>
            <a:r>
              <a:rPr lang="en" sz="1000">
                <a:latin typeface="Mada"/>
                <a:ea typeface="Mada"/>
                <a:cs typeface="Mada"/>
                <a:sym typeface="Mada"/>
              </a:rPr>
              <a:t> enter</a:t>
            </a:r>
            <a:endParaRPr sz="1000"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93" name="Google Shape;193;p27"/>
          <p:cNvCxnSpPr/>
          <p:nvPr/>
        </p:nvCxnSpPr>
        <p:spPr>
          <a:xfrm>
            <a:off x="5500688" y="5172075"/>
            <a:ext cx="666900" cy="0"/>
          </a:xfrm>
          <a:prstGeom prst="straightConnector1">
            <a:avLst/>
          </a:prstGeom>
          <a:noFill/>
          <a:ln cap="flat" cmpd="sng" w="19050">
            <a:solidFill>
              <a:srgbClr val="CC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4" name="Google Shape;194;p27"/>
          <p:cNvSpPr txBox="1"/>
          <p:nvPr/>
        </p:nvSpPr>
        <p:spPr>
          <a:xfrm>
            <a:off x="4895850" y="5800725"/>
            <a:ext cx="876300" cy="442800"/>
          </a:xfrm>
          <a:prstGeom prst="rect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ada"/>
                <a:ea typeface="Mada"/>
                <a:cs typeface="Mada"/>
                <a:sym typeface="Mada"/>
              </a:rPr>
              <a:t>Acidic drug</a:t>
            </a:r>
            <a:endParaRPr sz="10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95" name="Google Shape;195;p27"/>
          <p:cNvSpPr txBox="1"/>
          <p:nvPr/>
        </p:nvSpPr>
        <p:spPr>
          <a:xfrm>
            <a:off x="5857875" y="5800725"/>
            <a:ext cx="922500" cy="442800"/>
          </a:xfrm>
          <a:prstGeom prst="rect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ada"/>
                <a:ea typeface="Mada"/>
                <a:cs typeface="Mada"/>
                <a:sym typeface="Mada"/>
              </a:rPr>
              <a:t>Non-</a:t>
            </a:r>
            <a:r>
              <a:rPr lang="en" sz="1000">
                <a:latin typeface="Mada"/>
                <a:ea typeface="Mada"/>
                <a:cs typeface="Mada"/>
                <a:sym typeface="Mada"/>
              </a:rPr>
              <a:t>Ionized acidic diffuse back</a:t>
            </a:r>
            <a:endParaRPr sz="10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96" name="Google Shape;196;p27"/>
          <p:cNvSpPr/>
          <p:nvPr/>
        </p:nvSpPr>
        <p:spPr>
          <a:xfrm>
            <a:off x="5672175" y="5667375"/>
            <a:ext cx="295200" cy="2121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52126" y="11340409"/>
            <a:ext cx="67107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1: i.e. polar drugs are less likely to be </a:t>
            </a: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transferred to breast milk.</a:t>
            </a:r>
            <a:endParaRPr sz="9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2: remember that warfarin is totally contraindicated in pregnancy, but here we see that it can be given to breastfeeding women.</a:t>
            </a:r>
            <a:endParaRPr sz="9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.</a:t>
            </a:r>
            <a:endParaRPr sz="9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"/>
          <p:cNvSpPr txBox="1"/>
          <p:nvPr/>
        </p:nvSpPr>
        <p:spPr>
          <a:xfrm>
            <a:off x="0" y="152400"/>
            <a:ext cx="67056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Factors Related to the </a:t>
            </a:r>
            <a:r>
              <a:rPr b="1" lang="en" sz="2400" u="sng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Mother</a:t>
            </a:r>
            <a:endParaRPr b="1" sz="2400" u="sng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203" name="Google Shape;203;p28"/>
          <p:cNvCxnSpPr/>
          <p:nvPr/>
        </p:nvCxnSpPr>
        <p:spPr>
          <a:xfrm>
            <a:off x="1285875" y="819150"/>
            <a:ext cx="0" cy="10476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204" name="Google Shape;204;p28"/>
          <p:cNvSpPr txBox="1"/>
          <p:nvPr/>
        </p:nvSpPr>
        <p:spPr>
          <a:xfrm>
            <a:off x="-266700" y="923850"/>
            <a:ext cx="180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Rote of 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Admin.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05" name="Google Shape;205;p28"/>
          <p:cNvSpPr txBox="1"/>
          <p:nvPr/>
        </p:nvSpPr>
        <p:spPr>
          <a:xfrm>
            <a:off x="1247775" y="819150"/>
            <a:ext cx="5534100" cy="12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Route of administration affect the concentration of the drug in maternal blood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Maternal use of </a:t>
            </a: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topical preparations (creams, nasal sprays or inhalers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) are expected to </a:t>
            </a: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carry less risk 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to a breastfed infant than systemically administered drugs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206" name="Google Shape;206;p28"/>
          <p:cNvCxnSpPr/>
          <p:nvPr/>
        </p:nvCxnSpPr>
        <p:spPr>
          <a:xfrm>
            <a:off x="1285875" y="2105025"/>
            <a:ext cx="0" cy="10287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207" name="Google Shape;207;p28"/>
          <p:cNvSpPr txBox="1"/>
          <p:nvPr/>
        </p:nvSpPr>
        <p:spPr>
          <a:xfrm>
            <a:off x="-47625" y="2095425"/>
            <a:ext cx="13620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Time of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Breast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feeding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08" name="Google Shape;208;p28"/>
          <p:cNvSpPr txBox="1"/>
          <p:nvPr/>
        </p:nvSpPr>
        <p:spPr>
          <a:xfrm>
            <a:off x="1247775" y="2171700"/>
            <a:ext cx="56199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The </a:t>
            </a: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concentration 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of the drug in the milk at the time of feeding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Mada"/>
              <a:buChar char="★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Lactating mother should take medication </a:t>
            </a:r>
            <a:r>
              <a:rPr b="1" lang="en" sz="1200" u="sng">
                <a:solidFill>
                  <a:srgbClr val="FF0000"/>
                </a:solidFill>
                <a:latin typeface="Mada"/>
                <a:ea typeface="Mada"/>
                <a:cs typeface="Mada"/>
                <a:sym typeface="Mada"/>
              </a:rPr>
              <a:t>just after nursing</a:t>
            </a:r>
            <a:r>
              <a:rPr b="1" baseline="30000" lang="en" sz="1200" u="sng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1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</a:t>
            </a:r>
            <a:r>
              <a:rPr b="1" lang="en" sz="1200">
                <a:solidFill>
                  <a:srgbClr val="FF0000"/>
                </a:solidFill>
                <a:latin typeface="Mada"/>
                <a:ea typeface="Mada"/>
                <a:cs typeface="Mada"/>
                <a:sym typeface="Mada"/>
              </a:rPr>
              <a:t>and 3- 4 hours before the next feeding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; to allow time for drug to be cleared from the mother’s blood so drug concentration in milk will be low.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209" name="Google Shape;209;p28"/>
          <p:cNvCxnSpPr/>
          <p:nvPr/>
        </p:nvCxnSpPr>
        <p:spPr>
          <a:xfrm>
            <a:off x="1285875" y="3400425"/>
            <a:ext cx="0" cy="12477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210" name="Google Shape;210;p28"/>
          <p:cNvSpPr txBox="1"/>
          <p:nvPr/>
        </p:nvSpPr>
        <p:spPr>
          <a:xfrm>
            <a:off x="-47625" y="3619425"/>
            <a:ext cx="13620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Health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Status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11" name="Google Shape;211;p28"/>
          <p:cNvSpPr txBox="1"/>
          <p:nvPr/>
        </p:nvSpPr>
        <p:spPr>
          <a:xfrm>
            <a:off x="1171575" y="3324225"/>
            <a:ext cx="5619900" cy="12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Char char="●"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Breastfeeding is contraindicated in case of:</a:t>
            </a:r>
            <a:endParaRPr b="1"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Char char="○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HIV- positive women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Char char="○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Active, untreated TB in mother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Char char="○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Herpes on breast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Char char="○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Use of illegal drugs</a:t>
            </a:r>
            <a:r>
              <a:rPr baseline="30000"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2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by mother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Char char="○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Certain medications used on a chronic basis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212" name="Google Shape;212;p28"/>
          <p:cNvCxnSpPr/>
          <p:nvPr/>
        </p:nvCxnSpPr>
        <p:spPr>
          <a:xfrm>
            <a:off x="1285875" y="4953000"/>
            <a:ext cx="0" cy="9429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213" name="Google Shape;213;p28"/>
          <p:cNvSpPr txBox="1"/>
          <p:nvPr/>
        </p:nvSpPr>
        <p:spPr>
          <a:xfrm>
            <a:off x="-47625" y="5019600"/>
            <a:ext cx="13620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Dose of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The Drug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14" name="Google Shape;214;p28"/>
          <p:cNvSpPr txBox="1"/>
          <p:nvPr/>
        </p:nvSpPr>
        <p:spPr>
          <a:xfrm>
            <a:off x="3076575" y="4981500"/>
            <a:ext cx="13620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Maternal Drug Conc.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15" name="Google Shape;215;p28"/>
          <p:cNvSpPr txBox="1"/>
          <p:nvPr/>
        </p:nvSpPr>
        <p:spPr>
          <a:xfrm>
            <a:off x="0" y="6096000"/>
            <a:ext cx="67056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Factors Related to the </a:t>
            </a:r>
            <a:r>
              <a:rPr b="1" lang="en" sz="2400" u="sng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Neonate</a:t>
            </a:r>
            <a:endParaRPr b="1" sz="2400" u="sng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216" name="Google Shape;216;p28"/>
          <p:cNvCxnSpPr/>
          <p:nvPr/>
        </p:nvCxnSpPr>
        <p:spPr>
          <a:xfrm>
            <a:off x="4410075" y="4914900"/>
            <a:ext cx="0" cy="9429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diamond"/>
            <a:tailEnd len="med" w="med" type="diamond"/>
          </a:ln>
        </p:spPr>
      </p:cxnSp>
      <p:cxnSp>
        <p:nvCxnSpPr>
          <p:cNvPr id="217" name="Google Shape;217;p28"/>
          <p:cNvCxnSpPr/>
          <p:nvPr/>
        </p:nvCxnSpPr>
        <p:spPr>
          <a:xfrm>
            <a:off x="2047875" y="6648450"/>
            <a:ext cx="0" cy="5715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218" name="Google Shape;218;p28"/>
          <p:cNvSpPr txBox="1"/>
          <p:nvPr/>
        </p:nvSpPr>
        <p:spPr>
          <a:xfrm>
            <a:off x="561975" y="6648375"/>
            <a:ext cx="1362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Age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219" name="Google Shape;219;p28"/>
          <p:cNvCxnSpPr/>
          <p:nvPr/>
        </p:nvCxnSpPr>
        <p:spPr>
          <a:xfrm>
            <a:off x="4410075" y="6648450"/>
            <a:ext cx="0" cy="5715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220" name="Google Shape;220;p28"/>
          <p:cNvSpPr txBox="1"/>
          <p:nvPr/>
        </p:nvSpPr>
        <p:spPr>
          <a:xfrm>
            <a:off x="2466975" y="6667425"/>
            <a:ext cx="16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Body Weight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21" name="Google Shape;221;p28"/>
          <p:cNvSpPr txBox="1"/>
          <p:nvPr/>
        </p:nvSpPr>
        <p:spPr>
          <a:xfrm>
            <a:off x="4752975" y="6667425"/>
            <a:ext cx="160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Health Status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323850" y="7362825"/>
            <a:ext cx="6124500" cy="942900"/>
          </a:xfrm>
          <a:prstGeom prst="rect">
            <a:avLst/>
          </a:prstGeom>
          <a:noFill/>
          <a:ln cap="flat" cmpd="sng" w="9525">
            <a:solidFill>
              <a:srgbClr val="E0666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The amount of a drug to which the baby is exposed as a result of breastfeeding depends on: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The </a:t>
            </a:r>
            <a:r>
              <a:rPr b="1" lang="en" sz="1200">
                <a:latin typeface="Mada"/>
                <a:ea typeface="Mada"/>
                <a:cs typeface="Mada"/>
                <a:sym typeface="Mada"/>
              </a:rPr>
              <a:t>amount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of milk consumed.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The </a:t>
            </a:r>
            <a:r>
              <a:rPr b="1" lang="en" sz="1200">
                <a:latin typeface="Mada"/>
                <a:ea typeface="Mada"/>
                <a:cs typeface="Mada"/>
                <a:sym typeface="Mada"/>
              </a:rPr>
              <a:t>amount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of drug absorbed from GI</a:t>
            </a:r>
            <a:r>
              <a:rPr lang="en" sz="1200">
                <a:solidFill>
                  <a:srgbClr val="93C47D"/>
                </a:solidFill>
                <a:latin typeface="Mada"/>
                <a:ea typeface="Mada"/>
                <a:cs typeface="Mada"/>
                <a:sym typeface="Mada"/>
              </a:rPr>
              <a:t> </a:t>
            </a:r>
            <a:r>
              <a:rPr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(e.g oral medications)</a:t>
            </a:r>
            <a:endParaRPr sz="12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The </a:t>
            </a:r>
            <a:r>
              <a:rPr b="1" lang="en" sz="1200">
                <a:latin typeface="Mada"/>
                <a:ea typeface="Mada"/>
                <a:cs typeface="Mada"/>
                <a:sym typeface="Mada"/>
              </a:rPr>
              <a:t>ability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of the baby to eliminate the drug </a:t>
            </a:r>
            <a:r>
              <a:rPr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(depends on age)</a:t>
            </a:r>
            <a:endParaRPr sz="12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23" name="Google Shape;223;p28"/>
          <p:cNvSpPr txBox="1"/>
          <p:nvPr/>
        </p:nvSpPr>
        <p:spPr>
          <a:xfrm>
            <a:off x="2085975" y="8420025"/>
            <a:ext cx="2562300" cy="29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Age &amp; Health Status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24" name="Google Shape;224;p28"/>
          <p:cNvSpPr/>
          <p:nvPr/>
        </p:nvSpPr>
        <p:spPr>
          <a:xfrm rot="5400000">
            <a:off x="6184736" y="9587272"/>
            <a:ext cx="45000" cy="5274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28"/>
          <p:cNvSpPr/>
          <p:nvPr/>
        </p:nvSpPr>
        <p:spPr>
          <a:xfrm rot="5400000">
            <a:off x="4661893" y="9587272"/>
            <a:ext cx="45000" cy="5274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8"/>
          <p:cNvSpPr/>
          <p:nvPr/>
        </p:nvSpPr>
        <p:spPr>
          <a:xfrm rot="5400000">
            <a:off x="2872350" y="9587272"/>
            <a:ext cx="45000" cy="5274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28"/>
          <p:cNvSpPr/>
          <p:nvPr/>
        </p:nvSpPr>
        <p:spPr>
          <a:xfrm rot="5400000">
            <a:off x="873256" y="9587272"/>
            <a:ext cx="45000" cy="527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28"/>
          <p:cNvSpPr/>
          <p:nvPr/>
        </p:nvSpPr>
        <p:spPr>
          <a:xfrm rot="5400000">
            <a:off x="5921860" y="8921510"/>
            <a:ext cx="552900" cy="540300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28"/>
          <p:cNvSpPr/>
          <p:nvPr/>
        </p:nvSpPr>
        <p:spPr>
          <a:xfrm rot="5400000">
            <a:off x="5928534" y="8839643"/>
            <a:ext cx="539700" cy="527400"/>
          </a:xfrm>
          <a:prstGeom prst="ellipse">
            <a:avLst/>
          </a:prstGeom>
          <a:solidFill>
            <a:srgbClr val="FFFFFF"/>
          </a:solidFill>
          <a:ln cap="flat" cmpd="sng" w="25400">
            <a:solidFill>
              <a:srgbClr val="99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800" u="none" cap="none" strike="noStrike">
              <a:solidFill>
                <a:srgbClr val="59595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0" name="Google Shape;230;p28"/>
          <p:cNvSpPr/>
          <p:nvPr/>
        </p:nvSpPr>
        <p:spPr>
          <a:xfrm rot="5400000">
            <a:off x="2628019" y="8921510"/>
            <a:ext cx="552900" cy="540300"/>
          </a:xfrm>
          <a:prstGeom prst="ellipse">
            <a:avLst/>
          </a:prstGeom>
          <a:solidFill>
            <a:srgbClr val="F4CC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28"/>
          <p:cNvSpPr/>
          <p:nvPr/>
        </p:nvSpPr>
        <p:spPr>
          <a:xfrm rot="5400000">
            <a:off x="2634694" y="8839643"/>
            <a:ext cx="539700" cy="527400"/>
          </a:xfrm>
          <a:prstGeom prst="ellipse">
            <a:avLst/>
          </a:prstGeom>
          <a:solidFill>
            <a:srgbClr val="FFFFFF"/>
          </a:solidFill>
          <a:ln cap="flat" cmpd="sng" w="25400">
            <a:solidFill>
              <a:srgbClr val="F4CC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59595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2" name="Google Shape;232;p28"/>
          <p:cNvSpPr/>
          <p:nvPr/>
        </p:nvSpPr>
        <p:spPr>
          <a:xfrm flipH="1" rot="5400000">
            <a:off x="603669" y="8922970"/>
            <a:ext cx="552900" cy="540300"/>
          </a:xfrm>
          <a:prstGeom prst="ellipse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28"/>
          <p:cNvSpPr/>
          <p:nvPr/>
        </p:nvSpPr>
        <p:spPr>
          <a:xfrm flipH="1" rot="5400000">
            <a:off x="607877" y="8842038"/>
            <a:ext cx="539700" cy="527400"/>
          </a:xfrm>
          <a:prstGeom prst="ellipse">
            <a:avLst/>
          </a:prstGeom>
          <a:solidFill>
            <a:srgbClr val="FFFFFF"/>
          </a:solidFill>
          <a:ln cap="flat" cmpd="sng" w="25400">
            <a:solidFill>
              <a:srgbClr val="B7B7B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59595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34" name="Google Shape;234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60875" y="8850000"/>
            <a:ext cx="487950" cy="487950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28"/>
          <p:cNvSpPr/>
          <p:nvPr/>
        </p:nvSpPr>
        <p:spPr>
          <a:xfrm flipH="1" rot="5400000">
            <a:off x="4403280" y="8913445"/>
            <a:ext cx="552900" cy="540300"/>
          </a:xfrm>
          <a:prstGeom prst="ellipse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28"/>
          <p:cNvSpPr/>
          <p:nvPr/>
        </p:nvSpPr>
        <p:spPr>
          <a:xfrm flipH="1" rot="5400000">
            <a:off x="4407488" y="8832513"/>
            <a:ext cx="539700" cy="527400"/>
          </a:xfrm>
          <a:prstGeom prst="ellipse">
            <a:avLst/>
          </a:prstGeom>
          <a:solidFill>
            <a:srgbClr val="FFFFFF"/>
          </a:solidFill>
          <a:ln cap="flat" cmpd="sng" w="25400">
            <a:solidFill>
              <a:srgbClr val="E066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59595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7" name="Google Shape;237;p28"/>
          <p:cNvSpPr txBox="1"/>
          <p:nvPr/>
        </p:nvSpPr>
        <p:spPr>
          <a:xfrm>
            <a:off x="-66675" y="9877425"/>
            <a:ext cx="2133600" cy="13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(less than one month)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1. </a:t>
            </a: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Preterm neonates: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born before 38 weeks of pregnancy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2. </a:t>
            </a: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Full-term neonates: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38-42 weeks of gestational age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38" name="Google Shape;238;p28"/>
          <p:cNvSpPr txBox="1"/>
          <p:nvPr/>
        </p:nvSpPr>
        <p:spPr>
          <a:xfrm>
            <a:off x="76200" y="9477375"/>
            <a:ext cx="1724100" cy="2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Newborn</a:t>
            </a:r>
            <a:endParaRPr b="1">
              <a:solidFill>
                <a:srgbClr val="999999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39" name="Google Shape;239;p28"/>
          <p:cNvSpPr txBox="1"/>
          <p:nvPr/>
        </p:nvSpPr>
        <p:spPr>
          <a:xfrm>
            <a:off x="2066925" y="9477375"/>
            <a:ext cx="1724100" cy="2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4CCCC"/>
                </a:solidFill>
                <a:latin typeface="Mada"/>
                <a:ea typeface="Mada"/>
                <a:cs typeface="Mada"/>
                <a:sym typeface="Mada"/>
              </a:rPr>
              <a:t>Infants (babies)</a:t>
            </a:r>
            <a:endParaRPr b="1">
              <a:solidFill>
                <a:srgbClr val="F4CCCC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40" name="Google Shape;240;p28"/>
          <p:cNvSpPr txBox="1"/>
          <p:nvPr/>
        </p:nvSpPr>
        <p:spPr>
          <a:xfrm>
            <a:off x="3838575" y="9477375"/>
            <a:ext cx="1724100" cy="2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Children</a:t>
            </a:r>
            <a:endParaRPr b="1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41" name="Google Shape;241;p28"/>
          <p:cNvSpPr txBox="1"/>
          <p:nvPr/>
        </p:nvSpPr>
        <p:spPr>
          <a:xfrm>
            <a:off x="5343525" y="9477375"/>
            <a:ext cx="1724100" cy="2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Adolescent</a:t>
            </a:r>
            <a:endParaRPr b="1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42" name="Google Shape;242;p28"/>
          <p:cNvSpPr txBox="1"/>
          <p:nvPr/>
        </p:nvSpPr>
        <p:spPr>
          <a:xfrm>
            <a:off x="2009775" y="9906000"/>
            <a:ext cx="1847700" cy="3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( 1 month -12 months)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43" name="Google Shape;243;p28"/>
          <p:cNvSpPr txBox="1"/>
          <p:nvPr/>
        </p:nvSpPr>
        <p:spPr>
          <a:xfrm>
            <a:off x="3762375" y="9906000"/>
            <a:ext cx="1847700" cy="11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( 1 -12 years)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1. </a:t>
            </a: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Toddler (young child):</a:t>
            </a:r>
            <a:endParaRPr b="1"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1-5 years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2. </a:t>
            </a: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Older child: 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6-12 years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44" name="Google Shape;244;p28"/>
          <p:cNvSpPr txBox="1"/>
          <p:nvPr/>
        </p:nvSpPr>
        <p:spPr>
          <a:xfrm>
            <a:off x="5648325" y="9906000"/>
            <a:ext cx="1180800" cy="3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(13-18 years)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pic>
        <p:nvPicPr>
          <p:cNvPr id="245" name="Google Shape;245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2050" y="8859525"/>
            <a:ext cx="487950" cy="48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56338" y="8888100"/>
            <a:ext cx="430799" cy="430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2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951762" y="8854737"/>
            <a:ext cx="487950" cy="487976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28"/>
          <p:cNvSpPr txBox="1"/>
          <p:nvPr/>
        </p:nvSpPr>
        <p:spPr>
          <a:xfrm>
            <a:off x="52126" y="11340409"/>
            <a:ext cx="67107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1: very </a:t>
            </a: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beneficial especially in drugs with short duration of action as their action will have already been diminished by the next nursing time.</a:t>
            </a:r>
            <a:endParaRPr sz="9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2: e.g. cocaine, heroine, and marijuana.</a:t>
            </a:r>
            <a:endParaRPr sz="9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9"/>
          <p:cNvSpPr txBox="1"/>
          <p:nvPr/>
        </p:nvSpPr>
        <p:spPr>
          <a:xfrm>
            <a:off x="1628775" y="266625"/>
            <a:ext cx="3419400" cy="29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Age &amp; Health Status Cont...</a:t>
            </a:r>
            <a:endParaRPr b="1" sz="1800"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54" name="Google Shape;254;p29"/>
          <p:cNvSpPr txBox="1"/>
          <p:nvPr/>
        </p:nvSpPr>
        <p:spPr>
          <a:xfrm>
            <a:off x="3543525" y="1504950"/>
            <a:ext cx="3228900" cy="2391900"/>
          </a:xfrm>
          <a:prstGeom prst="rect">
            <a:avLst/>
          </a:prstGeom>
          <a:noFill/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Mada"/>
                <a:ea typeface="Mada"/>
                <a:cs typeface="Mada"/>
                <a:sym typeface="Mada"/>
              </a:rPr>
              <a:t>Neonatal Hyperbilirubinemia</a:t>
            </a:r>
            <a:endParaRPr b="1" sz="6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highlight>
                <a:srgbClr val="F4CCCC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When does it </a:t>
            </a:r>
            <a:r>
              <a:rPr b="1" lang="en" sz="1200">
                <a:solidFill>
                  <a:schemeClr val="dk1"/>
                </a:solidFill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occur</a:t>
            </a:r>
            <a:r>
              <a:rPr b="1" lang="en" sz="1200">
                <a:solidFill>
                  <a:schemeClr val="dk1"/>
                </a:solidFill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?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Premature infants or infants with inherited G6PD deficiency </a:t>
            </a: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are susceptible to </a:t>
            </a:r>
            <a:r>
              <a:rPr b="1" lang="en" sz="1200">
                <a:solidFill>
                  <a:srgbClr val="FF0000"/>
                </a:solidFill>
                <a:latin typeface="Mada"/>
                <a:ea typeface="Mada"/>
                <a:cs typeface="Mada"/>
                <a:sym typeface="Mada"/>
              </a:rPr>
              <a:t>oxidizing drugs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that can cause hemolysis of RBCs→↑ ­ bilirubin (hyperbilirubinemia) 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→↑ 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Kernicterus</a:t>
            </a:r>
            <a:endParaRPr sz="6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E.g of oxidizing drugs:</a:t>
            </a:r>
            <a:endParaRPr b="1" sz="1200">
              <a:solidFill>
                <a:schemeClr val="dk1"/>
              </a:solidFill>
              <a:highlight>
                <a:srgbClr val="F4CCCC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AutoNum type="arabicPeriod"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Antibiotics: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Sulfonamides</a:t>
            </a:r>
            <a:r>
              <a:rPr baseline="30000"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2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, Trimethopr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im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AutoNum type="arabicPeriod"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Antimalaria: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Primaquine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55" name="Google Shape;255;p29"/>
          <p:cNvSpPr txBox="1"/>
          <p:nvPr/>
        </p:nvSpPr>
        <p:spPr>
          <a:xfrm>
            <a:off x="74175" y="1524421"/>
            <a:ext cx="3228900" cy="2391900"/>
          </a:xfrm>
          <a:prstGeom prst="rect">
            <a:avLst/>
          </a:prstGeom>
          <a:noFill/>
          <a:ln cap="flat" cmpd="sng" w="952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Mada"/>
                <a:ea typeface="Mada"/>
                <a:cs typeface="Mada"/>
                <a:sym typeface="Mada"/>
              </a:rPr>
              <a:t>Neonatal Methemoglobinemia</a:t>
            </a:r>
            <a:endParaRPr b="1" sz="6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highlight>
                <a:srgbClr val="F4CCCC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highlight>
                  <a:srgbClr val="F4CCCC"/>
                </a:highlight>
                <a:latin typeface="Mada"/>
                <a:ea typeface="Mada"/>
                <a:cs typeface="Mada"/>
                <a:sym typeface="Mada"/>
              </a:rPr>
              <a:t>Methemoglobin: 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is an oxidized form of hemoglobin that has a decreased affinity for oxygen → tissue hypoxia.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Infants under 6 months of age are particularly prone to develop methemoglobinemia</a:t>
            </a:r>
            <a:r>
              <a:rPr b="1" lang="en" sz="1200">
                <a:latin typeface="Mada"/>
                <a:ea typeface="Mada"/>
                <a:cs typeface="Mada"/>
                <a:sym typeface="Mada"/>
              </a:rPr>
              <a:t> upon exposure to some</a:t>
            </a:r>
            <a:r>
              <a:rPr b="1" lang="en" sz="1200">
                <a:solidFill>
                  <a:srgbClr val="FF0000"/>
                </a:solidFill>
                <a:latin typeface="Mada"/>
                <a:ea typeface="Mada"/>
                <a:cs typeface="Mada"/>
                <a:sym typeface="Mada"/>
              </a:rPr>
              <a:t> oxidizing drugs</a:t>
            </a:r>
            <a:r>
              <a:rPr b="1" baseline="30000"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1</a:t>
            </a:r>
            <a:endParaRPr baseline="30000" sz="12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56" name="Google Shape;256;p29"/>
          <p:cNvSpPr/>
          <p:nvPr/>
        </p:nvSpPr>
        <p:spPr>
          <a:xfrm rot="10800000">
            <a:off x="2495475" y="3055175"/>
            <a:ext cx="809700" cy="865800"/>
          </a:xfrm>
          <a:prstGeom prst="halfFrame">
            <a:avLst>
              <a:gd fmla="val 33333" name="adj1"/>
              <a:gd fmla="val 33333" name="adj2"/>
            </a:avLst>
          </a:prstGeom>
          <a:solidFill>
            <a:srgbClr val="EA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9"/>
          <p:cNvSpPr/>
          <p:nvPr/>
        </p:nvSpPr>
        <p:spPr>
          <a:xfrm rot="10800000">
            <a:off x="5909850" y="3007700"/>
            <a:ext cx="867900" cy="895200"/>
          </a:xfrm>
          <a:prstGeom prst="halfFrame">
            <a:avLst>
              <a:gd fmla="val 33333" name="adj1"/>
              <a:gd fmla="val 33333" name="adj2"/>
            </a:avLst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9"/>
          <p:cNvSpPr txBox="1"/>
          <p:nvPr/>
        </p:nvSpPr>
        <p:spPr>
          <a:xfrm>
            <a:off x="123825" y="590550"/>
            <a:ext cx="65343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Mada"/>
                <a:ea typeface="Mada"/>
                <a:cs typeface="Mada"/>
                <a:sym typeface="Mada"/>
              </a:rPr>
              <a:t>Special cautions are required in:</a:t>
            </a:r>
            <a:endParaRPr b="1" sz="6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1.   Premature infants                 2.   Low birth weight         3.   Infants with G6PD deficiency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4.   Infants with impaired ability to metabolize\excrete drugs. </a:t>
            </a:r>
            <a:r>
              <a:rPr b="1" lang="en" sz="1200">
                <a:latin typeface="Mada"/>
                <a:ea typeface="Mada"/>
                <a:cs typeface="Mada"/>
                <a:sym typeface="Mada"/>
              </a:rPr>
              <a:t>E.g Hyperbilirubinemia</a:t>
            </a:r>
            <a:endParaRPr b="1"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59" name="Google Shape;259;p29"/>
          <p:cNvSpPr txBox="1"/>
          <p:nvPr/>
        </p:nvSpPr>
        <p:spPr>
          <a:xfrm>
            <a:off x="1047750" y="4038600"/>
            <a:ext cx="4838700" cy="55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Drugs During Lactation</a:t>
            </a:r>
            <a:endParaRPr b="1" sz="24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0" name="Google Shape;260;p29"/>
          <p:cNvSpPr txBox="1"/>
          <p:nvPr/>
        </p:nvSpPr>
        <p:spPr>
          <a:xfrm>
            <a:off x="74175" y="5029200"/>
            <a:ext cx="6657900" cy="3181200"/>
          </a:xfrm>
          <a:prstGeom prst="rect">
            <a:avLst/>
          </a:prstGeom>
          <a:noFill/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Mada"/>
                <a:ea typeface="Mada"/>
                <a:cs typeface="Mada"/>
                <a:sym typeface="Mada"/>
              </a:rPr>
              <a:t>Only few drugs are totally contraindicated:</a:t>
            </a:r>
            <a:endParaRPr b="1" sz="6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600"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ada"/>
              <a:buAutoNum type="arabicPeriod"/>
            </a:pPr>
            <a:r>
              <a:rPr b="1" lang="en" sz="1200">
                <a:latin typeface="Mada"/>
                <a:ea typeface="Mada"/>
                <a:cs typeface="Mada"/>
                <a:sym typeface="Mada"/>
              </a:rPr>
              <a:t>Anticancer drugs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e.g. Doxorubicin, cyclophosphamide, methotrexate. </a:t>
            </a:r>
            <a:r>
              <a:rPr lang="en" sz="1200">
                <a:solidFill>
                  <a:srgbClr val="3D85C6"/>
                </a:solidFill>
                <a:latin typeface="Mada"/>
                <a:ea typeface="Mada"/>
                <a:cs typeface="Mada"/>
                <a:sym typeface="Mada"/>
              </a:rPr>
              <a:t>They will cause cytotoxicity and neutropenia</a:t>
            </a:r>
            <a:endParaRPr sz="1200">
              <a:solidFill>
                <a:srgbClr val="3D85C6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ada"/>
              <a:buAutoNum type="arabicPeriod"/>
            </a:pPr>
            <a:r>
              <a:rPr b="1" lang="en" sz="1200">
                <a:latin typeface="Mada"/>
                <a:ea typeface="Mada"/>
                <a:cs typeface="Mada"/>
                <a:sym typeface="Mada"/>
              </a:rPr>
              <a:t>Radiopharmaceuticals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e.g. radioactive iodine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ada"/>
              <a:buAutoNum type="arabicPeriod"/>
            </a:pPr>
            <a:r>
              <a:rPr b="1" lang="en" sz="1200">
                <a:latin typeface="Mada"/>
                <a:ea typeface="Mada"/>
                <a:cs typeface="Mada"/>
                <a:sym typeface="Mada"/>
              </a:rPr>
              <a:t>CNS acting drugs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e.g amphetamine, heroin, cocaine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ada"/>
              <a:buAutoNum type="arabicPeriod"/>
            </a:pPr>
            <a:r>
              <a:rPr b="1" lang="en" sz="1200">
                <a:solidFill>
                  <a:srgbClr val="3D85C6"/>
                </a:solidFill>
                <a:latin typeface="Mada"/>
                <a:ea typeface="Mada"/>
                <a:cs typeface="Mada"/>
                <a:sym typeface="Mada"/>
              </a:rPr>
              <a:t>Alcohol</a:t>
            </a:r>
            <a:r>
              <a:rPr b="1" lang="en" sz="1200">
                <a:latin typeface="Mada"/>
                <a:ea typeface="Mada"/>
                <a:cs typeface="Mada"/>
                <a:sym typeface="Mada"/>
              </a:rPr>
              <a:t> &amp; Lithium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</a:t>
            </a:r>
            <a:r>
              <a:rPr lang="en" sz="1200">
                <a:solidFill>
                  <a:srgbClr val="3D85C6"/>
                </a:solidFill>
                <a:latin typeface="Mada"/>
                <a:ea typeface="Mada"/>
                <a:cs typeface="Mada"/>
                <a:sym typeface="Mada"/>
              </a:rPr>
              <a:t>(they have high milk to plasma ratio)</a:t>
            </a:r>
            <a:endParaRPr sz="1200">
              <a:solidFill>
                <a:srgbClr val="3D85C6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ada"/>
              <a:buAutoNum type="arabicPeriod"/>
            </a:pPr>
            <a:r>
              <a:rPr b="1" lang="en" sz="1200">
                <a:latin typeface="Mada"/>
                <a:ea typeface="Mada"/>
                <a:cs typeface="Mada"/>
                <a:sym typeface="Mada"/>
              </a:rPr>
              <a:t>Chloramphenicol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</a:t>
            </a:r>
            <a:r>
              <a:rPr lang="en" sz="1200">
                <a:solidFill>
                  <a:srgbClr val="3D85C6"/>
                </a:solidFill>
                <a:latin typeface="Mada"/>
                <a:ea typeface="Mada"/>
                <a:cs typeface="Mada"/>
                <a:sym typeface="Mada"/>
              </a:rPr>
              <a:t>(causes bone marrow suppression)</a:t>
            </a:r>
            <a:endParaRPr sz="1200">
              <a:solidFill>
                <a:srgbClr val="3D85C6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ada"/>
              <a:buAutoNum type="arabicPeriod"/>
            </a:pPr>
            <a:r>
              <a:rPr b="1" lang="en" sz="1200">
                <a:latin typeface="Mada"/>
                <a:ea typeface="Mada"/>
                <a:cs typeface="Mada"/>
                <a:sym typeface="Mada"/>
              </a:rPr>
              <a:t>Atenolol</a:t>
            </a:r>
            <a:endParaRPr b="1" sz="1200"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ada"/>
              <a:buAutoNum type="arabicPeriod"/>
            </a:pPr>
            <a:r>
              <a:rPr b="1" lang="en" sz="1200">
                <a:latin typeface="Mada"/>
                <a:ea typeface="Mada"/>
                <a:cs typeface="Mada"/>
                <a:sym typeface="Mada"/>
              </a:rPr>
              <a:t>Potassium iodide </a:t>
            </a:r>
            <a:r>
              <a:rPr lang="en" sz="1200">
                <a:solidFill>
                  <a:srgbClr val="3D85C6"/>
                </a:solidFill>
                <a:latin typeface="Mada"/>
                <a:ea typeface="Mada"/>
                <a:cs typeface="Mada"/>
                <a:sym typeface="Mada"/>
              </a:rPr>
              <a:t>(thyroid effect)</a:t>
            </a:r>
            <a:endParaRPr sz="1200">
              <a:solidFill>
                <a:srgbClr val="3D85C6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200"/>
              <a:buFont typeface="Mada"/>
              <a:buAutoNum type="arabicPeriod"/>
            </a:pPr>
            <a:r>
              <a:rPr b="1" lang="en" sz="1200">
                <a:solidFill>
                  <a:srgbClr val="3D85C6"/>
                </a:solidFill>
                <a:latin typeface="Mada"/>
                <a:ea typeface="Mada"/>
                <a:cs typeface="Mada"/>
                <a:sym typeface="Mada"/>
              </a:rPr>
              <a:t>Immunosuppressants</a:t>
            </a:r>
            <a:r>
              <a:rPr lang="en" sz="1200">
                <a:solidFill>
                  <a:srgbClr val="3D85C6"/>
                </a:solidFill>
                <a:latin typeface="Mada"/>
                <a:ea typeface="Mada"/>
                <a:cs typeface="Mada"/>
                <a:sym typeface="Mada"/>
              </a:rPr>
              <a:t> e.g. cyclosporine</a:t>
            </a:r>
            <a:endParaRPr sz="1200">
              <a:solidFill>
                <a:srgbClr val="3D85C6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200"/>
              <a:buFont typeface="Mada"/>
              <a:buAutoNum type="arabicPeriod"/>
            </a:pPr>
            <a:r>
              <a:rPr b="1" lang="en" sz="1200">
                <a:solidFill>
                  <a:srgbClr val="3D85C6"/>
                </a:solidFill>
                <a:latin typeface="Mada"/>
                <a:ea typeface="Mada"/>
                <a:cs typeface="Mada"/>
                <a:sym typeface="Mada"/>
              </a:rPr>
              <a:t>Ergotamin</a:t>
            </a:r>
            <a:r>
              <a:rPr lang="en" sz="1200">
                <a:solidFill>
                  <a:srgbClr val="3D85C6"/>
                </a:solidFill>
                <a:latin typeface="Mada"/>
                <a:ea typeface="Mada"/>
                <a:cs typeface="Mada"/>
                <a:sym typeface="Mada"/>
              </a:rPr>
              <a:t> (used for migraine headaches) cause vomiting, diarrhea, convulsion in infants</a:t>
            </a:r>
            <a:endParaRPr sz="1200">
              <a:solidFill>
                <a:srgbClr val="3D85C6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200"/>
              <a:buFont typeface="Mada"/>
              <a:buAutoNum type="arabicPeriod"/>
            </a:pPr>
            <a:r>
              <a:rPr b="1" lang="en" sz="1200">
                <a:solidFill>
                  <a:srgbClr val="3D85C6"/>
                </a:solidFill>
                <a:latin typeface="Mada"/>
                <a:ea typeface="Mada"/>
                <a:cs typeface="Mada"/>
                <a:sym typeface="Mada"/>
              </a:rPr>
              <a:t>Tobacco smoke:</a:t>
            </a:r>
            <a:r>
              <a:rPr lang="en" sz="1200">
                <a:solidFill>
                  <a:srgbClr val="3D85C6"/>
                </a:solidFill>
                <a:latin typeface="Mada"/>
                <a:ea typeface="Mada"/>
                <a:cs typeface="Mada"/>
                <a:sym typeface="Mada"/>
              </a:rPr>
              <a:t> nicotine can cause vomiting, diarrhea and restless for the baby, decreased milk production &amp; increase respiratory and ear infection</a:t>
            </a:r>
            <a:endParaRPr sz="1200">
              <a:solidFill>
                <a:srgbClr val="3D85C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61" name="Google Shape;261;p29"/>
          <p:cNvSpPr/>
          <p:nvPr/>
        </p:nvSpPr>
        <p:spPr>
          <a:xfrm>
            <a:off x="9525" y="4648200"/>
            <a:ext cx="3143100" cy="438300"/>
          </a:xfrm>
          <a:prstGeom prst="chevron">
            <a:avLst>
              <a:gd fmla="val 50000" name="adj"/>
            </a:avLst>
          </a:prstGeom>
          <a:solidFill>
            <a:srgbClr val="EA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Drugs are C.I during lactation</a:t>
            </a:r>
            <a:endParaRPr b="1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62" name="Google Shape;262;p29"/>
          <p:cNvSpPr txBox="1"/>
          <p:nvPr/>
        </p:nvSpPr>
        <p:spPr>
          <a:xfrm>
            <a:off x="74175" y="8839200"/>
            <a:ext cx="3228900" cy="1971600"/>
          </a:xfrm>
          <a:prstGeom prst="rect">
            <a:avLst/>
          </a:prstGeom>
          <a:noFill/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These drugs reduced prolactin:</a:t>
            </a:r>
            <a:endParaRPr b="1" sz="6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ada"/>
              <a:buAutoNum type="arabicPeriod"/>
            </a:pPr>
            <a:r>
              <a:rPr b="1"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Levodopa</a:t>
            </a: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 (dopamine precursor)</a:t>
            </a:r>
            <a:endParaRPr sz="12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ada"/>
              <a:buAutoNum type="arabicPeriod"/>
            </a:pPr>
            <a:r>
              <a:rPr b="1"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Bromocriptine</a:t>
            </a: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 (dopamine agonist).</a:t>
            </a:r>
            <a:endParaRPr sz="12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ada"/>
              <a:buAutoNum type="arabicPeriod"/>
            </a:pP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Estrogen, combined oral contraceptives that contain high-dose of estrogen and a progestin.</a:t>
            </a:r>
            <a:endParaRPr sz="12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ada"/>
              <a:buAutoNum type="arabicPeriod"/>
            </a:pPr>
            <a:r>
              <a:rPr b="1"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Androgens</a:t>
            </a:r>
            <a:endParaRPr b="1" sz="12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ada"/>
              <a:buAutoNum type="arabicPeriod"/>
            </a:pPr>
            <a:r>
              <a:rPr b="1"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Thiazide diuretics</a:t>
            </a:r>
            <a:endParaRPr b="1"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63" name="Google Shape;263;p29"/>
          <p:cNvSpPr/>
          <p:nvPr/>
        </p:nvSpPr>
        <p:spPr>
          <a:xfrm>
            <a:off x="9525" y="8458200"/>
            <a:ext cx="2438400" cy="438300"/>
          </a:xfrm>
          <a:prstGeom prst="chevron">
            <a:avLst>
              <a:gd fmla="val 50000" name="adj"/>
            </a:avLst>
          </a:prstGeom>
          <a:solidFill>
            <a:srgbClr val="EA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Drugs can </a:t>
            </a:r>
            <a:r>
              <a:rPr b="1" lang="en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suppress</a:t>
            </a:r>
            <a:r>
              <a:rPr b="1" lang="en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 lactation</a:t>
            </a:r>
            <a:endParaRPr b="1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64" name="Google Shape;264;p29"/>
          <p:cNvSpPr txBox="1"/>
          <p:nvPr/>
        </p:nvSpPr>
        <p:spPr>
          <a:xfrm>
            <a:off x="3503175" y="8839200"/>
            <a:ext cx="3228900" cy="1971600"/>
          </a:xfrm>
          <a:prstGeom prst="rect">
            <a:avLst/>
          </a:prstGeom>
          <a:noFill/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Dopamine antagonists</a:t>
            </a: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: they stimulate prolactin secretion galactorrhea</a:t>
            </a:r>
            <a:endParaRPr sz="6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ada"/>
              <a:buAutoNum type="arabicPeriod"/>
            </a:pPr>
            <a:r>
              <a:rPr b="1"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Metoclopramide &amp; Domperidone </a:t>
            </a: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(antiemetic)</a:t>
            </a:r>
            <a:endParaRPr sz="12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ada"/>
              <a:buAutoNum type="arabicPeriod"/>
            </a:pPr>
            <a:r>
              <a:rPr b="1"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Haloperidol</a:t>
            </a: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 (antipsychotic)</a:t>
            </a:r>
            <a:endParaRPr sz="12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ada"/>
              <a:buAutoNum type="arabicPeriod"/>
            </a:pPr>
            <a:r>
              <a:rPr b="1"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Methyldopa</a:t>
            </a: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 (antihypertensive drug)</a:t>
            </a:r>
            <a:endParaRPr sz="1200"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ada"/>
              <a:buAutoNum type="arabicPeriod"/>
            </a:pPr>
            <a:r>
              <a:rPr b="1"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Theophylline</a:t>
            </a:r>
            <a:r>
              <a:rPr lang="en" sz="1200"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 (used in asthma)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65" name="Google Shape;265;p29"/>
          <p:cNvSpPr/>
          <p:nvPr/>
        </p:nvSpPr>
        <p:spPr>
          <a:xfrm>
            <a:off x="3438525" y="8458200"/>
            <a:ext cx="2438400" cy="438300"/>
          </a:xfrm>
          <a:prstGeom prst="chevron">
            <a:avLst>
              <a:gd fmla="val 50000" name="adj"/>
            </a:avLst>
          </a:prstGeom>
          <a:solidFill>
            <a:srgbClr val="EA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Drugs can augment lactation</a:t>
            </a:r>
            <a:endParaRPr b="1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66" name="Google Shape;266;p29"/>
          <p:cNvSpPr txBox="1"/>
          <p:nvPr/>
        </p:nvSpPr>
        <p:spPr>
          <a:xfrm>
            <a:off x="52126" y="11340409"/>
            <a:ext cx="67107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1: oxidizes hemoglobin to </a:t>
            </a: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methemoglobin </a:t>
            </a:r>
            <a:endParaRPr sz="9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2: </a:t>
            </a:r>
            <a:r>
              <a:rPr lang="en" sz="900">
                <a:solidFill>
                  <a:srgbClr val="B7B7B7"/>
                </a:solidFill>
                <a:latin typeface="Mada"/>
                <a:ea typeface="Mada"/>
                <a:cs typeface="Mada"/>
                <a:sym typeface="Mada"/>
              </a:rPr>
              <a:t>(combining our knowledge from lecture 1) </a:t>
            </a: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so now we know of two ways that sulfonamides can cause hyperbilirubinemia: by being an oxidizing agent (in G6PD) and by protein displacement of bilirubin </a:t>
            </a:r>
            <a:r>
              <a:rPr lang="en" sz="900">
                <a:solidFill>
                  <a:srgbClr val="B7B7B7"/>
                </a:solidFill>
                <a:latin typeface="Mada"/>
                <a:ea typeface="Mada"/>
                <a:cs typeface="Mada"/>
                <a:sym typeface="Mada"/>
              </a:rPr>
              <a:t>(affecting fetus during pregnancy)</a:t>
            </a: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.</a:t>
            </a:r>
            <a:endParaRPr sz="9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0"/>
          <p:cNvSpPr txBox="1"/>
          <p:nvPr/>
        </p:nvSpPr>
        <p:spPr>
          <a:xfrm>
            <a:off x="895350" y="114300"/>
            <a:ext cx="5013300" cy="55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Drugs During Lactation Cont...</a:t>
            </a:r>
            <a:endParaRPr b="1" sz="24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272" name="Google Shape;272;p30"/>
          <p:cNvGraphicFramePr/>
          <p:nvPr/>
        </p:nvGraphicFramePr>
        <p:xfrm>
          <a:off x="83125" y="635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{F2492138-19D7-4DDD-8164-0D69DA777D50}</a:tableStyleId>
              </a:tblPr>
              <a:tblGrid>
                <a:gridCol w="3403550"/>
                <a:gridCol w="3289250"/>
              </a:tblGrid>
              <a:tr h="317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Drugs can be used</a:t>
                      </a:r>
                      <a:endParaRPr b="1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Drugs should be avoided</a:t>
                      </a:r>
                      <a:endParaRPr b="1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</a:tr>
              <a:tr h="3176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Mada"/>
                          <a:ea typeface="Mada"/>
                          <a:cs typeface="Mada"/>
                          <a:sym typeface="Mada"/>
                        </a:rPr>
                        <a:t>Antibiotics</a:t>
                      </a:r>
                      <a:r>
                        <a:rPr b="1" baseline="30000" lang="en">
                          <a:solidFill>
                            <a:srgbClr val="6AA84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1</a:t>
                      </a:r>
                      <a:endParaRPr b="1" baseline="30000">
                        <a:solidFill>
                          <a:srgbClr val="6AA84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hMerge="1"/>
              </a:tr>
              <a:tr h="44095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Penicillins 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e.g Ampicillin, Amoxicillin 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( No significant ADRs but mostly allergic reactions and diarrhea 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Quinolones</a:t>
                      </a:r>
                      <a:endParaRPr b="1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( Theoretical risk of 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arthropathies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72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Chloramphenicol 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(</a:t>
                      </a:r>
                      <a:r>
                        <a:rPr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Avoid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(Gray baby syndrome)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6425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Cephalosporins &amp;  Macrolides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e.g Erythromycin, clarithromycin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(No significant ADRs, alternation to infant bowel flora)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Tetracycline</a:t>
                      </a:r>
                      <a:endParaRPr b="1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(Absorption by the baby is probably prevented by chelation with milk calcium, </a:t>
                      </a:r>
                      <a:r>
                        <a:rPr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avoid 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due to possible risk of teeth discoloration)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6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Sulfonamides (co-trimoxazole)</a:t>
                      </a:r>
                      <a:endParaRPr b="1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(Cause hyperbilirubinemia-neonatal jaundice, </a:t>
                      </a: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Should be avoided in premature infants or infants with G6PD deficiency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44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990000"/>
                          </a:solidFill>
                          <a:highlight>
                            <a:srgbClr val="F4CCCC"/>
                          </a:highlight>
                          <a:latin typeface="Mada"/>
                          <a:ea typeface="Mada"/>
                          <a:cs typeface="Mada"/>
                          <a:sym typeface="Mada"/>
                        </a:rPr>
                        <a:t>Drugs of choice among Antibiotics:</a:t>
                      </a: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Cephalosporins and Penicillins</a:t>
                      </a:r>
                      <a:endParaRPr b="1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 hMerge="1"/>
              </a:tr>
              <a:tr h="3176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Mada"/>
                          <a:ea typeface="Mada"/>
                          <a:cs typeface="Mada"/>
                          <a:sym typeface="Mada"/>
                        </a:rPr>
                        <a:t>Sedative \ Hypnotics</a:t>
                      </a:r>
                      <a:endParaRPr b="1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hMerge="1"/>
              </a:tr>
              <a:tr h="6568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-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Barbiturates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e.g phenobarbitone 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(Lethargy, sedation, poor suck reflexes with prolonged use)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68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Benzodiazepines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e.g Diazepam, Lorazepam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(</a:t>
                      </a: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Single use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of low doses is probably safe)</a:t>
                      </a:r>
                      <a:endParaRPr b="1"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Benzodiazepines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e.g Diazepam, Lorazepam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(Lethargy, sedation in infants with prolonged use)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8450"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Mada"/>
                          <a:ea typeface="Mada"/>
                          <a:cs typeface="Mada"/>
                          <a:sym typeface="Mada"/>
                        </a:rPr>
                        <a:t>Antidiabetic</a:t>
                      </a:r>
                      <a:endParaRPr b="1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hMerge="1"/>
              </a:tr>
              <a:tr h="317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Insulin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(safe)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Metformin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(avoid due to lactic acidosis</a:t>
                      </a:r>
                      <a:r>
                        <a:rPr baseline="30000" lang="en" sz="1200">
                          <a:solidFill>
                            <a:srgbClr val="6AA84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2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7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Oral antidiabetics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(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compatible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2944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990000"/>
                          </a:solidFill>
                          <a:highlight>
                            <a:srgbClr val="F4CCCC"/>
                          </a:highlight>
                          <a:latin typeface="Mada"/>
                          <a:ea typeface="Mada"/>
                          <a:cs typeface="Mada"/>
                          <a:sym typeface="Mada"/>
                        </a:rPr>
                        <a:t>Drugs of choice among Antidiabetics: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Insulin and Oral antidiabetic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 hMerge="1"/>
              </a:tr>
              <a:tr h="348450"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Mada"/>
                          <a:ea typeface="Mada"/>
                          <a:cs typeface="Mada"/>
                          <a:sym typeface="Mada"/>
                        </a:rPr>
                        <a:t>Analgesics</a:t>
                      </a:r>
                      <a:endParaRPr b="1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hMerge="1"/>
              </a:tr>
              <a:tr h="317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Paracetamol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(safe)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Aspirin</a:t>
                      </a:r>
                      <a:endParaRPr b="1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(Theoretical risk of Reye’s syndrome)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7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Ibuprofen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(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compatible)</a:t>
                      </a:r>
                      <a:endParaRPr b="1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2944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990000"/>
                          </a:solidFill>
                          <a:highlight>
                            <a:srgbClr val="F4CCCC"/>
                          </a:highlight>
                          <a:latin typeface="Mada"/>
                          <a:ea typeface="Mada"/>
                          <a:cs typeface="Mada"/>
                          <a:sym typeface="Mada"/>
                        </a:rPr>
                        <a:t>Drugs of choice among Analgesic: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Paracetamol (Acetaminophen)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 hMerge="1"/>
              </a:tr>
              <a:tr h="100000"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Antidepressants</a:t>
                      </a:r>
                      <a:endParaRPr b="1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hMerge="1"/>
              </a:tr>
              <a:tr h="4872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Selective Serotonin Reuptake Inhibitors (SSRI) </a:t>
                      </a:r>
                      <a:endParaRPr b="1"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e.g Paroxetine is the preferred SSRI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-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73" name="Google Shape;273;p30"/>
          <p:cNvSpPr txBox="1"/>
          <p:nvPr/>
        </p:nvSpPr>
        <p:spPr>
          <a:xfrm>
            <a:off x="52126" y="11340409"/>
            <a:ext cx="67107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1: basically beta </a:t>
            </a: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lactams and macrolides are allowed.</a:t>
            </a:r>
            <a:endParaRPr sz="9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2: even though it is a very rare side effect of </a:t>
            </a: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metformin, one should never risk it.</a:t>
            </a:r>
            <a:endParaRPr sz="9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8" name="Google Shape;278;p31"/>
          <p:cNvGraphicFramePr/>
          <p:nvPr/>
        </p:nvGraphicFramePr>
        <p:xfrm>
          <a:off x="83125" y="673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{F2492138-19D7-4DDD-8164-0D69DA777D50}</a:tableStyleId>
              </a:tblPr>
              <a:tblGrid>
                <a:gridCol w="3403550"/>
                <a:gridCol w="3289250"/>
              </a:tblGrid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Drugs can be used</a:t>
                      </a:r>
                      <a:endParaRPr b="1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Drugs should be avoided</a:t>
                      </a:r>
                      <a:endParaRPr b="1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</a:tr>
              <a:tr h="1352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Mada"/>
                          <a:ea typeface="Mada"/>
                          <a:cs typeface="Mada"/>
                          <a:sym typeface="Mada"/>
                        </a:rPr>
                        <a:t>Antithyroid</a:t>
                      </a:r>
                      <a:endParaRPr b="1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hMerge="1"/>
              </a:tr>
              <a:tr h="38100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Propylthiouracil</a:t>
                      </a:r>
                      <a:endParaRPr b="1"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AA84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(Highly protein bound so less likely to be excreted)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Carbimazole, Methimazole, Potassium iodide</a:t>
                      </a:r>
                      <a:endParaRPr b="1"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(May suppress thyroid function in infants 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74EA7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Radioactive iodine</a:t>
                      </a:r>
                      <a:endParaRPr b="1" sz="1200">
                        <a:solidFill>
                          <a:srgbClr val="674EA7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74EA7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(Permanent </a:t>
                      </a:r>
                      <a:r>
                        <a:rPr lang="en" sz="1200">
                          <a:solidFill>
                            <a:srgbClr val="674EA7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hypothyroidism</a:t>
                      </a:r>
                      <a:r>
                        <a:rPr lang="en" sz="1200">
                          <a:solidFill>
                            <a:srgbClr val="674EA7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in infant,breastfeeding is C.I)</a:t>
                      </a:r>
                      <a:endParaRPr sz="1200">
                        <a:solidFill>
                          <a:srgbClr val="674EA7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990000"/>
                          </a:solidFill>
                          <a:highlight>
                            <a:srgbClr val="F4CCCC"/>
                          </a:highlight>
                          <a:latin typeface="Mada"/>
                          <a:ea typeface="Mada"/>
                          <a:cs typeface="Mada"/>
                          <a:sym typeface="Mada"/>
                        </a:rPr>
                        <a:t>Drugs of choice among Antithyroid: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Propylthiouracil is preferred over others and should be used rather than Carbimazole or Methimazole</a:t>
                      </a:r>
                      <a:endParaRPr sz="1200">
                        <a:solidFill>
                          <a:srgbClr val="990000"/>
                        </a:solidFill>
                        <a:highlight>
                          <a:srgbClr val="F4CCCC"/>
                        </a:highlight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 hMerge="1"/>
              </a:tr>
              <a:tr h="381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Anticoagulants</a:t>
                      </a:r>
                      <a:endParaRPr b="1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highlight>
                            <a:srgbClr val="FFFFFF"/>
                          </a:highlight>
                          <a:latin typeface="Mada"/>
                          <a:ea typeface="Mada"/>
                          <a:cs typeface="Mada"/>
                          <a:sym typeface="Mada"/>
                        </a:rPr>
                        <a:t>Heparin </a:t>
                      </a:r>
                      <a:r>
                        <a:rPr b="1" lang="en" sz="1200">
                          <a:solidFill>
                            <a:srgbClr val="6AA84F"/>
                          </a:solidFill>
                          <a:highlight>
                            <a:srgbClr val="FFFFFF"/>
                          </a:highlight>
                          <a:latin typeface="Mada"/>
                          <a:ea typeface="Mada"/>
                          <a:cs typeface="Mada"/>
                          <a:sym typeface="Mada"/>
                        </a:rPr>
                        <a:t>(better)</a:t>
                      </a:r>
                      <a:endParaRPr b="1" sz="1200">
                        <a:solidFill>
                          <a:srgbClr val="6AA84F"/>
                        </a:solidFill>
                        <a:highlight>
                          <a:srgbClr val="FFFFFF"/>
                        </a:highlight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(</a:t>
                      </a:r>
                      <a:r>
                        <a:rPr lang="en" sz="1200">
                          <a:highlight>
                            <a:srgbClr val="FFFFFF"/>
                          </a:highlight>
                          <a:latin typeface="Mada"/>
                          <a:ea typeface="Mada"/>
                          <a:cs typeface="Mada"/>
                          <a:sym typeface="Mada"/>
                        </a:rPr>
                        <a:t>Safe &amp; not present in breast milk)</a:t>
                      </a:r>
                      <a:endParaRPr b="1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-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Warfarin</a:t>
                      </a:r>
                      <a:endParaRPr b="1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(can be used &amp; very small quantities found in breast milk →</a:t>
                      </a: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monitor the infant's prothrombin time during treatment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381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990000"/>
                          </a:solidFill>
                          <a:highlight>
                            <a:srgbClr val="F4CCCC"/>
                          </a:highlight>
                          <a:latin typeface="Mada"/>
                          <a:ea typeface="Mada"/>
                          <a:cs typeface="Mada"/>
                          <a:sym typeface="Mada"/>
                        </a:rPr>
                        <a:t>Drugs of choice among Anticoagulants: </a:t>
                      </a:r>
                      <a:r>
                        <a:rPr lang="en" sz="1200">
                          <a:highlight>
                            <a:srgbClr val="F4CCCC"/>
                          </a:highlight>
                          <a:latin typeface="Mada"/>
                          <a:ea typeface="Mada"/>
                          <a:cs typeface="Mada"/>
                          <a:sym typeface="Mada"/>
                        </a:rPr>
                        <a:t>Both Warfarin and Heparin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 hMerge="1"/>
              </a:tr>
              <a:tr h="381000"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Mada"/>
                          <a:ea typeface="Mada"/>
                          <a:cs typeface="Mada"/>
                          <a:sym typeface="Mada"/>
                        </a:rPr>
                        <a:t>Anticonvulsants</a:t>
                      </a:r>
                      <a:endParaRPr b="1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hMerge="1"/>
              </a:tr>
              <a:tr h="2624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Carbamazepine</a:t>
                      </a:r>
                      <a:r>
                        <a:rPr b="1" baseline="30000" lang="en" sz="1200">
                          <a:solidFill>
                            <a:srgbClr val="6AA84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1</a:t>
                      </a:r>
                      <a:endParaRPr baseline="30000" sz="1200">
                        <a:solidFill>
                          <a:srgbClr val="6AA84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(Prefered over others, compatible with breastfeeding)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Lamotrigine</a:t>
                      </a: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(</a:t>
                      </a:r>
                      <a:r>
                        <a:rPr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avoid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)</a:t>
                      </a:r>
                      <a:r>
                        <a:rPr baseline="30000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2</a:t>
                      </a:r>
                      <a:endParaRPr baseline="30000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Phenytoin</a:t>
                      </a:r>
                      <a:endParaRPr b="1"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(amount entering breast milk are not sufficient to  produce ADRs)</a:t>
                      </a:r>
                      <a:endParaRPr b="1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Valproic acid</a:t>
                      </a:r>
                      <a:endParaRPr b="1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(Infants must be 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monitored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for CNS depression, </a:t>
                      </a:r>
                      <a:r>
                        <a:rPr lang="en" sz="1200">
                          <a:solidFill>
                            <a:srgbClr val="6AA84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better to be avoided in the first place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990000"/>
                          </a:solidFill>
                          <a:highlight>
                            <a:srgbClr val="F4CCCC"/>
                          </a:highlight>
                          <a:latin typeface="Mada"/>
                          <a:ea typeface="Mada"/>
                          <a:cs typeface="Mada"/>
                          <a:sym typeface="Mada"/>
                        </a:rPr>
                        <a:t>Drugs of choice among Anticonvulsant: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highlight>
                            <a:srgbClr val="F4CCCC"/>
                          </a:highlight>
                          <a:latin typeface="Mada"/>
                          <a:ea typeface="Mada"/>
                          <a:cs typeface="Mada"/>
                          <a:sym typeface="Mada"/>
                        </a:rPr>
                        <a:t>Carbamazepine and Phenytoin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 hMerge="1"/>
              </a:tr>
              <a:tr h="381000"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Mada"/>
                          <a:ea typeface="Mada"/>
                          <a:cs typeface="Mada"/>
                          <a:sym typeface="Mada"/>
                        </a:rPr>
                        <a:t>Oral Contraceptive </a:t>
                      </a:r>
                      <a:endParaRPr b="1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Progestin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only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pills or mini-pills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(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Preferred for birth control)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Estrogens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containing pills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(Estrogen decreases milk quantity)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990000"/>
                          </a:solidFill>
                          <a:highlight>
                            <a:srgbClr val="F4CCCC"/>
                          </a:highlight>
                          <a:latin typeface="Mada"/>
                          <a:ea typeface="Mada"/>
                          <a:cs typeface="Mada"/>
                          <a:sym typeface="Mada"/>
                        </a:rPr>
                        <a:t>Drugs of choice among Oral contraceptive: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Progestin only pills or mini-pills</a:t>
                      </a:r>
                      <a:endParaRPr sz="1200">
                        <a:solidFill>
                          <a:schemeClr val="dk1"/>
                        </a:solidFill>
                        <a:highlight>
                          <a:srgbClr val="F4CCCC"/>
                        </a:highlight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 hMerge="1"/>
              </a:tr>
              <a:tr h="381000"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Antihistaminics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3D85C6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Non-sedating</a:t>
                      </a:r>
                      <a:r>
                        <a:rPr lang="en" sz="1200">
                          <a:solidFill>
                            <a:srgbClr val="3D85C6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antihistamine e.g Loratidine </a:t>
                      </a:r>
                      <a:endParaRPr sz="1200">
                        <a:solidFill>
                          <a:srgbClr val="3D85C6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3D85C6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Sedating</a:t>
                      </a:r>
                      <a:r>
                        <a:rPr lang="en" sz="1200">
                          <a:solidFill>
                            <a:srgbClr val="3D85C6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antihistamine e.g Diphenhydramine</a:t>
                      </a:r>
                      <a:endParaRPr sz="1200">
                        <a:solidFill>
                          <a:srgbClr val="3D85C6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Antiasthmatic</a:t>
                      </a:r>
                      <a:endParaRPr b="1" sz="1200">
                        <a:solidFill>
                          <a:srgbClr val="3D85C6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Inhaled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corticosteroid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e.g prednisone</a:t>
                      </a:r>
                      <a:endParaRPr b="1" sz="1200">
                        <a:solidFill>
                          <a:srgbClr val="3D85C6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-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79" name="Google Shape;279;p31"/>
          <p:cNvSpPr txBox="1"/>
          <p:nvPr/>
        </p:nvSpPr>
        <p:spPr>
          <a:xfrm>
            <a:off x="895350" y="152400"/>
            <a:ext cx="5013300" cy="55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Drugs During Lactation Cont...</a:t>
            </a:r>
            <a:endParaRPr b="1" sz="24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0" name="Google Shape;280;p31"/>
          <p:cNvSpPr txBox="1"/>
          <p:nvPr/>
        </p:nvSpPr>
        <p:spPr>
          <a:xfrm>
            <a:off x="52126" y="11340409"/>
            <a:ext cx="67107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1: drug of choice.</a:t>
            </a:r>
            <a:endParaRPr sz="9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CCCCCC"/>
                </a:solidFill>
                <a:latin typeface="Mada"/>
                <a:ea typeface="Mada"/>
                <a:cs typeface="Mada"/>
                <a:sym typeface="Mada"/>
              </a:rPr>
              <a:t>2: lamotrigine is the first choice to treat pregnant women with epilepsy</a:t>
            </a:r>
            <a:endParaRPr sz="900">
              <a:solidFill>
                <a:srgbClr val="CCCCCC"/>
              </a:solidFill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2"/>
          <p:cNvSpPr txBox="1"/>
          <p:nvPr/>
        </p:nvSpPr>
        <p:spPr>
          <a:xfrm>
            <a:off x="895350" y="228600"/>
            <a:ext cx="5013300" cy="55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Drugs During Lactation Cont...</a:t>
            </a:r>
            <a:endParaRPr b="1" sz="24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286" name="Google Shape;286;p32"/>
          <p:cNvGraphicFramePr/>
          <p:nvPr/>
        </p:nvGraphicFramePr>
        <p:xfrm>
          <a:off x="104775" y="780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{F2492138-19D7-4DDD-8164-0D69DA777D50}</a:tableStyleId>
              </a:tblPr>
              <a:tblGrid>
                <a:gridCol w="664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Drugs should be avoided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74EA7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Cytotoxic drugs</a:t>
                      </a:r>
                      <a:r>
                        <a:rPr lang="en" sz="1200">
                          <a:solidFill>
                            <a:srgbClr val="674EA7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(Breastfeeding should be avoided)</a:t>
                      </a:r>
                      <a:endParaRPr sz="1200">
                        <a:solidFill>
                          <a:srgbClr val="674EA7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74EA7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Lithium</a:t>
                      </a:r>
                      <a:r>
                        <a:rPr lang="en" sz="1200">
                          <a:solidFill>
                            <a:srgbClr val="674EA7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(Large amounts can be detected in milk)</a:t>
                      </a:r>
                      <a:endParaRPr sz="1200">
                        <a:solidFill>
                          <a:srgbClr val="674EA7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74EA7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Atenolol</a:t>
                      </a:r>
                      <a:r>
                        <a:rPr lang="en" sz="1200">
                          <a:solidFill>
                            <a:srgbClr val="674EA7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(Risk of Bradycardia &amp; Hypoglycemia )</a:t>
                      </a:r>
                      <a:endParaRPr b="1" sz="1200">
                        <a:solidFill>
                          <a:srgbClr val="674EA7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87" name="Google Shape;287;p32"/>
          <p:cNvSpPr txBox="1"/>
          <p:nvPr/>
        </p:nvSpPr>
        <p:spPr>
          <a:xfrm>
            <a:off x="895350" y="2590800"/>
            <a:ext cx="5013300" cy="55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Summary for Choices of Drugs</a:t>
            </a:r>
            <a:endParaRPr b="1" sz="24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2"/>
          <p:cNvSpPr txBox="1"/>
          <p:nvPr/>
        </p:nvSpPr>
        <p:spPr>
          <a:xfrm>
            <a:off x="2133600" y="3286125"/>
            <a:ext cx="3924300" cy="4629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D85C6"/>
                </a:solidFill>
                <a:latin typeface="Mada"/>
                <a:ea typeface="Mada"/>
                <a:cs typeface="Mada"/>
                <a:sym typeface="Mada"/>
              </a:rPr>
              <a:t>Drugs known to have serious toxic effects in adults are avoided</a:t>
            </a:r>
            <a:endParaRPr>
              <a:solidFill>
                <a:srgbClr val="3D85C6"/>
              </a:solidFill>
            </a:endParaRPr>
          </a:p>
        </p:txBody>
      </p:sp>
      <p:sp>
        <p:nvSpPr>
          <p:cNvPr id="289" name="Google Shape;289;p32"/>
          <p:cNvSpPr txBox="1"/>
          <p:nvPr/>
        </p:nvSpPr>
        <p:spPr>
          <a:xfrm>
            <a:off x="2133600" y="3943826"/>
            <a:ext cx="3924300" cy="4629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Mada"/>
                <a:ea typeface="Mada"/>
                <a:cs typeface="Mada"/>
                <a:sym typeface="Mada"/>
              </a:rPr>
              <a:t>Route 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of administration (topical, local, inhalation) instead of an oral form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90" name="Google Shape;290;p32"/>
          <p:cNvSpPr txBox="1"/>
          <p:nvPr/>
        </p:nvSpPr>
        <p:spPr>
          <a:xfrm>
            <a:off x="2133600" y="4601526"/>
            <a:ext cx="3924300" cy="4629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Short 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acting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91" name="Google Shape;291;p32"/>
          <p:cNvSpPr txBox="1"/>
          <p:nvPr/>
        </p:nvSpPr>
        <p:spPr>
          <a:xfrm>
            <a:off x="2133600" y="5259227"/>
            <a:ext cx="3924300" cy="4629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Highly 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protein bound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92" name="Google Shape;292;p32"/>
          <p:cNvSpPr txBox="1"/>
          <p:nvPr/>
        </p:nvSpPr>
        <p:spPr>
          <a:xfrm>
            <a:off x="2133600" y="5916927"/>
            <a:ext cx="3924300" cy="4629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Low 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lipid solubility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93" name="Google Shape;293;p32"/>
          <p:cNvSpPr txBox="1"/>
          <p:nvPr/>
        </p:nvSpPr>
        <p:spPr>
          <a:xfrm>
            <a:off x="2133600" y="6574628"/>
            <a:ext cx="3924300" cy="4629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High 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molecular weight</a:t>
            </a:r>
            <a:endParaRPr b="1"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94" name="Google Shape;294;p32"/>
          <p:cNvSpPr txBox="1"/>
          <p:nvPr/>
        </p:nvSpPr>
        <p:spPr>
          <a:xfrm>
            <a:off x="2133600" y="7232328"/>
            <a:ext cx="3924300" cy="4629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Poor 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oral bioavailability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95" name="Google Shape;295;p32"/>
          <p:cNvSpPr txBox="1"/>
          <p:nvPr/>
        </p:nvSpPr>
        <p:spPr>
          <a:xfrm>
            <a:off x="2133600" y="7890029"/>
            <a:ext cx="3924300" cy="4629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No 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active metabolites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96" name="Google Shape;296;p32"/>
          <p:cNvSpPr txBox="1"/>
          <p:nvPr/>
        </p:nvSpPr>
        <p:spPr>
          <a:xfrm>
            <a:off x="2133600" y="8547729"/>
            <a:ext cx="3924300" cy="4629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well-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studied in infants</a:t>
            </a:r>
            <a:endParaRPr b="1"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97" name="Google Shape;297;p32"/>
          <p:cNvSpPr txBox="1"/>
          <p:nvPr/>
        </p:nvSpPr>
        <p:spPr>
          <a:xfrm>
            <a:off x="1238250" y="3009900"/>
            <a:ext cx="647700" cy="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98" name="Google Shape;298;p32"/>
          <p:cNvCxnSpPr>
            <a:stCxn id="297" idx="2"/>
            <a:endCxn id="288" idx="1"/>
          </p:cNvCxnSpPr>
          <p:nvPr/>
        </p:nvCxnSpPr>
        <p:spPr>
          <a:xfrm flipH="1" rot="-5400000">
            <a:off x="1622550" y="3006450"/>
            <a:ext cx="450600" cy="5715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9" name="Google Shape;299;p32"/>
          <p:cNvCxnSpPr>
            <a:stCxn id="297" idx="2"/>
            <a:endCxn id="289" idx="1"/>
          </p:cNvCxnSpPr>
          <p:nvPr/>
        </p:nvCxnSpPr>
        <p:spPr>
          <a:xfrm flipH="1" rot="-5400000">
            <a:off x="1293600" y="3335400"/>
            <a:ext cx="1108500" cy="5715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0" name="Google Shape;300;p32"/>
          <p:cNvCxnSpPr>
            <a:stCxn id="297" idx="2"/>
            <a:endCxn id="290" idx="1"/>
          </p:cNvCxnSpPr>
          <p:nvPr/>
        </p:nvCxnSpPr>
        <p:spPr>
          <a:xfrm flipH="1" rot="-5400000">
            <a:off x="964800" y="3664200"/>
            <a:ext cx="1766100" cy="5715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1" name="Google Shape;301;p32"/>
          <p:cNvCxnSpPr>
            <a:stCxn id="297" idx="2"/>
            <a:endCxn id="291" idx="1"/>
          </p:cNvCxnSpPr>
          <p:nvPr/>
        </p:nvCxnSpPr>
        <p:spPr>
          <a:xfrm flipH="1" rot="-5400000">
            <a:off x="636000" y="3993000"/>
            <a:ext cx="2423700" cy="5715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2" name="Google Shape;302;p32"/>
          <p:cNvCxnSpPr>
            <a:stCxn id="297" idx="2"/>
            <a:endCxn id="292" idx="1"/>
          </p:cNvCxnSpPr>
          <p:nvPr/>
        </p:nvCxnSpPr>
        <p:spPr>
          <a:xfrm flipH="1" rot="-5400000">
            <a:off x="307050" y="4321950"/>
            <a:ext cx="3081600" cy="5715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3" name="Google Shape;303;p32"/>
          <p:cNvCxnSpPr>
            <a:stCxn id="297" idx="2"/>
            <a:endCxn id="293" idx="1"/>
          </p:cNvCxnSpPr>
          <p:nvPr/>
        </p:nvCxnSpPr>
        <p:spPr>
          <a:xfrm flipH="1" rot="-5400000">
            <a:off x="-21750" y="4650750"/>
            <a:ext cx="3739200" cy="5715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4" name="Google Shape;304;p32"/>
          <p:cNvCxnSpPr>
            <a:stCxn id="297" idx="2"/>
            <a:endCxn id="294" idx="1"/>
          </p:cNvCxnSpPr>
          <p:nvPr/>
        </p:nvCxnSpPr>
        <p:spPr>
          <a:xfrm flipH="1" rot="-5400000">
            <a:off x="-350550" y="4979550"/>
            <a:ext cx="4396800" cy="5715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5" name="Google Shape;305;p32"/>
          <p:cNvCxnSpPr>
            <a:stCxn id="297" idx="2"/>
            <a:endCxn id="295" idx="1"/>
          </p:cNvCxnSpPr>
          <p:nvPr/>
        </p:nvCxnSpPr>
        <p:spPr>
          <a:xfrm flipH="1" rot="-5400000">
            <a:off x="-679500" y="5308500"/>
            <a:ext cx="5054700" cy="5715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6" name="Google Shape;306;p32"/>
          <p:cNvCxnSpPr>
            <a:stCxn id="297" idx="2"/>
            <a:endCxn id="296" idx="1"/>
          </p:cNvCxnSpPr>
          <p:nvPr/>
        </p:nvCxnSpPr>
        <p:spPr>
          <a:xfrm flipH="1" rot="-5400000">
            <a:off x="-1008300" y="5637300"/>
            <a:ext cx="5712300" cy="5715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7" name="Google Shape;307;p32"/>
          <p:cNvSpPr txBox="1"/>
          <p:nvPr/>
        </p:nvSpPr>
        <p:spPr>
          <a:xfrm>
            <a:off x="895350" y="9525000"/>
            <a:ext cx="5013300" cy="55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General </a:t>
            </a: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Considerations</a:t>
            </a:r>
            <a:endParaRPr b="1" sz="24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8" name="Google Shape;308;p32"/>
          <p:cNvSpPr txBox="1"/>
          <p:nvPr/>
        </p:nvSpPr>
        <p:spPr>
          <a:xfrm>
            <a:off x="114300" y="10077450"/>
            <a:ext cx="6649500" cy="809700"/>
          </a:xfrm>
          <a:prstGeom prst="rect">
            <a:avLst/>
          </a:prstGeom>
          <a:noFill/>
          <a:ln cap="flat" cmpd="sng" w="9525">
            <a:solidFill>
              <a:srgbClr val="F4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AutoNum type="arabicPeriod"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Infants should be monitored for adverse effects e.g. feeding, sedation, irritability, rash, etc.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ada"/>
              <a:buAutoNum type="arabicPeriod"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Drugs with no safety data should be avoided or lactation should be discontinued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AutoNum type="arabicPeriod"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Don’t guess</a:t>
            </a:r>
            <a:r>
              <a:rPr lang="en" sz="1200">
                <a:solidFill>
                  <a:srgbClr val="6AA84F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, do not predict, only use when you know for sure it is safe.</a:t>
            </a:r>
            <a:endParaRPr sz="1200">
              <a:solidFill>
                <a:srgbClr val="6AA84F"/>
              </a:solidFill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3"/>
          <p:cNvSpPr/>
          <p:nvPr/>
        </p:nvSpPr>
        <p:spPr>
          <a:xfrm>
            <a:off x="0" y="11274330"/>
            <a:ext cx="1311000" cy="314400"/>
          </a:xfrm>
          <a:prstGeom prst="homePlate">
            <a:avLst>
              <a:gd fmla="val 50000" name="adj"/>
            </a:avLst>
          </a:prstGeom>
          <a:solidFill>
            <a:srgbClr val="EA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33"/>
          <p:cNvSpPr/>
          <p:nvPr/>
        </p:nvSpPr>
        <p:spPr>
          <a:xfrm>
            <a:off x="123650" y="1285825"/>
            <a:ext cx="6612000" cy="5115600"/>
          </a:xfrm>
          <a:prstGeom prst="rect">
            <a:avLst/>
          </a:prstGeom>
          <a:noFill/>
          <a:ln cap="flat" cmpd="sng" w="2857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 </a:t>
            </a:r>
            <a:endParaRPr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Q1- </a:t>
            </a:r>
            <a:r>
              <a:rPr lang="en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Strategies to lower infant exposure to medications through breast milk include all of the following except:</a:t>
            </a:r>
            <a:endParaRPr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A- Recommend a drug with a shorter half-life</a:t>
            </a:r>
            <a:endParaRPr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B- Recommend a drug with a poor oral bioavailability </a:t>
            </a:r>
            <a:endParaRPr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C- Recommend a highly protein bound drug</a:t>
            </a:r>
            <a:endParaRPr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D- Recommend a highly lipophilic drug</a:t>
            </a:r>
            <a:endParaRPr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00"/>
                </a:solidFill>
                <a:highlight>
                  <a:schemeClr val="lt1"/>
                </a:highlight>
                <a:latin typeface="Mada"/>
                <a:ea typeface="Mada"/>
                <a:cs typeface="Mada"/>
                <a:sym typeface="Mada"/>
              </a:rPr>
              <a:t>Q2- Breastfeeding is contraindicated in all of these conditions except:</a:t>
            </a:r>
            <a:endParaRPr>
              <a:solidFill>
                <a:srgbClr val="990000"/>
              </a:solidFill>
              <a:highlight>
                <a:schemeClr val="lt1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0000"/>
              </a:solidFill>
              <a:highlight>
                <a:schemeClr val="lt1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A- Mother using illegal drugs       B- Diabetic women</a:t>
            </a:r>
            <a:endParaRPr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C- HIV-positive women         D- women with Active TB</a:t>
            </a:r>
            <a:endParaRPr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00"/>
                </a:solidFill>
                <a:highlight>
                  <a:schemeClr val="lt1"/>
                </a:highlight>
                <a:latin typeface="Mada"/>
                <a:ea typeface="Mada"/>
                <a:cs typeface="Mada"/>
                <a:sym typeface="Mada"/>
              </a:rPr>
              <a:t>Q3- Breastfeeding mother was taking a drug, she noticed a decrease in milk quantities, what’s the most likely drug she was taking?</a:t>
            </a:r>
            <a:endParaRPr>
              <a:solidFill>
                <a:srgbClr val="990000"/>
              </a:solidFill>
              <a:highlight>
                <a:schemeClr val="lt1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0000"/>
              </a:solidFill>
              <a:highlight>
                <a:schemeClr val="lt1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A- Estrogens      B- Metformin    C- Potassium Iodide    D- Lamotrigine</a:t>
            </a:r>
            <a:endParaRPr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00"/>
                </a:solidFill>
                <a:highlight>
                  <a:schemeClr val="lt1"/>
                </a:highlight>
                <a:latin typeface="Mada"/>
                <a:ea typeface="Mada"/>
                <a:cs typeface="Mada"/>
                <a:sym typeface="Mada"/>
              </a:rPr>
              <a:t>Q4- Which of the following drugs is concentrated in breast milk and should be avoided by women who are breastfeeding?</a:t>
            </a:r>
            <a:endParaRPr>
              <a:solidFill>
                <a:srgbClr val="990000"/>
              </a:solidFill>
              <a:highlight>
                <a:schemeClr val="lt1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0000"/>
              </a:solidFill>
              <a:highlight>
                <a:schemeClr val="lt1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A- Heparin         B- Penicillin         C- Alcohol        D- cephalosporins</a:t>
            </a:r>
            <a:endParaRPr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315" name="Google Shape;315;p33"/>
          <p:cNvSpPr txBox="1"/>
          <p:nvPr/>
        </p:nvSpPr>
        <p:spPr>
          <a:xfrm>
            <a:off x="4104000" y="10385029"/>
            <a:ext cx="8742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SAQ</a:t>
            </a:r>
            <a:endParaRPr b="1"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</p:txBody>
      </p:sp>
      <p:graphicFrame>
        <p:nvGraphicFramePr>
          <p:cNvPr id="316" name="Google Shape;316;p33"/>
          <p:cNvGraphicFramePr/>
          <p:nvPr/>
        </p:nvGraphicFramePr>
        <p:xfrm>
          <a:off x="2370686" y="1058513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{F2492138-19D7-4DDD-8164-0D69DA777D50}</a:tableStyleId>
              </a:tblPr>
              <a:tblGrid>
                <a:gridCol w="381850"/>
                <a:gridCol w="3983125"/>
              </a:tblGrid>
              <a:tr h="123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Q1</a:t>
                      </a:r>
                      <a:endParaRPr sz="8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Paroxetine </a:t>
                      </a:r>
                      <a:endParaRPr sz="800">
                        <a:solidFill>
                          <a:srgbClr val="D9D9D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Q2</a:t>
                      </a:r>
                      <a:endParaRPr sz="8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Selective </a:t>
                      </a: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serotonin</a:t>
                      </a: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reuptake inhibitor (SSRI)  </a:t>
                      </a:r>
                      <a:endParaRPr sz="800">
                        <a:solidFill>
                          <a:srgbClr val="D9D9D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Q3</a:t>
                      </a:r>
                      <a:endParaRPr sz="8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Penicillins - Cephalosporins </a:t>
                      </a:r>
                      <a:endParaRPr sz="800">
                        <a:solidFill>
                          <a:srgbClr val="D9D9D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Q4</a:t>
                      </a:r>
                      <a:endParaRPr sz="8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Sulfonamides </a:t>
                      </a:r>
                      <a:endParaRPr sz="800">
                        <a:solidFill>
                          <a:srgbClr val="D9D9D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Q5</a:t>
                      </a:r>
                      <a:endParaRPr sz="8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Metformin due to lactic acidosis </a:t>
                      </a:r>
                      <a:endParaRPr sz="800">
                        <a:solidFill>
                          <a:srgbClr val="D9D9D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317" name="Google Shape;317;p33"/>
          <p:cNvGraphicFramePr/>
          <p:nvPr/>
        </p:nvGraphicFramePr>
        <p:xfrm>
          <a:off x="1382686" y="1058513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{F2492138-19D7-4DDD-8164-0D69DA777D50}</a:tableStyleId>
              </a:tblPr>
              <a:tblGrid>
                <a:gridCol w="381850"/>
                <a:gridCol w="381850"/>
              </a:tblGrid>
              <a:tr h="123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Q1</a:t>
                      </a:r>
                      <a:endParaRPr sz="8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</a:t>
                      </a:r>
                      <a:endParaRPr sz="800">
                        <a:solidFill>
                          <a:srgbClr val="D9D9D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Q2</a:t>
                      </a:r>
                      <a:endParaRPr sz="8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B</a:t>
                      </a:r>
                      <a:endParaRPr sz="800">
                        <a:solidFill>
                          <a:srgbClr val="D9D9D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Q3</a:t>
                      </a:r>
                      <a:endParaRPr sz="8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</a:t>
                      </a:r>
                      <a:endParaRPr sz="800">
                        <a:solidFill>
                          <a:srgbClr val="D9D9D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99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Q4</a:t>
                      </a:r>
                      <a:endParaRPr sz="800">
                        <a:solidFill>
                          <a:srgbClr val="99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D9D9D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</a:t>
                      </a:r>
                      <a:endParaRPr sz="800">
                        <a:solidFill>
                          <a:srgbClr val="D9D9D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175" marL="911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18" name="Google Shape;318;p33"/>
          <p:cNvSpPr txBox="1"/>
          <p:nvPr/>
        </p:nvSpPr>
        <p:spPr>
          <a:xfrm>
            <a:off x="1311000" y="10385029"/>
            <a:ext cx="8742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MCQ</a:t>
            </a:r>
            <a:endParaRPr b="1" sz="1200"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319" name="Google Shape;319;p33"/>
          <p:cNvSpPr/>
          <p:nvPr/>
        </p:nvSpPr>
        <p:spPr>
          <a:xfrm>
            <a:off x="257011" y="1057206"/>
            <a:ext cx="1190700" cy="398700"/>
          </a:xfrm>
          <a:prstGeom prst="snip2DiagRect">
            <a:avLst>
              <a:gd fmla="val 0" name="adj1"/>
              <a:gd fmla="val 31217" name="adj2"/>
            </a:avLst>
          </a:prstGeom>
          <a:solidFill>
            <a:srgbClr val="F4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MCQ</a:t>
            </a:r>
            <a:endParaRPr b="1" sz="24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0" name="Google Shape;320;p33"/>
          <p:cNvSpPr txBox="1"/>
          <p:nvPr/>
        </p:nvSpPr>
        <p:spPr>
          <a:xfrm>
            <a:off x="0" y="11180477"/>
            <a:ext cx="1382700" cy="39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Answers:</a:t>
            </a:r>
            <a:endParaRPr b="1" i="1" sz="18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1" name="Google Shape;321;p33"/>
          <p:cNvSpPr/>
          <p:nvPr/>
        </p:nvSpPr>
        <p:spPr>
          <a:xfrm>
            <a:off x="150" y="-9526"/>
            <a:ext cx="6858300" cy="7503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33"/>
          <p:cNvSpPr/>
          <p:nvPr/>
        </p:nvSpPr>
        <p:spPr>
          <a:xfrm>
            <a:off x="4610302" y="466750"/>
            <a:ext cx="2247900" cy="628500"/>
          </a:xfrm>
          <a:prstGeom prst="snip2DiagRect">
            <a:avLst>
              <a:gd fmla="val 42434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33"/>
          <p:cNvSpPr txBox="1"/>
          <p:nvPr/>
        </p:nvSpPr>
        <p:spPr>
          <a:xfrm>
            <a:off x="2490271" y="-64628"/>
            <a:ext cx="18663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Quiz</a:t>
            </a:r>
            <a:endParaRPr b="1" sz="48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4" name="Google Shape;324;p33"/>
          <p:cNvSpPr/>
          <p:nvPr/>
        </p:nvSpPr>
        <p:spPr>
          <a:xfrm>
            <a:off x="123650" y="6787639"/>
            <a:ext cx="6612000" cy="3233400"/>
          </a:xfrm>
          <a:prstGeom prst="rect">
            <a:avLst/>
          </a:prstGeom>
          <a:noFill/>
          <a:ln cap="flat" cmpd="sng" w="2857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ada"/>
              <a:ea typeface="Mada"/>
              <a:cs typeface="Mada"/>
              <a:sym typeface="Mad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00"/>
              <a:buChar char="-"/>
            </a:pPr>
            <a:r>
              <a:rPr lang="en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A  24-years-old female has postpartum depression after </a:t>
            </a:r>
            <a:r>
              <a:rPr lang="en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delivery.</a:t>
            </a:r>
            <a:endParaRPr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Q1-Which antidepressant drug is preferred if she’s breastfeeding?</a:t>
            </a:r>
            <a:endParaRPr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Q2-What is the M.O.A of that drug?</a:t>
            </a:r>
            <a:endParaRPr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00"/>
              <a:buFont typeface="Mada"/>
              <a:buChar char="-"/>
            </a:pPr>
            <a:r>
              <a:rPr lang="en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A 30-years-old breastfeeding female came to the clinic with symptoms of infection.</a:t>
            </a:r>
            <a:endParaRPr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Q3-Name 2 types of antibiotics that can be used safely in this case.  </a:t>
            </a:r>
            <a:endParaRPr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Q4-If her baby known to have G6PD deficiency and he develops jaundice while breastfeeding. Which antibiotic drug most likely was taken by the mother?</a:t>
            </a:r>
            <a:endParaRPr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00"/>
              <a:buFont typeface="Mada"/>
              <a:buChar char="-"/>
            </a:pPr>
            <a:r>
              <a:rPr lang="en">
                <a:solidFill>
                  <a:srgbClr val="990000"/>
                </a:solidFill>
                <a:latin typeface="Mada"/>
                <a:ea typeface="Mada"/>
                <a:cs typeface="Mada"/>
                <a:sym typeface="Mada"/>
              </a:rPr>
              <a:t>A 29-years-old diabetic female had a baby and she would like to breastfeed her baby</a:t>
            </a:r>
            <a:endParaRPr>
              <a:solidFill>
                <a:srgbClr val="99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  <a:latin typeface="Mada"/>
                <a:ea typeface="Mada"/>
                <a:cs typeface="Mada"/>
                <a:sym typeface="Mada"/>
              </a:rPr>
              <a:t>Q5-Which antidiabetic should be avoid in this case? Why?    </a:t>
            </a:r>
            <a:endParaRPr>
              <a:solidFill>
                <a:srgbClr val="E06666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325" name="Google Shape;325;p33"/>
          <p:cNvSpPr/>
          <p:nvPr/>
        </p:nvSpPr>
        <p:spPr>
          <a:xfrm>
            <a:off x="257005" y="6579612"/>
            <a:ext cx="1190700" cy="362700"/>
          </a:xfrm>
          <a:prstGeom prst="snip2DiagRect">
            <a:avLst>
              <a:gd fmla="val 0" name="adj1"/>
              <a:gd fmla="val 31217" name="adj2"/>
            </a:avLst>
          </a:prstGeom>
          <a:solidFill>
            <a:srgbClr val="F4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SAQ</a:t>
            </a:r>
            <a:endParaRPr b="1" sz="24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