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0" r:id="rId5"/>
    <p:sldMasterId id="214748367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y="12189600" cx="6840000"/>
  <p:notesSz cx="6858000" cy="9144000"/>
  <p:embeddedFontLst>
    <p:embeddedFont>
      <p:font typeface="Mada"/>
      <p:regular r:id="rId19"/>
      <p:bold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15:clr>
            <a:srgbClr val="A4A3A4"/>
          </p15:clr>
        </p15:guide>
        <p15:guide id="2" pos="4248">
          <p15:clr>
            <a:srgbClr val="A4A3A4"/>
          </p15:clr>
        </p15:guide>
        <p15:guide id="3" orient="horz">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D9BD9B81-080F-455B-B92E-CE8981ED4426}">
  <a:tblStyle styleId="{D9BD9B81-080F-455B-B92E-CE8981ED4426}"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orient="horz"/>
        <p:guide pos="4248"/>
        <p:guide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ada-bold.fntdata"/><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1.xml"/><Relationship Id="rId19" Type="http://schemas.openxmlformats.org/officeDocument/2006/relationships/font" Target="fonts/Mada-regular.fntdata"/><Relationship Id="rId6" Type="http://schemas.openxmlformats.org/officeDocument/2006/relationships/slideMaster" Target="slideMasters/slideMaster2.xml"/><Relationship Id="rId18" Type="http://schemas.openxmlformats.org/officeDocument/2006/relationships/slide" Target="slides/slide1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718a23a4d2_0_95: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718a23a4d2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1" name="Shape 281"/>
        <p:cNvGrpSpPr/>
        <p:nvPr/>
      </p:nvGrpSpPr>
      <p:grpSpPr>
        <a:xfrm>
          <a:off x="0" y="0"/>
          <a:ext cx="0" cy="0"/>
          <a:chOff x="0" y="0"/>
          <a:chExt cx="0" cy="0"/>
        </a:xfrm>
      </p:grpSpPr>
      <p:sp>
        <p:nvSpPr>
          <p:cNvPr id="282" name="Google Shape;282;g74bfda1dfe_0_61: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74bfda1dfe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5" name="Shape 295"/>
        <p:cNvGrpSpPr/>
        <p:nvPr/>
      </p:nvGrpSpPr>
      <p:grpSpPr>
        <a:xfrm>
          <a:off x="0" y="0"/>
          <a:ext cx="0" cy="0"/>
          <a:chOff x="0" y="0"/>
          <a:chExt cx="0" cy="0"/>
        </a:xfrm>
      </p:grpSpPr>
      <p:sp>
        <p:nvSpPr>
          <p:cNvPr id="296" name="Google Shape;296;g718a23a4d2_0_34: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297" name="Google Shape;297;g718a23a4d2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718a23a4d2_0_13: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718a23a4d2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46caea3d204fa4d1_0: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46caea3d204fa4d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g46caea3d204fa4d1_5: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46caea3d204fa4d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Google Shape;222;g46caea3d204fa4d1_10: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46caea3d204fa4d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Google Shape;228;g72b0df5c14_1_0: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72b0df5c1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Google Shape;238;g718a23a4d2_0_248: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239" name="Google Shape;239;g718a23a4d2_0_2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2" name="Shape 252"/>
        <p:cNvGrpSpPr/>
        <p:nvPr/>
      </p:nvGrpSpPr>
      <p:grpSpPr>
        <a:xfrm>
          <a:off x="0" y="0"/>
          <a:ext cx="0" cy="0"/>
          <a:chOff x="0" y="0"/>
          <a:chExt cx="0" cy="0"/>
        </a:xfrm>
      </p:grpSpPr>
      <p:sp>
        <p:nvSpPr>
          <p:cNvPr id="253" name="Google Shape;253;g7227b9ceb5_0_18: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7227b9ceb5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4" name="Shape 264"/>
        <p:cNvGrpSpPr/>
        <p:nvPr/>
      </p:nvGrpSpPr>
      <p:grpSpPr>
        <a:xfrm>
          <a:off x="0" y="0"/>
          <a:ext cx="0" cy="0"/>
          <a:chOff x="0" y="0"/>
          <a:chExt cx="0" cy="0"/>
        </a:xfrm>
      </p:grpSpPr>
      <p:sp>
        <p:nvSpPr>
          <p:cNvPr id="265" name="Google Shape;265;g718a23a4d2_0_18: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266" name="Google Shape;266;g718a23a4d2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33168" y="1764571"/>
            <a:ext cx="6373800" cy="48645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33161" y="6716604"/>
            <a:ext cx="6373800" cy="1878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Google Shape;49;p11"/>
          <p:cNvSpPr txBox="1"/>
          <p:nvPr>
            <p:ph hasCustomPrompt="1" type="title"/>
          </p:nvPr>
        </p:nvSpPr>
        <p:spPr>
          <a:xfrm>
            <a:off x="233161" y="2621410"/>
            <a:ext cx="6373800" cy="46533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0" name="Google Shape;50;p11"/>
          <p:cNvSpPr txBox="1"/>
          <p:nvPr>
            <p:ph idx="1" type="body"/>
          </p:nvPr>
        </p:nvSpPr>
        <p:spPr>
          <a:xfrm>
            <a:off x="233161" y="7470470"/>
            <a:ext cx="6373800" cy="3082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1" name="Google Shape;51;p11"/>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58" name="Shape 58"/>
        <p:cNvGrpSpPr/>
        <p:nvPr/>
      </p:nvGrpSpPr>
      <p:grpSpPr>
        <a:xfrm>
          <a:off x="0" y="0"/>
          <a:ext cx="0" cy="0"/>
          <a:chOff x="0" y="0"/>
          <a:chExt cx="0" cy="0"/>
        </a:xfrm>
      </p:grpSpPr>
      <p:sp>
        <p:nvSpPr>
          <p:cNvPr id="59" name="Google Shape;59;p14"/>
          <p:cNvSpPr txBox="1"/>
          <p:nvPr>
            <p:ph type="ctrTitle"/>
          </p:nvPr>
        </p:nvSpPr>
        <p:spPr>
          <a:xfrm>
            <a:off x="233168" y="1764571"/>
            <a:ext cx="6373800" cy="48645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60" name="Google Shape;60;p14"/>
          <p:cNvSpPr txBox="1"/>
          <p:nvPr>
            <p:ph idx="1" type="subTitle"/>
          </p:nvPr>
        </p:nvSpPr>
        <p:spPr>
          <a:xfrm>
            <a:off x="233161" y="6716604"/>
            <a:ext cx="6373800" cy="18783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61" name="Google Shape;61;p14"/>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62" name="Shape 62"/>
        <p:cNvGrpSpPr/>
        <p:nvPr/>
      </p:nvGrpSpPr>
      <p:grpSpPr>
        <a:xfrm>
          <a:off x="0" y="0"/>
          <a:ext cx="0" cy="0"/>
          <a:chOff x="0" y="0"/>
          <a:chExt cx="0" cy="0"/>
        </a:xfrm>
      </p:grpSpPr>
      <p:sp>
        <p:nvSpPr>
          <p:cNvPr id="63" name="Google Shape;63;p15"/>
          <p:cNvSpPr txBox="1"/>
          <p:nvPr>
            <p:ph type="title"/>
          </p:nvPr>
        </p:nvSpPr>
        <p:spPr>
          <a:xfrm>
            <a:off x="233161" y="5097308"/>
            <a:ext cx="6373800" cy="19950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64" name="Google Shape;64;p15"/>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65" name="Shape 65"/>
        <p:cNvGrpSpPr/>
        <p:nvPr/>
      </p:nvGrpSpPr>
      <p:grpSpPr>
        <a:xfrm>
          <a:off x="0" y="0"/>
          <a:ext cx="0" cy="0"/>
          <a:chOff x="0" y="0"/>
          <a:chExt cx="0" cy="0"/>
        </a:xfrm>
      </p:grpSpPr>
      <p:sp>
        <p:nvSpPr>
          <p:cNvPr id="66" name="Google Shape;66;p16"/>
          <p:cNvSpPr txBox="1"/>
          <p:nvPr>
            <p:ph type="title"/>
          </p:nvPr>
        </p:nvSpPr>
        <p:spPr>
          <a:xfrm>
            <a:off x="233161" y="1054666"/>
            <a:ext cx="6373800" cy="13572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16"/>
          <p:cNvSpPr txBox="1"/>
          <p:nvPr>
            <p:ph idx="1" type="body"/>
          </p:nvPr>
        </p:nvSpPr>
        <p:spPr>
          <a:xfrm>
            <a:off x="233161" y="2731255"/>
            <a:ext cx="6373800" cy="8096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68" name="Google Shape;68;p16"/>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grpSp>
        <p:nvGrpSpPr>
          <p:cNvPr id="69" name="Google Shape;69;p16"/>
          <p:cNvGrpSpPr/>
          <p:nvPr/>
        </p:nvGrpSpPr>
        <p:grpSpPr>
          <a:xfrm>
            <a:off x="150" y="0"/>
            <a:ext cx="6839700" cy="676441"/>
            <a:chOff x="150" y="0"/>
            <a:chExt cx="6839700" cy="676441"/>
          </a:xfrm>
        </p:grpSpPr>
        <p:sp>
          <p:nvSpPr>
            <p:cNvPr id="70" name="Google Shape;70;p16"/>
            <p:cNvSpPr/>
            <p:nvPr/>
          </p:nvSpPr>
          <p:spPr>
            <a:xfrm>
              <a:off x="150" y="0"/>
              <a:ext cx="6839700" cy="133200"/>
            </a:xfrm>
            <a:prstGeom prst="rect">
              <a:avLst/>
            </a:prstGeom>
            <a:solidFill>
              <a:srgbClr val="F4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6"/>
            <p:cNvSpPr/>
            <p:nvPr/>
          </p:nvSpPr>
          <p:spPr>
            <a:xfrm>
              <a:off x="4597798" y="47641"/>
              <a:ext cx="2241900" cy="628800"/>
            </a:xfrm>
            <a:prstGeom prst="snip2DiagRect">
              <a:avLst>
                <a:gd fmla="val 42434" name="adj1"/>
                <a:gd fmla="val 0" name="adj2"/>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72" name="Shape 72"/>
        <p:cNvGrpSpPr/>
        <p:nvPr/>
      </p:nvGrpSpPr>
      <p:grpSpPr>
        <a:xfrm>
          <a:off x="0" y="0"/>
          <a:ext cx="0" cy="0"/>
          <a:chOff x="0" y="0"/>
          <a:chExt cx="0" cy="0"/>
        </a:xfrm>
      </p:grpSpPr>
      <p:sp>
        <p:nvSpPr>
          <p:cNvPr id="73" name="Google Shape;73;p17"/>
          <p:cNvSpPr txBox="1"/>
          <p:nvPr>
            <p:ph type="title"/>
          </p:nvPr>
        </p:nvSpPr>
        <p:spPr>
          <a:xfrm>
            <a:off x="233161" y="1054666"/>
            <a:ext cx="6373800" cy="13572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4" name="Google Shape;74;p17"/>
          <p:cNvSpPr txBox="1"/>
          <p:nvPr>
            <p:ph idx="1" type="body"/>
          </p:nvPr>
        </p:nvSpPr>
        <p:spPr>
          <a:xfrm>
            <a:off x="233161" y="2731255"/>
            <a:ext cx="2992200" cy="809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5" name="Google Shape;75;p17"/>
          <p:cNvSpPr txBox="1"/>
          <p:nvPr>
            <p:ph idx="2" type="body"/>
          </p:nvPr>
        </p:nvSpPr>
        <p:spPr>
          <a:xfrm>
            <a:off x="3614787" y="2731255"/>
            <a:ext cx="2992200" cy="809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6" name="Google Shape;76;p17"/>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7" name="Shape 77"/>
        <p:cNvGrpSpPr/>
        <p:nvPr/>
      </p:nvGrpSpPr>
      <p:grpSpPr>
        <a:xfrm>
          <a:off x="0" y="0"/>
          <a:ext cx="0" cy="0"/>
          <a:chOff x="0" y="0"/>
          <a:chExt cx="0" cy="0"/>
        </a:xfrm>
      </p:grpSpPr>
      <p:sp>
        <p:nvSpPr>
          <p:cNvPr id="78" name="Google Shape;78;p18"/>
          <p:cNvSpPr txBox="1"/>
          <p:nvPr>
            <p:ph type="title"/>
          </p:nvPr>
        </p:nvSpPr>
        <p:spPr>
          <a:xfrm>
            <a:off x="233161" y="1054666"/>
            <a:ext cx="6373800" cy="13572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9" name="Google Shape;79;p18"/>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80" name="Shape 80"/>
        <p:cNvGrpSpPr/>
        <p:nvPr/>
      </p:nvGrpSpPr>
      <p:grpSpPr>
        <a:xfrm>
          <a:off x="0" y="0"/>
          <a:ext cx="0" cy="0"/>
          <a:chOff x="0" y="0"/>
          <a:chExt cx="0" cy="0"/>
        </a:xfrm>
      </p:grpSpPr>
      <p:sp>
        <p:nvSpPr>
          <p:cNvPr id="81" name="Google Shape;81;p19"/>
          <p:cNvSpPr txBox="1"/>
          <p:nvPr>
            <p:ph type="title"/>
          </p:nvPr>
        </p:nvSpPr>
        <p:spPr>
          <a:xfrm>
            <a:off x="233161" y="1316719"/>
            <a:ext cx="2100600" cy="17910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82" name="Google Shape;82;p19"/>
          <p:cNvSpPr txBox="1"/>
          <p:nvPr>
            <p:ph idx="1" type="body"/>
          </p:nvPr>
        </p:nvSpPr>
        <p:spPr>
          <a:xfrm>
            <a:off x="233161" y="3293218"/>
            <a:ext cx="2100600" cy="75348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83" name="Google Shape;83;p19"/>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84" name="Shape 84"/>
        <p:cNvGrpSpPr/>
        <p:nvPr/>
      </p:nvGrpSpPr>
      <p:grpSpPr>
        <a:xfrm>
          <a:off x="0" y="0"/>
          <a:ext cx="0" cy="0"/>
          <a:chOff x="0" y="0"/>
          <a:chExt cx="0" cy="0"/>
        </a:xfrm>
      </p:grpSpPr>
      <p:sp>
        <p:nvSpPr>
          <p:cNvPr id="85" name="Google Shape;85;p20"/>
          <p:cNvSpPr txBox="1"/>
          <p:nvPr>
            <p:ph type="title"/>
          </p:nvPr>
        </p:nvSpPr>
        <p:spPr>
          <a:xfrm>
            <a:off x="366722" y="1066812"/>
            <a:ext cx="4763400" cy="9694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86" name="Google Shape;86;p20"/>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87" name="Shape 87"/>
        <p:cNvGrpSpPr/>
        <p:nvPr/>
      </p:nvGrpSpPr>
      <p:grpSpPr>
        <a:xfrm>
          <a:off x="0" y="0"/>
          <a:ext cx="0" cy="0"/>
          <a:chOff x="0" y="0"/>
          <a:chExt cx="0" cy="0"/>
        </a:xfrm>
      </p:grpSpPr>
      <p:sp>
        <p:nvSpPr>
          <p:cNvPr id="88" name="Google Shape;88;p21"/>
          <p:cNvSpPr/>
          <p:nvPr/>
        </p:nvSpPr>
        <p:spPr>
          <a:xfrm>
            <a:off x="3420000" y="-296"/>
            <a:ext cx="3420000" cy="121896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1"/>
          <p:cNvSpPr txBox="1"/>
          <p:nvPr>
            <p:ph type="title"/>
          </p:nvPr>
        </p:nvSpPr>
        <p:spPr>
          <a:xfrm>
            <a:off x="198602" y="2922506"/>
            <a:ext cx="3025800" cy="35130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90" name="Google Shape;90;p21"/>
          <p:cNvSpPr txBox="1"/>
          <p:nvPr>
            <p:ph idx="1" type="subTitle"/>
          </p:nvPr>
        </p:nvSpPr>
        <p:spPr>
          <a:xfrm>
            <a:off x="198602" y="6643018"/>
            <a:ext cx="3025800" cy="2927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91" name="Google Shape;91;p21"/>
          <p:cNvSpPr txBox="1"/>
          <p:nvPr>
            <p:ph idx="2" type="body"/>
          </p:nvPr>
        </p:nvSpPr>
        <p:spPr>
          <a:xfrm>
            <a:off x="3694902" y="1715988"/>
            <a:ext cx="2870100" cy="87570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92" name="Google Shape;92;p21"/>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33161" y="5097308"/>
            <a:ext cx="6373800" cy="1995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93" name="Shape 93"/>
        <p:cNvGrpSpPr/>
        <p:nvPr/>
      </p:nvGrpSpPr>
      <p:grpSpPr>
        <a:xfrm>
          <a:off x="0" y="0"/>
          <a:ext cx="0" cy="0"/>
          <a:chOff x="0" y="0"/>
          <a:chExt cx="0" cy="0"/>
        </a:xfrm>
      </p:grpSpPr>
      <p:sp>
        <p:nvSpPr>
          <p:cNvPr id="94" name="Google Shape;94;p22"/>
          <p:cNvSpPr txBox="1"/>
          <p:nvPr>
            <p:ph idx="1" type="body"/>
          </p:nvPr>
        </p:nvSpPr>
        <p:spPr>
          <a:xfrm>
            <a:off x="233161" y="10026056"/>
            <a:ext cx="4487400" cy="14340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95" name="Google Shape;95;p22"/>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96" name="Shape 96"/>
        <p:cNvGrpSpPr/>
        <p:nvPr/>
      </p:nvGrpSpPr>
      <p:grpSpPr>
        <a:xfrm>
          <a:off x="0" y="0"/>
          <a:ext cx="0" cy="0"/>
          <a:chOff x="0" y="0"/>
          <a:chExt cx="0" cy="0"/>
        </a:xfrm>
      </p:grpSpPr>
      <p:sp>
        <p:nvSpPr>
          <p:cNvPr id="97" name="Google Shape;97;p23"/>
          <p:cNvSpPr txBox="1"/>
          <p:nvPr>
            <p:ph hasCustomPrompt="1" type="title"/>
          </p:nvPr>
        </p:nvSpPr>
        <p:spPr>
          <a:xfrm>
            <a:off x="233161" y="2621410"/>
            <a:ext cx="6373800" cy="4653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98" name="Google Shape;98;p23"/>
          <p:cNvSpPr txBox="1"/>
          <p:nvPr>
            <p:ph idx="1" type="body"/>
          </p:nvPr>
        </p:nvSpPr>
        <p:spPr>
          <a:xfrm>
            <a:off x="233161" y="7470470"/>
            <a:ext cx="6373800" cy="3082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99" name="Google Shape;99;p23"/>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00" name="Shape 100"/>
        <p:cNvGrpSpPr/>
        <p:nvPr/>
      </p:nvGrpSpPr>
      <p:grpSpPr>
        <a:xfrm>
          <a:off x="0" y="0"/>
          <a:ext cx="0" cy="0"/>
          <a:chOff x="0" y="0"/>
          <a:chExt cx="0" cy="0"/>
        </a:xfrm>
      </p:grpSpPr>
      <p:sp>
        <p:nvSpPr>
          <p:cNvPr id="101" name="Google Shape;101;p24"/>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33161" y="1054666"/>
            <a:ext cx="6373800" cy="13572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33161" y="2731255"/>
            <a:ext cx="6373800" cy="809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grpSp>
        <p:nvGrpSpPr>
          <p:cNvPr id="20" name="Google Shape;20;p4"/>
          <p:cNvGrpSpPr/>
          <p:nvPr/>
        </p:nvGrpSpPr>
        <p:grpSpPr>
          <a:xfrm>
            <a:off x="150" y="0"/>
            <a:ext cx="6839700" cy="676441"/>
            <a:chOff x="150" y="0"/>
            <a:chExt cx="6839700" cy="676441"/>
          </a:xfrm>
        </p:grpSpPr>
        <p:sp>
          <p:nvSpPr>
            <p:cNvPr id="21" name="Google Shape;21;p4"/>
            <p:cNvSpPr/>
            <p:nvPr/>
          </p:nvSpPr>
          <p:spPr>
            <a:xfrm>
              <a:off x="150" y="0"/>
              <a:ext cx="6839700" cy="133200"/>
            </a:xfrm>
            <a:prstGeom prst="rect">
              <a:avLst/>
            </a:prstGeom>
            <a:solidFill>
              <a:srgbClr val="F4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p:nvPr/>
          </p:nvSpPr>
          <p:spPr>
            <a:xfrm>
              <a:off x="4597798" y="47641"/>
              <a:ext cx="2241900" cy="628800"/>
            </a:xfrm>
            <a:prstGeom prst="snip2DiagRect">
              <a:avLst>
                <a:gd fmla="val 42434" name="adj1"/>
                <a:gd fmla="val 0" name="adj2"/>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3" name="Google Shape;23;p4"/>
          <p:cNvSpPr/>
          <p:nvPr/>
        </p:nvSpPr>
        <p:spPr>
          <a:xfrm>
            <a:off x="-150" y="11312689"/>
            <a:ext cx="6839700" cy="876300"/>
          </a:xfrm>
          <a:prstGeom prst="round2SameRect">
            <a:avLst>
              <a:gd fmla="val 16667" name="adj1"/>
              <a:gd fmla="val 0" name="adj2"/>
            </a:avLst>
          </a:prstGeom>
          <a:noFill/>
          <a:ln cap="flat" cmpd="sng" w="9525">
            <a:solidFill>
              <a:srgbClr val="EA9999"/>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233161" y="1054666"/>
            <a:ext cx="6373800" cy="13572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6" name="Google Shape;26;p5"/>
          <p:cNvSpPr txBox="1"/>
          <p:nvPr>
            <p:ph idx="1" type="body"/>
          </p:nvPr>
        </p:nvSpPr>
        <p:spPr>
          <a:xfrm>
            <a:off x="233161" y="2731255"/>
            <a:ext cx="2992200" cy="809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2" type="body"/>
          </p:nvPr>
        </p:nvSpPr>
        <p:spPr>
          <a:xfrm>
            <a:off x="3614787" y="2731255"/>
            <a:ext cx="2992200" cy="809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233161" y="1054666"/>
            <a:ext cx="6373800" cy="13572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1" name="Google Shape;31;p6"/>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233161" y="1316719"/>
            <a:ext cx="2100600" cy="17910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233161" y="3293218"/>
            <a:ext cx="2100600" cy="75348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7"/>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6" name="Shape 36"/>
        <p:cNvGrpSpPr/>
        <p:nvPr/>
      </p:nvGrpSpPr>
      <p:grpSpPr>
        <a:xfrm>
          <a:off x="0" y="0"/>
          <a:ext cx="0" cy="0"/>
          <a:chOff x="0" y="0"/>
          <a:chExt cx="0" cy="0"/>
        </a:xfrm>
      </p:grpSpPr>
      <p:sp>
        <p:nvSpPr>
          <p:cNvPr id="37" name="Google Shape;37;p8"/>
          <p:cNvSpPr txBox="1"/>
          <p:nvPr>
            <p:ph type="title"/>
          </p:nvPr>
        </p:nvSpPr>
        <p:spPr>
          <a:xfrm>
            <a:off x="366722" y="1066812"/>
            <a:ext cx="4763400" cy="9694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8" name="Google Shape;38;p8"/>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3420000" y="-296"/>
            <a:ext cx="3420000" cy="121896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9"/>
          <p:cNvSpPr txBox="1"/>
          <p:nvPr>
            <p:ph type="title"/>
          </p:nvPr>
        </p:nvSpPr>
        <p:spPr>
          <a:xfrm>
            <a:off x="198602" y="2922506"/>
            <a:ext cx="3025800" cy="35130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198602" y="6643018"/>
            <a:ext cx="3025800" cy="2927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3694902" y="1715988"/>
            <a:ext cx="2870100" cy="87570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4" name="Google Shape;44;p9"/>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233161" y="10026056"/>
            <a:ext cx="4487400" cy="14340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7" name="Google Shape;47;p10"/>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33161" y="1054666"/>
            <a:ext cx="6373800" cy="13572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33161" y="2731255"/>
            <a:ext cx="6373800" cy="809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6337665" y="11051375"/>
            <a:ext cx="410400" cy="9327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4" name="Shape 54"/>
        <p:cNvGrpSpPr/>
        <p:nvPr/>
      </p:nvGrpSpPr>
      <p:grpSpPr>
        <a:xfrm>
          <a:off x="0" y="0"/>
          <a:ext cx="0" cy="0"/>
          <a:chOff x="0" y="0"/>
          <a:chExt cx="0" cy="0"/>
        </a:xfrm>
      </p:grpSpPr>
      <p:sp>
        <p:nvSpPr>
          <p:cNvPr id="55" name="Google Shape;55;p13"/>
          <p:cNvSpPr txBox="1"/>
          <p:nvPr>
            <p:ph type="title"/>
          </p:nvPr>
        </p:nvSpPr>
        <p:spPr>
          <a:xfrm>
            <a:off x="233161" y="1054666"/>
            <a:ext cx="6373800" cy="13572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56" name="Google Shape;56;p13"/>
          <p:cNvSpPr txBox="1"/>
          <p:nvPr>
            <p:ph idx="1" type="body"/>
          </p:nvPr>
        </p:nvSpPr>
        <p:spPr>
          <a:xfrm>
            <a:off x="233161" y="2731255"/>
            <a:ext cx="6373800" cy="8096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1600"/>
              </a:spcBef>
              <a:spcAft>
                <a:spcPts val="0"/>
              </a:spcAft>
              <a:buClr>
                <a:schemeClr val="dk2"/>
              </a:buClr>
              <a:buSzPts val="1400"/>
              <a:buChar char="○"/>
              <a:defRPr>
                <a:solidFill>
                  <a:schemeClr val="dk2"/>
                </a:solidFill>
              </a:defRPr>
            </a:lvl2pPr>
            <a:lvl3pPr indent="-317500" lvl="2" marL="1371600" rtl="0">
              <a:lnSpc>
                <a:spcPct val="115000"/>
              </a:lnSpc>
              <a:spcBef>
                <a:spcPts val="1600"/>
              </a:spcBef>
              <a:spcAft>
                <a:spcPts val="0"/>
              </a:spcAft>
              <a:buClr>
                <a:schemeClr val="dk2"/>
              </a:buClr>
              <a:buSzPts val="1400"/>
              <a:buChar char="■"/>
              <a:defRPr>
                <a:solidFill>
                  <a:schemeClr val="dk2"/>
                </a:solidFill>
              </a:defRPr>
            </a:lvl3pPr>
            <a:lvl4pPr indent="-317500" lvl="3" marL="1828800" rtl="0">
              <a:lnSpc>
                <a:spcPct val="115000"/>
              </a:lnSpc>
              <a:spcBef>
                <a:spcPts val="1600"/>
              </a:spcBef>
              <a:spcAft>
                <a:spcPts val="0"/>
              </a:spcAft>
              <a:buClr>
                <a:schemeClr val="dk2"/>
              </a:buClr>
              <a:buSzPts val="1400"/>
              <a:buChar char="●"/>
              <a:defRPr>
                <a:solidFill>
                  <a:schemeClr val="dk2"/>
                </a:solidFill>
              </a:defRPr>
            </a:lvl4pPr>
            <a:lvl5pPr indent="-317500" lvl="4" marL="2286000" rtl="0">
              <a:lnSpc>
                <a:spcPct val="115000"/>
              </a:lnSpc>
              <a:spcBef>
                <a:spcPts val="1600"/>
              </a:spcBef>
              <a:spcAft>
                <a:spcPts val="0"/>
              </a:spcAft>
              <a:buClr>
                <a:schemeClr val="dk2"/>
              </a:buClr>
              <a:buSzPts val="1400"/>
              <a:buChar char="○"/>
              <a:defRPr>
                <a:solidFill>
                  <a:schemeClr val="dk2"/>
                </a:solidFill>
              </a:defRPr>
            </a:lvl5pPr>
            <a:lvl6pPr indent="-317500" lvl="5" marL="2743200" rtl="0">
              <a:lnSpc>
                <a:spcPct val="115000"/>
              </a:lnSpc>
              <a:spcBef>
                <a:spcPts val="1600"/>
              </a:spcBef>
              <a:spcAft>
                <a:spcPts val="0"/>
              </a:spcAft>
              <a:buClr>
                <a:schemeClr val="dk2"/>
              </a:buClr>
              <a:buSzPts val="1400"/>
              <a:buChar char="■"/>
              <a:defRPr>
                <a:solidFill>
                  <a:schemeClr val="dk2"/>
                </a:solidFill>
              </a:defRPr>
            </a:lvl6pPr>
            <a:lvl7pPr indent="-317500" lvl="6" marL="3200400" rtl="0">
              <a:lnSpc>
                <a:spcPct val="115000"/>
              </a:lnSpc>
              <a:spcBef>
                <a:spcPts val="1600"/>
              </a:spcBef>
              <a:spcAft>
                <a:spcPts val="0"/>
              </a:spcAft>
              <a:buClr>
                <a:schemeClr val="dk2"/>
              </a:buClr>
              <a:buSzPts val="1400"/>
              <a:buChar char="●"/>
              <a:defRPr>
                <a:solidFill>
                  <a:schemeClr val="dk2"/>
                </a:solidFill>
              </a:defRPr>
            </a:lvl7pPr>
            <a:lvl8pPr indent="-317500" lvl="7" marL="3657600" rtl="0">
              <a:lnSpc>
                <a:spcPct val="115000"/>
              </a:lnSpc>
              <a:spcBef>
                <a:spcPts val="1600"/>
              </a:spcBef>
              <a:spcAft>
                <a:spcPts val="0"/>
              </a:spcAft>
              <a:buClr>
                <a:schemeClr val="dk2"/>
              </a:buClr>
              <a:buSzPts val="1400"/>
              <a:buChar char="○"/>
              <a:defRPr>
                <a:solidFill>
                  <a:schemeClr val="dk2"/>
                </a:solidFill>
              </a:defRPr>
            </a:lvl8pPr>
            <a:lvl9pPr indent="-317500" lvl="8" marL="4114800" rtl="0">
              <a:lnSpc>
                <a:spcPct val="115000"/>
              </a:lnSpc>
              <a:spcBef>
                <a:spcPts val="1600"/>
              </a:spcBef>
              <a:spcAft>
                <a:spcPts val="1600"/>
              </a:spcAft>
              <a:buClr>
                <a:schemeClr val="dk2"/>
              </a:buClr>
              <a:buSzPts val="1400"/>
              <a:buChar char="■"/>
              <a:defRPr>
                <a:solidFill>
                  <a:schemeClr val="dk2"/>
                </a:solidFill>
              </a:defRPr>
            </a:lvl9pPr>
          </a:lstStyle>
          <a:p/>
        </p:txBody>
      </p:sp>
      <p:sp>
        <p:nvSpPr>
          <p:cNvPr id="57" name="Google Shape;57;p13"/>
          <p:cNvSpPr txBox="1"/>
          <p:nvPr>
            <p:ph idx="12" type="sldNum"/>
          </p:nvPr>
        </p:nvSpPr>
        <p:spPr>
          <a:xfrm>
            <a:off x="6337665" y="11051375"/>
            <a:ext cx="410400" cy="9327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hyperlink" Target="https://docs.google.com/document/d/10w2G_izOMH4HGZVRjD0YwP7b0scg4dsRLqP2x0uZsqw/edit?usp=sharing" TargetMode="External"/><Relationship Id="rId5" Type="http://schemas.openxmlformats.org/officeDocument/2006/relationships/hyperlink" Target="https://docs.google.com/document/d/1ri9PtZmsO5ihvX3ePFVcQlId8lMdzMgJC9vks6h-Syw/edit?usp=sharing" TargetMode="External"/><Relationship Id="rId6" Type="http://schemas.openxmlformats.org/officeDocument/2006/relationships/image" Target="../media/image8.png"/><Relationship Id="rId7" Type="http://schemas.openxmlformats.org/officeDocument/2006/relationships/image" Target="../media/image11.png"/><Relationship Id="rId8"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2.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6.png"/><Relationship Id="rId4" Type="http://schemas.openxmlformats.org/officeDocument/2006/relationships/image" Target="../media/image2.gif"/><Relationship Id="rId5"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noFill/>
      </p:bgPr>
    </p:bg>
    <p:spTree>
      <p:nvGrpSpPr>
        <p:cNvPr id="105" name="Shape 105"/>
        <p:cNvGrpSpPr/>
        <p:nvPr/>
      </p:nvGrpSpPr>
      <p:grpSpPr>
        <a:xfrm>
          <a:off x="0" y="0"/>
          <a:ext cx="0" cy="0"/>
          <a:chOff x="0" y="0"/>
          <a:chExt cx="0" cy="0"/>
        </a:xfrm>
      </p:grpSpPr>
      <p:sp>
        <p:nvSpPr>
          <p:cNvPr id="106" name="Google Shape;106;p25"/>
          <p:cNvSpPr/>
          <p:nvPr/>
        </p:nvSpPr>
        <p:spPr>
          <a:xfrm>
            <a:off x="0" y="6020121"/>
            <a:ext cx="6858300" cy="4810500"/>
          </a:xfrm>
          <a:prstGeom prst="rect">
            <a:avLst/>
          </a:prstGeom>
          <a:solidFill>
            <a:srgbClr val="EA99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25"/>
          <p:cNvSpPr/>
          <p:nvPr/>
        </p:nvSpPr>
        <p:spPr>
          <a:xfrm>
            <a:off x="2971930" y="3638744"/>
            <a:ext cx="3886500" cy="3067500"/>
          </a:xfrm>
          <a:prstGeom prst="snip2DiagRect">
            <a:avLst>
              <a:gd fmla="val 0" name="adj1"/>
              <a:gd fmla="val 32296" name="adj2"/>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25"/>
          <p:cNvSpPr/>
          <p:nvPr/>
        </p:nvSpPr>
        <p:spPr>
          <a:xfrm>
            <a:off x="0" y="6248733"/>
            <a:ext cx="6877050" cy="866862"/>
          </a:xfrm>
          <a:custGeom>
            <a:rect b="b" l="l" r="r" t="t"/>
            <a:pathLst>
              <a:path extrusionOk="0" h="34671" w="275082">
                <a:moveTo>
                  <a:pt x="0" y="0"/>
                </a:moveTo>
                <a:lnTo>
                  <a:pt x="116002" y="0"/>
                </a:lnTo>
                <a:lnTo>
                  <a:pt x="151036" y="34290"/>
                </a:lnTo>
                <a:lnTo>
                  <a:pt x="274823" y="34290"/>
                </a:lnTo>
                <a:lnTo>
                  <a:pt x="275082" y="34671"/>
                </a:lnTo>
              </a:path>
            </a:pathLst>
          </a:custGeom>
          <a:noFill/>
          <a:ln cap="flat" cmpd="sng" w="152400">
            <a:solidFill>
              <a:srgbClr val="FFFFFF"/>
            </a:solidFill>
            <a:prstDash val="lgDash"/>
            <a:round/>
            <a:headEnd len="med" w="med" type="none"/>
            <a:tailEnd len="med" w="med" type="none"/>
          </a:ln>
        </p:spPr>
      </p:sp>
      <p:sp>
        <p:nvSpPr>
          <p:cNvPr id="109" name="Google Shape;109;p25"/>
          <p:cNvSpPr txBox="1"/>
          <p:nvPr/>
        </p:nvSpPr>
        <p:spPr>
          <a:xfrm>
            <a:off x="9525" y="6707046"/>
            <a:ext cx="3038400" cy="628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3000">
                <a:solidFill>
                  <a:srgbClr val="990000"/>
                </a:solidFill>
                <a:latin typeface="Georgia"/>
                <a:ea typeface="Georgia"/>
                <a:cs typeface="Georgia"/>
                <a:sym typeface="Georgia"/>
              </a:rPr>
              <a:t>Objectives:</a:t>
            </a:r>
            <a:endParaRPr b="1" sz="3000">
              <a:solidFill>
                <a:srgbClr val="990000"/>
              </a:solidFill>
              <a:latin typeface="Georgia"/>
              <a:ea typeface="Georgia"/>
              <a:cs typeface="Georgia"/>
              <a:sym typeface="Georgia"/>
            </a:endParaRPr>
          </a:p>
        </p:txBody>
      </p:sp>
      <p:sp>
        <p:nvSpPr>
          <p:cNvPr id="110" name="Google Shape;110;p25"/>
          <p:cNvSpPr txBox="1"/>
          <p:nvPr/>
        </p:nvSpPr>
        <p:spPr>
          <a:xfrm>
            <a:off x="176034" y="7293304"/>
            <a:ext cx="6525000" cy="287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400">
                <a:solidFill>
                  <a:srgbClr val="FFFFFF"/>
                </a:solidFill>
                <a:latin typeface="Mada"/>
                <a:ea typeface="Mada"/>
                <a:cs typeface="Mada"/>
                <a:sym typeface="Mada"/>
              </a:rPr>
              <a:t>By the end of the lecture , you should know:</a:t>
            </a:r>
            <a:endParaRPr b="1" sz="1400">
              <a:solidFill>
                <a:srgbClr val="FFFFFF"/>
              </a:solidFill>
              <a:latin typeface="Mada"/>
              <a:ea typeface="Mada"/>
              <a:cs typeface="Mada"/>
              <a:sym typeface="Mada"/>
            </a:endParaRPr>
          </a:p>
          <a:p>
            <a:pPr indent="0" lvl="0" marL="0" rtl="0" algn="l">
              <a:spcBef>
                <a:spcPts val="0"/>
              </a:spcBef>
              <a:spcAft>
                <a:spcPts val="0"/>
              </a:spcAft>
              <a:buNone/>
            </a:pPr>
            <a:r>
              <a:t/>
            </a:r>
            <a:endParaRPr b="1" sz="1400">
              <a:solidFill>
                <a:srgbClr val="FFFFFF"/>
              </a:solidFill>
              <a:latin typeface="Mada"/>
              <a:ea typeface="Mada"/>
              <a:cs typeface="Mada"/>
              <a:sym typeface="Mada"/>
            </a:endParaRPr>
          </a:p>
          <a:p>
            <a:pPr indent="-304800" lvl="0" marL="457200" rtl="0" algn="l">
              <a:spcBef>
                <a:spcPts val="0"/>
              </a:spcBef>
              <a:spcAft>
                <a:spcPts val="0"/>
              </a:spcAft>
              <a:buClr>
                <a:srgbClr val="FFFFFF"/>
              </a:buClr>
              <a:buSzPts val="1200"/>
              <a:buFont typeface="Mada"/>
              <a:buChar char="◆"/>
            </a:pPr>
            <a:r>
              <a:rPr lang="en" sz="1200">
                <a:solidFill>
                  <a:srgbClr val="FFFFFF"/>
                </a:solidFill>
                <a:latin typeface="Mada"/>
                <a:ea typeface="Mada"/>
                <a:cs typeface="Mada"/>
                <a:sym typeface="Mada"/>
              </a:rPr>
              <a:t>Recognize menopausal symptoms &amp; consequences</a:t>
            </a:r>
            <a:endParaRPr sz="1200">
              <a:solidFill>
                <a:srgbClr val="FFFFFF"/>
              </a:solidFill>
              <a:latin typeface="Mada"/>
              <a:ea typeface="Mada"/>
              <a:cs typeface="Mada"/>
              <a:sym typeface="Mada"/>
            </a:endParaRPr>
          </a:p>
          <a:p>
            <a:pPr indent="-304800" lvl="0" marL="457200" rtl="0" algn="l">
              <a:spcBef>
                <a:spcPts val="0"/>
              </a:spcBef>
              <a:spcAft>
                <a:spcPts val="0"/>
              </a:spcAft>
              <a:buClr>
                <a:srgbClr val="FFFFFF"/>
              </a:buClr>
              <a:buSzPts val="1200"/>
              <a:buFont typeface="Mada"/>
              <a:buChar char="◆"/>
            </a:pPr>
            <a:r>
              <a:rPr lang="en" sz="1200">
                <a:solidFill>
                  <a:srgbClr val="FFFFFF"/>
                </a:solidFill>
                <a:latin typeface="Mada"/>
                <a:ea typeface="Mada"/>
                <a:cs typeface="Mada"/>
                <a:sym typeface="Mada"/>
              </a:rPr>
              <a:t>Classify drugs used to alleviate such symptoms that  are used as Hormonal Replacement Therapy [HRT]</a:t>
            </a:r>
            <a:endParaRPr sz="1200">
              <a:solidFill>
                <a:srgbClr val="FFFFFF"/>
              </a:solidFill>
              <a:latin typeface="Mada"/>
              <a:ea typeface="Mada"/>
              <a:cs typeface="Mada"/>
              <a:sym typeface="Mada"/>
            </a:endParaRPr>
          </a:p>
          <a:p>
            <a:pPr indent="-304800" lvl="0" marL="457200" rtl="0" algn="l">
              <a:spcBef>
                <a:spcPts val="0"/>
              </a:spcBef>
              <a:spcAft>
                <a:spcPts val="0"/>
              </a:spcAft>
              <a:buClr>
                <a:srgbClr val="FFFFFF"/>
              </a:buClr>
              <a:buSzPts val="1200"/>
              <a:buFont typeface="Mada"/>
              <a:buChar char="◆"/>
            </a:pPr>
            <a:r>
              <a:rPr lang="en" sz="1200">
                <a:solidFill>
                  <a:srgbClr val="FFFFFF"/>
                </a:solidFill>
                <a:latin typeface="Mada"/>
                <a:ea typeface="Mada"/>
                <a:cs typeface="Mada"/>
                <a:sym typeface="Mada"/>
              </a:rPr>
              <a:t>Expand on the mechanism of action, indications, preparations, side effects &amp; contraindications of such agents</a:t>
            </a:r>
            <a:endParaRPr sz="1200">
              <a:solidFill>
                <a:srgbClr val="FFFFFF"/>
              </a:solidFill>
              <a:latin typeface="Mada"/>
              <a:ea typeface="Mada"/>
              <a:cs typeface="Mada"/>
              <a:sym typeface="Mada"/>
            </a:endParaRPr>
          </a:p>
        </p:txBody>
      </p:sp>
      <p:sp>
        <p:nvSpPr>
          <p:cNvPr id="111" name="Google Shape;111;p25"/>
          <p:cNvSpPr/>
          <p:nvPr/>
        </p:nvSpPr>
        <p:spPr>
          <a:xfrm flipH="1">
            <a:off x="109" y="10581514"/>
            <a:ext cx="2491800" cy="628500"/>
          </a:xfrm>
          <a:prstGeom prst="snip2DiagRect">
            <a:avLst>
              <a:gd fmla="val 42434" name="adj1"/>
              <a:gd fmla="val 0" name="adj2"/>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25"/>
          <p:cNvSpPr txBox="1"/>
          <p:nvPr/>
        </p:nvSpPr>
        <p:spPr>
          <a:xfrm>
            <a:off x="57153" y="11056293"/>
            <a:ext cx="1314300" cy="37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400" u="sng">
                <a:solidFill>
                  <a:srgbClr val="E06666"/>
                </a:solidFill>
                <a:latin typeface="Mada"/>
                <a:ea typeface="Mada"/>
                <a:cs typeface="Mada"/>
                <a:sym typeface="Mada"/>
              </a:rPr>
              <a:t>Color index:</a:t>
            </a:r>
            <a:endParaRPr b="1" sz="1400" u="sng">
              <a:solidFill>
                <a:srgbClr val="E06666"/>
              </a:solidFill>
              <a:latin typeface="Mada"/>
              <a:ea typeface="Mada"/>
              <a:cs typeface="Mada"/>
              <a:sym typeface="Mada"/>
            </a:endParaRPr>
          </a:p>
        </p:txBody>
      </p:sp>
      <p:sp>
        <p:nvSpPr>
          <p:cNvPr id="113" name="Google Shape;113;p25"/>
          <p:cNvSpPr/>
          <p:nvPr/>
        </p:nvSpPr>
        <p:spPr>
          <a:xfrm>
            <a:off x="1071434" y="4046891"/>
            <a:ext cx="4887300" cy="1100100"/>
          </a:xfrm>
          <a:prstGeom prst="bracketPair">
            <a:avLst/>
          </a:prstGeom>
          <a:noFill/>
          <a:ln cap="flat" cmpd="sng" w="38100">
            <a:solidFill>
              <a:srgbClr val="F4CC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25"/>
          <p:cNvSpPr txBox="1"/>
          <p:nvPr/>
        </p:nvSpPr>
        <p:spPr>
          <a:xfrm>
            <a:off x="0" y="11408652"/>
            <a:ext cx="1666800" cy="66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Mada"/>
                <a:ea typeface="Mada"/>
                <a:cs typeface="Mada"/>
                <a:sym typeface="Mada"/>
              </a:rPr>
              <a:t>Black : Main content</a:t>
            </a:r>
            <a:endParaRPr sz="1200">
              <a:latin typeface="Mada"/>
              <a:ea typeface="Mada"/>
              <a:cs typeface="Mada"/>
              <a:sym typeface="Mada"/>
            </a:endParaRPr>
          </a:p>
          <a:p>
            <a:pPr indent="0" lvl="0" marL="0" rtl="0" algn="l">
              <a:spcBef>
                <a:spcPts val="0"/>
              </a:spcBef>
              <a:spcAft>
                <a:spcPts val="0"/>
              </a:spcAft>
              <a:buNone/>
            </a:pPr>
            <a:r>
              <a:rPr lang="en" sz="1200">
                <a:solidFill>
                  <a:srgbClr val="FF0000"/>
                </a:solidFill>
                <a:latin typeface="Mada"/>
                <a:ea typeface="Mada"/>
                <a:cs typeface="Mada"/>
                <a:sym typeface="Mada"/>
              </a:rPr>
              <a:t>Red : Important</a:t>
            </a:r>
            <a:endParaRPr sz="1200">
              <a:solidFill>
                <a:srgbClr val="FF0000"/>
              </a:solidFill>
              <a:latin typeface="Mada"/>
              <a:ea typeface="Mada"/>
              <a:cs typeface="Mada"/>
              <a:sym typeface="Mada"/>
            </a:endParaRPr>
          </a:p>
          <a:p>
            <a:pPr indent="0" lvl="0" marL="0" rtl="0" algn="l">
              <a:spcBef>
                <a:spcPts val="0"/>
              </a:spcBef>
              <a:spcAft>
                <a:spcPts val="0"/>
              </a:spcAft>
              <a:buNone/>
            </a:pPr>
            <a:r>
              <a:rPr lang="en" sz="1200">
                <a:solidFill>
                  <a:srgbClr val="3D85C6"/>
                </a:solidFill>
                <a:latin typeface="Mada"/>
                <a:ea typeface="Mada"/>
                <a:cs typeface="Mada"/>
                <a:sym typeface="Mada"/>
              </a:rPr>
              <a:t>Blue: Males’ slides only</a:t>
            </a:r>
            <a:endParaRPr sz="1200">
              <a:solidFill>
                <a:srgbClr val="3D85C6"/>
              </a:solidFill>
              <a:latin typeface="Mada"/>
              <a:ea typeface="Mada"/>
              <a:cs typeface="Mada"/>
              <a:sym typeface="Mada"/>
            </a:endParaRPr>
          </a:p>
        </p:txBody>
      </p:sp>
      <p:cxnSp>
        <p:nvCxnSpPr>
          <p:cNvPr id="115" name="Google Shape;115;p25"/>
          <p:cNvCxnSpPr/>
          <p:nvPr/>
        </p:nvCxnSpPr>
        <p:spPr>
          <a:xfrm>
            <a:off x="1771728" y="11513332"/>
            <a:ext cx="0" cy="495300"/>
          </a:xfrm>
          <a:prstGeom prst="straightConnector1">
            <a:avLst/>
          </a:prstGeom>
          <a:noFill/>
          <a:ln cap="flat" cmpd="sng" w="9525">
            <a:solidFill>
              <a:srgbClr val="EA9999"/>
            </a:solidFill>
            <a:prstDash val="solid"/>
            <a:round/>
            <a:headEnd len="med" w="med" type="diamond"/>
            <a:tailEnd len="med" w="med" type="diamond"/>
          </a:ln>
        </p:spPr>
      </p:cxnSp>
      <p:sp>
        <p:nvSpPr>
          <p:cNvPr id="116" name="Google Shape;116;p25"/>
          <p:cNvSpPr txBox="1"/>
          <p:nvPr/>
        </p:nvSpPr>
        <p:spPr>
          <a:xfrm>
            <a:off x="1905084" y="11408652"/>
            <a:ext cx="2286000" cy="66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674EA7"/>
                </a:solidFill>
                <a:latin typeface="Mada"/>
                <a:ea typeface="Mada"/>
                <a:cs typeface="Mada"/>
                <a:sym typeface="Mada"/>
              </a:rPr>
              <a:t>Purple: Females’ slides only</a:t>
            </a:r>
            <a:endParaRPr sz="1200">
              <a:solidFill>
                <a:srgbClr val="674EA7"/>
              </a:solidFill>
              <a:latin typeface="Mada"/>
              <a:ea typeface="Mada"/>
              <a:cs typeface="Mada"/>
              <a:sym typeface="Mada"/>
            </a:endParaRPr>
          </a:p>
          <a:p>
            <a:pPr indent="0" lvl="0" marL="0" rtl="0" algn="l">
              <a:spcBef>
                <a:spcPts val="0"/>
              </a:spcBef>
              <a:spcAft>
                <a:spcPts val="0"/>
              </a:spcAft>
              <a:buNone/>
            </a:pPr>
            <a:r>
              <a:rPr lang="en" sz="1200">
                <a:solidFill>
                  <a:srgbClr val="999999"/>
                </a:solidFill>
                <a:latin typeface="Mada"/>
                <a:ea typeface="Mada"/>
                <a:cs typeface="Mada"/>
                <a:sym typeface="Mada"/>
              </a:rPr>
              <a:t>Grey: Extra info or explanation</a:t>
            </a:r>
            <a:endParaRPr sz="1200">
              <a:solidFill>
                <a:srgbClr val="999999"/>
              </a:solidFill>
              <a:latin typeface="Mada"/>
              <a:ea typeface="Mada"/>
              <a:cs typeface="Mada"/>
              <a:sym typeface="Mada"/>
            </a:endParaRPr>
          </a:p>
          <a:p>
            <a:pPr indent="0" lvl="0" marL="0" rtl="0" algn="l">
              <a:spcBef>
                <a:spcPts val="0"/>
              </a:spcBef>
              <a:spcAft>
                <a:spcPts val="0"/>
              </a:spcAft>
              <a:buNone/>
            </a:pPr>
            <a:r>
              <a:rPr lang="en" sz="1200">
                <a:solidFill>
                  <a:srgbClr val="6AA84F"/>
                </a:solidFill>
                <a:latin typeface="Mada"/>
                <a:ea typeface="Mada"/>
                <a:cs typeface="Mada"/>
                <a:sym typeface="Mada"/>
              </a:rPr>
              <a:t>Green : Dr. notes</a:t>
            </a:r>
            <a:endParaRPr sz="1200">
              <a:solidFill>
                <a:srgbClr val="6AA84F"/>
              </a:solidFill>
              <a:latin typeface="Mada"/>
              <a:ea typeface="Mada"/>
              <a:cs typeface="Mada"/>
              <a:sym typeface="Mada"/>
            </a:endParaRPr>
          </a:p>
        </p:txBody>
      </p:sp>
      <p:sp>
        <p:nvSpPr>
          <p:cNvPr id="117" name="Google Shape;117;p25"/>
          <p:cNvSpPr/>
          <p:nvPr/>
        </p:nvSpPr>
        <p:spPr>
          <a:xfrm>
            <a:off x="-225" y="10350724"/>
            <a:ext cx="6839569" cy="239070"/>
          </a:xfrm>
          <a:custGeom>
            <a:rect b="b" l="l" r="r" t="t"/>
            <a:pathLst>
              <a:path extrusionOk="0" h="10668" w="277749">
                <a:moveTo>
                  <a:pt x="0" y="0"/>
                </a:moveTo>
                <a:lnTo>
                  <a:pt x="96393" y="762"/>
                </a:lnTo>
                <a:lnTo>
                  <a:pt x="107823" y="10668"/>
                </a:lnTo>
                <a:lnTo>
                  <a:pt x="277749" y="10668"/>
                </a:lnTo>
              </a:path>
            </a:pathLst>
          </a:custGeom>
          <a:noFill/>
          <a:ln cap="flat" cmpd="sng" w="114300">
            <a:solidFill>
              <a:srgbClr val="FFFFFF"/>
            </a:solidFill>
            <a:prstDash val="lgDash"/>
            <a:round/>
            <a:headEnd len="med" w="med" type="none"/>
            <a:tailEnd len="med" w="med" type="none"/>
          </a:ln>
        </p:spPr>
      </p:sp>
      <p:pic>
        <p:nvPicPr>
          <p:cNvPr id="118" name="Google Shape;118;p25"/>
          <p:cNvPicPr preferRelativeResize="0"/>
          <p:nvPr/>
        </p:nvPicPr>
        <p:blipFill>
          <a:blip r:embed="rId3">
            <a:alphaModFix/>
          </a:blip>
          <a:stretch>
            <a:fillRect/>
          </a:stretch>
        </p:blipFill>
        <p:spPr>
          <a:xfrm>
            <a:off x="129931" y="145933"/>
            <a:ext cx="915550" cy="600270"/>
          </a:xfrm>
          <a:prstGeom prst="rect">
            <a:avLst/>
          </a:prstGeom>
          <a:noFill/>
          <a:ln>
            <a:noFill/>
          </a:ln>
        </p:spPr>
      </p:pic>
      <p:sp>
        <p:nvSpPr>
          <p:cNvPr id="119" name="Google Shape;119;p25"/>
          <p:cNvSpPr/>
          <p:nvPr/>
        </p:nvSpPr>
        <p:spPr>
          <a:xfrm rot="10800000">
            <a:off x="5410500" y="452291"/>
            <a:ext cx="1429500" cy="314400"/>
          </a:xfrm>
          <a:prstGeom prst="homePlate">
            <a:avLst>
              <a:gd fmla="val 50000" name="adj"/>
            </a:avLst>
          </a:prstGeom>
          <a:solidFill>
            <a:srgbClr val="F4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25">
            <a:hlinkClick r:id="rId4"/>
          </p:cNvPr>
          <p:cNvSpPr txBox="1"/>
          <p:nvPr/>
        </p:nvSpPr>
        <p:spPr>
          <a:xfrm>
            <a:off x="5620534" y="423837"/>
            <a:ext cx="1314300" cy="37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 sz="1200" u="sng">
                <a:solidFill>
                  <a:srgbClr val="FFFFFF"/>
                </a:solidFill>
                <a:latin typeface="Georgia"/>
                <a:ea typeface="Georgia"/>
                <a:cs typeface="Georgia"/>
                <a:sym typeface="Georgia"/>
              </a:rPr>
              <a:t>Editing File</a:t>
            </a:r>
            <a:endParaRPr b="1" i="1" sz="1200" u="sng">
              <a:solidFill>
                <a:srgbClr val="FFFFFF"/>
              </a:solidFill>
              <a:latin typeface="Georgia"/>
              <a:ea typeface="Georgia"/>
              <a:cs typeface="Georgia"/>
              <a:sym typeface="Georgia"/>
            </a:endParaRPr>
          </a:p>
        </p:txBody>
      </p:sp>
      <p:sp>
        <p:nvSpPr>
          <p:cNvPr id="121" name="Google Shape;121;p25"/>
          <p:cNvSpPr/>
          <p:nvPr/>
        </p:nvSpPr>
        <p:spPr>
          <a:xfrm rot="10800000">
            <a:off x="5410500" y="909515"/>
            <a:ext cx="1429500" cy="314400"/>
          </a:xfrm>
          <a:prstGeom prst="homePlate">
            <a:avLst>
              <a:gd fmla="val 50000" name="adj"/>
            </a:avLst>
          </a:prstGeom>
          <a:solidFill>
            <a:srgbClr val="F4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25">
            <a:hlinkClick r:id="rId5"/>
          </p:cNvPr>
          <p:cNvSpPr txBox="1"/>
          <p:nvPr/>
        </p:nvSpPr>
        <p:spPr>
          <a:xfrm>
            <a:off x="5487193" y="871546"/>
            <a:ext cx="1599600" cy="37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 sz="1200" u="sng">
                <a:solidFill>
                  <a:srgbClr val="FFFFFF"/>
                </a:solidFill>
                <a:latin typeface="Georgia"/>
                <a:ea typeface="Georgia"/>
                <a:cs typeface="Georgia"/>
                <a:sym typeface="Georgia"/>
              </a:rPr>
              <a:t>Mnemonic File</a:t>
            </a:r>
            <a:endParaRPr b="1" i="1" sz="1200" u="sng">
              <a:solidFill>
                <a:srgbClr val="FFFFFF"/>
              </a:solidFill>
              <a:latin typeface="Georgia"/>
              <a:ea typeface="Georgia"/>
              <a:cs typeface="Georgia"/>
              <a:sym typeface="Georgia"/>
            </a:endParaRPr>
          </a:p>
        </p:txBody>
      </p:sp>
      <p:sp>
        <p:nvSpPr>
          <p:cNvPr id="123" name="Google Shape;123;p25"/>
          <p:cNvSpPr txBox="1"/>
          <p:nvPr/>
        </p:nvSpPr>
        <p:spPr>
          <a:xfrm>
            <a:off x="928553" y="4141296"/>
            <a:ext cx="5172900" cy="918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3000">
                <a:solidFill>
                  <a:srgbClr val="990000"/>
                </a:solidFill>
                <a:latin typeface="Georgia"/>
                <a:ea typeface="Georgia"/>
                <a:cs typeface="Georgia"/>
                <a:sym typeface="Georgia"/>
              </a:rPr>
              <a:t>Hormonal Replacement Therapy</a:t>
            </a:r>
            <a:endParaRPr b="1" sz="3000">
              <a:solidFill>
                <a:srgbClr val="990000"/>
              </a:solidFill>
              <a:latin typeface="Georgia"/>
              <a:ea typeface="Georgia"/>
              <a:cs typeface="Georgia"/>
              <a:sym typeface="Georgia"/>
            </a:endParaRPr>
          </a:p>
        </p:txBody>
      </p:sp>
      <p:pic>
        <p:nvPicPr>
          <p:cNvPr id="124" name="Google Shape;124;p25"/>
          <p:cNvPicPr preferRelativeResize="0"/>
          <p:nvPr/>
        </p:nvPicPr>
        <p:blipFill>
          <a:blip r:embed="rId6">
            <a:alphaModFix/>
          </a:blip>
          <a:stretch>
            <a:fillRect/>
          </a:stretch>
        </p:blipFill>
        <p:spPr>
          <a:xfrm>
            <a:off x="2062065" y="309241"/>
            <a:ext cx="3067335" cy="3067335"/>
          </a:xfrm>
          <a:prstGeom prst="rect">
            <a:avLst/>
          </a:prstGeom>
          <a:noFill/>
          <a:ln>
            <a:noFill/>
          </a:ln>
        </p:spPr>
      </p:pic>
      <p:sp>
        <p:nvSpPr>
          <p:cNvPr id="125" name="Google Shape;125;p25"/>
          <p:cNvSpPr txBox="1"/>
          <p:nvPr/>
        </p:nvSpPr>
        <p:spPr>
          <a:xfrm>
            <a:off x="1707412" y="2991009"/>
            <a:ext cx="3734100" cy="371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a:solidFill>
                  <a:srgbClr val="E06666"/>
                </a:solidFill>
                <a:latin typeface="Georgia"/>
                <a:ea typeface="Georgia"/>
                <a:cs typeface="Georgia"/>
                <a:sym typeface="Georgia"/>
              </a:rPr>
              <a:t>Reproduction Block</a:t>
            </a:r>
            <a:endParaRPr b="1" sz="1800">
              <a:solidFill>
                <a:srgbClr val="E06666"/>
              </a:solidFill>
              <a:latin typeface="Georgia"/>
              <a:ea typeface="Georgia"/>
              <a:cs typeface="Georgia"/>
              <a:sym typeface="Georgia"/>
            </a:endParaRPr>
          </a:p>
        </p:txBody>
      </p:sp>
      <p:sp>
        <p:nvSpPr>
          <p:cNvPr id="126" name="Google Shape;126;p25"/>
          <p:cNvSpPr txBox="1"/>
          <p:nvPr/>
        </p:nvSpPr>
        <p:spPr>
          <a:xfrm>
            <a:off x="1764565" y="3286300"/>
            <a:ext cx="3524400" cy="294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200">
                <a:solidFill>
                  <a:srgbClr val="B7B7B7"/>
                </a:solidFill>
                <a:latin typeface="Mada"/>
                <a:ea typeface="Mada"/>
                <a:cs typeface="Mada"/>
                <a:sym typeface="Mada"/>
              </a:rPr>
              <a:t>Pharmacology team 438</a:t>
            </a:r>
            <a:endParaRPr sz="1200">
              <a:solidFill>
                <a:srgbClr val="B7B7B7"/>
              </a:solidFill>
              <a:latin typeface="Mada"/>
              <a:ea typeface="Mada"/>
              <a:cs typeface="Mada"/>
              <a:sym typeface="Mada"/>
            </a:endParaRPr>
          </a:p>
        </p:txBody>
      </p:sp>
      <p:pic>
        <p:nvPicPr>
          <p:cNvPr id="127" name="Google Shape;127;p25"/>
          <p:cNvPicPr preferRelativeResize="0"/>
          <p:nvPr/>
        </p:nvPicPr>
        <p:blipFill rotWithShape="1">
          <a:blip r:embed="rId7">
            <a:alphaModFix/>
          </a:blip>
          <a:srcRect b="9897" l="0" r="0" t="13196"/>
          <a:stretch/>
        </p:blipFill>
        <p:spPr>
          <a:xfrm>
            <a:off x="57153" y="785126"/>
            <a:ext cx="1076450" cy="827863"/>
          </a:xfrm>
          <a:prstGeom prst="rect">
            <a:avLst/>
          </a:prstGeom>
          <a:noFill/>
          <a:ln>
            <a:noFill/>
          </a:ln>
        </p:spPr>
      </p:pic>
      <p:pic>
        <p:nvPicPr>
          <p:cNvPr id="128" name="Google Shape;128;p25"/>
          <p:cNvPicPr preferRelativeResize="0"/>
          <p:nvPr/>
        </p:nvPicPr>
        <p:blipFill rotWithShape="1">
          <a:blip r:embed="rId8">
            <a:alphaModFix/>
          </a:blip>
          <a:srcRect b="0" l="0" r="0" t="0"/>
          <a:stretch/>
        </p:blipFill>
        <p:spPr>
          <a:xfrm>
            <a:off x="173763" y="1651925"/>
            <a:ext cx="827874" cy="82787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4" name="Shape 284"/>
        <p:cNvGrpSpPr/>
        <p:nvPr/>
      </p:nvGrpSpPr>
      <p:grpSpPr>
        <a:xfrm>
          <a:off x="0" y="0"/>
          <a:ext cx="0" cy="0"/>
          <a:chOff x="0" y="0"/>
          <a:chExt cx="0" cy="0"/>
        </a:xfrm>
      </p:grpSpPr>
      <p:sp>
        <p:nvSpPr>
          <p:cNvPr id="285" name="Google Shape;285;p34"/>
          <p:cNvSpPr txBox="1"/>
          <p:nvPr/>
        </p:nvSpPr>
        <p:spPr>
          <a:xfrm>
            <a:off x="38100" y="304300"/>
            <a:ext cx="6477000" cy="1285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a:solidFill>
                  <a:srgbClr val="990000"/>
                </a:solidFill>
                <a:latin typeface="Mada"/>
                <a:ea typeface="Mada"/>
                <a:cs typeface="Mada"/>
                <a:sym typeface="Mada"/>
              </a:rPr>
              <a:t>AT THIS MOMENT …. YOU’VE OFFICIALLY FINISHED</a:t>
            </a:r>
            <a:endParaRPr b="1" sz="1800">
              <a:solidFill>
                <a:srgbClr val="990000"/>
              </a:solidFill>
              <a:latin typeface="Mada"/>
              <a:ea typeface="Mada"/>
              <a:cs typeface="Mada"/>
              <a:sym typeface="Mada"/>
            </a:endParaRPr>
          </a:p>
          <a:p>
            <a:pPr indent="0" lvl="0" marL="0" rtl="0" algn="ctr">
              <a:spcBef>
                <a:spcPts val="0"/>
              </a:spcBef>
              <a:spcAft>
                <a:spcPts val="0"/>
              </a:spcAft>
              <a:buNone/>
            </a:pPr>
            <a:r>
              <a:rPr b="1" lang="en" sz="2400">
                <a:solidFill>
                  <a:srgbClr val="CC0000"/>
                </a:solidFill>
                <a:latin typeface="Mada"/>
                <a:ea typeface="Mada"/>
                <a:cs typeface="Mada"/>
                <a:sym typeface="Mada"/>
              </a:rPr>
              <a:t>THE BASIC YEARS’ PHARMACOLOGY!!</a:t>
            </a:r>
            <a:endParaRPr b="1" sz="2400">
              <a:solidFill>
                <a:srgbClr val="CC0000"/>
              </a:solidFill>
              <a:latin typeface="Mada"/>
              <a:ea typeface="Mada"/>
              <a:cs typeface="Mada"/>
              <a:sym typeface="Mada"/>
            </a:endParaRPr>
          </a:p>
          <a:p>
            <a:pPr indent="0" lvl="0" marL="0" rtl="0" algn="ctr">
              <a:spcBef>
                <a:spcPts val="0"/>
              </a:spcBef>
              <a:spcAft>
                <a:spcPts val="0"/>
              </a:spcAft>
              <a:buNone/>
            </a:pPr>
            <a:r>
              <a:rPr b="1" lang="en" sz="1800">
                <a:solidFill>
                  <a:srgbClr val="990000"/>
                </a:solidFill>
                <a:latin typeface="Mada"/>
                <a:ea typeface="Mada"/>
                <a:cs typeface="Mada"/>
                <a:sym typeface="Mada"/>
              </a:rPr>
              <a:t>CONGRATULATIONS FOR SURVIVING *dancing*</a:t>
            </a:r>
            <a:endParaRPr b="1" sz="1800">
              <a:solidFill>
                <a:srgbClr val="990000"/>
              </a:solidFill>
              <a:latin typeface="Mada"/>
              <a:ea typeface="Mada"/>
              <a:cs typeface="Mada"/>
              <a:sym typeface="Mada"/>
            </a:endParaRPr>
          </a:p>
          <a:p>
            <a:pPr indent="0" lvl="0" marL="0" rtl="0" algn="ctr">
              <a:spcBef>
                <a:spcPts val="0"/>
              </a:spcBef>
              <a:spcAft>
                <a:spcPts val="0"/>
              </a:spcAft>
              <a:buNone/>
            </a:pPr>
            <a:r>
              <a:rPr lang="en">
                <a:solidFill>
                  <a:srgbClr val="990000"/>
                </a:solidFill>
                <a:latin typeface="Mada"/>
                <a:ea typeface="Mada"/>
                <a:cs typeface="Mada"/>
                <a:sym typeface="Mada"/>
              </a:rPr>
              <a:t>“This moment should be written in history”</a:t>
            </a:r>
            <a:endParaRPr>
              <a:solidFill>
                <a:srgbClr val="990000"/>
              </a:solidFill>
              <a:latin typeface="Mada"/>
              <a:ea typeface="Mada"/>
              <a:cs typeface="Mada"/>
              <a:sym typeface="Mada"/>
            </a:endParaRPr>
          </a:p>
        </p:txBody>
      </p:sp>
      <p:pic>
        <p:nvPicPr>
          <p:cNvPr id="286" name="Google Shape;286;p34"/>
          <p:cNvPicPr preferRelativeResize="0"/>
          <p:nvPr/>
        </p:nvPicPr>
        <p:blipFill>
          <a:blip r:embed="rId3">
            <a:alphaModFix/>
          </a:blip>
          <a:stretch>
            <a:fillRect/>
          </a:stretch>
        </p:blipFill>
        <p:spPr>
          <a:xfrm>
            <a:off x="5924400" y="447675"/>
            <a:ext cx="790575" cy="790575"/>
          </a:xfrm>
          <a:prstGeom prst="rect">
            <a:avLst/>
          </a:prstGeom>
          <a:noFill/>
          <a:ln>
            <a:noFill/>
          </a:ln>
        </p:spPr>
      </p:pic>
      <p:sp>
        <p:nvSpPr>
          <p:cNvPr id="287" name="Google Shape;287;p34"/>
          <p:cNvSpPr txBox="1"/>
          <p:nvPr/>
        </p:nvSpPr>
        <p:spPr>
          <a:xfrm>
            <a:off x="114300" y="1829313"/>
            <a:ext cx="6610200" cy="3742800"/>
          </a:xfrm>
          <a:prstGeom prst="rect">
            <a:avLst/>
          </a:prstGeom>
          <a:noFill/>
          <a:ln cap="flat" cmpd="sng" w="19050">
            <a:solidFill>
              <a:srgbClr val="F4CC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E06666"/>
                </a:solidFill>
                <a:latin typeface="Mada"/>
                <a:ea typeface="Mada"/>
                <a:cs typeface="Mada"/>
                <a:sym typeface="Mada"/>
              </a:rPr>
              <a:t>We would like to give a </a:t>
            </a:r>
            <a:r>
              <a:rPr b="1" lang="en" sz="3600">
                <a:solidFill>
                  <a:srgbClr val="E06666"/>
                </a:solidFill>
                <a:latin typeface="Mada"/>
                <a:ea typeface="Mada"/>
                <a:cs typeface="Mada"/>
                <a:sym typeface="Mada"/>
              </a:rPr>
              <a:t>HUGE</a:t>
            </a:r>
            <a:r>
              <a:rPr lang="en">
                <a:solidFill>
                  <a:srgbClr val="E06666"/>
                </a:solidFill>
                <a:latin typeface="Mada"/>
                <a:ea typeface="Mada"/>
                <a:cs typeface="Mada"/>
                <a:sym typeface="Mada"/>
              </a:rPr>
              <a:t> thanks to:</a:t>
            </a:r>
            <a:endParaRPr>
              <a:solidFill>
                <a:srgbClr val="E06666"/>
              </a:solidFill>
              <a:latin typeface="Mada"/>
              <a:ea typeface="Mada"/>
              <a:cs typeface="Mada"/>
              <a:sym typeface="Mada"/>
            </a:endParaRPr>
          </a:p>
          <a:p>
            <a:pPr indent="0" lvl="0" marL="0" rtl="0" algn="ctr">
              <a:spcBef>
                <a:spcPts val="0"/>
              </a:spcBef>
              <a:spcAft>
                <a:spcPts val="0"/>
              </a:spcAft>
              <a:buNone/>
            </a:pPr>
            <a:r>
              <a:t/>
            </a:r>
            <a:endParaRPr>
              <a:solidFill>
                <a:srgbClr val="E06666"/>
              </a:solidFill>
              <a:latin typeface="Mada"/>
              <a:ea typeface="Mada"/>
              <a:cs typeface="Mada"/>
              <a:sym typeface="Mada"/>
            </a:endParaRPr>
          </a:p>
          <a:p>
            <a:pPr indent="-317500" lvl="0" marL="457200" rtl="0" algn="l">
              <a:spcBef>
                <a:spcPts val="0"/>
              </a:spcBef>
              <a:spcAft>
                <a:spcPts val="0"/>
              </a:spcAft>
              <a:buClr>
                <a:srgbClr val="E06666"/>
              </a:buClr>
              <a:buSzPts val="1400"/>
              <a:buFont typeface="Mada"/>
              <a:buChar char="●"/>
            </a:pPr>
            <a:r>
              <a:rPr lang="en">
                <a:solidFill>
                  <a:srgbClr val="E06666"/>
                </a:solidFill>
                <a:latin typeface="Mada"/>
                <a:ea typeface="Mada"/>
                <a:cs typeface="Mada"/>
                <a:sym typeface="Mada"/>
              </a:rPr>
              <a:t>The </a:t>
            </a:r>
            <a:r>
              <a:rPr b="1" lang="en">
                <a:solidFill>
                  <a:srgbClr val="E06666"/>
                </a:solidFill>
                <a:highlight>
                  <a:srgbClr val="F4CCCC"/>
                </a:highlight>
                <a:latin typeface="Mada"/>
                <a:ea typeface="Mada"/>
                <a:cs typeface="Mada"/>
                <a:sym typeface="Mada"/>
              </a:rPr>
              <a:t>superheroes AKA. our members</a:t>
            </a:r>
            <a:r>
              <a:rPr lang="en">
                <a:solidFill>
                  <a:srgbClr val="E06666"/>
                </a:solidFill>
                <a:latin typeface="Mada"/>
                <a:ea typeface="Mada"/>
                <a:cs typeface="Mada"/>
                <a:sym typeface="Mada"/>
              </a:rPr>
              <a:t> for the great work and efforts that they have done for the team. We wouldn’t have been able to do this work without their help</a:t>
            </a:r>
            <a:endParaRPr>
              <a:solidFill>
                <a:srgbClr val="E06666"/>
              </a:solidFill>
              <a:latin typeface="Mada"/>
              <a:ea typeface="Mada"/>
              <a:cs typeface="Mada"/>
              <a:sym typeface="Mada"/>
            </a:endParaRPr>
          </a:p>
          <a:p>
            <a:pPr indent="0" lvl="0" marL="457200" rtl="0" algn="l">
              <a:spcBef>
                <a:spcPts val="0"/>
              </a:spcBef>
              <a:spcAft>
                <a:spcPts val="0"/>
              </a:spcAft>
              <a:buNone/>
            </a:pPr>
            <a:r>
              <a:t/>
            </a:r>
            <a:endParaRPr>
              <a:solidFill>
                <a:srgbClr val="E06666"/>
              </a:solidFill>
              <a:latin typeface="Mada"/>
              <a:ea typeface="Mada"/>
              <a:cs typeface="Mada"/>
              <a:sym typeface="Mada"/>
            </a:endParaRPr>
          </a:p>
          <a:p>
            <a:pPr indent="-317500" lvl="0" marL="457200" rtl="0" algn="l">
              <a:spcBef>
                <a:spcPts val="0"/>
              </a:spcBef>
              <a:spcAft>
                <a:spcPts val="0"/>
              </a:spcAft>
              <a:buClr>
                <a:srgbClr val="E06666"/>
              </a:buClr>
              <a:buSzPts val="1400"/>
              <a:buFont typeface="Mada"/>
              <a:buChar char="●"/>
            </a:pPr>
            <a:r>
              <a:rPr lang="en">
                <a:solidFill>
                  <a:srgbClr val="E06666"/>
                </a:solidFill>
                <a:latin typeface="Mada"/>
                <a:ea typeface="Mada"/>
                <a:cs typeface="Mada"/>
                <a:sym typeface="Mada"/>
              </a:rPr>
              <a:t>The BESTEST academic leaders </a:t>
            </a:r>
            <a:r>
              <a:rPr b="1" lang="en">
                <a:solidFill>
                  <a:srgbClr val="E06666"/>
                </a:solidFill>
                <a:highlight>
                  <a:srgbClr val="F4CCCC"/>
                </a:highlight>
                <a:latin typeface="Mada"/>
                <a:ea typeface="Mada"/>
                <a:cs typeface="Mada"/>
                <a:sym typeface="Mada"/>
              </a:rPr>
              <a:t>Razan AlRabah</a:t>
            </a:r>
            <a:r>
              <a:rPr lang="en">
                <a:solidFill>
                  <a:srgbClr val="E06666"/>
                </a:solidFill>
                <a:latin typeface="Mada"/>
                <a:ea typeface="Mada"/>
                <a:cs typeface="Mada"/>
                <a:sym typeface="Mada"/>
              </a:rPr>
              <a:t> and </a:t>
            </a:r>
            <a:r>
              <a:rPr b="1" lang="en">
                <a:solidFill>
                  <a:srgbClr val="E06666"/>
                </a:solidFill>
                <a:highlight>
                  <a:srgbClr val="F4CCCC"/>
                </a:highlight>
                <a:latin typeface="Mada"/>
                <a:ea typeface="Mada"/>
                <a:cs typeface="Mada"/>
                <a:sym typeface="Mada"/>
              </a:rPr>
              <a:t>Ibrahim AlDakhil</a:t>
            </a:r>
            <a:r>
              <a:rPr lang="en">
                <a:solidFill>
                  <a:srgbClr val="E06666"/>
                </a:solidFill>
                <a:latin typeface="Mada"/>
                <a:ea typeface="Mada"/>
                <a:cs typeface="Mada"/>
                <a:sym typeface="Mada"/>
              </a:rPr>
              <a:t>. You have done a lot for the pharmacology team and the whole batch.</a:t>
            </a:r>
            <a:endParaRPr>
              <a:solidFill>
                <a:srgbClr val="E06666"/>
              </a:solidFill>
              <a:latin typeface="Mada"/>
              <a:ea typeface="Mada"/>
              <a:cs typeface="Mada"/>
              <a:sym typeface="Mada"/>
            </a:endParaRPr>
          </a:p>
          <a:p>
            <a:pPr indent="0" lvl="0" marL="457200" rtl="0" algn="l">
              <a:spcBef>
                <a:spcPts val="0"/>
              </a:spcBef>
              <a:spcAft>
                <a:spcPts val="0"/>
              </a:spcAft>
              <a:buNone/>
            </a:pPr>
            <a:r>
              <a:t/>
            </a:r>
            <a:endParaRPr>
              <a:solidFill>
                <a:srgbClr val="E06666"/>
              </a:solidFill>
              <a:latin typeface="Mada"/>
              <a:ea typeface="Mada"/>
              <a:cs typeface="Mada"/>
              <a:sym typeface="Mada"/>
            </a:endParaRPr>
          </a:p>
          <a:p>
            <a:pPr indent="-317500" lvl="0" marL="457200" rtl="0" algn="l">
              <a:spcBef>
                <a:spcPts val="0"/>
              </a:spcBef>
              <a:spcAft>
                <a:spcPts val="0"/>
              </a:spcAft>
              <a:buClr>
                <a:srgbClr val="E06666"/>
              </a:buClr>
              <a:buSzPts val="1400"/>
              <a:buFont typeface="Mada"/>
              <a:buChar char="●"/>
            </a:pPr>
            <a:r>
              <a:rPr lang="en">
                <a:solidFill>
                  <a:srgbClr val="E06666"/>
                </a:solidFill>
                <a:latin typeface="Mada"/>
                <a:ea typeface="Mada"/>
                <a:cs typeface="Mada"/>
                <a:sym typeface="Mada"/>
              </a:rPr>
              <a:t>The </a:t>
            </a:r>
            <a:r>
              <a:rPr b="1" lang="en">
                <a:solidFill>
                  <a:srgbClr val="E06666"/>
                </a:solidFill>
                <a:highlight>
                  <a:srgbClr val="F4CCCC"/>
                </a:highlight>
                <a:latin typeface="Mada"/>
                <a:ea typeface="Mada"/>
                <a:cs typeface="Mada"/>
                <a:sym typeface="Mada"/>
              </a:rPr>
              <a:t>secret reviewers</a:t>
            </a:r>
            <a:r>
              <a:rPr lang="en">
                <a:solidFill>
                  <a:srgbClr val="E06666"/>
                </a:solidFill>
                <a:latin typeface="Mada"/>
                <a:ea typeface="Mada"/>
                <a:cs typeface="Mada"/>
                <a:sym typeface="Mada"/>
              </a:rPr>
              <a:t> , you guys did a great work. </a:t>
            </a:r>
            <a:endParaRPr>
              <a:solidFill>
                <a:srgbClr val="E06666"/>
              </a:solidFill>
              <a:latin typeface="Mada"/>
              <a:ea typeface="Mada"/>
              <a:cs typeface="Mada"/>
              <a:sym typeface="Mada"/>
            </a:endParaRPr>
          </a:p>
          <a:p>
            <a:pPr indent="0" lvl="0" marL="457200" rtl="0" algn="l">
              <a:spcBef>
                <a:spcPts val="0"/>
              </a:spcBef>
              <a:spcAft>
                <a:spcPts val="0"/>
              </a:spcAft>
              <a:buNone/>
            </a:pPr>
            <a:r>
              <a:t/>
            </a:r>
            <a:endParaRPr>
              <a:solidFill>
                <a:srgbClr val="E06666"/>
              </a:solidFill>
              <a:latin typeface="Mada"/>
              <a:ea typeface="Mada"/>
              <a:cs typeface="Mada"/>
              <a:sym typeface="Mada"/>
            </a:endParaRPr>
          </a:p>
          <a:p>
            <a:pPr indent="-317500" lvl="0" marL="457200" rtl="0" algn="l">
              <a:spcBef>
                <a:spcPts val="0"/>
              </a:spcBef>
              <a:spcAft>
                <a:spcPts val="0"/>
              </a:spcAft>
              <a:buClr>
                <a:srgbClr val="E06666"/>
              </a:buClr>
              <a:buSzPts val="1400"/>
              <a:buFont typeface="Mada"/>
              <a:buChar char="●"/>
            </a:pPr>
            <a:r>
              <a:rPr lang="en">
                <a:solidFill>
                  <a:srgbClr val="E06666"/>
                </a:solidFill>
                <a:latin typeface="Mada"/>
                <a:ea typeface="Mada"/>
                <a:cs typeface="Mada"/>
                <a:sym typeface="Mada"/>
              </a:rPr>
              <a:t>Team </a:t>
            </a:r>
            <a:r>
              <a:rPr b="1" lang="en">
                <a:solidFill>
                  <a:srgbClr val="E06666"/>
                </a:solidFill>
                <a:highlight>
                  <a:srgbClr val="F4CCCC"/>
                </a:highlight>
                <a:latin typeface="Mada"/>
                <a:ea typeface="Mada"/>
                <a:cs typeface="Mada"/>
                <a:sym typeface="Mada"/>
              </a:rPr>
              <a:t>437 and 436</a:t>
            </a:r>
            <a:r>
              <a:rPr lang="en">
                <a:solidFill>
                  <a:srgbClr val="E06666"/>
                </a:solidFill>
                <a:latin typeface="Mada"/>
                <a:ea typeface="Mada"/>
                <a:cs typeface="Mada"/>
                <a:sym typeface="Mada"/>
              </a:rPr>
              <a:t> , they helped and inspired us a lot !</a:t>
            </a:r>
            <a:endParaRPr>
              <a:solidFill>
                <a:srgbClr val="E06666"/>
              </a:solidFill>
              <a:latin typeface="Mada"/>
              <a:ea typeface="Mada"/>
              <a:cs typeface="Mada"/>
              <a:sym typeface="Mada"/>
            </a:endParaRPr>
          </a:p>
          <a:p>
            <a:pPr indent="0" lvl="0" marL="457200" rtl="0" algn="l">
              <a:spcBef>
                <a:spcPts val="0"/>
              </a:spcBef>
              <a:spcAft>
                <a:spcPts val="0"/>
              </a:spcAft>
              <a:buNone/>
            </a:pPr>
            <a:r>
              <a:t/>
            </a:r>
            <a:endParaRPr>
              <a:solidFill>
                <a:srgbClr val="E06666"/>
              </a:solidFill>
              <a:latin typeface="Mada"/>
              <a:ea typeface="Mada"/>
              <a:cs typeface="Mada"/>
              <a:sym typeface="Mada"/>
            </a:endParaRPr>
          </a:p>
          <a:p>
            <a:pPr indent="-317500" lvl="0" marL="457200" rtl="0" algn="l">
              <a:spcBef>
                <a:spcPts val="0"/>
              </a:spcBef>
              <a:spcAft>
                <a:spcPts val="0"/>
              </a:spcAft>
              <a:buClr>
                <a:srgbClr val="E06666"/>
              </a:buClr>
              <a:buSzPts val="1400"/>
              <a:buFont typeface="Mada"/>
              <a:buChar char="●"/>
            </a:pPr>
            <a:r>
              <a:rPr lang="en">
                <a:solidFill>
                  <a:srgbClr val="E06666"/>
                </a:solidFill>
                <a:latin typeface="Mada"/>
                <a:ea typeface="Mada"/>
                <a:cs typeface="Mada"/>
                <a:sym typeface="Mada"/>
              </a:rPr>
              <a:t>The </a:t>
            </a:r>
            <a:r>
              <a:rPr b="1" lang="en">
                <a:solidFill>
                  <a:srgbClr val="E06666"/>
                </a:solidFill>
                <a:highlight>
                  <a:srgbClr val="F4CCCC"/>
                </a:highlight>
                <a:latin typeface="Mada"/>
                <a:ea typeface="Mada"/>
                <a:cs typeface="Mada"/>
                <a:sym typeface="Mada"/>
              </a:rPr>
              <a:t>future doctors</a:t>
            </a:r>
            <a:r>
              <a:rPr lang="en">
                <a:solidFill>
                  <a:srgbClr val="E06666"/>
                </a:solidFill>
                <a:latin typeface="Mada"/>
                <a:ea typeface="Mada"/>
                <a:cs typeface="Mada"/>
                <a:sym typeface="Mada"/>
              </a:rPr>
              <a:t> who always support the team with their kind words and participation in the competition.</a:t>
            </a:r>
            <a:endParaRPr>
              <a:solidFill>
                <a:srgbClr val="E06666"/>
              </a:solidFill>
              <a:latin typeface="Mada"/>
              <a:ea typeface="Mada"/>
              <a:cs typeface="Mada"/>
              <a:sym typeface="Mada"/>
            </a:endParaRPr>
          </a:p>
        </p:txBody>
      </p:sp>
      <p:cxnSp>
        <p:nvCxnSpPr>
          <p:cNvPr id="288" name="Google Shape;288;p34"/>
          <p:cNvCxnSpPr/>
          <p:nvPr/>
        </p:nvCxnSpPr>
        <p:spPr>
          <a:xfrm>
            <a:off x="485775" y="6381750"/>
            <a:ext cx="5924400" cy="0"/>
          </a:xfrm>
          <a:prstGeom prst="straightConnector1">
            <a:avLst/>
          </a:prstGeom>
          <a:noFill/>
          <a:ln cap="flat" cmpd="sng" w="19050">
            <a:solidFill>
              <a:srgbClr val="990000"/>
            </a:solidFill>
            <a:prstDash val="solid"/>
            <a:round/>
            <a:headEnd len="med" w="med" type="diamond"/>
            <a:tailEnd len="med" w="med" type="diamond"/>
          </a:ln>
        </p:spPr>
      </p:cxnSp>
      <p:sp>
        <p:nvSpPr>
          <p:cNvPr id="289" name="Google Shape;289;p34"/>
          <p:cNvSpPr txBox="1"/>
          <p:nvPr/>
        </p:nvSpPr>
        <p:spPr>
          <a:xfrm>
            <a:off x="590550" y="6477000"/>
            <a:ext cx="2181300" cy="52863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Nouf Alshammari</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Noura Almazrou</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Njoud Almutairi</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Nujud Alabdullatif</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Rahaf Alshabri</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Reema Almutawa</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Reema Alserhani</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Reem Algarni</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Raghad Alkhashan</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Shahad Altheqeb</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Shahad Alsahil</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Jude Alkhalifah</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Ghalia Alnufaei</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Deana Awartani</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Dena Altwaijri</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Yasmeen Almousa</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Sara Alfarraj</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Haifa Alessa</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Fay Albuqami</a:t>
            </a:r>
            <a:endParaRPr sz="1200">
              <a:solidFill>
                <a:srgbClr val="EA9999"/>
              </a:solidFill>
              <a:latin typeface="Mada"/>
              <a:ea typeface="Mada"/>
              <a:cs typeface="Mada"/>
              <a:sym typeface="Mada"/>
            </a:endParaRPr>
          </a:p>
          <a:p>
            <a:pPr indent="0" lvl="0" marL="0" rtl="0" algn="l">
              <a:lnSpc>
                <a:spcPct val="150000"/>
              </a:lnSpc>
              <a:spcBef>
                <a:spcPts val="0"/>
              </a:spcBef>
              <a:spcAft>
                <a:spcPts val="0"/>
              </a:spcAft>
              <a:buNone/>
            </a:pPr>
            <a:r>
              <a:t/>
            </a:r>
            <a:endParaRPr sz="1200">
              <a:solidFill>
                <a:srgbClr val="EA9999"/>
              </a:solidFill>
              <a:latin typeface="Mada"/>
              <a:ea typeface="Mada"/>
              <a:cs typeface="Mada"/>
              <a:sym typeface="Mada"/>
            </a:endParaRPr>
          </a:p>
        </p:txBody>
      </p:sp>
      <p:sp>
        <p:nvSpPr>
          <p:cNvPr id="290" name="Google Shape;290;p34"/>
          <p:cNvSpPr txBox="1"/>
          <p:nvPr/>
        </p:nvSpPr>
        <p:spPr>
          <a:xfrm>
            <a:off x="1362075" y="5991225"/>
            <a:ext cx="4219800" cy="294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CC0000"/>
                </a:solidFill>
                <a:latin typeface="Mada"/>
                <a:ea typeface="Mada"/>
                <a:cs typeface="Mada"/>
                <a:sym typeface="Mada"/>
              </a:rPr>
              <a:t>Let us introduce you to our superheroes</a:t>
            </a:r>
            <a:endParaRPr b="1" sz="1600">
              <a:solidFill>
                <a:srgbClr val="CC0000"/>
              </a:solidFill>
              <a:latin typeface="Mada"/>
              <a:ea typeface="Mada"/>
              <a:cs typeface="Mada"/>
              <a:sym typeface="Mada"/>
            </a:endParaRPr>
          </a:p>
        </p:txBody>
      </p:sp>
      <p:pic>
        <p:nvPicPr>
          <p:cNvPr id="291" name="Google Shape;291;p34"/>
          <p:cNvPicPr preferRelativeResize="0"/>
          <p:nvPr/>
        </p:nvPicPr>
        <p:blipFill>
          <a:blip r:embed="rId4">
            <a:alphaModFix/>
          </a:blip>
          <a:stretch>
            <a:fillRect/>
          </a:stretch>
        </p:blipFill>
        <p:spPr>
          <a:xfrm>
            <a:off x="5282245" y="5815108"/>
            <a:ext cx="575855" cy="575867"/>
          </a:xfrm>
          <a:prstGeom prst="rect">
            <a:avLst/>
          </a:prstGeom>
          <a:noFill/>
          <a:ln>
            <a:noFill/>
          </a:ln>
        </p:spPr>
      </p:pic>
      <p:pic>
        <p:nvPicPr>
          <p:cNvPr id="292" name="Google Shape;292;p34"/>
          <p:cNvPicPr preferRelativeResize="0"/>
          <p:nvPr/>
        </p:nvPicPr>
        <p:blipFill>
          <a:blip r:embed="rId5">
            <a:alphaModFix/>
          </a:blip>
          <a:stretch>
            <a:fillRect/>
          </a:stretch>
        </p:blipFill>
        <p:spPr>
          <a:xfrm>
            <a:off x="1085925" y="5811344"/>
            <a:ext cx="575845" cy="575857"/>
          </a:xfrm>
          <a:prstGeom prst="rect">
            <a:avLst/>
          </a:prstGeom>
          <a:noFill/>
          <a:ln>
            <a:noFill/>
          </a:ln>
        </p:spPr>
      </p:pic>
      <p:sp>
        <p:nvSpPr>
          <p:cNvPr id="293" name="Google Shape;293;p34"/>
          <p:cNvSpPr txBox="1"/>
          <p:nvPr/>
        </p:nvSpPr>
        <p:spPr>
          <a:xfrm>
            <a:off x="2495550" y="6477000"/>
            <a:ext cx="2181300" cy="52863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Mohammed Alhumaidi</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Abdulrahman Bedaiwi</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Mohaned Makkawi</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Meshal Alghamdi</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Abdulaziz Alghamdi</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Abdulrahman Alhawas</a:t>
            </a:r>
            <a:endParaRPr sz="1200">
              <a:solidFill>
                <a:srgbClr val="EA9999"/>
              </a:solidFill>
              <a:latin typeface="Mada"/>
              <a:ea typeface="Mada"/>
              <a:cs typeface="Mada"/>
              <a:sym typeface="Mada"/>
            </a:endParaRPr>
          </a:p>
          <a:p>
            <a:pPr indent="0" lvl="0" marL="457200" rtl="0" algn="l">
              <a:lnSpc>
                <a:spcPct val="150000"/>
              </a:lnSpc>
              <a:spcBef>
                <a:spcPts val="0"/>
              </a:spcBef>
              <a:spcAft>
                <a:spcPts val="0"/>
              </a:spcAft>
              <a:buNone/>
            </a:pPr>
            <a:r>
              <a:t/>
            </a:r>
            <a:endParaRPr sz="1200">
              <a:solidFill>
                <a:srgbClr val="EA9999"/>
              </a:solidFill>
              <a:latin typeface="Mada"/>
              <a:ea typeface="Mada"/>
              <a:cs typeface="Mada"/>
              <a:sym typeface="Mada"/>
            </a:endParaRPr>
          </a:p>
          <a:p>
            <a:pPr indent="0" lvl="0" marL="457200" rtl="0" algn="l">
              <a:lnSpc>
                <a:spcPct val="150000"/>
              </a:lnSpc>
              <a:spcBef>
                <a:spcPts val="0"/>
              </a:spcBef>
              <a:spcAft>
                <a:spcPts val="0"/>
              </a:spcAft>
              <a:buNone/>
            </a:pPr>
            <a:r>
              <a:t/>
            </a:r>
            <a:endParaRPr sz="1200">
              <a:solidFill>
                <a:srgbClr val="EA9999"/>
              </a:solidFill>
              <a:latin typeface="Mada"/>
              <a:ea typeface="Mada"/>
              <a:cs typeface="Mada"/>
              <a:sym typeface="Mada"/>
            </a:endParaRPr>
          </a:p>
        </p:txBody>
      </p:sp>
      <p:sp>
        <p:nvSpPr>
          <p:cNvPr id="294" name="Google Shape;294;p34"/>
          <p:cNvSpPr txBox="1"/>
          <p:nvPr/>
        </p:nvSpPr>
        <p:spPr>
          <a:xfrm>
            <a:off x="4743450" y="6477000"/>
            <a:ext cx="2096700" cy="52863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Abdullah Alassaf</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Talal Abozaid</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Salman Alagla</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Khalid Nagshabandi</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Abdullah muammar</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Bader Aldhafeeri</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Mohsen Almutairi</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Hashem Bassam</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Hameed Humaid</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Faisal Alqifari</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Nayef Alsaber</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Mohammed Ajarem</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Badr Alqarni</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Mohammed Alhuqbani</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Khalid Aldossari</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Naif Aldossari</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Abdullah Alnuwaybit</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Bassam Al Khuwaitir</a:t>
            </a:r>
            <a:endParaRPr sz="1200">
              <a:solidFill>
                <a:srgbClr val="EA9999"/>
              </a:solidFill>
              <a:latin typeface="Mada"/>
              <a:ea typeface="Mada"/>
              <a:cs typeface="Mada"/>
              <a:sym typeface="Mada"/>
            </a:endParaRPr>
          </a:p>
          <a:p>
            <a:pPr indent="-304800" lvl="0" marL="457200" rtl="0" algn="l">
              <a:lnSpc>
                <a:spcPct val="150000"/>
              </a:lnSpc>
              <a:spcBef>
                <a:spcPts val="0"/>
              </a:spcBef>
              <a:spcAft>
                <a:spcPts val="0"/>
              </a:spcAft>
              <a:buClr>
                <a:srgbClr val="EA9999"/>
              </a:buClr>
              <a:buSzPts val="1200"/>
              <a:buFont typeface="Mada"/>
              <a:buChar char="●"/>
            </a:pPr>
            <a:r>
              <a:rPr lang="en" sz="1200">
                <a:solidFill>
                  <a:srgbClr val="EA9999"/>
                </a:solidFill>
                <a:latin typeface="Mada"/>
                <a:ea typeface="Mada"/>
                <a:cs typeface="Mada"/>
                <a:sym typeface="Mada"/>
              </a:rPr>
              <a:t>Alwaleed alsaleh</a:t>
            </a:r>
            <a:endParaRPr sz="1200">
              <a:solidFill>
                <a:srgbClr val="EA9999"/>
              </a:solidFill>
              <a:latin typeface="Mada"/>
              <a:ea typeface="Mada"/>
              <a:cs typeface="Mada"/>
              <a:sym typeface="Mada"/>
            </a:endParaRPr>
          </a:p>
          <a:p>
            <a:pPr indent="0" lvl="0" marL="457200" rtl="0" algn="l">
              <a:lnSpc>
                <a:spcPct val="150000"/>
              </a:lnSpc>
              <a:spcBef>
                <a:spcPts val="0"/>
              </a:spcBef>
              <a:spcAft>
                <a:spcPts val="0"/>
              </a:spcAft>
              <a:buNone/>
            </a:pPr>
            <a:r>
              <a:t/>
            </a:r>
            <a:endParaRPr sz="1200">
              <a:solidFill>
                <a:srgbClr val="EA9999"/>
              </a:solidFill>
              <a:latin typeface="Mada"/>
              <a:ea typeface="Mada"/>
              <a:cs typeface="Mada"/>
              <a:sym typeface="Mad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8" name="Shape 298"/>
        <p:cNvGrpSpPr/>
        <p:nvPr/>
      </p:nvGrpSpPr>
      <p:grpSpPr>
        <a:xfrm>
          <a:off x="0" y="0"/>
          <a:ext cx="0" cy="0"/>
          <a:chOff x="0" y="0"/>
          <a:chExt cx="0" cy="0"/>
        </a:xfrm>
      </p:grpSpPr>
      <p:sp>
        <p:nvSpPr>
          <p:cNvPr id="299" name="Google Shape;299;p35"/>
          <p:cNvSpPr txBox="1"/>
          <p:nvPr/>
        </p:nvSpPr>
        <p:spPr>
          <a:xfrm>
            <a:off x="162007" y="5523113"/>
            <a:ext cx="6429600" cy="139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000">
                <a:solidFill>
                  <a:srgbClr val="990000"/>
                </a:solidFill>
                <a:latin typeface="Georgia"/>
                <a:ea typeface="Georgia"/>
                <a:cs typeface="Georgia"/>
                <a:sym typeface="Georgia"/>
              </a:rPr>
              <a:t>Team Leaders:</a:t>
            </a:r>
            <a:endParaRPr b="1" sz="1200">
              <a:solidFill>
                <a:srgbClr val="990000"/>
              </a:solidFill>
              <a:latin typeface="Georgia"/>
              <a:ea typeface="Georgia"/>
              <a:cs typeface="Georgia"/>
              <a:sym typeface="Georgia"/>
            </a:endParaRPr>
          </a:p>
          <a:p>
            <a:pPr indent="0" lvl="0" marL="0" rtl="0" algn="ctr">
              <a:spcBef>
                <a:spcPts val="0"/>
              </a:spcBef>
              <a:spcAft>
                <a:spcPts val="0"/>
              </a:spcAft>
              <a:buNone/>
            </a:pPr>
            <a:r>
              <a:t/>
            </a:r>
            <a:endParaRPr b="1" sz="1200">
              <a:solidFill>
                <a:srgbClr val="990000"/>
              </a:solidFill>
              <a:latin typeface="Georgia"/>
              <a:ea typeface="Georgia"/>
              <a:cs typeface="Georgia"/>
              <a:sym typeface="Georgia"/>
            </a:endParaRPr>
          </a:p>
          <a:p>
            <a:pPr indent="0" lvl="0" marL="0" rtl="0" algn="ctr">
              <a:spcBef>
                <a:spcPts val="0"/>
              </a:spcBef>
              <a:spcAft>
                <a:spcPts val="0"/>
              </a:spcAft>
              <a:buNone/>
            </a:pPr>
            <a:r>
              <a:rPr b="1" lang="en" sz="2400">
                <a:solidFill>
                  <a:srgbClr val="EA9999"/>
                </a:solidFill>
                <a:latin typeface="Mada"/>
                <a:ea typeface="Mada"/>
                <a:cs typeface="Mada"/>
                <a:sym typeface="Mada"/>
              </a:rPr>
              <a:t>May Babaeer           Zyad Aldosari</a:t>
            </a:r>
            <a:endParaRPr b="1" sz="2400">
              <a:solidFill>
                <a:srgbClr val="EA9999"/>
              </a:solidFill>
              <a:latin typeface="Mada"/>
              <a:ea typeface="Mada"/>
              <a:cs typeface="Mada"/>
              <a:sym typeface="Mada"/>
            </a:endParaRPr>
          </a:p>
        </p:txBody>
      </p:sp>
      <p:sp>
        <p:nvSpPr>
          <p:cNvPr id="300" name="Google Shape;300;p35"/>
          <p:cNvSpPr txBox="1"/>
          <p:nvPr/>
        </p:nvSpPr>
        <p:spPr>
          <a:xfrm>
            <a:off x="-240319" y="6665751"/>
            <a:ext cx="7373700" cy="7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700">
                <a:solidFill>
                  <a:srgbClr val="990000"/>
                </a:solidFill>
                <a:latin typeface="Georgia"/>
                <a:ea typeface="Georgia"/>
                <a:cs typeface="Georgia"/>
                <a:sym typeface="Georgia"/>
              </a:rPr>
              <a:t>This Amazing Work was Done By:</a:t>
            </a:r>
            <a:endParaRPr b="1" sz="2700">
              <a:solidFill>
                <a:srgbClr val="990000"/>
              </a:solidFill>
              <a:latin typeface="Mada"/>
              <a:ea typeface="Mada"/>
              <a:cs typeface="Mada"/>
              <a:sym typeface="Mada"/>
            </a:endParaRPr>
          </a:p>
        </p:txBody>
      </p:sp>
      <p:sp>
        <p:nvSpPr>
          <p:cNvPr id="301" name="Google Shape;301;p35"/>
          <p:cNvSpPr txBox="1"/>
          <p:nvPr/>
        </p:nvSpPr>
        <p:spPr>
          <a:xfrm>
            <a:off x="132350" y="7221192"/>
            <a:ext cx="6429600" cy="1730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EA9999"/>
                </a:solidFill>
                <a:latin typeface="Mada"/>
                <a:ea typeface="Mada"/>
                <a:cs typeface="Mada"/>
                <a:sym typeface="Mada"/>
              </a:rPr>
              <a:t>Alwaleed alsaleh</a:t>
            </a:r>
            <a:endParaRPr b="1" sz="2400">
              <a:solidFill>
                <a:srgbClr val="EA9999"/>
              </a:solidFill>
              <a:latin typeface="Mada"/>
              <a:ea typeface="Mada"/>
              <a:cs typeface="Mada"/>
              <a:sym typeface="Mada"/>
            </a:endParaRPr>
          </a:p>
          <a:p>
            <a:pPr indent="0" lvl="0" marL="0" rtl="0" algn="ctr">
              <a:spcBef>
                <a:spcPts val="0"/>
              </a:spcBef>
              <a:spcAft>
                <a:spcPts val="0"/>
              </a:spcAft>
              <a:buNone/>
            </a:pPr>
            <a:r>
              <a:rPr b="1" lang="en" sz="2400">
                <a:solidFill>
                  <a:srgbClr val="EA9999"/>
                </a:solidFill>
                <a:latin typeface="Mada"/>
                <a:ea typeface="Mada"/>
                <a:cs typeface="Mada"/>
                <a:sym typeface="Mada"/>
              </a:rPr>
              <a:t>Mohamed Makkawi</a:t>
            </a:r>
            <a:endParaRPr b="1" sz="2400">
              <a:solidFill>
                <a:srgbClr val="EA9999"/>
              </a:solidFill>
              <a:latin typeface="Mada"/>
              <a:ea typeface="Mada"/>
              <a:cs typeface="Mada"/>
              <a:sym typeface="Mada"/>
            </a:endParaRPr>
          </a:p>
          <a:p>
            <a:pPr indent="0" lvl="0" marL="0" rtl="0" algn="ctr">
              <a:spcBef>
                <a:spcPts val="0"/>
              </a:spcBef>
              <a:spcAft>
                <a:spcPts val="0"/>
              </a:spcAft>
              <a:buNone/>
            </a:pPr>
            <a:r>
              <a:rPr b="1" lang="en" sz="2400">
                <a:solidFill>
                  <a:srgbClr val="EA9999"/>
                </a:solidFill>
                <a:latin typeface="Mada"/>
                <a:ea typeface="Mada"/>
                <a:cs typeface="Mada"/>
                <a:sym typeface="Mada"/>
              </a:rPr>
              <a:t>  Khalid Nagshabandi </a:t>
            </a:r>
            <a:r>
              <a:rPr b="1" lang="en" sz="2400">
                <a:solidFill>
                  <a:srgbClr val="EA9999"/>
                </a:solidFill>
                <a:latin typeface="Mada"/>
                <a:ea typeface="Mada"/>
                <a:cs typeface="Mada"/>
                <a:sym typeface="Mada"/>
              </a:rPr>
              <a:t>         </a:t>
            </a:r>
            <a:endParaRPr b="1" sz="2400">
              <a:solidFill>
                <a:srgbClr val="EA9999"/>
              </a:solidFill>
              <a:latin typeface="Mada"/>
              <a:ea typeface="Mada"/>
              <a:cs typeface="Mada"/>
              <a:sym typeface="Mada"/>
            </a:endParaRPr>
          </a:p>
          <a:p>
            <a:pPr indent="0" lvl="0" marL="0" rtl="0" algn="ctr">
              <a:spcBef>
                <a:spcPts val="0"/>
              </a:spcBef>
              <a:spcAft>
                <a:spcPts val="0"/>
              </a:spcAft>
              <a:buNone/>
            </a:pPr>
            <a:r>
              <a:rPr b="1" lang="en" sz="2400">
                <a:solidFill>
                  <a:srgbClr val="EA9999"/>
                </a:solidFill>
                <a:latin typeface="Mada"/>
                <a:ea typeface="Mada"/>
                <a:cs typeface="Mada"/>
                <a:sym typeface="Mada"/>
              </a:rPr>
              <a:t>Abdullah Muammar</a:t>
            </a:r>
            <a:endParaRPr b="1" sz="2400">
              <a:solidFill>
                <a:srgbClr val="EA9999"/>
              </a:solidFill>
              <a:latin typeface="Mada"/>
              <a:ea typeface="Mada"/>
              <a:cs typeface="Mada"/>
              <a:sym typeface="Mada"/>
            </a:endParaRPr>
          </a:p>
          <a:p>
            <a:pPr indent="0" lvl="0" marL="0" rtl="0" algn="ctr">
              <a:spcBef>
                <a:spcPts val="0"/>
              </a:spcBef>
              <a:spcAft>
                <a:spcPts val="0"/>
              </a:spcAft>
              <a:buNone/>
            </a:pPr>
            <a:r>
              <a:t/>
            </a:r>
            <a:endParaRPr b="1" sz="2400">
              <a:solidFill>
                <a:srgbClr val="EA9999"/>
              </a:solidFill>
              <a:latin typeface="Mada"/>
              <a:ea typeface="Mada"/>
              <a:cs typeface="Mada"/>
              <a:sym typeface="Mada"/>
            </a:endParaRPr>
          </a:p>
        </p:txBody>
      </p:sp>
      <p:sp>
        <p:nvSpPr>
          <p:cNvPr id="302" name="Google Shape;302;p35"/>
          <p:cNvSpPr txBox="1"/>
          <p:nvPr/>
        </p:nvSpPr>
        <p:spPr>
          <a:xfrm>
            <a:off x="1131350" y="8799456"/>
            <a:ext cx="4584000" cy="592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700">
                <a:solidFill>
                  <a:srgbClr val="990000"/>
                </a:solidFill>
                <a:latin typeface="Georgia"/>
                <a:ea typeface="Georgia"/>
                <a:cs typeface="Georgia"/>
                <a:sym typeface="Georgia"/>
              </a:rPr>
              <a:t>Note writers</a:t>
            </a:r>
            <a:endParaRPr b="1" sz="2700">
              <a:solidFill>
                <a:srgbClr val="990000"/>
              </a:solidFill>
              <a:latin typeface="Mada"/>
              <a:ea typeface="Mada"/>
              <a:cs typeface="Mada"/>
              <a:sym typeface="Mada"/>
            </a:endParaRPr>
          </a:p>
        </p:txBody>
      </p:sp>
      <p:sp>
        <p:nvSpPr>
          <p:cNvPr id="303" name="Google Shape;303;p35"/>
          <p:cNvSpPr txBox="1"/>
          <p:nvPr/>
        </p:nvSpPr>
        <p:spPr>
          <a:xfrm>
            <a:off x="1055146" y="9866334"/>
            <a:ext cx="4584000" cy="592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700">
                <a:solidFill>
                  <a:srgbClr val="990000"/>
                </a:solidFill>
                <a:latin typeface="Georgia"/>
                <a:ea typeface="Georgia"/>
                <a:cs typeface="Georgia"/>
                <a:sym typeface="Georgia"/>
              </a:rPr>
              <a:t>Quiz writers</a:t>
            </a:r>
            <a:endParaRPr b="1" sz="2700">
              <a:solidFill>
                <a:srgbClr val="990000"/>
              </a:solidFill>
              <a:latin typeface="Mada"/>
              <a:ea typeface="Mada"/>
              <a:cs typeface="Mada"/>
              <a:sym typeface="Mada"/>
            </a:endParaRPr>
          </a:p>
        </p:txBody>
      </p:sp>
      <p:sp>
        <p:nvSpPr>
          <p:cNvPr id="304" name="Google Shape;304;p35"/>
          <p:cNvSpPr txBox="1"/>
          <p:nvPr/>
        </p:nvSpPr>
        <p:spPr>
          <a:xfrm>
            <a:off x="252461" y="9308263"/>
            <a:ext cx="6429600" cy="592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EA9999"/>
                </a:solidFill>
                <a:latin typeface="Mada"/>
                <a:ea typeface="Mada"/>
                <a:cs typeface="Mada"/>
                <a:sym typeface="Mada"/>
              </a:rPr>
              <a:t>Nouf AlShammari</a:t>
            </a:r>
            <a:r>
              <a:rPr b="1" lang="en" sz="2400">
                <a:solidFill>
                  <a:srgbClr val="EA9999"/>
                </a:solidFill>
                <a:latin typeface="Mada"/>
                <a:ea typeface="Mada"/>
                <a:cs typeface="Mada"/>
                <a:sym typeface="Mada"/>
              </a:rPr>
              <a:t>           Raghad AlKhashan</a:t>
            </a:r>
            <a:endParaRPr b="1" sz="2400">
              <a:solidFill>
                <a:srgbClr val="EA9999"/>
              </a:solidFill>
              <a:latin typeface="Mada"/>
              <a:ea typeface="Mada"/>
              <a:cs typeface="Mada"/>
              <a:sym typeface="Mada"/>
            </a:endParaRPr>
          </a:p>
        </p:txBody>
      </p:sp>
      <p:sp>
        <p:nvSpPr>
          <p:cNvPr id="305" name="Google Shape;305;p35"/>
          <p:cNvSpPr txBox="1"/>
          <p:nvPr/>
        </p:nvSpPr>
        <p:spPr>
          <a:xfrm>
            <a:off x="252461" y="10451340"/>
            <a:ext cx="6429600" cy="592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EA9999"/>
                </a:solidFill>
                <a:latin typeface="Mada"/>
                <a:ea typeface="Mada"/>
                <a:cs typeface="Mada"/>
                <a:sym typeface="Mada"/>
              </a:rPr>
              <a:t>Alwaleed Alsaleh</a:t>
            </a:r>
            <a:r>
              <a:rPr b="1" lang="en" sz="2400">
                <a:solidFill>
                  <a:srgbClr val="EA9999"/>
                </a:solidFill>
                <a:latin typeface="Mada"/>
                <a:ea typeface="Mada"/>
                <a:cs typeface="Mada"/>
                <a:sym typeface="Mada"/>
              </a:rPr>
              <a:t>        </a:t>
            </a:r>
            <a:endParaRPr b="1" sz="2400">
              <a:solidFill>
                <a:srgbClr val="EA9999"/>
              </a:solidFill>
              <a:latin typeface="Mada"/>
              <a:ea typeface="Mada"/>
              <a:cs typeface="Mada"/>
              <a:sym typeface="Mada"/>
            </a:endParaRPr>
          </a:p>
        </p:txBody>
      </p:sp>
      <p:sp>
        <p:nvSpPr>
          <p:cNvPr id="306" name="Google Shape;306;p35"/>
          <p:cNvSpPr/>
          <p:nvPr/>
        </p:nvSpPr>
        <p:spPr>
          <a:xfrm>
            <a:off x="0" y="0"/>
            <a:ext cx="6858300" cy="3372300"/>
          </a:xfrm>
          <a:prstGeom prst="rect">
            <a:avLst/>
          </a:prstGeom>
          <a:solidFill>
            <a:srgbClr val="EA99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35"/>
          <p:cNvSpPr/>
          <p:nvPr/>
        </p:nvSpPr>
        <p:spPr>
          <a:xfrm flipH="1">
            <a:off x="109" y="3199246"/>
            <a:ext cx="2491800" cy="628500"/>
          </a:xfrm>
          <a:prstGeom prst="snip2DiagRect">
            <a:avLst>
              <a:gd fmla="val 42434" name="adj1"/>
              <a:gd fmla="val 0" name="adj2"/>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35"/>
          <p:cNvSpPr/>
          <p:nvPr/>
        </p:nvSpPr>
        <p:spPr>
          <a:xfrm>
            <a:off x="-225" y="2914805"/>
            <a:ext cx="6839569" cy="266727"/>
          </a:xfrm>
          <a:custGeom>
            <a:rect b="b" l="l" r="r" t="t"/>
            <a:pathLst>
              <a:path extrusionOk="0" h="10668" w="277749">
                <a:moveTo>
                  <a:pt x="0" y="0"/>
                </a:moveTo>
                <a:lnTo>
                  <a:pt x="96393" y="762"/>
                </a:lnTo>
                <a:lnTo>
                  <a:pt x="107823" y="10668"/>
                </a:lnTo>
                <a:lnTo>
                  <a:pt x="277749" y="10668"/>
                </a:lnTo>
              </a:path>
            </a:pathLst>
          </a:custGeom>
          <a:noFill/>
          <a:ln cap="flat" cmpd="sng" w="114300">
            <a:solidFill>
              <a:srgbClr val="FFFFFF"/>
            </a:solidFill>
            <a:prstDash val="lgDash"/>
            <a:round/>
            <a:headEnd len="med" w="med" type="none"/>
            <a:tailEnd len="med" w="med" type="none"/>
          </a:ln>
        </p:spPr>
      </p:sp>
      <p:pic>
        <p:nvPicPr>
          <p:cNvPr id="309" name="Google Shape;309;p35"/>
          <p:cNvPicPr preferRelativeResize="0"/>
          <p:nvPr/>
        </p:nvPicPr>
        <p:blipFill rotWithShape="1">
          <a:blip r:embed="rId3">
            <a:alphaModFix/>
          </a:blip>
          <a:srcRect b="16795" l="0" r="0" t="15287"/>
          <a:stretch/>
        </p:blipFill>
        <p:spPr>
          <a:xfrm>
            <a:off x="4286438" y="1149861"/>
            <a:ext cx="2548012" cy="1730663"/>
          </a:xfrm>
          <a:prstGeom prst="rect">
            <a:avLst/>
          </a:prstGeom>
          <a:noFill/>
          <a:ln>
            <a:noFill/>
          </a:ln>
        </p:spPr>
      </p:pic>
      <p:sp>
        <p:nvSpPr>
          <p:cNvPr id="310" name="Google Shape;310;p35"/>
          <p:cNvSpPr txBox="1"/>
          <p:nvPr/>
        </p:nvSpPr>
        <p:spPr>
          <a:xfrm>
            <a:off x="181058" y="323867"/>
            <a:ext cx="6658500" cy="95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FFFFFF"/>
                </a:solidFill>
                <a:latin typeface="Mada"/>
                <a:ea typeface="Mada"/>
                <a:cs typeface="Mada"/>
                <a:sym typeface="Mada"/>
              </a:rPr>
              <a:t>Thank you for all the love and support you gave the team in those two years!</a:t>
            </a:r>
            <a:endParaRPr b="1" sz="2400">
              <a:solidFill>
                <a:srgbClr val="FFFFFF"/>
              </a:solidFill>
              <a:latin typeface="Mada"/>
              <a:ea typeface="Mada"/>
              <a:cs typeface="Mada"/>
              <a:sym typeface="Mada"/>
            </a:endParaRPr>
          </a:p>
        </p:txBody>
      </p:sp>
      <p:sp>
        <p:nvSpPr>
          <p:cNvPr id="311" name="Google Shape;311;p35"/>
          <p:cNvSpPr txBox="1"/>
          <p:nvPr/>
        </p:nvSpPr>
        <p:spPr>
          <a:xfrm>
            <a:off x="181058" y="1352622"/>
            <a:ext cx="4672200" cy="109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FFFFFF"/>
                </a:solidFill>
                <a:latin typeface="Mada"/>
                <a:ea typeface="Mada"/>
                <a:cs typeface="Mada"/>
                <a:sym typeface="Mada"/>
              </a:rPr>
              <a:t>Hope we made the context much easier to study.</a:t>
            </a:r>
            <a:endParaRPr b="1" sz="1800">
              <a:solidFill>
                <a:srgbClr val="FFFFFF"/>
              </a:solidFill>
              <a:latin typeface="Mada"/>
              <a:ea typeface="Mada"/>
              <a:cs typeface="Mada"/>
              <a:sym typeface="Mada"/>
            </a:endParaRPr>
          </a:p>
          <a:p>
            <a:pPr indent="0" lvl="0" marL="0" rtl="0" algn="l">
              <a:spcBef>
                <a:spcPts val="0"/>
              </a:spcBef>
              <a:spcAft>
                <a:spcPts val="0"/>
              </a:spcAft>
              <a:buNone/>
            </a:pPr>
            <a:r>
              <a:rPr b="1" lang="en" sz="1800">
                <a:solidFill>
                  <a:srgbClr val="FFFFFF"/>
                </a:solidFill>
                <a:latin typeface="Mada"/>
                <a:ea typeface="Mada"/>
                <a:cs typeface="Mada"/>
                <a:sym typeface="Mada"/>
              </a:rPr>
              <a:t>God bless you, Future doctors.</a:t>
            </a:r>
            <a:endParaRPr b="1" sz="1800">
              <a:solidFill>
                <a:srgbClr val="FFFFFF"/>
              </a:solidFill>
              <a:latin typeface="Mada"/>
              <a:ea typeface="Mada"/>
              <a:cs typeface="Mada"/>
              <a:sym typeface="Mada"/>
            </a:endParaRPr>
          </a:p>
        </p:txBody>
      </p:sp>
      <p:sp>
        <p:nvSpPr>
          <p:cNvPr id="312" name="Google Shape;312;p35"/>
          <p:cNvSpPr txBox="1"/>
          <p:nvPr/>
        </p:nvSpPr>
        <p:spPr>
          <a:xfrm>
            <a:off x="252461" y="11442013"/>
            <a:ext cx="6429600" cy="592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EA9999"/>
                </a:solidFill>
                <a:latin typeface="Mada"/>
                <a:ea typeface="Mada"/>
                <a:cs typeface="Mada"/>
                <a:sym typeface="Mada"/>
              </a:rPr>
              <a:t>Abdulrahman Alhawas</a:t>
            </a:r>
            <a:endParaRPr b="1" sz="2400">
              <a:solidFill>
                <a:srgbClr val="EA9999"/>
              </a:solidFill>
              <a:latin typeface="Mada"/>
              <a:ea typeface="Mada"/>
              <a:cs typeface="Mada"/>
              <a:sym typeface="Mada"/>
            </a:endParaRPr>
          </a:p>
        </p:txBody>
      </p:sp>
      <p:sp>
        <p:nvSpPr>
          <p:cNvPr id="313" name="Google Shape;313;p35"/>
          <p:cNvSpPr txBox="1"/>
          <p:nvPr/>
        </p:nvSpPr>
        <p:spPr>
          <a:xfrm>
            <a:off x="1207546" y="10933134"/>
            <a:ext cx="4584000" cy="592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700">
                <a:solidFill>
                  <a:srgbClr val="990000"/>
                </a:solidFill>
                <a:latin typeface="Georgia"/>
                <a:ea typeface="Georgia"/>
                <a:cs typeface="Georgia"/>
                <a:sym typeface="Georgia"/>
              </a:rPr>
              <a:t>Editor</a:t>
            </a:r>
            <a:endParaRPr b="1" sz="2700">
              <a:solidFill>
                <a:srgbClr val="990000"/>
              </a:solidFill>
              <a:latin typeface="Mada"/>
              <a:ea typeface="Mada"/>
              <a:cs typeface="Mada"/>
              <a:sym typeface="Mada"/>
            </a:endParaRPr>
          </a:p>
        </p:txBody>
      </p:sp>
      <p:sp>
        <p:nvSpPr>
          <p:cNvPr id="314" name="Google Shape;314;p35"/>
          <p:cNvSpPr txBox="1"/>
          <p:nvPr/>
        </p:nvSpPr>
        <p:spPr>
          <a:xfrm>
            <a:off x="67475" y="3459225"/>
            <a:ext cx="5044200" cy="193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900">
                <a:solidFill>
                  <a:srgbClr val="990000"/>
                </a:solidFill>
                <a:latin typeface="Mada"/>
                <a:ea typeface="Mada"/>
                <a:cs typeface="Mada"/>
                <a:sym typeface="Mada"/>
              </a:rPr>
              <a:t>Ok now a message from your favorite lecture reviewers, tell the academics Idc it’s the last block they can’t fire us now.</a:t>
            </a:r>
            <a:endParaRPr b="1" sz="900">
              <a:solidFill>
                <a:srgbClr val="990000"/>
              </a:solidFill>
              <a:latin typeface="Mada"/>
              <a:ea typeface="Mada"/>
              <a:cs typeface="Mada"/>
              <a:sym typeface="Mada"/>
            </a:endParaRPr>
          </a:p>
          <a:p>
            <a:pPr indent="0" lvl="0" marL="0" rtl="0" algn="l">
              <a:spcBef>
                <a:spcPts val="0"/>
              </a:spcBef>
              <a:spcAft>
                <a:spcPts val="0"/>
              </a:spcAft>
              <a:buNone/>
            </a:pPr>
            <a:r>
              <a:rPr b="1" lang="en" sz="900">
                <a:solidFill>
                  <a:srgbClr val="990000"/>
                </a:solidFill>
                <a:latin typeface="Mada"/>
                <a:ea typeface="Mada"/>
                <a:cs typeface="Mada"/>
                <a:sym typeface="Mada"/>
              </a:rPr>
              <a:t>This is our favorite team and we’ll always enjoy reviewing it. Thank you ladies and gents for all your hard work, Thank you for making this extremely difficult subject easier and much more enjoyable. </a:t>
            </a:r>
            <a:endParaRPr b="1" sz="900">
              <a:solidFill>
                <a:srgbClr val="990000"/>
              </a:solidFill>
              <a:latin typeface="Mada"/>
              <a:ea typeface="Mada"/>
              <a:cs typeface="Mada"/>
              <a:sym typeface="Mada"/>
            </a:endParaRPr>
          </a:p>
          <a:p>
            <a:pPr indent="0" lvl="0" marL="0" rtl="0" algn="l">
              <a:spcBef>
                <a:spcPts val="0"/>
              </a:spcBef>
              <a:spcAft>
                <a:spcPts val="0"/>
              </a:spcAft>
              <a:buNone/>
            </a:pPr>
            <a:r>
              <a:t/>
            </a:r>
            <a:endParaRPr b="1" sz="900">
              <a:solidFill>
                <a:srgbClr val="990000"/>
              </a:solidFill>
              <a:latin typeface="Mada"/>
              <a:ea typeface="Mada"/>
              <a:cs typeface="Mada"/>
              <a:sym typeface="Mada"/>
            </a:endParaRPr>
          </a:p>
          <a:p>
            <a:pPr indent="0" lvl="0" marL="0" rtl="0" algn="l">
              <a:spcBef>
                <a:spcPts val="0"/>
              </a:spcBef>
              <a:spcAft>
                <a:spcPts val="0"/>
              </a:spcAft>
              <a:buNone/>
            </a:pPr>
            <a:r>
              <a:rPr b="1" lang="en" sz="900">
                <a:solidFill>
                  <a:srgbClr val="990000"/>
                </a:solidFill>
                <a:latin typeface="Mada"/>
                <a:ea typeface="Mada"/>
                <a:cs typeface="Mada"/>
                <a:sym typeface="Mada"/>
              </a:rPr>
              <a:t>We’d like to take this moment to give our thanks to Zyad and May for being the best team leaders we’ve ever worked with. Thank you for being so understanding and cheerful. We wish you the best in your future lives and we hope to see more from you. </a:t>
            </a:r>
            <a:endParaRPr b="1" sz="900">
              <a:solidFill>
                <a:srgbClr val="990000"/>
              </a:solidFill>
              <a:latin typeface="Mada"/>
              <a:ea typeface="Mada"/>
              <a:cs typeface="Mada"/>
              <a:sym typeface="Mada"/>
            </a:endParaRPr>
          </a:p>
          <a:p>
            <a:pPr indent="0" lvl="0" marL="0" rtl="0" algn="l">
              <a:spcBef>
                <a:spcPts val="0"/>
              </a:spcBef>
              <a:spcAft>
                <a:spcPts val="0"/>
              </a:spcAft>
              <a:buNone/>
            </a:pPr>
            <a:r>
              <a:t/>
            </a:r>
            <a:endParaRPr b="1" sz="900">
              <a:solidFill>
                <a:srgbClr val="990000"/>
              </a:solidFill>
              <a:latin typeface="Mada"/>
              <a:ea typeface="Mada"/>
              <a:cs typeface="Mada"/>
              <a:sym typeface="Mada"/>
            </a:endParaRPr>
          </a:p>
          <a:p>
            <a:pPr indent="0" lvl="0" marL="0" rtl="0" algn="l">
              <a:spcBef>
                <a:spcPts val="0"/>
              </a:spcBef>
              <a:spcAft>
                <a:spcPts val="0"/>
              </a:spcAft>
              <a:buNone/>
            </a:pPr>
            <a:r>
              <a:rPr b="1" lang="en" sz="900">
                <a:solidFill>
                  <a:srgbClr val="990000"/>
                </a:solidFill>
                <a:latin typeface="Mada"/>
                <a:ea typeface="Mada"/>
                <a:cs typeface="Mada"/>
                <a:sym typeface="Mada"/>
              </a:rPr>
              <a:t>Let’s take a minute to appreciate the last pharmacology lec this batch will ever take, you can cry if you want, we already are.</a:t>
            </a:r>
            <a:endParaRPr b="1" sz="900">
              <a:solidFill>
                <a:srgbClr val="990000"/>
              </a:solidFill>
              <a:latin typeface="Mada"/>
              <a:ea typeface="Mada"/>
              <a:cs typeface="Mada"/>
              <a:sym typeface="Mada"/>
            </a:endParaRPr>
          </a:p>
          <a:p>
            <a:pPr indent="0" lvl="0" marL="0" rtl="0" algn="l">
              <a:spcBef>
                <a:spcPts val="0"/>
              </a:spcBef>
              <a:spcAft>
                <a:spcPts val="0"/>
              </a:spcAft>
              <a:buNone/>
            </a:pPr>
            <a:r>
              <a:rPr b="1" lang="en" sz="900">
                <a:solidFill>
                  <a:srgbClr val="990000"/>
                </a:solidFill>
                <a:latin typeface="Mada"/>
                <a:ea typeface="Mada"/>
                <a:cs typeface="Mada"/>
                <a:sym typeface="Mada"/>
              </a:rPr>
              <a:t>-The Hidden reviewers, Meshari and Badr.</a:t>
            </a:r>
            <a:endParaRPr b="1" sz="900">
              <a:solidFill>
                <a:srgbClr val="990000"/>
              </a:solidFill>
              <a:latin typeface="Mada"/>
              <a:ea typeface="Mada"/>
              <a:cs typeface="Mada"/>
              <a:sym typeface="Mada"/>
            </a:endParaRPr>
          </a:p>
          <a:p>
            <a:pPr indent="0" lvl="0" marL="0" rtl="0" algn="l">
              <a:spcBef>
                <a:spcPts val="0"/>
              </a:spcBef>
              <a:spcAft>
                <a:spcPts val="0"/>
              </a:spcAft>
              <a:buNone/>
            </a:pPr>
            <a:r>
              <a:t/>
            </a:r>
            <a:endParaRPr b="1" sz="1000">
              <a:solidFill>
                <a:srgbClr val="EA9999"/>
              </a:solidFill>
              <a:latin typeface="Mada"/>
              <a:ea typeface="Mada"/>
              <a:cs typeface="Mada"/>
              <a:sym typeface="Mada"/>
            </a:endParaRPr>
          </a:p>
        </p:txBody>
      </p:sp>
      <p:pic>
        <p:nvPicPr>
          <p:cNvPr id="315" name="Google Shape;315;p35"/>
          <p:cNvPicPr preferRelativeResize="0"/>
          <p:nvPr/>
        </p:nvPicPr>
        <p:blipFill>
          <a:blip r:embed="rId4">
            <a:alphaModFix/>
          </a:blip>
          <a:stretch>
            <a:fillRect/>
          </a:stretch>
        </p:blipFill>
        <p:spPr>
          <a:xfrm>
            <a:off x="5111550" y="3600900"/>
            <a:ext cx="1617413" cy="161741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6"/>
          <p:cNvSpPr txBox="1"/>
          <p:nvPr/>
        </p:nvSpPr>
        <p:spPr>
          <a:xfrm>
            <a:off x="154150" y="161925"/>
            <a:ext cx="6505800" cy="514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990000"/>
                </a:solidFill>
                <a:latin typeface="Georgia"/>
                <a:ea typeface="Georgia"/>
                <a:cs typeface="Georgia"/>
                <a:sym typeface="Georgia"/>
              </a:rPr>
              <a:t>Menopause</a:t>
            </a:r>
            <a:endParaRPr b="1" sz="2400">
              <a:solidFill>
                <a:srgbClr val="990000"/>
              </a:solidFill>
              <a:latin typeface="Georgia"/>
              <a:ea typeface="Georgia"/>
              <a:cs typeface="Georgia"/>
              <a:sym typeface="Georgia"/>
            </a:endParaRPr>
          </a:p>
        </p:txBody>
      </p:sp>
      <p:sp>
        <p:nvSpPr>
          <p:cNvPr id="134" name="Google Shape;134;p26"/>
          <p:cNvSpPr txBox="1"/>
          <p:nvPr/>
        </p:nvSpPr>
        <p:spPr>
          <a:xfrm>
            <a:off x="154150" y="781050"/>
            <a:ext cx="6505800" cy="1438200"/>
          </a:xfrm>
          <a:prstGeom prst="rect">
            <a:avLst/>
          </a:prstGeom>
          <a:noFill/>
          <a:ln cap="flat" cmpd="sng" w="9525">
            <a:solidFill>
              <a:srgbClr val="EA9999"/>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highlight>
                  <a:srgbClr val="F4CCCC"/>
                </a:highlight>
                <a:latin typeface="Mada"/>
                <a:ea typeface="Mada"/>
                <a:cs typeface="Mada"/>
                <a:sym typeface="Mada"/>
              </a:rPr>
              <a:t>Definition</a:t>
            </a:r>
            <a:r>
              <a:rPr b="1" lang="en">
                <a:highlight>
                  <a:srgbClr val="F4CCCC"/>
                </a:highlight>
                <a:latin typeface="Mada"/>
                <a:ea typeface="Mada"/>
                <a:cs typeface="Mada"/>
                <a:sym typeface="Mada"/>
              </a:rPr>
              <a:t>: </a:t>
            </a:r>
            <a:r>
              <a:rPr lang="en">
                <a:highlight>
                  <a:srgbClr val="FFFFFF"/>
                </a:highlight>
                <a:latin typeface="Mada"/>
                <a:ea typeface="Mada"/>
                <a:cs typeface="Mada"/>
                <a:sym typeface="Mada"/>
              </a:rPr>
              <a:t> menos(month) pausis(cessation), so menopause means a complex physiological changes that occur at the time when the last period ends generally as women get older and lose fertility, usually in late 40s of age.</a:t>
            </a:r>
            <a:endParaRPr>
              <a:highlight>
                <a:srgbClr val="FFFFFF"/>
              </a:highlight>
              <a:latin typeface="Mada"/>
              <a:ea typeface="Mada"/>
              <a:cs typeface="Mada"/>
              <a:sym typeface="Mada"/>
            </a:endParaRPr>
          </a:p>
          <a:p>
            <a:pPr indent="0" lvl="0" marL="0" rtl="0" algn="l">
              <a:spcBef>
                <a:spcPts val="0"/>
              </a:spcBef>
              <a:spcAft>
                <a:spcPts val="0"/>
              </a:spcAft>
              <a:buNone/>
            </a:pPr>
            <a:r>
              <a:t/>
            </a:r>
            <a:endParaRPr>
              <a:highlight>
                <a:srgbClr val="FFFFFF"/>
              </a:highlight>
              <a:latin typeface="Mada"/>
              <a:ea typeface="Mada"/>
              <a:cs typeface="Mada"/>
              <a:sym typeface="Mada"/>
            </a:endParaRPr>
          </a:p>
          <a:p>
            <a:pPr indent="0" lvl="0" marL="0" rtl="0" algn="l">
              <a:spcBef>
                <a:spcPts val="0"/>
              </a:spcBef>
              <a:spcAft>
                <a:spcPts val="0"/>
              </a:spcAft>
              <a:buNone/>
            </a:pPr>
            <a:r>
              <a:rPr b="1" lang="en">
                <a:solidFill>
                  <a:schemeClr val="dk1"/>
                </a:solidFill>
                <a:highlight>
                  <a:srgbClr val="F4CCCC"/>
                </a:highlight>
                <a:latin typeface="Mada"/>
                <a:ea typeface="Mada"/>
                <a:cs typeface="Mada"/>
                <a:sym typeface="Mada"/>
              </a:rPr>
              <a:t>Characteristics</a:t>
            </a:r>
            <a:r>
              <a:rPr b="1" lang="en">
                <a:solidFill>
                  <a:schemeClr val="dk1"/>
                </a:solidFill>
                <a:highlight>
                  <a:srgbClr val="F4CCCC"/>
                </a:highlight>
                <a:latin typeface="Mada"/>
                <a:ea typeface="Mada"/>
                <a:cs typeface="Mada"/>
                <a:sym typeface="Mada"/>
              </a:rPr>
              <a:t> of Menopause:</a:t>
            </a:r>
            <a:r>
              <a:rPr lang="en">
                <a:solidFill>
                  <a:schemeClr val="dk1"/>
                </a:solidFill>
                <a:highlight>
                  <a:srgbClr val="FFFFFF"/>
                </a:highlight>
                <a:latin typeface="Mada"/>
                <a:ea typeface="Mada"/>
                <a:cs typeface="Mada"/>
                <a:sym typeface="Mada"/>
              </a:rPr>
              <a:t> low estrogen and progesterone, low androgen,</a:t>
            </a:r>
            <a:endParaRPr>
              <a:solidFill>
                <a:schemeClr val="dk1"/>
              </a:solidFill>
              <a:highlight>
                <a:srgbClr val="FFFFFF"/>
              </a:highlight>
              <a:latin typeface="Mada"/>
              <a:ea typeface="Mada"/>
              <a:cs typeface="Mada"/>
              <a:sym typeface="Mada"/>
            </a:endParaRPr>
          </a:p>
          <a:p>
            <a:pPr indent="0" lvl="0" marL="0" rtl="0" algn="l">
              <a:spcBef>
                <a:spcPts val="0"/>
              </a:spcBef>
              <a:spcAft>
                <a:spcPts val="0"/>
              </a:spcAft>
              <a:buClr>
                <a:schemeClr val="dk1"/>
              </a:buClr>
              <a:buSzPts val="1100"/>
              <a:buFont typeface="Arial"/>
              <a:buNone/>
            </a:pPr>
            <a:r>
              <a:rPr lang="en">
                <a:solidFill>
                  <a:schemeClr val="dk1"/>
                </a:solidFill>
                <a:highlight>
                  <a:srgbClr val="FFFFFF"/>
                </a:highlight>
                <a:latin typeface="Mada"/>
                <a:ea typeface="Mada"/>
                <a:cs typeface="Mada"/>
                <a:sym typeface="Mada"/>
              </a:rPr>
              <a:t>High FSH &amp; LH, </a:t>
            </a:r>
            <a:r>
              <a:rPr lang="en">
                <a:solidFill>
                  <a:schemeClr val="dk1"/>
                </a:solidFill>
                <a:highlight>
                  <a:srgbClr val="FFFFFF"/>
                </a:highlight>
                <a:latin typeface="Mada"/>
                <a:ea typeface="Mada"/>
                <a:cs typeface="Mada"/>
                <a:sym typeface="Mada"/>
              </a:rPr>
              <a:t>high</a:t>
            </a:r>
            <a:r>
              <a:rPr lang="en">
                <a:solidFill>
                  <a:schemeClr val="dk1"/>
                </a:solidFill>
                <a:highlight>
                  <a:srgbClr val="FFFFFF"/>
                </a:highlight>
                <a:latin typeface="Mada"/>
                <a:ea typeface="Mada"/>
                <a:cs typeface="Mada"/>
                <a:sym typeface="Mada"/>
              </a:rPr>
              <a:t> insulin resistance.</a:t>
            </a:r>
            <a:endParaRPr>
              <a:highlight>
                <a:srgbClr val="FFFFFF"/>
              </a:highlight>
              <a:latin typeface="Mada"/>
              <a:ea typeface="Mada"/>
              <a:cs typeface="Mada"/>
              <a:sym typeface="Mada"/>
            </a:endParaRPr>
          </a:p>
        </p:txBody>
      </p:sp>
      <p:pic>
        <p:nvPicPr>
          <p:cNvPr id="135" name="Google Shape;135;p26"/>
          <p:cNvPicPr preferRelativeResize="0"/>
          <p:nvPr/>
        </p:nvPicPr>
        <p:blipFill rotWithShape="1">
          <a:blip r:embed="rId3">
            <a:alphaModFix/>
          </a:blip>
          <a:srcRect b="16687" l="350" r="-349" t="0"/>
          <a:stretch/>
        </p:blipFill>
        <p:spPr>
          <a:xfrm>
            <a:off x="81700" y="2840325"/>
            <a:ext cx="3282750" cy="1683850"/>
          </a:xfrm>
          <a:prstGeom prst="rect">
            <a:avLst/>
          </a:prstGeom>
          <a:noFill/>
          <a:ln>
            <a:noFill/>
          </a:ln>
        </p:spPr>
      </p:pic>
      <p:pic>
        <p:nvPicPr>
          <p:cNvPr id="136" name="Google Shape;136;p26"/>
          <p:cNvPicPr preferRelativeResize="0"/>
          <p:nvPr/>
        </p:nvPicPr>
        <p:blipFill rotWithShape="1">
          <a:blip r:embed="rId4">
            <a:alphaModFix/>
          </a:blip>
          <a:srcRect b="12186" l="-3946" r="1171" t="1932"/>
          <a:stretch/>
        </p:blipFill>
        <p:spPr>
          <a:xfrm>
            <a:off x="3685300" y="2745725"/>
            <a:ext cx="2974650" cy="1903400"/>
          </a:xfrm>
          <a:prstGeom prst="rect">
            <a:avLst/>
          </a:prstGeom>
          <a:noFill/>
          <a:ln>
            <a:noFill/>
          </a:ln>
        </p:spPr>
      </p:pic>
      <p:sp>
        <p:nvSpPr>
          <p:cNvPr id="137" name="Google Shape;137;p26"/>
          <p:cNvSpPr txBox="1"/>
          <p:nvPr/>
        </p:nvSpPr>
        <p:spPr>
          <a:xfrm>
            <a:off x="1049500" y="2486850"/>
            <a:ext cx="1571700" cy="19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990000"/>
                </a:solidFill>
                <a:latin typeface="Georgia"/>
                <a:ea typeface="Georgia"/>
                <a:cs typeface="Georgia"/>
                <a:sym typeface="Georgia"/>
              </a:rPr>
              <a:t>Menopause</a:t>
            </a:r>
            <a:endParaRPr b="1">
              <a:solidFill>
                <a:srgbClr val="990000"/>
              </a:solidFill>
              <a:latin typeface="Georgia"/>
              <a:ea typeface="Georgia"/>
              <a:cs typeface="Georgia"/>
              <a:sym typeface="Georgia"/>
            </a:endParaRPr>
          </a:p>
        </p:txBody>
      </p:sp>
      <p:sp>
        <p:nvSpPr>
          <p:cNvPr id="138" name="Google Shape;138;p26"/>
          <p:cNvSpPr txBox="1"/>
          <p:nvPr/>
        </p:nvSpPr>
        <p:spPr>
          <a:xfrm>
            <a:off x="4021300" y="2410650"/>
            <a:ext cx="2628900" cy="19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990000"/>
                </a:solidFill>
                <a:latin typeface="Georgia"/>
                <a:ea typeface="Georgia"/>
                <a:cs typeface="Georgia"/>
                <a:sym typeface="Georgia"/>
              </a:rPr>
              <a:t>Normal Menstruation </a:t>
            </a:r>
            <a:endParaRPr b="1">
              <a:solidFill>
                <a:srgbClr val="990000"/>
              </a:solidFill>
              <a:latin typeface="Georgia"/>
              <a:ea typeface="Georgia"/>
              <a:cs typeface="Georgia"/>
              <a:sym typeface="Georgia"/>
            </a:endParaRPr>
          </a:p>
        </p:txBody>
      </p:sp>
      <p:sp>
        <p:nvSpPr>
          <p:cNvPr id="139" name="Google Shape;139;p26"/>
          <p:cNvSpPr/>
          <p:nvPr/>
        </p:nvSpPr>
        <p:spPr>
          <a:xfrm>
            <a:off x="256647" y="6219745"/>
            <a:ext cx="1916700" cy="108000"/>
          </a:xfrm>
          <a:prstGeom prst="rect">
            <a:avLst/>
          </a:prstGeom>
          <a:solidFill>
            <a:srgbClr val="9900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2000" u="none" cap="none" strike="noStrike">
              <a:latin typeface="Arial"/>
              <a:ea typeface="Arial"/>
              <a:cs typeface="Arial"/>
              <a:sym typeface="Arial"/>
            </a:endParaRPr>
          </a:p>
        </p:txBody>
      </p:sp>
      <p:sp>
        <p:nvSpPr>
          <p:cNvPr id="140" name="Google Shape;140;p26"/>
          <p:cNvSpPr txBox="1"/>
          <p:nvPr/>
        </p:nvSpPr>
        <p:spPr>
          <a:xfrm>
            <a:off x="39525" y="6371325"/>
            <a:ext cx="2133900" cy="1716300"/>
          </a:xfrm>
          <a:prstGeom prst="rect">
            <a:avLst/>
          </a:prstGeom>
          <a:noFill/>
          <a:ln>
            <a:noFill/>
          </a:ln>
        </p:spPr>
        <p:txBody>
          <a:bodyPr anchorCtr="0" anchor="t" bIns="34275" lIns="68575" spcFirstLastPara="1" rIns="68575" wrap="square" tIns="34275">
            <a:noAutofit/>
          </a:bodyPr>
          <a:lstStyle/>
          <a:p>
            <a:pPr indent="-304800" lvl="0" marL="457200" marR="0" rtl="0" algn="l">
              <a:spcBef>
                <a:spcPts val="0"/>
              </a:spcBef>
              <a:spcAft>
                <a:spcPts val="0"/>
              </a:spcAft>
              <a:buClr>
                <a:srgbClr val="990000"/>
              </a:buClr>
              <a:buSzPts val="1200"/>
              <a:buFont typeface="Mada"/>
              <a:buChar char="●"/>
            </a:pPr>
            <a:r>
              <a:rPr lang="en" sz="1200">
                <a:latin typeface="Mada"/>
                <a:ea typeface="Mada"/>
                <a:cs typeface="Mada"/>
                <a:sym typeface="Mada"/>
              </a:rPr>
              <a:t>Hot flushes / Night sweats (vasomotor symptoms).</a:t>
            </a:r>
            <a:endParaRPr sz="1200">
              <a:latin typeface="Mada"/>
              <a:ea typeface="Mada"/>
              <a:cs typeface="Mada"/>
              <a:sym typeface="Mada"/>
            </a:endParaRPr>
          </a:p>
          <a:p>
            <a:pPr indent="-304800" lvl="0" marL="457200" marR="0" rtl="0" algn="l">
              <a:spcBef>
                <a:spcPts val="0"/>
              </a:spcBef>
              <a:spcAft>
                <a:spcPts val="0"/>
              </a:spcAft>
              <a:buClr>
                <a:srgbClr val="990000"/>
              </a:buClr>
              <a:buSzPts val="1200"/>
              <a:buFont typeface="Mada"/>
              <a:buChar char="●"/>
            </a:pPr>
            <a:r>
              <a:rPr lang="en" sz="1200">
                <a:latin typeface="Mada"/>
                <a:ea typeface="Mada"/>
                <a:cs typeface="Mada"/>
                <a:sym typeface="Mada"/>
              </a:rPr>
              <a:t>Insomnia, Anxiety, irritability.</a:t>
            </a:r>
            <a:endParaRPr sz="1200">
              <a:latin typeface="Mada"/>
              <a:ea typeface="Mada"/>
              <a:cs typeface="Mada"/>
              <a:sym typeface="Mada"/>
            </a:endParaRPr>
          </a:p>
          <a:p>
            <a:pPr indent="-304800" lvl="0" marL="457200" marR="0" rtl="0" algn="l">
              <a:spcBef>
                <a:spcPts val="0"/>
              </a:spcBef>
              <a:spcAft>
                <a:spcPts val="0"/>
              </a:spcAft>
              <a:buClr>
                <a:srgbClr val="990000"/>
              </a:buClr>
              <a:buSzPts val="1200"/>
              <a:buFont typeface="Mada"/>
              <a:buChar char="●"/>
            </a:pPr>
            <a:r>
              <a:rPr lang="en" sz="1200">
                <a:latin typeface="Mada"/>
                <a:ea typeface="Mada"/>
                <a:cs typeface="Mada"/>
                <a:sym typeface="Mada"/>
              </a:rPr>
              <a:t>Mood disturbances.</a:t>
            </a:r>
            <a:endParaRPr sz="1200">
              <a:latin typeface="Mada"/>
              <a:ea typeface="Mada"/>
              <a:cs typeface="Mada"/>
              <a:sym typeface="Mada"/>
            </a:endParaRPr>
          </a:p>
          <a:p>
            <a:pPr indent="-304800" lvl="0" marL="457200" marR="0" rtl="0" algn="l">
              <a:spcBef>
                <a:spcPts val="0"/>
              </a:spcBef>
              <a:spcAft>
                <a:spcPts val="0"/>
              </a:spcAft>
              <a:buClr>
                <a:srgbClr val="990000"/>
              </a:buClr>
              <a:buSzPts val="1200"/>
              <a:buFont typeface="Mada"/>
              <a:buChar char="●"/>
            </a:pPr>
            <a:r>
              <a:rPr lang="en" sz="1200">
                <a:latin typeface="Mada"/>
                <a:ea typeface="Mada"/>
                <a:cs typeface="Mada"/>
                <a:sym typeface="Mada"/>
              </a:rPr>
              <a:t>Reduction in Sexuality &amp; lipido.</a:t>
            </a:r>
            <a:endParaRPr sz="1200">
              <a:latin typeface="Mada"/>
              <a:ea typeface="Mada"/>
              <a:cs typeface="Mada"/>
              <a:sym typeface="Mada"/>
            </a:endParaRPr>
          </a:p>
          <a:p>
            <a:pPr indent="-304800" lvl="0" marL="457200" marR="0" rtl="0" algn="l">
              <a:spcBef>
                <a:spcPts val="0"/>
              </a:spcBef>
              <a:spcAft>
                <a:spcPts val="0"/>
              </a:spcAft>
              <a:buClr>
                <a:srgbClr val="990000"/>
              </a:buClr>
              <a:buSzPts val="1200"/>
              <a:buFont typeface="Mada"/>
              <a:buChar char="●"/>
            </a:pPr>
            <a:r>
              <a:rPr lang="en" sz="1200">
                <a:latin typeface="Mada"/>
                <a:ea typeface="Mada"/>
                <a:cs typeface="Mada"/>
                <a:sym typeface="Mada"/>
              </a:rPr>
              <a:t>Poor concentration / </a:t>
            </a:r>
            <a:r>
              <a:rPr lang="en" sz="1200">
                <a:solidFill>
                  <a:srgbClr val="3D85C6"/>
                </a:solidFill>
                <a:latin typeface="Mada"/>
                <a:ea typeface="Mada"/>
                <a:cs typeface="Mada"/>
                <a:sym typeface="Mada"/>
              </a:rPr>
              <a:t>Memory loss.</a:t>
            </a:r>
            <a:endParaRPr sz="1200">
              <a:solidFill>
                <a:srgbClr val="3D85C6"/>
              </a:solidFill>
              <a:latin typeface="Mada"/>
              <a:ea typeface="Mada"/>
              <a:cs typeface="Mada"/>
              <a:sym typeface="Mada"/>
            </a:endParaRPr>
          </a:p>
        </p:txBody>
      </p:sp>
      <p:sp>
        <p:nvSpPr>
          <p:cNvPr id="141" name="Google Shape;141;p26"/>
          <p:cNvSpPr/>
          <p:nvPr/>
        </p:nvSpPr>
        <p:spPr>
          <a:xfrm>
            <a:off x="340934" y="5681057"/>
            <a:ext cx="465600" cy="465600"/>
          </a:xfrm>
          <a:prstGeom prst="ellipse">
            <a:avLst/>
          </a:prstGeom>
          <a:solidFill>
            <a:srgbClr val="FFFFFF"/>
          </a:solidFill>
          <a:ln cap="flat" cmpd="sng" w="63500">
            <a:solidFill>
              <a:srgbClr val="990000"/>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2000">
              <a:latin typeface="Arial"/>
              <a:ea typeface="Arial"/>
              <a:cs typeface="Arial"/>
              <a:sym typeface="Arial"/>
            </a:endParaRPr>
          </a:p>
        </p:txBody>
      </p:sp>
      <p:sp>
        <p:nvSpPr>
          <p:cNvPr id="142" name="Google Shape;142;p26"/>
          <p:cNvSpPr/>
          <p:nvPr/>
        </p:nvSpPr>
        <p:spPr>
          <a:xfrm>
            <a:off x="2485049" y="6202369"/>
            <a:ext cx="1916700" cy="108000"/>
          </a:xfrm>
          <a:prstGeom prst="rect">
            <a:avLst/>
          </a:prstGeom>
          <a:solidFill>
            <a:srgbClr val="E06666"/>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2000">
              <a:latin typeface="Arial"/>
              <a:ea typeface="Arial"/>
              <a:cs typeface="Arial"/>
              <a:sym typeface="Arial"/>
            </a:endParaRPr>
          </a:p>
        </p:txBody>
      </p:sp>
      <p:sp>
        <p:nvSpPr>
          <p:cNvPr id="143" name="Google Shape;143;p26"/>
          <p:cNvSpPr txBox="1"/>
          <p:nvPr/>
        </p:nvSpPr>
        <p:spPr>
          <a:xfrm>
            <a:off x="2267725" y="6355925"/>
            <a:ext cx="2133900" cy="1829700"/>
          </a:xfrm>
          <a:prstGeom prst="rect">
            <a:avLst/>
          </a:prstGeom>
          <a:noFill/>
          <a:ln>
            <a:noFill/>
          </a:ln>
        </p:spPr>
        <p:txBody>
          <a:bodyPr anchorCtr="0" anchor="t" bIns="34275" lIns="68575" spcFirstLastPara="1" rIns="68575" wrap="square" tIns="34275">
            <a:noAutofit/>
          </a:bodyPr>
          <a:lstStyle/>
          <a:p>
            <a:pPr indent="-304800" lvl="0" marL="457200" marR="0" rtl="0" algn="l">
              <a:spcBef>
                <a:spcPts val="0"/>
              </a:spcBef>
              <a:spcAft>
                <a:spcPts val="0"/>
              </a:spcAft>
              <a:buClr>
                <a:srgbClr val="E06666"/>
              </a:buClr>
              <a:buSzPts val="1200"/>
              <a:buFont typeface="Mada"/>
              <a:buChar char="●"/>
            </a:pPr>
            <a:r>
              <a:rPr lang="en" sz="1200">
                <a:latin typeface="Mada"/>
                <a:ea typeface="Mada"/>
                <a:cs typeface="Mada"/>
                <a:sym typeface="Mada"/>
              </a:rPr>
              <a:t>Dyspareunia</a:t>
            </a:r>
            <a:r>
              <a:rPr baseline="30000" lang="en" sz="1200">
                <a:solidFill>
                  <a:srgbClr val="6AA84F"/>
                </a:solidFill>
                <a:latin typeface="Mada"/>
                <a:ea typeface="Mada"/>
                <a:cs typeface="Mada"/>
                <a:sym typeface="Mada"/>
              </a:rPr>
              <a:t>1 </a:t>
            </a:r>
            <a:r>
              <a:rPr lang="en" sz="1200">
                <a:latin typeface="Mada"/>
                <a:ea typeface="Mada"/>
                <a:cs typeface="Mada"/>
                <a:sym typeface="Mada"/>
              </a:rPr>
              <a:t>&amp; vaginal dryness.</a:t>
            </a:r>
            <a:endParaRPr sz="1200">
              <a:latin typeface="Mada"/>
              <a:ea typeface="Mada"/>
              <a:cs typeface="Mada"/>
              <a:sym typeface="Mada"/>
            </a:endParaRPr>
          </a:p>
          <a:p>
            <a:pPr indent="-304800" lvl="0" marL="457200" marR="0" rtl="0" algn="l">
              <a:spcBef>
                <a:spcPts val="0"/>
              </a:spcBef>
              <a:spcAft>
                <a:spcPts val="0"/>
              </a:spcAft>
              <a:buClr>
                <a:srgbClr val="E06666"/>
              </a:buClr>
              <a:buSzPts val="1200"/>
              <a:buFont typeface="Mada"/>
              <a:buChar char="●"/>
            </a:pPr>
            <a:r>
              <a:rPr lang="en" sz="1200">
                <a:latin typeface="Mada"/>
                <a:ea typeface="Mada"/>
                <a:cs typeface="Mada"/>
                <a:sym typeface="Mada"/>
              </a:rPr>
              <a:t>Urethral syndrome (Dysuria, urgency &amp; frequency).</a:t>
            </a:r>
            <a:endParaRPr sz="1200">
              <a:latin typeface="Mada"/>
              <a:ea typeface="Mada"/>
              <a:cs typeface="Mada"/>
              <a:sym typeface="Mada"/>
            </a:endParaRPr>
          </a:p>
          <a:p>
            <a:pPr indent="-304800" lvl="0" marL="457200" marR="0" rtl="0" algn="l">
              <a:spcBef>
                <a:spcPts val="0"/>
              </a:spcBef>
              <a:spcAft>
                <a:spcPts val="0"/>
              </a:spcAft>
              <a:buClr>
                <a:srgbClr val="E06666"/>
              </a:buClr>
              <a:buSzPts val="1200"/>
              <a:buFont typeface="Mada"/>
              <a:buChar char="●"/>
            </a:pPr>
            <a:r>
              <a:rPr lang="en" sz="1200">
                <a:latin typeface="Mada"/>
                <a:ea typeface="Mada"/>
                <a:cs typeface="Mada"/>
                <a:sym typeface="Mada"/>
              </a:rPr>
              <a:t>Incontinence, difficulty in voiding.</a:t>
            </a:r>
            <a:r>
              <a:rPr baseline="30000" lang="en" sz="1200">
                <a:solidFill>
                  <a:srgbClr val="6AA84F"/>
                </a:solidFill>
                <a:latin typeface="Mada"/>
                <a:ea typeface="Mada"/>
                <a:cs typeface="Mada"/>
                <a:sym typeface="Mada"/>
              </a:rPr>
              <a:t>2</a:t>
            </a:r>
            <a:endParaRPr baseline="30000" sz="1200">
              <a:solidFill>
                <a:srgbClr val="6AA84F"/>
              </a:solidFill>
              <a:latin typeface="Mada"/>
              <a:ea typeface="Mada"/>
              <a:cs typeface="Mada"/>
              <a:sym typeface="Mada"/>
            </a:endParaRPr>
          </a:p>
          <a:p>
            <a:pPr indent="-304800" lvl="0" marL="457200" marR="0" rtl="0" algn="l">
              <a:spcBef>
                <a:spcPts val="0"/>
              </a:spcBef>
              <a:spcAft>
                <a:spcPts val="0"/>
              </a:spcAft>
              <a:buClr>
                <a:srgbClr val="E06666"/>
              </a:buClr>
              <a:buSzPts val="1200"/>
              <a:buFont typeface="Mada"/>
              <a:buChar char="●"/>
            </a:pPr>
            <a:r>
              <a:rPr lang="en" sz="1200">
                <a:latin typeface="Mada"/>
                <a:ea typeface="Mada"/>
                <a:cs typeface="Mada"/>
                <a:sym typeface="Mada"/>
              </a:rPr>
              <a:t>Increased bruising.</a:t>
            </a:r>
            <a:endParaRPr sz="1200">
              <a:latin typeface="Mada"/>
              <a:ea typeface="Mada"/>
              <a:cs typeface="Mada"/>
              <a:sym typeface="Mada"/>
            </a:endParaRPr>
          </a:p>
          <a:p>
            <a:pPr indent="-304800" lvl="0" marL="457200" marR="0" rtl="0" algn="l">
              <a:spcBef>
                <a:spcPts val="0"/>
              </a:spcBef>
              <a:spcAft>
                <a:spcPts val="0"/>
              </a:spcAft>
              <a:buClr>
                <a:srgbClr val="E06666"/>
              </a:buClr>
              <a:buSzPts val="1200"/>
              <a:buFont typeface="Mada"/>
              <a:buChar char="●"/>
            </a:pPr>
            <a:r>
              <a:rPr lang="en" sz="1200">
                <a:latin typeface="Mada"/>
                <a:ea typeface="Mada"/>
                <a:cs typeface="Mada"/>
                <a:sym typeface="Mada"/>
              </a:rPr>
              <a:t>Generalized aches and pains.</a:t>
            </a:r>
            <a:endParaRPr sz="1200">
              <a:latin typeface="Mada"/>
              <a:ea typeface="Mada"/>
              <a:cs typeface="Mada"/>
              <a:sym typeface="Mada"/>
            </a:endParaRPr>
          </a:p>
        </p:txBody>
      </p:sp>
      <p:sp>
        <p:nvSpPr>
          <p:cNvPr id="144" name="Google Shape;144;p26"/>
          <p:cNvSpPr/>
          <p:nvPr/>
        </p:nvSpPr>
        <p:spPr>
          <a:xfrm>
            <a:off x="2563920" y="5650254"/>
            <a:ext cx="465600" cy="465600"/>
          </a:xfrm>
          <a:prstGeom prst="ellipse">
            <a:avLst/>
          </a:prstGeom>
          <a:solidFill>
            <a:srgbClr val="FFFFFF"/>
          </a:solidFill>
          <a:ln cap="flat" cmpd="sng" w="63500">
            <a:solidFill>
              <a:srgbClr val="E06666"/>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2000">
              <a:latin typeface="Arial"/>
              <a:ea typeface="Arial"/>
              <a:cs typeface="Arial"/>
              <a:sym typeface="Arial"/>
            </a:endParaRPr>
          </a:p>
        </p:txBody>
      </p:sp>
      <p:sp>
        <p:nvSpPr>
          <p:cNvPr id="145" name="Google Shape;145;p26"/>
          <p:cNvSpPr/>
          <p:nvPr/>
        </p:nvSpPr>
        <p:spPr>
          <a:xfrm>
            <a:off x="4676183" y="6202150"/>
            <a:ext cx="1916700" cy="108000"/>
          </a:xfrm>
          <a:prstGeom prst="rect">
            <a:avLst/>
          </a:prstGeom>
          <a:solidFill>
            <a:srgbClr val="F4CCCC"/>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2000">
              <a:latin typeface="Arial"/>
              <a:ea typeface="Arial"/>
              <a:cs typeface="Arial"/>
              <a:sym typeface="Arial"/>
            </a:endParaRPr>
          </a:p>
        </p:txBody>
      </p:sp>
      <p:sp>
        <p:nvSpPr>
          <p:cNvPr id="146" name="Google Shape;146;p26"/>
          <p:cNvSpPr txBox="1"/>
          <p:nvPr/>
        </p:nvSpPr>
        <p:spPr>
          <a:xfrm>
            <a:off x="4459075" y="6357725"/>
            <a:ext cx="2133900" cy="1829700"/>
          </a:xfrm>
          <a:prstGeom prst="rect">
            <a:avLst/>
          </a:prstGeom>
          <a:noFill/>
          <a:ln>
            <a:noFill/>
          </a:ln>
        </p:spPr>
        <p:txBody>
          <a:bodyPr anchorCtr="0" anchor="t" bIns="34275" lIns="68575" spcFirstLastPara="1" rIns="68575" wrap="square" tIns="34275">
            <a:noAutofit/>
          </a:bodyPr>
          <a:lstStyle/>
          <a:p>
            <a:pPr indent="-304800" lvl="0" marL="457200" marR="0" rtl="0" algn="l">
              <a:spcBef>
                <a:spcPts val="0"/>
              </a:spcBef>
              <a:spcAft>
                <a:spcPts val="0"/>
              </a:spcAft>
              <a:buClr>
                <a:srgbClr val="F4CCCC"/>
              </a:buClr>
              <a:buSzPts val="1200"/>
              <a:buFont typeface="Mada"/>
              <a:buChar char="●"/>
            </a:pPr>
            <a:r>
              <a:rPr lang="en" sz="1200">
                <a:latin typeface="Mada"/>
                <a:ea typeface="Mada"/>
                <a:cs typeface="Mada"/>
                <a:sym typeface="Mada"/>
              </a:rPr>
              <a:t>Osteoporosis</a:t>
            </a:r>
            <a:endParaRPr sz="1200">
              <a:latin typeface="Mada"/>
              <a:ea typeface="Mada"/>
              <a:cs typeface="Mada"/>
              <a:sym typeface="Mada"/>
            </a:endParaRPr>
          </a:p>
          <a:p>
            <a:pPr indent="-304800" lvl="0" marL="457200" marR="0" rtl="0" algn="l">
              <a:spcBef>
                <a:spcPts val="0"/>
              </a:spcBef>
              <a:spcAft>
                <a:spcPts val="0"/>
              </a:spcAft>
              <a:buClr>
                <a:srgbClr val="F4CCCC"/>
              </a:buClr>
              <a:buSzPts val="1200"/>
              <a:buFont typeface="Mada"/>
              <a:buChar char="●"/>
            </a:pPr>
            <a:r>
              <a:rPr lang="en" sz="1200">
                <a:latin typeface="Mada"/>
                <a:ea typeface="Mada"/>
                <a:cs typeface="Mada"/>
                <a:sym typeface="Mada"/>
              </a:rPr>
              <a:t>CVS Risks; </a:t>
            </a:r>
            <a:endParaRPr sz="1200">
              <a:latin typeface="Mada"/>
              <a:ea typeface="Mada"/>
              <a:cs typeface="Mada"/>
              <a:sym typeface="Mada"/>
            </a:endParaRPr>
          </a:p>
          <a:p>
            <a:pPr indent="0" lvl="0" marL="457200" marR="0" rtl="0" algn="l">
              <a:spcBef>
                <a:spcPts val="0"/>
              </a:spcBef>
              <a:spcAft>
                <a:spcPts val="0"/>
              </a:spcAft>
              <a:buNone/>
            </a:pPr>
            <a:r>
              <a:rPr lang="en" sz="1200">
                <a:latin typeface="Mada"/>
                <a:ea typeface="Mada"/>
                <a:cs typeface="Mada"/>
                <a:sym typeface="Mada"/>
              </a:rPr>
              <a:t>↑ LDL/ HDL ratio, coronary heart disease, storke.</a:t>
            </a:r>
            <a:endParaRPr sz="1200">
              <a:latin typeface="Mada"/>
              <a:ea typeface="Mada"/>
              <a:cs typeface="Mada"/>
              <a:sym typeface="Mada"/>
            </a:endParaRPr>
          </a:p>
          <a:p>
            <a:pPr indent="-304800" lvl="0" marL="457200" marR="0" rtl="0" algn="l">
              <a:spcBef>
                <a:spcPts val="0"/>
              </a:spcBef>
              <a:spcAft>
                <a:spcPts val="0"/>
              </a:spcAft>
              <a:buClr>
                <a:srgbClr val="F4CCCC"/>
              </a:buClr>
              <a:buSzPts val="1200"/>
              <a:buFont typeface="Mada"/>
              <a:buChar char="●"/>
            </a:pPr>
            <a:r>
              <a:rPr lang="en" sz="1200">
                <a:latin typeface="Mada"/>
                <a:ea typeface="Mada"/>
                <a:cs typeface="Mada"/>
                <a:sym typeface="Mada"/>
              </a:rPr>
              <a:t>CNS deficits; </a:t>
            </a:r>
            <a:r>
              <a:rPr lang="en" sz="1200">
                <a:latin typeface="Mada"/>
                <a:ea typeface="Mada"/>
                <a:cs typeface="Mada"/>
                <a:sym typeface="Mada"/>
              </a:rPr>
              <a:t>Alzheimer's,</a:t>
            </a:r>
            <a:r>
              <a:rPr lang="en" sz="1200">
                <a:latin typeface="Mada"/>
                <a:ea typeface="Mada"/>
                <a:cs typeface="Mada"/>
                <a:sym typeface="Mada"/>
              </a:rPr>
              <a:t> </a:t>
            </a:r>
            <a:r>
              <a:rPr lang="en" sz="1200">
                <a:latin typeface="Mada"/>
                <a:ea typeface="Mada"/>
                <a:cs typeface="Mada"/>
                <a:sym typeface="Mada"/>
              </a:rPr>
              <a:t>dementia</a:t>
            </a:r>
            <a:r>
              <a:rPr lang="en" sz="1200">
                <a:latin typeface="Mada"/>
                <a:ea typeface="Mada"/>
                <a:cs typeface="Mada"/>
                <a:sym typeface="Mada"/>
              </a:rPr>
              <a:t> </a:t>
            </a:r>
            <a:endParaRPr sz="1200">
              <a:latin typeface="Mada"/>
              <a:ea typeface="Mada"/>
              <a:cs typeface="Mada"/>
              <a:sym typeface="Mada"/>
            </a:endParaRPr>
          </a:p>
        </p:txBody>
      </p:sp>
      <p:sp>
        <p:nvSpPr>
          <p:cNvPr id="147" name="Google Shape;147;p26"/>
          <p:cNvSpPr/>
          <p:nvPr/>
        </p:nvSpPr>
        <p:spPr>
          <a:xfrm flipH="1" rot="10800000">
            <a:off x="4749473" y="5642442"/>
            <a:ext cx="465600" cy="465600"/>
          </a:xfrm>
          <a:prstGeom prst="ellipse">
            <a:avLst/>
          </a:prstGeom>
          <a:solidFill>
            <a:srgbClr val="FFFFFF"/>
          </a:solidFill>
          <a:ln cap="flat" cmpd="sng" w="63500">
            <a:solidFill>
              <a:srgbClr val="F4CCCC"/>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2000">
              <a:latin typeface="Arial"/>
              <a:ea typeface="Arial"/>
              <a:cs typeface="Arial"/>
              <a:sym typeface="Arial"/>
            </a:endParaRPr>
          </a:p>
        </p:txBody>
      </p:sp>
      <p:sp>
        <p:nvSpPr>
          <p:cNvPr id="148" name="Google Shape;148;p26"/>
          <p:cNvSpPr txBox="1"/>
          <p:nvPr/>
        </p:nvSpPr>
        <p:spPr>
          <a:xfrm>
            <a:off x="154150" y="4962525"/>
            <a:ext cx="6505800" cy="514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200">
                <a:solidFill>
                  <a:srgbClr val="990000"/>
                </a:solidFill>
                <a:latin typeface="Georgia"/>
                <a:ea typeface="Georgia"/>
                <a:cs typeface="Georgia"/>
                <a:sym typeface="Georgia"/>
              </a:rPr>
              <a:t>Symptoms &amp; Consequences of </a:t>
            </a:r>
            <a:r>
              <a:rPr b="1" lang="en" sz="2200">
                <a:solidFill>
                  <a:srgbClr val="990000"/>
                </a:solidFill>
                <a:latin typeface="Georgia"/>
                <a:ea typeface="Georgia"/>
                <a:cs typeface="Georgia"/>
                <a:sym typeface="Georgia"/>
              </a:rPr>
              <a:t>Menopause</a:t>
            </a:r>
            <a:endParaRPr b="1" sz="2200">
              <a:solidFill>
                <a:srgbClr val="990000"/>
              </a:solidFill>
              <a:latin typeface="Georgia"/>
              <a:ea typeface="Georgia"/>
              <a:cs typeface="Georgia"/>
              <a:sym typeface="Georgia"/>
            </a:endParaRPr>
          </a:p>
        </p:txBody>
      </p:sp>
      <p:sp>
        <p:nvSpPr>
          <p:cNvPr id="149" name="Google Shape;149;p26"/>
          <p:cNvSpPr txBox="1"/>
          <p:nvPr/>
        </p:nvSpPr>
        <p:spPr>
          <a:xfrm>
            <a:off x="668500" y="5680975"/>
            <a:ext cx="1428600" cy="465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rgbClr val="990000"/>
                </a:solidFill>
                <a:latin typeface="Georgia"/>
                <a:ea typeface="Georgia"/>
                <a:cs typeface="Georgia"/>
                <a:sym typeface="Georgia"/>
              </a:rPr>
              <a:t>Immediate</a:t>
            </a:r>
            <a:endParaRPr b="1">
              <a:solidFill>
                <a:srgbClr val="990000"/>
              </a:solidFill>
              <a:latin typeface="Georgia"/>
              <a:ea typeface="Georgia"/>
              <a:cs typeface="Georgia"/>
              <a:sym typeface="Georgia"/>
            </a:endParaRPr>
          </a:p>
        </p:txBody>
      </p:sp>
      <p:sp>
        <p:nvSpPr>
          <p:cNvPr id="150" name="Google Shape;150;p26"/>
          <p:cNvSpPr txBox="1"/>
          <p:nvPr/>
        </p:nvSpPr>
        <p:spPr>
          <a:xfrm>
            <a:off x="2964025" y="5680975"/>
            <a:ext cx="1495200" cy="465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rgbClr val="E06666"/>
                </a:solidFill>
                <a:latin typeface="Georgia"/>
                <a:ea typeface="Georgia"/>
                <a:cs typeface="Georgia"/>
                <a:sym typeface="Georgia"/>
              </a:rPr>
              <a:t>Intermediate</a:t>
            </a:r>
            <a:endParaRPr b="1">
              <a:solidFill>
                <a:srgbClr val="E06666"/>
              </a:solidFill>
              <a:latin typeface="Georgia"/>
              <a:ea typeface="Georgia"/>
              <a:cs typeface="Georgia"/>
              <a:sym typeface="Georgia"/>
            </a:endParaRPr>
          </a:p>
        </p:txBody>
      </p:sp>
      <p:sp>
        <p:nvSpPr>
          <p:cNvPr id="151" name="Google Shape;151;p26"/>
          <p:cNvSpPr txBox="1"/>
          <p:nvPr/>
        </p:nvSpPr>
        <p:spPr>
          <a:xfrm>
            <a:off x="5164300" y="5680975"/>
            <a:ext cx="1428600" cy="465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rgbClr val="F4CCCC"/>
                </a:solidFill>
                <a:latin typeface="Georgia"/>
                <a:ea typeface="Georgia"/>
                <a:cs typeface="Georgia"/>
                <a:sym typeface="Georgia"/>
              </a:rPr>
              <a:t>Long term</a:t>
            </a:r>
            <a:endParaRPr b="1">
              <a:solidFill>
                <a:srgbClr val="F4CCCC"/>
              </a:solidFill>
              <a:latin typeface="Georgia"/>
              <a:ea typeface="Georgia"/>
              <a:cs typeface="Georgia"/>
              <a:sym typeface="Georgia"/>
            </a:endParaRPr>
          </a:p>
        </p:txBody>
      </p:sp>
      <p:pic>
        <p:nvPicPr>
          <p:cNvPr id="152" name="Google Shape;152;p26"/>
          <p:cNvPicPr preferRelativeResize="0"/>
          <p:nvPr/>
        </p:nvPicPr>
        <p:blipFill rotWithShape="1">
          <a:blip r:embed="rId5">
            <a:alphaModFix/>
          </a:blip>
          <a:srcRect b="0" l="1590" r="1454" t="0"/>
          <a:stretch/>
        </p:blipFill>
        <p:spPr>
          <a:xfrm>
            <a:off x="256650" y="8568425"/>
            <a:ext cx="6336323" cy="1180675"/>
          </a:xfrm>
          <a:prstGeom prst="rect">
            <a:avLst/>
          </a:prstGeom>
          <a:noFill/>
          <a:ln>
            <a:noFill/>
          </a:ln>
        </p:spPr>
      </p:pic>
      <p:sp>
        <p:nvSpPr>
          <p:cNvPr id="153" name="Google Shape;153;p26"/>
          <p:cNvSpPr txBox="1"/>
          <p:nvPr/>
        </p:nvSpPr>
        <p:spPr>
          <a:xfrm>
            <a:off x="1440025" y="9430575"/>
            <a:ext cx="1714500" cy="19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solidFill>
                  <a:srgbClr val="666666"/>
                </a:solidFill>
              </a:rPr>
              <a:t>sweats</a:t>
            </a:r>
            <a:endParaRPr sz="1000">
              <a:solidFill>
                <a:srgbClr val="666666"/>
              </a:solidFill>
            </a:endParaRPr>
          </a:p>
        </p:txBody>
      </p:sp>
      <p:sp>
        <p:nvSpPr>
          <p:cNvPr id="154" name="Google Shape;154;p26"/>
          <p:cNvSpPr txBox="1"/>
          <p:nvPr/>
        </p:nvSpPr>
        <p:spPr>
          <a:xfrm>
            <a:off x="124750" y="9806275"/>
            <a:ext cx="6535200" cy="1180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latin typeface="Mada"/>
                <a:ea typeface="Mada"/>
                <a:cs typeface="Mada"/>
                <a:sym typeface="Mada"/>
              </a:rPr>
              <a:t>Symptoms Experienced Most During Menopause:</a:t>
            </a:r>
            <a:endParaRPr b="1">
              <a:latin typeface="Mada"/>
              <a:ea typeface="Mada"/>
              <a:cs typeface="Mada"/>
              <a:sym typeface="Mada"/>
            </a:endParaRPr>
          </a:p>
          <a:p>
            <a:pPr indent="0" lvl="0" marL="0" rtl="0" algn="ctr">
              <a:spcBef>
                <a:spcPts val="0"/>
              </a:spcBef>
              <a:spcAft>
                <a:spcPts val="0"/>
              </a:spcAft>
              <a:buNone/>
            </a:pPr>
            <a:r>
              <a:rPr lang="en">
                <a:latin typeface="Mada"/>
                <a:ea typeface="Mada"/>
                <a:cs typeface="Mada"/>
                <a:sym typeface="Mada"/>
              </a:rPr>
              <a:t>20% no symptoms,</a:t>
            </a:r>
            <a:endParaRPr>
              <a:latin typeface="Mada"/>
              <a:ea typeface="Mada"/>
              <a:cs typeface="Mada"/>
              <a:sym typeface="Mada"/>
            </a:endParaRPr>
          </a:p>
          <a:p>
            <a:pPr indent="0" lvl="0" marL="0" rtl="0" algn="ctr">
              <a:spcBef>
                <a:spcPts val="0"/>
              </a:spcBef>
              <a:spcAft>
                <a:spcPts val="0"/>
              </a:spcAft>
              <a:buNone/>
            </a:pPr>
            <a:r>
              <a:rPr lang="en">
                <a:latin typeface="Mada"/>
                <a:ea typeface="Mada"/>
                <a:cs typeface="Mada"/>
                <a:sym typeface="Mada"/>
              </a:rPr>
              <a:t> 60% some symptoms,</a:t>
            </a:r>
            <a:endParaRPr>
              <a:latin typeface="Mada"/>
              <a:ea typeface="Mada"/>
              <a:cs typeface="Mada"/>
              <a:sym typeface="Mada"/>
            </a:endParaRPr>
          </a:p>
          <a:p>
            <a:pPr indent="0" lvl="0" marL="0" rtl="0" algn="ctr">
              <a:spcBef>
                <a:spcPts val="0"/>
              </a:spcBef>
              <a:spcAft>
                <a:spcPts val="0"/>
              </a:spcAft>
              <a:buNone/>
            </a:pPr>
            <a:r>
              <a:rPr lang="en">
                <a:latin typeface="Mada"/>
                <a:ea typeface="Mada"/>
                <a:cs typeface="Mada"/>
                <a:sym typeface="Mada"/>
              </a:rPr>
              <a:t> 20% severe symptoms</a:t>
            </a:r>
            <a:endParaRPr>
              <a:latin typeface="Mada"/>
              <a:ea typeface="Mada"/>
              <a:cs typeface="Mada"/>
              <a:sym typeface="Mada"/>
            </a:endParaRPr>
          </a:p>
          <a:p>
            <a:pPr indent="0" lvl="0" marL="0" rtl="0" algn="l">
              <a:spcBef>
                <a:spcPts val="0"/>
              </a:spcBef>
              <a:spcAft>
                <a:spcPts val="0"/>
              </a:spcAft>
              <a:buNone/>
            </a:pPr>
            <a:r>
              <a:t/>
            </a:r>
            <a:endParaRPr/>
          </a:p>
        </p:txBody>
      </p:sp>
      <p:sp>
        <p:nvSpPr>
          <p:cNvPr id="155" name="Google Shape;155;p26"/>
          <p:cNvSpPr txBox="1"/>
          <p:nvPr/>
        </p:nvSpPr>
        <p:spPr>
          <a:xfrm>
            <a:off x="81775" y="11314450"/>
            <a:ext cx="6505800" cy="78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solidFill>
                  <a:srgbClr val="6AA84F"/>
                </a:solidFill>
                <a:latin typeface="Mada"/>
                <a:ea typeface="Mada"/>
                <a:cs typeface="Mada"/>
                <a:sym typeface="Mada"/>
              </a:rPr>
              <a:t>1:difficult or painful sexual intercourse.</a:t>
            </a:r>
            <a:endParaRPr sz="1000">
              <a:solidFill>
                <a:srgbClr val="6AA84F"/>
              </a:solidFill>
              <a:latin typeface="Mada"/>
              <a:ea typeface="Mada"/>
              <a:cs typeface="Mada"/>
              <a:sym typeface="Mada"/>
            </a:endParaRPr>
          </a:p>
          <a:p>
            <a:pPr indent="0" lvl="0" marL="0" rtl="0" algn="l">
              <a:spcBef>
                <a:spcPts val="0"/>
              </a:spcBef>
              <a:spcAft>
                <a:spcPts val="0"/>
              </a:spcAft>
              <a:buNone/>
            </a:pPr>
            <a:r>
              <a:rPr lang="en" sz="1000">
                <a:solidFill>
                  <a:srgbClr val="6AA84F"/>
                </a:solidFill>
                <a:latin typeface="Mada"/>
                <a:ea typeface="Mada"/>
                <a:cs typeface="Mada"/>
                <a:sym typeface="Mada"/>
              </a:rPr>
              <a:t>2: Due to weakness of </a:t>
            </a:r>
            <a:r>
              <a:rPr lang="en" sz="1000">
                <a:solidFill>
                  <a:srgbClr val="6AA84F"/>
                </a:solidFill>
                <a:latin typeface="Mada"/>
                <a:ea typeface="Mada"/>
                <a:cs typeface="Mada"/>
                <a:sym typeface="Mada"/>
              </a:rPr>
              <a:t>sphincters and </a:t>
            </a:r>
            <a:r>
              <a:rPr lang="en" sz="1000">
                <a:solidFill>
                  <a:srgbClr val="6AA84F"/>
                </a:solidFill>
                <a:latin typeface="Mada"/>
                <a:ea typeface="Mada"/>
                <a:cs typeface="Mada"/>
                <a:sym typeface="Mada"/>
              </a:rPr>
              <a:t>abdominal muscles</a:t>
            </a:r>
            <a:endParaRPr sz="1000">
              <a:solidFill>
                <a:srgbClr val="6AA84F"/>
              </a:solidFill>
              <a:latin typeface="Mada"/>
              <a:ea typeface="Mada"/>
              <a:cs typeface="Mada"/>
              <a:sym typeface="Mad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27"/>
          <p:cNvSpPr txBox="1"/>
          <p:nvPr/>
        </p:nvSpPr>
        <p:spPr>
          <a:xfrm>
            <a:off x="154150" y="161925"/>
            <a:ext cx="6505800" cy="514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990000"/>
                </a:solidFill>
                <a:latin typeface="Georgia"/>
                <a:ea typeface="Georgia"/>
                <a:cs typeface="Georgia"/>
                <a:sym typeface="Georgia"/>
              </a:rPr>
              <a:t>Hormonal Replacement Therapy (HPT)</a:t>
            </a:r>
            <a:endParaRPr b="1" sz="2400">
              <a:solidFill>
                <a:srgbClr val="990000"/>
              </a:solidFill>
              <a:latin typeface="Georgia"/>
              <a:ea typeface="Georgia"/>
              <a:cs typeface="Georgia"/>
              <a:sym typeface="Georgia"/>
            </a:endParaRPr>
          </a:p>
        </p:txBody>
      </p:sp>
      <p:sp>
        <p:nvSpPr>
          <p:cNvPr id="161" name="Google Shape;161;p27"/>
          <p:cNvSpPr txBox="1"/>
          <p:nvPr/>
        </p:nvSpPr>
        <p:spPr>
          <a:xfrm>
            <a:off x="154150" y="704850"/>
            <a:ext cx="6505800" cy="2857500"/>
          </a:xfrm>
          <a:prstGeom prst="rect">
            <a:avLst/>
          </a:prstGeom>
          <a:noFill/>
          <a:ln cap="flat" cmpd="sng" w="9525">
            <a:solidFill>
              <a:srgbClr val="EA9999"/>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highlight>
                  <a:srgbClr val="F4CCCC"/>
                </a:highlight>
                <a:latin typeface="Mada"/>
                <a:ea typeface="Mada"/>
                <a:cs typeface="Mada"/>
                <a:sym typeface="Mada"/>
              </a:rPr>
              <a:t>Definition: </a:t>
            </a:r>
            <a:endParaRPr>
              <a:highlight>
                <a:srgbClr val="FFFFFF"/>
              </a:highlight>
              <a:latin typeface="Mada"/>
              <a:ea typeface="Mada"/>
              <a:cs typeface="Mada"/>
              <a:sym typeface="Mada"/>
            </a:endParaRPr>
          </a:p>
          <a:p>
            <a:pPr indent="-317500" lvl="0" marL="457200" rtl="0" algn="l">
              <a:spcBef>
                <a:spcPts val="0"/>
              </a:spcBef>
              <a:spcAft>
                <a:spcPts val="0"/>
              </a:spcAft>
              <a:buSzPts val="1400"/>
              <a:buFont typeface="Mada"/>
              <a:buChar char="●"/>
            </a:pPr>
            <a:r>
              <a:rPr lang="en">
                <a:highlight>
                  <a:srgbClr val="FFFFFF"/>
                </a:highlight>
                <a:latin typeface="Mada"/>
                <a:ea typeface="Mada"/>
                <a:cs typeface="Mada"/>
                <a:sym typeface="Mada"/>
              </a:rPr>
              <a:t>Is a system of medical treatment that is designed to artificially boost female hormones, in hope to alleviate symptoms caused by decrease in their circulating levels.</a:t>
            </a:r>
            <a:endParaRPr>
              <a:highlight>
                <a:srgbClr val="FFFFFF"/>
              </a:highlight>
              <a:latin typeface="Mada"/>
              <a:ea typeface="Mada"/>
              <a:cs typeface="Mada"/>
              <a:sym typeface="Mada"/>
            </a:endParaRPr>
          </a:p>
          <a:p>
            <a:pPr indent="-317500" lvl="0" marL="457200" rtl="0" algn="l">
              <a:spcBef>
                <a:spcPts val="0"/>
              </a:spcBef>
              <a:spcAft>
                <a:spcPts val="0"/>
              </a:spcAft>
              <a:buClr>
                <a:srgbClr val="3D85C6"/>
              </a:buClr>
              <a:buSzPts val="1400"/>
              <a:buFont typeface="Mada"/>
              <a:buChar char="●"/>
            </a:pPr>
            <a:r>
              <a:rPr lang="en">
                <a:solidFill>
                  <a:srgbClr val="3D85C6"/>
                </a:solidFill>
                <a:highlight>
                  <a:schemeClr val="lt1"/>
                </a:highlight>
                <a:latin typeface="Mada"/>
                <a:ea typeface="Mada"/>
                <a:cs typeface="Mada"/>
                <a:sym typeface="Mada"/>
              </a:rPr>
              <a:t>This decrease in female hormones could  be natural, pathological or induced.</a:t>
            </a:r>
            <a:endParaRPr>
              <a:solidFill>
                <a:srgbClr val="3D85C6"/>
              </a:solidFill>
              <a:highlight>
                <a:srgbClr val="FFFFFF"/>
              </a:highlight>
              <a:latin typeface="Mada"/>
              <a:ea typeface="Mada"/>
              <a:cs typeface="Mada"/>
              <a:sym typeface="Mada"/>
            </a:endParaRPr>
          </a:p>
          <a:p>
            <a:pPr indent="-317500" lvl="0" marL="457200" rtl="0" algn="l">
              <a:spcBef>
                <a:spcPts val="0"/>
              </a:spcBef>
              <a:spcAft>
                <a:spcPts val="0"/>
              </a:spcAft>
              <a:buClr>
                <a:srgbClr val="3D85C6"/>
              </a:buClr>
              <a:buSzPts val="1400"/>
              <a:buFont typeface="Mada"/>
              <a:buChar char="●"/>
            </a:pPr>
            <a:r>
              <a:rPr lang="en">
                <a:solidFill>
                  <a:srgbClr val="3D85C6"/>
                </a:solidFill>
                <a:highlight>
                  <a:srgbClr val="FFFFFF"/>
                </a:highlight>
                <a:latin typeface="Mada"/>
                <a:ea typeface="Mada"/>
                <a:cs typeface="Mada"/>
                <a:sym typeface="Mada"/>
              </a:rPr>
              <a:t>HRT is used in 1/3rd of total female population (Perimenopause &amp; Postmenopause).</a:t>
            </a:r>
            <a:endParaRPr>
              <a:solidFill>
                <a:srgbClr val="3D85C6"/>
              </a:solidFill>
              <a:highlight>
                <a:srgbClr val="FFFFFF"/>
              </a:highlight>
              <a:latin typeface="Mada"/>
              <a:ea typeface="Mada"/>
              <a:cs typeface="Mada"/>
              <a:sym typeface="Mada"/>
            </a:endParaRPr>
          </a:p>
          <a:p>
            <a:pPr indent="0" lvl="0" marL="0" rtl="0" algn="l">
              <a:spcBef>
                <a:spcPts val="0"/>
              </a:spcBef>
              <a:spcAft>
                <a:spcPts val="0"/>
              </a:spcAft>
              <a:buNone/>
            </a:pPr>
            <a:r>
              <a:t/>
            </a:r>
            <a:endParaRPr>
              <a:highlight>
                <a:srgbClr val="FFFFFF"/>
              </a:highlight>
              <a:latin typeface="Mada"/>
              <a:ea typeface="Mada"/>
              <a:cs typeface="Mada"/>
              <a:sym typeface="Mada"/>
            </a:endParaRPr>
          </a:p>
          <a:p>
            <a:pPr indent="0" lvl="0" marL="0" rtl="0" algn="l">
              <a:spcBef>
                <a:spcPts val="0"/>
              </a:spcBef>
              <a:spcAft>
                <a:spcPts val="0"/>
              </a:spcAft>
              <a:buNone/>
            </a:pPr>
            <a:r>
              <a:rPr b="1" lang="en">
                <a:solidFill>
                  <a:schemeClr val="dk1"/>
                </a:solidFill>
                <a:highlight>
                  <a:srgbClr val="F4CCCC"/>
                </a:highlight>
                <a:latin typeface="Mada"/>
                <a:ea typeface="Mada"/>
                <a:cs typeface="Mada"/>
                <a:sym typeface="Mada"/>
              </a:rPr>
              <a:t>Administration: </a:t>
            </a:r>
            <a:endParaRPr b="1">
              <a:solidFill>
                <a:schemeClr val="dk1"/>
              </a:solidFill>
              <a:highlight>
                <a:srgbClr val="F4CCCC"/>
              </a:highlight>
              <a:latin typeface="Mada"/>
              <a:ea typeface="Mada"/>
              <a:cs typeface="Mada"/>
              <a:sym typeface="Mada"/>
            </a:endParaRPr>
          </a:p>
          <a:p>
            <a:pPr indent="0" lvl="0" marL="0" rtl="0" algn="l">
              <a:spcBef>
                <a:spcPts val="0"/>
              </a:spcBef>
              <a:spcAft>
                <a:spcPts val="0"/>
              </a:spcAft>
              <a:buNone/>
            </a:pPr>
            <a:r>
              <a:rPr b="1" lang="en">
                <a:solidFill>
                  <a:schemeClr val="dk1"/>
                </a:solidFill>
                <a:latin typeface="Mada"/>
                <a:ea typeface="Mada"/>
                <a:cs typeface="Mada"/>
                <a:sym typeface="Mada"/>
              </a:rPr>
              <a:t>Given for short term:       </a:t>
            </a:r>
            <a:r>
              <a:rPr b="1" lang="en" sz="1300" u="sng">
                <a:solidFill>
                  <a:srgbClr val="FF0000"/>
                </a:solidFill>
                <a:latin typeface="Mada"/>
                <a:ea typeface="Mada"/>
                <a:cs typeface="Mada"/>
                <a:sym typeface="Mada"/>
              </a:rPr>
              <a:t>Never exceed 5 years</a:t>
            </a:r>
            <a:r>
              <a:rPr lang="en" sz="1300">
                <a:solidFill>
                  <a:schemeClr val="dk1"/>
                </a:solidFill>
                <a:latin typeface="Mada"/>
                <a:ea typeface="Mada"/>
                <a:cs typeface="Mada"/>
                <a:sym typeface="Mada"/>
              </a:rPr>
              <a:t>        to control menopausal symptoms without allowing ample time for malignant transition that might be induced by estrogen.</a:t>
            </a:r>
            <a:endParaRPr sz="1300">
              <a:solidFill>
                <a:schemeClr val="dk1"/>
              </a:solidFill>
              <a:latin typeface="Mada"/>
              <a:ea typeface="Mada"/>
              <a:cs typeface="Mada"/>
              <a:sym typeface="Mada"/>
            </a:endParaRPr>
          </a:p>
          <a:p>
            <a:pPr indent="0" lvl="0" marL="0" rtl="0" algn="l">
              <a:spcBef>
                <a:spcPts val="0"/>
              </a:spcBef>
              <a:spcAft>
                <a:spcPts val="0"/>
              </a:spcAft>
              <a:buNone/>
            </a:pPr>
            <a:r>
              <a:rPr b="1" lang="en">
                <a:solidFill>
                  <a:schemeClr val="dk1"/>
                </a:solidFill>
                <a:latin typeface="Mada"/>
                <a:ea typeface="Mada"/>
                <a:cs typeface="Mada"/>
                <a:sym typeface="Mada"/>
              </a:rPr>
              <a:t>Long-term administration: </a:t>
            </a:r>
            <a:r>
              <a:rPr lang="en" sz="1300">
                <a:solidFill>
                  <a:schemeClr val="dk1"/>
                </a:solidFill>
                <a:latin typeface="Mada"/>
                <a:ea typeface="Mada"/>
                <a:cs typeface="Mada"/>
                <a:sym typeface="Mada"/>
              </a:rPr>
              <a:t>Was only indicated in osteoporosis &amp; CVS protection but now better drugs are available.</a:t>
            </a:r>
            <a:endParaRPr>
              <a:highlight>
                <a:srgbClr val="FFFFFF"/>
              </a:highlight>
              <a:latin typeface="Mada"/>
              <a:ea typeface="Mada"/>
              <a:cs typeface="Mada"/>
              <a:sym typeface="Mada"/>
            </a:endParaRPr>
          </a:p>
        </p:txBody>
      </p:sp>
      <p:sp>
        <p:nvSpPr>
          <p:cNvPr id="162" name="Google Shape;162;p27"/>
          <p:cNvSpPr/>
          <p:nvPr/>
        </p:nvSpPr>
        <p:spPr>
          <a:xfrm>
            <a:off x="5012600" y="7143586"/>
            <a:ext cx="1571100" cy="519000"/>
          </a:xfrm>
          <a:prstGeom prst="roundRect">
            <a:avLst>
              <a:gd fmla="val 16667" name="adj"/>
            </a:avLst>
          </a:prstGeom>
          <a:noFill/>
          <a:ln cap="flat" cmpd="sng" w="9525">
            <a:solidFill>
              <a:srgbClr val="999999"/>
            </a:solidFill>
            <a:prstDash val="solid"/>
            <a:round/>
            <a:headEnd len="sm" w="sm" type="none"/>
            <a:tailEnd len="sm" w="sm" type="none"/>
          </a:ln>
        </p:spPr>
        <p:txBody>
          <a:bodyPr anchorCtr="0" anchor="ctr" bIns="121950" lIns="121950" spcFirstLastPara="1" rIns="121950" wrap="square" tIns="121950">
            <a:noAutofit/>
          </a:bodyPr>
          <a:lstStyle/>
          <a:p>
            <a:pPr indent="0" lvl="0" marL="0" rtl="0" algn="ctr">
              <a:spcBef>
                <a:spcPts val="0"/>
              </a:spcBef>
              <a:spcAft>
                <a:spcPts val="0"/>
              </a:spcAft>
              <a:buClr>
                <a:srgbClr val="000000"/>
              </a:buClr>
              <a:buSzPts val="1500"/>
              <a:buFont typeface="Arial"/>
              <a:buNone/>
            </a:pPr>
            <a:r>
              <a:rPr b="1" lang="en" sz="1200">
                <a:latin typeface="Mada"/>
                <a:ea typeface="Mada"/>
                <a:cs typeface="Mada"/>
                <a:sym typeface="Mada"/>
              </a:rPr>
              <a:t>Clonidine</a:t>
            </a:r>
            <a:endParaRPr b="1" sz="1200">
              <a:latin typeface="Mada"/>
              <a:ea typeface="Mada"/>
              <a:cs typeface="Mada"/>
              <a:sym typeface="Mada"/>
            </a:endParaRPr>
          </a:p>
        </p:txBody>
      </p:sp>
      <p:sp>
        <p:nvSpPr>
          <p:cNvPr id="163" name="Google Shape;163;p27"/>
          <p:cNvSpPr/>
          <p:nvPr/>
        </p:nvSpPr>
        <p:spPr>
          <a:xfrm>
            <a:off x="5012600" y="8321726"/>
            <a:ext cx="1571100" cy="519000"/>
          </a:xfrm>
          <a:prstGeom prst="roundRect">
            <a:avLst>
              <a:gd fmla="val 16667" name="adj"/>
            </a:avLst>
          </a:prstGeom>
          <a:noFill/>
          <a:ln cap="flat" cmpd="sng" w="9525">
            <a:solidFill>
              <a:srgbClr val="999999"/>
            </a:solidFill>
            <a:prstDash val="solid"/>
            <a:round/>
            <a:headEnd len="sm" w="sm" type="none"/>
            <a:tailEnd len="sm" w="sm" type="none"/>
          </a:ln>
        </p:spPr>
        <p:txBody>
          <a:bodyPr anchorCtr="0" anchor="ctr" bIns="121950" lIns="121950" spcFirstLastPara="1" rIns="121950" wrap="square" tIns="121950">
            <a:noAutofit/>
          </a:bodyPr>
          <a:lstStyle/>
          <a:p>
            <a:pPr indent="0" lvl="0" marL="0" rtl="0" algn="ctr">
              <a:spcBef>
                <a:spcPts val="0"/>
              </a:spcBef>
              <a:spcAft>
                <a:spcPts val="0"/>
              </a:spcAft>
              <a:buClr>
                <a:srgbClr val="000000"/>
              </a:buClr>
              <a:buSzPts val="1500"/>
              <a:buFont typeface="Arial"/>
              <a:buNone/>
            </a:pPr>
            <a:r>
              <a:rPr b="1" lang="en" sz="1200">
                <a:latin typeface="Mada"/>
                <a:ea typeface="Mada"/>
                <a:cs typeface="Mada"/>
                <a:sym typeface="Mada"/>
              </a:rPr>
              <a:t>Gabapentin</a:t>
            </a:r>
            <a:endParaRPr b="1" sz="1200">
              <a:latin typeface="Mada"/>
              <a:ea typeface="Mada"/>
              <a:cs typeface="Mada"/>
              <a:sym typeface="Mada"/>
            </a:endParaRPr>
          </a:p>
        </p:txBody>
      </p:sp>
      <p:sp>
        <p:nvSpPr>
          <p:cNvPr id="164" name="Google Shape;164;p27"/>
          <p:cNvSpPr/>
          <p:nvPr/>
        </p:nvSpPr>
        <p:spPr>
          <a:xfrm>
            <a:off x="488950" y="5318606"/>
            <a:ext cx="1589400" cy="514200"/>
          </a:xfrm>
          <a:prstGeom prst="roundRect">
            <a:avLst>
              <a:gd fmla="val 16667" name="adj"/>
            </a:avLst>
          </a:prstGeom>
          <a:solidFill>
            <a:srgbClr val="EFEFEF"/>
          </a:solidFill>
          <a:ln>
            <a:noFill/>
          </a:ln>
        </p:spPr>
        <p:txBody>
          <a:bodyPr anchorCtr="0" anchor="ctr" bIns="121950" lIns="121950" spcFirstLastPara="1" rIns="121950" wrap="square" tIns="121950">
            <a:noAutofit/>
          </a:bodyPr>
          <a:lstStyle/>
          <a:p>
            <a:pPr indent="0" lvl="0" marL="0" rtl="0" algn="ctr">
              <a:spcBef>
                <a:spcPts val="0"/>
              </a:spcBef>
              <a:spcAft>
                <a:spcPts val="0"/>
              </a:spcAft>
              <a:buNone/>
            </a:pPr>
            <a:r>
              <a:rPr b="1" lang="en">
                <a:solidFill>
                  <a:srgbClr val="E06666"/>
                </a:solidFill>
                <a:latin typeface="Mada"/>
                <a:ea typeface="Mada"/>
                <a:cs typeface="Mada"/>
                <a:sym typeface="Mada"/>
              </a:rPr>
              <a:t>Hormonal </a:t>
            </a:r>
            <a:endParaRPr b="1">
              <a:solidFill>
                <a:srgbClr val="E06666"/>
              </a:solidFill>
              <a:latin typeface="Mada"/>
              <a:ea typeface="Mada"/>
              <a:cs typeface="Mada"/>
              <a:sym typeface="Mada"/>
            </a:endParaRPr>
          </a:p>
        </p:txBody>
      </p:sp>
      <p:sp>
        <p:nvSpPr>
          <p:cNvPr id="165" name="Google Shape;165;p27"/>
          <p:cNvSpPr/>
          <p:nvPr/>
        </p:nvSpPr>
        <p:spPr>
          <a:xfrm>
            <a:off x="5017832" y="5318602"/>
            <a:ext cx="1589400" cy="514200"/>
          </a:xfrm>
          <a:prstGeom prst="roundRect">
            <a:avLst>
              <a:gd fmla="val 16667" name="adj"/>
            </a:avLst>
          </a:prstGeom>
          <a:solidFill>
            <a:srgbClr val="EFEFEF"/>
          </a:solidFill>
          <a:ln>
            <a:noFill/>
          </a:ln>
        </p:spPr>
        <p:txBody>
          <a:bodyPr anchorCtr="0" anchor="ctr" bIns="121950" lIns="121950" spcFirstLastPara="1" rIns="121950" wrap="square" tIns="121950">
            <a:noAutofit/>
          </a:bodyPr>
          <a:lstStyle/>
          <a:p>
            <a:pPr indent="0" lvl="0" marL="0" rtl="0" algn="ctr">
              <a:spcBef>
                <a:spcPts val="0"/>
              </a:spcBef>
              <a:spcAft>
                <a:spcPts val="0"/>
              </a:spcAft>
              <a:buClr>
                <a:srgbClr val="000000"/>
              </a:buClr>
              <a:buSzPts val="1500"/>
              <a:buFont typeface="Arial"/>
              <a:buNone/>
            </a:pPr>
            <a:r>
              <a:rPr b="1" lang="en">
                <a:solidFill>
                  <a:srgbClr val="E06666"/>
                </a:solidFill>
                <a:latin typeface="Mada"/>
                <a:ea typeface="Mada"/>
                <a:cs typeface="Mada"/>
                <a:sym typeface="Mada"/>
              </a:rPr>
              <a:t>Non-Hormonal</a:t>
            </a:r>
            <a:endParaRPr b="1">
              <a:solidFill>
                <a:srgbClr val="E06666"/>
              </a:solidFill>
              <a:latin typeface="Mada"/>
              <a:ea typeface="Mada"/>
              <a:cs typeface="Mada"/>
              <a:sym typeface="Mada"/>
            </a:endParaRPr>
          </a:p>
        </p:txBody>
      </p:sp>
      <p:sp>
        <p:nvSpPr>
          <p:cNvPr id="166" name="Google Shape;166;p27"/>
          <p:cNvSpPr/>
          <p:nvPr/>
        </p:nvSpPr>
        <p:spPr>
          <a:xfrm>
            <a:off x="250837" y="3890870"/>
            <a:ext cx="6285293" cy="776103"/>
          </a:xfrm>
          <a:prstGeom prst="roundRect">
            <a:avLst>
              <a:gd fmla="val 16667" name="adj"/>
            </a:avLst>
          </a:prstGeom>
          <a:solidFill>
            <a:srgbClr val="990000"/>
          </a:solidFill>
          <a:ln>
            <a:noFill/>
          </a:ln>
        </p:spPr>
        <p:txBody>
          <a:bodyPr anchorCtr="0" anchor="ctr" bIns="121950" lIns="121950" spcFirstLastPara="1" rIns="121950" wrap="square" tIns="121950">
            <a:noAutofit/>
          </a:bodyPr>
          <a:lstStyle/>
          <a:p>
            <a:pPr indent="0" lvl="0" marL="0" rtl="0" algn="ctr">
              <a:spcBef>
                <a:spcPts val="0"/>
              </a:spcBef>
              <a:spcAft>
                <a:spcPts val="0"/>
              </a:spcAft>
              <a:buClr>
                <a:srgbClr val="000000"/>
              </a:buClr>
              <a:buSzPts val="1500"/>
              <a:buFont typeface="Arial"/>
              <a:buNone/>
            </a:pPr>
            <a:r>
              <a:rPr b="1" lang="en" sz="2400">
                <a:solidFill>
                  <a:srgbClr val="FFFFFF"/>
                </a:solidFill>
                <a:latin typeface="Georgia"/>
                <a:ea typeface="Georgia"/>
                <a:cs typeface="Georgia"/>
                <a:sym typeface="Georgia"/>
              </a:rPr>
              <a:t>Agents used in management of Menopausal Symptoms</a:t>
            </a:r>
            <a:endParaRPr b="1" sz="2400">
              <a:solidFill>
                <a:srgbClr val="FFFFFF"/>
              </a:solidFill>
              <a:latin typeface="Georgia"/>
              <a:ea typeface="Georgia"/>
              <a:cs typeface="Georgia"/>
              <a:sym typeface="Georgia"/>
            </a:endParaRPr>
          </a:p>
        </p:txBody>
      </p:sp>
      <p:cxnSp>
        <p:nvCxnSpPr>
          <p:cNvPr id="167" name="Google Shape;167;p27"/>
          <p:cNvCxnSpPr>
            <a:stCxn id="166" idx="2"/>
            <a:endCxn id="164" idx="0"/>
          </p:cNvCxnSpPr>
          <p:nvPr/>
        </p:nvCxnSpPr>
        <p:spPr>
          <a:xfrm rot="5400000">
            <a:off x="2012733" y="3937823"/>
            <a:ext cx="651600" cy="2109900"/>
          </a:xfrm>
          <a:prstGeom prst="bentConnector3">
            <a:avLst>
              <a:gd fmla="val 50003" name="adj1"/>
            </a:avLst>
          </a:prstGeom>
          <a:noFill/>
          <a:ln cap="flat" cmpd="sng" w="9525">
            <a:solidFill>
              <a:srgbClr val="666666"/>
            </a:solidFill>
            <a:prstDash val="solid"/>
            <a:round/>
            <a:headEnd len="med" w="med" type="none"/>
            <a:tailEnd len="med" w="med" type="none"/>
          </a:ln>
        </p:spPr>
      </p:cxnSp>
      <p:cxnSp>
        <p:nvCxnSpPr>
          <p:cNvPr id="168" name="Google Shape;168;p27"/>
          <p:cNvCxnSpPr>
            <a:stCxn id="166" idx="2"/>
            <a:endCxn id="165" idx="0"/>
          </p:cNvCxnSpPr>
          <p:nvPr/>
        </p:nvCxnSpPr>
        <p:spPr>
          <a:xfrm flipH="1" rot="-5400000">
            <a:off x="4277133" y="3783323"/>
            <a:ext cx="651600" cy="2418900"/>
          </a:xfrm>
          <a:prstGeom prst="bentConnector3">
            <a:avLst>
              <a:gd fmla="val 50002" name="adj1"/>
            </a:avLst>
          </a:prstGeom>
          <a:noFill/>
          <a:ln cap="flat" cmpd="sng" w="9525">
            <a:solidFill>
              <a:srgbClr val="666666"/>
            </a:solidFill>
            <a:prstDash val="solid"/>
            <a:round/>
            <a:headEnd len="med" w="med" type="none"/>
            <a:tailEnd len="med" w="med" type="none"/>
          </a:ln>
        </p:spPr>
      </p:cxnSp>
      <p:sp>
        <p:nvSpPr>
          <p:cNvPr id="169" name="Google Shape;169;p27"/>
          <p:cNvSpPr/>
          <p:nvPr/>
        </p:nvSpPr>
        <p:spPr>
          <a:xfrm>
            <a:off x="5012600" y="6077225"/>
            <a:ext cx="1571100" cy="519000"/>
          </a:xfrm>
          <a:prstGeom prst="roundRect">
            <a:avLst>
              <a:gd fmla="val 16667" name="adj"/>
            </a:avLst>
          </a:prstGeom>
          <a:noFill/>
          <a:ln cap="flat" cmpd="sng" w="9525">
            <a:solidFill>
              <a:srgbClr val="999999"/>
            </a:solidFill>
            <a:prstDash val="solid"/>
            <a:round/>
            <a:headEnd len="sm" w="sm" type="none"/>
            <a:tailEnd len="sm" w="sm" type="none"/>
          </a:ln>
        </p:spPr>
        <p:txBody>
          <a:bodyPr anchorCtr="0" anchor="ctr" bIns="121950" lIns="121950" spcFirstLastPara="1" rIns="121950" wrap="square" tIns="121950">
            <a:noAutofit/>
          </a:bodyPr>
          <a:lstStyle/>
          <a:p>
            <a:pPr indent="0" lvl="0" marL="0" rtl="0" algn="ctr">
              <a:spcBef>
                <a:spcPts val="0"/>
              </a:spcBef>
              <a:spcAft>
                <a:spcPts val="0"/>
              </a:spcAft>
              <a:buClr>
                <a:srgbClr val="000000"/>
              </a:buClr>
              <a:buSzPts val="1500"/>
              <a:buFont typeface="Arial"/>
              <a:buNone/>
            </a:pPr>
            <a:r>
              <a:rPr b="1" lang="en" sz="1200">
                <a:latin typeface="Mada"/>
                <a:ea typeface="Mada"/>
                <a:cs typeface="Mada"/>
                <a:sym typeface="Mada"/>
              </a:rPr>
              <a:t>Fluoxetine</a:t>
            </a:r>
            <a:endParaRPr b="1" sz="1200">
              <a:latin typeface="Mada"/>
              <a:ea typeface="Mada"/>
              <a:cs typeface="Mada"/>
              <a:sym typeface="Mada"/>
            </a:endParaRPr>
          </a:p>
        </p:txBody>
      </p:sp>
      <p:sp>
        <p:nvSpPr>
          <p:cNvPr id="170" name="Google Shape;170;p27"/>
          <p:cNvSpPr/>
          <p:nvPr/>
        </p:nvSpPr>
        <p:spPr>
          <a:xfrm>
            <a:off x="514775" y="6077225"/>
            <a:ext cx="1638000" cy="519000"/>
          </a:xfrm>
          <a:prstGeom prst="roundRect">
            <a:avLst>
              <a:gd fmla="val 16667" name="adj"/>
            </a:avLst>
          </a:prstGeom>
          <a:noFill/>
          <a:ln cap="flat" cmpd="sng" w="9525">
            <a:solidFill>
              <a:srgbClr val="999999"/>
            </a:solidFill>
            <a:prstDash val="solid"/>
            <a:round/>
            <a:headEnd len="sm" w="sm" type="none"/>
            <a:tailEnd len="sm" w="sm" type="none"/>
          </a:ln>
        </p:spPr>
        <p:txBody>
          <a:bodyPr anchorCtr="0" anchor="ctr" bIns="121950" lIns="121950" spcFirstLastPara="1" rIns="121950" wrap="square" tIns="121950">
            <a:noAutofit/>
          </a:bodyPr>
          <a:lstStyle/>
          <a:p>
            <a:pPr indent="0" lvl="0" marL="0" rtl="0" algn="ctr">
              <a:spcBef>
                <a:spcPts val="0"/>
              </a:spcBef>
              <a:spcAft>
                <a:spcPts val="0"/>
              </a:spcAft>
              <a:buClr>
                <a:srgbClr val="000000"/>
              </a:buClr>
              <a:buSzPts val="1500"/>
              <a:buFont typeface="Arial"/>
              <a:buNone/>
            </a:pPr>
            <a:r>
              <a:rPr b="1" lang="en" sz="1200">
                <a:latin typeface="Mada"/>
                <a:ea typeface="Mada"/>
                <a:cs typeface="Mada"/>
                <a:sym typeface="Mada"/>
              </a:rPr>
              <a:t>Estrogen</a:t>
            </a:r>
            <a:endParaRPr sz="1000">
              <a:latin typeface="Mada"/>
              <a:ea typeface="Mada"/>
              <a:cs typeface="Mada"/>
              <a:sym typeface="Mada"/>
            </a:endParaRPr>
          </a:p>
        </p:txBody>
      </p:sp>
      <p:sp>
        <p:nvSpPr>
          <p:cNvPr id="171" name="Google Shape;171;p27"/>
          <p:cNvSpPr/>
          <p:nvPr/>
        </p:nvSpPr>
        <p:spPr>
          <a:xfrm>
            <a:off x="514775" y="6991185"/>
            <a:ext cx="1638000" cy="519000"/>
          </a:xfrm>
          <a:prstGeom prst="roundRect">
            <a:avLst>
              <a:gd fmla="val 16667" name="adj"/>
            </a:avLst>
          </a:prstGeom>
          <a:noFill/>
          <a:ln cap="flat" cmpd="sng" w="9525">
            <a:solidFill>
              <a:srgbClr val="999999"/>
            </a:solidFill>
            <a:prstDash val="solid"/>
            <a:round/>
            <a:headEnd len="sm" w="sm" type="none"/>
            <a:tailEnd len="sm" w="sm" type="none"/>
          </a:ln>
        </p:spPr>
        <p:txBody>
          <a:bodyPr anchorCtr="0" anchor="ctr" bIns="121950" lIns="121950" spcFirstLastPara="1" rIns="121950" wrap="square" tIns="121950">
            <a:noAutofit/>
          </a:bodyPr>
          <a:lstStyle/>
          <a:p>
            <a:pPr indent="0" lvl="0" marL="0" rtl="0" algn="ctr">
              <a:spcBef>
                <a:spcPts val="0"/>
              </a:spcBef>
              <a:spcAft>
                <a:spcPts val="0"/>
              </a:spcAft>
              <a:buClr>
                <a:srgbClr val="000000"/>
              </a:buClr>
              <a:buSzPts val="1500"/>
              <a:buFont typeface="Arial"/>
              <a:buNone/>
            </a:pPr>
            <a:r>
              <a:rPr b="1" lang="en" sz="1200">
                <a:latin typeface="Mada"/>
                <a:ea typeface="Mada"/>
                <a:cs typeface="Mada"/>
                <a:sym typeface="Mada"/>
              </a:rPr>
              <a:t>Progestins</a:t>
            </a:r>
            <a:endParaRPr b="1" baseline="30000" sz="1000">
              <a:solidFill>
                <a:srgbClr val="B7B7B7"/>
              </a:solidFill>
              <a:latin typeface="Mada"/>
              <a:ea typeface="Mada"/>
              <a:cs typeface="Mada"/>
              <a:sym typeface="Mada"/>
            </a:endParaRPr>
          </a:p>
        </p:txBody>
      </p:sp>
      <p:sp>
        <p:nvSpPr>
          <p:cNvPr id="172" name="Google Shape;172;p27"/>
          <p:cNvSpPr/>
          <p:nvPr/>
        </p:nvSpPr>
        <p:spPr>
          <a:xfrm>
            <a:off x="514775" y="7788324"/>
            <a:ext cx="1638000" cy="519000"/>
          </a:xfrm>
          <a:prstGeom prst="roundRect">
            <a:avLst>
              <a:gd fmla="val 16667" name="adj"/>
            </a:avLst>
          </a:prstGeom>
          <a:noFill/>
          <a:ln cap="flat" cmpd="sng" w="9525">
            <a:solidFill>
              <a:srgbClr val="999999"/>
            </a:solidFill>
            <a:prstDash val="solid"/>
            <a:round/>
            <a:headEnd len="sm" w="sm" type="none"/>
            <a:tailEnd len="sm" w="sm" type="none"/>
          </a:ln>
        </p:spPr>
        <p:txBody>
          <a:bodyPr anchorCtr="0" anchor="ctr" bIns="121950" lIns="121950" spcFirstLastPara="1" rIns="121950" wrap="square" tIns="121950">
            <a:noAutofit/>
          </a:bodyPr>
          <a:lstStyle/>
          <a:p>
            <a:pPr indent="0" lvl="0" marL="0" rtl="0" algn="ctr">
              <a:spcBef>
                <a:spcPts val="0"/>
              </a:spcBef>
              <a:spcAft>
                <a:spcPts val="0"/>
              </a:spcAft>
              <a:buClr>
                <a:srgbClr val="000000"/>
              </a:buClr>
              <a:buSzPts val="1500"/>
              <a:buFont typeface="Arial"/>
              <a:buNone/>
            </a:pPr>
            <a:r>
              <a:rPr b="1" lang="en" sz="1200">
                <a:latin typeface="Mada"/>
                <a:ea typeface="Mada"/>
                <a:cs typeface="Mada"/>
                <a:sym typeface="Mada"/>
              </a:rPr>
              <a:t>Androgens</a:t>
            </a:r>
            <a:endParaRPr b="1" sz="1200">
              <a:latin typeface="Mada"/>
              <a:ea typeface="Mada"/>
              <a:cs typeface="Mada"/>
              <a:sym typeface="Mada"/>
            </a:endParaRPr>
          </a:p>
        </p:txBody>
      </p:sp>
      <p:sp>
        <p:nvSpPr>
          <p:cNvPr id="173" name="Google Shape;173;p27"/>
          <p:cNvSpPr/>
          <p:nvPr/>
        </p:nvSpPr>
        <p:spPr>
          <a:xfrm>
            <a:off x="514775" y="9379105"/>
            <a:ext cx="1638000" cy="529800"/>
          </a:xfrm>
          <a:prstGeom prst="roundRect">
            <a:avLst>
              <a:gd fmla="val 16667" name="adj"/>
            </a:avLst>
          </a:prstGeom>
          <a:noFill/>
          <a:ln cap="flat" cmpd="sng" w="9525">
            <a:solidFill>
              <a:srgbClr val="999999"/>
            </a:solidFill>
            <a:prstDash val="solid"/>
            <a:round/>
            <a:headEnd len="sm" w="sm" type="none"/>
            <a:tailEnd len="sm" w="sm" type="none"/>
          </a:ln>
        </p:spPr>
        <p:txBody>
          <a:bodyPr anchorCtr="0" anchor="ctr" bIns="121950" lIns="121950" spcFirstLastPara="1" rIns="121950" wrap="square" tIns="121950">
            <a:noAutofit/>
          </a:bodyPr>
          <a:lstStyle/>
          <a:p>
            <a:pPr indent="0" lvl="0" marL="0" rtl="0" algn="ctr">
              <a:spcBef>
                <a:spcPts val="0"/>
              </a:spcBef>
              <a:spcAft>
                <a:spcPts val="0"/>
              </a:spcAft>
              <a:buClr>
                <a:srgbClr val="000000"/>
              </a:buClr>
              <a:buSzPts val="1500"/>
              <a:buFont typeface="Arial"/>
              <a:buNone/>
            </a:pPr>
            <a:r>
              <a:rPr b="1" lang="en" sz="1200">
                <a:latin typeface="Mada"/>
                <a:ea typeface="Mada"/>
                <a:cs typeface="Mada"/>
                <a:sym typeface="Mada"/>
              </a:rPr>
              <a:t>Selective Estrogen Receptor </a:t>
            </a:r>
            <a:r>
              <a:rPr b="1" lang="en" sz="1200">
                <a:latin typeface="Mada"/>
                <a:ea typeface="Mada"/>
                <a:cs typeface="Mada"/>
                <a:sym typeface="Mada"/>
              </a:rPr>
              <a:t>Modulators (SERM)</a:t>
            </a:r>
            <a:endParaRPr b="1" sz="1200">
              <a:latin typeface="Mada"/>
              <a:ea typeface="Mada"/>
              <a:cs typeface="Mada"/>
              <a:sym typeface="Mada"/>
            </a:endParaRPr>
          </a:p>
        </p:txBody>
      </p:sp>
      <p:sp>
        <p:nvSpPr>
          <p:cNvPr id="174" name="Google Shape;174;p27"/>
          <p:cNvSpPr/>
          <p:nvPr/>
        </p:nvSpPr>
        <p:spPr>
          <a:xfrm>
            <a:off x="5012600" y="9379100"/>
            <a:ext cx="1571100" cy="529800"/>
          </a:xfrm>
          <a:prstGeom prst="roundRect">
            <a:avLst>
              <a:gd fmla="val 16667" name="adj"/>
            </a:avLst>
          </a:prstGeom>
          <a:noFill/>
          <a:ln cap="flat" cmpd="sng" w="9525">
            <a:solidFill>
              <a:srgbClr val="999999"/>
            </a:solidFill>
            <a:prstDash val="solid"/>
            <a:round/>
            <a:headEnd len="sm" w="sm" type="none"/>
            <a:tailEnd len="sm" w="sm" type="none"/>
          </a:ln>
        </p:spPr>
        <p:txBody>
          <a:bodyPr anchorCtr="0" anchor="ctr" bIns="121950" lIns="121950" spcFirstLastPara="1" rIns="121950" wrap="square" tIns="121950">
            <a:noAutofit/>
          </a:bodyPr>
          <a:lstStyle/>
          <a:p>
            <a:pPr indent="0" lvl="0" marL="0" rtl="0" algn="ctr">
              <a:spcBef>
                <a:spcPts val="0"/>
              </a:spcBef>
              <a:spcAft>
                <a:spcPts val="0"/>
              </a:spcAft>
              <a:buClr>
                <a:srgbClr val="000000"/>
              </a:buClr>
              <a:buSzPts val="1500"/>
              <a:buFont typeface="Arial"/>
              <a:buNone/>
            </a:pPr>
            <a:r>
              <a:rPr b="1" lang="en" sz="1200">
                <a:latin typeface="Mada"/>
                <a:ea typeface="Mada"/>
                <a:cs typeface="Mada"/>
                <a:sym typeface="Mada"/>
              </a:rPr>
              <a:t>Physical Activity</a:t>
            </a:r>
            <a:endParaRPr b="1" sz="1200">
              <a:latin typeface="Mada"/>
              <a:ea typeface="Mada"/>
              <a:cs typeface="Mada"/>
              <a:sym typeface="Mada"/>
            </a:endParaRPr>
          </a:p>
        </p:txBody>
      </p:sp>
      <p:cxnSp>
        <p:nvCxnSpPr>
          <p:cNvPr id="175" name="Google Shape;175;p27"/>
          <p:cNvCxnSpPr>
            <a:stCxn id="176" idx="1"/>
            <a:endCxn id="170" idx="3"/>
          </p:cNvCxnSpPr>
          <p:nvPr/>
        </p:nvCxnSpPr>
        <p:spPr>
          <a:xfrm flipH="1">
            <a:off x="2152713" y="6335353"/>
            <a:ext cx="116700" cy="1500"/>
          </a:xfrm>
          <a:prstGeom prst="straightConnector1">
            <a:avLst/>
          </a:prstGeom>
          <a:noFill/>
          <a:ln cap="flat" cmpd="sng" w="9525">
            <a:solidFill>
              <a:srgbClr val="999999"/>
            </a:solidFill>
            <a:prstDash val="solid"/>
            <a:round/>
            <a:headEnd len="med" w="med" type="none"/>
            <a:tailEnd len="med" w="med" type="none"/>
          </a:ln>
        </p:spPr>
      </p:cxnSp>
      <p:sp>
        <p:nvSpPr>
          <p:cNvPr id="176" name="Google Shape;176;p27"/>
          <p:cNvSpPr/>
          <p:nvPr/>
        </p:nvSpPr>
        <p:spPr>
          <a:xfrm>
            <a:off x="2269413" y="6214753"/>
            <a:ext cx="1494600" cy="241200"/>
          </a:xfrm>
          <a:prstGeom prst="roundRect">
            <a:avLst>
              <a:gd fmla="val 16667" name="adj"/>
            </a:avLst>
          </a:prstGeom>
          <a:noFill/>
          <a:ln cap="flat" cmpd="sng" w="9525">
            <a:solidFill>
              <a:srgbClr val="999999"/>
            </a:solidFill>
            <a:prstDash val="solid"/>
            <a:round/>
            <a:headEnd len="sm" w="sm" type="none"/>
            <a:tailEnd len="sm" w="sm" type="none"/>
          </a:ln>
        </p:spPr>
        <p:txBody>
          <a:bodyPr anchorCtr="0" anchor="ctr" bIns="121950" lIns="121950" spcFirstLastPara="1" rIns="121950" wrap="square" tIns="121950">
            <a:noAutofit/>
          </a:bodyPr>
          <a:lstStyle/>
          <a:p>
            <a:pPr indent="0" lvl="0" marL="0" rtl="0" algn="ctr">
              <a:spcBef>
                <a:spcPts val="0"/>
              </a:spcBef>
              <a:spcAft>
                <a:spcPts val="0"/>
              </a:spcAft>
              <a:buClr>
                <a:srgbClr val="000000"/>
              </a:buClr>
              <a:buSzPts val="1500"/>
              <a:buFont typeface="Arial"/>
              <a:buNone/>
            </a:pPr>
            <a:r>
              <a:rPr lang="en" sz="1000">
                <a:latin typeface="Mada"/>
                <a:ea typeface="Mada"/>
                <a:cs typeface="Mada"/>
                <a:sym typeface="Mada"/>
              </a:rPr>
              <a:t>Esterified Estrogens</a:t>
            </a:r>
            <a:endParaRPr sz="1000">
              <a:latin typeface="Mada"/>
              <a:ea typeface="Mada"/>
              <a:cs typeface="Mada"/>
              <a:sym typeface="Mada"/>
            </a:endParaRPr>
          </a:p>
        </p:txBody>
      </p:sp>
      <p:sp>
        <p:nvSpPr>
          <p:cNvPr id="177" name="Google Shape;177;p27"/>
          <p:cNvSpPr/>
          <p:nvPr/>
        </p:nvSpPr>
        <p:spPr>
          <a:xfrm>
            <a:off x="2269413" y="5864617"/>
            <a:ext cx="1494600" cy="241200"/>
          </a:xfrm>
          <a:prstGeom prst="roundRect">
            <a:avLst>
              <a:gd fmla="val 16667" name="adj"/>
            </a:avLst>
          </a:prstGeom>
          <a:noFill/>
          <a:ln cap="flat" cmpd="sng" w="9525">
            <a:solidFill>
              <a:srgbClr val="999999"/>
            </a:solidFill>
            <a:prstDash val="solid"/>
            <a:round/>
            <a:headEnd len="sm" w="sm" type="none"/>
            <a:tailEnd len="sm" w="sm" type="none"/>
          </a:ln>
        </p:spPr>
        <p:txBody>
          <a:bodyPr anchorCtr="0" anchor="ctr" bIns="121950" lIns="121950" spcFirstLastPara="1" rIns="121950" wrap="square" tIns="121950">
            <a:noAutofit/>
          </a:bodyPr>
          <a:lstStyle/>
          <a:p>
            <a:pPr indent="0" lvl="0" marL="0" rtl="0" algn="ctr">
              <a:spcBef>
                <a:spcPts val="0"/>
              </a:spcBef>
              <a:spcAft>
                <a:spcPts val="0"/>
              </a:spcAft>
              <a:buClr>
                <a:srgbClr val="000000"/>
              </a:buClr>
              <a:buSzPts val="1500"/>
              <a:buFont typeface="Arial"/>
              <a:buNone/>
            </a:pPr>
            <a:r>
              <a:rPr lang="en" sz="1000">
                <a:latin typeface="Mada"/>
                <a:ea typeface="Mada"/>
                <a:cs typeface="Mada"/>
                <a:sym typeface="Mada"/>
              </a:rPr>
              <a:t>Estradiol</a:t>
            </a:r>
            <a:endParaRPr sz="1000">
              <a:latin typeface="Mada"/>
              <a:ea typeface="Mada"/>
              <a:cs typeface="Mada"/>
              <a:sym typeface="Mada"/>
            </a:endParaRPr>
          </a:p>
        </p:txBody>
      </p:sp>
      <p:sp>
        <p:nvSpPr>
          <p:cNvPr id="178" name="Google Shape;178;p27"/>
          <p:cNvSpPr/>
          <p:nvPr/>
        </p:nvSpPr>
        <p:spPr>
          <a:xfrm>
            <a:off x="2269413" y="6574388"/>
            <a:ext cx="1494600" cy="241200"/>
          </a:xfrm>
          <a:prstGeom prst="roundRect">
            <a:avLst>
              <a:gd fmla="val 16667" name="adj"/>
            </a:avLst>
          </a:prstGeom>
          <a:noFill/>
          <a:ln cap="flat" cmpd="sng" w="9525">
            <a:solidFill>
              <a:srgbClr val="999999"/>
            </a:solidFill>
            <a:prstDash val="solid"/>
            <a:round/>
            <a:headEnd len="sm" w="sm" type="none"/>
            <a:tailEnd len="sm" w="sm" type="none"/>
          </a:ln>
        </p:spPr>
        <p:txBody>
          <a:bodyPr anchorCtr="0" anchor="ctr" bIns="121950" lIns="121950" spcFirstLastPara="1" rIns="121950" wrap="square" tIns="121950">
            <a:noAutofit/>
          </a:bodyPr>
          <a:lstStyle/>
          <a:p>
            <a:pPr indent="0" lvl="0" marL="0" rtl="0" algn="ctr">
              <a:spcBef>
                <a:spcPts val="0"/>
              </a:spcBef>
              <a:spcAft>
                <a:spcPts val="0"/>
              </a:spcAft>
              <a:buClr>
                <a:srgbClr val="000000"/>
              </a:buClr>
              <a:buSzPts val="1500"/>
              <a:buFont typeface="Arial"/>
              <a:buNone/>
            </a:pPr>
            <a:r>
              <a:rPr lang="en" sz="1000">
                <a:latin typeface="Mada"/>
                <a:ea typeface="Mada"/>
                <a:cs typeface="Mada"/>
                <a:sym typeface="Mada"/>
              </a:rPr>
              <a:t>Conjugated estrogens </a:t>
            </a:r>
            <a:endParaRPr sz="1000">
              <a:latin typeface="Mada"/>
              <a:ea typeface="Mada"/>
              <a:cs typeface="Mada"/>
              <a:sym typeface="Mada"/>
            </a:endParaRPr>
          </a:p>
        </p:txBody>
      </p:sp>
      <p:cxnSp>
        <p:nvCxnSpPr>
          <p:cNvPr id="179" name="Google Shape;179;p27"/>
          <p:cNvCxnSpPr>
            <a:stCxn id="177" idx="1"/>
            <a:endCxn id="170" idx="3"/>
          </p:cNvCxnSpPr>
          <p:nvPr/>
        </p:nvCxnSpPr>
        <p:spPr>
          <a:xfrm flipH="1">
            <a:off x="2152713" y="5985217"/>
            <a:ext cx="116700" cy="351600"/>
          </a:xfrm>
          <a:prstGeom prst="straightConnector1">
            <a:avLst/>
          </a:prstGeom>
          <a:noFill/>
          <a:ln cap="flat" cmpd="sng" w="9525">
            <a:solidFill>
              <a:srgbClr val="999999"/>
            </a:solidFill>
            <a:prstDash val="solid"/>
            <a:round/>
            <a:headEnd len="med" w="med" type="none"/>
            <a:tailEnd len="med" w="med" type="none"/>
          </a:ln>
        </p:spPr>
      </p:cxnSp>
      <p:cxnSp>
        <p:nvCxnSpPr>
          <p:cNvPr id="180" name="Google Shape;180;p27"/>
          <p:cNvCxnSpPr>
            <a:stCxn id="178" idx="1"/>
            <a:endCxn id="170" idx="3"/>
          </p:cNvCxnSpPr>
          <p:nvPr/>
        </p:nvCxnSpPr>
        <p:spPr>
          <a:xfrm rot="10800000">
            <a:off x="2152713" y="6336788"/>
            <a:ext cx="116700" cy="358200"/>
          </a:xfrm>
          <a:prstGeom prst="straightConnector1">
            <a:avLst/>
          </a:prstGeom>
          <a:noFill/>
          <a:ln cap="flat" cmpd="sng" w="9525">
            <a:solidFill>
              <a:srgbClr val="999999"/>
            </a:solidFill>
            <a:prstDash val="solid"/>
            <a:round/>
            <a:headEnd len="med" w="med" type="none"/>
            <a:tailEnd len="med" w="med" type="none"/>
          </a:ln>
        </p:spPr>
      </p:cxnSp>
      <p:sp>
        <p:nvSpPr>
          <p:cNvPr id="181" name="Google Shape;181;p27"/>
          <p:cNvSpPr/>
          <p:nvPr/>
        </p:nvSpPr>
        <p:spPr>
          <a:xfrm>
            <a:off x="2269413" y="7927233"/>
            <a:ext cx="1494600" cy="241200"/>
          </a:xfrm>
          <a:prstGeom prst="roundRect">
            <a:avLst>
              <a:gd fmla="val 16667" name="adj"/>
            </a:avLst>
          </a:prstGeom>
          <a:noFill/>
          <a:ln cap="flat" cmpd="sng" w="9525">
            <a:solidFill>
              <a:srgbClr val="999999"/>
            </a:solidFill>
            <a:prstDash val="solid"/>
            <a:round/>
            <a:headEnd len="sm" w="sm" type="none"/>
            <a:tailEnd len="sm" w="sm" type="none"/>
          </a:ln>
        </p:spPr>
        <p:txBody>
          <a:bodyPr anchorCtr="0" anchor="ctr" bIns="121950" lIns="121950" spcFirstLastPara="1" rIns="121950" wrap="square" tIns="121950">
            <a:noAutofit/>
          </a:bodyPr>
          <a:lstStyle/>
          <a:p>
            <a:pPr indent="0" lvl="0" marL="0" rtl="0" algn="ctr">
              <a:spcBef>
                <a:spcPts val="0"/>
              </a:spcBef>
              <a:spcAft>
                <a:spcPts val="0"/>
              </a:spcAft>
              <a:buClr>
                <a:srgbClr val="000000"/>
              </a:buClr>
              <a:buSzPts val="1500"/>
              <a:buFont typeface="Arial"/>
              <a:buNone/>
            </a:pPr>
            <a:r>
              <a:rPr lang="en" sz="1000">
                <a:latin typeface="Mada"/>
                <a:ea typeface="Mada"/>
                <a:cs typeface="Mada"/>
                <a:sym typeface="Mada"/>
              </a:rPr>
              <a:t>Tibolone</a:t>
            </a:r>
            <a:endParaRPr sz="1000">
              <a:latin typeface="Mada"/>
              <a:ea typeface="Mada"/>
              <a:cs typeface="Mada"/>
              <a:sym typeface="Mada"/>
            </a:endParaRPr>
          </a:p>
        </p:txBody>
      </p:sp>
      <p:cxnSp>
        <p:nvCxnSpPr>
          <p:cNvPr id="182" name="Google Shape;182;p27"/>
          <p:cNvCxnSpPr>
            <a:stCxn id="181" idx="1"/>
            <a:endCxn id="172" idx="3"/>
          </p:cNvCxnSpPr>
          <p:nvPr/>
        </p:nvCxnSpPr>
        <p:spPr>
          <a:xfrm rot="10800000">
            <a:off x="2152713" y="8047833"/>
            <a:ext cx="116700" cy="0"/>
          </a:xfrm>
          <a:prstGeom prst="straightConnector1">
            <a:avLst/>
          </a:prstGeom>
          <a:noFill/>
          <a:ln cap="flat" cmpd="sng" w="9525">
            <a:solidFill>
              <a:srgbClr val="999999"/>
            </a:solidFill>
            <a:prstDash val="solid"/>
            <a:round/>
            <a:headEnd len="med" w="med" type="none"/>
            <a:tailEnd len="med" w="med" type="none"/>
          </a:ln>
        </p:spPr>
      </p:cxnSp>
      <p:sp>
        <p:nvSpPr>
          <p:cNvPr id="183" name="Google Shape;183;p27"/>
          <p:cNvSpPr/>
          <p:nvPr/>
        </p:nvSpPr>
        <p:spPr>
          <a:xfrm>
            <a:off x="2269413" y="9254895"/>
            <a:ext cx="1494600" cy="241200"/>
          </a:xfrm>
          <a:prstGeom prst="roundRect">
            <a:avLst>
              <a:gd fmla="val 16667" name="adj"/>
            </a:avLst>
          </a:prstGeom>
          <a:noFill/>
          <a:ln cap="flat" cmpd="sng" w="9525">
            <a:solidFill>
              <a:srgbClr val="999999"/>
            </a:solidFill>
            <a:prstDash val="solid"/>
            <a:round/>
            <a:headEnd len="sm" w="sm" type="none"/>
            <a:tailEnd len="sm" w="sm" type="none"/>
          </a:ln>
        </p:spPr>
        <p:txBody>
          <a:bodyPr anchorCtr="0" anchor="ctr" bIns="121950" lIns="121950" spcFirstLastPara="1" rIns="121950" wrap="square" tIns="121950">
            <a:noAutofit/>
          </a:bodyPr>
          <a:lstStyle/>
          <a:p>
            <a:pPr indent="0" lvl="0" marL="0" rtl="0" algn="ctr">
              <a:spcBef>
                <a:spcPts val="0"/>
              </a:spcBef>
              <a:spcAft>
                <a:spcPts val="0"/>
              </a:spcAft>
              <a:buClr>
                <a:srgbClr val="000000"/>
              </a:buClr>
              <a:buSzPts val="1500"/>
              <a:buFont typeface="Arial"/>
              <a:buNone/>
            </a:pPr>
            <a:r>
              <a:rPr lang="en" sz="1000">
                <a:latin typeface="Mada"/>
                <a:ea typeface="Mada"/>
                <a:cs typeface="Mada"/>
                <a:sym typeface="Mada"/>
              </a:rPr>
              <a:t>Tamoxifen</a:t>
            </a:r>
            <a:endParaRPr sz="1000">
              <a:latin typeface="Mada"/>
              <a:ea typeface="Mada"/>
              <a:cs typeface="Mada"/>
              <a:sym typeface="Mada"/>
            </a:endParaRPr>
          </a:p>
        </p:txBody>
      </p:sp>
      <p:sp>
        <p:nvSpPr>
          <p:cNvPr id="184" name="Google Shape;184;p27"/>
          <p:cNvSpPr/>
          <p:nvPr/>
        </p:nvSpPr>
        <p:spPr>
          <a:xfrm>
            <a:off x="2269413" y="9737199"/>
            <a:ext cx="1494600" cy="241200"/>
          </a:xfrm>
          <a:prstGeom prst="roundRect">
            <a:avLst>
              <a:gd fmla="val 16667" name="adj"/>
            </a:avLst>
          </a:prstGeom>
          <a:noFill/>
          <a:ln cap="flat" cmpd="sng" w="9525">
            <a:solidFill>
              <a:srgbClr val="999999"/>
            </a:solidFill>
            <a:prstDash val="solid"/>
            <a:round/>
            <a:headEnd len="sm" w="sm" type="none"/>
            <a:tailEnd len="sm" w="sm" type="none"/>
          </a:ln>
        </p:spPr>
        <p:txBody>
          <a:bodyPr anchorCtr="0" anchor="ctr" bIns="121950" lIns="121950" spcFirstLastPara="1" rIns="121950" wrap="square" tIns="121950">
            <a:noAutofit/>
          </a:bodyPr>
          <a:lstStyle/>
          <a:p>
            <a:pPr indent="0" lvl="0" marL="0" rtl="0" algn="ctr">
              <a:spcBef>
                <a:spcPts val="0"/>
              </a:spcBef>
              <a:spcAft>
                <a:spcPts val="0"/>
              </a:spcAft>
              <a:buClr>
                <a:srgbClr val="000000"/>
              </a:buClr>
              <a:buSzPts val="1500"/>
              <a:buFont typeface="Arial"/>
              <a:buNone/>
            </a:pPr>
            <a:r>
              <a:rPr lang="en" sz="1000">
                <a:latin typeface="Mada"/>
                <a:ea typeface="Mada"/>
                <a:cs typeface="Mada"/>
                <a:sym typeface="Mada"/>
              </a:rPr>
              <a:t>Raloxifene</a:t>
            </a:r>
            <a:endParaRPr sz="1000">
              <a:latin typeface="Mada"/>
              <a:ea typeface="Mada"/>
              <a:cs typeface="Mada"/>
              <a:sym typeface="Mada"/>
            </a:endParaRPr>
          </a:p>
        </p:txBody>
      </p:sp>
      <p:cxnSp>
        <p:nvCxnSpPr>
          <p:cNvPr id="185" name="Google Shape;185;p27"/>
          <p:cNvCxnSpPr>
            <a:stCxn id="183" idx="1"/>
            <a:endCxn id="173" idx="3"/>
          </p:cNvCxnSpPr>
          <p:nvPr/>
        </p:nvCxnSpPr>
        <p:spPr>
          <a:xfrm flipH="1">
            <a:off x="2152713" y="9375495"/>
            <a:ext cx="116700" cy="268500"/>
          </a:xfrm>
          <a:prstGeom prst="straightConnector1">
            <a:avLst/>
          </a:prstGeom>
          <a:noFill/>
          <a:ln cap="flat" cmpd="sng" w="9525">
            <a:solidFill>
              <a:srgbClr val="999999"/>
            </a:solidFill>
            <a:prstDash val="solid"/>
            <a:round/>
            <a:headEnd len="med" w="med" type="none"/>
            <a:tailEnd len="med" w="med" type="none"/>
          </a:ln>
        </p:spPr>
      </p:cxnSp>
      <p:cxnSp>
        <p:nvCxnSpPr>
          <p:cNvPr id="186" name="Google Shape;186;p27"/>
          <p:cNvCxnSpPr>
            <a:stCxn id="184" idx="1"/>
            <a:endCxn id="173" idx="3"/>
          </p:cNvCxnSpPr>
          <p:nvPr/>
        </p:nvCxnSpPr>
        <p:spPr>
          <a:xfrm rot="10800000">
            <a:off x="2152713" y="9643899"/>
            <a:ext cx="116700" cy="213900"/>
          </a:xfrm>
          <a:prstGeom prst="straightConnector1">
            <a:avLst/>
          </a:prstGeom>
          <a:noFill/>
          <a:ln cap="flat" cmpd="sng" w="9525">
            <a:solidFill>
              <a:srgbClr val="999999"/>
            </a:solidFill>
            <a:prstDash val="solid"/>
            <a:round/>
            <a:headEnd len="med" w="med" type="none"/>
            <a:tailEnd len="med" w="med" type="none"/>
          </a:ln>
        </p:spPr>
      </p:cxnSp>
      <p:cxnSp>
        <p:nvCxnSpPr>
          <p:cNvPr id="187" name="Google Shape;187;p27"/>
          <p:cNvCxnSpPr>
            <a:stCxn id="164" idx="1"/>
            <a:endCxn id="173" idx="1"/>
          </p:cNvCxnSpPr>
          <p:nvPr/>
        </p:nvCxnSpPr>
        <p:spPr>
          <a:xfrm>
            <a:off x="488950" y="5575706"/>
            <a:ext cx="25800" cy="4068300"/>
          </a:xfrm>
          <a:prstGeom prst="bentConnector3">
            <a:avLst>
              <a:gd fmla="val -922965" name="adj1"/>
            </a:avLst>
          </a:prstGeom>
          <a:noFill/>
          <a:ln cap="flat" cmpd="sng" w="9525">
            <a:solidFill>
              <a:srgbClr val="999999"/>
            </a:solidFill>
            <a:prstDash val="solid"/>
            <a:round/>
            <a:headEnd len="med" w="med" type="none"/>
            <a:tailEnd len="med" w="med" type="none"/>
          </a:ln>
        </p:spPr>
      </p:cxnSp>
      <p:cxnSp>
        <p:nvCxnSpPr>
          <p:cNvPr id="188" name="Google Shape;188;p27"/>
          <p:cNvCxnSpPr>
            <a:stCxn id="164" idx="1"/>
            <a:endCxn id="172" idx="1"/>
          </p:cNvCxnSpPr>
          <p:nvPr/>
        </p:nvCxnSpPr>
        <p:spPr>
          <a:xfrm>
            <a:off x="488950" y="5575706"/>
            <a:ext cx="25800" cy="2472000"/>
          </a:xfrm>
          <a:prstGeom prst="bentConnector3">
            <a:avLst>
              <a:gd fmla="val -922965" name="adj1"/>
            </a:avLst>
          </a:prstGeom>
          <a:noFill/>
          <a:ln cap="flat" cmpd="sng" w="9525">
            <a:solidFill>
              <a:srgbClr val="999999"/>
            </a:solidFill>
            <a:prstDash val="solid"/>
            <a:round/>
            <a:headEnd len="med" w="med" type="none"/>
            <a:tailEnd len="med" w="med" type="none"/>
          </a:ln>
        </p:spPr>
      </p:cxnSp>
      <p:cxnSp>
        <p:nvCxnSpPr>
          <p:cNvPr id="189" name="Google Shape;189;p27"/>
          <p:cNvCxnSpPr>
            <a:stCxn id="164" idx="1"/>
            <a:endCxn id="171" idx="1"/>
          </p:cNvCxnSpPr>
          <p:nvPr/>
        </p:nvCxnSpPr>
        <p:spPr>
          <a:xfrm>
            <a:off x="488950" y="5575706"/>
            <a:ext cx="25800" cy="1674900"/>
          </a:xfrm>
          <a:prstGeom prst="bentConnector3">
            <a:avLst>
              <a:gd fmla="val -922965" name="adj1"/>
            </a:avLst>
          </a:prstGeom>
          <a:noFill/>
          <a:ln cap="flat" cmpd="sng" w="9525">
            <a:solidFill>
              <a:srgbClr val="999999"/>
            </a:solidFill>
            <a:prstDash val="solid"/>
            <a:round/>
            <a:headEnd len="med" w="med" type="none"/>
            <a:tailEnd len="med" w="med" type="none"/>
          </a:ln>
        </p:spPr>
      </p:cxnSp>
      <p:cxnSp>
        <p:nvCxnSpPr>
          <p:cNvPr id="190" name="Google Shape;190;p27"/>
          <p:cNvCxnSpPr>
            <a:stCxn id="164" idx="1"/>
            <a:endCxn id="170" idx="1"/>
          </p:cNvCxnSpPr>
          <p:nvPr/>
        </p:nvCxnSpPr>
        <p:spPr>
          <a:xfrm>
            <a:off x="488950" y="5575706"/>
            <a:ext cx="25800" cy="761100"/>
          </a:xfrm>
          <a:prstGeom prst="bentConnector3">
            <a:avLst>
              <a:gd fmla="val -922965" name="adj1"/>
            </a:avLst>
          </a:prstGeom>
          <a:noFill/>
          <a:ln cap="flat" cmpd="sng" w="9525">
            <a:solidFill>
              <a:srgbClr val="999999"/>
            </a:solidFill>
            <a:prstDash val="solid"/>
            <a:round/>
            <a:headEnd len="med" w="med" type="none"/>
            <a:tailEnd len="med" w="med" type="none"/>
          </a:ln>
        </p:spPr>
      </p:cxnSp>
      <p:cxnSp>
        <p:nvCxnSpPr>
          <p:cNvPr id="191" name="Google Shape;191;p27"/>
          <p:cNvCxnSpPr>
            <a:stCxn id="165" idx="1"/>
            <a:endCxn id="174" idx="1"/>
          </p:cNvCxnSpPr>
          <p:nvPr/>
        </p:nvCxnSpPr>
        <p:spPr>
          <a:xfrm flipH="1">
            <a:off x="5012732" y="5575702"/>
            <a:ext cx="5100" cy="4068300"/>
          </a:xfrm>
          <a:prstGeom prst="bentConnector3">
            <a:avLst>
              <a:gd fmla="val 4771700" name="adj1"/>
            </a:avLst>
          </a:prstGeom>
          <a:noFill/>
          <a:ln cap="flat" cmpd="sng" w="9525">
            <a:solidFill>
              <a:srgbClr val="999999"/>
            </a:solidFill>
            <a:prstDash val="solid"/>
            <a:round/>
            <a:headEnd len="med" w="med" type="none"/>
            <a:tailEnd len="med" w="med" type="none"/>
          </a:ln>
        </p:spPr>
      </p:cxnSp>
      <p:cxnSp>
        <p:nvCxnSpPr>
          <p:cNvPr id="192" name="Google Shape;192;p27"/>
          <p:cNvCxnSpPr>
            <a:stCxn id="165" idx="1"/>
            <a:endCxn id="163" idx="1"/>
          </p:cNvCxnSpPr>
          <p:nvPr/>
        </p:nvCxnSpPr>
        <p:spPr>
          <a:xfrm flipH="1">
            <a:off x="5012732" y="5575702"/>
            <a:ext cx="5100" cy="3005400"/>
          </a:xfrm>
          <a:prstGeom prst="bentConnector3">
            <a:avLst>
              <a:gd fmla="val 4771709" name="adj1"/>
            </a:avLst>
          </a:prstGeom>
          <a:noFill/>
          <a:ln cap="flat" cmpd="sng" w="9525">
            <a:solidFill>
              <a:srgbClr val="999999"/>
            </a:solidFill>
            <a:prstDash val="solid"/>
            <a:round/>
            <a:headEnd len="med" w="med" type="none"/>
            <a:tailEnd len="med" w="med" type="none"/>
          </a:ln>
        </p:spPr>
      </p:cxnSp>
      <p:cxnSp>
        <p:nvCxnSpPr>
          <p:cNvPr id="193" name="Google Shape;193;p27"/>
          <p:cNvCxnSpPr>
            <a:stCxn id="165" idx="1"/>
            <a:endCxn id="162" idx="1"/>
          </p:cNvCxnSpPr>
          <p:nvPr/>
        </p:nvCxnSpPr>
        <p:spPr>
          <a:xfrm flipH="1">
            <a:off x="5012732" y="5575702"/>
            <a:ext cx="5100" cy="1827300"/>
          </a:xfrm>
          <a:prstGeom prst="bentConnector3">
            <a:avLst>
              <a:gd fmla="val 4771709" name="adj1"/>
            </a:avLst>
          </a:prstGeom>
          <a:noFill/>
          <a:ln cap="flat" cmpd="sng" w="9525">
            <a:solidFill>
              <a:srgbClr val="999999"/>
            </a:solidFill>
            <a:prstDash val="solid"/>
            <a:round/>
            <a:headEnd len="med" w="med" type="none"/>
            <a:tailEnd len="med" w="med" type="none"/>
          </a:ln>
        </p:spPr>
      </p:cxnSp>
      <p:cxnSp>
        <p:nvCxnSpPr>
          <p:cNvPr id="194" name="Google Shape;194;p27"/>
          <p:cNvCxnSpPr>
            <a:stCxn id="165" idx="1"/>
            <a:endCxn id="169" idx="1"/>
          </p:cNvCxnSpPr>
          <p:nvPr/>
        </p:nvCxnSpPr>
        <p:spPr>
          <a:xfrm flipH="1">
            <a:off x="5012732" y="5575702"/>
            <a:ext cx="5100" cy="761100"/>
          </a:xfrm>
          <a:prstGeom prst="bentConnector3">
            <a:avLst>
              <a:gd fmla="val 4771709" name="adj1"/>
            </a:avLst>
          </a:prstGeom>
          <a:noFill/>
          <a:ln cap="flat" cmpd="sng" w="9525">
            <a:solidFill>
              <a:srgbClr val="999999"/>
            </a:solidFill>
            <a:prstDash val="solid"/>
            <a:round/>
            <a:headEnd len="med" w="med" type="none"/>
            <a:tailEnd len="med" w="med" type="none"/>
          </a:ln>
        </p:spPr>
      </p:cxnSp>
      <p:sp>
        <p:nvSpPr>
          <p:cNvPr id="195" name="Google Shape;195;p27"/>
          <p:cNvSpPr/>
          <p:nvPr/>
        </p:nvSpPr>
        <p:spPr>
          <a:xfrm>
            <a:off x="514775" y="8550324"/>
            <a:ext cx="1638000" cy="519000"/>
          </a:xfrm>
          <a:prstGeom prst="roundRect">
            <a:avLst>
              <a:gd fmla="val 16667" name="adj"/>
            </a:avLst>
          </a:prstGeom>
          <a:noFill/>
          <a:ln cap="flat" cmpd="sng" w="9525">
            <a:solidFill>
              <a:srgbClr val="999999"/>
            </a:solidFill>
            <a:prstDash val="solid"/>
            <a:round/>
            <a:headEnd len="sm" w="sm" type="none"/>
            <a:tailEnd len="sm" w="sm" type="none"/>
          </a:ln>
        </p:spPr>
        <p:txBody>
          <a:bodyPr anchorCtr="0" anchor="ctr" bIns="121950" lIns="121950" spcFirstLastPara="1" rIns="121950" wrap="square" tIns="121950">
            <a:noAutofit/>
          </a:bodyPr>
          <a:lstStyle/>
          <a:p>
            <a:pPr indent="0" lvl="0" marL="0" rtl="0" algn="ctr">
              <a:spcBef>
                <a:spcPts val="0"/>
              </a:spcBef>
              <a:spcAft>
                <a:spcPts val="0"/>
              </a:spcAft>
              <a:buClr>
                <a:srgbClr val="000000"/>
              </a:buClr>
              <a:buSzPts val="1500"/>
              <a:buFont typeface="Arial"/>
              <a:buNone/>
            </a:pPr>
            <a:r>
              <a:rPr b="1" lang="en" sz="1200">
                <a:latin typeface="Mada"/>
                <a:ea typeface="Mada"/>
                <a:cs typeface="Mada"/>
                <a:sym typeface="Mada"/>
              </a:rPr>
              <a:t>Phytoestrogens</a:t>
            </a:r>
            <a:endParaRPr b="1" sz="1200">
              <a:latin typeface="Mada"/>
              <a:ea typeface="Mada"/>
              <a:cs typeface="Mada"/>
              <a:sym typeface="Mada"/>
            </a:endParaRPr>
          </a:p>
        </p:txBody>
      </p:sp>
      <p:sp>
        <p:nvSpPr>
          <p:cNvPr id="196" name="Google Shape;196;p27"/>
          <p:cNvSpPr/>
          <p:nvPr/>
        </p:nvSpPr>
        <p:spPr>
          <a:xfrm>
            <a:off x="1933575" y="2682458"/>
            <a:ext cx="190500" cy="181200"/>
          </a:xfrm>
          <a:prstGeom prst="star5">
            <a:avLst>
              <a:gd fmla="val 19098" name="adj"/>
              <a:gd fmla="val 105146" name="hf"/>
              <a:gd fmla="val 110557" name="vf"/>
            </a:avLst>
          </a:prstGeom>
          <a:solidFill>
            <a:srgbClr val="FF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27"/>
          <p:cNvSpPr/>
          <p:nvPr/>
        </p:nvSpPr>
        <p:spPr>
          <a:xfrm>
            <a:off x="3686175" y="2682458"/>
            <a:ext cx="190500" cy="181200"/>
          </a:xfrm>
          <a:prstGeom prst="star5">
            <a:avLst>
              <a:gd fmla="val 19098" name="adj"/>
              <a:gd fmla="val 105146" name="hf"/>
              <a:gd fmla="val 110557" name="vf"/>
            </a:avLst>
          </a:prstGeom>
          <a:solidFill>
            <a:srgbClr val="FF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graphicFrame>
        <p:nvGraphicFramePr>
          <p:cNvPr id="202" name="Google Shape;202;p28"/>
          <p:cNvGraphicFramePr/>
          <p:nvPr/>
        </p:nvGraphicFramePr>
        <p:xfrm>
          <a:off x="80975" y="408375"/>
          <a:ext cx="3000000" cy="3000000"/>
        </p:xfrm>
        <a:graphic>
          <a:graphicData uri="http://schemas.openxmlformats.org/drawingml/2006/table">
            <a:tbl>
              <a:tblPr>
                <a:noFill/>
                <a:tableStyleId>{D9BD9B81-080F-455B-B92E-CE8981ED4426}</a:tableStyleId>
              </a:tblPr>
              <a:tblGrid>
                <a:gridCol w="795325"/>
                <a:gridCol w="5868500"/>
              </a:tblGrid>
              <a:tr h="231125">
                <a:tc>
                  <a:txBody>
                    <a:bodyPr/>
                    <a:lstStyle/>
                    <a:p>
                      <a:pPr indent="0" lvl="0" marL="0" rtl="0" algn="ctr">
                        <a:spcBef>
                          <a:spcPts val="0"/>
                        </a:spcBef>
                        <a:spcAft>
                          <a:spcPts val="0"/>
                        </a:spcAft>
                        <a:buNone/>
                      </a:pPr>
                      <a:r>
                        <a:rPr b="1" lang="en" sz="1400">
                          <a:solidFill>
                            <a:srgbClr val="FFFFFF"/>
                          </a:solidFill>
                          <a:latin typeface="Mada"/>
                          <a:ea typeface="Mada"/>
                          <a:cs typeface="Mada"/>
                          <a:sym typeface="Mada"/>
                        </a:rPr>
                        <a:t>Drug</a:t>
                      </a:r>
                      <a:endParaRPr b="1" sz="1400">
                        <a:solidFill>
                          <a:srgbClr val="FFFFFF"/>
                        </a:solidFill>
                        <a:latin typeface="Mada"/>
                        <a:ea typeface="Mada"/>
                        <a:cs typeface="Mada"/>
                        <a:sym typeface="Mada"/>
                      </a:endParaRPr>
                    </a:p>
                  </a:txBody>
                  <a:tcPr marT="91425" marB="91425" marR="91425" marL="91425">
                    <a:solidFill>
                      <a:srgbClr val="434343"/>
                    </a:solidFill>
                  </a:tcPr>
                </a:tc>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Estrogen</a:t>
                      </a:r>
                      <a:endParaRPr sz="1200">
                        <a:latin typeface="Mada"/>
                        <a:ea typeface="Mada"/>
                        <a:cs typeface="Mada"/>
                        <a:sym typeface="Mada"/>
                      </a:endParaRPr>
                    </a:p>
                  </a:txBody>
                  <a:tcPr marT="91425" marB="91425" marR="91425" marL="91425">
                    <a:solidFill>
                      <a:srgbClr val="C27BA0"/>
                    </a:solidFill>
                  </a:tcPr>
                </a:tc>
              </a:tr>
              <a:tr h="2821275">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General </a:t>
                      </a:r>
                      <a:endParaRPr b="1" sz="1200">
                        <a:solidFill>
                          <a:srgbClr val="FFFFFF"/>
                        </a:solidFill>
                        <a:latin typeface="Mada"/>
                        <a:ea typeface="Mada"/>
                        <a:cs typeface="Mada"/>
                        <a:sym typeface="Mada"/>
                      </a:endParaRPr>
                    </a:p>
                    <a:p>
                      <a:pPr indent="0" lvl="0" marL="0" rtl="0" algn="ctr">
                        <a:spcBef>
                          <a:spcPts val="0"/>
                        </a:spcBef>
                        <a:spcAft>
                          <a:spcPts val="0"/>
                        </a:spcAft>
                        <a:buNone/>
                      </a:pPr>
                      <a:r>
                        <a:rPr b="1" lang="en" sz="1200">
                          <a:solidFill>
                            <a:srgbClr val="FFFFFF"/>
                          </a:solidFill>
                          <a:latin typeface="Mada"/>
                          <a:ea typeface="Mada"/>
                          <a:cs typeface="Mada"/>
                          <a:sym typeface="Mada"/>
                        </a:rPr>
                        <a:t>Info</a:t>
                      </a:r>
                      <a:endParaRPr b="1" sz="12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spcBef>
                          <a:spcPts val="0"/>
                        </a:spcBef>
                        <a:spcAft>
                          <a:spcPts val="0"/>
                        </a:spcAft>
                        <a:buClr>
                          <a:srgbClr val="999999"/>
                        </a:buClr>
                        <a:buSzPts val="1200"/>
                        <a:buFont typeface="Mada"/>
                        <a:buChar char="❖"/>
                      </a:pPr>
                      <a:r>
                        <a:rPr b="1" lang="en" sz="1200" u="sng">
                          <a:solidFill>
                            <a:srgbClr val="999999"/>
                          </a:solidFill>
                          <a:latin typeface="Mada"/>
                          <a:ea typeface="Mada"/>
                          <a:cs typeface="Mada"/>
                          <a:sym typeface="Mada"/>
                        </a:rPr>
                        <a:t>In natural (synthesis):</a:t>
                      </a:r>
                      <a:endParaRPr b="1" sz="1200" u="sng">
                        <a:solidFill>
                          <a:srgbClr val="999999"/>
                        </a:solidFill>
                        <a:latin typeface="Mada"/>
                        <a:ea typeface="Mada"/>
                        <a:cs typeface="Mada"/>
                        <a:sym typeface="Mada"/>
                      </a:endParaRPr>
                    </a:p>
                    <a:p>
                      <a:pPr indent="0" lvl="0" marL="0" rtl="0" algn="l">
                        <a:spcBef>
                          <a:spcPts val="0"/>
                        </a:spcBef>
                        <a:spcAft>
                          <a:spcPts val="0"/>
                        </a:spcAft>
                        <a:buNone/>
                      </a:pPr>
                      <a:r>
                        <a:t/>
                      </a:r>
                      <a:endParaRPr b="1" sz="1200" u="sng">
                        <a:latin typeface="Mada"/>
                        <a:ea typeface="Mada"/>
                        <a:cs typeface="Mada"/>
                        <a:sym typeface="Mada"/>
                      </a:endParaRPr>
                    </a:p>
                    <a:p>
                      <a:pPr indent="0" lvl="0" marL="0" rtl="0" algn="l">
                        <a:spcBef>
                          <a:spcPts val="0"/>
                        </a:spcBef>
                        <a:spcAft>
                          <a:spcPts val="0"/>
                        </a:spcAft>
                        <a:buNone/>
                      </a:pPr>
                      <a:r>
                        <a:t/>
                      </a:r>
                      <a:endParaRPr b="1" sz="1200" u="sng">
                        <a:latin typeface="Mada"/>
                        <a:ea typeface="Mada"/>
                        <a:cs typeface="Mada"/>
                        <a:sym typeface="Mada"/>
                      </a:endParaRPr>
                    </a:p>
                    <a:p>
                      <a:pPr indent="0" lvl="0" marL="0" rtl="0" algn="l">
                        <a:spcBef>
                          <a:spcPts val="0"/>
                        </a:spcBef>
                        <a:spcAft>
                          <a:spcPts val="0"/>
                        </a:spcAft>
                        <a:buNone/>
                      </a:pPr>
                      <a:r>
                        <a:t/>
                      </a:r>
                      <a:endParaRPr b="1" sz="1200" u="sng">
                        <a:latin typeface="Mada"/>
                        <a:ea typeface="Mada"/>
                        <a:cs typeface="Mada"/>
                        <a:sym typeface="Mada"/>
                      </a:endParaRPr>
                    </a:p>
                    <a:p>
                      <a:pPr indent="0" lvl="0" marL="0" rtl="0" algn="l">
                        <a:spcBef>
                          <a:spcPts val="0"/>
                        </a:spcBef>
                        <a:spcAft>
                          <a:spcPts val="0"/>
                        </a:spcAft>
                        <a:buNone/>
                      </a:pPr>
                      <a:r>
                        <a:t/>
                      </a:r>
                      <a:endParaRPr b="1" sz="1200" u="sng">
                        <a:latin typeface="Mada"/>
                        <a:ea typeface="Mada"/>
                        <a:cs typeface="Mada"/>
                        <a:sym typeface="Mada"/>
                      </a:endParaRPr>
                    </a:p>
                    <a:p>
                      <a:pPr indent="0" lvl="0" marL="0" rtl="0" algn="l">
                        <a:spcBef>
                          <a:spcPts val="0"/>
                        </a:spcBef>
                        <a:spcAft>
                          <a:spcPts val="0"/>
                        </a:spcAft>
                        <a:buNone/>
                      </a:pPr>
                      <a:r>
                        <a:t/>
                      </a:r>
                      <a:endParaRPr b="1" sz="1200" u="sng">
                        <a:latin typeface="Mada"/>
                        <a:ea typeface="Mada"/>
                        <a:cs typeface="Mada"/>
                        <a:sym typeface="Mada"/>
                      </a:endParaRPr>
                    </a:p>
                    <a:p>
                      <a:pPr indent="0" lvl="0" marL="0" rtl="0" algn="l">
                        <a:spcBef>
                          <a:spcPts val="0"/>
                        </a:spcBef>
                        <a:spcAft>
                          <a:spcPts val="0"/>
                        </a:spcAft>
                        <a:buNone/>
                      </a:pPr>
                      <a:r>
                        <a:t/>
                      </a:r>
                      <a:endParaRPr b="1" sz="1200" u="sng">
                        <a:latin typeface="Mada"/>
                        <a:ea typeface="Mada"/>
                        <a:cs typeface="Mada"/>
                        <a:sym typeface="Mada"/>
                      </a:endParaRPr>
                    </a:p>
                    <a:p>
                      <a:pPr indent="0" lvl="0" marL="0" rtl="0" algn="l">
                        <a:spcBef>
                          <a:spcPts val="0"/>
                        </a:spcBef>
                        <a:spcAft>
                          <a:spcPts val="0"/>
                        </a:spcAft>
                        <a:buNone/>
                      </a:pPr>
                      <a:r>
                        <a:t/>
                      </a:r>
                      <a:endParaRPr b="1" sz="1200" u="sng">
                        <a:latin typeface="Mada"/>
                        <a:ea typeface="Mada"/>
                        <a:cs typeface="Mada"/>
                        <a:sym typeface="Mada"/>
                      </a:endParaRPr>
                    </a:p>
                    <a:p>
                      <a:pPr indent="0" lvl="0" marL="0" rtl="0" algn="l">
                        <a:spcBef>
                          <a:spcPts val="0"/>
                        </a:spcBef>
                        <a:spcAft>
                          <a:spcPts val="0"/>
                        </a:spcAft>
                        <a:buNone/>
                      </a:pPr>
                      <a:r>
                        <a:t/>
                      </a:r>
                      <a:endParaRPr b="1" sz="1200" u="sng">
                        <a:latin typeface="Mada"/>
                        <a:ea typeface="Mada"/>
                        <a:cs typeface="Mada"/>
                        <a:sym typeface="Mada"/>
                      </a:endParaRPr>
                    </a:p>
                    <a:p>
                      <a:pPr indent="-304800" lvl="0" marL="457200" rtl="0" algn="l">
                        <a:spcBef>
                          <a:spcPts val="0"/>
                        </a:spcBef>
                        <a:spcAft>
                          <a:spcPts val="0"/>
                        </a:spcAft>
                        <a:buSzPts val="1200"/>
                        <a:buFont typeface="Mada"/>
                        <a:buChar char="❖"/>
                      </a:pPr>
                      <a:r>
                        <a:rPr b="1" lang="en" sz="1200" u="sng">
                          <a:latin typeface="Mada"/>
                          <a:ea typeface="Mada"/>
                          <a:cs typeface="Mada"/>
                          <a:sym typeface="Mada"/>
                        </a:rPr>
                        <a:t>As therapy:</a:t>
                      </a:r>
                      <a:endParaRPr b="1" sz="1200" u="sng">
                        <a:latin typeface="Mada"/>
                        <a:ea typeface="Mada"/>
                        <a:cs typeface="Mada"/>
                        <a:sym typeface="Mada"/>
                      </a:endParaRPr>
                    </a:p>
                    <a:p>
                      <a:pPr indent="-304800" lvl="0" marL="457200" rtl="0" algn="l">
                        <a:spcBef>
                          <a:spcPts val="0"/>
                        </a:spcBef>
                        <a:spcAft>
                          <a:spcPts val="0"/>
                        </a:spcAft>
                        <a:buSzPts val="1200"/>
                        <a:buFont typeface="Mada"/>
                        <a:buChar char="●"/>
                      </a:pPr>
                      <a:r>
                        <a:rPr b="1" lang="en" sz="1200">
                          <a:latin typeface="Mada"/>
                          <a:ea typeface="Mada"/>
                          <a:cs typeface="Mada"/>
                          <a:sym typeface="Mada"/>
                        </a:rPr>
                        <a:t>Estradiol: </a:t>
                      </a:r>
                      <a:r>
                        <a:rPr lang="en" sz="1200">
                          <a:latin typeface="Mada"/>
                          <a:ea typeface="Mada"/>
                          <a:cs typeface="Mada"/>
                          <a:sym typeface="Mada"/>
                        </a:rPr>
                        <a:t>Oral bioavailability is low due to its rapid oxidation in the liver so used only in transdermal patch, </a:t>
                      </a:r>
                      <a:r>
                        <a:rPr lang="en" sz="1200">
                          <a:solidFill>
                            <a:srgbClr val="674EA7"/>
                          </a:solidFill>
                          <a:latin typeface="Mada"/>
                          <a:ea typeface="Mada"/>
                          <a:cs typeface="Mada"/>
                          <a:sym typeface="Mada"/>
                        </a:rPr>
                        <a:t>subcutaneous implant</a:t>
                      </a:r>
                      <a:r>
                        <a:rPr lang="en" sz="1200">
                          <a:latin typeface="Mada"/>
                          <a:ea typeface="Mada"/>
                          <a:cs typeface="Mada"/>
                          <a:sym typeface="Mada"/>
                        </a:rPr>
                        <a:t>, </a:t>
                      </a:r>
                      <a:r>
                        <a:rPr lang="en" sz="1200">
                          <a:solidFill>
                            <a:srgbClr val="3C78D8"/>
                          </a:solidFill>
                          <a:latin typeface="Mada"/>
                          <a:ea typeface="Mada"/>
                          <a:cs typeface="Mada"/>
                          <a:sym typeface="Mada"/>
                        </a:rPr>
                        <a:t>intradermal implant.</a:t>
                      </a:r>
                      <a:endParaRPr sz="1200">
                        <a:solidFill>
                          <a:srgbClr val="3C78D8"/>
                        </a:solidFill>
                        <a:latin typeface="Mada"/>
                        <a:ea typeface="Mada"/>
                        <a:cs typeface="Mada"/>
                        <a:sym typeface="Mada"/>
                      </a:endParaRPr>
                    </a:p>
                    <a:p>
                      <a:pPr indent="-304800" lvl="0" marL="457200" rtl="0" algn="l">
                        <a:spcBef>
                          <a:spcPts val="0"/>
                        </a:spcBef>
                        <a:spcAft>
                          <a:spcPts val="0"/>
                        </a:spcAft>
                        <a:buSzPts val="1200"/>
                        <a:buFont typeface="Mada"/>
                        <a:buChar char="●"/>
                      </a:pPr>
                      <a:r>
                        <a:rPr b="1" lang="en" sz="1200">
                          <a:latin typeface="Mada"/>
                          <a:ea typeface="Mada"/>
                          <a:cs typeface="Mada"/>
                          <a:sym typeface="Mada"/>
                        </a:rPr>
                        <a:t>Conjugated estrogens:</a:t>
                      </a:r>
                      <a:r>
                        <a:rPr lang="en" sz="1200">
                          <a:latin typeface="Mada"/>
                          <a:ea typeface="Mada"/>
                          <a:cs typeface="Mada"/>
                          <a:sym typeface="Mada"/>
                        </a:rPr>
                        <a:t> mixture of Na salts of sulfate esters of estrone &amp; equilin.</a:t>
                      </a:r>
                      <a:endParaRPr sz="1200">
                        <a:latin typeface="Mada"/>
                        <a:ea typeface="Mada"/>
                        <a:cs typeface="Mada"/>
                        <a:sym typeface="Mada"/>
                      </a:endParaRPr>
                    </a:p>
                    <a:p>
                      <a:pPr indent="-304800" lvl="0" marL="457200" rtl="0" algn="l">
                        <a:spcBef>
                          <a:spcPts val="0"/>
                        </a:spcBef>
                        <a:spcAft>
                          <a:spcPts val="0"/>
                        </a:spcAft>
                        <a:buSzPts val="1200"/>
                        <a:buFont typeface="Mada"/>
                        <a:buChar char="●"/>
                      </a:pPr>
                      <a:r>
                        <a:rPr b="1" lang="en" sz="1200">
                          <a:latin typeface="Mada"/>
                          <a:ea typeface="Mada"/>
                          <a:cs typeface="Mada"/>
                          <a:sym typeface="Mada"/>
                        </a:rPr>
                        <a:t>Esterified estrogens</a:t>
                      </a:r>
                      <a:endParaRPr b="1" sz="1200">
                        <a:latin typeface="Mada"/>
                        <a:ea typeface="Mada"/>
                        <a:cs typeface="Mada"/>
                        <a:sym typeface="Mada"/>
                      </a:endParaRPr>
                    </a:p>
                  </a:txBody>
                  <a:tcPr marT="91425" marB="91425" marR="91425" marL="91425"/>
                </a:tc>
              </a:tr>
              <a:tr h="3107025">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MOA</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0" lvl="0" marL="0" rtl="0" algn="l">
                        <a:lnSpc>
                          <a:spcPct val="115000"/>
                        </a:lnSpc>
                        <a:spcBef>
                          <a:spcPts val="0"/>
                        </a:spcBef>
                        <a:spcAft>
                          <a:spcPts val="0"/>
                        </a:spcAft>
                        <a:buNone/>
                      </a:pPr>
                      <a:r>
                        <a:rPr b="1" lang="en" sz="1200">
                          <a:latin typeface="Mada"/>
                          <a:ea typeface="Mada"/>
                          <a:cs typeface="Mada"/>
                          <a:sym typeface="Mada"/>
                        </a:rPr>
                        <a:t>What does estrogen do? </a:t>
                      </a:r>
                      <a:r>
                        <a:rPr lang="en" sz="1200">
                          <a:latin typeface="Mada"/>
                          <a:ea typeface="Mada"/>
                          <a:cs typeface="Mada"/>
                          <a:sym typeface="Mada"/>
                        </a:rPr>
                        <a:t>It binds with its receptors.</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b="1" lang="en" sz="1200">
                          <a:latin typeface="Mada"/>
                          <a:ea typeface="Mada"/>
                          <a:cs typeface="Mada"/>
                          <a:sym typeface="Mada"/>
                        </a:rPr>
                        <a:t>Types of estrogen receptors (ER):</a:t>
                      </a:r>
                      <a:endParaRPr b="1" sz="1200">
                        <a:latin typeface="Mada"/>
                        <a:ea typeface="Mada"/>
                        <a:cs typeface="Mada"/>
                        <a:sym typeface="Mada"/>
                      </a:endParaRPr>
                    </a:p>
                    <a:p>
                      <a:pPr indent="-304800" lvl="0" marL="457200" rtl="0" algn="l">
                        <a:lnSpc>
                          <a:spcPct val="115000"/>
                        </a:lnSpc>
                        <a:spcBef>
                          <a:spcPts val="0"/>
                        </a:spcBef>
                        <a:spcAft>
                          <a:spcPts val="0"/>
                        </a:spcAft>
                        <a:buSzPts val="1200"/>
                        <a:buFont typeface="Mada"/>
                        <a:buAutoNum type="arabicPeriod"/>
                      </a:pPr>
                      <a:r>
                        <a:rPr b="1" lang="en" sz="1200">
                          <a:latin typeface="Mada"/>
                          <a:ea typeface="Mada"/>
                          <a:cs typeface="Mada"/>
                          <a:sym typeface="Mada"/>
                        </a:rPr>
                        <a:t>ER α :</a:t>
                      </a:r>
                      <a:r>
                        <a:rPr lang="en" sz="1200">
                          <a:latin typeface="Mada"/>
                          <a:ea typeface="Mada"/>
                          <a:cs typeface="Mada"/>
                          <a:sym typeface="Mada"/>
                        </a:rPr>
                        <a:t> mediates female hormonal functions. They are located in (Endometrium, breast, ovaries, hypothalamus). </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AutoNum type="arabicPeriod"/>
                      </a:pPr>
                      <a:r>
                        <a:rPr b="1" lang="en" sz="1200">
                          <a:latin typeface="Mada"/>
                          <a:ea typeface="Mada"/>
                          <a:cs typeface="Mada"/>
                          <a:sym typeface="Mada"/>
                        </a:rPr>
                        <a:t>ER β:</a:t>
                      </a:r>
                      <a:r>
                        <a:rPr lang="en" sz="1200">
                          <a:latin typeface="Mada"/>
                          <a:ea typeface="Mada"/>
                          <a:cs typeface="Mada"/>
                          <a:sym typeface="Mada"/>
                        </a:rPr>
                        <a:t> mediates other hormonal functions. They are located in (brain, bone, heart, lungs, kidney, bladder, intestinal mucosa, endothelial cells).</a:t>
                      </a:r>
                      <a:endParaRPr sz="600">
                        <a:latin typeface="Mada"/>
                        <a:ea typeface="Mada"/>
                        <a:cs typeface="Mada"/>
                        <a:sym typeface="Mada"/>
                      </a:endParaRPr>
                    </a:p>
                    <a:p>
                      <a:pPr indent="0" lvl="0" marL="457200" rtl="0" algn="l">
                        <a:lnSpc>
                          <a:spcPct val="115000"/>
                        </a:lnSpc>
                        <a:spcBef>
                          <a:spcPts val="0"/>
                        </a:spcBef>
                        <a:spcAft>
                          <a:spcPts val="0"/>
                        </a:spcAft>
                        <a:buNone/>
                      </a:pPr>
                      <a:r>
                        <a:t/>
                      </a:r>
                      <a:endParaRPr sz="600">
                        <a:latin typeface="Mada"/>
                        <a:ea typeface="Mada"/>
                        <a:cs typeface="Mada"/>
                        <a:sym typeface="Mada"/>
                      </a:endParaRPr>
                    </a:p>
                    <a:p>
                      <a:pPr indent="-304800" lvl="0" marL="457200" rtl="0" algn="l">
                        <a:lnSpc>
                          <a:spcPct val="115000"/>
                        </a:lnSpc>
                        <a:spcBef>
                          <a:spcPts val="0"/>
                        </a:spcBef>
                        <a:spcAft>
                          <a:spcPts val="0"/>
                        </a:spcAft>
                        <a:buClr>
                          <a:srgbClr val="3D85C6"/>
                        </a:buClr>
                        <a:buSzPts val="1200"/>
                        <a:buFont typeface="Mada"/>
                        <a:buChar char="●"/>
                      </a:pPr>
                      <a:r>
                        <a:rPr b="1" lang="en" sz="1200">
                          <a:solidFill>
                            <a:srgbClr val="3D85C6"/>
                          </a:solidFill>
                          <a:latin typeface="Mada"/>
                          <a:ea typeface="Mada"/>
                          <a:cs typeface="Mada"/>
                          <a:sym typeface="Mada"/>
                        </a:rPr>
                        <a:t>Estrogens bind to ER (α or β) that exist either:</a:t>
                      </a:r>
                      <a:endParaRPr b="1" sz="1200">
                        <a:solidFill>
                          <a:srgbClr val="3D85C6"/>
                        </a:solidFill>
                        <a:latin typeface="Mada"/>
                        <a:ea typeface="Mada"/>
                        <a:cs typeface="Mada"/>
                        <a:sym typeface="Mada"/>
                      </a:endParaRPr>
                    </a:p>
                    <a:p>
                      <a:pPr indent="-304800" lvl="0" marL="457200" rtl="0" algn="l">
                        <a:lnSpc>
                          <a:spcPct val="115000"/>
                        </a:lnSpc>
                        <a:spcBef>
                          <a:spcPts val="0"/>
                        </a:spcBef>
                        <a:spcAft>
                          <a:spcPts val="0"/>
                        </a:spcAft>
                        <a:buClr>
                          <a:srgbClr val="3D85C6"/>
                        </a:buClr>
                        <a:buSzPts val="1200"/>
                        <a:buFont typeface="Mada"/>
                        <a:buAutoNum type="arabicPeriod"/>
                      </a:pPr>
                      <a:r>
                        <a:rPr b="1" lang="en" sz="1200">
                          <a:solidFill>
                            <a:srgbClr val="3D85C6"/>
                          </a:solidFill>
                          <a:latin typeface="Mada"/>
                          <a:ea typeface="Mada"/>
                          <a:cs typeface="Mada"/>
                          <a:sym typeface="Mada"/>
                        </a:rPr>
                        <a:t>Cytoplasmic:</a:t>
                      </a:r>
                      <a:r>
                        <a:rPr lang="en" sz="1200">
                          <a:solidFill>
                            <a:srgbClr val="3D85C6"/>
                          </a:solidFill>
                          <a:latin typeface="Mada"/>
                          <a:ea typeface="Mada"/>
                          <a:cs typeface="Mada"/>
                          <a:sym typeface="Mada"/>
                        </a:rPr>
                        <a:t> mediates its genomic actions (hours to days time scale) and this kinds of receptors important for development, neuroendocrine, metabolism.</a:t>
                      </a:r>
                      <a:endParaRPr sz="1200">
                        <a:solidFill>
                          <a:srgbClr val="3D85C6"/>
                        </a:solidFill>
                        <a:latin typeface="Mada"/>
                        <a:ea typeface="Mada"/>
                        <a:cs typeface="Mada"/>
                        <a:sym typeface="Mada"/>
                      </a:endParaRPr>
                    </a:p>
                    <a:p>
                      <a:pPr indent="-304800" lvl="0" marL="457200" rtl="0" algn="l">
                        <a:lnSpc>
                          <a:spcPct val="115000"/>
                        </a:lnSpc>
                        <a:spcBef>
                          <a:spcPts val="0"/>
                        </a:spcBef>
                        <a:spcAft>
                          <a:spcPts val="0"/>
                        </a:spcAft>
                        <a:buClr>
                          <a:srgbClr val="3D85C6"/>
                        </a:buClr>
                        <a:buSzPts val="1200"/>
                        <a:buFont typeface="Mada"/>
                        <a:buAutoNum type="arabicPeriod"/>
                      </a:pPr>
                      <a:r>
                        <a:rPr b="1" lang="en" sz="1200">
                          <a:solidFill>
                            <a:srgbClr val="3D85C6"/>
                          </a:solidFill>
                          <a:latin typeface="Mada"/>
                          <a:ea typeface="Mada"/>
                          <a:cs typeface="Mada"/>
                          <a:sym typeface="Mada"/>
                        </a:rPr>
                        <a:t>Membranous:</a:t>
                      </a:r>
                      <a:r>
                        <a:rPr lang="en" sz="1200">
                          <a:solidFill>
                            <a:srgbClr val="3D85C6"/>
                          </a:solidFill>
                          <a:latin typeface="Mada"/>
                          <a:ea typeface="Mada"/>
                          <a:cs typeface="Mada"/>
                          <a:sym typeface="Mada"/>
                        </a:rPr>
                        <a:t> G protein estrogen receptors → 2nd messenger → ↑ Ca or cAMP or</a:t>
                      </a:r>
                      <a:endParaRPr sz="1200">
                        <a:solidFill>
                          <a:srgbClr val="3D85C6"/>
                        </a:solidFill>
                        <a:latin typeface="Mada"/>
                        <a:ea typeface="Mada"/>
                        <a:cs typeface="Mada"/>
                        <a:sym typeface="Mada"/>
                      </a:endParaRPr>
                    </a:p>
                    <a:p>
                      <a:pPr indent="0" lvl="0" marL="457200" rtl="0" algn="l">
                        <a:lnSpc>
                          <a:spcPct val="115000"/>
                        </a:lnSpc>
                        <a:spcBef>
                          <a:spcPts val="0"/>
                        </a:spcBef>
                        <a:spcAft>
                          <a:spcPts val="0"/>
                        </a:spcAft>
                        <a:buNone/>
                      </a:pPr>
                      <a:r>
                        <a:rPr lang="en" sz="1200">
                          <a:solidFill>
                            <a:srgbClr val="3D85C6"/>
                          </a:solidFill>
                          <a:latin typeface="Mada"/>
                          <a:ea typeface="Mada"/>
                          <a:cs typeface="Mada"/>
                          <a:sym typeface="Mada"/>
                        </a:rPr>
                        <a:t> ↑ mitogen activated  protein (MAP) Kinase  → mediates its non-genomic actions (seconds to minutes time scale). E.g. receptors of: nitric oxide, neurotransmitters, endometrium.</a:t>
                      </a:r>
                      <a:endParaRPr sz="1200">
                        <a:solidFill>
                          <a:srgbClr val="3D85C6"/>
                        </a:solidFill>
                        <a:latin typeface="Mada"/>
                        <a:ea typeface="Mada"/>
                        <a:cs typeface="Mada"/>
                        <a:sym typeface="Mada"/>
                      </a:endParaRPr>
                    </a:p>
                  </a:txBody>
                  <a:tcPr marT="91425" marB="91425" marR="91425" marL="91425" anchor="ctr"/>
                </a:tc>
              </a:tr>
              <a:tr h="201165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Admin.</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SzPts val="1200"/>
                        <a:buFont typeface="Mada"/>
                        <a:buChar char="●"/>
                      </a:pPr>
                      <a:r>
                        <a:rPr b="1" lang="en" sz="1200">
                          <a:latin typeface="Mada"/>
                          <a:ea typeface="Mada"/>
                          <a:cs typeface="Mada"/>
                          <a:sym typeface="Mada"/>
                        </a:rPr>
                        <a:t>Oral: </a:t>
                      </a:r>
                      <a:r>
                        <a:rPr lang="en" sz="1200">
                          <a:latin typeface="Mada"/>
                          <a:ea typeface="Mada"/>
                          <a:cs typeface="Mada"/>
                          <a:sym typeface="Mada"/>
                        </a:rPr>
                        <a:t>Conjugated equine, Estradiol valerate ,Estrial succinate.</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b="1" lang="en" sz="1200">
                          <a:latin typeface="Mada"/>
                          <a:ea typeface="Mada"/>
                          <a:cs typeface="Mada"/>
                          <a:sym typeface="Mada"/>
                        </a:rPr>
                        <a:t>Transdermal (estradiol):</a:t>
                      </a:r>
                      <a:endParaRPr b="1" sz="1200">
                        <a:latin typeface="Mada"/>
                        <a:ea typeface="Mada"/>
                        <a:cs typeface="Mada"/>
                        <a:sym typeface="Mada"/>
                      </a:endParaRPr>
                    </a:p>
                    <a:p>
                      <a:pPr indent="-304800" lvl="0" marL="457200" rtl="0" algn="l">
                        <a:lnSpc>
                          <a:spcPct val="115000"/>
                        </a:lnSpc>
                        <a:spcBef>
                          <a:spcPts val="0"/>
                        </a:spcBef>
                        <a:spcAft>
                          <a:spcPts val="0"/>
                        </a:spcAft>
                        <a:buSzPts val="1200"/>
                        <a:buFont typeface="Mada"/>
                        <a:buAutoNum type="arabicPeriod"/>
                      </a:pPr>
                      <a:r>
                        <a:rPr lang="en" sz="1200">
                          <a:latin typeface="Mada"/>
                          <a:ea typeface="Mada"/>
                          <a:cs typeface="Mada"/>
                          <a:sym typeface="Mada"/>
                        </a:rPr>
                        <a:t>Patches (24 hour twice weekly).</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AutoNum type="arabicPeriod"/>
                      </a:pPr>
                      <a:r>
                        <a:rPr lang="en" sz="1200">
                          <a:latin typeface="Mada"/>
                          <a:ea typeface="Mada"/>
                          <a:cs typeface="Mada"/>
                          <a:sym typeface="Mada"/>
                        </a:rPr>
                        <a:t>Gel (24 hours daily).</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b="1" lang="en" sz="1200">
                          <a:latin typeface="Mada"/>
                          <a:ea typeface="Mada"/>
                          <a:cs typeface="Mada"/>
                          <a:sym typeface="Mada"/>
                        </a:rPr>
                        <a:t>Subcutaneous implant (estradiol): </a:t>
                      </a:r>
                      <a:r>
                        <a:rPr lang="en" sz="1200">
                          <a:latin typeface="Mada"/>
                          <a:ea typeface="Mada"/>
                          <a:cs typeface="Mada"/>
                          <a:sym typeface="Mada"/>
                        </a:rPr>
                        <a:t>6 monthly.</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b="1" lang="en" sz="1200">
                          <a:solidFill>
                            <a:srgbClr val="674EA7"/>
                          </a:solidFill>
                          <a:latin typeface="Mada"/>
                          <a:ea typeface="Mada"/>
                          <a:cs typeface="Mada"/>
                          <a:sym typeface="Mada"/>
                        </a:rPr>
                        <a:t>Intravaginal “topical”</a:t>
                      </a:r>
                      <a:r>
                        <a:rPr b="1" lang="en" sz="1200">
                          <a:latin typeface="Mada"/>
                          <a:ea typeface="Mada"/>
                          <a:cs typeface="Mada"/>
                          <a:sym typeface="Mada"/>
                        </a:rPr>
                        <a:t> :</a:t>
                      </a:r>
                      <a:r>
                        <a:rPr lang="en" sz="1200">
                          <a:latin typeface="Mada"/>
                          <a:ea typeface="Mada"/>
                          <a:cs typeface="Mada"/>
                          <a:sym typeface="Mada"/>
                        </a:rPr>
                        <a:t>Vaginal cream</a:t>
                      </a:r>
                      <a:r>
                        <a:rPr b="1" lang="en" sz="1200">
                          <a:latin typeface="Mada"/>
                          <a:ea typeface="Mada"/>
                          <a:cs typeface="Mada"/>
                          <a:sym typeface="Mada"/>
                        </a:rPr>
                        <a:t> </a:t>
                      </a:r>
                      <a:r>
                        <a:rPr lang="en" sz="1200">
                          <a:latin typeface="Mada"/>
                          <a:ea typeface="Mada"/>
                          <a:cs typeface="Mada"/>
                          <a:sym typeface="Mada"/>
                        </a:rPr>
                        <a:t>or rings.</a:t>
                      </a:r>
                      <a:endParaRPr sz="1200">
                        <a:latin typeface="Mada"/>
                        <a:ea typeface="Mada"/>
                        <a:cs typeface="Mada"/>
                        <a:sym typeface="Mada"/>
                      </a:endParaRPr>
                    </a:p>
                    <a:p>
                      <a:pPr indent="0" lvl="0" marL="0" rtl="0" algn="l">
                        <a:lnSpc>
                          <a:spcPct val="115000"/>
                        </a:lnSpc>
                        <a:spcBef>
                          <a:spcPts val="0"/>
                        </a:spcBef>
                        <a:spcAft>
                          <a:spcPts val="0"/>
                        </a:spcAft>
                        <a:buNone/>
                      </a:pPr>
                      <a:r>
                        <a:rPr lang="en" sz="1200">
                          <a:solidFill>
                            <a:srgbClr val="FF0000"/>
                          </a:solidFill>
                          <a:latin typeface="Mada"/>
                          <a:ea typeface="Mada"/>
                          <a:cs typeface="Mada"/>
                          <a:sym typeface="Mada"/>
                        </a:rPr>
                        <a:t>These natural estrogen prep have less risk of adverse CVS effects associated with synthetic estrogen used in oral contraceptive e.g ethinylestradiol.</a:t>
                      </a:r>
                      <a:endParaRPr sz="1200">
                        <a:solidFill>
                          <a:srgbClr val="FF0000"/>
                        </a:solidFill>
                        <a:latin typeface="Mada"/>
                        <a:ea typeface="Mada"/>
                        <a:cs typeface="Mada"/>
                        <a:sym typeface="Mada"/>
                      </a:endParaRPr>
                    </a:p>
                  </a:txBody>
                  <a:tcPr marT="91425" marB="91425" marR="91425" marL="91425" anchor="ctr"/>
                </a:tc>
              </a:tr>
              <a:tr h="197355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Uses</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Clr>
                          <a:srgbClr val="FF0000"/>
                        </a:buClr>
                        <a:buSzPts val="1200"/>
                        <a:buFont typeface="Mada"/>
                        <a:buChar char="★"/>
                      </a:pPr>
                      <a:r>
                        <a:rPr b="1" lang="en" sz="1200" u="sng">
                          <a:solidFill>
                            <a:srgbClr val="FF0000"/>
                          </a:solidFill>
                          <a:latin typeface="Mada"/>
                          <a:ea typeface="Mada"/>
                          <a:cs typeface="Mada"/>
                          <a:sym typeface="Mada"/>
                        </a:rPr>
                        <a:t>in menopause</a:t>
                      </a:r>
                      <a:r>
                        <a:rPr b="1" lang="en" sz="1200">
                          <a:solidFill>
                            <a:srgbClr val="FF0000"/>
                          </a:solidFill>
                          <a:latin typeface="Mada"/>
                          <a:ea typeface="Mada"/>
                          <a:cs typeface="Mada"/>
                          <a:sym typeface="Mada"/>
                        </a:rPr>
                        <a:t>:</a:t>
                      </a:r>
                      <a:r>
                        <a:rPr b="1" lang="en" sz="1200">
                          <a:latin typeface="Mada"/>
                          <a:ea typeface="Mada"/>
                          <a:cs typeface="Mada"/>
                          <a:sym typeface="Mada"/>
                        </a:rPr>
                        <a:t> </a:t>
                      </a:r>
                      <a:r>
                        <a:rPr lang="en" sz="1200">
                          <a:latin typeface="Mada"/>
                          <a:ea typeface="Mada"/>
                          <a:cs typeface="Mada"/>
                          <a:sym typeface="Mada"/>
                        </a:rPr>
                        <a:t>Not given unless presence of symptoms</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AutoNum type="arabicPeriod"/>
                      </a:pPr>
                      <a:r>
                        <a:rPr lang="en" sz="1200">
                          <a:latin typeface="Mada"/>
                          <a:ea typeface="Mada"/>
                          <a:cs typeface="Mada"/>
                          <a:sym typeface="Mada"/>
                        </a:rPr>
                        <a:t>Alone only </a:t>
                      </a:r>
                      <a:r>
                        <a:rPr b="1" lang="en" sz="1200" u="sng">
                          <a:solidFill>
                            <a:srgbClr val="FF0000"/>
                          </a:solidFill>
                          <a:latin typeface="Mada"/>
                          <a:ea typeface="Mada"/>
                          <a:cs typeface="Mada"/>
                          <a:sym typeface="Mada"/>
                        </a:rPr>
                        <a:t>after</a:t>
                      </a:r>
                      <a:r>
                        <a:rPr b="1" lang="en" sz="1200">
                          <a:solidFill>
                            <a:srgbClr val="FF0000"/>
                          </a:solidFill>
                          <a:latin typeface="Mada"/>
                          <a:ea typeface="Mada"/>
                          <a:cs typeface="Mada"/>
                          <a:sym typeface="Mada"/>
                        </a:rPr>
                        <a:t> hysterectomy</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AutoNum type="arabicPeriod"/>
                      </a:pPr>
                      <a:r>
                        <a:rPr lang="en" sz="1200">
                          <a:solidFill>
                            <a:srgbClr val="6AA84F"/>
                          </a:solidFill>
                          <a:latin typeface="Mada"/>
                          <a:ea typeface="Mada"/>
                          <a:cs typeface="Mada"/>
                          <a:sym typeface="Mada"/>
                        </a:rPr>
                        <a:t>In the presence of uterus, </a:t>
                      </a:r>
                      <a:r>
                        <a:rPr lang="en" sz="1200">
                          <a:latin typeface="Mada"/>
                          <a:ea typeface="Mada"/>
                          <a:cs typeface="Mada"/>
                          <a:sym typeface="Mada"/>
                        </a:rPr>
                        <a:t>combined with progestin</a:t>
                      </a:r>
                      <a:r>
                        <a:rPr lang="en" sz="1200">
                          <a:solidFill>
                            <a:srgbClr val="6AA84F"/>
                          </a:solidFill>
                          <a:latin typeface="Mada"/>
                          <a:ea typeface="Mada"/>
                          <a:cs typeface="Mada"/>
                          <a:sym typeface="Mada"/>
                        </a:rPr>
                        <a:t> </a:t>
                      </a:r>
                      <a:r>
                        <a:rPr lang="en" sz="1200">
                          <a:latin typeface="Mada"/>
                          <a:ea typeface="Mada"/>
                          <a:cs typeface="Mada"/>
                          <a:sym typeface="Mada"/>
                        </a:rPr>
                        <a:t>as HRT to </a:t>
                      </a:r>
                      <a:r>
                        <a:rPr b="1" lang="en" sz="1200" u="sng">
                          <a:solidFill>
                            <a:srgbClr val="FF0000"/>
                          </a:solidFill>
                          <a:latin typeface="Mada"/>
                          <a:ea typeface="Mada"/>
                          <a:cs typeface="Mada"/>
                          <a:sym typeface="Mada"/>
                        </a:rPr>
                        <a:t>avoid</a:t>
                      </a:r>
                      <a:r>
                        <a:rPr lang="en" sz="1200">
                          <a:solidFill>
                            <a:srgbClr val="FF0000"/>
                          </a:solidFill>
                          <a:latin typeface="Mada"/>
                          <a:ea typeface="Mada"/>
                          <a:cs typeface="Mada"/>
                          <a:sym typeface="Mada"/>
                        </a:rPr>
                        <a:t> cancer</a:t>
                      </a:r>
                      <a:r>
                        <a:rPr lang="en" sz="1200">
                          <a:latin typeface="Mada"/>
                          <a:ea typeface="Mada"/>
                          <a:cs typeface="Mada"/>
                          <a:sym typeface="Mada"/>
                        </a:rPr>
                        <a:t> </a:t>
                      </a:r>
                      <a:r>
                        <a:rPr lang="en" sz="1200">
                          <a:solidFill>
                            <a:schemeClr val="dk1"/>
                          </a:solidFill>
                          <a:latin typeface="Mada"/>
                          <a:ea typeface="Mada"/>
                          <a:cs typeface="Mada"/>
                          <a:sym typeface="Mada"/>
                        </a:rPr>
                        <a:t>(never exceed 5 years administration)</a:t>
                      </a:r>
                      <a:endParaRPr sz="1200">
                        <a:latin typeface="Mada"/>
                        <a:ea typeface="Mada"/>
                        <a:cs typeface="Mada"/>
                        <a:sym typeface="Mada"/>
                      </a:endParaRPr>
                    </a:p>
                    <a:p>
                      <a:pPr indent="-304800" lvl="0" marL="457200" rtl="0" algn="l">
                        <a:lnSpc>
                          <a:spcPct val="115000"/>
                        </a:lnSpc>
                        <a:spcBef>
                          <a:spcPts val="0"/>
                        </a:spcBef>
                        <a:spcAft>
                          <a:spcPts val="0"/>
                        </a:spcAft>
                        <a:buClr>
                          <a:schemeClr val="dk1"/>
                        </a:buClr>
                        <a:buSzPts val="1200"/>
                        <a:buFont typeface="Mada"/>
                        <a:buChar char="❖"/>
                      </a:pPr>
                      <a:r>
                        <a:rPr b="1" lang="en" sz="1200">
                          <a:solidFill>
                            <a:schemeClr val="dk1"/>
                          </a:solidFill>
                          <a:latin typeface="Mada"/>
                          <a:ea typeface="Mada"/>
                          <a:cs typeface="Mada"/>
                          <a:sym typeface="Mada"/>
                        </a:rPr>
                        <a:t>Other uses:</a:t>
                      </a:r>
                      <a:endParaRPr b="1" sz="1200">
                        <a:solidFill>
                          <a:schemeClr val="dk1"/>
                        </a:solidFill>
                        <a:latin typeface="Mada"/>
                        <a:ea typeface="Mada"/>
                        <a:cs typeface="Mada"/>
                        <a:sym typeface="Mada"/>
                      </a:endParaRPr>
                    </a:p>
                    <a:p>
                      <a:pPr indent="-304800" lvl="0" marL="457200" rtl="0" algn="l">
                        <a:lnSpc>
                          <a:spcPct val="115000"/>
                        </a:lnSpc>
                        <a:spcBef>
                          <a:spcPts val="0"/>
                        </a:spcBef>
                        <a:spcAft>
                          <a:spcPts val="0"/>
                        </a:spcAft>
                        <a:buClr>
                          <a:schemeClr val="dk1"/>
                        </a:buClr>
                        <a:buSzPts val="1200"/>
                        <a:buFont typeface="Mada"/>
                        <a:buAutoNum type="arabicPeriod"/>
                      </a:pPr>
                      <a:r>
                        <a:rPr lang="en" sz="1200">
                          <a:solidFill>
                            <a:schemeClr val="dk1"/>
                          </a:solidFill>
                          <a:latin typeface="Mada"/>
                          <a:ea typeface="Mada"/>
                          <a:cs typeface="Mada"/>
                          <a:sym typeface="Mada"/>
                        </a:rPr>
                        <a:t>Contraception.</a:t>
                      </a:r>
                      <a:endParaRPr sz="1200">
                        <a:solidFill>
                          <a:schemeClr val="dk1"/>
                        </a:solidFill>
                        <a:latin typeface="Mada"/>
                        <a:ea typeface="Mada"/>
                        <a:cs typeface="Mada"/>
                        <a:sym typeface="Mada"/>
                      </a:endParaRPr>
                    </a:p>
                    <a:p>
                      <a:pPr indent="-304800" lvl="0" marL="457200" rtl="0" algn="l">
                        <a:lnSpc>
                          <a:spcPct val="115000"/>
                        </a:lnSpc>
                        <a:spcBef>
                          <a:spcPts val="0"/>
                        </a:spcBef>
                        <a:spcAft>
                          <a:spcPts val="0"/>
                        </a:spcAft>
                        <a:buClr>
                          <a:schemeClr val="dk1"/>
                        </a:buClr>
                        <a:buSzPts val="1200"/>
                        <a:buFont typeface="Mada"/>
                        <a:buAutoNum type="arabicPeriod"/>
                      </a:pPr>
                      <a:r>
                        <a:rPr lang="en" sz="1200">
                          <a:solidFill>
                            <a:schemeClr val="dk1"/>
                          </a:solidFill>
                          <a:latin typeface="Mada"/>
                          <a:ea typeface="Mada"/>
                          <a:cs typeface="Mada"/>
                          <a:sym typeface="Mada"/>
                        </a:rPr>
                        <a:t>Primary ovarian failure.</a:t>
                      </a:r>
                      <a:endParaRPr sz="1200">
                        <a:solidFill>
                          <a:schemeClr val="dk1"/>
                        </a:solidFill>
                        <a:latin typeface="Mada"/>
                        <a:ea typeface="Mada"/>
                        <a:cs typeface="Mada"/>
                        <a:sym typeface="Mada"/>
                      </a:endParaRPr>
                    </a:p>
                    <a:p>
                      <a:pPr indent="-304800" lvl="0" marL="457200" rtl="0" algn="l">
                        <a:lnSpc>
                          <a:spcPct val="115000"/>
                        </a:lnSpc>
                        <a:spcBef>
                          <a:spcPts val="0"/>
                        </a:spcBef>
                        <a:spcAft>
                          <a:spcPts val="0"/>
                        </a:spcAft>
                        <a:buClr>
                          <a:schemeClr val="dk1"/>
                        </a:buClr>
                        <a:buSzPts val="1200"/>
                        <a:buFont typeface="Mada"/>
                        <a:buAutoNum type="arabicPeriod"/>
                      </a:pPr>
                      <a:r>
                        <a:rPr lang="en" sz="1200">
                          <a:solidFill>
                            <a:schemeClr val="dk1"/>
                          </a:solidFill>
                          <a:latin typeface="Mada"/>
                          <a:ea typeface="Mada"/>
                          <a:cs typeface="Mada"/>
                          <a:sym typeface="Mada"/>
                        </a:rPr>
                        <a:t>Amenorrhea &amp; Hirsutism caused by excess androgens.</a:t>
                      </a:r>
                      <a:endParaRPr sz="1200">
                        <a:solidFill>
                          <a:srgbClr val="FF0000"/>
                        </a:solidFill>
                        <a:latin typeface="Mada"/>
                        <a:ea typeface="Mada"/>
                        <a:cs typeface="Mada"/>
                        <a:sym typeface="Mada"/>
                      </a:endParaRPr>
                    </a:p>
                  </a:txBody>
                  <a:tcPr marT="91425" marB="91425" marR="91425" marL="91425" anchor="ctr"/>
                </a:tc>
              </a:tr>
            </a:tbl>
          </a:graphicData>
        </a:graphic>
      </p:graphicFrame>
      <p:sp>
        <p:nvSpPr>
          <p:cNvPr id="203" name="Google Shape;203;p28"/>
          <p:cNvSpPr txBox="1"/>
          <p:nvPr/>
        </p:nvSpPr>
        <p:spPr>
          <a:xfrm>
            <a:off x="1131575" y="1232375"/>
            <a:ext cx="1325700" cy="262500"/>
          </a:xfrm>
          <a:prstGeom prst="rect">
            <a:avLst/>
          </a:prstGeom>
          <a:noFill/>
          <a:ln cap="flat" cmpd="sng" w="19050">
            <a:solidFill>
              <a:srgbClr val="99999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lang="en" sz="1000">
                <a:solidFill>
                  <a:srgbClr val="999999"/>
                </a:solidFill>
                <a:latin typeface="Mada"/>
                <a:ea typeface="Mada"/>
                <a:cs typeface="Mada"/>
                <a:sym typeface="Mada"/>
              </a:rPr>
              <a:t>Androstenedione</a:t>
            </a:r>
            <a:endParaRPr>
              <a:solidFill>
                <a:srgbClr val="999999"/>
              </a:solidFill>
            </a:endParaRPr>
          </a:p>
        </p:txBody>
      </p:sp>
      <p:sp>
        <p:nvSpPr>
          <p:cNvPr id="204" name="Google Shape;204;p28"/>
          <p:cNvSpPr txBox="1"/>
          <p:nvPr/>
        </p:nvSpPr>
        <p:spPr>
          <a:xfrm>
            <a:off x="2387612" y="1148246"/>
            <a:ext cx="915000" cy="2625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lang="en" sz="1000">
                <a:solidFill>
                  <a:srgbClr val="999999"/>
                </a:solidFill>
                <a:latin typeface="Mada"/>
                <a:ea typeface="Mada"/>
                <a:cs typeface="Mada"/>
                <a:sym typeface="Mada"/>
              </a:rPr>
              <a:t>Aromatase</a:t>
            </a:r>
            <a:endParaRPr sz="1000">
              <a:solidFill>
                <a:srgbClr val="999999"/>
              </a:solidFill>
              <a:latin typeface="Mada"/>
              <a:ea typeface="Mada"/>
              <a:cs typeface="Mada"/>
              <a:sym typeface="Mada"/>
            </a:endParaRPr>
          </a:p>
          <a:p>
            <a:pPr indent="0" lvl="0" marL="0" rtl="0" algn="l">
              <a:spcBef>
                <a:spcPts val="0"/>
              </a:spcBef>
              <a:spcAft>
                <a:spcPts val="0"/>
              </a:spcAft>
              <a:buNone/>
            </a:pPr>
            <a:r>
              <a:t/>
            </a:r>
            <a:endParaRPr>
              <a:solidFill>
                <a:srgbClr val="999999"/>
              </a:solidFill>
            </a:endParaRPr>
          </a:p>
        </p:txBody>
      </p:sp>
      <p:sp>
        <p:nvSpPr>
          <p:cNvPr id="205" name="Google Shape;205;p28"/>
          <p:cNvSpPr txBox="1"/>
          <p:nvPr/>
        </p:nvSpPr>
        <p:spPr>
          <a:xfrm>
            <a:off x="3274050" y="1232375"/>
            <a:ext cx="807000" cy="262500"/>
          </a:xfrm>
          <a:prstGeom prst="rect">
            <a:avLst/>
          </a:prstGeom>
          <a:noFill/>
          <a:ln cap="flat" cmpd="sng" w="19050">
            <a:solidFill>
              <a:srgbClr val="99999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lang="en" sz="1000">
                <a:solidFill>
                  <a:srgbClr val="999999"/>
                </a:solidFill>
                <a:latin typeface="Mada"/>
                <a:ea typeface="Mada"/>
                <a:cs typeface="Mada"/>
                <a:sym typeface="Mada"/>
              </a:rPr>
              <a:t>Estrone</a:t>
            </a:r>
            <a:endParaRPr>
              <a:solidFill>
                <a:srgbClr val="999999"/>
              </a:solidFill>
            </a:endParaRPr>
          </a:p>
        </p:txBody>
      </p:sp>
      <p:sp>
        <p:nvSpPr>
          <p:cNvPr id="206" name="Google Shape;206;p28"/>
          <p:cNvSpPr/>
          <p:nvPr/>
        </p:nvSpPr>
        <p:spPr>
          <a:xfrm>
            <a:off x="4224775" y="1092875"/>
            <a:ext cx="2298600" cy="541500"/>
          </a:xfrm>
          <a:prstGeom prst="rect">
            <a:avLst/>
          </a:prstGeom>
          <a:solidFill>
            <a:srgbClr val="FFFFFF"/>
          </a:solidFill>
          <a:ln cap="flat" cmpd="sng" w="19050">
            <a:solidFill>
              <a:srgbClr val="99999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lang="en" sz="1000">
                <a:solidFill>
                  <a:srgbClr val="999999"/>
                </a:solidFill>
                <a:latin typeface="Mada"/>
                <a:ea typeface="Mada"/>
                <a:cs typeface="Mada"/>
                <a:sym typeface="Mada"/>
              </a:rPr>
              <a:t>occur in </a:t>
            </a:r>
            <a:endParaRPr sz="1000">
              <a:solidFill>
                <a:srgbClr val="999999"/>
              </a:solidFill>
              <a:latin typeface="Mada"/>
              <a:ea typeface="Mada"/>
              <a:cs typeface="Mada"/>
              <a:sym typeface="Mada"/>
            </a:endParaRPr>
          </a:p>
          <a:p>
            <a:pPr indent="0" lvl="0" marL="0" rtl="0" algn="ctr">
              <a:lnSpc>
                <a:spcPct val="115000"/>
              </a:lnSpc>
              <a:spcBef>
                <a:spcPts val="0"/>
              </a:spcBef>
              <a:spcAft>
                <a:spcPts val="0"/>
              </a:spcAft>
              <a:buClr>
                <a:schemeClr val="dk1"/>
              </a:buClr>
              <a:buSzPts val="1100"/>
              <a:buFont typeface="Arial"/>
              <a:buNone/>
            </a:pPr>
            <a:r>
              <a:rPr lang="en" sz="1000">
                <a:solidFill>
                  <a:srgbClr val="999999"/>
                </a:solidFill>
                <a:latin typeface="Mada"/>
                <a:ea typeface="Mada"/>
                <a:cs typeface="Mada"/>
                <a:sym typeface="Mada"/>
              </a:rPr>
              <a:t>-</a:t>
            </a:r>
            <a:r>
              <a:rPr lang="en" sz="1000">
                <a:solidFill>
                  <a:srgbClr val="999999"/>
                </a:solidFill>
                <a:latin typeface="Mada"/>
                <a:ea typeface="Mada"/>
                <a:cs typeface="Mada"/>
                <a:sym typeface="Mada"/>
              </a:rPr>
              <a:t>Ovaries &amp; adrenals in pre-menopausal</a:t>
            </a:r>
            <a:endParaRPr sz="1000">
              <a:solidFill>
                <a:srgbClr val="999999"/>
              </a:solidFill>
              <a:latin typeface="Mada"/>
              <a:ea typeface="Mada"/>
              <a:cs typeface="Mada"/>
              <a:sym typeface="Mada"/>
            </a:endParaRPr>
          </a:p>
          <a:p>
            <a:pPr indent="0" lvl="0" marL="0" rtl="0" algn="ctr">
              <a:lnSpc>
                <a:spcPct val="115000"/>
              </a:lnSpc>
              <a:spcBef>
                <a:spcPts val="0"/>
              </a:spcBef>
              <a:spcAft>
                <a:spcPts val="0"/>
              </a:spcAft>
              <a:buClr>
                <a:schemeClr val="dk1"/>
              </a:buClr>
              <a:buSzPts val="1100"/>
              <a:buFont typeface="Arial"/>
              <a:buNone/>
            </a:pPr>
            <a:r>
              <a:rPr b="1" lang="en" sz="1000">
                <a:solidFill>
                  <a:srgbClr val="999999"/>
                </a:solidFill>
                <a:latin typeface="Mada"/>
                <a:ea typeface="Mada"/>
                <a:cs typeface="Mada"/>
                <a:sym typeface="Mada"/>
              </a:rPr>
              <a:t>-</a:t>
            </a:r>
            <a:r>
              <a:rPr lang="en" sz="1000">
                <a:solidFill>
                  <a:srgbClr val="999999"/>
                </a:solidFill>
                <a:latin typeface="Mada"/>
                <a:ea typeface="Mada"/>
                <a:cs typeface="Mada"/>
                <a:sym typeface="Mada"/>
              </a:rPr>
              <a:t>Adrenals in menopause</a:t>
            </a:r>
            <a:r>
              <a:rPr lang="en" sz="1100">
                <a:solidFill>
                  <a:srgbClr val="999999"/>
                </a:solidFill>
                <a:latin typeface="Mada"/>
                <a:ea typeface="Mada"/>
                <a:cs typeface="Mada"/>
                <a:sym typeface="Mada"/>
              </a:rPr>
              <a:t> </a:t>
            </a:r>
            <a:endParaRPr>
              <a:solidFill>
                <a:srgbClr val="999999"/>
              </a:solidFill>
            </a:endParaRPr>
          </a:p>
        </p:txBody>
      </p:sp>
      <p:cxnSp>
        <p:nvCxnSpPr>
          <p:cNvPr id="207" name="Google Shape;207;p28"/>
          <p:cNvCxnSpPr>
            <a:stCxn id="206" idx="1"/>
            <a:endCxn id="205" idx="3"/>
          </p:cNvCxnSpPr>
          <p:nvPr/>
        </p:nvCxnSpPr>
        <p:spPr>
          <a:xfrm rot="10800000">
            <a:off x="4081075" y="1363625"/>
            <a:ext cx="143700" cy="0"/>
          </a:xfrm>
          <a:prstGeom prst="straightConnector1">
            <a:avLst/>
          </a:prstGeom>
          <a:noFill/>
          <a:ln cap="flat" cmpd="sng" w="9525">
            <a:solidFill>
              <a:schemeClr val="dk2"/>
            </a:solidFill>
            <a:prstDash val="solid"/>
            <a:round/>
            <a:headEnd len="med" w="med" type="none"/>
            <a:tailEnd len="med" w="med" type="none"/>
          </a:ln>
        </p:spPr>
      </p:cxnSp>
      <p:sp>
        <p:nvSpPr>
          <p:cNvPr id="208" name="Google Shape;208;p28"/>
          <p:cNvSpPr txBox="1"/>
          <p:nvPr/>
        </p:nvSpPr>
        <p:spPr>
          <a:xfrm>
            <a:off x="1158650" y="1980600"/>
            <a:ext cx="1260900" cy="262500"/>
          </a:xfrm>
          <a:prstGeom prst="rect">
            <a:avLst/>
          </a:prstGeom>
          <a:noFill/>
          <a:ln cap="flat" cmpd="sng" w="19050">
            <a:solidFill>
              <a:srgbClr val="99999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lang="en" sz="1000">
                <a:solidFill>
                  <a:srgbClr val="999999"/>
                </a:solidFill>
                <a:latin typeface="Mada"/>
                <a:ea typeface="Mada"/>
                <a:cs typeface="Mada"/>
                <a:sym typeface="Mada"/>
              </a:rPr>
              <a:t>Testosterone</a:t>
            </a:r>
            <a:endParaRPr>
              <a:solidFill>
                <a:srgbClr val="999999"/>
              </a:solidFill>
            </a:endParaRPr>
          </a:p>
        </p:txBody>
      </p:sp>
      <p:sp>
        <p:nvSpPr>
          <p:cNvPr id="209" name="Google Shape;209;p28"/>
          <p:cNvSpPr txBox="1"/>
          <p:nvPr/>
        </p:nvSpPr>
        <p:spPr>
          <a:xfrm>
            <a:off x="3274062" y="1982850"/>
            <a:ext cx="807000" cy="262500"/>
          </a:xfrm>
          <a:prstGeom prst="rect">
            <a:avLst/>
          </a:prstGeom>
          <a:noFill/>
          <a:ln cap="flat" cmpd="sng" w="19050">
            <a:solidFill>
              <a:srgbClr val="99999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lang="en" sz="1000">
                <a:solidFill>
                  <a:srgbClr val="999999"/>
                </a:solidFill>
                <a:latin typeface="Mada"/>
                <a:ea typeface="Mada"/>
                <a:cs typeface="Mada"/>
                <a:sym typeface="Mada"/>
              </a:rPr>
              <a:t>Estradiol</a:t>
            </a:r>
            <a:endParaRPr>
              <a:solidFill>
                <a:srgbClr val="999999"/>
              </a:solidFill>
            </a:endParaRPr>
          </a:p>
        </p:txBody>
      </p:sp>
      <p:sp>
        <p:nvSpPr>
          <p:cNvPr id="210" name="Google Shape;210;p28"/>
          <p:cNvSpPr/>
          <p:nvPr/>
        </p:nvSpPr>
        <p:spPr>
          <a:xfrm>
            <a:off x="4214125" y="1841100"/>
            <a:ext cx="2298600" cy="541500"/>
          </a:xfrm>
          <a:prstGeom prst="rect">
            <a:avLst/>
          </a:prstGeom>
          <a:solidFill>
            <a:srgbClr val="FFFFFF"/>
          </a:solidFill>
          <a:ln cap="flat" cmpd="sng" w="19050">
            <a:solidFill>
              <a:srgbClr val="99999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t/>
            </a:r>
            <a:endParaRPr sz="1200">
              <a:solidFill>
                <a:srgbClr val="999999"/>
              </a:solidFill>
            </a:endParaRPr>
          </a:p>
          <a:p>
            <a:pPr indent="0" lvl="0" marL="0" rtl="0" algn="ctr">
              <a:lnSpc>
                <a:spcPct val="115000"/>
              </a:lnSpc>
              <a:spcBef>
                <a:spcPts val="0"/>
              </a:spcBef>
              <a:spcAft>
                <a:spcPts val="0"/>
              </a:spcAft>
              <a:buClr>
                <a:schemeClr val="dk1"/>
              </a:buClr>
              <a:buSzPts val="1100"/>
              <a:buFont typeface="Arial"/>
              <a:buNone/>
            </a:pPr>
            <a:r>
              <a:rPr lang="en" sz="1000">
                <a:solidFill>
                  <a:srgbClr val="999999"/>
                </a:solidFill>
                <a:latin typeface="Mada"/>
                <a:ea typeface="Mada"/>
                <a:cs typeface="Mada"/>
                <a:sym typeface="Mada"/>
              </a:rPr>
              <a:t>occur </a:t>
            </a:r>
            <a:r>
              <a:rPr lang="en" sz="1000">
                <a:solidFill>
                  <a:srgbClr val="999999"/>
                </a:solidFill>
                <a:latin typeface="Mada"/>
                <a:ea typeface="Mada"/>
                <a:cs typeface="Mada"/>
                <a:sym typeface="Mada"/>
              </a:rPr>
              <a:t>in ovaries of pre-menopause lady</a:t>
            </a:r>
            <a:endParaRPr sz="1000">
              <a:solidFill>
                <a:srgbClr val="999999"/>
              </a:solidFill>
              <a:latin typeface="Mada"/>
              <a:ea typeface="Mada"/>
              <a:cs typeface="Mada"/>
              <a:sym typeface="Mada"/>
            </a:endParaRPr>
          </a:p>
          <a:p>
            <a:pPr indent="0" lvl="0" marL="0" rtl="0" algn="l">
              <a:spcBef>
                <a:spcPts val="0"/>
              </a:spcBef>
              <a:spcAft>
                <a:spcPts val="0"/>
              </a:spcAft>
              <a:buNone/>
            </a:pPr>
            <a:r>
              <a:t/>
            </a:r>
            <a:endParaRPr>
              <a:solidFill>
                <a:srgbClr val="999999"/>
              </a:solidFill>
            </a:endParaRPr>
          </a:p>
        </p:txBody>
      </p:sp>
      <p:cxnSp>
        <p:nvCxnSpPr>
          <p:cNvPr id="211" name="Google Shape;211;p28"/>
          <p:cNvCxnSpPr>
            <a:stCxn id="210" idx="1"/>
            <a:endCxn id="210" idx="1"/>
          </p:cNvCxnSpPr>
          <p:nvPr/>
        </p:nvCxnSpPr>
        <p:spPr>
          <a:xfrm>
            <a:off x="4214125" y="2111850"/>
            <a:ext cx="0" cy="0"/>
          </a:xfrm>
          <a:prstGeom prst="straightConnector1">
            <a:avLst/>
          </a:prstGeom>
          <a:noFill/>
          <a:ln cap="flat" cmpd="sng" w="9525">
            <a:solidFill>
              <a:schemeClr val="dk2"/>
            </a:solidFill>
            <a:prstDash val="solid"/>
            <a:round/>
            <a:headEnd len="med" w="med" type="none"/>
            <a:tailEnd len="med" w="med" type="none"/>
          </a:ln>
        </p:spPr>
      </p:cxnSp>
      <p:cxnSp>
        <p:nvCxnSpPr>
          <p:cNvPr id="212" name="Google Shape;212;p28"/>
          <p:cNvCxnSpPr>
            <a:stCxn id="210" idx="1"/>
            <a:endCxn id="209" idx="3"/>
          </p:cNvCxnSpPr>
          <p:nvPr/>
        </p:nvCxnSpPr>
        <p:spPr>
          <a:xfrm flipH="1">
            <a:off x="4080925" y="2111850"/>
            <a:ext cx="133200" cy="2400"/>
          </a:xfrm>
          <a:prstGeom prst="straightConnector1">
            <a:avLst/>
          </a:prstGeom>
          <a:noFill/>
          <a:ln cap="flat" cmpd="sng" w="9525">
            <a:solidFill>
              <a:schemeClr val="dk2"/>
            </a:solidFill>
            <a:prstDash val="solid"/>
            <a:round/>
            <a:headEnd len="med" w="med" type="none"/>
            <a:tailEnd len="med" w="med" type="none"/>
          </a:ln>
        </p:spPr>
      </p:cxnSp>
      <p:sp>
        <p:nvSpPr>
          <p:cNvPr id="213" name="Google Shape;213;p28"/>
          <p:cNvSpPr txBox="1"/>
          <p:nvPr/>
        </p:nvSpPr>
        <p:spPr>
          <a:xfrm>
            <a:off x="2378087" y="1929296"/>
            <a:ext cx="915000" cy="2625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lang="en" sz="1000">
                <a:solidFill>
                  <a:srgbClr val="999999"/>
                </a:solidFill>
                <a:latin typeface="Mada"/>
                <a:ea typeface="Mada"/>
                <a:cs typeface="Mada"/>
                <a:sym typeface="Mada"/>
              </a:rPr>
              <a:t>Aromatase</a:t>
            </a:r>
            <a:endParaRPr sz="1000">
              <a:solidFill>
                <a:srgbClr val="999999"/>
              </a:solidFill>
              <a:latin typeface="Mada"/>
              <a:ea typeface="Mada"/>
              <a:cs typeface="Mada"/>
              <a:sym typeface="Mada"/>
            </a:endParaRPr>
          </a:p>
          <a:p>
            <a:pPr indent="0" lvl="0" marL="0" rtl="0" algn="l">
              <a:spcBef>
                <a:spcPts val="0"/>
              </a:spcBef>
              <a:spcAft>
                <a:spcPts val="0"/>
              </a:spcAft>
              <a:buNone/>
            </a:pPr>
            <a:r>
              <a:t/>
            </a:r>
            <a:endParaRPr>
              <a:solidFill>
                <a:srgbClr val="999999"/>
              </a:solidFill>
            </a:endParaRPr>
          </a:p>
        </p:txBody>
      </p:sp>
      <p:cxnSp>
        <p:nvCxnSpPr>
          <p:cNvPr id="214" name="Google Shape;214;p28"/>
          <p:cNvCxnSpPr/>
          <p:nvPr/>
        </p:nvCxnSpPr>
        <p:spPr>
          <a:xfrm>
            <a:off x="3639413" y="1516638"/>
            <a:ext cx="0" cy="463500"/>
          </a:xfrm>
          <a:prstGeom prst="straightConnector1">
            <a:avLst/>
          </a:prstGeom>
          <a:noFill/>
          <a:ln cap="flat" cmpd="sng" w="9525">
            <a:solidFill>
              <a:schemeClr val="dk2"/>
            </a:solidFill>
            <a:prstDash val="solid"/>
            <a:round/>
            <a:headEnd len="med" w="med" type="none"/>
            <a:tailEnd len="med" w="med" type="triangle"/>
          </a:ln>
        </p:spPr>
      </p:cxnSp>
      <p:cxnSp>
        <p:nvCxnSpPr>
          <p:cNvPr id="215" name="Google Shape;215;p28"/>
          <p:cNvCxnSpPr/>
          <p:nvPr/>
        </p:nvCxnSpPr>
        <p:spPr>
          <a:xfrm rot="10800000">
            <a:off x="3696638" y="1520852"/>
            <a:ext cx="0" cy="455100"/>
          </a:xfrm>
          <a:prstGeom prst="straightConnector1">
            <a:avLst/>
          </a:prstGeom>
          <a:noFill/>
          <a:ln cap="flat" cmpd="sng" w="9525">
            <a:solidFill>
              <a:schemeClr val="dk2"/>
            </a:solidFill>
            <a:prstDash val="solid"/>
            <a:round/>
            <a:headEnd len="med" w="med" type="none"/>
            <a:tailEnd len="med" w="med" type="triangle"/>
          </a:ln>
        </p:spPr>
      </p:cxnSp>
      <p:sp>
        <p:nvSpPr>
          <p:cNvPr id="216" name="Google Shape;216;p28"/>
          <p:cNvSpPr txBox="1"/>
          <p:nvPr/>
        </p:nvSpPr>
        <p:spPr>
          <a:xfrm>
            <a:off x="3257800" y="1685585"/>
            <a:ext cx="1118400" cy="1197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800">
                <a:solidFill>
                  <a:srgbClr val="999999"/>
                </a:solidFill>
                <a:highlight>
                  <a:srgbClr val="FFFFFF"/>
                </a:highlight>
                <a:latin typeface="Mada"/>
                <a:ea typeface="Mada"/>
                <a:cs typeface="Mada"/>
                <a:sym typeface="Mada"/>
              </a:rPr>
              <a:t>Dehydrogenase</a:t>
            </a:r>
            <a:endParaRPr sz="800">
              <a:solidFill>
                <a:srgbClr val="999999"/>
              </a:solidFill>
              <a:highlight>
                <a:srgbClr val="FFFFFF"/>
              </a:highlight>
            </a:endParaRPr>
          </a:p>
        </p:txBody>
      </p:sp>
      <p:cxnSp>
        <p:nvCxnSpPr>
          <p:cNvPr id="217" name="Google Shape;217;p28"/>
          <p:cNvCxnSpPr/>
          <p:nvPr/>
        </p:nvCxnSpPr>
        <p:spPr>
          <a:xfrm>
            <a:off x="1734413" y="1516638"/>
            <a:ext cx="0" cy="463500"/>
          </a:xfrm>
          <a:prstGeom prst="straightConnector1">
            <a:avLst/>
          </a:prstGeom>
          <a:noFill/>
          <a:ln cap="flat" cmpd="sng" w="9525">
            <a:solidFill>
              <a:schemeClr val="dk2"/>
            </a:solidFill>
            <a:prstDash val="solid"/>
            <a:round/>
            <a:headEnd len="med" w="med" type="none"/>
            <a:tailEnd len="med" w="med" type="triangle"/>
          </a:ln>
        </p:spPr>
      </p:cxnSp>
      <p:cxnSp>
        <p:nvCxnSpPr>
          <p:cNvPr id="218" name="Google Shape;218;p28"/>
          <p:cNvCxnSpPr/>
          <p:nvPr/>
        </p:nvCxnSpPr>
        <p:spPr>
          <a:xfrm rot="10800000">
            <a:off x="1791638" y="1520852"/>
            <a:ext cx="0" cy="455100"/>
          </a:xfrm>
          <a:prstGeom prst="straightConnector1">
            <a:avLst/>
          </a:prstGeom>
          <a:noFill/>
          <a:ln cap="flat" cmpd="sng" w="9525">
            <a:solidFill>
              <a:schemeClr val="dk2"/>
            </a:solidFill>
            <a:prstDash val="solid"/>
            <a:round/>
            <a:headEnd len="med" w="med" type="none"/>
            <a:tailEnd len="med" w="med" type="triangle"/>
          </a:ln>
        </p:spPr>
      </p:cxnSp>
      <p:cxnSp>
        <p:nvCxnSpPr>
          <p:cNvPr id="219" name="Google Shape;219;p28"/>
          <p:cNvCxnSpPr/>
          <p:nvPr/>
        </p:nvCxnSpPr>
        <p:spPr>
          <a:xfrm>
            <a:off x="2514600" y="2173050"/>
            <a:ext cx="708300" cy="0"/>
          </a:xfrm>
          <a:prstGeom prst="straightConnector1">
            <a:avLst/>
          </a:prstGeom>
          <a:noFill/>
          <a:ln cap="flat" cmpd="sng" w="9525">
            <a:solidFill>
              <a:schemeClr val="dk2"/>
            </a:solidFill>
            <a:prstDash val="solid"/>
            <a:round/>
            <a:headEnd len="med" w="med" type="none"/>
            <a:tailEnd len="med" w="med" type="triangle"/>
          </a:ln>
        </p:spPr>
      </p:cxnSp>
      <p:cxnSp>
        <p:nvCxnSpPr>
          <p:cNvPr id="220" name="Google Shape;220;p28"/>
          <p:cNvCxnSpPr/>
          <p:nvPr/>
        </p:nvCxnSpPr>
        <p:spPr>
          <a:xfrm>
            <a:off x="2514600" y="1392000"/>
            <a:ext cx="708300" cy="0"/>
          </a:xfrm>
          <a:prstGeom prst="straightConnector1">
            <a:avLst/>
          </a:prstGeom>
          <a:noFill/>
          <a:ln cap="flat" cmpd="sng" w="9525">
            <a:solidFill>
              <a:schemeClr val="dk2"/>
            </a:solidFill>
            <a:prstDash val="solid"/>
            <a:round/>
            <a:headEnd len="med" w="med" type="none"/>
            <a:tailEnd len="med" w="med" type="triangle"/>
          </a:ln>
        </p:spPr>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graphicFrame>
        <p:nvGraphicFramePr>
          <p:cNvPr id="225" name="Google Shape;225;p29"/>
          <p:cNvGraphicFramePr/>
          <p:nvPr/>
        </p:nvGraphicFramePr>
        <p:xfrm>
          <a:off x="80975" y="484575"/>
          <a:ext cx="3000000" cy="3000000"/>
        </p:xfrm>
        <a:graphic>
          <a:graphicData uri="http://schemas.openxmlformats.org/drawingml/2006/table">
            <a:tbl>
              <a:tblPr>
                <a:noFill/>
                <a:tableStyleId>{D9BD9B81-080F-455B-B92E-CE8981ED4426}</a:tableStyleId>
              </a:tblPr>
              <a:tblGrid>
                <a:gridCol w="738175"/>
                <a:gridCol w="5925650"/>
              </a:tblGrid>
              <a:tr h="135225">
                <a:tc>
                  <a:txBody>
                    <a:bodyPr/>
                    <a:lstStyle/>
                    <a:p>
                      <a:pPr indent="0" lvl="0" marL="0" rtl="0" algn="ctr">
                        <a:spcBef>
                          <a:spcPts val="0"/>
                        </a:spcBef>
                        <a:spcAft>
                          <a:spcPts val="0"/>
                        </a:spcAft>
                        <a:buNone/>
                      </a:pPr>
                      <a:r>
                        <a:rPr b="1" lang="en" sz="1400">
                          <a:solidFill>
                            <a:srgbClr val="FFFFFF"/>
                          </a:solidFill>
                          <a:latin typeface="Mada"/>
                          <a:ea typeface="Mada"/>
                          <a:cs typeface="Mada"/>
                          <a:sym typeface="Mada"/>
                        </a:rPr>
                        <a:t>Drug</a:t>
                      </a:r>
                      <a:endParaRPr b="1" sz="1400">
                        <a:solidFill>
                          <a:srgbClr val="FFFFFF"/>
                        </a:solidFill>
                        <a:latin typeface="Mada"/>
                        <a:ea typeface="Mada"/>
                        <a:cs typeface="Mada"/>
                        <a:sym typeface="Mada"/>
                      </a:endParaRPr>
                    </a:p>
                  </a:txBody>
                  <a:tcPr marT="91425" marB="91425" marR="91425" marL="91425">
                    <a:solidFill>
                      <a:srgbClr val="434343"/>
                    </a:solidFill>
                  </a:tcPr>
                </a:tc>
                <a:tc>
                  <a:txBody>
                    <a:bodyPr/>
                    <a:lstStyle/>
                    <a:p>
                      <a:pPr indent="0" lvl="0" marL="0" rtl="0" algn="ctr">
                        <a:lnSpc>
                          <a:spcPct val="100000"/>
                        </a:lnSpc>
                        <a:spcBef>
                          <a:spcPts val="0"/>
                        </a:spcBef>
                        <a:spcAft>
                          <a:spcPts val="0"/>
                        </a:spcAft>
                        <a:buNone/>
                      </a:pPr>
                      <a:r>
                        <a:rPr b="1" lang="en">
                          <a:solidFill>
                            <a:srgbClr val="FFFFFF"/>
                          </a:solidFill>
                          <a:latin typeface="Mada"/>
                          <a:ea typeface="Mada"/>
                          <a:cs typeface="Mada"/>
                          <a:sym typeface="Mada"/>
                        </a:rPr>
                        <a:t>Estrogen</a:t>
                      </a:r>
                      <a:endParaRPr sz="1200">
                        <a:latin typeface="Mada"/>
                        <a:ea typeface="Mada"/>
                        <a:cs typeface="Mada"/>
                        <a:sym typeface="Mada"/>
                      </a:endParaRPr>
                    </a:p>
                  </a:txBody>
                  <a:tcPr marT="91425" marB="91425" marR="91425" marL="91425" anchor="ctr">
                    <a:solidFill>
                      <a:srgbClr val="C27BA0"/>
                    </a:solidFill>
                  </a:tcPr>
                </a:tc>
              </a:tr>
              <a:tr h="4650075">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Advantages</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0" lvl="0" marL="0" rtl="0" algn="l">
                        <a:lnSpc>
                          <a:spcPct val="115000"/>
                        </a:lnSpc>
                        <a:spcBef>
                          <a:spcPts val="0"/>
                        </a:spcBef>
                        <a:spcAft>
                          <a:spcPts val="0"/>
                        </a:spcAft>
                        <a:buNone/>
                      </a:pPr>
                      <a:r>
                        <a:rPr lang="en" sz="1200">
                          <a:latin typeface="Mada"/>
                          <a:ea typeface="Mada"/>
                          <a:cs typeface="Mada"/>
                          <a:sym typeface="Mada"/>
                        </a:rPr>
                        <a:t>Advantages of estrogen when used for menopausal women:</a:t>
                      </a:r>
                      <a:endParaRPr sz="600">
                        <a:latin typeface="Mada"/>
                        <a:ea typeface="Mada"/>
                        <a:cs typeface="Mada"/>
                        <a:sym typeface="Mada"/>
                      </a:endParaRPr>
                    </a:p>
                    <a:p>
                      <a:pPr indent="0" lvl="0" marL="0" rtl="0" algn="l">
                        <a:lnSpc>
                          <a:spcPct val="115000"/>
                        </a:lnSpc>
                        <a:spcBef>
                          <a:spcPts val="0"/>
                        </a:spcBef>
                        <a:spcAft>
                          <a:spcPts val="0"/>
                        </a:spcAft>
                        <a:buNone/>
                      </a:pPr>
                      <a:r>
                        <a:t/>
                      </a:r>
                      <a:endParaRPr sz="600">
                        <a:latin typeface="Mada"/>
                        <a:ea typeface="Mada"/>
                        <a:cs typeface="Mada"/>
                        <a:sym typeface="Mada"/>
                      </a:endParaRPr>
                    </a:p>
                    <a:p>
                      <a:pPr indent="-304800" lvl="0" marL="457200" rtl="0" algn="l">
                        <a:lnSpc>
                          <a:spcPct val="115000"/>
                        </a:lnSpc>
                        <a:spcBef>
                          <a:spcPts val="0"/>
                        </a:spcBef>
                        <a:spcAft>
                          <a:spcPts val="0"/>
                        </a:spcAft>
                        <a:buClr>
                          <a:srgbClr val="FF0000"/>
                        </a:buClr>
                        <a:buSzPts val="1200"/>
                        <a:buFont typeface="Mada"/>
                        <a:buAutoNum type="arabicPeriod"/>
                      </a:pPr>
                      <a:r>
                        <a:rPr b="1" lang="en" sz="1200">
                          <a:solidFill>
                            <a:srgbClr val="FF0000"/>
                          </a:solidFill>
                          <a:latin typeface="Mada"/>
                          <a:ea typeface="Mada"/>
                          <a:cs typeface="Mada"/>
                          <a:sym typeface="Mada"/>
                        </a:rPr>
                        <a:t>Improves vaginal dryness </a:t>
                      </a:r>
                      <a:r>
                        <a:rPr b="1" lang="en" sz="1200">
                          <a:latin typeface="Mada"/>
                          <a:ea typeface="Mada"/>
                          <a:cs typeface="Mada"/>
                          <a:sym typeface="Mada"/>
                        </a:rPr>
                        <a:t> by ↑ epithelial thickness , vascularity &amp; collagen content</a:t>
                      </a:r>
                      <a:r>
                        <a:rPr lang="en" sz="1200">
                          <a:latin typeface="Mada"/>
                          <a:ea typeface="Mada"/>
                          <a:cs typeface="Mada"/>
                          <a:sym typeface="Mada"/>
                        </a:rPr>
                        <a:t> (topical</a:t>
                      </a:r>
                      <a:r>
                        <a:rPr baseline="30000" lang="en" sz="1200">
                          <a:solidFill>
                            <a:srgbClr val="6AA84F"/>
                          </a:solidFill>
                          <a:latin typeface="Mada"/>
                          <a:ea typeface="Mada"/>
                          <a:cs typeface="Mada"/>
                          <a:sym typeface="Mada"/>
                        </a:rPr>
                        <a:t>1 </a:t>
                      </a:r>
                      <a:r>
                        <a:rPr lang="en" sz="1200">
                          <a:latin typeface="Mada"/>
                          <a:ea typeface="Mada"/>
                          <a:cs typeface="Mada"/>
                          <a:sym typeface="Mada"/>
                        </a:rPr>
                        <a:t>and systemic estrogens preparation are effective).</a:t>
                      </a:r>
                      <a:endParaRPr sz="1200">
                        <a:latin typeface="Mada"/>
                        <a:ea typeface="Mada"/>
                        <a:cs typeface="Mada"/>
                        <a:sym typeface="Mada"/>
                      </a:endParaRPr>
                    </a:p>
                    <a:p>
                      <a:pPr indent="-304800" lvl="0" marL="457200" rtl="0" algn="l">
                        <a:lnSpc>
                          <a:spcPct val="115000"/>
                        </a:lnSpc>
                        <a:spcBef>
                          <a:spcPts val="0"/>
                        </a:spcBef>
                        <a:spcAft>
                          <a:spcPts val="0"/>
                        </a:spcAft>
                        <a:buClr>
                          <a:srgbClr val="FF0000"/>
                        </a:buClr>
                        <a:buSzPts val="1200"/>
                        <a:buFont typeface="Mada"/>
                        <a:buAutoNum type="arabicPeriod"/>
                      </a:pPr>
                      <a:r>
                        <a:rPr b="1" lang="en" sz="1200">
                          <a:solidFill>
                            <a:srgbClr val="FF0000"/>
                          </a:solidFill>
                          <a:latin typeface="Mada"/>
                          <a:ea typeface="Mada"/>
                          <a:cs typeface="Mada"/>
                          <a:sym typeface="Mada"/>
                        </a:rPr>
                        <a:t>Increases bone density</a:t>
                      </a:r>
                      <a:r>
                        <a:rPr b="1" lang="en" sz="1200">
                          <a:latin typeface="Mada"/>
                          <a:ea typeface="Mada"/>
                          <a:cs typeface="Mada"/>
                          <a:sym typeface="Mada"/>
                        </a:rPr>
                        <a:t> by </a:t>
                      </a:r>
                      <a:r>
                        <a:rPr b="1" lang="en" sz="1200">
                          <a:solidFill>
                            <a:srgbClr val="674EA7"/>
                          </a:solidFill>
                          <a:latin typeface="Mada"/>
                          <a:ea typeface="Mada"/>
                          <a:cs typeface="Mada"/>
                          <a:sym typeface="Mada"/>
                        </a:rPr>
                        <a:t>↑ calcitonin release from thyroid to</a:t>
                      </a:r>
                      <a:r>
                        <a:rPr b="1" lang="en" sz="1200">
                          <a:latin typeface="Mada"/>
                          <a:ea typeface="Mada"/>
                          <a:cs typeface="Mada"/>
                          <a:sym typeface="Mada"/>
                        </a:rPr>
                        <a:t> ↓ osteoclastic activity</a:t>
                      </a:r>
                      <a:r>
                        <a:rPr lang="en" sz="1200">
                          <a:latin typeface="Mada"/>
                          <a:ea typeface="Mada"/>
                          <a:cs typeface="Mada"/>
                          <a:sym typeface="Mada"/>
                        </a:rPr>
                        <a:t>. Progestins act synergistic by blocking corticosteroid induced  bone resorption (decrease incidence of hip fracture).</a:t>
                      </a:r>
                      <a:endParaRPr sz="1200">
                        <a:latin typeface="Mada"/>
                        <a:ea typeface="Mada"/>
                        <a:cs typeface="Mada"/>
                        <a:sym typeface="Mada"/>
                      </a:endParaRPr>
                    </a:p>
                    <a:p>
                      <a:pPr indent="-304800" lvl="0" marL="457200" rtl="0" algn="l">
                        <a:lnSpc>
                          <a:spcPct val="115000"/>
                        </a:lnSpc>
                        <a:spcBef>
                          <a:spcPts val="0"/>
                        </a:spcBef>
                        <a:spcAft>
                          <a:spcPts val="0"/>
                        </a:spcAft>
                        <a:buClr>
                          <a:srgbClr val="FF0000"/>
                        </a:buClr>
                        <a:buSzPts val="1200"/>
                        <a:buFont typeface="Mada"/>
                        <a:buAutoNum type="arabicPeriod"/>
                      </a:pPr>
                      <a:r>
                        <a:rPr b="1" lang="en" sz="1200">
                          <a:solidFill>
                            <a:srgbClr val="FF0000"/>
                          </a:solidFill>
                          <a:latin typeface="Mada"/>
                          <a:ea typeface="Mada"/>
                          <a:cs typeface="Mada"/>
                          <a:sym typeface="Mada"/>
                        </a:rPr>
                        <a:t>Protects CVS</a:t>
                      </a:r>
                      <a:r>
                        <a:rPr lang="en" sz="1200">
                          <a:latin typeface="Mada"/>
                          <a:ea typeface="Mada"/>
                          <a:cs typeface="Mada"/>
                          <a:sym typeface="Mada"/>
                        </a:rPr>
                        <a:t> by enhance vasodilatation via ↑ neritic oxide production &amp; ↑ HDL &amp; ↓ LDL thus ↓ atherosclerosis &amp; ischemic insults (HRT started at the beginning of menopause will prevent CVS problems)</a:t>
                      </a:r>
                      <a:endParaRPr sz="1200">
                        <a:latin typeface="Mada"/>
                        <a:ea typeface="Mada"/>
                        <a:cs typeface="Mada"/>
                        <a:sym typeface="Mada"/>
                      </a:endParaRPr>
                    </a:p>
                    <a:p>
                      <a:pPr indent="-304800" lvl="1" marL="914400" rtl="0" algn="l">
                        <a:lnSpc>
                          <a:spcPct val="115000"/>
                        </a:lnSpc>
                        <a:spcBef>
                          <a:spcPts val="0"/>
                        </a:spcBef>
                        <a:spcAft>
                          <a:spcPts val="0"/>
                        </a:spcAft>
                        <a:buClr>
                          <a:srgbClr val="FF0000"/>
                        </a:buClr>
                        <a:buSzPts val="1200"/>
                        <a:buFont typeface="Mada"/>
                        <a:buAutoNum type="alphaLcPeriod"/>
                      </a:pPr>
                      <a:r>
                        <a:rPr lang="en" sz="1200">
                          <a:solidFill>
                            <a:srgbClr val="FF0000"/>
                          </a:solidFill>
                          <a:latin typeface="Mada"/>
                          <a:ea typeface="Mada"/>
                          <a:cs typeface="Mada"/>
                          <a:sym typeface="Mada"/>
                        </a:rPr>
                        <a:t>however HRT increases cardiovascular problems </a:t>
                      </a:r>
                      <a:r>
                        <a:rPr b="1" lang="en" sz="1200">
                          <a:solidFill>
                            <a:srgbClr val="FF0000"/>
                          </a:solidFill>
                          <a:latin typeface="Mada"/>
                          <a:ea typeface="Mada"/>
                          <a:cs typeface="Mada"/>
                          <a:sym typeface="Mada"/>
                        </a:rPr>
                        <a:t>in long term</a:t>
                      </a:r>
                      <a:r>
                        <a:rPr baseline="30000" lang="en" sz="1200">
                          <a:solidFill>
                            <a:srgbClr val="6AA84F"/>
                          </a:solidFill>
                          <a:latin typeface="Mada"/>
                          <a:ea typeface="Mada"/>
                          <a:cs typeface="Mada"/>
                          <a:sym typeface="Mada"/>
                        </a:rPr>
                        <a:t>2</a:t>
                      </a:r>
                      <a:endParaRPr baseline="30000" sz="1200">
                        <a:solidFill>
                          <a:srgbClr val="6AA84F"/>
                        </a:solidFill>
                        <a:latin typeface="Mada"/>
                        <a:ea typeface="Mada"/>
                        <a:cs typeface="Mada"/>
                        <a:sym typeface="Mada"/>
                      </a:endParaRPr>
                    </a:p>
                    <a:p>
                      <a:pPr indent="-304800" lvl="0" marL="457200" rtl="0" algn="l">
                        <a:lnSpc>
                          <a:spcPct val="115000"/>
                        </a:lnSpc>
                        <a:spcBef>
                          <a:spcPts val="0"/>
                        </a:spcBef>
                        <a:spcAft>
                          <a:spcPts val="0"/>
                        </a:spcAft>
                        <a:buSzPts val="1200"/>
                        <a:buFont typeface="Mada"/>
                        <a:buAutoNum type="arabicPeriod"/>
                      </a:pPr>
                      <a:r>
                        <a:rPr lang="en" sz="1200">
                          <a:latin typeface="Mada"/>
                          <a:ea typeface="Mada"/>
                          <a:cs typeface="Mada"/>
                          <a:sym typeface="Mada"/>
                        </a:rPr>
                        <a:t>Improves hot flushes &amp; night sweats.</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AutoNum type="arabicPeriod"/>
                      </a:pPr>
                      <a:r>
                        <a:rPr lang="en" sz="1200">
                          <a:latin typeface="Mada"/>
                          <a:ea typeface="Mada"/>
                          <a:cs typeface="Mada"/>
                          <a:sym typeface="Mada"/>
                        </a:rPr>
                        <a:t>Controls sleep disturbance &amp; mood swings by acting on norepinephrine, dopamine &amp; serotonin at reticular formation.</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AutoNum type="arabicPeriod"/>
                      </a:pPr>
                      <a:r>
                        <a:rPr lang="en" sz="1200">
                          <a:latin typeface="Mada"/>
                          <a:ea typeface="Mada"/>
                          <a:cs typeface="Mada"/>
                          <a:sym typeface="Mada"/>
                        </a:rPr>
                        <a:t>Improves urethral &amp; urinary symptoms by ↑ epithelial thickness, </a:t>
                      </a:r>
                      <a:r>
                        <a:rPr lang="en" sz="1200">
                          <a:latin typeface="Mada"/>
                          <a:ea typeface="Mada"/>
                          <a:cs typeface="Mada"/>
                          <a:sym typeface="Mada"/>
                        </a:rPr>
                        <a:t>vascularity &amp;</a:t>
                      </a:r>
                      <a:r>
                        <a:rPr lang="en" sz="1200">
                          <a:latin typeface="Mada"/>
                          <a:ea typeface="Mada"/>
                          <a:cs typeface="Mada"/>
                          <a:sym typeface="Mada"/>
                        </a:rPr>
                        <a:t> collagen content at urethra &amp; norepinephrine transmission that contract sphincters &amp; relax detrusor muscles of the urinary bladder.</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AutoNum type="arabicPeriod"/>
                      </a:pPr>
                      <a:r>
                        <a:rPr lang="en" sz="1200">
                          <a:latin typeface="Mada"/>
                          <a:ea typeface="Mada"/>
                          <a:cs typeface="Mada"/>
                          <a:sym typeface="Mada"/>
                        </a:rPr>
                        <a:t>Improves insulin resistance &amp; glycemic control in diabetics.</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AutoNum type="arabicPeriod"/>
                      </a:pPr>
                      <a:r>
                        <a:rPr lang="en" sz="1200">
                          <a:latin typeface="Mada"/>
                          <a:ea typeface="Mada"/>
                          <a:cs typeface="Mada"/>
                          <a:sym typeface="Mada"/>
                        </a:rPr>
                        <a:t>Improves cognitive function via ↑ expression of estrogen receptor in brain &amp; by ↓ amyloid deposition thus preventing Alzheimer's.</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AutoNum type="arabicPeriod"/>
                      </a:pPr>
                      <a:r>
                        <a:rPr lang="en" sz="1200">
                          <a:latin typeface="Mada"/>
                          <a:ea typeface="Mada"/>
                          <a:cs typeface="Mada"/>
                          <a:sym typeface="Mada"/>
                        </a:rPr>
                        <a:t>Delays parkinsonism by acting on dopamine system in midbrain.</a:t>
                      </a:r>
                      <a:endParaRPr sz="1200">
                        <a:latin typeface="Mada"/>
                        <a:ea typeface="Mada"/>
                        <a:cs typeface="Mada"/>
                        <a:sym typeface="Mada"/>
                      </a:endParaRPr>
                    </a:p>
                  </a:txBody>
                  <a:tcPr marT="91425" marB="91425" marR="91425" marL="91425" anchor="ctr"/>
                </a:tc>
              </a:tr>
              <a:tr h="954375">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ADRs</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spcBef>
                          <a:spcPts val="0"/>
                        </a:spcBef>
                        <a:spcAft>
                          <a:spcPts val="0"/>
                        </a:spcAft>
                        <a:buClr>
                          <a:srgbClr val="FF0000"/>
                        </a:buClr>
                        <a:buSzPts val="1200"/>
                        <a:buFont typeface="Mada"/>
                        <a:buChar char="★"/>
                      </a:pPr>
                      <a:r>
                        <a:rPr lang="en" sz="1200">
                          <a:latin typeface="Mada"/>
                          <a:ea typeface="Mada"/>
                          <a:cs typeface="Mada"/>
                          <a:sym typeface="Mada"/>
                        </a:rPr>
                        <a:t>Irregular vaginal bleeding (patients should discontinue the therapy).</a:t>
                      </a:r>
                      <a:endParaRPr sz="1200">
                        <a:latin typeface="Mada"/>
                        <a:ea typeface="Mada"/>
                        <a:cs typeface="Mada"/>
                        <a:sym typeface="Mada"/>
                      </a:endParaRPr>
                    </a:p>
                    <a:p>
                      <a:pPr indent="-304800" lvl="1" marL="914400" rtl="0" algn="l">
                        <a:spcBef>
                          <a:spcPts val="0"/>
                        </a:spcBef>
                        <a:spcAft>
                          <a:spcPts val="0"/>
                        </a:spcAft>
                        <a:buClr>
                          <a:srgbClr val="3D85C6"/>
                        </a:buClr>
                        <a:buSzPts val="1200"/>
                        <a:buFont typeface="Mada"/>
                        <a:buChar char="○"/>
                      </a:pPr>
                      <a:r>
                        <a:rPr lang="en" sz="1200">
                          <a:solidFill>
                            <a:srgbClr val="3D85C6"/>
                          </a:solidFill>
                          <a:latin typeface="Mada"/>
                          <a:ea typeface="Mada"/>
                          <a:cs typeface="Mada"/>
                          <a:sym typeface="Mada"/>
                        </a:rPr>
                        <a:t>Bleeding can be prevented if progesterone is given with estrogen through out</a:t>
                      </a:r>
                      <a:endParaRPr sz="1200">
                        <a:solidFill>
                          <a:srgbClr val="3D85C6"/>
                        </a:solidFill>
                        <a:latin typeface="Mada"/>
                        <a:ea typeface="Mada"/>
                        <a:cs typeface="Mada"/>
                        <a:sym typeface="Mada"/>
                      </a:endParaRPr>
                    </a:p>
                    <a:p>
                      <a:pPr indent="-304800" lvl="0" marL="457200" rtl="0" algn="l">
                        <a:spcBef>
                          <a:spcPts val="0"/>
                        </a:spcBef>
                        <a:spcAft>
                          <a:spcPts val="0"/>
                        </a:spcAft>
                        <a:buClr>
                          <a:srgbClr val="FF0000"/>
                        </a:buClr>
                        <a:buSzPts val="1200"/>
                        <a:buFont typeface="Mada"/>
                        <a:buChar char="★"/>
                      </a:pPr>
                      <a:r>
                        <a:rPr lang="en" sz="1200">
                          <a:latin typeface="Mada"/>
                          <a:ea typeface="Mada"/>
                          <a:cs typeface="Mada"/>
                          <a:sym typeface="Mada"/>
                        </a:rPr>
                        <a:t>Breast tenderness (patients should discontinue the therapy).</a:t>
                      </a:r>
                      <a:endParaRPr sz="1200">
                        <a:latin typeface="Mada"/>
                        <a:ea typeface="Mada"/>
                        <a:cs typeface="Mada"/>
                        <a:sym typeface="Mada"/>
                      </a:endParaRPr>
                    </a:p>
                    <a:p>
                      <a:pPr indent="-304800" lvl="0" marL="457200" rtl="0" algn="l">
                        <a:spcBef>
                          <a:spcPts val="0"/>
                        </a:spcBef>
                        <a:spcAft>
                          <a:spcPts val="0"/>
                        </a:spcAft>
                        <a:buClr>
                          <a:srgbClr val="674EA7"/>
                        </a:buClr>
                        <a:buSzPts val="1200"/>
                        <a:buFont typeface="Mada"/>
                        <a:buChar char="●"/>
                      </a:pPr>
                      <a:r>
                        <a:rPr lang="en" sz="1200">
                          <a:solidFill>
                            <a:srgbClr val="674EA7"/>
                          </a:solidFill>
                          <a:latin typeface="Mada"/>
                          <a:ea typeface="Mada"/>
                          <a:cs typeface="Mada"/>
                          <a:sym typeface="Mada"/>
                        </a:rPr>
                        <a:t>Nausea.</a:t>
                      </a:r>
                      <a:endParaRPr sz="1200">
                        <a:solidFill>
                          <a:srgbClr val="674EA7"/>
                        </a:solidFill>
                        <a:latin typeface="Mada"/>
                        <a:ea typeface="Mada"/>
                        <a:cs typeface="Mada"/>
                        <a:sym typeface="Mada"/>
                      </a:endParaRPr>
                    </a:p>
                    <a:p>
                      <a:pPr indent="-304800" lvl="0" marL="457200" rtl="0" algn="l">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Vaginal discharge.</a:t>
                      </a:r>
                      <a:endParaRPr sz="1200">
                        <a:solidFill>
                          <a:schemeClr val="dk1"/>
                        </a:solidFill>
                        <a:latin typeface="Mada"/>
                        <a:ea typeface="Mada"/>
                        <a:cs typeface="Mada"/>
                        <a:sym typeface="Mada"/>
                      </a:endParaRPr>
                    </a:p>
                    <a:p>
                      <a:pPr indent="-304800" lvl="0" marL="457200" rtl="0" algn="l">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Fluid retention, Weight gain.</a:t>
                      </a:r>
                      <a:endParaRPr sz="1200">
                        <a:solidFill>
                          <a:schemeClr val="dk1"/>
                        </a:solidFill>
                        <a:latin typeface="Mada"/>
                        <a:ea typeface="Mada"/>
                        <a:cs typeface="Mada"/>
                        <a:sym typeface="Mada"/>
                      </a:endParaRPr>
                    </a:p>
                    <a:p>
                      <a:pPr indent="-304800" lvl="0" marL="457200" rtl="0" algn="l">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Spotting or darkening of skin (on face). </a:t>
                      </a:r>
                      <a:endParaRPr sz="1200">
                        <a:latin typeface="Mada"/>
                        <a:ea typeface="Mada"/>
                        <a:cs typeface="Mada"/>
                        <a:sym typeface="Mada"/>
                      </a:endParaRPr>
                    </a:p>
                  </a:txBody>
                  <a:tcPr marT="91425" marB="91425" marR="91425" marL="91425" anchor="ctr"/>
                </a:tc>
              </a:tr>
              <a:tr h="136395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C.I</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SzPts val="1200"/>
                        <a:buFont typeface="Mada"/>
                        <a:buChar char="❖"/>
                      </a:pPr>
                      <a:r>
                        <a:rPr b="1" lang="en" sz="1200" u="sng">
                          <a:latin typeface="Mada"/>
                          <a:ea typeface="Mada"/>
                          <a:cs typeface="Mada"/>
                          <a:sym typeface="Mada"/>
                        </a:rPr>
                        <a:t>Absolute:</a:t>
                      </a:r>
                      <a:r>
                        <a:rPr lang="en" sz="1200">
                          <a:latin typeface="Mada"/>
                          <a:ea typeface="Mada"/>
                          <a:cs typeface="Mada"/>
                          <a:sym typeface="Mada"/>
                        </a:rPr>
                        <a:t> </a:t>
                      </a:r>
                      <a:endParaRPr sz="1200">
                        <a:solidFill>
                          <a:srgbClr val="999999"/>
                        </a:solidFill>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Undiagnosed vaginal bleeding.</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Severe liver disease.</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Thromboembolic manifestations </a:t>
                      </a:r>
                      <a:r>
                        <a:rPr lang="en" sz="1200">
                          <a:solidFill>
                            <a:srgbClr val="3D85C6"/>
                          </a:solidFill>
                          <a:latin typeface="Mada"/>
                          <a:ea typeface="Mada"/>
                          <a:cs typeface="Mada"/>
                          <a:sym typeface="Mada"/>
                        </a:rPr>
                        <a:t>(deep </a:t>
                      </a:r>
                      <a:r>
                        <a:rPr lang="en" sz="1200">
                          <a:solidFill>
                            <a:srgbClr val="3D85C6"/>
                          </a:solidFill>
                          <a:latin typeface="Mada"/>
                          <a:ea typeface="Mada"/>
                          <a:cs typeface="Mada"/>
                          <a:sym typeface="Mada"/>
                        </a:rPr>
                        <a:t>vein</a:t>
                      </a:r>
                      <a:r>
                        <a:rPr lang="en" sz="1200">
                          <a:solidFill>
                            <a:srgbClr val="3D85C6"/>
                          </a:solidFill>
                          <a:latin typeface="Mada"/>
                          <a:ea typeface="Mada"/>
                          <a:cs typeface="Mada"/>
                          <a:sym typeface="Mada"/>
                        </a:rPr>
                        <a:t> thrombosis and </a:t>
                      </a:r>
                      <a:r>
                        <a:rPr lang="en" sz="1200">
                          <a:solidFill>
                            <a:srgbClr val="3D85C6"/>
                          </a:solidFill>
                          <a:latin typeface="Mada"/>
                          <a:ea typeface="Mada"/>
                          <a:cs typeface="Mada"/>
                          <a:sym typeface="Mada"/>
                        </a:rPr>
                        <a:t>pulmonary</a:t>
                      </a:r>
                      <a:r>
                        <a:rPr lang="en" sz="1200">
                          <a:solidFill>
                            <a:srgbClr val="3D85C6"/>
                          </a:solidFill>
                          <a:latin typeface="Mada"/>
                          <a:ea typeface="Mada"/>
                          <a:cs typeface="Mada"/>
                          <a:sym typeface="Mada"/>
                        </a:rPr>
                        <a:t> embolism)</a:t>
                      </a:r>
                      <a:endParaRPr sz="1200">
                        <a:solidFill>
                          <a:srgbClr val="3D85C6"/>
                        </a:solidFill>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Cancer in: endometrial, breast (hormone sensitive), ovarian.</a:t>
                      </a:r>
                      <a:endParaRPr sz="1200">
                        <a:latin typeface="Mada"/>
                        <a:ea typeface="Mada"/>
                        <a:cs typeface="Mada"/>
                        <a:sym typeface="Mada"/>
                      </a:endParaRPr>
                    </a:p>
                  </a:txBody>
                  <a:tcPr marT="91425" marB="91425" marR="91425" marL="91425" anchor="ctr"/>
                </a:tc>
              </a:tr>
              <a:tr h="2145000">
                <a:tc>
                  <a:txBody>
                    <a:bodyPr/>
                    <a:lstStyle/>
                    <a:p>
                      <a:pPr indent="0" lvl="0" marL="0" rtl="0" algn="ctr">
                        <a:spcBef>
                          <a:spcPts val="0"/>
                        </a:spcBef>
                        <a:spcAft>
                          <a:spcPts val="0"/>
                        </a:spcAft>
                        <a:buNone/>
                      </a:pPr>
                      <a:r>
                        <a:rPr b="1" lang="en">
                          <a:solidFill>
                            <a:schemeClr val="lt1"/>
                          </a:solidFill>
                          <a:latin typeface="Mada"/>
                          <a:ea typeface="Mada"/>
                          <a:cs typeface="Mada"/>
                          <a:sym typeface="Mada"/>
                        </a:rPr>
                        <a:t>Inter-</a:t>
                      </a:r>
                      <a:endParaRPr b="1">
                        <a:solidFill>
                          <a:schemeClr val="lt1"/>
                        </a:solidFill>
                        <a:latin typeface="Mada"/>
                        <a:ea typeface="Mada"/>
                        <a:cs typeface="Mada"/>
                        <a:sym typeface="Mada"/>
                      </a:endParaRPr>
                    </a:p>
                    <a:p>
                      <a:pPr indent="0" lvl="0" marL="0" rtl="0" algn="ctr">
                        <a:spcBef>
                          <a:spcPts val="0"/>
                        </a:spcBef>
                        <a:spcAft>
                          <a:spcPts val="0"/>
                        </a:spcAft>
                        <a:buNone/>
                      </a:pPr>
                      <a:r>
                        <a:rPr b="1" lang="en">
                          <a:solidFill>
                            <a:schemeClr val="lt1"/>
                          </a:solidFill>
                          <a:latin typeface="Mada"/>
                          <a:ea typeface="Mada"/>
                          <a:cs typeface="Mada"/>
                          <a:sym typeface="Mada"/>
                        </a:rPr>
                        <a:t>action</a:t>
                      </a:r>
                      <a:endParaRPr b="1">
                        <a:solidFill>
                          <a:schemeClr val="lt1"/>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as</a:t>
                      </a:r>
                      <a:r>
                        <a:rPr lang="en" sz="1200">
                          <a:solidFill>
                            <a:schemeClr val="dk1"/>
                          </a:solidFill>
                          <a:latin typeface="Mada"/>
                          <a:ea typeface="Mada"/>
                          <a:cs typeface="Mada"/>
                          <a:sym typeface="Mada"/>
                        </a:rPr>
                        <a:t> </a:t>
                      </a:r>
                      <a:r>
                        <a:rPr b="1" lang="en" sz="1200">
                          <a:solidFill>
                            <a:schemeClr val="dk1"/>
                          </a:solidFill>
                          <a:latin typeface="Mada"/>
                          <a:ea typeface="Mada"/>
                          <a:cs typeface="Mada"/>
                          <a:sym typeface="Mada"/>
                        </a:rPr>
                        <a:t>contraception:</a:t>
                      </a:r>
                      <a:endParaRPr sz="1200">
                        <a:solidFill>
                          <a:schemeClr val="dk1"/>
                        </a:solidFill>
                        <a:latin typeface="Mada"/>
                        <a:ea typeface="Mada"/>
                        <a:cs typeface="Mada"/>
                        <a:sym typeface="Mada"/>
                      </a:endParaRPr>
                    </a:p>
                    <a:p>
                      <a:pPr indent="-304800" lvl="0" marL="457200" rtl="0" algn="l">
                        <a:spcBef>
                          <a:spcPts val="0"/>
                        </a:spcBef>
                        <a:spcAft>
                          <a:spcPts val="0"/>
                        </a:spcAft>
                        <a:buClr>
                          <a:srgbClr val="999999"/>
                        </a:buClr>
                        <a:buSzPts val="1200"/>
                        <a:buFont typeface="Mada"/>
                        <a:buAutoNum type="arabicPeriod"/>
                      </a:pPr>
                      <a:r>
                        <a:rPr lang="en" sz="1200">
                          <a:solidFill>
                            <a:srgbClr val="999999"/>
                          </a:solidFill>
                          <a:latin typeface="Mada"/>
                          <a:ea typeface="Mada"/>
                          <a:cs typeface="Mada"/>
                          <a:sym typeface="Mada"/>
                        </a:rPr>
                        <a:t>Impairing absorption  e.g Antibiotics </a:t>
                      </a:r>
                      <a:endParaRPr b="1" sz="1200" u="sng">
                        <a:solidFill>
                          <a:srgbClr val="999999"/>
                        </a:solidFill>
                        <a:latin typeface="Mada"/>
                        <a:ea typeface="Mada"/>
                        <a:cs typeface="Mada"/>
                        <a:sym typeface="Mada"/>
                      </a:endParaRPr>
                    </a:p>
                    <a:p>
                      <a:pPr indent="-304800" lvl="0" marL="457200" rtl="0" algn="l">
                        <a:spcBef>
                          <a:spcPts val="0"/>
                        </a:spcBef>
                        <a:spcAft>
                          <a:spcPts val="0"/>
                        </a:spcAft>
                        <a:buClr>
                          <a:srgbClr val="999999"/>
                        </a:buClr>
                        <a:buSzPts val="1200"/>
                        <a:buFont typeface="Mada"/>
                        <a:buAutoNum type="arabicPeriod"/>
                      </a:pPr>
                      <a:r>
                        <a:rPr lang="en" sz="1200">
                          <a:solidFill>
                            <a:srgbClr val="999999"/>
                          </a:solidFill>
                          <a:latin typeface="Mada"/>
                          <a:ea typeface="Mada"/>
                          <a:cs typeface="Mada"/>
                          <a:sym typeface="Mada"/>
                        </a:rPr>
                        <a:t>CYT P450 Inducers  e.g. Phenytoin, Phenobarbitone, Rifampin.</a:t>
                      </a:r>
                      <a:endParaRPr sz="600">
                        <a:solidFill>
                          <a:srgbClr val="999999"/>
                        </a:solidFill>
                        <a:latin typeface="Mada"/>
                        <a:ea typeface="Mada"/>
                        <a:cs typeface="Mada"/>
                        <a:sym typeface="Mada"/>
                      </a:endParaRPr>
                    </a:p>
                    <a:p>
                      <a:pPr indent="-304800" lvl="0" marL="457200" rtl="0" algn="l">
                        <a:spcBef>
                          <a:spcPts val="0"/>
                        </a:spcBef>
                        <a:spcAft>
                          <a:spcPts val="0"/>
                        </a:spcAft>
                        <a:buClr>
                          <a:srgbClr val="999999"/>
                        </a:buClr>
                        <a:buSzPts val="1200"/>
                        <a:buFont typeface="Mada"/>
                        <a:buAutoNum type="arabicPeriod"/>
                      </a:pPr>
                      <a:r>
                        <a:rPr lang="en" sz="1200">
                          <a:solidFill>
                            <a:srgbClr val="999999"/>
                          </a:solidFill>
                          <a:latin typeface="Mada"/>
                          <a:ea typeface="Mada"/>
                          <a:cs typeface="Mada"/>
                          <a:sym typeface="Mada"/>
                        </a:rPr>
                        <a:t>CYT P450 Inhibitors e.g. Acetaminophen, Erythromycin.</a:t>
                      </a:r>
                      <a:endParaRPr sz="600">
                        <a:solidFill>
                          <a:srgbClr val="999999"/>
                        </a:solidFill>
                        <a:latin typeface="Mada"/>
                        <a:ea typeface="Mada"/>
                        <a:cs typeface="Mada"/>
                        <a:sym typeface="Mada"/>
                      </a:endParaRPr>
                    </a:p>
                    <a:p>
                      <a:pPr indent="-304800" lvl="0" marL="457200" rtl="0" algn="l">
                        <a:spcBef>
                          <a:spcPts val="0"/>
                        </a:spcBef>
                        <a:spcAft>
                          <a:spcPts val="0"/>
                        </a:spcAft>
                        <a:buClr>
                          <a:srgbClr val="999999"/>
                        </a:buClr>
                        <a:buSzPts val="1200"/>
                        <a:buFont typeface="Mada"/>
                        <a:buAutoNum type="arabicPeriod"/>
                      </a:pPr>
                      <a:r>
                        <a:rPr lang="en" sz="1200">
                          <a:solidFill>
                            <a:srgbClr val="999999"/>
                          </a:solidFill>
                          <a:latin typeface="Mada"/>
                          <a:ea typeface="Mada"/>
                          <a:cs typeface="Mada"/>
                          <a:sym typeface="Mada"/>
                        </a:rPr>
                        <a:t>Altered in clearance↑ in their toxicity. e.g. Warfarin, Cyclosporins, Theophylline.</a:t>
                      </a:r>
                      <a:endParaRPr sz="1200">
                        <a:solidFill>
                          <a:srgbClr val="999999"/>
                        </a:solidFill>
                        <a:latin typeface="Mada"/>
                        <a:ea typeface="Mada"/>
                        <a:cs typeface="Mada"/>
                        <a:sym typeface="Mada"/>
                      </a:endParaRPr>
                    </a:p>
                    <a:p>
                      <a:pPr indent="-304800" lvl="0" marL="457200" rtl="0" algn="l">
                        <a:lnSpc>
                          <a:spcPct val="115000"/>
                        </a:lnSpc>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With </a:t>
                      </a:r>
                      <a:r>
                        <a:rPr b="1" lang="en" sz="1200">
                          <a:solidFill>
                            <a:schemeClr val="dk1"/>
                          </a:solidFill>
                          <a:latin typeface="Mada"/>
                          <a:ea typeface="Mada"/>
                          <a:cs typeface="Mada"/>
                          <a:sym typeface="Mada"/>
                        </a:rPr>
                        <a:t>selective estrogen receptors modulators (SERM):</a:t>
                      </a:r>
                      <a:r>
                        <a:rPr lang="en" sz="1200">
                          <a:solidFill>
                            <a:schemeClr val="dk1"/>
                          </a:solidFill>
                          <a:latin typeface="Mada"/>
                          <a:ea typeface="Mada"/>
                          <a:cs typeface="Mada"/>
                          <a:sym typeface="Mada"/>
                        </a:rPr>
                        <a:t> additive side effects for both drugs.</a:t>
                      </a:r>
                      <a:endParaRPr sz="1200">
                        <a:solidFill>
                          <a:schemeClr val="dk1"/>
                        </a:solidFill>
                        <a:latin typeface="Mada"/>
                        <a:ea typeface="Mada"/>
                        <a:cs typeface="Mada"/>
                        <a:sym typeface="Mada"/>
                      </a:endParaRPr>
                    </a:p>
                    <a:p>
                      <a:pPr indent="-304800" lvl="0" marL="457200" rtl="0" algn="l">
                        <a:lnSpc>
                          <a:spcPct val="115000"/>
                        </a:lnSpc>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With </a:t>
                      </a:r>
                      <a:r>
                        <a:rPr b="1" lang="en" sz="1200">
                          <a:solidFill>
                            <a:schemeClr val="dk1"/>
                          </a:solidFill>
                          <a:latin typeface="Mada"/>
                          <a:ea typeface="Mada"/>
                          <a:cs typeface="Mada"/>
                          <a:sym typeface="Mada"/>
                        </a:rPr>
                        <a:t>Aromatase inhibitors:</a:t>
                      </a:r>
                      <a:r>
                        <a:rPr lang="en" sz="1200">
                          <a:solidFill>
                            <a:schemeClr val="dk1"/>
                          </a:solidFill>
                          <a:latin typeface="Mada"/>
                          <a:ea typeface="Mada"/>
                          <a:cs typeface="Mada"/>
                          <a:sym typeface="Mada"/>
                        </a:rPr>
                        <a:t> ↓ efficacy.</a:t>
                      </a:r>
                      <a:endParaRPr sz="1200">
                        <a:solidFill>
                          <a:schemeClr val="dk1"/>
                        </a:solidFill>
                        <a:latin typeface="Mada"/>
                        <a:ea typeface="Mada"/>
                        <a:cs typeface="Mada"/>
                        <a:sym typeface="Mada"/>
                      </a:endParaRPr>
                    </a:p>
                    <a:p>
                      <a:pPr indent="-304800" lvl="0" marL="457200" rtl="0" algn="l">
                        <a:lnSpc>
                          <a:spcPct val="115000"/>
                        </a:lnSpc>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With </a:t>
                      </a:r>
                      <a:r>
                        <a:rPr b="1" lang="en" sz="1200">
                          <a:solidFill>
                            <a:schemeClr val="dk1"/>
                          </a:solidFill>
                          <a:latin typeface="Mada"/>
                          <a:ea typeface="Mada"/>
                          <a:cs typeface="Mada"/>
                          <a:sym typeface="Mada"/>
                        </a:rPr>
                        <a:t>Corticosteroids:</a:t>
                      </a:r>
                      <a:r>
                        <a:rPr lang="en" sz="1200">
                          <a:solidFill>
                            <a:schemeClr val="dk1"/>
                          </a:solidFill>
                          <a:latin typeface="Mada"/>
                          <a:ea typeface="Mada"/>
                          <a:cs typeface="Mada"/>
                          <a:sym typeface="Mada"/>
                        </a:rPr>
                        <a:t> ↑ side effects. </a:t>
                      </a:r>
                      <a:endParaRPr sz="1200">
                        <a:solidFill>
                          <a:srgbClr val="FF0000"/>
                        </a:solidFill>
                        <a:latin typeface="Mada"/>
                        <a:ea typeface="Mada"/>
                        <a:cs typeface="Mada"/>
                        <a:sym typeface="Mada"/>
                      </a:endParaRPr>
                    </a:p>
                  </a:txBody>
                  <a:tcPr marT="91425" marB="91425" marR="91425" marL="91425" anchor="ctr"/>
                </a:tc>
              </a:tr>
            </a:tbl>
          </a:graphicData>
        </a:graphic>
      </p:graphicFrame>
      <p:sp>
        <p:nvSpPr>
          <p:cNvPr id="226" name="Google Shape;226;p29"/>
          <p:cNvSpPr txBox="1"/>
          <p:nvPr/>
        </p:nvSpPr>
        <p:spPr>
          <a:xfrm>
            <a:off x="76200" y="11325225"/>
            <a:ext cx="6715200" cy="67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900">
                <a:solidFill>
                  <a:srgbClr val="6AA84F"/>
                </a:solidFill>
                <a:latin typeface="Mada"/>
                <a:ea typeface="Mada"/>
                <a:cs typeface="Mada"/>
                <a:sym typeface="Mada"/>
              </a:rPr>
              <a:t>1: Topical estrogen is a very effective treatment for </a:t>
            </a:r>
            <a:r>
              <a:rPr lang="en" sz="900" u="sng">
                <a:solidFill>
                  <a:srgbClr val="6AA84F"/>
                </a:solidFill>
                <a:latin typeface="Mada"/>
                <a:ea typeface="Mada"/>
                <a:cs typeface="Mada"/>
                <a:sym typeface="Mada"/>
              </a:rPr>
              <a:t>premenopausal</a:t>
            </a:r>
            <a:r>
              <a:rPr lang="en" sz="900">
                <a:solidFill>
                  <a:srgbClr val="6AA84F"/>
                </a:solidFill>
                <a:latin typeface="Mada"/>
                <a:ea typeface="Mada"/>
                <a:cs typeface="Mada"/>
                <a:sym typeface="Mada"/>
              </a:rPr>
              <a:t> women who suffer from vaginal dryness only</a:t>
            </a:r>
            <a:endParaRPr sz="900">
              <a:solidFill>
                <a:srgbClr val="6AA84F"/>
              </a:solidFill>
              <a:latin typeface="Mada"/>
              <a:ea typeface="Mada"/>
              <a:cs typeface="Mada"/>
              <a:sym typeface="Mada"/>
            </a:endParaRPr>
          </a:p>
          <a:p>
            <a:pPr indent="0" lvl="0" marL="0" rtl="0" algn="l">
              <a:spcBef>
                <a:spcPts val="0"/>
              </a:spcBef>
              <a:spcAft>
                <a:spcPts val="0"/>
              </a:spcAft>
              <a:buNone/>
            </a:pPr>
            <a:r>
              <a:rPr lang="en" sz="900">
                <a:solidFill>
                  <a:srgbClr val="6AA84F"/>
                </a:solidFill>
                <a:latin typeface="Mada"/>
                <a:ea typeface="Mada"/>
                <a:cs typeface="Mada"/>
                <a:sym typeface="Mada"/>
              </a:rPr>
              <a:t>2: Estrogen increases the blood coagulability so the </a:t>
            </a:r>
            <a:r>
              <a:rPr lang="en" sz="900">
                <a:solidFill>
                  <a:srgbClr val="6AA84F"/>
                </a:solidFill>
                <a:latin typeface="Mada"/>
                <a:ea typeface="Mada"/>
                <a:cs typeface="Mada"/>
                <a:sym typeface="Mada"/>
              </a:rPr>
              <a:t>incidence</a:t>
            </a:r>
            <a:r>
              <a:rPr lang="en" sz="900">
                <a:solidFill>
                  <a:srgbClr val="6AA84F"/>
                </a:solidFill>
                <a:latin typeface="Mada"/>
                <a:ea typeface="Mada"/>
                <a:cs typeface="Mada"/>
                <a:sym typeface="Mada"/>
              </a:rPr>
              <a:t> of </a:t>
            </a:r>
            <a:r>
              <a:rPr lang="en" sz="900">
                <a:solidFill>
                  <a:srgbClr val="6AA84F"/>
                </a:solidFill>
                <a:latin typeface="Mada"/>
                <a:ea typeface="Mada"/>
                <a:cs typeface="Mada"/>
                <a:sym typeface="Mada"/>
              </a:rPr>
              <a:t>thrombosis</a:t>
            </a:r>
            <a:r>
              <a:rPr lang="en" sz="900">
                <a:solidFill>
                  <a:srgbClr val="6AA84F"/>
                </a:solidFill>
                <a:latin typeface="Mada"/>
                <a:ea typeface="Mada"/>
                <a:cs typeface="Mada"/>
                <a:sym typeface="Mada"/>
              </a:rPr>
              <a:t> and coronary heart diseases will be increased too.</a:t>
            </a:r>
            <a:endParaRPr sz="900">
              <a:solidFill>
                <a:srgbClr val="6AA84F"/>
              </a:solidFill>
              <a:latin typeface="Mada"/>
              <a:ea typeface="Mada"/>
              <a:cs typeface="Mada"/>
              <a:sym typeface="Mada"/>
            </a:endParaRPr>
          </a:p>
          <a:p>
            <a:pPr indent="0" lvl="0" marL="0" rtl="0" algn="l">
              <a:spcBef>
                <a:spcPts val="0"/>
              </a:spcBef>
              <a:spcAft>
                <a:spcPts val="0"/>
              </a:spcAft>
              <a:buNone/>
            </a:pPr>
            <a:r>
              <a:rPr lang="en" sz="900">
                <a:solidFill>
                  <a:srgbClr val="6AA84F"/>
                </a:solidFill>
                <a:latin typeface="Mada"/>
                <a:ea typeface="Mada"/>
                <a:cs typeface="Mada"/>
                <a:sym typeface="Mada"/>
              </a:rPr>
              <a:t>Remember; NEVER EXCEED 5 YEARS 📢</a:t>
            </a:r>
            <a:endParaRPr sz="900">
              <a:solidFill>
                <a:srgbClr val="6AA84F"/>
              </a:solidFill>
              <a:latin typeface="Mada"/>
              <a:ea typeface="Mada"/>
              <a:cs typeface="Mada"/>
              <a:sym typeface="Mad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graphicFrame>
        <p:nvGraphicFramePr>
          <p:cNvPr id="231" name="Google Shape;231;p30"/>
          <p:cNvGraphicFramePr/>
          <p:nvPr/>
        </p:nvGraphicFramePr>
        <p:xfrm>
          <a:off x="80975" y="408375"/>
          <a:ext cx="3000000" cy="3000000"/>
        </p:xfrm>
        <a:graphic>
          <a:graphicData uri="http://schemas.openxmlformats.org/drawingml/2006/table">
            <a:tbl>
              <a:tblPr>
                <a:noFill/>
                <a:tableStyleId>{D9BD9B81-080F-455B-B92E-CE8981ED4426}</a:tableStyleId>
              </a:tblPr>
              <a:tblGrid>
                <a:gridCol w="766750"/>
                <a:gridCol w="5897075"/>
              </a:tblGrid>
              <a:tr h="62700">
                <a:tc>
                  <a:txBody>
                    <a:bodyPr/>
                    <a:lstStyle/>
                    <a:p>
                      <a:pPr indent="0" lvl="0" marL="0" rtl="0" algn="ctr">
                        <a:spcBef>
                          <a:spcPts val="0"/>
                        </a:spcBef>
                        <a:spcAft>
                          <a:spcPts val="0"/>
                        </a:spcAft>
                        <a:buNone/>
                      </a:pPr>
                      <a:r>
                        <a:rPr b="1" lang="en" sz="1400">
                          <a:solidFill>
                            <a:srgbClr val="FFFFFF"/>
                          </a:solidFill>
                          <a:latin typeface="Mada"/>
                          <a:ea typeface="Mada"/>
                          <a:cs typeface="Mada"/>
                          <a:sym typeface="Mada"/>
                        </a:rPr>
                        <a:t>Drug</a:t>
                      </a:r>
                      <a:endParaRPr b="1" sz="1400">
                        <a:solidFill>
                          <a:srgbClr val="FFFFFF"/>
                        </a:solidFill>
                        <a:latin typeface="Mada"/>
                        <a:ea typeface="Mada"/>
                        <a:cs typeface="Mada"/>
                        <a:sym typeface="Mada"/>
                      </a:endParaRPr>
                    </a:p>
                  </a:txBody>
                  <a:tcPr marT="91425" marB="91425" marR="91425" marL="91425">
                    <a:solidFill>
                      <a:srgbClr val="434343"/>
                    </a:solidFill>
                  </a:tcPr>
                </a:tc>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Progestins</a:t>
                      </a:r>
                      <a:endParaRPr sz="1200">
                        <a:latin typeface="Mada"/>
                        <a:ea typeface="Mada"/>
                        <a:cs typeface="Mada"/>
                        <a:sym typeface="Mada"/>
                      </a:endParaRPr>
                    </a:p>
                  </a:txBody>
                  <a:tcPr marT="91425" marB="91425" marR="91425" marL="91425">
                    <a:solidFill>
                      <a:srgbClr val="741B47"/>
                    </a:solidFill>
                  </a:tcPr>
                </a:tc>
              </a:tr>
              <a:tr h="720275">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General </a:t>
                      </a:r>
                      <a:endParaRPr b="1" sz="1200">
                        <a:solidFill>
                          <a:srgbClr val="FFFFFF"/>
                        </a:solidFill>
                        <a:latin typeface="Mada"/>
                        <a:ea typeface="Mada"/>
                        <a:cs typeface="Mada"/>
                        <a:sym typeface="Mada"/>
                      </a:endParaRPr>
                    </a:p>
                    <a:p>
                      <a:pPr indent="0" lvl="0" marL="0" rtl="0" algn="ctr">
                        <a:spcBef>
                          <a:spcPts val="0"/>
                        </a:spcBef>
                        <a:spcAft>
                          <a:spcPts val="0"/>
                        </a:spcAft>
                        <a:buNone/>
                      </a:pPr>
                      <a:r>
                        <a:rPr b="1" lang="en" sz="1200">
                          <a:solidFill>
                            <a:srgbClr val="FFFFFF"/>
                          </a:solidFill>
                          <a:latin typeface="Mada"/>
                          <a:ea typeface="Mada"/>
                          <a:cs typeface="Mada"/>
                          <a:sym typeface="Mada"/>
                        </a:rPr>
                        <a:t>Info</a:t>
                      </a:r>
                      <a:endParaRPr b="1" sz="12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spcBef>
                          <a:spcPts val="0"/>
                        </a:spcBef>
                        <a:spcAft>
                          <a:spcPts val="0"/>
                        </a:spcAft>
                        <a:buClr>
                          <a:schemeClr val="dk1"/>
                        </a:buClr>
                        <a:buSzPts val="1200"/>
                        <a:buFont typeface="Mada"/>
                        <a:buChar char="❖"/>
                      </a:pPr>
                      <a:r>
                        <a:rPr b="1" lang="en" sz="1200" u="sng">
                          <a:solidFill>
                            <a:schemeClr val="dk1"/>
                          </a:solidFill>
                          <a:latin typeface="Mada"/>
                          <a:ea typeface="Mada"/>
                          <a:cs typeface="Mada"/>
                          <a:sym typeface="Mada"/>
                        </a:rPr>
                        <a:t>In nature (synthesis): </a:t>
                      </a:r>
                      <a:endParaRPr b="1" sz="1200" u="sng">
                        <a:solidFill>
                          <a:schemeClr val="dk1"/>
                        </a:solidFill>
                        <a:latin typeface="Mada"/>
                        <a:ea typeface="Mada"/>
                        <a:cs typeface="Mada"/>
                        <a:sym typeface="Mada"/>
                      </a:endParaRPr>
                    </a:p>
                    <a:p>
                      <a:pPr indent="-304800" lvl="0" marL="457200" rtl="0" algn="l">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Produced by Adrenal	glands, Gonads, Brain, Placenta   </a:t>
                      </a:r>
                      <a:endParaRPr sz="1200">
                        <a:solidFill>
                          <a:schemeClr val="dk1"/>
                        </a:solidFill>
                        <a:latin typeface="Mada"/>
                        <a:ea typeface="Mada"/>
                        <a:cs typeface="Mada"/>
                        <a:sym typeface="Mada"/>
                      </a:endParaRPr>
                    </a:p>
                    <a:p>
                      <a:pPr indent="-304800" lvl="0" marL="457200" rtl="0" algn="l">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The synthesis is induced by LH</a:t>
                      </a:r>
                      <a:endParaRPr sz="1200">
                        <a:solidFill>
                          <a:schemeClr val="dk1"/>
                        </a:solidFill>
                        <a:latin typeface="Mada"/>
                        <a:ea typeface="Mada"/>
                        <a:cs typeface="Mada"/>
                        <a:sym typeface="Mada"/>
                      </a:endParaRPr>
                    </a:p>
                    <a:p>
                      <a:pPr indent="-304800" lvl="0" marL="457200" rtl="0" algn="l">
                        <a:spcBef>
                          <a:spcPts val="0"/>
                        </a:spcBef>
                        <a:spcAft>
                          <a:spcPts val="0"/>
                        </a:spcAft>
                        <a:buClr>
                          <a:srgbClr val="674EA7"/>
                        </a:buClr>
                        <a:buSzPts val="1200"/>
                        <a:buFont typeface="Mada"/>
                        <a:buChar char="●"/>
                      </a:pPr>
                      <a:r>
                        <a:rPr lang="en" sz="1200">
                          <a:solidFill>
                            <a:srgbClr val="674EA7"/>
                          </a:solidFill>
                          <a:latin typeface="Mada"/>
                          <a:ea typeface="Mada"/>
                          <a:cs typeface="Mada"/>
                          <a:sym typeface="Mada"/>
                        </a:rPr>
                        <a:t>Are precursor to estrogens, androgens, and adrenocortical steroids.</a:t>
                      </a:r>
                      <a:endParaRPr sz="1200">
                        <a:solidFill>
                          <a:srgbClr val="674EA7"/>
                        </a:solidFill>
                        <a:latin typeface="Mada"/>
                        <a:ea typeface="Mada"/>
                        <a:cs typeface="Mada"/>
                        <a:sym typeface="Mada"/>
                      </a:endParaRPr>
                    </a:p>
                    <a:p>
                      <a:pPr indent="0" lvl="0" marL="0" rtl="0" algn="l">
                        <a:spcBef>
                          <a:spcPts val="0"/>
                        </a:spcBef>
                        <a:spcAft>
                          <a:spcPts val="0"/>
                        </a:spcAft>
                        <a:buNone/>
                      </a:pPr>
                      <a:r>
                        <a:t/>
                      </a:r>
                      <a:endParaRPr sz="1200">
                        <a:solidFill>
                          <a:schemeClr val="dk1"/>
                        </a:solidFill>
                        <a:latin typeface="Mada"/>
                        <a:ea typeface="Mada"/>
                        <a:cs typeface="Mada"/>
                        <a:sym typeface="Mada"/>
                      </a:endParaRPr>
                    </a:p>
                    <a:p>
                      <a:pPr indent="0" lvl="0" marL="0" rtl="0" algn="l">
                        <a:spcBef>
                          <a:spcPts val="0"/>
                        </a:spcBef>
                        <a:spcAft>
                          <a:spcPts val="0"/>
                        </a:spcAft>
                        <a:buNone/>
                      </a:pPr>
                      <a:r>
                        <a:t/>
                      </a:r>
                      <a:endParaRPr sz="1200">
                        <a:solidFill>
                          <a:schemeClr val="dk1"/>
                        </a:solidFill>
                        <a:latin typeface="Mada"/>
                        <a:ea typeface="Mada"/>
                        <a:cs typeface="Mada"/>
                        <a:sym typeface="Mada"/>
                      </a:endParaRPr>
                    </a:p>
                    <a:p>
                      <a:pPr indent="-304800" lvl="0" marL="457200" rtl="0" algn="l">
                        <a:spcBef>
                          <a:spcPts val="0"/>
                        </a:spcBef>
                        <a:spcAft>
                          <a:spcPts val="0"/>
                        </a:spcAft>
                        <a:buClr>
                          <a:schemeClr val="dk1"/>
                        </a:buClr>
                        <a:buSzPts val="1200"/>
                        <a:buFont typeface="Mada"/>
                        <a:buChar char="❖"/>
                      </a:pPr>
                      <a:r>
                        <a:rPr b="1" lang="en" sz="1200">
                          <a:solidFill>
                            <a:schemeClr val="dk1"/>
                          </a:solidFill>
                          <a:latin typeface="Mada"/>
                          <a:ea typeface="Mada"/>
                          <a:cs typeface="Mada"/>
                          <a:sym typeface="Mada"/>
                        </a:rPr>
                        <a:t>As therapy: </a:t>
                      </a:r>
                      <a:endParaRPr b="1" sz="1200">
                        <a:solidFill>
                          <a:schemeClr val="dk1"/>
                        </a:solidFill>
                        <a:latin typeface="Mada"/>
                        <a:ea typeface="Mada"/>
                        <a:cs typeface="Mada"/>
                        <a:sym typeface="Mada"/>
                      </a:endParaRPr>
                    </a:p>
                    <a:p>
                      <a:pPr indent="-304800" lvl="0" marL="457200" rtl="0" algn="l">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Progesterone	is degraded in GIT, so can be given only parentally </a:t>
                      </a:r>
                      <a:endParaRPr sz="1200">
                        <a:solidFill>
                          <a:schemeClr val="dk1"/>
                        </a:solidFill>
                        <a:latin typeface="Mada"/>
                        <a:ea typeface="Mada"/>
                        <a:cs typeface="Mada"/>
                        <a:sym typeface="Mada"/>
                      </a:endParaRPr>
                    </a:p>
                    <a:p>
                      <a:pPr indent="-304800" lvl="0" marL="457200" rtl="0" algn="l">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Progestins are synthetic progestogens that have effects similar to progesterone but are not degraded by GIT</a:t>
                      </a:r>
                      <a:endParaRPr sz="1200">
                        <a:solidFill>
                          <a:schemeClr val="dk1"/>
                        </a:solidFill>
                        <a:latin typeface="Mada"/>
                        <a:ea typeface="Mada"/>
                        <a:cs typeface="Mada"/>
                        <a:sym typeface="Mada"/>
                      </a:endParaRPr>
                    </a:p>
                    <a:p>
                      <a:pPr indent="-304800" lvl="0" marL="457200" rtl="0" algn="l">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Progestin preparations as in contraceptive pills:</a:t>
                      </a:r>
                      <a:endParaRPr sz="1200">
                        <a:solidFill>
                          <a:schemeClr val="dk1"/>
                        </a:solidFill>
                        <a:latin typeface="Mada"/>
                        <a:ea typeface="Mada"/>
                        <a:cs typeface="Mada"/>
                        <a:sym typeface="Mada"/>
                      </a:endParaRPr>
                    </a:p>
                    <a:p>
                      <a:pPr indent="-304800" lvl="1" marL="914400" rtl="0" algn="l">
                        <a:spcBef>
                          <a:spcPts val="0"/>
                        </a:spcBef>
                        <a:spcAft>
                          <a:spcPts val="0"/>
                        </a:spcAft>
                        <a:buClr>
                          <a:srgbClr val="999999"/>
                        </a:buClr>
                        <a:buSzPts val="1200"/>
                        <a:buFont typeface="Mada"/>
                        <a:buChar char="○"/>
                      </a:pPr>
                      <a:r>
                        <a:rPr lang="en" sz="1200">
                          <a:solidFill>
                            <a:srgbClr val="999999"/>
                          </a:solidFill>
                          <a:latin typeface="Mada"/>
                          <a:ea typeface="Mada"/>
                          <a:cs typeface="Mada"/>
                          <a:sym typeface="Mada"/>
                        </a:rPr>
                        <a:t>Old preparations = Norethindrone, Levonorgestrel &amp; Medroxyprogesterone acetate (have systemic androgenic effects)</a:t>
                      </a:r>
                      <a:endParaRPr sz="1200">
                        <a:solidFill>
                          <a:srgbClr val="999999"/>
                        </a:solidFill>
                        <a:latin typeface="Mada"/>
                        <a:ea typeface="Mada"/>
                        <a:cs typeface="Mada"/>
                        <a:sym typeface="Mada"/>
                      </a:endParaRPr>
                    </a:p>
                    <a:p>
                      <a:pPr indent="-304800" lvl="1" marL="914400" rtl="0" algn="l">
                        <a:spcBef>
                          <a:spcPts val="0"/>
                        </a:spcBef>
                        <a:spcAft>
                          <a:spcPts val="0"/>
                        </a:spcAft>
                        <a:buClr>
                          <a:srgbClr val="999999"/>
                        </a:buClr>
                        <a:buSzPts val="1200"/>
                        <a:buFont typeface="Mada"/>
                        <a:buChar char="○"/>
                      </a:pPr>
                      <a:r>
                        <a:rPr lang="en" sz="1200">
                          <a:solidFill>
                            <a:srgbClr val="999999"/>
                          </a:solidFill>
                          <a:latin typeface="Mada"/>
                          <a:ea typeface="Mada"/>
                          <a:cs typeface="Mada"/>
                          <a:sym typeface="Mada"/>
                        </a:rPr>
                        <a:t>New preparations = Norgestimate, Desogestrel &amp; Drospirenone ( lack androgenic effects )</a:t>
                      </a:r>
                      <a:endParaRPr sz="1200">
                        <a:solidFill>
                          <a:srgbClr val="999999"/>
                        </a:solidFill>
                        <a:latin typeface="Mada"/>
                        <a:ea typeface="Mada"/>
                        <a:cs typeface="Mada"/>
                        <a:sym typeface="Mada"/>
                      </a:endParaRPr>
                    </a:p>
                  </a:txBody>
                  <a:tcPr marT="91425" marB="91425" marR="91425" marL="91425"/>
                </a:tc>
              </a:tr>
              <a:tr h="4965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MOA</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0" lvl="0" marL="0" rtl="0" algn="l">
                        <a:spcBef>
                          <a:spcPts val="0"/>
                        </a:spcBef>
                        <a:spcAft>
                          <a:spcPts val="0"/>
                        </a:spcAft>
                        <a:buNone/>
                      </a:pPr>
                      <a:r>
                        <a:rPr b="1" lang="en" sz="1200">
                          <a:solidFill>
                            <a:schemeClr val="dk1"/>
                          </a:solidFill>
                          <a:latin typeface="Mada"/>
                          <a:ea typeface="Mada"/>
                          <a:cs typeface="Mada"/>
                          <a:sym typeface="Mada"/>
                        </a:rPr>
                        <a:t>What does progesterone do? </a:t>
                      </a:r>
                      <a:r>
                        <a:rPr lang="en" sz="1200">
                          <a:solidFill>
                            <a:schemeClr val="dk1"/>
                          </a:solidFill>
                          <a:latin typeface="Mada"/>
                          <a:ea typeface="Mada"/>
                          <a:cs typeface="Mada"/>
                          <a:sym typeface="Mada"/>
                        </a:rPr>
                        <a:t>Binds to its receptors.</a:t>
                      </a:r>
                      <a:endParaRPr sz="1200">
                        <a:solidFill>
                          <a:schemeClr val="dk1"/>
                        </a:solidFill>
                        <a:latin typeface="Mada"/>
                        <a:ea typeface="Mada"/>
                        <a:cs typeface="Mada"/>
                        <a:sym typeface="Mada"/>
                      </a:endParaRPr>
                    </a:p>
                    <a:p>
                      <a:pPr indent="-304800" lvl="0" marL="457200" rtl="0" algn="l">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There are two types of progesterone receptors [PR]: PR-</a:t>
                      </a:r>
                      <a:r>
                        <a:rPr b="1" lang="en" sz="1200">
                          <a:solidFill>
                            <a:schemeClr val="dk1"/>
                          </a:solidFill>
                          <a:latin typeface="Mada"/>
                          <a:ea typeface="Mada"/>
                          <a:cs typeface="Mada"/>
                          <a:sym typeface="Mada"/>
                        </a:rPr>
                        <a:t>α</a:t>
                      </a:r>
                      <a:r>
                        <a:rPr lang="en" sz="1200">
                          <a:solidFill>
                            <a:schemeClr val="dk1"/>
                          </a:solidFill>
                          <a:latin typeface="Mada"/>
                          <a:ea typeface="Mada"/>
                          <a:cs typeface="Mada"/>
                          <a:sym typeface="Mada"/>
                        </a:rPr>
                        <a:t> &amp; PR-</a:t>
                      </a:r>
                      <a:r>
                        <a:rPr b="1" lang="en" sz="1200">
                          <a:solidFill>
                            <a:schemeClr val="dk1"/>
                          </a:solidFill>
                          <a:latin typeface="Mada"/>
                          <a:ea typeface="Mada"/>
                          <a:cs typeface="Mada"/>
                          <a:sym typeface="Mada"/>
                        </a:rPr>
                        <a:t>β</a:t>
                      </a:r>
                      <a:endParaRPr sz="1200">
                        <a:solidFill>
                          <a:schemeClr val="dk1"/>
                        </a:solidFill>
                        <a:latin typeface="Mada"/>
                        <a:ea typeface="Mada"/>
                        <a:cs typeface="Mada"/>
                        <a:sym typeface="Mada"/>
                      </a:endParaRPr>
                    </a:p>
                    <a:p>
                      <a:pPr indent="-304800" lvl="0" marL="457200" rtl="0" algn="l">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They could exist cytoplasmic to mediate genomic long term effects or exist membranous to mediate non-genomic rapid effects</a:t>
                      </a:r>
                      <a:endParaRPr/>
                    </a:p>
                  </a:txBody>
                  <a:tcPr marT="91425" marB="91425" marR="91425" marL="91425" anchor="ctr"/>
                </a:tc>
              </a:tr>
              <a:tr h="32145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Admin.</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Clr>
                          <a:schemeClr val="dk1"/>
                        </a:buClr>
                        <a:buSzPts val="1200"/>
                        <a:buFont typeface="Mada"/>
                        <a:buChar char="●"/>
                      </a:pPr>
                      <a:r>
                        <a:rPr b="1" lang="en" sz="1200">
                          <a:solidFill>
                            <a:schemeClr val="dk1"/>
                          </a:solidFill>
                          <a:latin typeface="Mada"/>
                          <a:ea typeface="Mada"/>
                          <a:cs typeface="Mada"/>
                          <a:sym typeface="Mada"/>
                        </a:rPr>
                        <a:t>Oral</a:t>
                      </a:r>
                      <a:r>
                        <a:rPr lang="en" sz="1200">
                          <a:solidFill>
                            <a:schemeClr val="dk1"/>
                          </a:solidFill>
                          <a:latin typeface="Mada"/>
                          <a:ea typeface="Mada"/>
                          <a:cs typeface="Mada"/>
                          <a:sym typeface="Mada"/>
                        </a:rPr>
                        <a:t>: Micronized progesterone or progestins </a:t>
                      </a:r>
                      <a:endParaRPr sz="1200">
                        <a:solidFill>
                          <a:schemeClr val="dk1"/>
                        </a:solidFill>
                        <a:latin typeface="Mada"/>
                        <a:ea typeface="Mada"/>
                        <a:cs typeface="Mada"/>
                        <a:sym typeface="Mada"/>
                      </a:endParaRPr>
                    </a:p>
                    <a:p>
                      <a:pPr indent="-304800" lvl="0" marL="457200" rtl="0" algn="l">
                        <a:lnSpc>
                          <a:spcPct val="115000"/>
                        </a:lnSpc>
                        <a:spcBef>
                          <a:spcPts val="0"/>
                        </a:spcBef>
                        <a:spcAft>
                          <a:spcPts val="0"/>
                        </a:spcAft>
                        <a:buClr>
                          <a:schemeClr val="dk1"/>
                        </a:buClr>
                        <a:buSzPts val="1200"/>
                        <a:buFont typeface="Mada"/>
                        <a:buChar char="●"/>
                      </a:pPr>
                      <a:r>
                        <a:rPr b="1" lang="en" sz="1200">
                          <a:solidFill>
                            <a:schemeClr val="dk1"/>
                          </a:solidFill>
                          <a:latin typeface="Mada"/>
                          <a:ea typeface="Mada"/>
                          <a:cs typeface="Mada"/>
                          <a:sym typeface="Mada"/>
                        </a:rPr>
                        <a:t>IntraUterine (IU):</a:t>
                      </a:r>
                      <a:r>
                        <a:rPr lang="en" sz="1200">
                          <a:solidFill>
                            <a:schemeClr val="dk1"/>
                          </a:solidFill>
                          <a:latin typeface="Mada"/>
                          <a:ea typeface="Mada"/>
                          <a:cs typeface="Mada"/>
                          <a:sym typeface="Mada"/>
                        </a:rPr>
                        <a:t> as Levonorgestrel or Progestasert</a:t>
                      </a:r>
                      <a:endParaRPr sz="1200">
                        <a:solidFill>
                          <a:schemeClr val="dk1"/>
                        </a:solidFill>
                        <a:latin typeface="Mada"/>
                        <a:ea typeface="Mada"/>
                        <a:cs typeface="Mada"/>
                        <a:sym typeface="Mada"/>
                      </a:endParaRPr>
                    </a:p>
                    <a:p>
                      <a:pPr indent="-304800" lvl="0" marL="457200" rtl="0" algn="l">
                        <a:lnSpc>
                          <a:spcPct val="115000"/>
                        </a:lnSpc>
                        <a:spcBef>
                          <a:spcPts val="0"/>
                        </a:spcBef>
                        <a:spcAft>
                          <a:spcPts val="0"/>
                        </a:spcAft>
                        <a:buClr>
                          <a:schemeClr val="dk1"/>
                        </a:buClr>
                        <a:buSzPts val="1200"/>
                        <a:buFont typeface="Mada"/>
                        <a:buChar char="●"/>
                      </a:pPr>
                      <a:r>
                        <a:rPr b="1" lang="en" sz="1200">
                          <a:solidFill>
                            <a:schemeClr val="dk1"/>
                          </a:solidFill>
                          <a:latin typeface="Mada"/>
                          <a:ea typeface="Mada"/>
                          <a:cs typeface="Mada"/>
                          <a:sym typeface="Mada"/>
                        </a:rPr>
                        <a:t>Vaginal</a:t>
                      </a:r>
                      <a:r>
                        <a:rPr lang="en" sz="1200">
                          <a:solidFill>
                            <a:schemeClr val="dk1"/>
                          </a:solidFill>
                          <a:latin typeface="Mada"/>
                          <a:ea typeface="Mada"/>
                          <a:cs typeface="Mada"/>
                          <a:sym typeface="Mada"/>
                        </a:rPr>
                        <a:t>: natural progesterone gel, pessary.</a:t>
                      </a:r>
                      <a:endParaRPr sz="1200">
                        <a:solidFill>
                          <a:schemeClr val="dk1"/>
                        </a:solidFill>
                        <a:latin typeface="Mada"/>
                        <a:ea typeface="Mada"/>
                        <a:cs typeface="Mada"/>
                        <a:sym typeface="Mada"/>
                      </a:endParaRPr>
                    </a:p>
                    <a:p>
                      <a:pPr indent="-304800" lvl="0" marL="457200" rtl="0" algn="l">
                        <a:lnSpc>
                          <a:spcPct val="115000"/>
                        </a:lnSpc>
                        <a:spcBef>
                          <a:spcPts val="0"/>
                        </a:spcBef>
                        <a:spcAft>
                          <a:spcPts val="0"/>
                        </a:spcAft>
                        <a:buClr>
                          <a:schemeClr val="dk1"/>
                        </a:buClr>
                        <a:buSzPts val="1200"/>
                        <a:buFont typeface="Mada"/>
                        <a:buChar char="●"/>
                      </a:pPr>
                      <a:r>
                        <a:rPr b="1" lang="en" sz="1200">
                          <a:solidFill>
                            <a:schemeClr val="dk1"/>
                          </a:solidFill>
                          <a:latin typeface="Mada"/>
                          <a:ea typeface="Mada"/>
                          <a:cs typeface="Mada"/>
                          <a:sym typeface="Mada"/>
                        </a:rPr>
                        <a:t>Transdermal</a:t>
                      </a:r>
                      <a:r>
                        <a:rPr lang="en" sz="1200">
                          <a:solidFill>
                            <a:schemeClr val="dk1"/>
                          </a:solidFill>
                          <a:latin typeface="Mada"/>
                          <a:ea typeface="Mada"/>
                          <a:cs typeface="Mada"/>
                          <a:sym typeface="Mada"/>
                        </a:rPr>
                        <a:t>: sequential </a:t>
                      </a:r>
                      <a:r>
                        <a:rPr lang="en" sz="1200">
                          <a:solidFill>
                            <a:srgbClr val="999999"/>
                          </a:solidFill>
                          <a:latin typeface="Mada"/>
                          <a:ea typeface="Mada"/>
                          <a:cs typeface="Mada"/>
                          <a:sym typeface="Mada"/>
                        </a:rPr>
                        <a:t>(replaced daily)</a:t>
                      </a:r>
                      <a:r>
                        <a:rPr lang="en" sz="1200">
                          <a:solidFill>
                            <a:schemeClr val="dk1"/>
                          </a:solidFill>
                          <a:latin typeface="Mada"/>
                          <a:ea typeface="Mada"/>
                          <a:cs typeface="Mada"/>
                          <a:sym typeface="Mada"/>
                        </a:rPr>
                        <a:t>, continuous patch</a:t>
                      </a:r>
                      <a:endParaRPr/>
                    </a:p>
                  </a:txBody>
                  <a:tcPr marT="91425" marB="91425" marR="91425" marL="91425" anchor="ctr"/>
                </a:tc>
              </a:tr>
              <a:tr h="315375">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Uses</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spcBef>
                          <a:spcPts val="0"/>
                        </a:spcBef>
                        <a:spcAft>
                          <a:spcPts val="0"/>
                        </a:spcAft>
                        <a:buClr>
                          <a:schemeClr val="dk1"/>
                        </a:buClr>
                        <a:buSzPts val="1200"/>
                        <a:buFont typeface="Mada"/>
                        <a:buChar char="❖"/>
                      </a:pPr>
                      <a:r>
                        <a:rPr b="1" lang="en" sz="1200">
                          <a:solidFill>
                            <a:schemeClr val="dk1"/>
                          </a:solidFill>
                          <a:latin typeface="Mada"/>
                          <a:ea typeface="Mada"/>
                          <a:cs typeface="Mada"/>
                          <a:sym typeface="Mada"/>
                        </a:rPr>
                        <a:t>In menopause:</a:t>
                      </a:r>
                      <a:endParaRPr sz="1200">
                        <a:solidFill>
                          <a:schemeClr val="dk1"/>
                        </a:solidFill>
                        <a:latin typeface="Mada"/>
                        <a:ea typeface="Mada"/>
                        <a:cs typeface="Mada"/>
                        <a:sym typeface="Mada"/>
                      </a:endParaRPr>
                    </a:p>
                    <a:p>
                      <a:pPr indent="-304800" lvl="0" marL="457200" rtl="0" algn="l">
                        <a:spcBef>
                          <a:spcPts val="0"/>
                        </a:spcBef>
                        <a:spcAft>
                          <a:spcPts val="0"/>
                        </a:spcAft>
                        <a:buSzPts val="1200"/>
                        <a:buFont typeface="Mada"/>
                        <a:buAutoNum type="arabicPeriod"/>
                      </a:pPr>
                      <a:r>
                        <a:rPr lang="en" sz="1200">
                          <a:solidFill>
                            <a:schemeClr val="dk1"/>
                          </a:solidFill>
                          <a:latin typeface="Mada"/>
                          <a:ea typeface="Mada"/>
                          <a:cs typeface="Mada"/>
                          <a:sym typeface="Mada"/>
                        </a:rPr>
                        <a:t>As HRT, usually given in combination with estrogen</a:t>
                      </a:r>
                      <a:endParaRPr sz="1200">
                        <a:solidFill>
                          <a:schemeClr val="dk1"/>
                        </a:solidFill>
                        <a:latin typeface="Mada"/>
                        <a:ea typeface="Mada"/>
                        <a:cs typeface="Mada"/>
                        <a:sym typeface="Mada"/>
                      </a:endParaRPr>
                    </a:p>
                    <a:p>
                      <a:pPr indent="-304800" lvl="0" marL="457200" rtl="0" algn="l">
                        <a:spcBef>
                          <a:spcPts val="0"/>
                        </a:spcBef>
                        <a:spcAft>
                          <a:spcPts val="0"/>
                        </a:spcAft>
                        <a:buSzPts val="1200"/>
                        <a:buFont typeface="Mada"/>
                        <a:buAutoNum type="arabicPeriod"/>
                      </a:pPr>
                      <a:r>
                        <a:rPr lang="en" sz="1200">
                          <a:solidFill>
                            <a:schemeClr val="dk1"/>
                          </a:solidFill>
                          <a:latin typeface="Mada"/>
                          <a:ea typeface="Mada"/>
                          <a:cs typeface="Mada"/>
                          <a:sym typeface="Mada"/>
                        </a:rPr>
                        <a:t>Some use it alone in risk of cancer</a:t>
                      </a:r>
                      <a:r>
                        <a:rPr b="1" lang="en" sz="1200">
                          <a:solidFill>
                            <a:srgbClr val="FF0000"/>
                          </a:solidFill>
                          <a:latin typeface="Mada"/>
                          <a:ea typeface="Mada"/>
                          <a:cs typeface="Mada"/>
                          <a:sym typeface="Mada"/>
                        </a:rPr>
                        <a:t> but does not ↓ all menopausal symptoms as estrogen </a:t>
                      </a:r>
                      <a:r>
                        <a:rPr lang="en" sz="1200">
                          <a:solidFill>
                            <a:schemeClr val="dk1"/>
                          </a:solidFill>
                          <a:latin typeface="Mada"/>
                          <a:ea typeface="Mada"/>
                          <a:cs typeface="Mada"/>
                          <a:sym typeface="Mada"/>
                        </a:rPr>
                        <a:t>.</a:t>
                      </a:r>
                      <a:endParaRPr sz="1200">
                        <a:solidFill>
                          <a:schemeClr val="dk1"/>
                        </a:solidFill>
                        <a:latin typeface="Mada"/>
                        <a:ea typeface="Mada"/>
                        <a:cs typeface="Mada"/>
                        <a:sym typeface="Mada"/>
                      </a:endParaRPr>
                    </a:p>
                    <a:p>
                      <a:pPr indent="-304800" lvl="0" marL="457200" rtl="0" algn="l">
                        <a:spcBef>
                          <a:spcPts val="0"/>
                        </a:spcBef>
                        <a:spcAft>
                          <a:spcPts val="0"/>
                        </a:spcAft>
                        <a:buClr>
                          <a:schemeClr val="dk1"/>
                        </a:buClr>
                        <a:buSzPts val="1200"/>
                        <a:buFont typeface="Mada"/>
                        <a:buChar char="❖"/>
                      </a:pPr>
                      <a:r>
                        <a:rPr b="1" lang="en" sz="1200">
                          <a:solidFill>
                            <a:schemeClr val="dk1"/>
                          </a:solidFill>
                          <a:latin typeface="Mada"/>
                          <a:ea typeface="Mada"/>
                          <a:cs typeface="Mada"/>
                          <a:sym typeface="Mada"/>
                        </a:rPr>
                        <a:t>Other uses:</a:t>
                      </a:r>
                      <a:endParaRPr b="1" sz="1200">
                        <a:solidFill>
                          <a:schemeClr val="dk1"/>
                        </a:solidFill>
                        <a:latin typeface="Mada"/>
                        <a:ea typeface="Mada"/>
                        <a:cs typeface="Mada"/>
                        <a:sym typeface="Mada"/>
                      </a:endParaRPr>
                    </a:p>
                    <a:p>
                      <a:pPr indent="-304800" lvl="0" marL="457200" rtl="0" algn="l">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Contraception (Estradiol + Progestins)</a:t>
                      </a:r>
                      <a:endParaRPr sz="1200">
                        <a:solidFill>
                          <a:schemeClr val="dk1"/>
                        </a:solidFill>
                        <a:latin typeface="Mada"/>
                        <a:ea typeface="Mada"/>
                        <a:cs typeface="Mada"/>
                        <a:sym typeface="Mada"/>
                      </a:endParaRPr>
                    </a:p>
                    <a:p>
                      <a:pPr indent="-304800" lvl="0" marL="457200" rtl="0" algn="l">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Dysmenorrhea</a:t>
                      </a:r>
                      <a:endParaRPr/>
                    </a:p>
                  </a:txBody>
                  <a:tcPr marT="91425" marB="91425" marR="91425" marL="91425" anchor="ctr"/>
                </a:tc>
              </a:tr>
              <a:tr h="2726025">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Advantages</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0" lvl="0" marL="0" rtl="0" algn="l">
                        <a:lnSpc>
                          <a:spcPct val="115000"/>
                        </a:lnSpc>
                        <a:spcBef>
                          <a:spcPts val="0"/>
                        </a:spcBef>
                        <a:spcAft>
                          <a:spcPts val="0"/>
                        </a:spcAft>
                        <a:buNone/>
                      </a:pPr>
                      <a:r>
                        <a:rPr lang="en" sz="1200">
                          <a:solidFill>
                            <a:schemeClr val="dk1"/>
                          </a:solidFill>
                          <a:latin typeface="Mada"/>
                          <a:ea typeface="Mada"/>
                          <a:cs typeface="Mada"/>
                          <a:sym typeface="Mada"/>
                        </a:rPr>
                        <a:t>Advantages of Progestins when used for menopausal women:</a:t>
                      </a:r>
                      <a:endParaRPr sz="1200">
                        <a:solidFill>
                          <a:schemeClr val="dk1"/>
                        </a:solidFill>
                        <a:latin typeface="Mada"/>
                        <a:ea typeface="Mada"/>
                        <a:cs typeface="Mada"/>
                        <a:sym typeface="Mada"/>
                      </a:endParaRPr>
                    </a:p>
                    <a:p>
                      <a:pPr indent="-304800" lvl="0" marL="457200" rtl="0" algn="l">
                        <a:lnSpc>
                          <a:spcPct val="115000"/>
                        </a:lnSpc>
                        <a:spcBef>
                          <a:spcPts val="0"/>
                        </a:spcBef>
                        <a:spcAft>
                          <a:spcPts val="0"/>
                        </a:spcAft>
                        <a:buClr>
                          <a:srgbClr val="FF0000"/>
                        </a:buClr>
                        <a:buSzPts val="1200"/>
                        <a:buFont typeface="Mada"/>
                        <a:buAutoNum type="arabicPeriod"/>
                      </a:pPr>
                      <a:r>
                        <a:rPr b="1" lang="en" sz="1200">
                          <a:solidFill>
                            <a:srgbClr val="FF0000"/>
                          </a:solidFill>
                          <a:latin typeface="Mada"/>
                          <a:ea typeface="Mada"/>
                          <a:cs typeface="Mada"/>
                          <a:sym typeface="Mada"/>
                        </a:rPr>
                        <a:t>Protects against possibility of estrogen induced endometrial cancer</a:t>
                      </a:r>
                      <a:endParaRPr sz="1200">
                        <a:solidFill>
                          <a:schemeClr val="dk1"/>
                        </a:solidFill>
                        <a:latin typeface="Mada"/>
                        <a:ea typeface="Mada"/>
                        <a:cs typeface="Mada"/>
                        <a:sym typeface="Mada"/>
                      </a:endParaRPr>
                    </a:p>
                    <a:p>
                      <a:pPr indent="-304800" lvl="1" marL="914400" rtl="0" algn="l">
                        <a:lnSpc>
                          <a:spcPct val="115000"/>
                        </a:lnSpc>
                        <a:spcBef>
                          <a:spcPts val="0"/>
                        </a:spcBef>
                        <a:spcAft>
                          <a:spcPts val="0"/>
                        </a:spcAft>
                        <a:buSzPts val="1200"/>
                        <a:buFont typeface="Mada"/>
                        <a:buAutoNum type="alphaLcPeriod"/>
                      </a:pPr>
                      <a:r>
                        <a:rPr lang="en" sz="1200">
                          <a:solidFill>
                            <a:schemeClr val="dk1"/>
                          </a:solidFill>
                          <a:latin typeface="Mada"/>
                          <a:ea typeface="Mada"/>
                          <a:cs typeface="Mada"/>
                          <a:sym typeface="Mada"/>
                        </a:rPr>
                        <a:t>Estrogen ↑ cell growth. If unopposed → endometrial cell lining can show atypical hyperplasia</a:t>
                      </a:r>
                      <a:endParaRPr sz="1200">
                        <a:solidFill>
                          <a:schemeClr val="dk1"/>
                        </a:solidFill>
                        <a:latin typeface="Mada"/>
                        <a:ea typeface="Mada"/>
                        <a:cs typeface="Mada"/>
                        <a:sym typeface="Mada"/>
                      </a:endParaRPr>
                    </a:p>
                    <a:p>
                      <a:pPr indent="-304800" lvl="1" marL="914400" rtl="0" algn="l">
                        <a:lnSpc>
                          <a:spcPct val="115000"/>
                        </a:lnSpc>
                        <a:spcBef>
                          <a:spcPts val="0"/>
                        </a:spcBef>
                        <a:spcAft>
                          <a:spcPts val="0"/>
                        </a:spcAft>
                        <a:buSzPts val="1200"/>
                        <a:buFont typeface="Mada"/>
                        <a:buAutoNum type="alphaLcPeriod"/>
                      </a:pPr>
                      <a:r>
                        <a:rPr lang="en" sz="1200">
                          <a:solidFill>
                            <a:schemeClr val="dk1"/>
                          </a:solidFill>
                          <a:latin typeface="Mada"/>
                          <a:ea typeface="Mada"/>
                          <a:cs typeface="Mada"/>
                          <a:sym typeface="Mada"/>
                        </a:rPr>
                        <a:t>Progesterone beneficially matures endometrial cell lining. Become differentiated &amp; ↑ apoptosis of atypical cells </a:t>
                      </a:r>
                      <a:r>
                        <a:rPr lang="en" sz="1200">
                          <a:solidFill>
                            <a:srgbClr val="3D85C6"/>
                          </a:solidFill>
                          <a:latin typeface="Mada"/>
                          <a:ea typeface="Mada"/>
                          <a:cs typeface="Mada"/>
                          <a:sym typeface="Mada"/>
                        </a:rPr>
                        <a:t>by activation p53</a:t>
                      </a:r>
                      <a:endParaRPr sz="1200">
                        <a:solidFill>
                          <a:srgbClr val="3D85C6"/>
                        </a:solidFill>
                        <a:latin typeface="Mada"/>
                        <a:ea typeface="Mada"/>
                        <a:cs typeface="Mada"/>
                        <a:sym typeface="Mada"/>
                      </a:endParaRPr>
                    </a:p>
                    <a:p>
                      <a:pPr indent="-304800" lvl="0" marL="457200" rtl="0" algn="l">
                        <a:lnSpc>
                          <a:spcPct val="115000"/>
                        </a:lnSpc>
                        <a:spcBef>
                          <a:spcPts val="0"/>
                        </a:spcBef>
                        <a:spcAft>
                          <a:spcPts val="0"/>
                        </a:spcAft>
                        <a:buClr>
                          <a:schemeClr val="dk1"/>
                        </a:buClr>
                        <a:buSzPts val="1200"/>
                        <a:buFont typeface="Mada"/>
                        <a:buAutoNum type="arabicPeriod"/>
                      </a:pPr>
                      <a:r>
                        <a:rPr lang="en" sz="1200">
                          <a:solidFill>
                            <a:schemeClr val="dk1"/>
                          </a:solidFill>
                          <a:latin typeface="Mada"/>
                          <a:ea typeface="Mada"/>
                          <a:cs typeface="Mada"/>
                          <a:sym typeface="Mada"/>
                        </a:rPr>
                        <a:t>Progesterone (natural) protects against breast cancer development by antiinflammatory &amp; apoptotic mechanisms, </a:t>
                      </a:r>
                      <a:r>
                        <a:rPr b="1" lang="en" sz="1200">
                          <a:solidFill>
                            <a:srgbClr val="FF0000"/>
                          </a:solidFill>
                          <a:latin typeface="Mada"/>
                          <a:ea typeface="Mada"/>
                          <a:cs typeface="Mada"/>
                          <a:sym typeface="Mada"/>
                        </a:rPr>
                        <a:t>but this effect is not as clear with synthetic progestins</a:t>
                      </a:r>
                      <a:endParaRPr sz="1200">
                        <a:solidFill>
                          <a:schemeClr val="dk1"/>
                        </a:solidFill>
                        <a:latin typeface="Mada"/>
                        <a:ea typeface="Mada"/>
                        <a:cs typeface="Mada"/>
                        <a:sym typeface="Mada"/>
                      </a:endParaRPr>
                    </a:p>
                    <a:p>
                      <a:pPr indent="-304800" lvl="1" marL="914400" rtl="0" algn="l">
                        <a:lnSpc>
                          <a:spcPct val="115000"/>
                        </a:lnSpc>
                        <a:spcBef>
                          <a:spcPts val="0"/>
                        </a:spcBef>
                        <a:spcAft>
                          <a:spcPts val="0"/>
                        </a:spcAft>
                        <a:buSzPts val="1200"/>
                        <a:buFont typeface="Mada"/>
                        <a:buAutoNum type="alphaLcPeriod"/>
                      </a:pPr>
                      <a:r>
                        <a:rPr lang="en" sz="1200">
                          <a:solidFill>
                            <a:schemeClr val="dk1"/>
                          </a:solidFill>
                          <a:latin typeface="Mada"/>
                          <a:ea typeface="Mada"/>
                          <a:cs typeface="Mada"/>
                          <a:sym typeface="Mada"/>
                        </a:rPr>
                        <a:t>Mammography recommended every 6 months.</a:t>
                      </a:r>
                      <a:endParaRPr sz="1200">
                        <a:solidFill>
                          <a:schemeClr val="dk1"/>
                        </a:solidFill>
                        <a:latin typeface="Mada"/>
                        <a:ea typeface="Mada"/>
                        <a:cs typeface="Mada"/>
                        <a:sym typeface="Mada"/>
                      </a:endParaRPr>
                    </a:p>
                    <a:p>
                      <a:pPr indent="-304800" lvl="0" marL="457200" rtl="0" algn="l">
                        <a:lnSpc>
                          <a:spcPct val="115000"/>
                        </a:lnSpc>
                        <a:spcBef>
                          <a:spcPts val="0"/>
                        </a:spcBef>
                        <a:spcAft>
                          <a:spcPts val="0"/>
                        </a:spcAft>
                        <a:buClr>
                          <a:srgbClr val="674EA7"/>
                        </a:buClr>
                        <a:buSzPts val="1200"/>
                        <a:buFont typeface="Mada"/>
                        <a:buAutoNum type="arabicPeriod"/>
                      </a:pPr>
                      <a:r>
                        <a:rPr lang="en" sz="1200">
                          <a:solidFill>
                            <a:srgbClr val="674EA7"/>
                          </a:solidFill>
                          <a:latin typeface="Mada"/>
                          <a:ea typeface="Mada"/>
                          <a:cs typeface="Mada"/>
                          <a:sym typeface="Mada"/>
                        </a:rPr>
                        <a:t>Confers neuroprotection (mild effect)</a:t>
                      </a:r>
                      <a:endParaRPr sz="1200">
                        <a:solidFill>
                          <a:srgbClr val="674EA7"/>
                        </a:solidFill>
                        <a:latin typeface="Mada"/>
                        <a:ea typeface="Mada"/>
                        <a:cs typeface="Mada"/>
                        <a:sym typeface="Mada"/>
                      </a:endParaRPr>
                    </a:p>
                    <a:p>
                      <a:pPr indent="-304800" lvl="0" marL="457200" rtl="0" algn="l">
                        <a:lnSpc>
                          <a:spcPct val="115000"/>
                        </a:lnSpc>
                        <a:spcBef>
                          <a:spcPts val="0"/>
                        </a:spcBef>
                        <a:spcAft>
                          <a:spcPts val="0"/>
                        </a:spcAft>
                        <a:buClr>
                          <a:srgbClr val="674EA7"/>
                        </a:buClr>
                        <a:buSzPts val="1200"/>
                        <a:buFont typeface="Mada"/>
                        <a:buAutoNum type="arabicPeriod"/>
                      </a:pPr>
                      <a:r>
                        <a:rPr lang="en" sz="1200">
                          <a:solidFill>
                            <a:srgbClr val="674EA7"/>
                          </a:solidFill>
                          <a:latin typeface="Mada"/>
                          <a:ea typeface="Mada"/>
                          <a:cs typeface="Mada"/>
                          <a:sym typeface="Mada"/>
                        </a:rPr>
                        <a:t>Controls insomnia &amp; depression (little effect)</a:t>
                      </a:r>
                      <a:endParaRPr sz="1200">
                        <a:solidFill>
                          <a:srgbClr val="674EA7"/>
                        </a:solidFill>
                        <a:latin typeface="Mada"/>
                        <a:ea typeface="Mada"/>
                        <a:cs typeface="Mada"/>
                        <a:sym typeface="Mada"/>
                      </a:endParaRPr>
                    </a:p>
                    <a:p>
                      <a:pPr indent="-304800" lvl="0" marL="457200" rtl="0" algn="l">
                        <a:lnSpc>
                          <a:spcPct val="115000"/>
                        </a:lnSpc>
                        <a:spcBef>
                          <a:spcPts val="0"/>
                        </a:spcBef>
                        <a:spcAft>
                          <a:spcPts val="0"/>
                        </a:spcAft>
                        <a:buClr>
                          <a:schemeClr val="dk1"/>
                        </a:buClr>
                        <a:buSzPts val="1200"/>
                        <a:buFont typeface="Mada"/>
                        <a:buAutoNum type="arabicPeriod"/>
                      </a:pPr>
                      <a:r>
                        <a:rPr lang="en" sz="1200">
                          <a:solidFill>
                            <a:schemeClr val="dk1"/>
                          </a:solidFill>
                          <a:latin typeface="Mada"/>
                          <a:ea typeface="Mada"/>
                          <a:cs typeface="Mada"/>
                          <a:sym typeface="Mada"/>
                        </a:rPr>
                        <a:t>Counteract osteoporosis by a direct activation of osteoblast</a:t>
                      </a:r>
                      <a:endParaRPr sz="1200">
                        <a:solidFill>
                          <a:schemeClr val="dk1"/>
                        </a:solidFill>
                        <a:latin typeface="Mada"/>
                        <a:ea typeface="Mada"/>
                        <a:cs typeface="Mada"/>
                        <a:sym typeface="Mada"/>
                      </a:endParaRPr>
                    </a:p>
                  </a:txBody>
                  <a:tcPr marT="91425" marB="91425" marR="91425" marL="91425" anchor="ctr"/>
                </a:tc>
              </a:tr>
              <a:tr h="315375">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ADRs</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Mood changes e.g. anxiety, irritability</a:t>
                      </a:r>
                      <a:endParaRPr sz="1200">
                        <a:solidFill>
                          <a:schemeClr val="dk1"/>
                        </a:solidFill>
                        <a:latin typeface="Mada"/>
                        <a:ea typeface="Mada"/>
                        <a:cs typeface="Mada"/>
                        <a:sym typeface="Mada"/>
                      </a:endParaRPr>
                    </a:p>
                    <a:p>
                      <a:pPr indent="-304800" lvl="0" marL="457200" rtl="0" algn="l">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Headache, dizziness or drowsiness</a:t>
                      </a:r>
                      <a:endParaRPr sz="1200">
                        <a:solidFill>
                          <a:schemeClr val="dk1"/>
                        </a:solidFill>
                        <a:latin typeface="Mada"/>
                        <a:ea typeface="Mada"/>
                        <a:cs typeface="Mada"/>
                        <a:sym typeface="Mada"/>
                      </a:endParaRPr>
                    </a:p>
                    <a:p>
                      <a:pPr indent="-304800" lvl="0" marL="457200" rtl="0" algn="l">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Nausea, vomiting, abdominal pain or bloating (distention).</a:t>
                      </a:r>
                      <a:endParaRPr sz="1200">
                        <a:solidFill>
                          <a:schemeClr val="dk1"/>
                        </a:solidFill>
                        <a:latin typeface="Mada"/>
                        <a:ea typeface="Mada"/>
                        <a:cs typeface="Mada"/>
                        <a:sym typeface="Mada"/>
                      </a:endParaRPr>
                    </a:p>
                    <a:p>
                      <a:pPr indent="-304800" lvl="0" marL="457200" rtl="0" algn="l">
                        <a:spcBef>
                          <a:spcPts val="0"/>
                        </a:spcBef>
                        <a:spcAft>
                          <a:spcPts val="0"/>
                        </a:spcAft>
                        <a:buClr>
                          <a:srgbClr val="674EA7"/>
                        </a:buClr>
                        <a:buSzPts val="1200"/>
                        <a:buFont typeface="Mada"/>
                        <a:buChar char="●"/>
                      </a:pPr>
                      <a:r>
                        <a:rPr lang="en" sz="1200">
                          <a:solidFill>
                            <a:srgbClr val="674EA7"/>
                          </a:solidFill>
                          <a:latin typeface="Mada"/>
                          <a:ea typeface="Mada"/>
                          <a:cs typeface="Mada"/>
                          <a:sym typeface="Mada"/>
                        </a:rPr>
                        <a:t>Hirsutism, masculinization (Not with new preparations) </a:t>
                      </a:r>
                      <a:endParaRPr sz="1200">
                        <a:solidFill>
                          <a:srgbClr val="674EA7"/>
                        </a:solidFill>
                        <a:latin typeface="Mada"/>
                        <a:ea typeface="Mada"/>
                        <a:cs typeface="Mada"/>
                        <a:sym typeface="Mada"/>
                      </a:endParaRPr>
                    </a:p>
                  </a:txBody>
                  <a:tcPr marT="91425" marB="91425" marR="91425" marL="91425" anchor="ctr"/>
                </a:tc>
              </a:tr>
            </a:tbl>
          </a:graphicData>
        </a:graphic>
      </p:graphicFrame>
      <p:sp>
        <p:nvSpPr>
          <p:cNvPr id="232" name="Google Shape;232;p30"/>
          <p:cNvSpPr/>
          <p:nvPr/>
        </p:nvSpPr>
        <p:spPr>
          <a:xfrm>
            <a:off x="1803000" y="1682900"/>
            <a:ext cx="942900" cy="238200"/>
          </a:xfrm>
          <a:prstGeom prst="rect">
            <a:avLst/>
          </a:prstGeom>
          <a:noFill/>
          <a:ln cap="flat" cmpd="sng" w="19050">
            <a:solidFill>
              <a:srgbClr val="99999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999999"/>
                </a:solidFill>
                <a:latin typeface="Mada"/>
                <a:ea typeface="Mada"/>
                <a:cs typeface="Mada"/>
                <a:sym typeface="Mada"/>
              </a:rPr>
              <a:t>Cholesterol</a:t>
            </a:r>
            <a:endParaRPr sz="1000">
              <a:solidFill>
                <a:srgbClr val="999999"/>
              </a:solidFill>
              <a:latin typeface="Mada"/>
              <a:ea typeface="Mada"/>
              <a:cs typeface="Mada"/>
              <a:sym typeface="Mada"/>
            </a:endParaRPr>
          </a:p>
        </p:txBody>
      </p:sp>
      <p:sp>
        <p:nvSpPr>
          <p:cNvPr id="233" name="Google Shape;233;p30"/>
          <p:cNvSpPr/>
          <p:nvPr/>
        </p:nvSpPr>
        <p:spPr>
          <a:xfrm>
            <a:off x="3154450" y="1682900"/>
            <a:ext cx="1152300" cy="238200"/>
          </a:xfrm>
          <a:prstGeom prst="rect">
            <a:avLst/>
          </a:prstGeom>
          <a:noFill/>
          <a:ln cap="flat" cmpd="sng" w="19050">
            <a:solidFill>
              <a:srgbClr val="99999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999999"/>
                </a:solidFill>
                <a:latin typeface="Mada"/>
                <a:ea typeface="Mada"/>
                <a:cs typeface="Mada"/>
                <a:sym typeface="Mada"/>
              </a:rPr>
              <a:t>Pregnenolone</a:t>
            </a:r>
            <a:endParaRPr sz="1000">
              <a:solidFill>
                <a:srgbClr val="999999"/>
              </a:solidFill>
              <a:latin typeface="Mada"/>
              <a:ea typeface="Mada"/>
              <a:cs typeface="Mada"/>
              <a:sym typeface="Mada"/>
            </a:endParaRPr>
          </a:p>
        </p:txBody>
      </p:sp>
      <p:sp>
        <p:nvSpPr>
          <p:cNvPr id="234" name="Google Shape;234;p30"/>
          <p:cNvSpPr/>
          <p:nvPr/>
        </p:nvSpPr>
        <p:spPr>
          <a:xfrm>
            <a:off x="4715300" y="1682900"/>
            <a:ext cx="1200300" cy="238200"/>
          </a:xfrm>
          <a:prstGeom prst="rect">
            <a:avLst/>
          </a:prstGeom>
          <a:noFill/>
          <a:ln cap="flat" cmpd="sng" w="19050">
            <a:solidFill>
              <a:srgbClr val="99999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999999"/>
                </a:solidFill>
                <a:latin typeface="Mada"/>
                <a:ea typeface="Mada"/>
                <a:cs typeface="Mada"/>
                <a:sym typeface="Mada"/>
              </a:rPr>
              <a:t>Progesterone</a:t>
            </a:r>
            <a:endParaRPr sz="1000">
              <a:solidFill>
                <a:srgbClr val="999999"/>
              </a:solidFill>
              <a:latin typeface="Mada"/>
              <a:ea typeface="Mada"/>
              <a:cs typeface="Mada"/>
              <a:sym typeface="Mada"/>
            </a:endParaRPr>
          </a:p>
        </p:txBody>
      </p:sp>
      <p:cxnSp>
        <p:nvCxnSpPr>
          <p:cNvPr id="235" name="Google Shape;235;p30"/>
          <p:cNvCxnSpPr>
            <a:stCxn id="232" idx="3"/>
            <a:endCxn id="233" idx="1"/>
          </p:cNvCxnSpPr>
          <p:nvPr/>
        </p:nvCxnSpPr>
        <p:spPr>
          <a:xfrm>
            <a:off x="2745900" y="1802000"/>
            <a:ext cx="408600" cy="0"/>
          </a:xfrm>
          <a:prstGeom prst="straightConnector1">
            <a:avLst/>
          </a:prstGeom>
          <a:noFill/>
          <a:ln cap="flat" cmpd="sng" w="9525">
            <a:solidFill>
              <a:schemeClr val="dk2"/>
            </a:solidFill>
            <a:prstDash val="solid"/>
            <a:round/>
            <a:headEnd len="med" w="med" type="none"/>
            <a:tailEnd len="med" w="med" type="triangle"/>
          </a:ln>
        </p:spPr>
      </p:cxnSp>
      <p:cxnSp>
        <p:nvCxnSpPr>
          <p:cNvPr id="236" name="Google Shape;236;p30"/>
          <p:cNvCxnSpPr>
            <a:stCxn id="233" idx="3"/>
            <a:endCxn id="234" idx="1"/>
          </p:cNvCxnSpPr>
          <p:nvPr/>
        </p:nvCxnSpPr>
        <p:spPr>
          <a:xfrm>
            <a:off x="4306750" y="1802000"/>
            <a:ext cx="408600" cy="0"/>
          </a:xfrm>
          <a:prstGeom prst="straightConnector1">
            <a:avLst/>
          </a:prstGeom>
          <a:noFill/>
          <a:ln cap="flat" cmpd="sng" w="9525">
            <a:solidFill>
              <a:schemeClr val="dk2"/>
            </a:solidFill>
            <a:prstDash val="solid"/>
            <a:round/>
            <a:headEnd len="med" w="med" type="none"/>
            <a:tailEnd len="med" w="med" type="triangle"/>
          </a:ln>
        </p:spPr>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0" name="Shape 240"/>
        <p:cNvGrpSpPr/>
        <p:nvPr/>
      </p:nvGrpSpPr>
      <p:grpSpPr>
        <a:xfrm>
          <a:off x="0" y="0"/>
          <a:ext cx="0" cy="0"/>
          <a:chOff x="0" y="0"/>
          <a:chExt cx="0" cy="0"/>
        </a:xfrm>
      </p:grpSpPr>
      <p:sp>
        <p:nvSpPr>
          <p:cNvPr id="241" name="Google Shape;241;p31"/>
          <p:cNvSpPr txBox="1"/>
          <p:nvPr>
            <p:ph type="title"/>
          </p:nvPr>
        </p:nvSpPr>
        <p:spPr>
          <a:xfrm>
            <a:off x="79775" y="4169350"/>
            <a:ext cx="6663900" cy="583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990000"/>
                </a:solidFill>
                <a:latin typeface="Georgia"/>
                <a:ea typeface="Georgia"/>
                <a:cs typeface="Georgia"/>
                <a:sym typeface="Georgia"/>
              </a:rPr>
              <a:t>Selective Estrogen Receptor Modulators</a:t>
            </a:r>
            <a:endParaRPr b="1" sz="2400">
              <a:solidFill>
                <a:srgbClr val="990000"/>
              </a:solidFill>
              <a:latin typeface="Georgia"/>
              <a:ea typeface="Georgia"/>
              <a:cs typeface="Georgia"/>
              <a:sym typeface="Georgia"/>
            </a:endParaRPr>
          </a:p>
        </p:txBody>
      </p:sp>
      <p:graphicFrame>
        <p:nvGraphicFramePr>
          <p:cNvPr id="242" name="Google Shape;242;p31"/>
          <p:cNvGraphicFramePr/>
          <p:nvPr/>
        </p:nvGraphicFramePr>
        <p:xfrm>
          <a:off x="60750" y="4829038"/>
          <a:ext cx="3000000" cy="3000000"/>
        </p:xfrm>
        <a:graphic>
          <a:graphicData uri="http://schemas.openxmlformats.org/drawingml/2006/table">
            <a:tbl>
              <a:tblPr>
                <a:noFill/>
                <a:tableStyleId>{D9BD9B81-080F-455B-B92E-CE8981ED4426}</a:tableStyleId>
              </a:tblPr>
              <a:tblGrid>
                <a:gridCol w="735725"/>
                <a:gridCol w="3078725"/>
                <a:gridCol w="2868500"/>
              </a:tblGrid>
              <a:tr h="25905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Drugs</a:t>
                      </a:r>
                      <a:endParaRPr b="1" sz="1400">
                        <a:solidFill>
                          <a:srgbClr val="FFFFFF"/>
                        </a:solidFill>
                        <a:latin typeface="Mada"/>
                        <a:ea typeface="Mada"/>
                        <a:cs typeface="Mada"/>
                        <a:sym typeface="Mada"/>
                      </a:endParaRPr>
                    </a:p>
                  </a:txBody>
                  <a:tcPr marT="91425" marB="91425" marR="91425" marL="91425" anchor="ctr">
                    <a:lnR cap="flat" cmpd="sng" w="9525">
                      <a:solidFill>
                        <a:srgbClr val="9E9E9E"/>
                      </a:solidFill>
                      <a:prstDash val="solid"/>
                      <a:round/>
                      <a:headEnd len="sm" w="sm" type="none"/>
                      <a:tailEnd len="sm" w="sm" type="none"/>
                    </a:lnR>
                    <a:solidFill>
                      <a:srgbClr val="434343"/>
                    </a:solidFill>
                  </a:tcPr>
                </a:tc>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Raloxifene</a:t>
                      </a:r>
                      <a:endParaRPr sz="1200">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CC0000"/>
                    </a:solidFill>
                  </a:tcPr>
                </a:tc>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Tamoxifen</a:t>
                      </a:r>
                      <a:r>
                        <a:rPr b="1" baseline="30000" lang="en">
                          <a:solidFill>
                            <a:srgbClr val="6AA84F"/>
                          </a:solidFill>
                          <a:latin typeface="Mada"/>
                          <a:ea typeface="Mada"/>
                          <a:cs typeface="Mada"/>
                          <a:sym typeface="Mada"/>
                        </a:rPr>
                        <a:t>2</a:t>
                      </a:r>
                      <a:endParaRPr b="1" baseline="30000" sz="1400">
                        <a:solidFill>
                          <a:srgbClr val="6AA84F"/>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0B5394"/>
                    </a:solidFill>
                  </a:tcPr>
                </a:tc>
              </a:tr>
              <a:tr h="6463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MOA</a:t>
                      </a:r>
                      <a:endParaRPr b="1" sz="14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spcBef>
                          <a:spcPts val="0"/>
                        </a:spcBef>
                        <a:spcAft>
                          <a:spcPts val="0"/>
                        </a:spcAft>
                        <a:buSzPts val="1200"/>
                        <a:buFont typeface="Mada"/>
                        <a:buChar char="●"/>
                      </a:pPr>
                      <a:r>
                        <a:rPr b="1" lang="en" sz="1200">
                          <a:solidFill>
                            <a:srgbClr val="FF0000"/>
                          </a:solidFill>
                          <a:latin typeface="Mada"/>
                          <a:ea typeface="Mada"/>
                          <a:cs typeface="Mada"/>
                          <a:sym typeface="Mada"/>
                        </a:rPr>
                        <a:t>Antagonist</a:t>
                      </a:r>
                      <a:r>
                        <a:rPr b="1" lang="en" sz="1200">
                          <a:solidFill>
                            <a:schemeClr val="dk1"/>
                          </a:solidFill>
                          <a:latin typeface="Mada"/>
                          <a:ea typeface="Mada"/>
                          <a:cs typeface="Mada"/>
                          <a:sym typeface="Mada"/>
                        </a:rPr>
                        <a:t> in the breast and uterus.</a:t>
                      </a:r>
                      <a:endParaRPr b="1" sz="1200">
                        <a:solidFill>
                          <a:schemeClr val="dk1"/>
                        </a:solidFill>
                        <a:latin typeface="Mada"/>
                        <a:ea typeface="Mada"/>
                        <a:cs typeface="Mada"/>
                        <a:sym typeface="Mada"/>
                      </a:endParaRPr>
                    </a:p>
                    <a:p>
                      <a:pPr indent="-304800" lvl="0" marL="457200" rtl="0" algn="l">
                        <a:spcBef>
                          <a:spcPts val="0"/>
                        </a:spcBef>
                        <a:spcAft>
                          <a:spcPts val="0"/>
                        </a:spcAft>
                        <a:buClr>
                          <a:schemeClr val="dk1"/>
                        </a:buClr>
                        <a:buSzPts val="1200"/>
                        <a:buFont typeface="Mada"/>
                        <a:buChar char="●"/>
                      </a:pPr>
                      <a:r>
                        <a:rPr b="1" lang="en" sz="1200">
                          <a:solidFill>
                            <a:srgbClr val="FF0000"/>
                          </a:solidFill>
                          <a:latin typeface="Mada"/>
                          <a:ea typeface="Mada"/>
                          <a:cs typeface="Mada"/>
                          <a:sym typeface="Mada"/>
                        </a:rPr>
                        <a:t>Agonist</a:t>
                      </a:r>
                      <a:r>
                        <a:rPr b="1" lang="en" sz="1200">
                          <a:solidFill>
                            <a:schemeClr val="dk1"/>
                          </a:solidFill>
                          <a:latin typeface="Mada"/>
                          <a:ea typeface="Mada"/>
                          <a:cs typeface="Mada"/>
                          <a:sym typeface="Mada"/>
                        </a:rPr>
                        <a:t> in bone</a:t>
                      </a:r>
                      <a:endParaRPr b="1" sz="1200">
                        <a:solidFill>
                          <a:schemeClr val="dk1"/>
                        </a:solidFill>
                        <a:latin typeface="Mada"/>
                        <a:ea typeface="Mada"/>
                        <a:cs typeface="Mada"/>
                        <a:sym typeface="Mada"/>
                      </a:endParaRPr>
                    </a:p>
                  </a:txBody>
                  <a:tcPr marT="91425" marB="91425" marR="91425" marL="91425" anchor="ctr">
                    <a:lnT cap="flat" cmpd="sng" w="9525">
                      <a:solidFill>
                        <a:srgbClr val="9E9E9E"/>
                      </a:solidFill>
                      <a:prstDash val="solid"/>
                      <a:round/>
                      <a:headEnd len="sm" w="sm" type="none"/>
                      <a:tailEnd len="sm" w="sm" type="none"/>
                    </a:lnT>
                  </a:tcPr>
                </a:tc>
                <a:tc>
                  <a:txBody>
                    <a:bodyPr/>
                    <a:lstStyle/>
                    <a:p>
                      <a:pPr indent="-304800" lvl="0" marL="457200" rtl="0" algn="l">
                        <a:spcBef>
                          <a:spcPts val="0"/>
                        </a:spcBef>
                        <a:spcAft>
                          <a:spcPts val="0"/>
                        </a:spcAft>
                        <a:buSzPts val="1200"/>
                        <a:buFont typeface="Mada"/>
                        <a:buChar char="●"/>
                      </a:pPr>
                      <a:r>
                        <a:rPr b="1" lang="en" sz="1200">
                          <a:solidFill>
                            <a:srgbClr val="FF0000"/>
                          </a:solidFill>
                          <a:latin typeface="Mada"/>
                          <a:ea typeface="Mada"/>
                          <a:cs typeface="Mada"/>
                          <a:sym typeface="Mada"/>
                        </a:rPr>
                        <a:t>Antagonist</a:t>
                      </a:r>
                      <a:r>
                        <a:rPr b="1" lang="en" sz="1200">
                          <a:latin typeface="Mada"/>
                          <a:ea typeface="Mada"/>
                          <a:cs typeface="Mada"/>
                          <a:sym typeface="Mada"/>
                        </a:rPr>
                        <a:t> in the breast.</a:t>
                      </a:r>
                      <a:endParaRPr b="1" sz="1200">
                        <a:latin typeface="Mada"/>
                        <a:ea typeface="Mada"/>
                        <a:cs typeface="Mada"/>
                        <a:sym typeface="Mada"/>
                      </a:endParaRPr>
                    </a:p>
                    <a:p>
                      <a:pPr indent="-304800" lvl="0" marL="457200" rtl="0" algn="l">
                        <a:spcBef>
                          <a:spcPts val="0"/>
                        </a:spcBef>
                        <a:spcAft>
                          <a:spcPts val="0"/>
                        </a:spcAft>
                        <a:buSzPts val="1200"/>
                        <a:buFont typeface="Mada"/>
                        <a:buChar char="●"/>
                      </a:pPr>
                      <a:r>
                        <a:rPr b="1" lang="en" sz="1200">
                          <a:solidFill>
                            <a:srgbClr val="FF0000"/>
                          </a:solidFill>
                          <a:latin typeface="Mada"/>
                          <a:ea typeface="Mada"/>
                          <a:cs typeface="Mada"/>
                          <a:sym typeface="Mada"/>
                        </a:rPr>
                        <a:t>Partial agonist </a:t>
                      </a:r>
                      <a:r>
                        <a:rPr b="1" lang="en" sz="1200">
                          <a:latin typeface="Mada"/>
                          <a:ea typeface="Mada"/>
                          <a:cs typeface="Mada"/>
                          <a:sym typeface="Mada"/>
                        </a:rPr>
                        <a:t>in bone and endometrium.</a:t>
                      </a:r>
                      <a:endParaRPr b="1" sz="1200">
                        <a:latin typeface="Mada"/>
                        <a:ea typeface="Mada"/>
                        <a:cs typeface="Mada"/>
                        <a:sym typeface="Mada"/>
                      </a:endParaRPr>
                    </a:p>
                  </a:txBody>
                  <a:tcPr marT="91425" marB="91425" marR="91425" marL="91425" anchor="ctr">
                    <a:lnT cap="flat" cmpd="sng" w="9525">
                      <a:solidFill>
                        <a:srgbClr val="9E9E9E"/>
                      </a:solidFill>
                      <a:prstDash val="solid"/>
                      <a:round/>
                      <a:headEnd len="sm" w="sm" type="none"/>
                      <a:tailEnd len="sm" w="sm" type="none"/>
                    </a:lnT>
                  </a:tcPr>
                </a:tc>
              </a:tr>
              <a:tr h="14521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Effects </a:t>
                      </a:r>
                      <a:endParaRPr b="1" sz="14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Very effective preventing vertebral bone fracture.</a:t>
                      </a:r>
                      <a:endParaRPr sz="1200">
                        <a:solidFill>
                          <a:schemeClr val="dk1"/>
                        </a:solidFill>
                        <a:latin typeface="Mada"/>
                        <a:ea typeface="Mada"/>
                        <a:cs typeface="Mada"/>
                        <a:sym typeface="Mada"/>
                      </a:endParaRPr>
                    </a:p>
                    <a:p>
                      <a:pPr indent="-304800" lvl="0" marL="457200" rtl="0" algn="l">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Has no effect on hot flushes </a:t>
                      </a:r>
                      <a:r>
                        <a:rPr lang="en" sz="1200">
                          <a:solidFill>
                            <a:srgbClr val="674EA7"/>
                          </a:solidFill>
                          <a:latin typeface="Mada"/>
                          <a:ea typeface="Mada"/>
                          <a:cs typeface="Mada"/>
                          <a:sym typeface="Mada"/>
                        </a:rPr>
                        <a:t>or increase hot flush.</a:t>
                      </a:r>
                      <a:endParaRPr sz="1200">
                        <a:solidFill>
                          <a:srgbClr val="674EA7"/>
                        </a:solidFill>
                        <a:latin typeface="Mada"/>
                        <a:ea typeface="Mada"/>
                        <a:cs typeface="Mada"/>
                        <a:sym typeface="Mada"/>
                      </a:endParaRPr>
                    </a:p>
                    <a:p>
                      <a:pPr indent="-304800" lvl="0" marL="457200" rtl="0" algn="l">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Cardiovascular problems are less compared to Estrogen.</a:t>
                      </a:r>
                      <a:endParaRPr sz="1200">
                        <a:solidFill>
                          <a:schemeClr val="dk1"/>
                        </a:solidFill>
                        <a:latin typeface="Mada"/>
                        <a:ea typeface="Mada"/>
                        <a:cs typeface="Mada"/>
                        <a:sym typeface="Mada"/>
                      </a:endParaRPr>
                    </a:p>
                    <a:p>
                      <a:pPr indent="-304800" lvl="0" marL="457200" rtl="0" algn="l">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For osteoporosis use of	 bisphosphonate is better than SERMs.</a:t>
                      </a:r>
                      <a:endParaRPr sz="1200">
                        <a:solidFill>
                          <a:schemeClr val="dk1"/>
                        </a:solidFill>
                        <a:latin typeface="Mada"/>
                        <a:ea typeface="Mada"/>
                        <a:cs typeface="Mada"/>
                        <a:sym typeface="Mada"/>
                      </a:endParaRPr>
                    </a:p>
                  </a:txBody>
                  <a:tcPr marT="91425" marB="91425" marR="91425" marL="91425" anchor="ctr"/>
                </a:tc>
                <a:tc>
                  <a:txBody>
                    <a:bodyPr/>
                    <a:lstStyle/>
                    <a:p>
                      <a:pPr indent="-304800" lvl="0" marL="457200" rtl="0" algn="l">
                        <a:spcBef>
                          <a:spcPts val="0"/>
                        </a:spcBef>
                        <a:spcAft>
                          <a:spcPts val="0"/>
                        </a:spcAft>
                        <a:buSzPts val="1200"/>
                        <a:buFont typeface="Mada"/>
                        <a:buChar char="●"/>
                      </a:pPr>
                      <a:r>
                        <a:rPr lang="en" sz="1200">
                          <a:latin typeface="Mada"/>
                          <a:ea typeface="Mada"/>
                          <a:cs typeface="Mada"/>
                          <a:sym typeface="Mada"/>
                        </a:rPr>
                        <a:t>Increase the risk of venous thrombosis.</a:t>
                      </a:r>
                      <a:endParaRPr sz="1200">
                        <a:latin typeface="Mada"/>
                        <a:ea typeface="Mada"/>
                        <a:cs typeface="Mada"/>
                        <a:sym typeface="Mada"/>
                      </a:endParaRPr>
                    </a:p>
                    <a:p>
                      <a:pPr indent="-304800" lvl="0" marL="457200" rtl="0" algn="l">
                        <a:spcBef>
                          <a:spcPts val="0"/>
                        </a:spcBef>
                        <a:spcAft>
                          <a:spcPts val="0"/>
                        </a:spcAft>
                        <a:buSzPts val="1200"/>
                        <a:buFont typeface="Mada"/>
                        <a:buChar char="●"/>
                      </a:pPr>
                      <a:r>
                        <a:rPr lang="en" sz="1200">
                          <a:latin typeface="Mada"/>
                          <a:ea typeface="Mada"/>
                          <a:cs typeface="Mada"/>
                          <a:sym typeface="Mada"/>
                        </a:rPr>
                        <a:t>Tends to precipitate vaginal atrophy &amp; hot flushes.</a:t>
                      </a:r>
                      <a:endParaRPr sz="1200">
                        <a:latin typeface="Mada"/>
                        <a:ea typeface="Mada"/>
                        <a:cs typeface="Mada"/>
                        <a:sym typeface="Mada"/>
                      </a:endParaRPr>
                    </a:p>
                  </a:txBody>
                  <a:tcPr marT="91425" marB="91425" marR="91425" marL="91425" anchor="ctr"/>
                </a:tc>
              </a:tr>
              <a:tr h="27856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Selectivity</a:t>
                      </a:r>
                      <a:endParaRPr b="1">
                        <a:solidFill>
                          <a:srgbClr val="FFFFFF"/>
                        </a:solidFill>
                        <a:latin typeface="Mada"/>
                        <a:ea typeface="Mada"/>
                        <a:cs typeface="Mada"/>
                        <a:sym typeface="Mada"/>
                      </a:endParaRPr>
                    </a:p>
                  </a:txBody>
                  <a:tcPr marT="91425" marB="91425" marR="91425" marL="91425" anchor="ctr">
                    <a:solidFill>
                      <a:srgbClr val="434343"/>
                    </a:solidFill>
                  </a:tcPr>
                </a:tc>
                <a:tc gridSpan="2">
                  <a:txBody>
                    <a:bodyPr/>
                    <a:lstStyle/>
                    <a:p>
                      <a:pPr indent="0" lvl="0" marL="0" rtl="0" algn="l">
                        <a:spcBef>
                          <a:spcPts val="0"/>
                        </a:spcBef>
                        <a:spcAft>
                          <a:spcPts val="0"/>
                        </a:spcAft>
                        <a:buNone/>
                      </a:pPr>
                      <a:r>
                        <a:t/>
                      </a:r>
                      <a:endParaRPr sz="1200">
                        <a:solidFill>
                          <a:schemeClr val="dk1"/>
                        </a:solidFill>
                        <a:latin typeface="Mada"/>
                        <a:ea typeface="Mada"/>
                        <a:cs typeface="Mada"/>
                        <a:sym typeface="Mada"/>
                      </a:endParaRPr>
                    </a:p>
                    <a:p>
                      <a:pPr indent="0" lvl="0" marL="0" rtl="0" algn="l">
                        <a:spcBef>
                          <a:spcPts val="0"/>
                        </a:spcBef>
                        <a:spcAft>
                          <a:spcPts val="0"/>
                        </a:spcAft>
                        <a:buNone/>
                      </a:pPr>
                      <a:r>
                        <a:t/>
                      </a:r>
                      <a:endParaRPr sz="1200">
                        <a:solidFill>
                          <a:schemeClr val="dk1"/>
                        </a:solidFill>
                        <a:latin typeface="Mada"/>
                        <a:ea typeface="Mada"/>
                        <a:cs typeface="Mada"/>
                        <a:sym typeface="Mada"/>
                      </a:endParaRPr>
                    </a:p>
                    <a:p>
                      <a:pPr indent="0" lvl="0" marL="0" rtl="0" algn="l">
                        <a:spcBef>
                          <a:spcPts val="0"/>
                        </a:spcBef>
                        <a:spcAft>
                          <a:spcPts val="0"/>
                        </a:spcAft>
                        <a:buNone/>
                      </a:pPr>
                      <a:r>
                        <a:t/>
                      </a:r>
                      <a:endParaRPr sz="1200">
                        <a:solidFill>
                          <a:schemeClr val="dk1"/>
                        </a:solidFill>
                        <a:latin typeface="Mada"/>
                        <a:ea typeface="Mada"/>
                        <a:cs typeface="Mada"/>
                        <a:sym typeface="Mada"/>
                      </a:endParaRPr>
                    </a:p>
                    <a:p>
                      <a:pPr indent="0" lvl="0" marL="0" rtl="0" algn="l">
                        <a:spcBef>
                          <a:spcPts val="0"/>
                        </a:spcBef>
                        <a:spcAft>
                          <a:spcPts val="0"/>
                        </a:spcAft>
                        <a:buNone/>
                      </a:pPr>
                      <a:r>
                        <a:t/>
                      </a:r>
                      <a:endParaRPr sz="1200">
                        <a:solidFill>
                          <a:schemeClr val="dk1"/>
                        </a:solidFill>
                        <a:latin typeface="Mada"/>
                        <a:ea typeface="Mada"/>
                        <a:cs typeface="Mada"/>
                        <a:sym typeface="Mada"/>
                      </a:endParaRPr>
                    </a:p>
                    <a:p>
                      <a:pPr indent="0" lvl="0" marL="0" rtl="0" algn="l">
                        <a:spcBef>
                          <a:spcPts val="0"/>
                        </a:spcBef>
                        <a:spcAft>
                          <a:spcPts val="0"/>
                        </a:spcAft>
                        <a:buNone/>
                      </a:pPr>
                      <a:r>
                        <a:t/>
                      </a:r>
                      <a:endParaRPr sz="1200">
                        <a:solidFill>
                          <a:schemeClr val="dk1"/>
                        </a:solidFill>
                        <a:latin typeface="Mada"/>
                        <a:ea typeface="Mada"/>
                        <a:cs typeface="Mada"/>
                        <a:sym typeface="Mada"/>
                      </a:endParaRPr>
                    </a:p>
                    <a:p>
                      <a:pPr indent="0" lvl="0" marL="0" rtl="0" algn="l">
                        <a:spcBef>
                          <a:spcPts val="0"/>
                        </a:spcBef>
                        <a:spcAft>
                          <a:spcPts val="0"/>
                        </a:spcAft>
                        <a:buNone/>
                      </a:pPr>
                      <a:r>
                        <a:t/>
                      </a:r>
                      <a:endParaRPr sz="1200">
                        <a:solidFill>
                          <a:schemeClr val="dk1"/>
                        </a:solidFill>
                        <a:latin typeface="Mada"/>
                        <a:ea typeface="Mada"/>
                        <a:cs typeface="Mada"/>
                        <a:sym typeface="Mada"/>
                      </a:endParaRPr>
                    </a:p>
                    <a:p>
                      <a:pPr indent="0" lvl="0" marL="0" rtl="0" algn="l">
                        <a:spcBef>
                          <a:spcPts val="0"/>
                        </a:spcBef>
                        <a:spcAft>
                          <a:spcPts val="0"/>
                        </a:spcAft>
                        <a:buNone/>
                      </a:pPr>
                      <a:r>
                        <a:t/>
                      </a:r>
                      <a:endParaRPr sz="1200">
                        <a:solidFill>
                          <a:schemeClr val="dk1"/>
                        </a:solidFill>
                        <a:latin typeface="Mada"/>
                        <a:ea typeface="Mada"/>
                        <a:cs typeface="Mada"/>
                        <a:sym typeface="Mada"/>
                      </a:endParaRPr>
                    </a:p>
                    <a:p>
                      <a:pPr indent="0" lvl="0" marL="0" rtl="0" algn="l">
                        <a:spcBef>
                          <a:spcPts val="0"/>
                        </a:spcBef>
                        <a:spcAft>
                          <a:spcPts val="0"/>
                        </a:spcAft>
                        <a:buNone/>
                      </a:pPr>
                      <a:r>
                        <a:t/>
                      </a:r>
                      <a:endParaRPr sz="1200">
                        <a:solidFill>
                          <a:schemeClr val="dk1"/>
                        </a:solidFill>
                        <a:latin typeface="Mada"/>
                        <a:ea typeface="Mada"/>
                        <a:cs typeface="Mada"/>
                        <a:sym typeface="Mada"/>
                      </a:endParaRPr>
                    </a:p>
                    <a:p>
                      <a:pPr indent="0" lvl="0" marL="0" rtl="0" algn="l">
                        <a:spcBef>
                          <a:spcPts val="0"/>
                        </a:spcBef>
                        <a:spcAft>
                          <a:spcPts val="0"/>
                        </a:spcAft>
                        <a:buNone/>
                      </a:pPr>
                      <a:r>
                        <a:t/>
                      </a:r>
                      <a:endParaRPr sz="1200">
                        <a:solidFill>
                          <a:schemeClr val="dk1"/>
                        </a:solidFill>
                        <a:latin typeface="Mada"/>
                        <a:ea typeface="Mada"/>
                        <a:cs typeface="Mada"/>
                        <a:sym typeface="Mada"/>
                      </a:endParaRPr>
                    </a:p>
                    <a:p>
                      <a:pPr indent="0" lvl="0" marL="0" rtl="0" algn="l">
                        <a:spcBef>
                          <a:spcPts val="0"/>
                        </a:spcBef>
                        <a:spcAft>
                          <a:spcPts val="0"/>
                        </a:spcAft>
                        <a:buNone/>
                      </a:pPr>
                      <a:r>
                        <a:t/>
                      </a:r>
                      <a:endParaRPr sz="1200">
                        <a:solidFill>
                          <a:schemeClr val="dk1"/>
                        </a:solidFill>
                        <a:latin typeface="Mada"/>
                        <a:ea typeface="Mada"/>
                        <a:cs typeface="Mada"/>
                        <a:sym typeface="Mada"/>
                      </a:endParaRPr>
                    </a:p>
                    <a:p>
                      <a:pPr indent="0" lvl="0" marL="0" rtl="0" algn="l">
                        <a:spcBef>
                          <a:spcPts val="0"/>
                        </a:spcBef>
                        <a:spcAft>
                          <a:spcPts val="0"/>
                        </a:spcAft>
                        <a:buNone/>
                      </a:pPr>
                      <a:r>
                        <a:t/>
                      </a:r>
                      <a:endParaRPr sz="1200">
                        <a:solidFill>
                          <a:schemeClr val="dk1"/>
                        </a:solidFill>
                        <a:latin typeface="Mada"/>
                        <a:ea typeface="Mada"/>
                        <a:cs typeface="Mada"/>
                        <a:sym typeface="Mada"/>
                      </a:endParaRPr>
                    </a:p>
                    <a:p>
                      <a:pPr indent="-304800" lvl="0" marL="457200" rtl="0" algn="l">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An ideal </a:t>
                      </a:r>
                      <a:r>
                        <a:rPr b="1" lang="en" sz="1200">
                          <a:solidFill>
                            <a:schemeClr val="dk1"/>
                          </a:solidFill>
                          <a:latin typeface="Mada"/>
                          <a:ea typeface="Mada"/>
                          <a:cs typeface="Mada"/>
                          <a:sym typeface="Mada"/>
                        </a:rPr>
                        <a:t>SERM</a:t>
                      </a:r>
                      <a:r>
                        <a:rPr lang="en" sz="1200">
                          <a:solidFill>
                            <a:schemeClr val="dk1"/>
                          </a:solidFill>
                          <a:latin typeface="Mada"/>
                          <a:ea typeface="Mada"/>
                          <a:cs typeface="Mada"/>
                          <a:sym typeface="Mada"/>
                        </a:rPr>
                        <a:t> for use as </a:t>
                      </a:r>
                      <a:r>
                        <a:rPr b="1" lang="en" sz="1200">
                          <a:solidFill>
                            <a:schemeClr val="dk1"/>
                          </a:solidFill>
                          <a:latin typeface="Mada"/>
                          <a:ea typeface="Mada"/>
                          <a:cs typeface="Mada"/>
                          <a:sym typeface="Mada"/>
                        </a:rPr>
                        <a:t>HRT</a:t>
                      </a:r>
                      <a:r>
                        <a:rPr lang="en" sz="1200">
                          <a:solidFill>
                            <a:schemeClr val="dk1"/>
                          </a:solidFill>
                          <a:latin typeface="Mada"/>
                          <a:ea typeface="Mada"/>
                          <a:cs typeface="Mada"/>
                          <a:sym typeface="Mada"/>
                        </a:rPr>
                        <a:t> should be agonistic in brain, bone, cardiovascular system (not necessarily the liver), vagina &amp; urinary system but antagonistic in breast &amp; uterus</a:t>
                      </a:r>
                      <a:r>
                        <a:rPr baseline="30000" lang="en" sz="1200">
                          <a:solidFill>
                            <a:srgbClr val="6AA84F"/>
                          </a:solidFill>
                          <a:latin typeface="Mada"/>
                          <a:ea typeface="Mada"/>
                          <a:cs typeface="Mada"/>
                          <a:sym typeface="Mada"/>
                        </a:rPr>
                        <a:t>3</a:t>
                      </a:r>
                      <a:endParaRPr baseline="30000" sz="1200">
                        <a:solidFill>
                          <a:srgbClr val="6AA84F"/>
                        </a:solidFill>
                        <a:latin typeface="Mada"/>
                        <a:ea typeface="Mada"/>
                        <a:cs typeface="Mada"/>
                        <a:sym typeface="Mada"/>
                      </a:endParaRPr>
                    </a:p>
                  </a:txBody>
                  <a:tcPr marT="91425" marB="91425" marR="91425" marL="91425"/>
                </a:tc>
                <a:tc hMerge="1"/>
              </a:tr>
            </a:tbl>
          </a:graphicData>
        </a:graphic>
      </p:graphicFrame>
      <p:graphicFrame>
        <p:nvGraphicFramePr>
          <p:cNvPr id="243" name="Google Shape;243;p31"/>
          <p:cNvGraphicFramePr/>
          <p:nvPr/>
        </p:nvGraphicFramePr>
        <p:xfrm>
          <a:off x="960900" y="7740550"/>
          <a:ext cx="3000000" cy="3000000"/>
        </p:xfrm>
        <a:graphic>
          <a:graphicData uri="http://schemas.openxmlformats.org/drawingml/2006/table">
            <a:tbl>
              <a:tblPr>
                <a:noFill/>
                <a:tableStyleId>{D9BD9B81-080F-455B-B92E-CE8981ED4426}</a:tableStyleId>
              </a:tblPr>
              <a:tblGrid>
                <a:gridCol w="1014175"/>
                <a:gridCol w="713375"/>
                <a:gridCol w="785550"/>
                <a:gridCol w="705400"/>
                <a:gridCol w="777575"/>
                <a:gridCol w="820175"/>
                <a:gridCol w="795075"/>
              </a:tblGrid>
              <a:tr h="365725">
                <a:tc>
                  <a:txBody>
                    <a:bodyPr/>
                    <a:lstStyle/>
                    <a:p>
                      <a:pPr indent="0" lvl="0" marL="0" rtl="0" algn="l">
                        <a:spcBef>
                          <a:spcPts val="0"/>
                        </a:spcBef>
                        <a:spcAft>
                          <a:spcPts val="0"/>
                        </a:spcAft>
                        <a:buNone/>
                      </a:pPr>
                      <a:r>
                        <a:t/>
                      </a:r>
                      <a:endParaRPr sz="1200">
                        <a:latin typeface="Mada"/>
                        <a:ea typeface="Mada"/>
                        <a:cs typeface="Mada"/>
                        <a:sym typeface="Mada"/>
                      </a:endParaRPr>
                    </a:p>
                  </a:txBody>
                  <a:tcPr marT="91425" marB="91425" marR="91425" marL="91425" anchor="ctr">
                    <a:lnL cap="flat" cmpd="sng" w="9525">
                      <a:solidFill>
                        <a:srgbClr val="9E9E9E">
                          <a:alpha val="0"/>
                        </a:srgbClr>
                      </a:solidFill>
                      <a:prstDash val="solid"/>
                      <a:round/>
                      <a:headEnd len="sm" w="sm" type="none"/>
                      <a:tailEnd len="sm" w="sm" type="none"/>
                    </a:lnL>
                    <a:lnT cap="flat" cmpd="sng" w="9525">
                      <a:solidFill>
                        <a:srgbClr val="9E9E9E">
                          <a:alpha val="0"/>
                        </a:srgbClr>
                      </a:solidFill>
                      <a:prstDash val="solid"/>
                      <a:round/>
                      <a:headEnd len="sm" w="sm" type="none"/>
                      <a:tailEnd len="sm" w="sm" type="none"/>
                    </a:lnT>
                  </a:tcPr>
                </a:tc>
                <a:tc>
                  <a:txBody>
                    <a:bodyPr/>
                    <a:lstStyle/>
                    <a:p>
                      <a:pPr indent="0" lvl="0" marL="0" rtl="0" algn="ctr">
                        <a:spcBef>
                          <a:spcPts val="0"/>
                        </a:spcBef>
                        <a:spcAft>
                          <a:spcPts val="0"/>
                        </a:spcAft>
                        <a:buNone/>
                      </a:pPr>
                      <a:r>
                        <a:rPr b="1" lang="en" sz="1200">
                          <a:latin typeface="Mada"/>
                          <a:ea typeface="Mada"/>
                          <a:cs typeface="Mada"/>
                          <a:sym typeface="Mada"/>
                        </a:rPr>
                        <a:t>Brain</a:t>
                      </a:r>
                      <a:endParaRPr b="1" sz="1200">
                        <a:latin typeface="Mada"/>
                        <a:ea typeface="Mada"/>
                        <a:cs typeface="Mada"/>
                        <a:sym typeface="Mada"/>
                      </a:endParaRPr>
                    </a:p>
                  </a:txBody>
                  <a:tcPr marT="91425" marB="91425" marR="91425" marL="91425" anchor="ctr">
                    <a:solidFill>
                      <a:srgbClr val="CCCCCC"/>
                    </a:solidFill>
                  </a:tcPr>
                </a:tc>
                <a:tc>
                  <a:txBody>
                    <a:bodyPr/>
                    <a:lstStyle/>
                    <a:p>
                      <a:pPr indent="0" lvl="0" marL="0" rtl="0" algn="ctr">
                        <a:spcBef>
                          <a:spcPts val="0"/>
                        </a:spcBef>
                        <a:spcAft>
                          <a:spcPts val="0"/>
                        </a:spcAft>
                        <a:buNone/>
                      </a:pPr>
                      <a:r>
                        <a:rPr b="1" lang="en" sz="1200">
                          <a:latin typeface="Mada"/>
                          <a:ea typeface="Mada"/>
                          <a:cs typeface="Mada"/>
                          <a:sym typeface="Mada"/>
                        </a:rPr>
                        <a:t>Uterus </a:t>
                      </a:r>
                      <a:endParaRPr b="1" sz="1200">
                        <a:latin typeface="Mada"/>
                        <a:ea typeface="Mada"/>
                        <a:cs typeface="Mada"/>
                        <a:sym typeface="Mada"/>
                      </a:endParaRPr>
                    </a:p>
                  </a:txBody>
                  <a:tcPr marT="91425" marB="91425" marR="91425" marL="91425" anchor="ctr">
                    <a:solidFill>
                      <a:srgbClr val="CCCCCC"/>
                    </a:solidFill>
                  </a:tcPr>
                </a:tc>
                <a:tc>
                  <a:txBody>
                    <a:bodyPr/>
                    <a:lstStyle/>
                    <a:p>
                      <a:pPr indent="0" lvl="0" marL="0" rtl="0" algn="ctr">
                        <a:spcBef>
                          <a:spcPts val="0"/>
                        </a:spcBef>
                        <a:spcAft>
                          <a:spcPts val="0"/>
                        </a:spcAft>
                        <a:buNone/>
                      </a:pPr>
                      <a:r>
                        <a:rPr b="1" lang="en" sz="1200">
                          <a:latin typeface="Mada"/>
                          <a:ea typeface="Mada"/>
                          <a:cs typeface="Mada"/>
                          <a:sym typeface="Mada"/>
                        </a:rPr>
                        <a:t>Vagina</a:t>
                      </a:r>
                      <a:endParaRPr b="1" sz="1200">
                        <a:latin typeface="Mada"/>
                        <a:ea typeface="Mada"/>
                        <a:cs typeface="Mada"/>
                        <a:sym typeface="Mada"/>
                      </a:endParaRPr>
                    </a:p>
                  </a:txBody>
                  <a:tcPr marT="91425" marB="91425" marR="91425" marL="91425" anchor="ctr">
                    <a:solidFill>
                      <a:srgbClr val="CCCCCC"/>
                    </a:solidFill>
                  </a:tcPr>
                </a:tc>
                <a:tc>
                  <a:txBody>
                    <a:bodyPr/>
                    <a:lstStyle/>
                    <a:p>
                      <a:pPr indent="0" lvl="0" marL="0" rtl="0" algn="ctr">
                        <a:spcBef>
                          <a:spcPts val="0"/>
                        </a:spcBef>
                        <a:spcAft>
                          <a:spcPts val="0"/>
                        </a:spcAft>
                        <a:buNone/>
                      </a:pPr>
                      <a:r>
                        <a:rPr b="1" lang="en" sz="1200">
                          <a:latin typeface="Mada"/>
                          <a:ea typeface="Mada"/>
                          <a:cs typeface="Mada"/>
                          <a:sym typeface="Mada"/>
                        </a:rPr>
                        <a:t>Breast</a:t>
                      </a:r>
                      <a:endParaRPr b="1" sz="1200">
                        <a:latin typeface="Mada"/>
                        <a:ea typeface="Mada"/>
                        <a:cs typeface="Mada"/>
                        <a:sym typeface="Mada"/>
                      </a:endParaRPr>
                    </a:p>
                  </a:txBody>
                  <a:tcPr marT="91425" marB="91425" marR="91425" marL="91425" anchor="ctr">
                    <a:solidFill>
                      <a:srgbClr val="CCCCCC"/>
                    </a:solidFill>
                  </a:tcPr>
                </a:tc>
                <a:tc>
                  <a:txBody>
                    <a:bodyPr/>
                    <a:lstStyle/>
                    <a:p>
                      <a:pPr indent="0" lvl="0" marL="0" rtl="0" algn="ctr">
                        <a:spcBef>
                          <a:spcPts val="0"/>
                        </a:spcBef>
                        <a:spcAft>
                          <a:spcPts val="0"/>
                        </a:spcAft>
                        <a:buNone/>
                      </a:pPr>
                      <a:r>
                        <a:rPr b="1" lang="en" sz="1200">
                          <a:latin typeface="Mada"/>
                          <a:ea typeface="Mada"/>
                          <a:cs typeface="Mada"/>
                          <a:sym typeface="Mada"/>
                        </a:rPr>
                        <a:t>Bone </a:t>
                      </a:r>
                      <a:endParaRPr b="1" sz="1200">
                        <a:latin typeface="Mada"/>
                        <a:ea typeface="Mada"/>
                        <a:cs typeface="Mada"/>
                        <a:sym typeface="Mada"/>
                      </a:endParaRPr>
                    </a:p>
                  </a:txBody>
                  <a:tcPr marT="91425" marB="91425" marR="91425" marL="91425" anchor="ctr">
                    <a:solidFill>
                      <a:srgbClr val="CCCCCC"/>
                    </a:solidFill>
                  </a:tcPr>
                </a:tc>
                <a:tc>
                  <a:txBody>
                    <a:bodyPr/>
                    <a:lstStyle/>
                    <a:p>
                      <a:pPr indent="0" lvl="0" marL="0" rtl="0" algn="ctr">
                        <a:spcBef>
                          <a:spcPts val="0"/>
                        </a:spcBef>
                        <a:spcAft>
                          <a:spcPts val="0"/>
                        </a:spcAft>
                        <a:buNone/>
                      </a:pPr>
                      <a:r>
                        <a:rPr b="1" lang="en" sz="1200">
                          <a:latin typeface="Mada"/>
                          <a:ea typeface="Mada"/>
                          <a:cs typeface="Mada"/>
                          <a:sym typeface="Mada"/>
                        </a:rPr>
                        <a:t>CVS</a:t>
                      </a:r>
                      <a:endParaRPr b="1" sz="1200">
                        <a:latin typeface="Mada"/>
                        <a:ea typeface="Mada"/>
                        <a:cs typeface="Mada"/>
                        <a:sym typeface="Mada"/>
                      </a:endParaRPr>
                    </a:p>
                  </a:txBody>
                  <a:tcPr marT="91425" marB="91425" marR="91425" marL="91425" anchor="ctr">
                    <a:solidFill>
                      <a:srgbClr val="CCCCCC"/>
                    </a:solidFill>
                  </a:tcPr>
                </a:tc>
              </a:tr>
              <a:tr h="158775">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Estradiol</a:t>
                      </a:r>
                      <a:endParaRPr b="1" sz="1200">
                        <a:solidFill>
                          <a:srgbClr val="FFFFFF"/>
                        </a:solidFill>
                        <a:latin typeface="Mada"/>
                        <a:ea typeface="Mada"/>
                        <a:cs typeface="Mada"/>
                        <a:sym typeface="Mada"/>
                      </a:endParaRPr>
                    </a:p>
                  </a:txBody>
                  <a:tcPr marT="91425" marB="91425" marR="91425" marL="91425" anchor="ctr">
                    <a:solidFill>
                      <a:srgbClr val="674EA7"/>
                    </a:solidFill>
                  </a:tcP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r>
              <a:tr h="158775">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Ideal SERM</a:t>
                      </a:r>
                      <a:endParaRPr b="1" sz="1200">
                        <a:solidFill>
                          <a:srgbClr val="FFFFFF"/>
                        </a:solidFill>
                        <a:latin typeface="Mada"/>
                        <a:ea typeface="Mada"/>
                        <a:cs typeface="Mada"/>
                        <a:sym typeface="Mada"/>
                      </a:endParaRPr>
                    </a:p>
                  </a:txBody>
                  <a:tcPr marT="91425" marB="91425" marR="91425" marL="91425" anchor="ctr">
                    <a:solidFill>
                      <a:srgbClr val="38761D"/>
                    </a:solidFill>
                  </a:tcP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r>
              <a:tr h="158775">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Tamoxifen</a:t>
                      </a:r>
                      <a:endParaRPr b="1" sz="1200">
                        <a:solidFill>
                          <a:srgbClr val="FFFFFF"/>
                        </a:solidFill>
                        <a:latin typeface="Mada"/>
                        <a:ea typeface="Mada"/>
                        <a:cs typeface="Mada"/>
                        <a:sym typeface="Mada"/>
                      </a:endParaRPr>
                    </a:p>
                  </a:txBody>
                  <a:tcPr marT="91425" marB="91425" marR="91425" marL="91425" anchor="ctr">
                    <a:solidFill>
                      <a:srgbClr val="0B5394"/>
                    </a:solidFill>
                  </a:tcP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r>
              <a:tr h="158775">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Raloxifene</a:t>
                      </a:r>
                      <a:endParaRPr b="1" sz="1200">
                        <a:solidFill>
                          <a:srgbClr val="FFFFFF"/>
                        </a:solidFill>
                        <a:latin typeface="Mada"/>
                        <a:ea typeface="Mada"/>
                        <a:cs typeface="Mada"/>
                        <a:sym typeface="Mada"/>
                      </a:endParaRPr>
                    </a:p>
                  </a:txBody>
                  <a:tcPr marT="91425" marB="91425" marR="91425" marL="91425" anchor="ctr">
                    <a:solidFill>
                      <a:srgbClr val="CC0000"/>
                    </a:solidFill>
                  </a:tcP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r>
            </a:tbl>
          </a:graphicData>
        </a:graphic>
      </p:graphicFrame>
      <p:sp>
        <p:nvSpPr>
          <p:cNvPr id="244" name="Google Shape;244;p31"/>
          <p:cNvSpPr txBox="1"/>
          <p:nvPr>
            <p:ph type="title"/>
          </p:nvPr>
        </p:nvSpPr>
        <p:spPr>
          <a:xfrm>
            <a:off x="-14569675" y="6760150"/>
            <a:ext cx="6663900" cy="583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990000"/>
                </a:solidFill>
                <a:latin typeface="Georgia"/>
                <a:ea typeface="Georgia"/>
                <a:cs typeface="Georgia"/>
                <a:sym typeface="Georgia"/>
              </a:rPr>
              <a:t>The women’s health initiative and HRT</a:t>
            </a:r>
            <a:endParaRPr b="1" sz="2400">
              <a:solidFill>
                <a:srgbClr val="990000"/>
              </a:solidFill>
              <a:latin typeface="Georgia"/>
              <a:ea typeface="Georgia"/>
              <a:cs typeface="Georgia"/>
              <a:sym typeface="Georgia"/>
            </a:endParaRPr>
          </a:p>
        </p:txBody>
      </p:sp>
      <p:sp>
        <p:nvSpPr>
          <p:cNvPr id="245" name="Google Shape;245;p31"/>
          <p:cNvSpPr txBox="1"/>
          <p:nvPr/>
        </p:nvSpPr>
        <p:spPr>
          <a:xfrm>
            <a:off x="-14569675" y="7339650"/>
            <a:ext cx="6606600" cy="3643500"/>
          </a:xfrm>
          <a:prstGeom prst="rect">
            <a:avLst/>
          </a:prstGeom>
          <a:noFill/>
          <a:ln>
            <a:noFill/>
          </a:ln>
        </p:spPr>
        <p:txBody>
          <a:bodyPr anchorCtr="0" anchor="t" bIns="91425" lIns="91425" spcFirstLastPara="1" rIns="91425" wrap="square" tIns="91425">
            <a:noAutofit/>
          </a:bodyPr>
          <a:lstStyle/>
          <a:p>
            <a:pPr indent="-304800" lvl="0" marL="457200" rtl="0" algn="l">
              <a:spcBef>
                <a:spcPts val="0"/>
              </a:spcBef>
              <a:spcAft>
                <a:spcPts val="0"/>
              </a:spcAft>
              <a:buSzPts val="1200"/>
              <a:buFont typeface="Mada"/>
              <a:buChar char="●"/>
            </a:pPr>
            <a:r>
              <a:rPr lang="en" sz="1200">
                <a:latin typeface="Mada"/>
                <a:ea typeface="Mada"/>
                <a:cs typeface="Mada"/>
                <a:sym typeface="Mada"/>
              </a:rPr>
              <a:t>Menopausal Hormone Therapy: For	decades, hormone therapy widely used in menopausal	</a:t>
            </a:r>
            <a:endParaRPr sz="1200">
              <a:latin typeface="Mada"/>
              <a:ea typeface="Mada"/>
              <a:cs typeface="Mada"/>
              <a:sym typeface="Mada"/>
            </a:endParaRPr>
          </a:p>
          <a:p>
            <a:pPr indent="0" lvl="0" marL="457200" rtl="0" algn="l">
              <a:spcBef>
                <a:spcPts val="0"/>
              </a:spcBef>
              <a:spcAft>
                <a:spcPts val="0"/>
              </a:spcAft>
              <a:buNone/>
            </a:pPr>
            <a:r>
              <a:rPr lang="en" sz="1200">
                <a:latin typeface="Mada"/>
                <a:ea typeface="Mada"/>
                <a:cs typeface="Mada"/>
                <a:sym typeface="Mada"/>
              </a:rPr>
              <a:t>Symptoms.</a:t>
            </a:r>
            <a:endParaRPr sz="1200">
              <a:latin typeface="Mada"/>
              <a:ea typeface="Mada"/>
              <a:cs typeface="Mada"/>
              <a:sym typeface="Mada"/>
            </a:endParaRPr>
          </a:p>
          <a:p>
            <a:pPr indent="-304800" lvl="0" marL="457200" rtl="0" algn="l">
              <a:spcBef>
                <a:spcPts val="0"/>
              </a:spcBef>
              <a:spcAft>
                <a:spcPts val="0"/>
              </a:spcAft>
              <a:buSzPts val="1200"/>
              <a:buFont typeface="Mada"/>
              <a:buChar char="●"/>
            </a:pPr>
            <a:r>
              <a:rPr lang="en" sz="1200">
                <a:latin typeface="Mada"/>
                <a:ea typeface="Mada"/>
                <a:cs typeface="Mada"/>
                <a:sym typeface="Mada"/>
              </a:rPr>
              <a:t>Estrogen has been used alone in menopausal women who have had their uterus removed.	</a:t>
            </a:r>
            <a:endParaRPr sz="1200">
              <a:latin typeface="Mada"/>
              <a:ea typeface="Mada"/>
              <a:cs typeface="Mada"/>
              <a:sym typeface="Mada"/>
            </a:endParaRPr>
          </a:p>
          <a:p>
            <a:pPr indent="-304800" lvl="0" marL="457200" rtl="0" algn="l">
              <a:spcBef>
                <a:spcPts val="0"/>
              </a:spcBef>
              <a:spcAft>
                <a:spcPts val="0"/>
              </a:spcAft>
              <a:buSzPts val="1200"/>
              <a:buFont typeface="Mada"/>
              <a:buChar char="●"/>
            </a:pPr>
            <a:r>
              <a:rPr lang="en" sz="1200">
                <a:latin typeface="Mada"/>
                <a:ea typeface="Mada"/>
                <a:cs typeface="Mada"/>
                <a:sym typeface="Mada"/>
              </a:rPr>
              <a:t>Progestin, the	synthetic form of an estrogen-related hormone called progesterone, </a:t>
            </a:r>
            <a:endParaRPr sz="1200">
              <a:latin typeface="Mada"/>
              <a:ea typeface="Mada"/>
              <a:cs typeface="Mada"/>
              <a:sym typeface="Mada"/>
            </a:endParaRPr>
          </a:p>
          <a:p>
            <a:pPr indent="0" lvl="0" marL="457200" rtl="0" algn="l">
              <a:spcBef>
                <a:spcPts val="0"/>
              </a:spcBef>
              <a:spcAft>
                <a:spcPts val="0"/>
              </a:spcAft>
              <a:buNone/>
            </a:pPr>
            <a:r>
              <a:rPr lang="en" sz="1200">
                <a:latin typeface="Mada"/>
                <a:ea typeface="Mada"/>
                <a:cs typeface="Mada"/>
                <a:sym typeface="Mada"/>
              </a:rPr>
              <a:t>is combined with estrogen in menopausal women who still have their uterus.</a:t>
            </a:r>
            <a:endParaRPr sz="1200">
              <a:latin typeface="Mada"/>
              <a:ea typeface="Mada"/>
              <a:cs typeface="Mada"/>
              <a:sym typeface="Mada"/>
            </a:endParaRPr>
          </a:p>
          <a:p>
            <a:pPr indent="-304800" lvl="0" marL="457200" rtl="0" algn="l">
              <a:spcBef>
                <a:spcPts val="0"/>
              </a:spcBef>
              <a:spcAft>
                <a:spcPts val="0"/>
              </a:spcAft>
              <a:buSzPts val="1200"/>
              <a:buFont typeface="Mada"/>
              <a:buChar char="●"/>
            </a:pPr>
            <a:r>
              <a:rPr lang="en" sz="1200">
                <a:latin typeface="Mada"/>
                <a:ea typeface="Mada"/>
                <a:cs typeface="Mada"/>
                <a:sym typeface="Mada"/>
              </a:rPr>
              <a:t>The Women’s	Health	Initiative (WHI), a 15-year research program launched in 1991, addressed the most common causes of	death,	disability, and	poor quality of life in postmenopausal women.</a:t>
            </a:r>
            <a:endParaRPr sz="1200">
              <a:latin typeface="Mada"/>
              <a:ea typeface="Mada"/>
              <a:cs typeface="Mada"/>
              <a:sym typeface="Mada"/>
            </a:endParaRPr>
          </a:p>
          <a:p>
            <a:pPr indent="-304800" lvl="0" marL="457200" rtl="0" algn="l">
              <a:spcBef>
                <a:spcPts val="0"/>
              </a:spcBef>
              <a:spcAft>
                <a:spcPts val="0"/>
              </a:spcAft>
              <a:buSzPts val="1200"/>
              <a:buFont typeface="Mada"/>
              <a:buChar char="●"/>
            </a:pPr>
            <a:r>
              <a:rPr lang="en" sz="1200">
                <a:latin typeface="Mada"/>
                <a:ea typeface="Mada"/>
                <a:cs typeface="Mada"/>
                <a:sym typeface="Mada"/>
              </a:rPr>
              <a:t>The research program examined the effectiveness	of hormone replacement therapy in women. In 2002, findings from two WHI clinical trials examined:</a:t>
            </a:r>
            <a:endParaRPr sz="1200">
              <a:latin typeface="Mada"/>
              <a:ea typeface="Mada"/>
              <a:cs typeface="Mada"/>
              <a:sym typeface="Mada"/>
            </a:endParaRPr>
          </a:p>
          <a:p>
            <a:pPr indent="-304800" lvl="0" marL="457200" rtl="0" algn="l">
              <a:spcBef>
                <a:spcPts val="0"/>
              </a:spcBef>
              <a:spcAft>
                <a:spcPts val="0"/>
              </a:spcAft>
              <a:buSzPts val="1200"/>
              <a:buFont typeface="Mada"/>
              <a:buAutoNum type="arabicPeriod"/>
            </a:pPr>
            <a:r>
              <a:rPr lang="en" sz="1200">
                <a:latin typeface="Mada"/>
                <a:ea typeface="Mada"/>
                <a:cs typeface="Mada"/>
                <a:sym typeface="Mada"/>
              </a:rPr>
              <a:t>The use of estrogen plus progestin in women with a uterus</a:t>
            </a:r>
            <a:endParaRPr sz="1200">
              <a:latin typeface="Mada"/>
              <a:ea typeface="Mada"/>
              <a:cs typeface="Mada"/>
              <a:sym typeface="Mada"/>
            </a:endParaRPr>
          </a:p>
          <a:p>
            <a:pPr indent="-304800" lvl="0" marL="457200" rtl="0" algn="l">
              <a:spcBef>
                <a:spcPts val="0"/>
              </a:spcBef>
              <a:spcAft>
                <a:spcPts val="0"/>
              </a:spcAft>
              <a:buSzPts val="1200"/>
              <a:buFont typeface="Mada"/>
              <a:buAutoNum type="arabicPeriod"/>
            </a:pPr>
            <a:r>
              <a:rPr lang="en" sz="1200">
                <a:latin typeface="Mada"/>
                <a:ea typeface="Mada"/>
                <a:cs typeface="Mada"/>
                <a:sym typeface="Mada"/>
              </a:rPr>
              <a:t> The  use of estrogen only in women	without a uterus.</a:t>
            </a:r>
            <a:endParaRPr sz="1200">
              <a:latin typeface="Mada"/>
              <a:ea typeface="Mada"/>
              <a:cs typeface="Mada"/>
              <a:sym typeface="Mada"/>
            </a:endParaRPr>
          </a:p>
          <a:p>
            <a:pPr indent="-304800" lvl="0" marL="457200" rtl="0" algn="l">
              <a:spcBef>
                <a:spcPts val="0"/>
              </a:spcBef>
              <a:spcAft>
                <a:spcPts val="0"/>
              </a:spcAft>
              <a:buSzPts val="1200"/>
              <a:buFont typeface="Mada"/>
              <a:buChar char="●"/>
            </a:pPr>
            <a:r>
              <a:rPr lang="en" sz="1200">
                <a:latin typeface="Mada"/>
                <a:ea typeface="Mada"/>
                <a:cs typeface="Mada"/>
                <a:sym typeface="Mada"/>
              </a:rPr>
              <a:t>In both	 studies, women were randomly assigned to receive either the hormone	medication	or placebo.</a:t>
            </a:r>
            <a:endParaRPr sz="1200">
              <a:latin typeface="Mada"/>
              <a:ea typeface="Mada"/>
              <a:cs typeface="Mada"/>
              <a:sym typeface="Mada"/>
            </a:endParaRPr>
          </a:p>
          <a:p>
            <a:pPr indent="-304800" lvl="0" marL="457200" rtl="0" algn="l">
              <a:spcBef>
                <a:spcPts val="0"/>
              </a:spcBef>
              <a:spcAft>
                <a:spcPts val="0"/>
              </a:spcAft>
              <a:buSzPts val="1200"/>
              <a:buFont typeface="Mada"/>
              <a:buChar char="●"/>
            </a:pPr>
            <a:r>
              <a:rPr lang="en" sz="1200">
                <a:latin typeface="Mada"/>
                <a:ea typeface="Mada"/>
                <a:cs typeface="Mada"/>
                <a:sym typeface="Mada"/>
              </a:rPr>
              <a:t> In both studies, when compared with placebo, the	 hormone medication	 (whether estrogen plus progestin	 or estrogen only) resulted in	 an increased risk of stroke and blood clots.	In	addition, the estrogen plus progestin medication resulted	in an increased risk of heart attack	and breast cancer.</a:t>
            </a:r>
            <a:endParaRPr sz="1200">
              <a:latin typeface="Mada"/>
              <a:ea typeface="Mada"/>
              <a:cs typeface="Mada"/>
              <a:sym typeface="Mada"/>
            </a:endParaRPr>
          </a:p>
          <a:p>
            <a:pPr indent="-304800" lvl="0" marL="457200" rtl="0" algn="l">
              <a:spcBef>
                <a:spcPts val="0"/>
              </a:spcBef>
              <a:spcAft>
                <a:spcPts val="0"/>
              </a:spcAft>
              <a:buSzPts val="1200"/>
              <a:buFont typeface="Mada"/>
              <a:buChar char="●"/>
            </a:pPr>
            <a:r>
              <a:rPr lang="en" sz="1200">
                <a:latin typeface="Mada"/>
                <a:ea typeface="Mada"/>
                <a:cs typeface="Mada"/>
                <a:sym typeface="Mada"/>
              </a:rPr>
              <a:t>These concerns are one reason that	many women are turning to mind and body practices and natural products to help with menopausal symptoms.</a:t>
            </a:r>
            <a:endParaRPr sz="1200">
              <a:latin typeface="Mada"/>
              <a:ea typeface="Mada"/>
              <a:cs typeface="Mada"/>
              <a:sym typeface="Mada"/>
            </a:endParaRPr>
          </a:p>
          <a:p>
            <a:pPr indent="0" lvl="0" marL="0" rtl="0" algn="l">
              <a:spcBef>
                <a:spcPts val="0"/>
              </a:spcBef>
              <a:spcAft>
                <a:spcPts val="0"/>
              </a:spcAft>
              <a:buNone/>
            </a:pPr>
            <a:r>
              <a:t/>
            </a:r>
            <a:endParaRPr sz="1200">
              <a:latin typeface="Mada"/>
              <a:ea typeface="Mada"/>
              <a:cs typeface="Mada"/>
              <a:sym typeface="Mada"/>
            </a:endParaRPr>
          </a:p>
        </p:txBody>
      </p:sp>
      <p:sp>
        <p:nvSpPr>
          <p:cNvPr id="246" name="Google Shape;246;p31"/>
          <p:cNvSpPr txBox="1"/>
          <p:nvPr/>
        </p:nvSpPr>
        <p:spPr>
          <a:xfrm>
            <a:off x="125025" y="11330075"/>
            <a:ext cx="6606600" cy="70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solidFill>
                  <a:srgbClr val="999999"/>
                </a:solidFill>
                <a:latin typeface="Mada"/>
                <a:ea typeface="Mada"/>
                <a:cs typeface="Mada"/>
                <a:sym typeface="Mada"/>
              </a:rPr>
              <a:t>1: A nice reminder to NOT EXCEED 5 YEARS of </a:t>
            </a:r>
            <a:r>
              <a:rPr lang="en" sz="1000">
                <a:solidFill>
                  <a:srgbClr val="999999"/>
                </a:solidFill>
                <a:latin typeface="Mada"/>
                <a:ea typeface="Mada"/>
                <a:cs typeface="Mada"/>
                <a:sym typeface="Mada"/>
              </a:rPr>
              <a:t>administration.</a:t>
            </a:r>
            <a:r>
              <a:rPr lang="en" sz="1000">
                <a:solidFill>
                  <a:srgbClr val="999999"/>
                </a:solidFill>
                <a:latin typeface="Mada"/>
                <a:ea typeface="Mada"/>
                <a:cs typeface="Mada"/>
                <a:sym typeface="Mada"/>
              </a:rPr>
              <a:t> Thank you :)</a:t>
            </a:r>
            <a:endParaRPr sz="1000">
              <a:solidFill>
                <a:srgbClr val="999999"/>
              </a:solidFill>
              <a:latin typeface="Mada"/>
              <a:ea typeface="Mada"/>
              <a:cs typeface="Mada"/>
              <a:sym typeface="Mada"/>
            </a:endParaRPr>
          </a:p>
          <a:p>
            <a:pPr indent="0" lvl="0" marL="0" rtl="0" algn="l">
              <a:spcBef>
                <a:spcPts val="0"/>
              </a:spcBef>
              <a:spcAft>
                <a:spcPts val="0"/>
              </a:spcAft>
              <a:buNone/>
            </a:pPr>
            <a:r>
              <a:rPr lang="en" sz="1000">
                <a:solidFill>
                  <a:srgbClr val="6AA84F"/>
                </a:solidFill>
                <a:latin typeface="Mada"/>
                <a:ea typeface="Mada"/>
                <a:cs typeface="Mada"/>
                <a:sym typeface="Mada"/>
              </a:rPr>
              <a:t>2</a:t>
            </a:r>
            <a:r>
              <a:rPr lang="en" sz="1000">
                <a:solidFill>
                  <a:srgbClr val="6AA84F"/>
                </a:solidFill>
                <a:latin typeface="Mada"/>
                <a:ea typeface="Mada"/>
                <a:cs typeface="Mada"/>
                <a:sym typeface="Mada"/>
              </a:rPr>
              <a:t>: More toxic</a:t>
            </a:r>
            <a:endParaRPr sz="1000">
              <a:solidFill>
                <a:srgbClr val="6AA84F"/>
              </a:solidFill>
              <a:latin typeface="Mada"/>
              <a:ea typeface="Mada"/>
              <a:cs typeface="Mada"/>
              <a:sym typeface="Mada"/>
            </a:endParaRPr>
          </a:p>
          <a:p>
            <a:pPr indent="0" lvl="0" marL="0" rtl="0" algn="l">
              <a:spcBef>
                <a:spcPts val="0"/>
              </a:spcBef>
              <a:spcAft>
                <a:spcPts val="0"/>
              </a:spcAft>
              <a:buNone/>
            </a:pPr>
            <a:r>
              <a:rPr lang="en" sz="1000">
                <a:solidFill>
                  <a:srgbClr val="6AA84F"/>
                </a:solidFill>
                <a:latin typeface="Mada"/>
                <a:ea typeface="Mada"/>
                <a:cs typeface="Mada"/>
                <a:sym typeface="Mada"/>
              </a:rPr>
              <a:t>3</a:t>
            </a:r>
            <a:r>
              <a:rPr lang="en" sz="1000">
                <a:solidFill>
                  <a:srgbClr val="6AA84F"/>
                </a:solidFill>
                <a:latin typeface="Mada"/>
                <a:ea typeface="Mada"/>
                <a:cs typeface="Mada"/>
                <a:sym typeface="Mada"/>
              </a:rPr>
              <a:t>: There isn’t an ideal SERM </a:t>
            </a:r>
            <a:r>
              <a:rPr lang="en" sz="1000">
                <a:solidFill>
                  <a:srgbClr val="6AA84F"/>
                </a:solidFill>
                <a:latin typeface="Mada"/>
                <a:ea typeface="Mada"/>
                <a:cs typeface="Mada"/>
                <a:sym typeface="Mada"/>
              </a:rPr>
              <a:t>available</a:t>
            </a:r>
            <a:r>
              <a:rPr lang="en" sz="1000">
                <a:solidFill>
                  <a:srgbClr val="6AA84F"/>
                </a:solidFill>
                <a:latin typeface="Mada"/>
                <a:ea typeface="Mada"/>
                <a:cs typeface="Mada"/>
                <a:sym typeface="Mada"/>
              </a:rPr>
              <a:t> yet, even </a:t>
            </a:r>
            <a:r>
              <a:rPr lang="en" sz="1000">
                <a:solidFill>
                  <a:srgbClr val="6AA84F"/>
                </a:solidFill>
                <a:latin typeface="Mada"/>
                <a:ea typeface="Mada"/>
                <a:cs typeface="Mada"/>
                <a:sym typeface="Mada"/>
              </a:rPr>
              <a:t>Raloxifene and Tamoxifen they are not ideal</a:t>
            </a:r>
            <a:endParaRPr sz="1000">
              <a:solidFill>
                <a:srgbClr val="6AA84F"/>
              </a:solidFill>
              <a:latin typeface="Mada"/>
              <a:ea typeface="Mada"/>
              <a:cs typeface="Mada"/>
              <a:sym typeface="Mada"/>
            </a:endParaRPr>
          </a:p>
        </p:txBody>
      </p:sp>
      <p:sp>
        <p:nvSpPr>
          <p:cNvPr id="247" name="Google Shape;247;p31"/>
          <p:cNvSpPr/>
          <p:nvPr/>
        </p:nvSpPr>
        <p:spPr>
          <a:xfrm>
            <a:off x="1630575" y="704850"/>
            <a:ext cx="3543300" cy="428700"/>
          </a:xfrm>
          <a:prstGeom prst="snip2DiagRect">
            <a:avLst>
              <a:gd fmla="val 0" name="adj1"/>
              <a:gd fmla="val 16667" name="adj2"/>
            </a:avLst>
          </a:prstGeom>
          <a:solidFill>
            <a:srgbClr val="99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800">
                <a:solidFill>
                  <a:srgbClr val="FFFFFF"/>
                </a:solidFill>
                <a:latin typeface="Georgia"/>
                <a:ea typeface="Georgia"/>
                <a:cs typeface="Georgia"/>
                <a:sym typeface="Georgia"/>
              </a:rPr>
              <a:t>Benefits and Risks of HRT</a:t>
            </a:r>
            <a:endParaRPr b="1" sz="1800">
              <a:solidFill>
                <a:srgbClr val="FFFFFF"/>
              </a:solidFill>
              <a:latin typeface="Georgia"/>
              <a:ea typeface="Georgia"/>
              <a:cs typeface="Georgia"/>
              <a:sym typeface="Georgia"/>
            </a:endParaRPr>
          </a:p>
        </p:txBody>
      </p:sp>
      <p:sp>
        <p:nvSpPr>
          <p:cNvPr id="248" name="Google Shape;248;p31"/>
          <p:cNvSpPr txBox="1"/>
          <p:nvPr/>
        </p:nvSpPr>
        <p:spPr>
          <a:xfrm>
            <a:off x="4251750" y="1492425"/>
            <a:ext cx="2524800" cy="2012700"/>
          </a:xfrm>
          <a:prstGeom prst="rect">
            <a:avLst/>
          </a:prstGeom>
          <a:noFill/>
          <a:ln cap="flat" cmpd="sng" w="9525">
            <a:solidFill>
              <a:srgbClr val="EA9999"/>
            </a:solidFill>
            <a:prstDash val="dash"/>
            <a:round/>
            <a:headEnd len="sm" w="sm" type="none"/>
            <a:tailEnd len="sm" w="sm" type="none"/>
          </a:ln>
        </p:spPr>
        <p:txBody>
          <a:bodyPr anchorCtr="0" anchor="ctr" bIns="91425" lIns="91425" spcFirstLastPara="1" rIns="91425" wrap="square" tIns="91425">
            <a:noAutofit/>
          </a:bodyPr>
          <a:lstStyle/>
          <a:p>
            <a:pPr indent="-304800" lvl="0" marL="457200" rtl="0" algn="l">
              <a:spcBef>
                <a:spcPts val="0"/>
              </a:spcBef>
              <a:spcAft>
                <a:spcPts val="0"/>
              </a:spcAft>
              <a:buSzPts val="1200"/>
              <a:buFont typeface="Mada"/>
              <a:buChar char="❖"/>
            </a:pPr>
            <a:r>
              <a:rPr b="1" lang="en" sz="1200">
                <a:latin typeface="Mada"/>
                <a:ea typeface="Mada"/>
                <a:cs typeface="Mada"/>
                <a:sym typeface="Mada"/>
              </a:rPr>
              <a:t>Definite risks:</a:t>
            </a:r>
            <a:endParaRPr b="1" sz="1200">
              <a:latin typeface="Mada"/>
              <a:ea typeface="Mada"/>
              <a:cs typeface="Mada"/>
              <a:sym typeface="Mada"/>
            </a:endParaRPr>
          </a:p>
          <a:p>
            <a:pPr indent="-304800" lvl="0" marL="457200" rtl="0" algn="l">
              <a:spcBef>
                <a:spcPts val="0"/>
              </a:spcBef>
              <a:spcAft>
                <a:spcPts val="0"/>
              </a:spcAft>
              <a:buSzPts val="1200"/>
              <a:buFont typeface="Mada"/>
              <a:buAutoNum type="arabicPeriod"/>
            </a:pPr>
            <a:r>
              <a:rPr lang="en" sz="1200">
                <a:latin typeface="Mada"/>
                <a:ea typeface="Mada"/>
                <a:cs typeface="Mada"/>
                <a:sym typeface="Mada"/>
              </a:rPr>
              <a:t>Endometrial cancer (estrogen only).</a:t>
            </a:r>
            <a:endParaRPr sz="1200">
              <a:latin typeface="Mada"/>
              <a:ea typeface="Mada"/>
              <a:cs typeface="Mada"/>
              <a:sym typeface="Mada"/>
            </a:endParaRPr>
          </a:p>
          <a:p>
            <a:pPr indent="-304800" lvl="0" marL="457200" rtl="0" algn="l">
              <a:spcBef>
                <a:spcPts val="0"/>
              </a:spcBef>
              <a:spcAft>
                <a:spcPts val="0"/>
              </a:spcAft>
              <a:buSzPts val="1200"/>
              <a:buFont typeface="Mada"/>
              <a:buAutoNum type="arabicPeriod"/>
            </a:pPr>
            <a:r>
              <a:rPr lang="en" sz="1200">
                <a:latin typeface="Mada"/>
                <a:ea typeface="Mada"/>
                <a:cs typeface="Mada"/>
                <a:sym typeface="Mada"/>
              </a:rPr>
              <a:t>Venous thromboembolism (long term)</a:t>
            </a:r>
            <a:endParaRPr sz="1200">
              <a:latin typeface="Mada"/>
              <a:ea typeface="Mada"/>
              <a:cs typeface="Mada"/>
              <a:sym typeface="Mada"/>
            </a:endParaRPr>
          </a:p>
          <a:p>
            <a:pPr indent="-304800" lvl="0" marL="457200" rtl="0" algn="l">
              <a:spcBef>
                <a:spcPts val="0"/>
              </a:spcBef>
              <a:spcAft>
                <a:spcPts val="0"/>
              </a:spcAft>
              <a:buSzPts val="1200"/>
              <a:buFont typeface="Mada"/>
              <a:buAutoNum type="arabicPeriod"/>
            </a:pPr>
            <a:r>
              <a:rPr lang="en" sz="1200">
                <a:latin typeface="Mada"/>
                <a:ea typeface="Mada"/>
                <a:cs typeface="Mada"/>
                <a:sym typeface="Mada"/>
              </a:rPr>
              <a:t>Breast cancer (Long term 5 years</a:t>
            </a:r>
            <a:r>
              <a:rPr baseline="30000" lang="en" sz="1200">
                <a:solidFill>
                  <a:srgbClr val="B7B7B7"/>
                </a:solidFill>
                <a:latin typeface="Mada"/>
                <a:ea typeface="Mada"/>
                <a:cs typeface="Mada"/>
                <a:sym typeface="Mada"/>
              </a:rPr>
              <a:t>1</a:t>
            </a:r>
            <a:r>
              <a:rPr lang="en" sz="1200">
                <a:latin typeface="Mada"/>
                <a:ea typeface="Mada"/>
                <a:cs typeface="Mada"/>
                <a:sym typeface="Mada"/>
              </a:rPr>
              <a:t>)</a:t>
            </a:r>
            <a:endParaRPr sz="1200">
              <a:latin typeface="Mada"/>
              <a:ea typeface="Mada"/>
              <a:cs typeface="Mada"/>
              <a:sym typeface="Mada"/>
            </a:endParaRPr>
          </a:p>
          <a:p>
            <a:pPr indent="-304800" lvl="0" marL="457200" rtl="0" algn="l">
              <a:spcBef>
                <a:spcPts val="0"/>
              </a:spcBef>
              <a:spcAft>
                <a:spcPts val="0"/>
              </a:spcAft>
              <a:buClr>
                <a:srgbClr val="FF0000"/>
              </a:buClr>
              <a:buSzPts val="1200"/>
              <a:buFont typeface="Mada"/>
              <a:buChar char="★"/>
            </a:pPr>
            <a:r>
              <a:rPr lang="en" sz="1200">
                <a:latin typeface="Mada"/>
                <a:ea typeface="Mada"/>
                <a:cs typeface="Mada"/>
                <a:sym typeface="Mada"/>
              </a:rPr>
              <a:t>The risk of CVS problems and breast cancer with HRT is more than </a:t>
            </a:r>
            <a:r>
              <a:rPr lang="en" sz="1200">
                <a:latin typeface="Mada"/>
                <a:ea typeface="Mada"/>
                <a:cs typeface="Mada"/>
                <a:sym typeface="Mada"/>
              </a:rPr>
              <a:t>their</a:t>
            </a:r>
            <a:r>
              <a:rPr lang="en" sz="1200">
                <a:latin typeface="Mada"/>
                <a:ea typeface="Mada"/>
                <a:cs typeface="Mada"/>
                <a:sym typeface="Mada"/>
              </a:rPr>
              <a:t> benefits</a:t>
            </a:r>
            <a:endParaRPr sz="1200">
              <a:latin typeface="Mada"/>
              <a:ea typeface="Mada"/>
              <a:cs typeface="Mada"/>
              <a:sym typeface="Mada"/>
            </a:endParaRPr>
          </a:p>
        </p:txBody>
      </p:sp>
      <p:sp>
        <p:nvSpPr>
          <p:cNvPr id="249" name="Google Shape;249;p31"/>
          <p:cNvSpPr txBox="1"/>
          <p:nvPr/>
        </p:nvSpPr>
        <p:spPr>
          <a:xfrm>
            <a:off x="60750" y="1492425"/>
            <a:ext cx="2524800" cy="2012700"/>
          </a:xfrm>
          <a:prstGeom prst="rect">
            <a:avLst/>
          </a:prstGeom>
          <a:noFill/>
          <a:ln cap="flat" cmpd="sng" w="9525">
            <a:solidFill>
              <a:srgbClr val="EA9999"/>
            </a:solidFill>
            <a:prstDash val="dash"/>
            <a:round/>
            <a:headEnd len="sm" w="sm" type="none"/>
            <a:tailEnd len="sm" w="sm" type="none"/>
          </a:ln>
        </p:spPr>
        <p:txBody>
          <a:bodyPr anchorCtr="0" anchor="ctr" bIns="91425" lIns="91425" spcFirstLastPara="1" rIns="91425" wrap="square" tIns="91425">
            <a:noAutofit/>
          </a:bodyPr>
          <a:lstStyle/>
          <a:p>
            <a:pPr indent="-304800" lvl="0" marL="457200" rtl="0" algn="l">
              <a:spcBef>
                <a:spcPts val="0"/>
              </a:spcBef>
              <a:spcAft>
                <a:spcPts val="0"/>
              </a:spcAft>
              <a:buSzPts val="1200"/>
              <a:buFont typeface="Mada"/>
              <a:buChar char="❖"/>
            </a:pPr>
            <a:r>
              <a:rPr b="1" lang="en" sz="1200">
                <a:latin typeface="Mada"/>
                <a:ea typeface="Mada"/>
                <a:cs typeface="Mada"/>
                <a:sym typeface="Mada"/>
              </a:rPr>
              <a:t>Definite benefits:</a:t>
            </a:r>
            <a:endParaRPr b="1" sz="1200">
              <a:latin typeface="Mada"/>
              <a:ea typeface="Mada"/>
              <a:cs typeface="Mada"/>
              <a:sym typeface="Mada"/>
            </a:endParaRPr>
          </a:p>
          <a:p>
            <a:pPr indent="-304800" lvl="0" marL="457200" rtl="0" algn="l">
              <a:spcBef>
                <a:spcPts val="0"/>
              </a:spcBef>
              <a:spcAft>
                <a:spcPts val="0"/>
              </a:spcAft>
              <a:buSzPts val="1200"/>
              <a:buFont typeface="Mada"/>
              <a:buAutoNum type="arabicPeriod"/>
            </a:pPr>
            <a:r>
              <a:rPr lang="en" sz="1200">
                <a:latin typeface="Mada"/>
                <a:ea typeface="Mada"/>
                <a:cs typeface="Mada"/>
                <a:sym typeface="Mada"/>
              </a:rPr>
              <a:t>Alleviates symptoms of menopause (vasomotor, genitourinary).</a:t>
            </a:r>
            <a:endParaRPr sz="1200">
              <a:latin typeface="Mada"/>
              <a:ea typeface="Mada"/>
              <a:cs typeface="Mada"/>
              <a:sym typeface="Mada"/>
            </a:endParaRPr>
          </a:p>
          <a:p>
            <a:pPr indent="-304800" lvl="0" marL="457200" rtl="0" algn="l">
              <a:spcBef>
                <a:spcPts val="0"/>
              </a:spcBef>
              <a:spcAft>
                <a:spcPts val="0"/>
              </a:spcAft>
              <a:buSzPts val="1200"/>
              <a:buFont typeface="Mada"/>
              <a:buAutoNum type="arabicPeriod"/>
            </a:pPr>
            <a:r>
              <a:rPr lang="en" sz="1200">
                <a:latin typeface="Mada"/>
                <a:ea typeface="Mada"/>
                <a:cs typeface="Mada"/>
                <a:sym typeface="Mada"/>
              </a:rPr>
              <a:t>Improve osteoporosis (Definite increase in bone mineral density →  decrease risk of fractures)</a:t>
            </a:r>
            <a:endParaRPr sz="600">
              <a:latin typeface="Mada"/>
              <a:ea typeface="Mada"/>
              <a:cs typeface="Mada"/>
              <a:sym typeface="Mada"/>
            </a:endParaRPr>
          </a:p>
          <a:p>
            <a:pPr indent="0" lvl="0" marL="457200" rtl="0" algn="l">
              <a:spcBef>
                <a:spcPts val="0"/>
              </a:spcBef>
              <a:spcAft>
                <a:spcPts val="0"/>
              </a:spcAft>
              <a:buNone/>
            </a:pPr>
            <a:r>
              <a:t/>
            </a:r>
            <a:endParaRPr sz="600">
              <a:latin typeface="Mada"/>
              <a:ea typeface="Mada"/>
              <a:cs typeface="Mada"/>
              <a:sym typeface="Mada"/>
            </a:endParaRPr>
          </a:p>
          <a:p>
            <a:pPr indent="-304800" lvl="0" marL="457200" rtl="0" algn="l">
              <a:spcBef>
                <a:spcPts val="0"/>
              </a:spcBef>
              <a:spcAft>
                <a:spcPts val="0"/>
              </a:spcAft>
              <a:buSzPts val="1200"/>
              <a:buFont typeface="Mada"/>
              <a:buChar char="❖"/>
            </a:pPr>
            <a:r>
              <a:rPr b="1" lang="en" sz="1200">
                <a:latin typeface="Mada"/>
                <a:ea typeface="Mada"/>
                <a:cs typeface="Mada"/>
                <a:sym typeface="Mada"/>
              </a:rPr>
              <a:t>Uncertain benefits:</a:t>
            </a:r>
            <a:endParaRPr b="1" sz="1200">
              <a:latin typeface="Mada"/>
              <a:ea typeface="Mada"/>
              <a:cs typeface="Mada"/>
              <a:sym typeface="Mada"/>
            </a:endParaRPr>
          </a:p>
          <a:p>
            <a:pPr indent="-304800" lvl="0" marL="457200" rtl="0" algn="l">
              <a:spcBef>
                <a:spcPts val="0"/>
              </a:spcBef>
              <a:spcAft>
                <a:spcPts val="0"/>
              </a:spcAft>
              <a:buSzPts val="1200"/>
              <a:buFont typeface="Mada"/>
              <a:buAutoNum type="arabicPeriod"/>
            </a:pPr>
            <a:r>
              <a:rPr lang="en" sz="1200">
                <a:latin typeface="Mada"/>
                <a:ea typeface="Mada"/>
                <a:cs typeface="Mada"/>
                <a:sym typeface="Mada"/>
              </a:rPr>
              <a:t>Improve c</a:t>
            </a:r>
            <a:r>
              <a:rPr lang="en" sz="1200">
                <a:latin typeface="Mada"/>
                <a:ea typeface="Mada"/>
                <a:cs typeface="Mada"/>
                <a:sym typeface="Mada"/>
              </a:rPr>
              <a:t>ognitive functions.</a:t>
            </a:r>
            <a:endParaRPr sz="1200">
              <a:latin typeface="Mada"/>
              <a:ea typeface="Mada"/>
              <a:cs typeface="Mada"/>
              <a:sym typeface="Mada"/>
            </a:endParaRPr>
          </a:p>
        </p:txBody>
      </p:sp>
      <p:cxnSp>
        <p:nvCxnSpPr>
          <p:cNvPr id="250" name="Google Shape;250;p31"/>
          <p:cNvCxnSpPr>
            <a:stCxn id="247" idx="1"/>
            <a:endCxn id="249" idx="3"/>
          </p:cNvCxnSpPr>
          <p:nvPr/>
        </p:nvCxnSpPr>
        <p:spPr>
          <a:xfrm rot="5400000">
            <a:off x="2311275" y="1407900"/>
            <a:ext cx="1365300" cy="816600"/>
          </a:xfrm>
          <a:prstGeom prst="bentConnector2">
            <a:avLst/>
          </a:prstGeom>
          <a:noFill/>
          <a:ln cap="flat" cmpd="sng" w="9525">
            <a:solidFill>
              <a:schemeClr val="dk2"/>
            </a:solidFill>
            <a:prstDash val="solid"/>
            <a:round/>
            <a:headEnd len="med" w="med" type="none"/>
            <a:tailEnd len="med" w="med" type="triangle"/>
          </a:ln>
        </p:spPr>
      </p:cxnSp>
      <p:cxnSp>
        <p:nvCxnSpPr>
          <p:cNvPr id="251" name="Google Shape;251;p31"/>
          <p:cNvCxnSpPr>
            <a:stCxn id="247" idx="1"/>
            <a:endCxn id="248" idx="1"/>
          </p:cNvCxnSpPr>
          <p:nvPr/>
        </p:nvCxnSpPr>
        <p:spPr>
          <a:xfrm flipH="1" rot="-5400000">
            <a:off x="3144375" y="1391400"/>
            <a:ext cx="1365300" cy="849600"/>
          </a:xfrm>
          <a:prstGeom prst="bentConnector2">
            <a:avLst/>
          </a:prstGeom>
          <a:noFill/>
          <a:ln cap="flat" cmpd="sng" w="9525">
            <a:solidFill>
              <a:schemeClr val="dk2"/>
            </a:solidFill>
            <a:prstDash val="solid"/>
            <a:round/>
            <a:headEnd len="med" w="med" type="none"/>
            <a:tailEnd len="med" w="med" type="triangle"/>
          </a:ln>
        </p:spPr>
      </p:cxn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5" name="Shape 255"/>
        <p:cNvGrpSpPr/>
        <p:nvPr/>
      </p:nvGrpSpPr>
      <p:grpSpPr>
        <a:xfrm>
          <a:off x="0" y="0"/>
          <a:ext cx="0" cy="0"/>
          <a:chOff x="0" y="0"/>
          <a:chExt cx="0" cy="0"/>
        </a:xfrm>
      </p:grpSpPr>
      <p:sp>
        <p:nvSpPr>
          <p:cNvPr id="256" name="Google Shape;256;p32"/>
          <p:cNvSpPr txBox="1"/>
          <p:nvPr/>
        </p:nvSpPr>
        <p:spPr>
          <a:xfrm>
            <a:off x="362550" y="85725"/>
            <a:ext cx="6114900" cy="533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990000"/>
                </a:solidFill>
                <a:latin typeface="Georgia"/>
                <a:ea typeface="Georgia"/>
                <a:cs typeface="Georgia"/>
                <a:sym typeface="Georgia"/>
              </a:rPr>
              <a:t>Other </a:t>
            </a:r>
            <a:r>
              <a:rPr b="1" lang="en" sz="2400">
                <a:solidFill>
                  <a:srgbClr val="990000"/>
                </a:solidFill>
                <a:latin typeface="Georgia"/>
                <a:ea typeface="Georgia"/>
                <a:cs typeface="Georgia"/>
                <a:sym typeface="Georgia"/>
              </a:rPr>
              <a:t>Types of </a:t>
            </a:r>
            <a:r>
              <a:rPr b="1" lang="en" sz="2400">
                <a:solidFill>
                  <a:srgbClr val="990000"/>
                </a:solidFill>
                <a:latin typeface="Georgia"/>
                <a:ea typeface="Georgia"/>
                <a:cs typeface="Georgia"/>
                <a:sym typeface="Georgia"/>
              </a:rPr>
              <a:t> HRT</a:t>
            </a:r>
            <a:endParaRPr b="1" sz="2400">
              <a:solidFill>
                <a:srgbClr val="990000"/>
              </a:solidFill>
              <a:latin typeface="Georgia"/>
              <a:ea typeface="Georgia"/>
              <a:cs typeface="Georgia"/>
              <a:sym typeface="Georgia"/>
            </a:endParaRPr>
          </a:p>
        </p:txBody>
      </p:sp>
      <p:sp>
        <p:nvSpPr>
          <p:cNvPr id="257" name="Google Shape;257;p32"/>
          <p:cNvSpPr txBox="1"/>
          <p:nvPr/>
        </p:nvSpPr>
        <p:spPr>
          <a:xfrm>
            <a:off x="609600" y="5445500"/>
            <a:ext cx="5676900" cy="552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990000"/>
                </a:solidFill>
                <a:latin typeface="Georgia"/>
                <a:ea typeface="Georgia"/>
                <a:cs typeface="Georgia"/>
                <a:sym typeface="Georgia"/>
              </a:rPr>
              <a:t>Non-hormonal Agents</a:t>
            </a:r>
            <a:endParaRPr b="1" sz="2400">
              <a:solidFill>
                <a:srgbClr val="990000"/>
              </a:solidFill>
              <a:latin typeface="Georgia"/>
              <a:ea typeface="Georgia"/>
              <a:cs typeface="Georgia"/>
              <a:sym typeface="Georgia"/>
            </a:endParaRPr>
          </a:p>
        </p:txBody>
      </p:sp>
      <p:graphicFrame>
        <p:nvGraphicFramePr>
          <p:cNvPr id="258" name="Google Shape;258;p32"/>
          <p:cNvGraphicFramePr/>
          <p:nvPr/>
        </p:nvGraphicFramePr>
        <p:xfrm>
          <a:off x="88225" y="5954375"/>
          <a:ext cx="3000000" cy="3000000"/>
        </p:xfrm>
        <a:graphic>
          <a:graphicData uri="http://schemas.openxmlformats.org/drawingml/2006/table">
            <a:tbl>
              <a:tblPr>
                <a:noFill/>
                <a:tableStyleId>{D9BD9B81-080F-455B-B92E-CE8981ED4426}</a:tableStyleId>
              </a:tblPr>
              <a:tblGrid>
                <a:gridCol w="1522025"/>
                <a:gridCol w="5133450"/>
              </a:tblGrid>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Fluoxetine</a:t>
                      </a:r>
                      <a:endParaRPr b="1">
                        <a:solidFill>
                          <a:srgbClr val="FFFFFF"/>
                        </a:solidFill>
                        <a:latin typeface="Mada"/>
                        <a:ea typeface="Mada"/>
                        <a:cs typeface="Mada"/>
                        <a:sym typeface="Mada"/>
                      </a:endParaRPr>
                    </a:p>
                  </a:txBody>
                  <a:tcPr marT="91425" marB="91425" marR="91425" marL="91425" anchor="ctr">
                    <a:lnL cap="flat" cmpd="sng" w="9525">
                      <a:solidFill>
                        <a:srgbClr val="7F7F7F"/>
                      </a:solidFill>
                      <a:prstDash val="solid"/>
                      <a:round/>
                      <a:headEnd len="sm" w="sm" type="none"/>
                      <a:tailEnd len="sm" w="sm" type="none"/>
                    </a:lnL>
                    <a:lnR cap="flat" cmpd="sng" w="9525">
                      <a:solidFill>
                        <a:srgbClr val="7F7F7F"/>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7F7F7F"/>
                      </a:solidFill>
                      <a:prstDash val="solid"/>
                      <a:round/>
                      <a:headEnd len="sm" w="sm" type="none"/>
                      <a:tailEnd len="sm" w="sm" type="none"/>
                    </a:lnB>
                    <a:solidFill>
                      <a:srgbClr val="DD7E6B"/>
                    </a:solidFill>
                  </a:tcPr>
                </a:tc>
                <a:tc>
                  <a:txBody>
                    <a:bodyPr/>
                    <a:lstStyle/>
                    <a:p>
                      <a:pPr indent="-304800" lvl="0" marL="457200" rtl="0" algn="l">
                        <a:spcBef>
                          <a:spcPts val="0"/>
                        </a:spcBef>
                        <a:spcAft>
                          <a:spcPts val="0"/>
                        </a:spcAft>
                        <a:buSzPts val="1200"/>
                        <a:buFont typeface="Mada"/>
                        <a:buChar char="●"/>
                      </a:pPr>
                      <a:r>
                        <a:rPr lang="en" sz="1200">
                          <a:latin typeface="Mada"/>
                          <a:ea typeface="Mada"/>
                          <a:cs typeface="Mada"/>
                          <a:sym typeface="Mada"/>
                        </a:rPr>
                        <a:t>Selective Serotonin Reuptake Inhibitor (SSRI)</a:t>
                      </a:r>
                      <a:endParaRPr sz="1200">
                        <a:latin typeface="Mada"/>
                        <a:ea typeface="Mada"/>
                        <a:cs typeface="Mada"/>
                        <a:sym typeface="Mada"/>
                      </a:endParaRPr>
                    </a:p>
                    <a:p>
                      <a:pPr indent="-304800" lvl="0" marL="457200" rtl="0" algn="l">
                        <a:spcBef>
                          <a:spcPts val="0"/>
                        </a:spcBef>
                        <a:spcAft>
                          <a:spcPts val="0"/>
                        </a:spcAft>
                        <a:buClr>
                          <a:srgbClr val="674EA7"/>
                        </a:buClr>
                        <a:buSzPts val="1200"/>
                        <a:buFont typeface="Mada"/>
                        <a:buChar char="●"/>
                      </a:pPr>
                      <a:r>
                        <a:rPr lang="en" sz="1200">
                          <a:solidFill>
                            <a:srgbClr val="674EA7"/>
                          </a:solidFill>
                          <a:latin typeface="Mada"/>
                          <a:ea typeface="Mada"/>
                          <a:cs typeface="Mada"/>
                          <a:sym typeface="Mada"/>
                        </a:rPr>
                        <a:t>Reduces vasomotor symptoms.</a:t>
                      </a:r>
                      <a:endParaRPr sz="1200">
                        <a:solidFill>
                          <a:srgbClr val="674EA7"/>
                        </a:solidFill>
                        <a:latin typeface="Mada"/>
                        <a:ea typeface="Mada"/>
                        <a:cs typeface="Mada"/>
                        <a:sym typeface="Mada"/>
                      </a:endParaRPr>
                    </a:p>
                  </a:txBody>
                  <a:tcPr marT="91425" marB="91425" marR="91425" marL="91425">
                    <a:lnL cap="flat" cmpd="sng" w="9525">
                      <a:solidFill>
                        <a:srgbClr val="7F7F7F"/>
                      </a:solidFill>
                      <a:prstDash val="solid"/>
                      <a:round/>
                      <a:headEnd len="sm" w="sm" type="none"/>
                      <a:tailEnd len="sm" w="sm" type="none"/>
                    </a:lnL>
                    <a:lnR cap="flat" cmpd="sng" w="9525">
                      <a:solidFill>
                        <a:srgbClr val="7F7F7F"/>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7F7F7F"/>
                      </a:solidFill>
                      <a:prstDash val="solid"/>
                      <a:round/>
                      <a:headEnd len="sm" w="sm" type="none"/>
                      <a:tailEnd len="sm" w="sm" type="none"/>
                    </a:lnB>
                  </a:tcP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Clonidine </a:t>
                      </a:r>
                      <a:endParaRPr b="1">
                        <a:solidFill>
                          <a:srgbClr val="FFFFFF"/>
                        </a:solidFill>
                        <a:latin typeface="Mada"/>
                        <a:ea typeface="Mada"/>
                        <a:cs typeface="Mada"/>
                        <a:sym typeface="Mada"/>
                      </a:endParaRPr>
                    </a:p>
                  </a:txBody>
                  <a:tcPr marT="91425" marB="91425" marR="91425" marL="91425" anchor="ctr">
                    <a:lnL cap="flat" cmpd="sng" w="9525">
                      <a:solidFill>
                        <a:srgbClr val="7F7F7F"/>
                      </a:solidFill>
                      <a:prstDash val="solid"/>
                      <a:round/>
                      <a:headEnd len="sm" w="sm" type="none"/>
                      <a:tailEnd len="sm" w="sm" type="none"/>
                    </a:lnL>
                    <a:lnR cap="flat" cmpd="sng" w="9525">
                      <a:solidFill>
                        <a:srgbClr val="7F7F7F"/>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7F7F7F"/>
                      </a:solidFill>
                      <a:prstDash val="solid"/>
                      <a:round/>
                      <a:headEnd len="sm" w="sm" type="none"/>
                      <a:tailEnd len="sm" w="sm" type="none"/>
                    </a:lnB>
                    <a:solidFill>
                      <a:srgbClr val="6D9EEB"/>
                    </a:solidFill>
                  </a:tcPr>
                </a:tc>
                <a:tc>
                  <a:txBody>
                    <a:bodyPr/>
                    <a:lstStyle/>
                    <a:p>
                      <a:pPr indent="-304800" lvl="0" marL="457200" rtl="0" algn="l">
                        <a:spcBef>
                          <a:spcPts val="0"/>
                        </a:spcBef>
                        <a:spcAft>
                          <a:spcPts val="0"/>
                        </a:spcAft>
                        <a:buSzPts val="1200"/>
                        <a:buFont typeface="Mada"/>
                        <a:buChar char="●"/>
                      </a:pPr>
                      <a:r>
                        <a:rPr lang="en" sz="1200">
                          <a:latin typeface="Mada"/>
                          <a:ea typeface="Mada"/>
                          <a:cs typeface="Mada"/>
                          <a:sym typeface="Mada"/>
                        </a:rPr>
                        <a:t>Centrally acting antihypertensive, </a:t>
                      </a:r>
                      <a:r>
                        <a:rPr lang="en" sz="1200">
                          <a:solidFill>
                            <a:srgbClr val="674EA7"/>
                          </a:solidFill>
                          <a:latin typeface="Mada"/>
                          <a:ea typeface="Mada"/>
                          <a:cs typeface="Mada"/>
                          <a:sym typeface="Mada"/>
                        </a:rPr>
                        <a:t>α2 agonist</a:t>
                      </a:r>
                      <a:endParaRPr sz="1200">
                        <a:solidFill>
                          <a:srgbClr val="674EA7"/>
                        </a:solidFill>
                        <a:latin typeface="Mada"/>
                        <a:ea typeface="Mada"/>
                        <a:cs typeface="Mada"/>
                        <a:sym typeface="Mada"/>
                      </a:endParaRPr>
                    </a:p>
                    <a:p>
                      <a:pPr indent="-304800" lvl="0" marL="457200" rtl="0" algn="l">
                        <a:spcBef>
                          <a:spcPts val="0"/>
                        </a:spcBef>
                        <a:spcAft>
                          <a:spcPts val="0"/>
                        </a:spcAft>
                        <a:buClr>
                          <a:srgbClr val="674EA7"/>
                        </a:buClr>
                        <a:buSzPts val="1200"/>
                        <a:buFont typeface="Mada"/>
                        <a:buChar char="●"/>
                      </a:pPr>
                      <a:r>
                        <a:rPr lang="en" sz="1200">
                          <a:solidFill>
                            <a:srgbClr val="674EA7"/>
                          </a:solidFill>
                          <a:latin typeface="Mada"/>
                          <a:ea typeface="Mada"/>
                          <a:cs typeface="Mada"/>
                          <a:sym typeface="Mada"/>
                        </a:rPr>
                        <a:t>Helps with vasomotor symptoms. </a:t>
                      </a:r>
                      <a:endParaRPr sz="1200">
                        <a:solidFill>
                          <a:srgbClr val="674EA7"/>
                        </a:solidFill>
                        <a:latin typeface="Mada"/>
                        <a:ea typeface="Mada"/>
                        <a:cs typeface="Mada"/>
                        <a:sym typeface="Mada"/>
                      </a:endParaRPr>
                    </a:p>
                  </a:txBody>
                  <a:tcPr marT="91425" marB="91425" marR="91425" marL="91425">
                    <a:lnL cap="flat" cmpd="sng" w="9525">
                      <a:solidFill>
                        <a:srgbClr val="7F7F7F"/>
                      </a:solidFill>
                      <a:prstDash val="solid"/>
                      <a:round/>
                      <a:headEnd len="sm" w="sm" type="none"/>
                      <a:tailEnd len="sm" w="sm" type="none"/>
                    </a:lnL>
                    <a:lnR cap="flat" cmpd="sng" w="9525">
                      <a:solidFill>
                        <a:srgbClr val="7F7F7F"/>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7F7F7F"/>
                      </a:solidFill>
                      <a:prstDash val="solid"/>
                      <a:round/>
                      <a:headEnd len="sm" w="sm" type="none"/>
                      <a:tailEnd len="sm" w="sm" type="none"/>
                    </a:lnB>
                  </a:tcP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Gabapentin</a:t>
                      </a:r>
                      <a:endParaRPr b="1">
                        <a:solidFill>
                          <a:srgbClr val="FFFFFF"/>
                        </a:solidFill>
                        <a:latin typeface="Mada"/>
                        <a:ea typeface="Mada"/>
                        <a:cs typeface="Mada"/>
                        <a:sym typeface="Mada"/>
                      </a:endParaRPr>
                    </a:p>
                  </a:txBody>
                  <a:tcPr marT="91425" marB="91425" marR="91425" marL="91425" anchor="ctr">
                    <a:lnL cap="flat" cmpd="sng" w="9525">
                      <a:solidFill>
                        <a:srgbClr val="7F7F7F"/>
                      </a:solidFill>
                      <a:prstDash val="solid"/>
                      <a:round/>
                      <a:headEnd len="sm" w="sm" type="none"/>
                      <a:tailEnd len="sm" w="sm" type="none"/>
                    </a:lnL>
                    <a:lnR cap="flat" cmpd="sng" w="9525">
                      <a:solidFill>
                        <a:srgbClr val="7F7F7F"/>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7F7F7F"/>
                      </a:solidFill>
                      <a:prstDash val="solid"/>
                      <a:round/>
                      <a:headEnd len="sm" w="sm" type="none"/>
                      <a:tailEnd len="sm" w="sm" type="none"/>
                    </a:lnB>
                    <a:solidFill>
                      <a:srgbClr val="C27BA0"/>
                    </a:solidFill>
                  </a:tcPr>
                </a:tc>
                <a:tc>
                  <a:txBody>
                    <a:bodyPr/>
                    <a:lstStyle/>
                    <a:p>
                      <a:pPr indent="-304800" lvl="0" marL="457200" rtl="0" algn="l">
                        <a:spcBef>
                          <a:spcPts val="0"/>
                        </a:spcBef>
                        <a:spcAft>
                          <a:spcPts val="0"/>
                        </a:spcAft>
                        <a:buSzPts val="1200"/>
                        <a:buFont typeface="Mada"/>
                        <a:buChar char="●"/>
                      </a:pPr>
                      <a:r>
                        <a:rPr lang="en" sz="1200">
                          <a:latin typeface="Mada"/>
                          <a:ea typeface="Mada"/>
                          <a:cs typeface="Mada"/>
                          <a:sym typeface="Mada"/>
                        </a:rPr>
                        <a:t>Anticonvulsant </a:t>
                      </a:r>
                      <a:endParaRPr sz="1200">
                        <a:latin typeface="Mada"/>
                        <a:ea typeface="Mada"/>
                        <a:cs typeface="Mada"/>
                        <a:sym typeface="Mada"/>
                      </a:endParaRPr>
                    </a:p>
                    <a:p>
                      <a:pPr indent="-304800" lvl="0" marL="457200" rtl="0" algn="l">
                        <a:spcBef>
                          <a:spcPts val="0"/>
                        </a:spcBef>
                        <a:spcAft>
                          <a:spcPts val="0"/>
                        </a:spcAft>
                        <a:buClr>
                          <a:srgbClr val="674EA7"/>
                        </a:buClr>
                        <a:buSzPts val="1200"/>
                        <a:buFont typeface="Mada"/>
                        <a:buChar char="●"/>
                      </a:pPr>
                      <a:r>
                        <a:rPr lang="en" sz="1200">
                          <a:solidFill>
                            <a:srgbClr val="674EA7"/>
                          </a:solidFill>
                          <a:latin typeface="Mada"/>
                          <a:ea typeface="Mada"/>
                          <a:cs typeface="Mada"/>
                          <a:sym typeface="Mada"/>
                        </a:rPr>
                        <a:t>R</a:t>
                      </a:r>
                      <a:r>
                        <a:rPr lang="en" sz="1200">
                          <a:solidFill>
                            <a:srgbClr val="674EA7"/>
                          </a:solidFill>
                          <a:latin typeface="Mada"/>
                          <a:ea typeface="Mada"/>
                          <a:cs typeface="Mada"/>
                          <a:sym typeface="Mada"/>
                        </a:rPr>
                        <a:t>educes severity and frequency of hot flushes.</a:t>
                      </a:r>
                      <a:endParaRPr sz="1200">
                        <a:solidFill>
                          <a:srgbClr val="674EA7"/>
                        </a:solidFill>
                        <a:latin typeface="Mada"/>
                        <a:ea typeface="Mada"/>
                        <a:cs typeface="Mada"/>
                        <a:sym typeface="Mada"/>
                      </a:endParaRPr>
                    </a:p>
                  </a:txBody>
                  <a:tcPr marT="91425" marB="91425" marR="91425" marL="91425">
                    <a:lnL cap="flat" cmpd="sng" w="9525">
                      <a:solidFill>
                        <a:srgbClr val="7F7F7F"/>
                      </a:solidFill>
                      <a:prstDash val="solid"/>
                      <a:round/>
                      <a:headEnd len="sm" w="sm" type="none"/>
                      <a:tailEnd len="sm" w="sm" type="none"/>
                    </a:lnL>
                    <a:lnR cap="flat" cmpd="sng" w="9525">
                      <a:solidFill>
                        <a:srgbClr val="7F7F7F"/>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7F7F7F"/>
                      </a:solidFill>
                      <a:prstDash val="solid"/>
                      <a:round/>
                      <a:headEnd len="sm" w="sm" type="none"/>
                      <a:tailEnd len="sm" w="sm" type="none"/>
                    </a:lnB>
                  </a:tcP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Physical activity</a:t>
                      </a:r>
                      <a:endParaRPr b="1">
                        <a:solidFill>
                          <a:srgbClr val="FFFFFF"/>
                        </a:solidFill>
                        <a:latin typeface="Mada"/>
                        <a:ea typeface="Mada"/>
                        <a:cs typeface="Mada"/>
                        <a:sym typeface="Mada"/>
                      </a:endParaRPr>
                    </a:p>
                  </a:txBody>
                  <a:tcPr marT="91425" marB="91425" marR="91425" marL="91425" anchor="ctr">
                    <a:lnL cap="flat" cmpd="sng" w="9525">
                      <a:solidFill>
                        <a:srgbClr val="7F7F7F"/>
                      </a:solidFill>
                      <a:prstDash val="solid"/>
                      <a:round/>
                      <a:headEnd len="sm" w="sm" type="none"/>
                      <a:tailEnd len="sm" w="sm" type="none"/>
                    </a:lnL>
                    <a:lnR cap="flat" cmpd="sng" w="9525">
                      <a:solidFill>
                        <a:srgbClr val="7F7F7F"/>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7F7F7F"/>
                      </a:solidFill>
                      <a:prstDash val="solid"/>
                      <a:round/>
                      <a:headEnd len="sm" w="sm" type="none"/>
                      <a:tailEnd len="sm" w="sm" type="none"/>
                    </a:lnB>
                    <a:solidFill>
                      <a:srgbClr val="351C75"/>
                    </a:solidFill>
                  </a:tcPr>
                </a:tc>
                <a:tc>
                  <a:txBody>
                    <a:bodyPr/>
                    <a:lstStyle/>
                    <a:p>
                      <a:pPr indent="-304800" lvl="0" marL="457200" rtl="0" algn="l">
                        <a:spcBef>
                          <a:spcPts val="0"/>
                        </a:spcBef>
                        <a:spcAft>
                          <a:spcPts val="0"/>
                        </a:spcAft>
                        <a:buSzPts val="1200"/>
                        <a:buFont typeface="Mada"/>
                        <a:buChar char="●"/>
                      </a:pPr>
                      <a:r>
                        <a:rPr lang="en" sz="1200">
                          <a:latin typeface="Mada"/>
                          <a:ea typeface="Mada"/>
                          <a:cs typeface="Mada"/>
                          <a:sym typeface="Mada"/>
                        </a:rPr>
                        <a:t>Exercise, smoking cessation and relaxation of mind will improve symptoms of menopause (e.g.hot flushes) and fall </a:t>
                      </a:r>
                      <a:r>
                        <a:rPr lang="en" sz="1200">
                          <a:latin typeface="Mada"/>
                          <a:ea typeface="Mada"/>
                          <a:cs typeface="Mada"/>
                          <a:sym typeface="Mada"/>
                        </a:rPr>
                        <a:t>prevention</a:t>
                      </a:r>
                      <a:r>
                        <a:rPr lang="en" sz="1200">
                          <a:latin typeface="Mada"/>
                          <a:ea typeface="Mada"/>
                          <a:cs typeface="Mada"/>
                          <a:sym typeface="Mada"/>
                        </a:rPr>
                        <a:t> strategies  prevents chances of fracture.</a:t>
                      </a:r>
                      <a:endParaRPr sz="1200">
                        <a:latin typeface="Mada"/>
                        <a:ea typeface="Mada"/>
                        <a:cs typeface="Mada"/>
                        <a:sym typeface="Mada"/>
                      </a:endParaRPr>
                    </a:p>
                  </a:txBody>
                  <a:tcPr marT="91425" marB="91425" marR="91425" marL="91425">
                    <a:lnL cap="flat" cmpd="sng" w="9525">
                      <a:solidFill>
                        <a:srgbClr val="7F7F7F"/>
                      </a:solidFill>
                      <a:prstDash val="solid"/>
                      <a:round/>
                      <a:headEnd len="sm" w="sm" type="none"/>
                      <a:tailEnd len="sm" w="sm" type="none"/>
                    </a:lnL>
                    <a:lnR cap="flat" cmpd="sng" w="9525">
                      <a:solidFill>
                        <a:srgbClr val="7F7F7F"/>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7F7F7F"/>
                      </a:solidFill>
                      <a:prstDash val="solid"/>
                      <a:round/>
                      <a:headEnd len="sm" w="sm" type="none"/>
                      <a:tailEnd len="sm" w="sm" type="none"/>
                    </a:lnB>
                  </a:tcPr>
                </a:tc>
              </a:tr>
            </a:tbl>
          </a:graphicData>
        </a:graphic>
      </p:graphicFrame>
      <p:graphicFrame>
        <p:nvGraphicFramePr>
          <p:cNvPr id="259" name="Google Shape;259;p32"/>
          <p:cNvGraphicFramePr/>
          <p:nvPr/>
        </p:nvGraphicFramePr>
        <p:xfrm>
          <a:off x="88221" y="603749"/>
          <a:ext cx="3000000" cy="3000000"/>
        </p:xfrm>
        <a:graphic>
          <a:graphicData uri="http://schemas.openxmlformats.org/drawingml/2006/table">
            <a:tbl>
              <a:tblPr>
                <a:noFill/>
                <a:tableStyleId>{D9BD9B81-080F-455B-B92E-CE8981ED4426}</a:tableStyleId>
              </a:tblPr>
              <a:tblGrid>
                <a:gridCol w="738150"/>
                <a:gridCol w="5925400"/>
              </a:tblGrid>
              <a:tr h="144750">
                <a:tc>
                  <a:txBody>
                    <a:bodyPr/>
                    <a:lstStyle/>
                    <a:p>
                      <a:pPr indent="0" lvl="0" marL="0" rtl="0" algn="ctr">
                        <a:spcBef>
                          <a:spcPts val="0"/>
                        </a:spcBef>
                        <a:spcAft>
                          <a:spcPts val="0"/>
                        </a:spcAft>
                        <a:buNone/>
                      </a:pPr>
                      <a:r>
                        <a:rPr b="1" lang="en" sz="1400">
                          <a:solidFill>
                            <a:srgbClr val="FFFFFF"/>
                          </a:solidFill>
                          <a:latin typeface="Mada"/>
                          <a:ea typeface="Mada"/>
                          <a:cs typeface="Mada"/>
                          <a:sym typeface="Mada"/>
                        </a:rPr>
                        <a:t>Drug</a:t>
                      </a:r>
                      <a:endParaRPr b="1" sz="14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0" lvl="0" marL="0" rtl="0" algn="ctr">
                        <a:spcBef>
                          <a:spcPts val="0"/>
                        </a:spcBef>
                        <a:spcAft>
                          <a:spcPts val="0"/>
                        </a:spcAft>
                        <a:buNone/>
                      </a:pPr>
                      <a:r>
                        <a:rPr b="1" lang="en">
                          <a:solidFill>
                            <a:schemeClr val="lt1"/>
                          </a:solidFill>
                          <a:latin typeface="Mada"/>
                          <a:ea typeface="Mada"/>
                          <a:cs typeface="Mada"/>
                          <a:sym typeface="Mada"/>
                        </a:rPr>
                        <a:t>Phytoestrogens</a:t>
                      </a:r>
                      <a:endParaRPr sz="1200">
                        <a:latin typeface="Mada"/>
                        <a:ea typeface="Mada"/>
                        <a:cs typeface="Mada"/>
                        <a:sym typeface="Mada"/>
                      </a:endParaRPr>
                    </a:p>
                  </a:txBody>
                  <a:tcPr marT="91425" marB="91425" marR="91425" marL="91425" anchor="ctr">
                    <a:solidFill>
                      <a:srgbClr val="F1C232"/>
                    </a:solidFill>
                  </a:tcPr>
                </a:tc>
              </a:tr>
              <a:tr h="380975">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Source</a:t>
                      </a:r>
                      <a:endParaRPr b="1" sz="14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Supplements from plants containing isoflavones (soya beans, flaxseeds) or lignans (whole grains).</a:t>
                      </a:r>
                      <a:endParaRPr sz="1200">
                        <a:latin typeface="Mada"/>
                        <a:ea typeface="Mada"/>
                        <a:cs typeface="Mada"/>
                        <a:sym typeface="Mada"/>
                      </a:endParaRPr>
                    </a:p>
                  </a:txBody>
                  <a:tcPr marT="91425" marB="91425" marR="91425" marL="91425" anchor="ctr"/>
                </a:tc>
              </a:tr>
              <a:tr h="380975">
                <a:tc>
                  <a:txBody>
                    <a:bodyPr/>
                    <a:lstStyle/>
                    <a:p>
                      <a:pPr indent="0" lvl="0" marL="0" rtl="0" algn="ctr">
                        <a:spcBef>
                          <a:spcPts val="0"/>
                        </a:spcBef>
                        <a:spcAft>
                          <a:spcPts val="0"/>
                        </a:spcAft>
                        <a:buNone/>
                      </a:pPr>
                      <a:r>
                        <a:rPr b="1" lang="en" sz="1400">
                          <a:solidFill>
                            <a:srgbClr val="FFFFFF"/>
                          </a:solidFill>
                          <a:latin typeface="Mada"/>
                          <a:ea typeface="Mada"/>
                          <a:cs typeface="Mada"/>
                          <a:sym typeface="Mada"/>
                        </a:rPr>
                        <a:t>Uses</a:t>
                      </a:r>
                      <a:endParaRPr b="1" sz="14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They mimic the action of estrogen on estrogen</a:t>
                      </a:r>
                      <a:r>
                        <a:rPr b="1" lang="en" sz="1200">
                          <a:solidFill>
                            <a:schemeClr val="dk1"/>
                          </a:solidFill>
                          <a:latin typeface="Mada"/>
                          <a:ea typeface="Mada"/>
                          <a:cs typeface="Mada"/>
                          <a:sym typeface="Mada"/>
                        </a:rPr>
                        <a:t> receptor-β:</a:t>
                      </a:r>
                      <a:endParaRPr b="1" sz="1200">
                        <a:solidFill>
                          <a:schemeClr val="dk1"/>
                        </a:solidFill>
                        <a:latin typeface="Mada"/>
                        <a:ea typeface="Mada"/>
                        <a:cs typeface="Mada"/>
                        <a:sym typeface="Mada"/>
                      </a:endParaRPr>
                    </a:p>
                    <a:p>
                      <a:pPr indent="-304800" lvl="1" marL="914400" rtl="0" algn="l">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alleviate symptoms related to hot flushes, mood swings, cognitive functions &amp; possess CVS protective actions. (data are limited on their efficacy)</a:t>
                      </a:r>
                      <a:endParaRPr sz="1200">
                        <a:solidFill>
                          <a:schemeClr val="dk1"/>
                        </a:solidFill>
                        <a:latin typeface="Mada"/>
                        <a:ea typeface="Mada"/>
                        <a:cs typeface="Mada"/>
                        <a:sym typeface="Mada"/>
                      </a:endParaRPr>
                    </a:p>
                    <a:p>
                      <a:pPr indent="-304800" lvl="0" marL="457200" rtl="0" algn="l">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They block actions mediated by estrogen </a:t>
                      </a:r>
                      <a:r>
                        <a:rPr b="1" lang="en" sz="1200">
                          <a:solidFill>
                            <a:schemeClr val="dk1"/>
                          </a:solidFill>
                          <a:latin typeface="Mada"/>
                          <a:ea typeface="Mada"/>
                          <a:cs typeface="Mada"/>
                          <a:sym typeface="Mada"/>
                        </a:rPr>
                        <a:t>receptor-α</a:t>
                      </a:r>
                      <a:r>
                        <a:rPr lang="en" sz="1200">
                          <a:solidFill>
                            <a:schemeClr val="dk1"/>
                          </a:solidFill>
                          <a:latin typeface="Mada"/>
                          <a:ea typeface="Mada"/>
                          <a:cs typeface="Mada"/>
                          <a:sym typeface="Mada"/>
                        </a:rPr>
                        <a:t> in some target tissues:</a:t>
                      </a:r>
                      <a:endParaRPr sz="1200">
                        <a:solidFill>
                          <a:schemeClr val="dk1"/>
                        </a:solidFill>
                        <a:latin typeface="Mada"/>
                        <a:ea typeface="Mada"/>
                        <a:cs typeface="Mada"/>
                        <a:sym typeface="Mada"/>
                      </a:endParaRPr>
                    </a:p>
                    <a:p>
                      <a:pPr indent="-304800" lvl="1" marL="914400" rtl="0" algn="l">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lower risks of  developing endometrial &amp; breast cancer.</a:t>
                      </a:r>
                      <a:endParaRPr sz="1200">
                        <a:latin typeface="Mada"/>
                        <a:ea typeface="Mada"/>
                        <a:cs typeface="Mada"/>
                        <a:sym typeface="Mada"/>
                      </a:endParaRPr>
                    </a:p>
                  </a:txBody>
                  <a:tcPr marT="91425" marB="91425" marR="91425" marL="91425" anchor="ctr"/>
                </a:tc>
              </a:tr>
              <a:tr h="380975">
                <a:tc>
                  <a:txBody>
                    <a:bodyPr/>
                    <a:lstStyle/>
                    <a:p>
                      <a:pPr indent="0" lvl="0" marL="0" rtl="0" algn="ctr">
                        <a:spcBef>
                          <a:spcPts val="0"/>
                        </a:spcBef>
                        <a:spcAft>
                          <a:spcPts val="0"/>
                        </a:spcAft>
                        <a:buNone/>
                      </a:pPr>
                      <a:r>
                        <a:rPr b="1" lang="en" sz="1400">
                          <a:solidFill>
                            <a:srgbClr val="FFFFFF"/>
                          </a:solidFill>
                          <a:latin typeface="Mada"/>
                          <a:ea typeface="Mada"/>
                          <a:cs typeface="Mada"/>
                          <a:sym typeface="Mada"/>
                        </a:rPr>
                        <a:t>C.I</a:t>
                      </a:r>
                      <a:endParaRPr b="1" sz="14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spcBef>
                          <a:spcPts val="0"/>
                        </a:spcBef>
                        <a:spcAft>
                          <a:spcPts val="0"/>
                        </a:spcAft>
                        <a:buClr>
                          <a:srgbClr val="FF0000"/>
                        </a:buClr>
                        <a:buSzPts val="1200"/>
                        <a:buFont typeface="Mada"/>
                        <a:buChar char="●"/>
                      </a:pPr>
                      <a:r>
                        <a:rPr b="1" lang="en" sz="1200">
                          <a:solidFill>
                            <a:srgbClr val="FF0000"/>
                          </a:solidFill>
                          <a:latin typeface="Mada"/>
                          <a:ea typeface="Mada"/>
                          <a:cs typeface="Mada"/>
                          <a:sym typeface="Mada"/>
                        </a:rPr>
                        <a:t>Avoid in estrogen dependent  breast cancer.</a:t>
                      </a:r>
                      <a:endParaRPr b="1" sz="1200">
                        <a:solidFill>
                          <a:srgbClr val="FF0000"/>
                        </a:solidFill>
                        <a:latin typeface="Mada"/>
                        <a:ea typeface="Mada"/>
                        <a:cs typeface="Mada"/>
                        <a:sym typeface="Mada"/>
                      </a:endParaRPr>
                    </a:p>
                  </a:txBody>
                  <a:tcPr marT="91425" marB="91425" marR="91425" marL="91425" anchor="ctr"/>
                </a:tc>
              </a:tr>
            </a:tbl>
          </a:graphicData>
        </a:graphic>
      </p:graphicFrame>
      <p:graphicFrame>
        <p:nvGraphicFramePr>
          <p:cNvPr id="260" name="Google Shape;260;p32"/>
          <p:cNvGraphicFramePr/>
          <p:nvPr/>
        </p:nvGraphicFramePr>
        <p:xfrm>
          <a:off x="88221" y="3194549"/>
          <a:ext cx="3000000" cy="3000000"/>
        </p:xfrm>
        <a:graphic>
          <a:graphicData uri="http://schemas.openxmlformats.org/drawingml/2006/table">
            <a:tbl>
              <a:tblPr>
                <a:noFill/>
                <a:tableStyleId>{D9BD9B81-080F-455B-B92E-CE8981ED4426}</a:tableStyleId>
              </a:tblPr>
              <a:tblGrid>
                <a:gridCol w="738150"/>
                <a:gridCol w="5925400"/>
              </a:tblGrid>
              <a:tr h="100000">
                <a:tc>
                  <a:txBody>
                    <a:bodyPr/>
                    <a:lstStyle/>
                    <a:p>
                      <a:pPr indent="0" lvl="0" marL="0" rtl="0" algn="ctr">
                        <a:spcBef>
                          <a:spcPts val="0"/>
                        </a:spcBef>
                        <a:spcAft>
                          <a:spcPts val="0"/>
                        </a:spcAft>
                        <a:buNone/>
                      </a:pPr>
                      <a:r>
                        <a:rPr b="1" lang="en" sz="1400">
                          <a:solidFill>
                            <a:srgbClr val="FFFFFF"/>
                          </a:solidFill>
                          <a:latin typeface="Mada"/>
                          <a:ea typeface="Mada"/>
                          <a:cs typeface="Mada"/>
                          <a:sym typeface="Mada"/>
                        </a:rPr>
                        <a:t>Drug</a:t>
                      </a:r>
                      <a:endParaRPr b="1" sz="14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0" lvl="0" marL="0" rtl="0" algn="ctr">
                        <a:spcBef>
                          <a:spcPts val="0"/>
                        </a:spcBef>
                        <a:spcAft>
                          <a:spcPts val="0"/>
                        </a:spcAft>
                        <a:buNone/>
                      </a:pPr>
                      <a:r>
                        <a:rPr b="1" lang="en">
                          <a:solidFill>
                            <a:schemeClr val="lt1"/>
                          </a:solidFill>
                          <a:latin typeface="Mada"/>
                          <a:ea typeface="Mada"/>
                          <a:cs typeface="Mada"/>
                          <a:sym typeface="Mada"/>
                        </a:rPr>
                        <a:t>Androgen |  Tibolone</a:t>
                      </a:r>
                      <a:endParaRPr sz="1200">
                        <a:latin typeface="Mada"/>
                        <a:ea typeface="Mada"/>
                        <a:cs typeface="Mada"/>
                        <a:sym typeface="Mada"/>
                      </a:endParaRPr>
                    </a:p>
                  </a:txBody>
                  <a:tcPr marT="91425" marB="91425" marR="91425" marL="91425" anchor="ctr">
                    <a:solidFill>
                      <a:srgbClr val="45818E"/>
                    </a:solidFill>
                  </a:tcPr>
                </a:tc>
              </a:tr>
              <a:tr h="380975">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Source</a:t>
                      </a:r>
                      <a:endParaRPr b="1" sz="14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spcBef>
                          <a:spcPts val="0"/>
                        </a:spcBef>
                        <a:spcAft>
                          <a:spcPts val="0"/>
                        </a:spcAft>
                        <a:buClr>
                          <a:schemeClr val="dk1"/>
                        </a:buClr>
                        <a:buSzPts val="1200"/>
                        <a:buFont typeface="Mada"/>
                        <a:buChar char="●"/>
                      </a:pPr>
                      <a:r>
                        <a:rPr b="1" lang="en" sz="1200">
                          <a:solidFill>
                            <a:schemeClr val="dk1"/>
                          </a:solidFill>
                          <a:latin typeface="Mada"/>
                          <a:ea typeface="Mada"/>
                          <a:cs typeface="Mada"/>
                          <a:sym typeface="Mada"/>
                        </a:rPr>
                        <a:t>Testosterone </a:t>
                      </a:r>
                      <a:r>
                        <a:rPr lang="en" sz="1200">
                          <a:solidFill>
                            <a:schemeClr val="dk1"/>
                          </a:solidFill>
                          <a:latin typeface="Mada"/>
                          <a:ea typeface="Mada"/>
                          <a:cs typeface="Mada"/>
                          <a:sym typeface="Mada"/>
                        </a:rPr>
                        <a:t>is responsible for sexual arousal in females </a:t>
                      </a:r>
                      <a:endParaRPr sz="1200">
                        <a:solidFill>
                          <a:schemeClr val="dk1"/>
                        </a:solidFill>
                        <a:latin typeface="Mada"/>
                        <a:ea typeface="Mada"/>
                        <a:cs typeface="Mada"/>
                        <a:sym typeface="Mada"/>
                      </a:endParaRPr>
                    </a:p>
                    <a:p>
                      <a:pPr indent="-304800" lvl="0" marL="457200" rtl="0" algn="l">
                        <a:spcBef>
                          <a:spcPts val="0"/>
                        </a:spcBef>
                        <a:spcAft>
                          <a:spcPts val="0"/>
                        </a:spcAft>
                        <a:buClr>
                          <a:srgbClr val="FF0000"/>
                        </a:buClr>
                        <a:buSzPts val="1200"/>
                        <a:buFont typeface="Mada"/>
                        <a:buChar char="★"/>
                      </a:pPr>
                      <a:r>
                        <a:rPr b="1" lang="en" sz="1200" u="sng">
                          <a:solidFill>
                            <a:srgbClr val="FF0000"/>
                          </a:solidFill>
                          <a:latin typeface="Mada"/>
                          <a:ea typeface="Mada"/>
                          <a:cs typeface="Mada"/>
                          <a:sym typeface="Mada"/>
                        </a:rPr>
                        <a:t>Tibolone</a:t>
                      </a:r>
                      <a:r>
                        <a:rPr lang="en" sz="1200">
                          <a:solidFill>
                            <a:schemeClr val="dk1"/>
                          </a:solidFill>
                          <a:latin typeface="Mada"/>
                          <a:ea typeface="Mada"/>
                          <a:cs typeface="Mada"/>
                          <a:sym typeface="Mada"/>
                        </a:rPr>
                        <a:t> is a synthetic steroid drug with estrogenic, </a:t>
                      </a:r>
                      <a:r>
                        <a:rPr lang="en" sz="1200">
                          <a:solidFill>
                            <a:schemeClr val="dk1"/>
                          </a:solidFill>
                          <a:latin typeface="Mada"/>
                          <a:ea typeface="Mada"/>
                          <a:cs typeface="Mada"/>
                          <a:sym typeface="Mada"/>
                        </a:rPr>
                        <a:t>progestogenic</a:t>
                      </a:r>
                      <a:r>
                        <a:rPr lang="en" sz="1200">
                          <a:solidFill>
                            <a:schemeClr val="dk1"/>
                          </a:solidFill>
                          <a:latin typeface="Mada"/>
                          <a:ea typeface="Mada"/>
                          <a:cs typeface="Mada"/>
                          <a:sym typeface="Mada"/>
                        </a:rPr>
                        <a:t> and weak androgenic actions</a:t>
                      </a:r>
                      <a:endParaRPr sz="1200">
                        <a:solidFill>
                          <a:schemeClr val="dk1"/>
                        </a:solidFill>
                        <a:latin typeface="Mada"/>
                        <a:ea typeface="Mada"/>
                        <a:cs typeface="Mada"/>
                        <a:sym typeface="Mada"/>
                      </a:endParaRPr>
                    </a:p>
                  </a:txBody>
                  <a:tcPr marT="91425" marB="91425" marR="91425" marL="91425" anchor="ctr"/>
                </a:tc>
              </a:tr>
              <a:tr h="380975">
                <a:tc>
                  <a:txBody>
                    <a:bodyPr/>
                    <a:lstStyle/>
                    <a:p>
                      <a:pPr indent="0" lvl="0" marL="0" rtl="0" algn="ctr">
                        <a:spcBef>
                          <a:spcPts val="0"/>
                        </a:spcBef>
                        <a:spcAft>
                          <a:spcPts val="0"/>
                        </a:spcAft>
                        <a:buNone/>
                      </a:pPr>
                      <a:r>
                        <a:rPr b="1" lang="en" sz="1400">
                          <a:solidFill>
                            <a:srgbClr val="FFFFFF"/>
                          </a:solidFill>
                          <a:latin typeface="Mada"/>
                          <a:ea typeface="Mada"/>
                          <a:cs typeface="Mada"/>
                          <a:sym typeface="Mada"/>
                        </a:rPr>
                        <a:t>Uses</a:t>
                      </a:r>
                      <a:endParaRPr b="1" sz="14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292100" lvl="0" marL="457200" rtl="0" algn="l">
                        <a:spcBef>
                          <a:spcPts val="0"/>
                        </a:spcBef>
                        <a:spcAft>
                          <a:spcPts val="0"/>
                        </a:spcAft>
                        <a:buClr>
                          <a:schemeClr val="dk1"/>
                        </a:buClr>
                        <a:buSzPts val="1000"/>
                        <a:buFont typeface="Mada"/>
                        <a:buChar char="●"/>
                      </a:pPr>
                      <a:r>
                        <a:rPr lang="en" sz="1200">
                          <a:solidFill>
                            <a:schemeClr val="dk1"/>
                          </a:solidFill>
                          <a:latin typeface="Mada"/>
                          <a:ea typeface="Mada"/>
                          <a:cs typeface="Mada"/>
                          <a:sym typeface="Mada"/>
                        </a:rPr>
                        <a:t>Testosterone is given alone to menopausal women in whom their menopausal symptoms are focused on </a:t>
                      </a:r>
                      <a:r>
                        <a:rPr b="1" lang="en" sz="1200" u="sng">
                          <a:solidFill>
                            <a:srgbClr val="FF0000"/>
                          </a:solidFill>
                          <a:latin typeface="Mada"/>
                          <a:ea typeface="Mada"/>
                          <a:cs typeface="Mada"/>
                          <a:sym typeface="Mada"/>
                        </a:rPr>
                        <a:t>lack of sexual arousal </a:t>
                      </a:r>
                      <a:endParaRPr b="1" sz="1200" u="sng">
                        <a:solidFill>
                          <a:srgbClr val="FF0000"/>
                        </a:solidFill>
                        <a:latin typeface="Mada"/>
                        <a:ea typeface="Mada"/>
                        <a:cs typeface="Mada"/>
                        <a:sym typeface="Mada"/>
                      </a:endParaRPr>
                    </a:p>
                    <a:p>
                      <a:pPr indent="-292100" lvl="1" marL="914400" rtl="0" algn="l">
                        <a:spcBef>
                          <a:spcPts val="0"/>
                        </a:spcBef>
                        <a:spcAft>
                          <a:spcPts val="0"/>
                        </a:spcAft>
                        <a:buClr>
                          <a:schemeClr val="dk1"/>
                        </a:buClr>
                        <a:buSzPts val="1000"/>
                        <a:buFont typeface="Mada"/>
                        <a:buChar char="○"/>
                      </a:pPr>
                      <a:r>
                        <a:rPr lang="en" sz="1200">
                          <a:solidFill>
                            <a:schemeClr val="dk1"/>
                          </a:solidFill>
                          <a:latin typeface="Mada"/>
                          <a:ea typeface="Mada"/>
                          <a:cs typeface="Mada"/>
                          <a:sym typeface="Mada"/>
                        </a:rPr>
                        <a:t>The use of androgen in women is not approved by FDA</a:t>
                      </a:r>
                      <a:r>
                        <a:rPr b="1" lang="en" sz="1200">
                          <a:solidFill>
                            <a:srgbClr val="6AA84F"/>
                          </a:solidFill>
                          <a:latin typeface="Mada"/>
                          <a:ea typeface="Mada"/>
                          <a:cs typeface="Mada"/>
                          <a:sym typeface="Mada"/>
                        </a:rPr>
                        <a:t>→ give tibolone</a:t>
                      </a:r>
                      <a:endParaRPr b="1" sz="1200" u="sng">
                        <a:solidFill>
                          <a:srgbClr val="6AA84F"/>
                        </a:solidFill>
                        <a:latin typeface="Mada"/>
                        <a:ea typeface="Mada"/>
                        <a:cs typeface="Mada"/>
                        <a:sym typeface="Mada"/>
                      </a:endParaRPr>
                    </a:p>
                    <a:p>
                      <a:pPr indent="-292100" lvl="0" marL="457200" rtl="0" algn="l">
                        <a:spcBef>
                          <a:spcPts val="0"/>
                        </a:spcBef>
                        <a:spcAft>
                          <a:spcPts val="0"/>
                        </a:spcAft>
                        <a:buClr>
                          <a:schemeClr val="dk1"/>
                        </a:buClr>
                        <a:buSzPts val="1000"/>
                        <a:buFont typeface="Mada"/>
                        <a:buChar char="●"/>
                      </a:pPr>
                      <a:r>
                        <a:rPr lang="en" sz="1200">
                          <a:solidFill>
                            <a:schemeClr val="dk1"/>
                          </a:solidFill>
                          <a:latin typeface="Mada"/>
                          <a:ea typeface="Mada"/>
                          <a:cs typeface="Mada"/>
                          <a:sym typeface="Mada"/>
                        </a:rPr>
                        <a:t>It is given as adjuvant to combined  estrogen &amp; progestin if all other menopausal symptom exist.</a:t>
                      </a:r>
                      <a:endParaRPr/>
                    </a:p>
                  </a:txBody>
                  <a:tcPr marT="91425" marB="91425" marR="91425" marL="91425" anchor="ctr"/>
                </a:tc>
              </a:tr>
            </a:tbl>
          </a:graphicData>
        </a:graphic>
      </p:graphicFrame>
      <p:sp>
        <p:nvSpPr>
          <p:cNvPr id="261" name="Google Shape;261;p32"/>
          <p:cNvSpPr/>
          <p:nvPr/>
        </p:nvSpPr>
        <p:spPr>
          <a:xfrm>
            <a:off x="-190500" y="11163300"/>
            <a:ext cx="7277100" cy="1063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32"/>
          <p:cNvSpPr txBox="1"/>
          <p:nvPr/>
        </p:nvSpPr>
        <p:spPr>
          <a:xfrm>
            <a:off x="-304800" y="8388725"/>
            <a:ext cx="7277100" cy="552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000">
                <a:solidFill>
                  <a:srgbClr val="990000"/>
                </a:solidFill>
                <a:latin typeface="Georgia"/>
                <a:ea typeface="Georgia"/>
                <a:cs typeface="Georgia"/>
                <a:sym typeface="Georgia"/>
              </a:rPr>
              <a:t>The Women’s Health Initiative (WHI) and HRT</a:t>
            </a:r>
            <a:endParaRPr b="1" sz="2000">
              <a:solidFill>
                <a:srgbClr val="990000"/>
              </a:solidFill>
              <a:latin typeface="Georgia"/>
              <a:ea typeface="Georgia"/>
              <a:cs typeface="Georgia"/>
              <a:sym typeface="Georgia"/>
            </a:endParaRPr>
          </a:p>
        </p:txBody>
      </p:sp>
      <p:sp>
        <p:nvSpPr>
          <p:cNvPr id="263" name="Google Shape;263;p32"/>
          <p:cNvSpPr txBox="1"/>
          <p:nvPr/>
        </p:nvSpPr>
        <p:spPr>
          <a:xfrm>
            <a:off x="88213" y="8810625"/>
            <a:ext cx="6655500" cy="3048000"/>
          </a:xfrm>
          <a:prstGeom prst="rect">
            <a:avLst/>
          </a:prstGeom>
          <a:noFill/>
          <a:ln cap="flat" cmpd="sng" w="9525">
            <a:solidFill>
              <a:srgbClr val="EA9999"/>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latin typeface="Mada"/>
                <a:ea typeface="Mada"/>
                <a:cs typeface="Mada"/>
                <a:sym typeface="Mada"/>
              </a:rPr>
              <a:t>For decades, hormone therapy widely used in menopausal symptoms.</a:t>
            </a:r>
            <a:endParaRPr sz="1100">
              <a:latin typeface="Mada"/>
              <a:ea typeface="Mada"/>
              <a:cs typeface="Mada"/>
              <a:sym typeface="Mada"/>
            </a:endParaRPr>
          </a:p>
          <a:p>
            <a:pPr indent="-298450" lvl="0" marL="457200" rtl="0" algn="l">
              <a:spcBef>
                <a:spcPts val="0"/>
              </a:spcBef>
              <a:spcAft>
                <a:spcPts val="0"/>
              </a:spcAft>
              <a:buSzPts val="1100"/>
              <a:buFont typeface="Mada"/>
              <a:buChar char="●"/>
            </a:pPr>
            <a:r>
              <a:rPr lang="en" sz="1100">
                <a:latin typeface="Mada"/>
                <a:ea typeface="Mada"/>
                <a:cs typeface="Mada"/>
                <a:sym typeface="Mada"/>
              </a:rPr>
              <a:t>Estrogen has been used alone in menopausal women who have had their uterus </a:t>
            </a:r>
            <a:r>
              <a:rPr lang="en" sz="1100" u="sng">
                <a:latin typeface="Mada"/>
                <a:ea typeface="Mada"/>
                <a:cs typeface="Mada"/>
                <a:sym typeface="Mada"/>
              </a:rPr>
              <a:t>removed</a:t>
            </a:r>
            <a:r>
              <a:rPr lang="en" sz="1100">
                <a:latin typeface="Mada"/>
                <a:ea typeface="Mada"/>
                <a:cs typeface="Mada"/>
                <a:sym typeface="Mada"/>
              </a:rPr>
              <a:t>.</a:t>
            </a:r>
            <a:endParaRPr sz="1100">
              <a:latin typeface="Mada"/>
              <a:ea typeface="Mada"/>
              <a:cs typeface="Mada"/>
              <a:sym typeface="Mada"/>
            </a:endParaRPr>
          </a:p>
          <a:p>
            <a:pPr indent="-298450" lvl="0" marL="457200" rtl="0" algn="l">
              <a:spcBef>
                <a:spcPts val="0"/>
              </a:spcBef>
              <a:spcAft>
                <a:spcPts val="0"/>
              </a:spcAft>
              <a:buSzPts val="1100"/>
              <a:buFont typeface="Mada"/>
              <a:buChar char="●"/>
            </a:pPr>
            <a:r>
              <a:rPr lang="en" sz="1100">
                <a:latin typeface="Mada"/>
                <a:ea typeface="Mada"/>
                <a:cs typeface="Mada"/>
                <a:sym typeface="Mada"/>
              </a:rPr>
              <a:t>Progestin, the synthetic form of an estrogen-related hormone called progesterone, is combined with estrogen in menopausal women who </a:t>
            </a:r>
            <a:r>
              <a:rPr lang="en" sz="1100" u="sng">
                <a:latin typeface="Mada"/>
                <a:ea typeface="Mada"/>
                <a:cs typeface="Mada"/>
                <a:sym typeface="Mada"/>
              </a:rPr>
              <a:t>still have</a:t>
            </a:r>
            <a:r>
              <a:rPr lang="en" sz="1100">
                <a:latin typeface="Mada"/>
                <a:ea typeface="Mada"/>
                <a:cs typeface="Mada"/>
                <a:sym typeface="Mada"/>
              </a:rPr>
              <a:t> their uterus.</a:t>
            </a:r>
            <a:endParaRPr sz="1100">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The Women’s Health Initiative (WHI), a 15-year research program launched in 1991, addressed the</a:t>
            </a:r>
            <a:endParaRPr sz="1100">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most common causes of death, disability, and poor quality of life in postmenopausal women.</a:t>
            </a:r>
            <a:endParaRPr sz="1100">
              <a:latin typeface="Mada"/>
              <a:ea typeface="Mada"/>
              <a:cs typeface="Mada"/>
              <a:sym typeface="Mada"/>
            </a:endParaRPr>
          </a:p>
          <a:p>
            <a:pPr indent="0" lvl="0" marL="0" rtl="0" algn="l">
              <a:spcBef>
                <a:spcPts val="0"/>
              </a:spcBef>
              <a:spcAft>
                <a:spcPts val="0"/>
              </a:spcAft>
              <a:buClr>
                <a:schemeClr val="dk1"/>
              </a:buClr>
              <a:buSzPts val="1100"/>
              <a:buFont typeface="Arial"/>
              <a:buNone/>
            </a:pPr>
            <a:r>
              <a:rPr lang="en" sz="1100">
                <a:latin typeface="Mada"/>
                <a:ea typeface="Mada"/>
                <a:cs typeface="Mada"/>
                <a:sym typeface="Mada"/>
              </a:rPr>
              <a:t>The research program examined the effectiveness of hormone replacement therapy in women. In</a:t>
            </a:r>
            <a:endParaRPr sz="1100">
              <a:latin typeface="Mada"/>
              <a:ea typeface="Mada"/>
              <a:cs typeface="Mada"/>
              <a:sym typeface="Mada"/>
            </a:endParaRPr>
          </a:p>
          <a:p>
            <a:pPr indent="0" lvl="0" marL="0" rtl="0" algn="l">
              <a:spcBef>
                <a:spcPts val="0"/>
              </a:spcBef>
              <a:spcAft>
                <a:spcPts val="0"/>
              </a:spcAft>
              <a:buClr>
                <a:schemeClr val="dk1"/>
              </a:buClr>
              <a:buSzPts val="1100"/>
              <a:buFont typeface="Arial"/>
              <a:buNone/>
            </a:pPr>
            <a:r>
              <a:rPr lang="en" sz="1100">
                <a:latin typeface="Mada"/>
                <a:ea typeface="Mada"/>
                <a:cs typeface="Mada"/>
                <a:sym typeface="Mada"/>
              </a:rPr>
              <a:t>2002, findings from two WHI clinical trials examined:</a:t>
            </a:r>
            <a:endParaRPr sz="1100">
              <a:latin typeface="Mada"/>
              <a:ea typeface="Mada"/>
              <a:cs typeface="Mada"/>
              <a:sym typeface="Mada"/>
            </a:endParaRPr>
          </a:p>
          <a:p>
            <a:pPr indent="-298450" lvl="0" marL="457200" rtl="0" algn="l">
              <a:spcBef>
                <a:spcPts val="0"/>
              </a:spcBef>
              <a:spcAft>
                <a:spcPts val="0"/>
              </a:spcAft>
              <a:buSzPts val="1100"/>
              <a:buFont typeface="Mada"/>
              <a:buChar char="●"/>
            </a:pPr>
            <a:r>
              <a:rPr lang="en" sz="1100">
                <a:latin typeface="Mada"/>
                <a:ea typeface="Mada"/>
                <a:cs typeface="Mada"/>
                <a:sym typeface="Mada"/>
              </a:rPr>
              <a:t>The use of estrogen plus progestin in women with a uterus</a:t>
            </a:r>
            <a:endParaRPr sz="1100">
              <a:latin typeface="Mada"/>
              <a:ea typeface="Mada"/>
              <a:cs typeface="Mada"/>
              <a:sym typeface="Mada"/>
            </a:endParaRPr>
          </a:p>
          <a:p>
            <a:pPr indent="-298450" lvl="0" marL="457200" rtl="0" algn="l">
              <a:spcBef>
                <a:spcPts val="0"/>
              </a:spcBef>
              <a:spcAft>
                <a:spcPts val="0"/>
              </a:spcAft>
              <a:buSzPts val="1100"/>
              <a:buFont typeface="Mada"/>
              <a:buChar char="●"/>
            </a:pPr>
            <a:r>
              <a:rPr lang="en" sz="1100">
                <a:latin typeface="Mada"/>
                <a:ea typeface="Mada"/>
                <a:cs typeface="Mada"/>
                <a:sym typeface="Mada"/>
              </a:rPr>
              <a:t>The use of estrogen only in women without a uterus.</a:t>
            </a:r>
            <a:endParaRPr sz="1100">
              <a:latin typeface="Mada"/>
              <a:ea typeface="Mada"/>
              <a:cs typeface="Mada"/>
              <a:sym typeface="Mada"/>
            </a:endParaRPr>
          </a:p>
          <a:p>
            <a:pPr indent="-298450" lvl="0" marL="457200" rtl="0" algn="l">
              <a:spcBef>
                <a:spcPts val="0"/>
              </a:spcBef>
              <a:spcAft>
                <a:spcPts val="0"/>
              </a:spcAft>
              <a:buSzPts val="1100"/>
              <a:buFont typeface="Mada"/>
              <a:buChar char="●"/>
            </a:pPr>
            <a:r>
              <a:rPr lang="en" sz="1100">
                <a:latin typeface="Mada"/>
                <a:ea typeface="Mada"/>
                <a:cs typeface="Mada"/>
                <a:sym typeface="Mada"/>
              </a:rPr>
              <a:t>In both studies, women were randomly assigned to receive either the hormone medication or placebo.</a:t>
            </a:r>
            <a:endParaRPr sz="1100">
              <a:latin typeface="Mada"/>
              <a:ea typeface="Mada"/>
              <a:cs typeface="Mada"/>
              <a:sym typeface="Mada"/>
            </a:endParaRPr>
          </a:p>
          <a:p>
            <a:pPr indent="-298450" lvl="0" marL="457200" rtl="0" algn="l">
              <a:spcBef>
                <a:spcPts val="0"/>
              </a:spcBef>
              <a:spcAft>
                <a:spcPts val="0"/>
              </a:spcAft>
              <a:buSzPts val="1100"/>
              <a:buFont typeface="Mada"/>
              <a:buChar char="●"/>
            </a:pPr>
            <a:r>
              <a:rPr lang="en" sz="1100">
                <a:latin typeface="Mada"/>
                <a:ea typeface="Mada"/>
                <a:cs typeface="Mada"/>
                <a:sym typeface="Mada"/>
              </a:rPr>
              <a:t>In both studies, when compared with placebo, the hormone medication (whether estrogen plus progestin or estrogen only) resulted in an increased risk of stroke and blood clots. In addition, the estrogen plus progestin medication resulted in an increased risk of heart attack and breast cancer.</a:t>
            </a:r>
            <a:endParaRPr sz="1100">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These concerns are one reason that many women are turning to mind and body practices and natural products to help with menopausal symptoms.</a:t>
            </a:r>
            <a:endParaRPr sz="1100">
              <a:latin typeface="Mada"/>
              <a:ea typeface="Mada"/>
              <a:cs typeface="Mada"/>
              <a:sym typeface="Mad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7" name="Shape 267"/>
        <p:cNvGrpSpPr/>
        <p:nvPr/>
      </p:nvGrpSpPr>
      <p:grpSpPr>
        <a:xfrm>
          <a:off x="0" y="0"/>
          <a:ext cx="0" cy="0"/>
          <a:chOff x="0" y="0"/>
          <a:chExt cx="0" cy="0"/>
        </a:xfrm>
      </p:grpSpPr>
      <p:sp>
        <p:nvSpPr>
          <p:cNvPr id="268" name="Google Shape;268;p33"/>
          <p:cNvSpPr/>
          <p:nvPr/>
        </p:nvSpPr>
        <p:spPr>
          <a:xfrm>
            <a:off x="0" y="11274330"/>
            <a:ext cx="1311000" cy="314400"/>
          </a:xfrm>
          <a:prstGeom prst="homePlate">
            <a:avLst>
              <a:gd fmla="val 50000" name="adj"/>
            </a:avLst>
          </a:prstGeom>
          <a:solidFill>
            <a:srgbClr val="EA99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33"/>
          <p:cNvSpPr/>
          <p:nvPr/>
        </p:nvSpPr>
        <p:spPr>
          <a:xfrm>
            <a:off x="123650" y="1285825"/>
            <a:ext cx="6612000" cy="4602600"/>
          </a:xfrm>
          <a:prstGeom prst="rect">
            <a:avLst/>
          </a:prstGeom>
          <a:noFill/>
          <a:ln cap="flat" cmpd="sng" w="28575">
            <a:solidFill>
              <a:srgbClr val="EA999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sz="1200">
              <a:latin typeface="Mada"/>
              <a:ea typeface="Mada"/>
              <a:cs typeface="Mada"/>
              <a:sym typeface="Mada"/>
            </a:endParaRPr>
          </a:p>
          <a:p>
            <a:pPr indent="0" lvl="0" marL="0" rtl="0" algn="l">
              <a:spcBef>
                <a:spcPts val="0"/>
              </a:spcBef>
              <a:spcAft>
                <a:spcPts val="0"/>
              </a:spcAft>
              <a:buNone/>
            </a:pPr>
            <a:r>
              <a:rPr b="1" lang="en" sz="1200">
                <a:solidFill>
                  <a:srgbClr val="990000"/>
                </a:solidFill>
                <a:latin typeface="Mada"/>
                <a:ea typeface="Mada"/>
                <a:cs typeface="Mada"/>
                <a:sym typeface="Mada"/>
              </a:rPr>
              <a:t>Q1:</a:t>
            </a:r>
            <a:r>
              <a:rPr lang="en" sz="1200">
                <a:solidFill>
                  <a:srgbClr val="990000"/>
                </a:solidFill>
                <a:latin typeface="Mada"/>
                <a:ea typeface="Mada"/>
                <a:cs typeface="Mada"/>
                <a:sym typeface="Mada"/>
              </a:rPr>
              <a:t> </a:t>
            </a:r>
            <a:r>
              <a:rPr b="1" lang="en" sz="1200">
                <a:solidFill>
                  <a:srgbClr val="990000"/>
                </a:solidFill>
                <a:latin typeface="Mada"/>
                <a:ea typeface="Mada"/>
                <a:cs typeface="Mada"/>
                <a:sym typeface="Mada"/>
              </a:rPr>
              <a:t>Which of the following has protective effect against breast cancer ?</a:t>
            </a:r>
            <a:endParaRPr b="1" sz="1200">
              <a:solidFill>
                <a:srgbClr val="990000"/>
              </a:solidFill>
              <a:latin typeface="Mada"/>
              <a:ea typeface="Mada"/>
              <a:cs typeface="Mada"/>
              <a:sym typeface="Mada"/>
            </a:endParaRPr>
          </a:p>
          <a:p>
            <a:pPr indent="0" lvl="0" marL="0" rtl="0" algn="l">
              <a:spcBef>
                <a:spcPts val="0"/>
              </a:spcBef>
              <a:spcAft>
                <a:spcPts val="0"/>
              </a:spcAft>
              <a:buNone/>
            </a:pPr>
            <a:r>
              <a:rPr b="1" lang="en" sz="1200">
                <a:solidFill>
                  <a:srgbClr val="E06666"/>
                </a:solidFill>
                <a:latin typeface="Mada"/>
                <a:ea typeface="Mada"/>
                <a:cs typeface="Mada"/>
                <a:sym typeface="Mada"/>
              </a:rPr>
              <a:t>A.</a:t>
            </a:r>
            <a:r>
              <a:rPr lang="en" sz="1200">
                <a:solidFill>
                  <a:srgbClr val="E06666"/>
                </a:solidFill>
                <a:latin typeface="Mada"/>
                <a:ea typeface="Mada"/>
                <a:cs typeface="Mada"/>
                <a:sym typeface="Mada"/>
              </a:rPr>
              <a:t> Estrogen                                  </a:t>
            </a:r>
            <a:r>
              <a:rPr b="1" lang="en" sz="1200">
                <a:solidFill>
                  <a:srgbClr val="E06666"/>
                </a:solidFill>
                <a:latin typeface="Mada"/>
                <a:ea typeface="Mada"/>
                <a:cs typeface="Mada"/>
                <a:sym typeface="Mada"/>
              </a:rPr>
              <a:t>B.</a:t>
            </a:r>
            <a:r>
              <a:rPr lang="en" sz="1200">
                <a:solidFill>
                  <a:srgbClr val="E06666"/>
                </a:solidFill>
                <a:latin typeface="Mada"/>
                <a:ea typeface="Mada"/>
                <a:cs typeface="Mada"/>
                <a:sym typeface="Mada"/>
              </a:rPr>
              <a:t> Progestin                                     </a:t>
            </a:r>
            <a:r>
              <a:rPr b="1" lang="en" sz="1200">
                <a:solidFill>
                  <a:srgbClr val="E06666"/>
                </a:solidFill>
                <a:latin typeface="Mada"/>
                <a:ea typeface="Mada"/>
                <a:cs typeface="Mada"/>
                <a:sym typeface="Mada"/>
              </a:rPr>
              <a:t>C.</a:t>
            </a:r>
            <a:r>
              <a:rPr lang="en" sz="1200">
                <a:solidFill>
                  <a:srgbClr val="E06666"/>
                </a:solidFill>
                <a:latin typeface="Mada"/>
                <a:ea typeface="Mada"/>
                <a:cs typeface="Mada"/>
                <a:sym typeface="Mada"/>
              </a:rPr>
              <a:t> Tamoxifen                                   </a:t>
            </a:r>
            <a:r>
              <a:rPr b="1" lang="en" sz="1200">
                <a:solidFill>
                  <a:srgbClr val="E06666"/>
                </a:solidFill>
                <a:latin typeface="Mada"/>
                <a:ea typeface="Mada"/>
                <a:cs typeface="Mada"/>
                <a:sym typeface="Mada"/>
              </a:rPr>
              <a:t>D. </a:t>
            </a:r>
            <a:r>
              <a:rPr lang="en" sz="1200">
                <a:solidFill>
                  <a:srgbClr val="E06666"/>
                </a:solidFill>
                <a:latin typeface="Mada"/>
                <a:ea typeface="Mada"/>
                <a:cs typeface="Mada"/>
                <a:sym typeface="Mada"/>
              </a:rPr>
              <a:t>Raloxifene</a:t>
            </a:r>
            <a:endParaRPr sz="1200">
              <a:solidFill>
                <a:srgbClr val="E06666"/>
              </a:solidFill>
              <a:latin typeface="Mada"/>
              <a:ea typeface="Mada"/>
              <a:cs typeface="Mada"/>
              <a:sym typeface="Mada"/>
            </a:endParaRPr>
          </a:p>
          <a:p>
            <a:pPr indent="0" lvl="0" marL="0" rtl="0" algn="l">
              <a:spcBef>
                <a:spcPts val="0"/>
              </a:spcBef>
              <a:spcAft>
                <a:spcPts val="0"/>
              </a:spcAft>
              <a:buNone/>
            </a:pPr>
            <a:r>
              <a:t/>
            </a:r>
            <a:endParaRPr sz="1200">
              <a:latin typeface="Mada"/>
              <a:ea typeface="Mada"/>
              <a:cs typeface="Mada"/>
              <a:sym typeface="Mada"/>
            </a:endParaRPr>
          </a:p>
          <a:p>
            <a:pPr indent="0" lvl="0" marL="0" rtl="0" algn="l">
              <a:spcBef>
                <a:spcPts val="0"/>
              </a:spcBef>
              <a:spcAft>
                <a:spcPts val="0"/>
              </a:spcAft>
              <a:buNone/>
            </a:pPr>
            <a:r>
              <a:rPr b="1" lang="en" sz="1200">
                <a:solidFill>
                  <a:srgbClr val="990000"/>
                </a:solidFill>
                <a:latin typeface="Mada"/>
                <a:ea typeface="Mada"/>
                <a:cs typeface="Mada"/>
                <a:sym typeface="Mada"/>
              </a:rPr>
              <a:t>Q2:A 35 years old female underwent hysterectomy for treatment of fibroids, she requires hormone replacement therapy because of her complaints of hot flushes, urinary incontinence and vaginal dryness. Which of the following would be appropriate for her condition?</a:t>
            </a:r>
            <a:endParaRPr b="1" sz="1200">
              <a:solidFill>
                <a:srgbClr val="990000"/>
              </a:solidFill>
              <a:latin typeface="Mada"/>
              <a:ea typeface="Mada"/>
              <a:cs typeface="Mada"/>
              <a:sym typeface="Mada"/>
            </a:endParaRPr>
          </a:p>
          <a:p>
            <a:pPr indent="0" lvl="0" marL="0" rtl="0" algn="l">
              <a:spcBef>
                <a:spcPts val="0"/>
              </a:spcBef>
              <a:spcAft>
                <a:spcPts val="0"/>
              </a:spcAft>
              <a:buNone/>
            </a:pPr>
            <a:r>
              <a:rPr b="1" lang="en" sz="1200">
                <a:solidFill>
                  <a:srgbClr val="E06666"/>
                </a:solidFill>
                <a:latin typeface="Mada"/>
                <a:ea typeface="Mada"/>
                <a:cs typeface="Mada"/>
                <a:sym typeface="Mada"/>
              </a:rPr>
              <a:t>A.</a:t>
            </a:r>
            <a:r>
              <a:rPr lang="en" sz="1200">
                <a:solidFill>
                  <a:srgbClr val="E06666"/>
                </a:solidFill>
                <a:latin typeface="Mada"/>
                <a:ea typeface="Mada"/>
                <a:cs typeface="Mada"/>
                <a:sym typeface="Mada"/>
              </a:rPr>
              <a:t> Estrogen                                </a:t>
            </a:r>
            <a:r>
              <a:rPr b="1" lang="en" sz="1200">
                <a:solidFill>
                  <a:srgbClr val="E06666"/>
                </a:solidFill>
                <a:latin typeface="Mada"/>
                <a:ea typeface="Mada"/>
                <a:cs typeface="Mada"/>
                <a:sym typeface="Mada"/>
              </a:rPr>
              <a:t>  B.</a:t>
            </a:r>
            <a:r>
              <a:rPr lang="en" sz="1200">
                <a:solidFill>
                  <a:srgbClr val="E06666"/>
                </a:solidFill>
                <a:latin typeface="Mada"/>
                <a:ea typeface="Mada"/>
                <a:cs typeface="Mada"/>
                <a:sym typeface="Mada"/>
              </a:rPr>
              <a:t> Progestin                                      </a:t>
            </a:r>
            <a:r>
              <a:rPr b="1" lang="en" sz="1200">
                <a:solidFill>
                  <a:srgbClr val="E06666"/>
                </a:solidFill>
                <a:latin typeface="Mada"/>
                <a:ea typeface="Mada"/>
                <a:cs typeface="Mada"/>
                <a:sym typeface="Mada"/>
              </a:rPr>
              <a:t>C.</a:t>
            </a:r>
            <a:r>
              <a:rPr lang="en" sz="1200">
                <a:solidFill>
                  <a:srgbClr val="E06666"/>
                </a:solidFill>
                <a:latin typeface="Mada"/>
                <a:ea typeface="Mada"/>
                <a:cs typeface="Mada"/>
                <a:sym typeface="Mada"/>
              </a:rPr>
              <a:t> Tamoxifen                             </a:t>
            </a:r>
            <a:r>
              <a:rPr b="1" lang="en" sz="1200">
                <a:solidFill>
                  <a:srgbClr val="E06666"/>
                </a:solidFill>
                <a:latin typeface="Mada"/>
                <a:ea typeface="Mada"/>
                <a:cs typeface="Mada"/>
                <a:sym typeface="Mada"/>
              </a:rPr>
              <a:t>     D.</a:t>
            </a:r>
            <a:r>
              <a:rPr lang="en" sz="1200">
                <a:solidFill>
                  <a:srgbClr val="E06666"/>
                </a:solidFill>
                <a:latin typeface="Mada"/>
                <a:ea typeface="Mada"/>
                <a:cs typeface="Mada"/>
                <a:sym typeface="Mada"/>
              </a:rPr>
              <a:t> Raloxifene</a:t>
            </a:r>
            <a:endParaRPr sz="1200">
              <a:solidFill>
                <a:srgbClr val="E06666"/>
              </a:solidFill>
              <a:latin typeface="Mada"/>
              <a:ea typeface="Mada"/>
              <a:cs typeface="Mada"/>
              <a:sym typeface="Mada"/>
            </a:endParaRPr>
          </a:p>
          <a:p>
            <a:pPr indent="0" lvl="0" marL="0" rtl="0" algn="l">
              <a:spcBef>
                <a:spcPts val="0"/>
              </a:spcBef>
              <a:spcAft>
                <a:spcPts val="0"/>
              </a:spcAft>
              <a:buNone/>
            </a:pPr>
            <a:r>
              <a:t/>
            </a:r>
            <a:endParaRPr sz="1200">
              <a:latin typeface="Mada"/>
              <a:ea typeface="Mada"/>
              <a:cs typeface="Mada"/>
              <a:sym typeface="Mada"/>
            </a:endParaRPr>
          </a:p>
          <a:p>
            <a:pPr indent="0" lvl="0" marL="0" rtl="0" algn="l">
              <a:spcBef>
                <a:spcPts val="0"/>
              </a:spcBef>
              <a:spcAft>
                <a:spcPts val="0"/>
              </a:spcAft>
              <a:buNone/>
            </a:pPr>
            <a:r>
              <a:rPr b="1" lang="en" sz="1200">
                <a:solidFill>
                  <a:srgbClr val="990000"/>
                </a:solidFill>
                <a:latin typeface="Mada"/>
                <a:ea typeface="Mada"/>
                <a:cs typeface="Mada"/>
                <a:sym typeface="Mada"/>
              </a:rPr>
              <a:t>Q3: A 65-year-old female who has been diagnosed with postmenopausal osteoporosis. She has	no history of fractures and no  other pertinent medical	conditions such breast or ovary cancer.	Which	of the following would be most appropriate for management of her osteoporosis?	</a:t>
            </a:r>
            <a:endParaRPr b="1" sz="1200">
              <a:solidFill>
                <a:srgbClr val="990000"/>
              </a:solidFill>
              <a:latin typeface="Mada"/>
              <a:ea typeface="Mada"/>
              <a:cs typeface="Mada"/>
              <a:sym typeface="Mada"/>
            </a:endParaRPr>
          </a:p>
          <a:p>
            <a:pPr indent="0" lvl="0" marL="0" rtl="0" algn="l">
              <a:spcBef>
                <a:spcPts val="0"/>
              </a:spcBef>
              <a:spcAft>
                <a:spcPts val="0"/>
              </a:spcAft>
              <a:buNone/>
            </a:pPr>
            <a:r>
              <a:rPr b="1" lang="en" sz="1200">
                <a:solidFill>
                  <a:srgbClr val="E06666"/>
                </a:solidFill>
                <a:latin typeface="Mada"/>
                <a:ea typeface="Mada"/>
                <a:cs typeface="Mada"/>
                <a:sym typeface="Mada"/>
              </a:rPr>
              <a:t>A.</a:t>
            </a:r>
            <a:r>
              <a:rPr lang="en" sz="1200">
                <a:solidFill>
                  <a:srgbClr val="E06666"/>
                </a:solidFill>
                <a:latin typeface="Mada"/>
                <a:ea typeface="Mada"/>
                <a:cs typeface="Mada"/>
                <a:sym typeface="Mada"/>
              </a:rPr>
              <a:t> Clomiphene                            </a:t>
            </a:r>
            <a:r>
              <a:rPr b="1" lang="en" sz="1200">
                <a:solidFill>
                  <a:srgbClr val="E06666"/>
                </a:solidFill>
                <a:latin typeface="Mada"/>
                <a:ea typeface="Mada"/>
                <a:cs typeface="Mada"/>
                <a:sym typeface="Mada"/>
              </a:rPr>
              <a:t>B.</a:t>
            </a:r>
            <a:r>
              <a:rPr lang="en" sz="1200">
                <a:solidFill>
                  <a:srgbClr val="E06666"/>
                </a:solidFill>
                <a:latin typeface="Mada"/>
                <a:ea typeface="Mada"/>
                <a:cs typeface="Mada"/>
                <a:sym typeface="Mada"/>
              </a:rPr>
              <a:t> Progestin                                     </a:t>
            </a:r>
            <a:r>
              <a:rPr b="1" lang="en" sz="1200">
                <a:solidFill>
                  <a:srgbClr val="E06666"/>
                </a:solidFill>
                <a:latin typeface="Mada"/>
                <a:ea typeface="Mada"/>
                <a:cs typeface="Mada"/>
                <a:sym typeface="Mada"/>
              </a:rPr>
              <a:t>C.</a:t>
            </a:r>
            <a:r>
              <a:rPr lang="en" sz="1200">
                <a:solidFill>
                  <a:srgbClr val="E06666"/>
                </a:solidFill>
                <a:latin typeface="Mada"/>
                <a:ea typeface="Mada"/>
                <a:cs typeface="Mada"/>
                <a:sym typeface="Mada"/>
              </a:rPr>
              <a:t> Tamoxifen                                  </a:t>
            </a:r>
            <a:r>
              <a:rPr b="1" lang="en" sz="1200">
                <a:solidFill>
                  <a:srgbClr val="E06666"/>
                </a:solidFill>
                <a:latin typeface="Mada"/>
                <a:ea typeface="Mada"/>
                <a:cs typeface="Mada"/>
                <a:sym typeface="Mada"/>
              </a:rPr>
              <a:t>D. </a:t>
            </a:r>
            <a:r>
              <a:rPr lang="en" sz="1200">
                <a:solidFill>
                  <a:srgbClr val="E06666"/>
                </a:solidFill>
                <a:latin typeface="Mada"/>
                <a:ea typeface="Mada"/>
                <a:cs typeface="Mada"/>
                <a:sym typeface="Mada"/>
              </a:rPr>
              <a:t>Raloxifene</a:t>
            </a:r>
            <a:endParaRPr sz="1200">
              <a:solidFill>
                <a:srgbClr val="E06666"/>
              </a:solidFill>
              <a:latin typeface="Mada"/>
              <a:ea typeface="Mada"/>
              <a:cs typeface="Mada"/>
              <a:sym typeface="Mada"/>
            </a:endParaRPr>
          </a:p>
          <a:p>
            <a:pPr indent="0" lvl="0" marL="0" rtl="0" algn="l">
              <a:spcBef>
                <a:spcPts val="0"/>
              </a:spcBef>
              <a:spcAft>
                <a:spcPts val="0"/>
              </a:spcAft>
              <a:buNone/>
            </a:pPr>
            <a:r>
              <a:t/>
            </a:r>
            <a:endParaRPr sz="1200">
              <a:latin typeface="Mada"/>
              <a:ea typeface="Mada"/>
              <a:cs typeface="Mada"/>
              <a:sym typeface="Mada"/>
            </a:endParaRPr>
          </a:p>
          <a:p>
            <a:pPr indent="0" lvl="0" marL="0" rtl="0" algn="l">
              <a:spcBef>
                <a:spcPts val="0"/>
              </a:spcBef>
              <a:spcAft>
                <a:spcPts val="0"/>
              </a:spcAft>
              <a:buNone/>
            </a:pPr>
            <a:r>
              <a:rPr b="1" lang="en" sz="1200">
                <a:solidFill>
                  <a:srgbClr val="990000"/>
                </a:solidFill>
                <a:latin typeface="Mada"/>
                <a:ea typeface="Mada"/>
                <a:cs typeface="Mada"/>
                <a:sym typeface="Mada"/>
              </a:rPr>
              <a:t>Q4:</a:t>
            </a:r>
            <a:r>
              <a:rPr lang="en" sz="1200">
                <a:solidFill>
                  <a:srgbClr val="990000"/>
                </a:solidFill>
                <a:latin typeface="Mada"/>
                <a:ea typeface="Mada"/>
                <a:cs typeface="Mada"/>
                <a:sym typeface="Mada"/>
              </a:rPr>
              <a:t> </a:t>
            </a:r>
            <a:r>
              <a:rPr b="1" lang="en" sz="1200">
                <a:solidFill>
                  <a:srgbClr val="990000"/>
                </a:solidFill>
                <a:latin typeface="Mada"/>
                <a:ea typeface="Mada"/>
                <a:cs typeface="Mada"/>
                <a:sym typeface="Mada"/>
              </a:rPr>
              <a:t>Which of the following should be combined with estrogen in hormone replacement therapy to reduce the incidence of  endometrial cancer ?</a:t>
            </a:r>
            <a:endParaRPr b="1" sz="1200">
              <a:solidFill>
                <a:srgbClr val="990000"/>
              </a:solidFill>
              <a:latin typeface="Mada"/>
              <a:ea typeface="Mada"/>
              <a:cs typeface="Mada"/>
              <a:sym typeface="Mada"/>
            </a:endParaRPr>
          </a:p>
          <a:p>
            <a:pPr indent="0" lvl="0" marL="0" rtl="0" algn="l">
              <a:spcBef>
                <a:spcPts val="0"/>
              </a:spcBef>
              <a:spcAft>
                <a:spcPts val="0"/>
              </a:spcAft>
              <a:buNone/>
            </a:pPr>
            <a:r>
              <a:rPr b="1" lang="en" sz="1200">
                <a:solidFill>
                  <a:srgbClr val="E06666"/>
                </a:solidFill>
                <a:latin typeface="Mada"/>
                <a:ea typeface="Mada"/>
                <a:cs typeface="Mada"/>
                <a:sym typeface="Mada"/>
              </a:rPr>
              <a:t>A.</a:t>
            </a:r>
            <a:r>
              <a:rPr lang="en" sz="1200">
                <a:solidFill>
                  <a:srgbClr val="E06666"/>
                </a:solidFill>
                <a:latin typeface="Mada"/>
                <a:ea typeface="Mada"/>
                <a:cs typeface="Mada"/>
                <a:sym typeface="Mada"/>
              </a:rPr>
              <a:t> Phytoestrogens                   </a:t>
            </a:r>
            <a:r>
              <a:rPr b="1" lang="en" sz="1200">
                <a:solidFill>
                  <a:srgbClr val="E06666"/>
                </a:solidFill>
                <a:latin typeface="Mada"/>
                <a:ea typeface="Mada"/>
                <a:cs typeface="Mada"/>
                <a:sym typeface="Mada"/>
              </a:rPr>
              <a:t> B.</a:t>
            </a:r>
            <a:r>
              <a:rPr lang="en" sz="1200">
                <a:solidFill>
                  <a:srgbClr val="E06666"/>
                </a:solidFill>
                <a:latin typeface="Mada"/>
                <a:ea typeface="Mada"/>
                <a:cs typeface="Mada"/>
                <a:sym typeface="Mada"/>
              </a:rPr>
              <a:t> Progestin                                      </a:t>
            </a:r>
            <a:r>
              <a:rPr b="1" lang="en" sz="1200">
                <a:solidFill>
                  <a:srgbClr val="E06666"/>
                </a:solidFill>
                <a:latin typeface="Mada"/>
                <a:ea typeface="Mada"/>
                <a:cs typeface="Mada"/>
                <a:sym typeface="Mada"/>
              </a:rPr>
              <a:t>C.</a:t>
            </a:r>
            <a:r>
              <a:rPr lang="en" sz="1200">
                <a:solidFill>
                  <a:srgbClr val="E06666"/>
                </a:solidFill>
                <a:latin typeface="Mada"/>
                <a:ea typeface="Mada"/>
                <a:cs typeface="Mada"/>
                <a:sym typeface="Mada"/>
              </a:rPr>
              <a:t> Tamoxifen                            </a:t>
            </a:r>
            <a:r>
              <a:rPr b="1" lang="en" sz="1200">
                <a:solidFill>
                  <a:srgbClr val="E06666"/>
                </a:solidFill>
                <a:latin typeface="Mada"/>
                <a:ea typeface="Mada"/>
                <a:cs typeface="Mada"/>
                <a:sym typeface="Mada"/>
              </a:rPr>
              <a:t>D. </a:t>
            </a:r>
            <a:r>
              <a:rPr lang="en" sz="1200">
                <a:solidFill>
                  <a:srgbClr val="E06666"/>
                </a:solidFill>
                <a:latin typeface="Mada"/>
                <a:ea typeface="Mada"/>
                <a:cs typeface="Mada"/>
                <a:sym typeface="Mada"/>
              </a:rPr>
              <a:t>Testosterone </a:t>
            </a:r>
            <a:endParaRPr sz="1200">
              <a:solidFill>
                <a:srgbClr val="E06666"/>
              </a:solidFill>
              <a:latin typeface="Mada"/>
              <a:ea typeface="Mada"/>
              <a:cs typeface="Mada"/>
              <a:sym typeface="Mada"/>
            </a:endParaRPr>
          </a:p>
          <a:p>
            <a:pPr indent="0" lvl="0" marL="0" rtl="0" algn="l">
              <a:spcBef>
                <a:spcPts val="0"/>
              </a:spcBef>
              <a:spcAft>
                <a:spcPts val="0"/>
              </a:spcAft>
              <a:buNone/>
            </a:pPr>
            <a:r>
              <a:t/>
            </a:r>
            <a:endParaRPr sz="1200">
              <a:latin typeface="Mada"/>
              <a:ea typeface="Mada"/>
              <a:cs typeface="Mada"/>
              <a:sym typeface="Mada"/>
            </a:endParaRPr>
          </a:p>
          <a:p>
            <a:pPr indent="0" lvl="0" marL="0" rtl="0" algn="l">
              <a:spcBef>
                <a:spcPts val="0"/>
              </a:spcBef>
              <a:spcAft>
                <a:spcPts val="0"/>
              </a:spcAft>
              <a:buNone/>
            </a:pPr>
            <a:r>
              <a:rPr b="1" lang="en" sz="1200">
                <a:solidFill>
                  <a:srgbClr val="990000"/>
                </a:solidFill>
                <a:latin typeface="Mada"/>
                <a:ea typeface="Mada"/>
                <a:cs typeface="Mada"/>
                <a:sym typeface="Mada"/>
              </a:rPr>
              <a:t>Q5: A 47 years old female who start to develop symptoms such as hot flushes, night sweating,	mood	Disturbances, vaginal dryness, difficulty in voiding and Loss of Sexual Arousal &amp; Libido.	Which of the following would be helpful in her case?</a:t>
            </a:r>
            <a:r>
              <a:rPr b="1" lang="en" sz="1200">
                <a:latin typeface="Mada"/>
                <a:ea typeface="Mada"/>
                <a:cs typeface="Mada"/>
                <a:sym typeface="Mada"/>
              </a:rPr>
              <a:t>	</a:t>
            </a:r>
            <a:endParaRPr b="1" sz="1200">
              <a:latin typeface="Mada"/>
              <a:ea typeface="Mada"/>
              <a:cs typeface="Mada"/>
              <a:sym typeface="Mada"/>
            </a:endParaRPr>
          </a:p>
          <a:p>
            <a:pPr indent="0" lvl="0" marL="0" rtl="0" algn="l">
              <a:spcBef>
                <a:spcPts val="0"/>
              </a:spcBef>
              <a:spcAft>
                <a:spcPts val="0"/>
              </a:spcAft>
              <a:buNone/>
            </a:pPr>
            <a:r>
              <a:rPr b="1" lang="en" sz="1200">
                <a:solidFill>
                  <a:srgbClr val="E06666"/>
                </a:solidFill>
                <a:latin typeface="Mada"/>
                <a:ea typeface="Mada"/>
                <a:cs typeface="Mada"/>
                <a:sym typeface="Mada"/>
              </a:rPr>
              <a:t>A. </a:t>
            </a:r>
            <a:r>
              <a:rPr lang="en" sz="1200">
                <a:solidFill>
                  <a:srgbClr val="E06666"/>
                </a:solidFill>
                <a:latin typeface="Mada"/>
                <a:ea typeface="Mada"/>
                <a:cs typeface="Mada"/>
                <a:sym typeface="Mada"/>
              </a:rPr>
              <a:t>Estradiol + progestin + Raloxifene                                                  </a:t>
            </a:r>
            <a:r>
              <a:rPr b="1" lang="en" sz="1200">
                <a:solidFill>
                  <a:srgbClr val="E06666"/>
                </a:solidFill>
                <a:latin typeface="Mada"/>
                <a:ea typeface="Mada"/>
                <a:cs typeface="Mada"/>
                <a:sym typeface="Mada"/>
              </a:rPr>
              <a:t>B.</a:t>
            </a:r>
            <a:r>
              <a:rPr lang="en" sz="1200">
                <a:solidFill>
                  <a:srgbClr val="E06666"/>
                </a:solidFill>
                <a:latin typeface="Mada"/>
                <a:ea typeface="Mada"/>
                <a:cs typeface="Mada"/>
                <a:sym typeface="Mada"/>
              </a:rPr>
              <a:t> Clomiphene + Estradiol + Progestin</a:t>
            </a:r>
            <a:endParaRPr sz="1200">
              <a:solidFill>
                <a:srgbClr val="E06666"/>
              </a:solidFill>
              <a:latin typeface="Mada"/>
              <a:ea typeface="Mada"/>
              <a:cs typeface="Mada"/>
              <a:sym typeface="Mada"/>
            </a:endParaRPr>
          </a:p>
          <a:p>
            <a:pPr indent="0" lvl="0" marL="0" rtl="0" algn="l">
              <a:spcBef>
                <a:spcPts val="0"/>
              </a:spcBef>
              <a:spcAft>
                <a:spcPts val="0"/>
              </a:spcAft>
              <a:buNone/>
            </a:pPr>
            <a:r>
              <a:rPr b="1" lang="en" sz="1200">
                <a:solidFill>
                  <a:srgbClr val="E06666"/>
                </a:solidFill>
                <a:latin typeface="Mada"/>
                <a:ea typeface="Mada"/>
                <a:cs typeface="Mada"/>
                <a:sym typeface="Mada"/>
              </a:rPr>
              <a:t>C.</a:t>
            </a:r>
            <a:r>
              <a:rPr lang="en" sz="1200">
                <a:solidFill>
                  <a:srgbClr val="E06666"/>
                </a:solidFill>
                <a:latin typeface="Mada"/>
                <a:ea typeface="Mada"/>
                <a:cs typeface="Mada"/>
                <a:sym typeface="Mada"/>
              </a:rPr>
              <a:t> Testosterone + Estradiol + progestin                                          </a:t>
            </a:r>
            <a:r>
              <a:rPr b="1" lang="en" sz="1200">
                <a:solidFill>
                  <a:srgbClr val="E06666"/>
                </a:solidFill>
                <a:latin typeface="Mada"/>
                <a:ea typeface="Mada"/>
                <a:cs typeface="Mada"/>
                <a:sym typeface="Mada"/>
              </a:rPr>
              <a:t>   D. </a:t>
            </a:r>
            <a:r>
              <a:rPr lang="en" sz="1200">
                <a:solidFill>
                  <a:srgbClr val="E06666"/>
                </a:solidFill>
                <a:latin typeface="Mada"/>
                <a:ea typeface="Mada"/>
                <a:cs typeface="Mada"/>
                <a:sym typeface="Mada"/>
              </a:rPr>
              <a:t>Estradiol + Progestin</a:t>
            </a:r>
            <a:endParaRPr sz="1200">
              <a:solidFill>
                <a:srgbClr val="E06666"/>
              </a:solidFill>
              <a:latin typeface="Mada"/>
              <a:ea typeface="Mada"/>
              <a:cs typeface="Mada"/>
              <a:sym typeface="Mada"/>
            </a:endParaRPr>
          </a:p>
        </p:txBody>
      </p:sp>
      <p:sp>
        <p:nvSpPr>
          <p:cNvPr id="270" name="Google Shape;270;p33"/>
          <p:cNvSpPr txBox="1"/>
          <p:nvPr/>
        </p:nvSpPr>
        <p:spPr>
          <a:xfrm>
            <a:off x="4104000" y="10385029"/>
            <a:ext cx="874200" cy="200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rgbClr val="990000"/>
                </a:solidFill>
                <a:latin typeface="Mada"/>
                <a:ea typeface="Mada"/>
                <a:cs typeface="Mada"/>
                <a:sym typeface="Mada"/>
              </a:rPr>
              <a:t>SAQ</a:t>
            </a:r>
            <a:endParaRPr b="1" sz="1200">
              <a:solidFill>
                <a:srgbClr val="990000"/>
              </a:solidFill>
              <a:latin typeface="Mada"/>
              <a:ea typeface="Mada"/>
              <a:cs typeface="Mada"/>
              <a:sym typeface="Mada"/>
            </a:endParaRPr>
          </a:p>
        </p:txBody>
      </p:sp>
      <p:graphicFrame>
        <p:nvGraphicFramePr>
          <p:cNvPr id="271" name="Google Shape;271;p33"/>
          <p:cNvGraphicFramePr/>
          <p:nvPr/>
        </p:nvGraphicFramePr>
        <p:xfrm>
          <a:off x="2370686" y="10585139"/>
          <a:ext cx="3000000" cy="3000000"/>
        </p:xfrm>
        <a:graphic>
          <a:graphicData uri="http://schemas.openxmlformats.org/drawingml/2006/table">
            <a:tbl>
              <a:tblPr>
                <a:noFill/>
                <a:tableStyleId>{D9BD9B81-080F-455B-B92E-CE8981ED4426}</a:tableStyleId>
              </a:tblPr>
              <a:tblGrid>
                <a:gridCol w="381850"/>
                <a:gridCol w="3983125"/>
              </a:tblGrid>
              <a:tr h="123800">
                <a:tc>
                  <a:txBody>
                    <a:bodyPr/>
                    <a:lstStyle/>
                    <a:p>
                      <a:pPr indent="0" lvl="0" marL="0" rtl="0" algn="ctr">
                        <a:spcBef>
                          <a:spcPts val="0"/>
                        </a:spcBef>
                        <a:spcAft>
                          <a:spcPts val="0"/>
                        </a:spcAft>
                        <a:buNone/>
                      </a:pPr>
                      <a:r>
                        <a:rPr lang="en" sz="800">
                          <a:solidFill>
                            <a:srgbClr val="990000"/>
                          </a:solidFill>
                          <a:latin typeface="Mada"/>
                          <a:ea typeface="Mada"/>
                          <a:cs typeface="Mada"/>
                          <a:sym typeface="Mada"/>
                        </a:rPr>
                        <a:t>Q1</a:t>
                      </a:r>
                      <a:endParaRPr sz="800">
                        <a:solidFill>
                          <a:srgbClr val="990000"/>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800">
                          <a:solidFill>
                            <a:srgbClr val="D9D9D9"/>
                          </a:solidFill>
                          <a:latin typeface="Mada"/>
                          <a:ea typeface="Mada"/>
                          <a:cs typeface="Mada"/>
                          <a:sym typeface="Mada"/>
                        </a:rPr>
                        <a:t>Estrogen (</a:t>
                      </a:r>
                      <a:r>
                        <a:rPr lang="en" sz="800" u="sng">
                          <a:solidFill>
                            <a:srgbClr val="D9D9D9"/>
                          </a:solidFill>
                          <a:latin typeface="Mada"/>
                          <a:ea typeface="Mada"/>
                          <a:cs typeface="Mada"/>
                          <a:sym typeface="Mada"/>
                        </a:rPr>
                        <a:t>ALONE)</a:t>
                      </a:r>
                      <a:endParaRPr sz="800" u="sng">
                        <a:solidFill>
                          <a:srgbClr val="D9D9D9"/>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r h="273850">
                <a:tc>
                  <a:txBody>
                    <a:bodyPr/>
                    <a:lstStyle/>
                    <a:p>
                      <a:pPr indent="0" lvl="0" marL="0" rtl="0" algn="ctr">
                        <a:spcBef>
                          <a:spcPts val="0"/>
                        </a:spcBef>
                        <a:spcAft>
                          <a:spcPts val="0"/>
                        </a:spcAft>
                        <a:buNone/>
                      </a:pPr>
                      <a:r>
                        <a:rPr lang="en" sz="800">
                          <a:solidFill>
                            <a:srgbClr val="990000"/>
                          </a:solidFill>
                          <a:latin typeface="Mada"/>
                          <a:ea typeface="Mada"/>
                          <a:cs typeface="Mada"/>
                          <a:sym typeface="Mada"/>
                        </a:rPr>
                        <a:t>Q2</a:t>
                      </a:r>
                      <a:endParaRPr sz="800">
                        <a:solidFill>
                          <a:srgbClr val="990000"/>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800">
                          <a:solidFill>
                            <a:srgbClr val="D9D9D9"/>
                          </a:solidFill>
                          <a:latin typeface="Mada"/>
                          <a:ea typeface="Mada"/>
                          <a:cs typeface="Mada"/>
                          <a:sym typeface="Mada"/>
                        </a:rPr>
                        <a:t>1. Irregular vaginal bleeding    2. Breast tenderness    3. Nausea</a:t>
                      </a:r>
                      <a:endParaRPr sz="800">
                        <a:solidFill>
                          <a:srgbClr val="D9D9D9"/>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r h="273850">
                <a:tc>
                  <a:txBody>
                    <a:bodyPr/>
                    <a:lstStyle/>
                    <a:p>
                      <a:pPr indent="0" lvl="0" marL="0" rtl="0" algn="ctr">
                        <a:spcBef>
                          <a:spcPts val="0"/>
                        </a:spcBef>
                        <a:spcAft>
                          <a:spcPts val="0"/>
                        </a:spcAft>
                        <a:buNone/>
                      </a:pPr>
                      <a:r>
                        <a:rPr lang="en" sz="800">
                          <a:solidFill>
                            <a:srgbClr val="990000"/>
                          </a:solidFill>
                          <a:latin typeface="Mada"/>
                          <a:ea typeface="Mada"/>
                          <a:cs typeface="Mada"/>
                          <a:sym typeface="Mada"/>
                        </a:rPr>
                        <a:t>Q3</a:t>
                      </a:r>
                      <a:endParaRPr sz="800">
                        <a:solidFill>
                          <a:srgbClr val="990000"/>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800">
                          <a:solidFill>
                            <a:srgbClr val="D9D9D9"/>
                          </a:solidFill>
                          <a:latin typeface="Mada"/>
                          <a:ea typeface="Mada"/>
                          <a:cs typeface="Mada"/>
                          <a:sym typeface="Mada"/>
                        </a:rPr>
                        <a:t>Estrogen + Progestin</a:t>
                      </a:r>
                      <a:endParaRPr sz="800">
                        <a:solidFill>
                          <a:srgbClr val="D9D9D9"/>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r h="273850">
                <a:tc>
                  <a:txBody>
                    <a:bodyPr/>
                    <a:lstStyle/>
                    <a:p>
                      <a:pPr indent="0" lvl="0" marL="0" rtl="0" algn="ctr">
                        <a:spcBef>
                          <a:spcPts val="0"/>
                        </a:spcBef>
                        <a:spcAft>
                          <a:spcPts val="0"/>
                        </a:spcAft>
                        <a:buNone/>
                      </a:pPr>
                      <a:r>
                        <a:rPr lang="en" sz="800">
                          <a:solidFill>
                            <a:srgbClr val="990000"/>
                          </a:solidFill>
                          <a:latin typeface="Mada"/>
                          <a:ea typeface="Mada"/>
                          <a:cs typeface="Mada"/>
                          <a:sym typeface="Mada"/>
                        </a:rPr>
                        <a:t>Q4</a:t>
                      </a:r>
                      <a:endParaRPr sz="800">
                        <a:solidFill>
                          <a:srgbClr val="990000"/>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800">
                          <a:solidFill>
                            <a:srgbClr val="D9D9D9"/>
                          </a:solidFill>
                          <a:latin typeface="Mada"/>
                          <a:ea typeface="Mada"/>
                          <a:cs typeface="Mada"/>
                          <a:sym typeface="Mada"/>
                        </a:rPr>
                        <a:t>Physical activity</a:t>
                      </a:r>
                      <a:endParaRPr sz="800">
                        <a:solidFill>
                          <a:srgbClr val="D9D9D9"/>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bl>
          </a:graphicData>
        </a:graphic>
      </p:graphicFrame>
      <p:graphicFrame>
        <p:nvGraphicFramePr>
          <p:cNvPr id="272" name="Google Shape;272;p33"/>
          <p:cNvGraphicFramePr/>
          <p:nvPr/>
        </p:nvGraphicFramePr>
        <p:xfrm>
          <a:off x="1382686" y="10585139"/>
          <a:ext cx="3000000" cy="3000000"/>
        </p:xfrm>
        <a:graphic>
          <a:graphicData uri="http://schemas.openxmlformats.org/drawingml/2006/table">
            <a:tbl>
              <a:tblPr>
                <a:noFill/>
                <a:tableStyleId>{D9BD9B81-080F-455B-B92E-CE8981ED4426}</a:tableStyleId>
              </a:tblPr>
              <a:tblGrid>
                <a:gridCol w="381850"/>
                <a:gridCol w="381850"/>
              </a:tblGrid>
              <a:tr h="123800">
                <a:tc>
                  <a:txBody>
                    <a:bodyPr/>
                    <a:lstStyle/>
                    <a:p>
                      <a:pPr indent="0" lvl="0" marL="0" rtl="0" algn="ctr">
                        <a:spcBef>
                          <a:spcPts val="0"/>
                        </a:spcBef>
                        <a:spcAft>
                          <a:spcPts val="0"/>
                        </a:spcAft>
                        <a:buNone/>
                      </a:pPr>
                      <a:r>
                        <a:rPr lang="en" sz="800">
                          <a:solidFill>
                            <a:srgbClr val="990000"/>
                          </a:solidFill>
                          <a:latin typeface="Mada"/>
                          <a:ea typeface="Mada"/>
                          <a:cs typeface="Mada"/>
                          <a:sym typeface="Mada"/>
                        </a:rPr>
                        <a:t>Q1</a:t>
                      </a:r>
                      <a:endParaRPr sz="800">
                        <a:solidFill>
                          <a:srgbClr val="990000"/>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800">
                          <a:solidFill>
                            <a:srgbClr val="D9D9D9"/>
                          </a:solidFill>
                          <a:latin typeface="Mada"/>
                          <a:ea typeface="Mada"/>
                          <a:cs typeface="Mada"/>
                          <a:sym typeface="Mada"/>
                        </a:rPr>
                        <a:t>B</a:t>
                      </a:r>
                      <a:endParaRPr sz="800">
                        <a:solidFill>
                          <a:srgbClr val="D9D9D9"/>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r h="273850">
                <a:tc>
                  <a:txBody>
                    <a:bodyPr/>
                    <a:lstStyle/>
                    <a:p>
                      <a:pPr indent="0" lvl="0" marL="0" rtl="0" algn="ctr">
                        <a:spcBef>
                          <a:spcPts val="0"/>
                        </a:spcBef>
                        <a:spcAft>
                          <a:spcPts val="0"/>
                        </a:spcAft>
                        <a:buNone/>
                      </a:pPr>
                      <a:r>
                        <a:rPr lang="en" sz="800">
                          <a:solidFill>
                            <a:srgbClr val="990000"/>
                          </a:solidFill>
                          <a:latin typeface="Mada"/>
                          <a:ea typeface="Mada"/>
                          <a:cs typeface="Mada"/>
                          <a:sym typeface="Mada"/>
                        </a:rPr>
                        <a:t>Q2</a:t>
                      </a:r>
                      <a:endParaRPr sz="800">
                        <a:solidFill>
                          <a:srgbClr val="990000"/>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800">
                          <a:solidFill>
                            <a:srgbClr val="D9D9D9"/>
                          </a:solidFill>
                          <a:latin typeface="Mada"/>
                          <a:ea typeface="Mada"/>
                          <a:cs typeface="Mada"/>
                          <a:sym typeface="Mada"/>
                        </a:rPr>
                        <a:t>A</a:t>
                      </a:r>
                      <a:endParaRPr sz="800">
                        <a:solidFill>
                          <a:srgbClr val="D9D9D9"/>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r h="273850">
                <a:tc>
                  <a:txBody>
                    <a:bodyPr/>
                    <a:lstStyle/>
                    <a:p>
                      <a:pPr indent="0" lvl="0" marL="0" rtl="0" algn="ctr">
                        <a:spcBef>
                          <a:spcPts val="0"/>
                        </a:spcBef>
                        <a:spcAft>
                          <a:spcPts val="0"/>
                        </a:spcAft>
                        <a:buNone/>
                      </a:pPr>
                      <a:r>
                        <a:rPr lang="en" sz="800">
                          <a:solidFill>
                            <a:srgbClr val="990000"/>
                          </a:solidFill>
                          <a:latin typeface="Mada"/>
                          <a:ea typeface="Mada"/>
                          <a:cs typeface="Mada"/>
                          <a:sym typeface="Mada"/>
                        </a:rPr>
                        <a:t>Q3</a:t>
                      </a:r>
                      <a:endParaRPr sz="800">
                        <a:solidFill>
                          <a:srgbClr val="990000"/>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800">
                          <a:solidFill>
                            <a:srgbClr val="D9D9D9"/>
                          </a:solidFill>
                          <a:latin typeface="Mada"/>
                          <a:ea typeface="Mada"/>
                          <a:cs typeface="Mada"/>
                          <a:sym typeface="Mada"/>
                        </a:rPr>
                        <a:t>D</a:t>
                      </a:r>
                      <a:endParaRPr sz="800">
                        <a:solidFill>
                          <a:srgbClr val="D9D9D9"/>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r h="273850">
                <a:tc>
                  <a:txBody>
                    <a:bodyPr/>
                    <a:lstStyle/>
                    <a:p>
                      <a:pPr indent="0" lvl="0" marL="0" rtl="0" algn="ctr">
                        <a:spcBef>
                          <a:spcPts val="0"/>
                        </a:spcBef>
                        <a:spcAft>
                          <a:spcPts val="0"/>
                        </a:spcAft>
                        <a:buNone/>
                      </a:pPr>
                      <a:r>
                        <a:rPr lang="en" sz="800">
                          <a:solidFill>
                            <a:srgbClr val="990000"/>
                          </a:solidFill>
                          <a:latin typeface="Mada"/>
                          <a:ea typeface="Mada"/>
                          <a:cs typeface="Mada"/>
                          <a:sym typeface="Mada"/>
                        </a:rPr>
                        <a:t>Q4</a:t>
                      </a:r>
                      <a:endParaRPr sz="800">
                        <a:solidFill>
                          <a:srgbClr val="990000"/>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800">
                          <a:solidFill>
                            <a:srgbClr val="D9D9D9"/>
                          </a:solidFill>
                          <a:latin typeface="Mada"/>
                          <a:ea typeface="Mada"/>
                          <a:cs typeface="Mada"/>
                          <a:sym typeface="Mada"/>
                        </a:rPr>
                        <a:t>B</a:t>
                      </a:r>
                      <a:endParaRPr sz="800">
                        <a:solidFill>
                          <a:srgbClr val="D9D9D9"/>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r h="273850">
                <a:tc>
                  <a:txBody>
                    <a:bodyPr/>
                    <a:lstStyle/>
                    <a:p>
                      <a:pPr indent="0" lvl="0" marL="0" rtl="0" algn="ctr">
                        <a:spcBef>
                          <a:spcPts val="0"/>
                        </a:spcBef>
                        <a:spcAft>
                          <a:spcPts val="0"/>
                        </a:spcAft>
                        <a:buNone/>
                      </a:pPr>
                      <a:r>
                        <a:rPr lang="en" sz="800">
                          <a:solidFill>
                            <a:srgbClr val="990000"/>
                          </a:solidFill>
                          <a:latin typeface="Mada"/>
                          <a:ea typeface="Mada"/>
                          <a:cs typeface="Mada"/>
                          <a:sym typeface="Mada"/>
                        </a:rPr>
                        <a:t>Q5</a:t>
                      </a:r>
                      <a:endParaRPr sz="800">
                        <a:solidFill>
                          <a:srgbClr val="990000"/>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800">
                          <a:solidFill>
                            <a:srgbClr val="D9D9D9"/>
                          </a:solidFill>
                          <a:latin typeface="Mada"/>
                          <a:ea typeface="Mada"/>
                          <a:cs typeface="Mada"/>
                          <a:sym typeface="Mada"/>
                        </a:rPr>
                        <a:t>C</a:t>
                      </a:r>
                      <a:endParaRPr sz="800">
                        <a:solidFill>
                          <a:srgbClr val="D9D9D9"/>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bl>
          </a:graphicData>
        </a:graphic>
      </p:graphicFrame>
      <p:sp>
        <p:nvSpPr>
          <p:cNvPr id="273" name="Google Shape;273;p33"/>
          <p:cNvSpPr txBox="1"/>
          <p:nvPr/>
        </p:nvSpPr>
        <p:spPr>
          <a:xfrm>
            <a:off x="1311000" y="10385029"/>
            <a:ext cx="874200" cy="200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rgbClr val="990000"/>
                </a:solidFill>
                <a:latin typeface="Mada"/>
                <a:ea typeface="Mada"/>
                <a:cs typeface="Mada"/>
                <a:sym typeface="Mada"/>
              </a:rPr>
              <a:t>MCQ</a:t>
            </a:r>
            <a:endParaRPr b="1" sz="1200">
              <a:solidFill>
                <a:srgbClr val="990000"/>
              </a:solidFill>
              <a:latin typeface="Mada"/>
              <a:ea typeface="Mada"/>
              <a:cs typeface="Mada"/>
              <a:sym typeface="Mada"/>
            </a:endParaRPr>
          </a:p>
        </p:txBody>
      </p:sp>
      <p:sp>
        <p:nvSpPr>
          <p:cNvPr id="274" name="Google Shape;274;p33"/>
          <p:cNvSpPr/>
          <p:nvPr/>
        </p:nvSpPr>
        <p:spPr>
          <a:xfrm>
            <a:off x="257011" y="1057206"/>
            <a:ext cx="1190700" cy="398700"/>
          </a:xfrm>
          <a:prstGeom prst="snip2DiagRect">
            <a:avLst>
              <a:gd fmla="val 0" name="adj1"/>
              <a:gd fmla="val 31217" name="adj2"/>
            </a:avLst>
          </a:prstGeom>
          <a:solidFill>
            <a:srgbClr val="F4CCC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2400">
                <a:solidFill>
                  <a:srgbClr val="990000"/>
                </a:solidFill>
                <a:latin typeface="Georgia"/>
                <a:ea typeface="Georgia"/>
                <a:cs typeface="Georgia"/>
                <a:sym typeface="Georgia"/>
              </a:rPr>
              <a:t>MCQ</a:t>
            </a:r>
            <a:endParaRPr b="1" sz="2400">
              <a:solidFill>
                <a:srgbClr val="990000"/>
              </a:solidFill>
              <a:latin typeface="Georgia"/>
              <a:ea typeface="Georgia"/>
              <a:cs typeface="Georgia"/>
              <a:sym typeface="Georgia"/>
            </a:endParaRPr>
          </a:p>
        </p:txBody>
      </p:sp>
      <p:sp>
        <p:nvSpPr>
          <p:cNvPr id="275" name="Google Shape;275;p33"/>
          <p:cNvSpPr txBox="1"/>
          <p:nvPr/>
        </p:nvSpPr>
        <p:spPr>
          <a:xfrm>
            <a:off x="0" y="11180477"/>
            <a:ext cx="1382700" cy="398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 sz="1800">
                <a:solidFill>
                  <a:srgbClr val="FFFFFF"/>
                </a:solidFill>
                <a:latin typeface="Georgia"/>
                <a:ea typeface="Georgia"/>
                <a:cs typeface="Georgia"/>
                <a:sym typeface="Georgia"/>
              </a:rPr>
              <a:t>Answers:</a:t>
            </a:r>
            <a:endParaRPr b="1" i="1" sz="1800">
              <a:solidFill>
                <a:srgbClr val="FFFFFF"/>
              </a:solidFill>
              <a:latin typeface="Georgia"/>
              <a:ea typeface="Georgia"/>
              <a:cs typeface="Georgia"/>
              <a:sym typeface="Georgia"/>
            </a:endParaRPr>
          </a:p>
        </p:txBody>
      </p:sp>
      <p:sp>
        <p:nvSpPr>
          <p:cNvPr id="276" name="Google Shape;276;p33"/>
          <p:cNvSpPr/>
          <p:nvPr/>
        </p:nvSpPr>
        <p:spPr>
          <a:xfrm>
            <a:off x="150" y="-9526"/>
            <a:ext cx="6858300" cy="750300"/>
          </a:xfrm>
          <a:prstGeom prst="rect">
            <a:avLst/>
          </a:prstGeom>
          <a:solidFill>
            <a:srgbClr val="F4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33"/>
          <p:cNvSpPr/>
          <p:nvPr/>
        </p:nvSpPr>
        <p:spPr>
          <a:xfrm>
            <a:off x="4610302" y="466750"/>
            <a:ext cx="2247900" cy="628500"/>
          </a:xfrm>
          <a:prstGeom prst="snip2DiagRect">
            <a:avLst>
              <a:gd fmla="val 42434" name="adj1"/>
              <a:gd fmla="val 0" name="adj2"/>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33"/>
          <p:cNvSpPr txBox="1"/>
          <p:nvPr/>
        </p:nvSpPr>
        <p:spPr>
          <a:xfrm>
            <a:off x="2490271" y="-64628"/>
            <a:ext cx="1866300" cy="750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4800">
                <a:solidFill>
                  <a:srgbClr val="990000"/>
                </a:solidFill>
                <a:latin typeface="Georgia"/>
                <a:ea typeface="Georgia"/>
                <a:cs typeface="Georgia"/>
                <a:sym typeface="Georgia"/>
              </a:rPr>
              <a:t>Quiz</a:t>
            </a:r>
            <a:endParaRPr b="1" sz="4800">
              <a:solidFill>
                <a:srgbClr val="990000"/>
              </a:solidFill>
              <a:latin typeface="Georgia"/>
              <a:ea typeface="Georgia"/>
              <a:cs typeface="Georgia"/>
              <a:sym typeface="Georgia"/>
            </a:endParaRPr>
          </a:p>
        </p:txBody>
      </p:sp>
      <p:sp>
        <p:nvSpPr>
          <p:cNvPr id="279" name="Google Shape;279;p33"/>
          <p:cNvSpPr/>
          <p:nvPr/>
        </p:nvSpPr>
        <p:spPr>
          <a:xfrm>
            <a:off x="123650" y="6696300"/>
            <a:ext cx="6612000" cy="3160500"/>
          </a:xfrm>
          <a:prstGeom prst="rect">
            <a:avLst/>
          </a:prstGeom>
          <a:noFill/>
          <a:ln cap="flat" cmpd="sng" w="28575">
            <a:solidFill>
              <a:srgbClr val="EA999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sz="1200">
              <a:latin typeface="Mada"/>
              <a:ea typeface="Mada"/>
              <a:cs typeface="Mada"/>
              <a:sym typeface="Mada"/>
            </a:endParaRPr>
          </a:p>
          <a:p>
            <a:pPr indent="-304800" lvl="0" marL="457200" rtl="0" algn="l">
              <a:spcBef>
                <a:spcPts val="0"/>
              </a:spcBef>
              <a:spcAft>
                <a:spcPts val="0"/>
              </a:spcAft>
              <a:buClr>
                <a:srgbClr val="990000"/>
              </a:buClr>
              <a:buSzPts val="1200"/>
              <a:buFont typeface="Mada"/>
              <a:buChar char="-"/>
            </a:pPr>
            <a:r>
              <a:rPr b="1" lang="en" sz="1200">
                <a:solidFill>
                  <a:srgbClr val="990000"/>
                </a:solidFill>
                <a:latin typeface="Mada"/>
                <a:ea typeface="Mada"/>
                <a:cs typeface="Mada"/>
                <a:sym typeface="Mada"/>
              </a:rPr>
              <a:t>A 55 years old female complaining about hot flushes, sleep disturbance, night sweats, past medical history of hysterectomy 4 years ago.</a:t>
            </a:r>
            <a:endParaRPr b="1" sz="1200">
              <a:solidFill>
                <a:srgbClr val="990000"/>
              </a:solidFill>
              <a:latin typeface="Mada"/>
              <a:ea typeface="Mada"/>
              <a:cs typeface="Mada"/>
              <a:sym typeface="Mada"/>
            </a:endParaRPr>
          </a:p>
          <a:p>
            <a:pPr indent="0" lvl="0" marL="457200" rtl="0" algn="l">
              <a:spcBef>
                <a:spcPts val="0"/>
              </a:spcBef>
              <a:spcAft>
                <a:spcPts val="0"/>
              </a:spcAft>
              <a:buNone/>
            </a:pPr>
            <a:r>
              <a:t/>
            </a:r>
            <a:endParaRPr sz="1200">
              <a:latin typeface="Mada"/>
              <a:ea typeface="Mada"/>
              <a:cs typeface="Mada"/>
              <a:sym typeface="Mada"/>
            </a:endParaRPr>
          </a:p>
          <a:p>
            <a:pPr indent="0" lvl="0" marL="457200" rtl="0" algn="l">
              <a:spcBef>
                <a:spcPts val="0"/>
              </a:spcBef>
              <a:spcAft>
                <a:spcPts val="0"/>
              </a:spcAft>
              <a:buNone/>
            </a:pPr>
            <a:r>
              <a:rPr lang="en" sz="1200">
                <a:solidFill>
                  <a:srgbClr val="E06666"/>
                </a:solidFill>
                <a:latin typeface="Mada"/>
                <a:ea typeface="Mada"/>
                <a:cs typeface="Mada"/>
                <a:sym typeface="Mada"/>
              </a:rPr>
              <a:t>Q1) What is the management of her case?</a:t>
            </a:r>
            <a:endParaRPr sz="1200">
              <a:solidFill>
                <a:srgbClr val="E06666"/>
              </a:solidFill>
              <a:latin typeface="Mada"/>
              <a:ea typeface="Mada"/>
              <a:cs typeface="Mada"/>
              <a:sym typeface="Mada"/>
            </a:endParaRPr>
          </a:p>
          <a:p>
            <a:pPr indent="0" lvl="0" marL="457200" rtl="0" algn="l">
              <a:spcBef>
                <a:spcPts val="0"/>
              </a:spcBef>
              <a:spcAft>
                <a:spcPts val="0"/>
              </a:spcAft>
              <a:buNone/>
            </a:pPr>
            <a:r>
              <a:t/>
            </a:r>
            <a:endParaRPr sz="1200">
              <a:solidFill>
                <a:srgbClr val="E06666"/>
              </a:solidFill>
              <a:latin typeface="Mada"/>
              <a:ea typeface="Mada"/>
              <a:cs typeface="Mada"/>
              <a:sym typeface="Mada"/>
            </a:endParaRPr>
          </a:p>
          <a:p>
            <a:pPr indent="0" lvl="0" marL="457200" rtl="0" algn="l">
              <a:spcBef>
                <a:spcPts val="0"/>
              </a:spcBef>
              <a:spcAft>
                <a:spcPts val="0"/>
              </a:spcAft>
              <a:buNone/>
            </a:pPr>
            <a:r>
              <a:t/>
            </a:r>
            <a:endParaRPr sz="1200">
              <a:solidFill>
                <a:srgbClr val="E06666"/>
              </a:solidFill>
              <a:latin typeface="Mada"/>
              <a:ea typeface="Mada"/>
              <a:cs typeface="Mada"/>
              <a:sym typeface="Mada"/>
            </a:endParaRPr>
          </a:p>
          <a:p>
            <a:pPr indent="0" lvl="0" marL="457200" rtl="0" algn="l">
              <a:spcBef>
                <a:spcPts val="0"/>
              </a:spcBef>
              <a:spcAft>
                <a:spcPts val="0"/>
              </a:spcAft>
              <a:buNone/>
            </a:pPr>
            <a:r>
              <a:rPr lang="en" sz="1200">
                <a:solidFill>
                  <a:srgbClr val="E06666"/>
                </a:solidFill>
                <a:latin typeface="Mada"/>
                <a:ea typeface="Mada"/>
                <a:cs typeface="Mada"/>
                <a:sym typeface="Mada"/>
              </a:rPr>
              <a:t>Q2) Enumerate 3 ADR</a:t>
            </a:r>
            <a:endParaRPr sz="1200">
              <a:solidFill>
                <a:srgbClr val="E06666"/>
              </a:solidFill>
              <a:latin typeface="Mada"/>
              <a:ea typeface="Mada"/>
              <a:cs typeface="Mada"/>
              <a:sym typeface="Mada"/>
            </a:endParaRPr>
          </a:p>
          <a:p>
            <a:pPr indent="0" lvl="0" marL="457200" rtl="0" algn="l">
              <a:spcBef>
                <a:spcPts val="0"/>
              </a:spcBef>
              <a:spcAft>
                <a:spcPts val="0"/>
              </a:spcAft>
              <a:buNone/>
            </a:pPr>
            <a:r>
              <a:t/>
            </a:r>
            <a:endParaRPr b="1" sz="1200">
              <a:latin typeface="Mada"/>
              <a:ea typeface="Mada"/>
              <a:cs typeface="Mada"/>
              <a:sym typeface="Mada"/>
            </a:endParaRPr>
          </a:p>
          <a:p>
            <a:pPr indent="0" lvl="0" marL="457200" rtl="0" algn="l">
              <a:spcBef>
                <a:spcPts val="0"/>
              </a:spcBef>
              <a:spcAft>
                <a:spcPts val="0"/>
              </a:spcAft>
              <a:buNone/>
            </a:pPr>
            <a:r>
              <a:t/>
            </a:r>
            <a:endParaRPr b="1" sz="1200">
              <a:latin typeface="Mada"/>
              <a:ea typeface="Mada"/>
              <a:cs typeface="Mada"/>
              <a:sym typeface="Mada"/>
            </a:endParaRPr>
          </a:p>
          <a:p>
            <a:pPr indent="-304800" lvl="0" marL="457200" rtl="0" algn="l">
              <a:spcBef>
                <a:spcPts val="0"/>
              </a:spcBef>
              <a:spcAft>
                <a:spcPts val="0"/>
              </a:spcAft>
              <a:buClr>
                <a:srgbClr val="990000"/>
              </a:buClr>
              <a:buSzPts val="1200"/>
              <a:buFont typeface="Mada"/>
              <a:buChar char="-"/>
            </a:pPr>
            <a:r>
              <a:rPr b="1" lang="en" sz="1200">
                <a:solidFill>
                  <a:srgbClr val="990000"/>
                </a:solidFill>
                <a:latin typeface="Mada"/>
                <a:ea typeface="Mada"/>
                <a:cs typeface="Mada"/>
                <a:sym typeface="Mada"/>
              </a:rPr>
              <a:t>A 52 years female with menopausal symptoms: hot flushes, night sweats, urinary symptoms, sleep disturbance, with no history of cancer in the family or relatives.</a:t>
            </a:r>
            <a:endParaRPr b="1" sz="1200">
              <a:solidFill>
                <a:srgbClr val="990000"/>
              </a:solidFill>
              <a:latin typeface="Mada"/>
              <a:ea typeface="Mada"/>
              <a:cs typeface="Mada"/>
              <a:sym typeface="Mada"/>
            </a:endParaRPr>
          </a:p>
          <a:p>
            <a:pPr indent="0" lvl="0" marL="457200" rtl="0" algn="l">
              <a:spcBef>
                <a:spcPts val="0"/>
              </a:spcBef>
              <a:spcAft>
                <a:spcPts val="0"/>
              </a:spcAft>
              <a:buNone/>
            </a:pPr>
            <a:r>
              <a:t/>
            </a:r>
            <a:endParaRPr b="1" sz="1200">
              <a:latin typeface="Mada"/>
              <a:ea typeface="Mada"/>
              <a:cs typeface="Mada"/>
              <a:sym typeface="Mada"/>
            </a:endParaRPr>
          </a:p>
          <a:p>
            <a:pPr indent="0" lvl="0" marL="457200" rtl="0" algn="l">
              <a:spcBef>
                <a:spcPts val="0"/>
              </a:spcBef>
              <a:spcAft>
                <a:spcPts val="0"/>
              </a:spcAft>
              <a:buNone/>
            </a:pPr>
            <a:r>
              <a:rPr lang="en" sz="1200">
                <a:solidFill>
                  <a:srgbClr val="E06666"/>
                </a:solidFill>
                <a:latin typeface="Mada"/>
                <a:ea typeface="Mada"/>
                <a:cs typeface="Mada"/>
                <a:sym typeface="Mada"/>
              </a:rPr>
              <a:t>Q1) What is the best management in her case?</a:t>
            </a:r>
            <a:endParaRPr sz="1200">
              <a:solidFill>
                <a:srgbClr val="E06666"/>
              </a:solidFill>
              <a:latin typeface="Mada"/>
              <a:ea typeface="Mada"/>
              <a:cs typeface="Mada"/>
              <a:sym typeface="Mada"/>
            </a:endParaRPr>
          </a:p>
          <a:p>
            <a:pPr indent="0" lvl="0" marL="457200" rtl="0" algn="l">
              <a:spcBef>
                <a:spcPts val="0"/>
              </a:spcBef>
              <a:spcAft>
                <a:spcPts val="0"/>
              </a:spcAft>
              <a:buNone/>
            </a:pPr>
            <a:r>
              <a:t/>
            </a:r>
            <a:endParaRPr sz="1200">
              <a:solidFill>
                <a:srgbClr val="E06666"/>
              </a:solidFill>
              <a:latin typeface="Mada"/>
              <a:ea typeface="Mada"/>
              <a:cs typeface="Mada"/>
              <a:sym typeface="Mada"/>
            </a:endParaRPr>
          </a:p>
          <a:p>
            <a:pPr indent="0" lvl="0" marL="457200" rtl="0" algn="l">
              <a:spcBef>
                <a:spcPts val="0"/>
              </a:spcBef>
              <a:spcAft>
                <a:spcPts val="0"/>
              </a:spcAft>
              <a:buNone/>
            </a:pPr>
            <a:r>
              <a:rPr lang="en" sz="1200">
                <a:solidFill>
                  <a:srgbClr val="E06666"/>
                </a:solidFill>
                <a:latin typeface="Mada"/>
                <a:ea typeface="Mada"/>
                <a:cs typeface="Mada"/>
                <a:sym typeface="Mada"/>
              </a:rPr>
              <a:t>Q2) Give 1 non-hormonal agents that can be used in her case.</a:t>
            </a:r>
            <a:endParaRPr sz="1200">
              <a:solidFill>
                <a:srgbClr val="E06666"/>
              </a:solidFill>
              <a:latin typeface="Mada"/>
              <a:ea typeface="Mada"/>
              <a:cs typeface="Mada"/>
              <a:sym typeface="Mada"/>
            </a:endParaRPr>
          </a:p>
          <a:p>
            <a:pPr indent="0" lvl="0" marL="0" rtl="0" algn="l">
              <a:spcBef>
                <a:spcPts val="0"/>
              </a:spcBef>
              <a:spcAft>
                <a:spcPts val="0"/>
              </a:spcAft>
              <a:buNone/>
            </a:pPr>
            <a:r>
              <a:t/>
            </a:r>
            <a:endParaRPr b="1" sz="1200">
              <a:latin typeface="Mada"/>
              <a:ea typeface="Mada"/>
              <a:cs typeface="Mada"/>
              <a:sym typeface="Mada"/>
            </a:endParaRPr>
          </a:p>
          <a:p>
            <a:pPr indent="0" lvl="0" marL="0" rtl="0" algn="l">
              <a:spcBef>
                <a:spcPts val="0"/>
              </a:spcBef>
              <a:spcAft>
                <a:spcPts val="0"/>
              </a:spcAft>
              <a:buNone/>
            </a:pPr>
            <a:r>
              <a:t/>
            </a:r>
            <a:endParaRPr sz="1200">
              <a:latin typeface="Mada"/>
              <a:ea typeface="Mada"/>
              <a:cs typeface="Mada"/>
              <a:sym typeface="Mada"/>
            </a:endParaRPr>
          </a:p>
        </p:txBody>
      </p:sp>
      <p:sp>
        <p:nvSpPr>
          <p:cNvPr id="280" name="Google Shape;280;p33"/>
          <p:cNvSpPr/>
          <p:nvPr/>
        </p:nvSpPr>
        <p:spPr>
          <a:xfrm>
            <a:off x="257011" y="6467683"/>
            <a:ext cx="1190700" cy="398700"/>
          </a:xfrm>
          <a:prstGeom prst="snip2DiagRect">
            <a:avLst>
              <a:gd fmla="val 0" name="adj1"/>
              <a:gd fmla="val 31217" name="adj2"/>
            </a:avLst>
          </a:prstGeom>
          <a:solidFill>
            <a:srgbClr val="F4CCC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2400">
                <a:solidFill>
                  <a:srgbClr val="990000"/>
                </a:solidFill>
                <a:latin typeface="Georgia"/>
                <a:ea typeface="Georgia"/>
                <a:cs typeface="Georgia"/>
                <a:sym typeface="Georgia"/>
              </a:rPr>
              <a:t>SAQ</a:t>
            </a:r>
            <a:endParaRPr b="1" sz="2400">
              <a:solidFill>
                <a:srgbClr val="990000"/>
              </a:solidFill>
              <a:latin typeface="Georgia"/>
              <a:ea typeface="Georgia"/>
              <a:cs typeface="Georgia"/>
              <a:sym typeface="Georgia"/>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