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19935825" cx="14097000"/>
  <p:notesSz cx="6858000" cy="9144000"/>
  <p:embeddedFontLst>
    <p:embeddedFont>
      <p:font typeface="Oswald"/>
      <p:regular r:id="rId14"/>
      <p:bold r:id="rId15"/>
    </p:embeddedFont>
    <p:embeddedFont>
      <p:font typeface="Merriweather"/>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Oswald-bold.fntdata"/><Relationship Id="rId14" Type="http://schemas.openxmlformats.org/officeDocument/2006/relationships/font" Target="fonts/Oswald-regular.fntdata"/><Relationship Id="rId17" Type="http://schemas.openxmlformats.org/officeDocument/2006/relationships/font" Target="fonts/Merriweather-bold.fntdata"/><Relationship Id="rId16" Type="http://schemas.openxmlformats.org/officeDocument/2006/relationships/font" Target="fonts/Merriweather-regular.fntdata"/><Relationship Id="rId5" Type="http://schemas.openxmlformats.org/officeDocument/2006/relationships/notesMaster" Target="notesMasters/notesMaster1.xml"/><Relationship Id="rId19" Type="http://schemas.openxmlformats.org/officeDocument/2006/relationships/font" Target="fonts/Merriweather-boldItalic.fntdata"/><Relationship Id="rId6" Type="http://schemas.openxmlformats.org/officeDocument/2006/relationships/slide" Target="slides/slide1.xml"/><Relationship Id="rId18" Type="http://schemas.openxmlformats.org/officeDocument/2006/relationships/font" Target="fonts/Merriweather-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1a19e8b68_0_12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1a19e8b6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1eda7a6b3_0_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1eda7a6b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71d1af28c3_0_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1d1af28c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71eda7a6b3_0_5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1eda7a6b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2074069aa_0_2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2074069a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1a19e8b68_0_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1a19e8b6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1a19e8b68_0_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1a19e8b6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hyperlink" Target="https://docs.google.com/presentation/d/1VZySgq1AAzZ0G0U1FFZ35ItlviRyQBnwFjssRBWE8zQ"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drive.google.com/file/d/1jZBi5TnbI6FrlJJygWSQJV99DBMcQZRB/view?usp=sharing" TargetMode="External"/><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hyperlink" Target="https://drive.google.com/file/d/1jZBi5TnbI6FrlJJygWSQJV99DBMcQZRB/view?usp=sharing" TargetMode="External"/><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drive.google.com/file/d/1jZBi5TnbI6FrlJJygWSQJV99DBMcQZRB/view?usp=sharing"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366" y="0"/>
            <a:ext cx="14090270" cy="199358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104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8176200" y="18452325"/>
            <a:ext cx="59778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
        <p:nvSpPr>
          <p:cNvPr id="66" name="Google Shape;66;p13"/>
          <p:cNvSpPr txBox="1"/>
          <p:nvPr/>
        </p:nvSpPr>
        <p:spPr>
          <a:xfrm>
            <a:off x="188950" y="7088625"/>
            <a:ext cx="13245600" cy="18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600">
                <a:solidFill>
                  <a:srgbClr val="EA9999"/>
                </a:solidFill>
                <a:latin typeface="Oswald"/>
                <a:ea typeface="Oswald"/>
                <a:cs typeface="Oswald"/>
                <a:sym typeface="Oswald"/>
              </a:rPr>
              <a:t>LECTURE I: </a:t>
            </a:r>
            <a:r>
              <a:rPr lang="en" sz="5600">
                <a:solidFill>
                  <a:srgbClr val="EA9999"/>
                </a:solidFill>
                <a:latin typeface="Oswald"/>
                <a:ea typeface="Oswald"/>
                <a:cs typeface="Oswald"/>
                <a:sym typeface="Oswald"/>
              </a:rPr>
              <a:t>Hypothalamus Pituitary Gonadal Axis</a:t>
            </a:r>
            <a:endParaRPr sz="5600">
              <a:solidFill>
                <a:srgbClr val="EA9999"/>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0" y="141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rot="10800000">
            <a:off x="226550" y="1298625"/>
            <a:ext cx="13446000" cy="17499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 </a:t>
            </a:r>
            <a:endParaRPr sz="3500">
              <a:latin typeface="Oswald"/>
              <a:ea typeface="Oswald"/>
              <a:cs typeface="Oswald"/>
              <a:sym typeface="Oswald"/>
            </a:endParaRPr>
          </a:p>
        </p:txBody>
      </p:sp>
      <p:sp>
        <p:nvSpPr>
          <p:cNvPr id="75" name="Google Shape;75;p14"/>
          <p:cNvSpPr/>
          <p:nvPr/>
        </p:nvSpPr>
        <p:spPr>
          <a:xfrm>
            <a:off x="704050" y="946250"/>
            <a:ext cx="133929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a:off x="207500" y="9462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255115" y="9371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8" name="Google Shape;78;p14"/>
          <p:cNvSpPr txBox="1"/>
          <p:nvPr/>
        </p:nvSpPr>
        <p:spPr>
          <a:xfrm>
            <a:off x="929925" y="1418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HYPOTHALAMUS PITUITARY GONADAL AXIS</a:t>
            </a:r>
            <a:endParaRPr sz="3200">
              <a:solidFill>
                <a:srgbClr val="FFFFFF"/>
              </a:solidFill>
              <a:latin typeface="Oswald"/>
              <a:ea typeface="Oswald"/>
              <a:cs typeface="Oswald"/>
              <a:sym typeface="Oswald"/>
            </a:endParaRPr>
          </a:p>
        </p:txBody>
      </p:sp>
      <p:sp>
        <p:nvSpPr>
          <p:cNvPr id="79" name="Google Shape;79;p14"/>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0" name="Google Shape;80;p14"/>
          <p:cNvSpPr txBox="1"/>
          <p:nvPr/>
        </p:nvSpPr>
        <p:spPr>
          <a:xfrm>
            <a:off x="391950" y="1335600"/>
            <a:ext cx="12757500" cy="1482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lang="en">
                <a:latin typeface="Times New Roman"/>
                <a:ea typeface="Times New Roman"/>
                <a:cs typeface="Times New Roman"/>
                <a:sym typeface="Times New Roman"/>
              </a:rPr>
              <a:t>Define hypothalamic-pituitary –gonadal axis (HPG)</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a:latin typeface="Times New Roman"/>
                <a:ea typeface="Times New Roman"/>
                <a:cs typeface="Times New Roman"/>
                <a:sym typeface="Times New Roman"/>
              </a:rPr>
              <a:t>Name the hormones and target tissues of the HPG axis.</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a:latin typeface="Times New Roman"/>
                <a:ea typeface="Times New Roman"/>
                <a:cs typeface="Times New Roman"/>
                <a:sym typeface="Times New Roman"/>
              </a:rPr>
              <a:t>Describe the feedback mechanisms in the hypothalamic-pituitary-gonadal axis and their importance in the control of reproductive function.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a:latin typeface="Times New Roman"/>
                <a:ea typeface="Times New Roman"/>
                <a:cs typeface="Times New Roman"/>
                <a:sym typeface="Times New Roman"/>
              </a:rPr>
              <a:t>Outline the endocrine regulation of testicular function: the role of GnRH, FSH, LH, testosterone, and inhibin.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a:latin typeface="Times New Roman"/>
                <a:ea typeface="Times New Roman"/>
                <a:cs typeface="Times New Roman"/>
                <a:sym typeface="Times New Roman"/>
              </a:rPr>
              <a:t>Outline the endocrine regulation of ovarian function: the role of GnRH, FSH, LH, estrogen, Progesterone, and inhibin.</a:t>
            </a:r>
            <a:endParaRPr>
              <a:latin typeface="Times New Roman"/>
              <a:ea typeface="Times New Roman"/>
              <a:cs typeface="Times New Roman"/>
              <a:sym typeface="Times New Roman"/>
            </a:endParaRPr>
          </a:p>
          <a:p>
            <a:pPr indent="-317500" lvl="0" marL="457200" rtl="0" algn="l">
              <a:spcBef>
                <a:spcPts val="0"/>
              </a:spcBef>
              <a:spcAft>
                <a:spcPts val="0"/>
              </a:spcAft>
              <a:buClr>
                <a:srgbClr val="45818E"/>
              </a:buClr>
              <a:buSzPts val="1400"/>
              <a:buFont typeface="Times New Roman"/>
              <a:buChar char="●"/>
            </a:pPr>
            <a:r>
              <a:rPr lang="en">
                <a:solidFill>
                  <a:srgbClr val="45818E"/>
                </a:solidFill>
                <a:latin typeface="Times New Roman"/>
                <a:ea typeface="Times New Roman"/>
                <a:cs typeface="Times New Roman"/>
                <a:sym typeface="Times New Roman"/>
              </a:rPr>
              <a:t>Characterize hypothalamic pituitary relationship</a:t>
            </a:r>
            <a:endParaRPr>
              <a:solidFill>
                <a:srgbClr val="45818E"/>
              </a:solidFill>
              <a:latin typeface="Times New Roman"/>
              <a:ea typeface="Times New Roman"/>
              <a:cs typeface="Times New Roman"/>
              <a:sym typeface="Times New Roman"/>
            </a:endParaRPr>
          </a:p>
          <a:p>
            <a:pPr indent="-317500" lvl="0" marL="457200" rtl="0" algn="l">
              <a:spcBef>
                <a:spcPts val="0"/>
              </a:spcBef>
              <a:spcAft>
                <a:spcPts val="0"/>
              </a:spcAft>
              <a:buClr>
                <a:srgbClr val="45818E"/>
              </a:buClr>
              <a:buSzPts val="1400"/>
              <a:buFont typeface="Times New Roman"/>
              <a:buChar char="●"/>
            </a:pPr>
            <a:r>
              <a:rPr lang="en">
                <a:solidFill>
                  <a:srgbClr val="45818E"/>
                </a:solidFill>
                <a:latin typeface="Times New Roman"/>
                <a:ea typeface="Times New Roman"/>
                <a:cs typeface="Times New Roman"/>
                <a:sym typeface="Times New Roman"/>
              </a:rPr>
              <a:t>Name the hypophysiotropic hormones and outline the effects that each has on anterior pituitary function </a:t>
            </a:r>
            <a:endParaRPr>
              <a:solidFill>
                <a:srgbClr val="45818E"/>
              </a:solidFill>
              <a:latin typeface="Times New Roman"/>
              <a:ea typeface="Times New Roman"/>
              <a:cs typeface="Times New Roman"/>
              <a:sym typeface="Times New Roman"/>
            </a:endParaRPr>
          </a:p>
        </p:txBody>
      </p:sp>
      <p:sp>
        <p:nvSpPr>
          <p:cNvPr id="81" name="Google Shape;81;p14"/>
          <p:cNvSpPr txBox="1"/>
          <p:nvPr/>
        </p:nvSpPr>
        <p:spPr>
          <a:xfrm>
            <a:off x="563875" y="4537150"/>
            <a:ext cx="8992500" cy="1951200"/>
          </a:xfrm>
          <a:prstGeom prst="rect">
            <a:avLst/>
          </a:prstGeom>
          <a:noFill/>
          <a:ln cap="flat" cmpd="sng" w="19050">
            <a:solidFill>
              <a:srgbClr val="76A5A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45818E"/>
                </a:solidFill>
                <a:latin typeface="Oswald"/>
                <a:ea typeface="Oswald"/>
                <a:cs typeface="Oswald"/>
                <a:sym typeface="Oswald"/>
              </a:rPr>
              <a:t>What are hormones?</a:t>
            </a:r>
            <a:r>
              <a:rPr lang="en" sz="2700">
                <a:latin typeface="Oswald"/>
                <a:ea typeface="Oswald"/>
                <a:cs typeface="Oswald"/>
                <a:sym typeface="Oswald"/>
              </a:rPr>
              <a:t> </a:t>
            </a:r>
            <a:endParaRPr sz="2700">
              <a:latin typeface="Oswald"/>
              <a:ea typeface="Oswald"/>
              <a:cs typeface="Oswald"/>
              <a:sym typeface="Oswald"/>
            </a:endParaRPr>
          </a:p>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Chemical substances secreted in a small amount from an endocrine gland directly to the bloodstream in response to stimulus to cause physiological responses at the target tissues.</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solidFill>
                <a:srgbClr val="45818E"/>
              </a:solidFill>
              <a:latin typeface="Oswald"/>
              <a:ea typeface="Oswald"/>
              <a:cs typeface="Oswald"/>
              <a:sym typeface="Oswald"/>
            </a:endParaRPr>
          </a:p>
        </p:txBody>
      </p:sp>
      <p:pic>
        <p:nvPicPr>
          <p:cNvPr id="82" name="Google Shape;82;p14"/>
          <p:cNvPicPr preferRelativeResize="0"/>
          <p:nvPr/>
        </p:nvPicPr>
        <p:blipFill rotWithShape="1">
          <a:blip r:embed="rId3">
            <a:alphaModFix/>
          </a:blip>
          <a:srcRect b="23582" l="23929" r="23741" t="36955"/>
          <a:stretch/>
        </p:blipFill>
        <p:spPr>
          <a:xfrm>
            <a:off x="10246105" y="4039075"/>
            <a:ext cx="3220792" cy="1619101"/>
          </a:xfrm>
          <a:prstGeom prst="rect">
            <a:avLst/>
          </a:prstGeom>
          <a:noFill/>
          <a:ln cap="flat" cmpd="sng" w="9525">
            <a:solidFill>
              <a:srgbClr val="000000"/>
            </a:solidFill>
            <a:prstDash val="solid"/>
            <a:round/>
            <a:headEnd len="sm" w="sm" type="none"/>
            <a:tailEnd len="sm" w="sm" type="none"/>
          </a:ln>
        </p:spPr>
      </p:pic>
      <p:sp>
        <p:nvSpPr>
          <p:cNvPr id="83" name="Google Shape;83;p14"/>
          <p:cNvSpPr txBox="1"/>
          <p:nvPr/>
        </p:nvSpPr>
        <p:spPr>
          <a:xfrm>
            <a:off x="583375" y="6579875"/>
            <a:ext cx="8992500" cy="5925000"/>
          </a:xfrm>
          <a:prstGeom prst="rect">
            <a:avLst/>
          </a:prstGeom>
          <a:noFill/>
          <a:ln cap="flat" cmpd="sng" w="19050">
            <a:solidFill>
              <a:srgbClr val="76A5A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45818E"/>
                </a:solidFill>
                <a:latin typeface="Oswald"/>
                <a:ea typeface="Oswald"/>
                <a:cs typeface="Oswald"/>
                <a:sym typeface="Oswald"/>
              </a:rPr>
              <a:t>How hypothalamus controls anterior pituitary? </a:t>
            </a:r>
            <a:endParaRPr sz="2700">
              <a:solidFill>
                <a:srgbClr val="45818E"/>
              </a:solidFill>
              <a:latin typeface="Oswald"/>
              <a:ea typeface="Oswald"/>
              <a:cs typeface="Oswald"/>
              <a:sym typeface="Oswald"/>
            </a:endParaRPr>
          </a:p>
          <a:p>
            <a:pPr indent="0" lvl="0" marL="0" rtl="0" algn="l">
              <a:spcBef>
                <a:spcPts val="0"/>
              </a:spcBef>
              <a:spcAft>
                <a:spcPts val="0"/>
              </a:spcAft>
              <a:buNone/>
            </a:pPr>
            <a:r>
              <a:rPr lang="en" sz="2100">
                <a:latin typeface="Times New Roman"/>
                <a:ea typeface="Times New Roman"/>
                <a:cs typeface="Times New Roman"/>
                <a:sym typeface="Times New Roman"/>
              </a:rPr>
              <a:t>By the secretion of hypothalamic-releasing and hypothalamic inhibitory hormones into the primary capillary plexus of the hypothalamo-hypophyseal portal system, which travel through portal veins to act on specific receptors on different pituitary cells to secrete their respective hormones. </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a:p>
            <a:pPr indent="0" lvl="0" marL="0" rtl="0" algn="l">
              <a:spcBef>
                <a:spcPts val="0"/>
              </a:spcBef>
              <a:spcAft>
                <a:spcPts val="0"/>
              </a:spcAft>
              <a:buNone/>
            </a:pPr>
            <a:r>
              <a:rPr lang="en" sz="2700">
                <a:solidFill>
                  <a:srgbClr val="45818E"/>
                </a:solidFill>
                <a:latin typeface="Oswald"/>
                <a:ea typeface="Oswald"/>
                <a:cs typeface="Oswald"/>
                <a:sym typeface="Oswald"/>
              </a:rPr>
              <a:t>What are the hormones secreted by anterior pituitary? </a:t>
            </a:r>
            <a:endParaRPr sz="2700">
              <a:solidFill>
                <a:srgbClr val="45818E"/>
              </a:solidFill>
              <a:latin typeface="Oswald"/>
              <a:ea typeface="Oswald"/>
              <a:cs typeface="Oswald"/>
              <a:sym typeface="Oswald"/>
            </a:endParaRPr>
          </a:p>
          <a:p>
            <a:pPr indent="0" lvl="0" marL="0" rtl="0" algn="l">
              <a:spcBef>
                <a:spcPts val="0"/>
              </a:spcBef>
              <a:spcAft>
                <a:spcPts val="0"/>
              </a:spcAft>
              <a:buNone/>
            </a:pPr>
            <a:r>
              <a:rPr lang="en" sz="2100">
                <a:latin typeface="Times New Roman"/>
                <a:ea typeface="Times New Roman"/>
                <a:cs typeface="Times New Roman"/>
                <a:sym typeface="Times New Roman"/>
              </a:rPr>
              <a:t>Numerous hormones are secreted by the anterior pituitary, main ones are: GH, LH, </a:t>
            </a:r>
            <a:r>
              <a:rPr lang="en" sz="2100">
                <a:solidFill>
                  <a:schemeClr val="dk1"/>
                </a:solidFill>
                <a:latin typeface="Times New Roman"/>
                <a:ea typeface="Times New Roman"/>
                <a:cs typeface="Times New Roman"/>
                <a:sym typeface="Times New Roman"/>
              </a:rPr>
              <a:t>FSH</a:t>
            </a:r>
            <a:r>
              <a:rPr lang="en" sz="2100">
                <a:latin typeface="Times New Roman"/>
                <a:ea typeface="Times New Roman"/>
                <a:cs typeface="Times New Roman"/>
                <a:sym typeface="Times New Roman"/>
              </a:rPr>
              <a:t>, TSH, ACTH, </a:t>
            </a:r>
            <a:r>
              <a:rPr lang="en" sz="2100">
                <a:solidFill>
                  <a:schemeClr val="dk1"/>
                </a:solidFill>
                <a:latin typeface="Times New Roman"/>
                <a:ea typeface="Times New Roman"/>
                <a:cs typeface="Times New Roman"/>
                <a:sym typeface="Times New Roman"/>
              </a:rPr>
              <a:t>Prolactin.</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a:p>
            <a:pPr indent="0" lvl="0" marL="0" rtl="0" algn="l">
              <a:spcBef>
                <a:spcPts val="0"/>
              </a:spcBef>
              <a:spcAft>
                <a:spcPts val="0"/>
              </a:spcAft>
              <a:buNone/>
            </a:pPr>
            <a:r>
              <a:rPr lang="en" sz="2700">
                <a:solidFill>
                  <a:srgbClr val="45818E"/>
                </a:solidFill>
                <a:latin typeface="Oswald"/>
                <a:ea typeface="Oswald"/>
                <a:cs typeface="Oswald"/>
                <a:sym typeface="Oswald"/>
              </a:rPr>
              <a:t>How hypothalamus controls posterior pituitary?</a:t>
            </a:r>
            <a:endParaRPr sz="2700">
              <a:solidFill>
                <a:srgbClr val="45818E"/>
              </a:solidFill>
              <a:latin typeface="Oswald"/>
              <a:ea typeface="Oswald"/>
              <a:cs typeface="Oswald"/>
              <a:sym typeface="Oswald"/>
            </a:endParaRPr>
          </a:p>
          <a:p>
            <a:pPr indent="0" lvl="0" marL="0" rtl="0" algn="l">
              <a:spcBef>
                <a:spcPts val="0"/>
              </a:spcBef>
              <a:spcAft>
                <a:spcPts val="0"/>
              </a:spcAft>
              <a:buNone/>
            </a:pPr>
            <a:r>
              <a:rPr lang="en" sz="2100">
                <a:latin typeface="Times New Roman"/>
                <a:ea typeface="Times New Roman"/>
                <a:cs typeface="Times New Roman"/>
                <a:sym typeface="Times New Roman"/>
              </a:rPr>
              <a:t>Through nervous signals that travel through hypothalamic-pituitary tract to trigger the release of hormones stored in axon terminals within the posterior pituitary. </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a:p>
            <a:pPr indent="0" lvl="0" marL="0" rtl="0" algn="l">
              <a:spcBef>
                <a:spcPts val="0"/>
              </a:spcBef>
              <a:spcAft>
                <a:spcPts val="0"/>
              </a:spcAft>
              <a:buNone/>
            </a:pPr>
            <a:r>
              <a:rPr lang="en" sz="2700">
                <a:solidFill>
                  <a:srgbClr val="45818E"/>
                </a:solidFill>
                <a:latin typeface="Oswald"/>
                <a:ea typeface="Oswald"/>
                <a:cs typeface="Oswald"/>
                <a:sym typeface="Oswald"/>
              </a:rPr>
              <a:t>What are the hormones secreted by posterior pituitary?</a:t>
            </a:r>
            <a:endParaRPr sz="2700">
              <a:solidFill>
                <a:srgbClr val="45818E"/>
              </a:solidFill>
              <a:latin typeface="Oswald"/>
              <a:ea typeface="Oswald"/>
              <a:cs typeface="Oswald"/>
              <a:sym typeface="Oswald"/>
            </a:endParaRPr>
          </a:p>
          <a:p>
            <a:pPr indent="0" lvl="0" marL="0" rtl="0" algn="l">
              <a:spcBef>
                <a:spcPts val="0"/>
              </a:spcBef>
              <a:spcAft>
                <a:spcPts val="0"/>
              </a:spcAft>
              <a:buNone/>
            </a:pPr>
            <a:r>
              <a:rPr lang="en" sz="2100">
                <a:latin typeface="Times New Roman"/>
                <a:ea typeface="Times New Roman"/>
                <a:cs typeface="Times New Roman"/>
                <a:sym typeface="Times New Roman"/>
              </a:rPr>
              <a:t>Oxytocin and ADH (also called vasopressin, AVP) </a:t>
            </a:r>
            <a:endParaRPr sz="2100">
              <a:latin typeface="Times New Roman"/>
              <a:ea typeface="Times New Roman"/>
              <a:cs typeface="Times New Roman"/>
              <a:sym typeface="Times New Roman"/>
            </a:endParaRPr>
          </a:p>
        </p:txBody>
      </p:sp>
      <p:sp>
        <p:nvSpPr>
          <p:cNvPr id="84" name="Google Shape;84;p14"/>
          <p:cNvSpPr txBox="1"/>
          <p:nvPr/>
        </p:nvSpPr>
        <p:spPr>
          <a:xfrm>
            <a:off x="10186150" y="558807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1-1</a:t>
            </a:r>
            <a:endParaRPr b="1" sz="2500">
              <a:latin typeface="Times New Roman"/>
              <a:ea typeface="Times New Roman"/>
              <a:cs typeface="Times New Roman"/>
              <a:sym typeface="Times New Roman"/>
            </a:endParaRPr>
          </a:p>
        </p:txBody>
      </p:sp>
      <p:sp>
        <p:nvSpPr>
          <p:cNvPr id="85" name="Google Shape;85;p14"/>
          <p:cNvSpPr/>
          <p:nvPr/>
        </p:nvSpPr>
        <p:spPr>
          <a:xfrm>
            <a:off x="555178" y="3912052"/>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6" name="Google Shape;86;p14"/>
          <p:cNvSpPr txBox="1"/>
          <p:nvPr/>
        </p:nvSpPr>
        <p:spPr>
          <a:xfrm>
            <a:off x="1055175" y="3789800"/>
            <a:ext cx="35697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0E0E3"/>
                </a:highlight>
                <a:latin typeface="Oswald"/>
                <a:ea typeface="Oswald"/>
                <a:cs typeface="Oswald"/>
                <a:sym typeface="Oswald"/>
              </a:rPr>
              <a:t>Introduction</a:t>
            </a:r>
            <a:endParaRPr sz="3600">
              <a:highlight>
                <a:srgbClr val="D0E0E3"/>
              </a:highlight>
              <a:latin typeface="Oswald"/>
              <a:ea typeface="Oswald"/>
              <a:cs typeface="Oswald"/>
              <a:sym typeface="Oswald"/>
            </a:endParaRPr>
          </a:p>
        </p:txBody>
      </p:sp>
      <p:pic>
        <p:nvPicPr>
          <p:cNvPr id="87" name="Google Shape;87;p14"/>
          <p:cNvPicPr preferRelativeResize="0"/>
          <p:nvPr/>
        </p:nvPicPr>
        <p:blipFill rotWithShape="1">
          <a:blip r:embed="rId4">
            <a:alphaModFix/>
          </a:blip>
          <a:srcRect b="31896" l="27745" r="29258" t="19943"/>
          <a:stretch/>
        </p:blipFill>
        <p:spPr>
          <a:xfrm>
            <a:off x="10180650" y="6275075"/>
            <a:ext cx="3362448" cy="2510772"/>
          </a:xfrm>
          <a:prstGeom prst="rect">
            <a:avLst/>
          </a:prstGeom>
          <a:noFill/>
          <a:ln cap="flat" cmpd="sng" w="9525">
            <a:solidFill>
              <a:srgbClr val="000000"/>
            </a:solidFill>
            <a:prstDash val="solid"/>
            <a:round/>
            <a:headEnd len="sm" w="sm" type="none"/>
            <a:tailEnd len="sm" w="sm" type="none"/>
          </a:ln>
        </p:spPr>
      </p:pic>
      <p:sp>
        <p:nvSpPr>
          <p:cNvPr id="88" name="Google Shape;88;p14"/>
          <p:cNvSpPr txBox="1"/>
          <p:nvPr/>
        </p:nvSpPr>
        <p:spPr>
          <a:xfrm>
            <a:off x="10104450" y="873597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1-2</a:t>
            </a:r>
            <a:endParaRPr b="1" sz="2500">
              <a:latin typeface="Times New Roman"/>
              <a:ea typeface="Times New Roman"/>
              <a:cs typeface="Times New Roman"/>
              <a:sym typeface="Times New Roman"/>
            </a:endParaRPr>
          </a:p>
        </p:txBody>
      </p:sp>
      <p:pic>
        <p:nvPicPr>
          <p:cNvPr id="89" name="Google Shape;89;p14"/>
          <p:cNvPicPr preferRelativeResize="0"/>
          <p:nvPr/>
        </p:nvPicPr>
        <p:blipFill rotWithShape="1">
          <a:blip r:embed="rId5">
            <a:alphaModFix/>
          </a:blip>
          <a:srcRect b="26325" l="39415" r="31977" t="33274"/>
          <a:stretch/>
        </p:blipFill>
        <p:spPr>
          <a:xfrm>
            <a:off x="10211075" y="9402750"/>
            <a:ext cx="3170949" cy="2985473"/>
          </a:xfrm>
          <a:prstGeom prst="rect">
            <a:avLst/>
          </a:prstGeom>
          <a:noFill/>
          <a:ln cap="flat" cmpd="sng" w="9525">
            <a:solidFill>
              <a:srgbClr val="000000"/>
            </a:solidFill>
            <a:prstDash val="solid"/>
            <a:round/>
            <a:headEnd len="sm" w="sm" type="none"/>
            <a:tailEnd len="sm" w="sm" type="none"/>
          </a:ln>
        </p:spPr>
      </p:pic>
      <p:sp>
        <p:nvSpPr>
          <p:cNvPr id="90" name="Google Shape;90;p14"/>
          <p:cNvSpPr txBox="1"/>
          <p:nvPr/>
        </p:nvSpPr>
        <p:spPr>
          <a:xfrm>
            <a:off x="10169900" y="1232887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1-3</a:t>
            </a:r>
            <a:endParaRPr b="1" sz="2500">
              <a:latin typeface="Times New Roman"/>
              <a:ea typeface="Times New Roman"/>
              <a:cs typeface="Times New Roman"/>
              <a:sym typeface="Times New Roman"/>
            </a:endParaRPr>
          </a:p>
        </p:txBody>
      </p:sp>
      <p:sp>
        <p:nvSpPr>
          <p:cNvPr id="91" name="Google Shape;91;p14"/>
          <p:cNvSpPr/>
          <p:nvPr/>
        </p:nvSpPr>
        <p:spPr>
          <a:xfrm>
            <a:off x="188028" y="1339307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2" name="Google Shape;92;p14"/>
          <p:cNvSpPr txBox="1"/>
          <p:nvPr/>
        </p:nvSpPr>
        <p:spPr>
          <a:xfrm>
            <a:off x="688025" y="13270825"/>
            <a:ext cx="76449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Hypothalamus-Pituitary-Gonadal Axis</a:t>
            </a:r>
            <a:endParaRPr sz="3600">
              <a:highlight>
                <a:srgbClr val="F4CCCC"/>
              </a:highlight>
              <a:latin typeface="Oswald"/>
              <a:ea typeface="Oswald"/>
              <a:cs typeface="Oswald"/>
              <a:sym typeface="Oswald"/>
            </a:endParaRPr>
          </a:p>
        </p:txBody>
      </p:sp>
      <p:sp>
        <p:nvSpPr>
          <p:cNvPr id="93" name="Google Shape;93;p14"/>
          <p:cNvSpPr txBox="1"/>
          <p:nvPr/>
        </p:nvSpPr>
        <p:spPr>
          <a:xfrm>
            <a:off x="0" y="182083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94" name="Google Shape;94;p14"/>
          <p:cNvSpPr/>
          <p:nvPr/>
        </p:nvSpPr>
        <p:spPr>
          <a:xfrm>
            <a:off x="545100" y="1820830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95" name="Google Shape;95;p14"/>
          <p:cNvSpPr/>
          <p:nvPr/>
        </p:nvSpPr>
        <p:spPr>
          <a:xfrm>
            <a:off x="0" y="18208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96" name="Google Shape;96;p14"/>
          <p:cNvPicPr preferRelativeResize="0"/>
          <p:nvPr/>
        </p:nvPicPr>
        <p:blipFill rotWithShape="1">
          <a:blip r:embed="rId6">
            <a:alphaModFix/>
          </a:blip>
          <a:srcRect b="-2069" l="0" r="0" t="2070"/>
          <a:stretch/>
        </p:blipFill>
        <p:spPr>
          <a:xfrm>
            <a:off x="9369625" y="13570215"/>
            <a:ext cx="4184223" cy="3684700"/>
          </a:xfrm>
          <a:prstGeom prst="rect">
            <a:avLst/>
          </a:prstGeom>
          <a:noFill/>
          <a:ln cap="flat" cmpd="sng" w="9525">
            <a:solidFill>
              <a:srgbClr val="000000"/>
            </a:solidFill>
            <a:prstDash val="solid"/>
            <a:round/>
            <a:headEnd len="sm" w="sm" type="none"/>
            <a:tailEnd len="sm" w="sm" type="none"/>
          </a:ln>
        </p:spPr>
      </p:pic>
      <p:sp>
        <p:nvSpPr>
          <p:cNvPr id="97" name="Google Shape;97;p14"/>
          <p:cNvSpPr txBox="1"/>
          <p:nvPr/>
        </p:nvSpPr>
        <p:spPr>
          <a:xfrm>
            <a:off x="9293425" y="1717647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1-4</a:t>
            </a:r>
            <a:endParaRPr b="1" sz="2500">
              <a:latin typeface="Times New Roman"/>
              <a:ea typeface="Times New Roman"/>
              <a:cs typeface="Times New Roman"/>
              <a:sym typeface="Times New Roman"/>
            </a:endParaRPr>
          </a:p>
        </p:txBody>
      </p:sp>
      <p:sp>
        <p:nvSpPr>
          <p:cNvPr id="98" name="Google Shape;98;p14"/>
          <p:cNvSpPr txBox="1"/>
          <p:nvPr/>
        </p:nvSpPr>
        <p:spPr>
          <a:xfrm>
            <a:off x="0" y="14049088"/>
            <a:ext cx="9125400" cy="26256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Font typeface="Times New Roman"/>
              <a:buChar char="●"/>
            </a:pPr>
            <a:r>
              <a:rPr b="1" lang="en" sz="2500">
                <a:solidFill>
                  <a:srgbClr val="EA9999"/>
                </a:solidFill>
                <a:latin typeface="Times New Roman"/>
                <a:ea typeface="Times New Roman"/>
                <a:cs typeface="Times New Roman"/>
                <a:sym typeface="Times New Roman"/>
              </a:rPr>
              <a:t>GnRH</a:t>
            </a:r>
            <a:r>
              <a:rPr b="1" baseline="30000" lang="en" sz="2500">
                <a:latin typeface="Times New Roman"/>
                <a:ea typeface="Times New Roman"/>
                <a:cs typeface="Times New Roman"/>
                <a:sym typeface="Times New Roman"/>
              </a:rPr>
              <a:t>1</a:t>
            </a:r>
            <a:r>
              <a:rPr lang="en" sz="2500">
                <a:latin typeface="Times New Roman"/>
                <a:ea typeface="Times New Roman"/>
                <a:cs typeface="Times New Roman"/>
                <a:sym typeface="Times New Roman"/>
              </a:rPr>
              <a:t> is a peptide secreted by the arcuate nuclei of the mediobasal hypothalamus through the hypothalamic-hypophyseal portal system. </a:t>
            </a:r>
            <a:endParaRPr sz="2500">
              <a:latin typeface="Times New Roman"/>
              <a:ea typeface="Times New Roman"/>
              <a:cs typeface="Times New Roman"/>
              <a:sym typeface="Times New Roman"/>
            </a:endParaRPr>
          </a:p>
          <a:p>
            <a:pPr indent="-387350" lvl="0" marL="457200" rtl="0" algn="l">
              <a:lnSpc>
                <a:spcPct val="115000"/>
              </a:lnSpc>
              <a:spcBef>
                <a:spcPts val="0"/>
              </a:spcBef>
              <a:spcAft>
                <a:spcPts val="0"/>
              </a:spcAft>
              <a:buSzPts val="2500"/>
              <a:buFont typeface="Times New Roman"/>
              <a:buChar char="●"/>
            </a:pPr>
            <a:r>
              <a:rPr lang="en" sz="2500">
                <a:latin typeface="Times New Roman"/>
                <a:ea typeface="Times New Roman"/>
                <a:cs typeface="Times New Roman"/>
                <a:sym typeface="Times New Roman"/>
              </a:rPr>
              <a:t>It is secreted to the anterior pituitary gland and stimulates the release of </a:t>
            </a:r>
            <a:r>
              <a:rPr b="1" lang="en" sz="2500">
                <a:solidFill>
                  <a:srgbClr val="EA9999"/>
                </a:solidFill>
                <a:latin typeface="Times New Roman"/>
                <a:ea typeface="Times New Roman"/>
                <a:cs typeface="Times New Roman"/>
                <a:sym typeface="Times New Roman"/>
              </a:rPr>
              <a:t>gonadotropins</a:t>
            </a:r>
            <a:r>
              <a:rPr lang="en" sz="2500">
                <a:solidFill>
                  <a:srgbClr val="EA9999"/>
                </a:solidFill>
                <a:latin typeface="Times New Roman"/>
                <a:ea typeface="Times New Roman"/>
                <a:cs typeface="Times New Roman"/>
                <a:sym typeface="Times New Roman"/>
              </a:rPr>
              <a:t> (</a:t>
            </a:r>
            <a:r>
              <a:rPr b="1" lang="en" sz="2500">
                <a:solidFill>
                  <a:srgbClr val="EA9999"/>
                </a:solidFill>
                <a:latin typeface="Times New Roman"/>
                <a:ea typeface="Times New Roman"/>
                <a:cs typeface="Times New Roman"/>
                <a:sym typeface="Times New Roman"/>
              </a:rPr>
              <a:t>LH</a:t>
            </a:r>
            <a:r>
              <a:rPr lang="en" sz="2500">
                <a:solidFill>
                  <a:srgbClr val="EA9999"/>
                </a:solidFill>
                <a:latin typeface="Times New Roman"/>
                <a:ea typeface="Times New Roman"/>
                <a:cs typeface="Times New Roman"/>
                <a:sym typeface="Times New Roman"/>
              </a:rPr>
              <a:t> and </a:t>
            </a:r>
            <a:r>
              <a:rPr b="1" lang="en" sz="2500">
                <a:solidFill>
                  <a:srgbClr val="EA9999"/>
                </a:solidFill>
                <a:latin typeface="Times New Roman"/>
                <a:ea typeface="Times New Roman"/>
                <a:cs typeface="Times New Roman"/>
                <a:sym typeface="Times New Roman"/>
              </a:rPr>
              <a:t>FSH</a:t>
            </a:r>
            <a:r>
              <a:rPr lang="en" sz="2500">
                <a:solidFill>
                  <a:srgbClr val="EA9999"/>
                </a:solidFill>
                <a:latin typeface="Times New Roman"/>
                <a:ea typeface="Times New Roman"/>
                <a:cs typeface="Times New Roman"/>
                <a:sym typeface="Times New Roman"/>
              </a:rPr>
              <a:t>.)</a:t>
            </a:r>
            <a:endParaRPr sz="2500">
              <a:solidFill>
                <a:srgbClr val="EA9999"/>
              </a:solidFill>
              <a:latin typeface="Times New Roman"/>
              <a:ea typeface="Times New Roman"/>
              <a:cs typeface="Times New Roman"/>
              <a:sym typeface="Times New Roman"/>
            </a:endParaRPr>
          </a:p>
          <a:p>
            <a:pPr indent="-387350" lvl="0" marL="457200" rtl="0" algn="l">
              <a:lnSpc>
                <a:spcPct val="115000"/>
              </a:lnSpc>
              <a:spcBef>
                <a:spcPts val="0"/>
              </a:spcBef>
              <a:spcAft>
                <a:spcPts val="0"/>
              </a:spcAft>
              <a:buSzPts val="2500"/>
              <a:buFont typeface="Times New Roman"/>
              <a:buChar char="●"/>
            </a:pPr>
            <a:r>
              <a:rPr lang="en" sz="2500">
                <a:latin typeface="Times New Roman"/>
                <a:ea typeface="Times New Roman"/>
                <a:cs typeface="Times New Roman"/>
                <a:sym typeface="Times New Roman"/>
              </a:rPr>
              <a:t>Testis: Testosterone (by leydig cells) </a:t>
            </a:r>
            <a:r>
              <a:rPr lang="en" sz="2500">
                <a:solidFill>
                  <a:srgbClr val="999999"/>
                </a:solidFill>
                <a:latin typeface="Times New Roman"/>
                <a:ea typeface="Times New Roman"/>
                <a:cs typeface="Times New Roman"/>
                <a:sym typeface="Times New Roman"/>
              </a:rPr>
              <a:t>and Inhibin, MIS (by Sertoli cells)</a:t>
            </a:r>
            <a:r>
              <a:rPr baseline="30000" lang="en" sz="2500">
                <a:solidFill>
                  <a:srgbClr val="999999"/>
                </a:solidFill>
                <a:latin typeface="Times New Roman"/>
                <a:ea typeface="Times New Roman"/>
                <a:cs typeface="Times New Roman"/>
                <a:sym typeface="Times New Roman"/>
              </a:rPr>
              <a:t>2</a:t>
            </a:r>
            <a:endParaRPr baseline="30000" sz="2500">
              <a:solidFill>
                <a:srgbClr val="999999"/>
              </a:solidFill>
              <a:latin typeface="Times New Roman"/>
              <a:ea typeface="Times New Roman"/>
              <a:cs typeface="Times New Roman"/>
              <a:sym typeface="Times New Roman"/>
            </a:endParaRPr>
          </a:p>
          <a:p>
            <a:pPr indent="-387350" lvl="0" marL="457200" rtl="0" algn="l">
              <a:lnSpc>
                <a:spcPct val="115000"/>
              </a:lnSpc>
              <a:spcBef>
                <a:spcPts val="0"/>
              </a:spcBef>
              <a:spcAft>
                <a:spcPts val="0"/>
              </a:spcAft>
              <a:buSzPts val="2500"/>
              <a:buFont typeface="Times New Roman"/>
              <a:buChar char="●"/>
            </a:pPr>
            <a:r>
              <a:rPr lang="en" sz="2500">
                <a:latin typeface="Times New Roman"/>
                <a:ea typeface="Times New Roman"/>
                <a:cs typeface="Times New Roman"/>
                <a:sym typeface="Times New Roman"/>
              </a:rPr>
              <a:t>Ovaries: Estrogens and progestins (most important is progesterone)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p:txBody>
      </p:sp>
      <p:sp>
        <p:nvSpPr>
          <p:cNvPr id="99" name="Google Shape;99;p14"/>
          <p:cNvSpPr/>
          <p:nvPr/>
        </p:nvSpPr>
        <p:spPr>
          <a:xfrm flipH="1" rot="10800000">
            <a:off x="3522300" y="3048575"/>
            <a:ext cx="7620300" cy="582600"/>
          </a:xfrm>
          <a:prstGeom prst="round2SameRect">
            <a:avLst>
              <a:gd fmla="val 16667" name="adj1"/>
              <a:gd fmla="val 0" name="adj2"/>
            </a:avLst>
          </a:prstGeom>
          <a:no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txBox="1"/>
          <p:nvPr/>
        </p:nvSpPr>
        <p:spPr>
          <a:xfrm>
            <a:off x="3613375" y="3015975"/>
            <a:ext cx="76203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Times New Roman"/>
                <a:ea typeface="Times New Roman"/>
                <a:cs typeface="Times New Roman"/>
                <a:sym typeface="Times New Roman"/>
              </a:rPr>
              <a:t>It is recommended that students be at least familiar with the histology of both male and female reproductive systems before starting this lecture, a brief overview can be found in page 5. </a:t>
            </a:r>
            <a:endParaRPr b="1">
              <a:solidFill>
                <a:srgbClr val="FF0000"/>
              </a:solidFill>
              <a:latin typeface="Times New Roman"/>
              <a:ea typeface="Times New Roman"/>
              <a:cs typeface="Times New Roman"/>
              <a:sym typeface="Times New Roman"/>
            </a:endParaRPr>
          </a:p>
        </p:txBody>
      </p:sp>
      <p:sp>
        <p:nvSpPr>
          <p:cNvPr id="101" name="Google Shape;101;p14"/>
          <p:cNvSpPr txBox="1"/>
          <p:nvPr/>
        </p:nvSpPr>
        <p:spPr>
          <a:xfrm>
            <a:off x="249200" y="18568025"/>
            <a:ext cx="13585500" cy="964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GnRH secretion is suppressed from birth and throughout childhood by a neural mechanism of uncertain causes. However, GnRH secretion increases between ages of 8-14, and this increase actually brings causes an increase in sex hormone secretion and enlargement of sex organs in both sexes. Secondary sex characteristics also develop during this time through the effects of </a:t>
            </a:r>
            <a:r>
              <a:rPr lang="en" sz="1600">
                <a:latin typeface="Times New Roman"/>
                <a:ea typeface="Times New Roman"/>
                <a:cs typeface="Times New Roman"/>
                <a:sym typeface="Times New Roman"/>
              </a:rPr>
              <a:t>estrogens</a:t>
            </a:r>
            <a:r>
              <a:rPr lang="en" sz="1600">
                <a:latin typeface="Times New Roman"/>
                <a:ea typeface="Times New Roman"/>
                <a:cs typeface="Times New Roman"/>
                <a:sym typeface="Times New Roman"/>
              </a:rPr>
              <a:t> in females and testosterone in males. However, when GnRH was injected in immature female monkeys, menstrual cycles were initiated.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Discussed in further readings, page 4. </a:t>
            </a:r>
            <a:endParaRPr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5"/>
          <p:cNvSpPr/>
          <p:nvPr/>
        </p:nvSpPr>
        <p:spPr>
          <a:xfrm>
            <a:off x="0" y="803800"/>
            <a:ext cx="8652300" cy="34392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0" y="656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8" name="Google Shape;108;p15"/>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9" name="Google Shape;109;p15"/>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 </a:t>
            </a:r>
            <a:endParaRPr sz="3500">
              <a:latin typeface="Oswald"/>
              <a:ea typeface="Oswald"/>
              <a:cs typeface="Oswald"/>
              <a:sym typeface="Oswald"/>
            </a:endParaRPr>
          </a:p>
        </p:txBody>
      </p:sp>
      <p:sp>
        <p:nvSpPr>
          <p:cNvPr id="110" name="Google Shape;110;p15"/>
          <p:cNvSpPr txBox="1"/>
          <p:nvPr/>
        </p:nvSpPr>
        <p:spPr>
          <a:xfrm>
            <a:off x="929925" y="656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HYPOTHALAMUS PITUITARY GONADAL AXIS</a:t>
            </a:r>
            <a:endParaRPr sz="3200">
              <a:solidFill>
                <a:srgbClr val="FFFFFF"/>
              </a:solidFill>
              <a:latin typeface="Oswald"/>
              <a:ea typeface="Oswald"/>
              <a:cs typeface="Oswald"/>
              <a:sym typeface="Oswald"/>
            </a:endParaRPr>
          </a:p>
        </p:txBody>
      </p:sp>
      <p:sp>
        <p:nvSpPr>
          <p:cNvPr id="111" name="Google Shape;111;p15"/>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12" name="Google Shape;112;p15"/>
          <p:cNvSpPr/>
          <p:nvPr/>
        </p:nvSpPr>
        <p:spPr>
          <a:xfrm>
            <a:off x="555178" y="940252"/>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3" name="Google Shape;113;p15"/>
          <p:cNvSpPr txBox="1"/>
          <p:nvPr/>
        </p:nvSpPr>
        <p:spPr>
          <a:xfrm>
            <a:off x="1055175" y="818000"/>
            <a:ext cx="78009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Hormonal Regulation of Testicular Function</a:t>
            </a:r>
            <a:endParaRPr sz="3600">
              <a:highlight>
                <a:srgbClr val="F4CCCC"/>
              </a:highlight>
              <a:latin typeface="Oswald"/>
              <a:ea typeface="Oswald"/>
              <a:cs typeface="Oswald"/>
              <a:sym typeface="Oswald"/>
            </a:endParaRPr>
          </a:p>
        </p:txBody>
      </p:sp>
      <p:sp>
        <p:nvSpPr>
          <p:cNvPr id="114" name="Google Shape;114;p15"/>
          <p:cNvSpPr txBox="1"/>
          <p:nvPr/>
        </p:nvSpPr>
        <p:spPr>
          <a:xfrm>
            <a:off x="127425" y="4569579"/>
            <a:ext cx="8652300" cy="105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highlight>
                  <a:srgbClr val="F4CCCC"/>
                </a:highlight>
                <a:latin typeface="Oswald"/>
                <a:ea typeface="Oswald"/>
                <a:cs typeface="Oswald"/>
                <a:sym typeface="Oswald"/>
              </a:rPr>
              <a:t>FS</a:t>
            </a:r>
            <a:r>
              <a:rPr lang="en" sz="3000">
                <a:highlight>
                  <a:srgbClr val="F4CCCC"/>
                </a:highlight>
                <a:latin typeface="Oswald"/>
                <a:ea typeface="Oswald"/>
                <a:cs typeface="Oswald"/>
                <a:sym typeface="Oswald"/>
              </a:rPr>
              <a:t>H</a:t>
            </a:r>
            <a:r>
              <a:rPr lang="en" sz="3000">
                <a:latin typeface="Oswald"/>
                <a:ea typeface="Oswald"/>
                <a:cs typeface="Oswald"/>
                <a:sym typeface="Oswald"/>
              </a:rPr>
              <a:t> Binds to its Receptors on </a:t>
            </a:r>
            <a:r>
              <a:rPr lang="en" sz="3000">
                <a:highlight>
                  <a:srgbClr val="F4CCCC"/>
                </a:highlight>
                <a:latin typeface="Oswald"/>
                <a:ea typeface="Oswald"/>
                <a:cs typeface="Oswald"/>
                <a:sym typeface="Oswald"/>
              </a:rPr>
              <a:t>Sertoli Cells</a:t>
            </a:r>
            <a:r>
              <a:rPr lang="en" sz="3000">
                <a:latin typeface="Oswald"/>
                <a:ea typeface="Oswald"/>
                <a:cs typeface="Oswald"/>
                <a:sym typeface="Oswald"/>
              </a:rPr>
              <a:t> in the Seminiferous Tubules.</a:t>
            </a:r>
            <a:r>
              <a:rPr baseline="30000" lang="en" sz="3000">
                <a:latin typeface="Oswald"/>
                <a:ea typeface="Oswald"/>
                <a:cs typeface="Oswald"/>
                <a:sym typeface="Oswald"/>
              </a:rPr>
              <a:t>2</a:t>
            </a:r>
            <a:endParaRPr sz="3000">
              <a:latin typeface="Oswald"/>
              <a:ea typeface="Oswald"/>
              <a:cs typeface="Oswald"/>
              <a:sym typeface="Oswald"/>
            </a:endParaRPr>
          </a:p>
          <a:p>
            <a:pPr indent="0" lvl="0" marL="0" rtl="0" algn="l">
              <a:lnSpc>
                <a:spcPct val="115000"/>
              </a:lnSpc>
              <a:spcBef>
                <a:spcPts val="0"/>
              </a:spcBef>
              <a:spcAft>
                <a:spcPts val="0"/>
              </a:spcAft>
              <a:buNone/>
            </a:pPr>
            <a:r>
              <a:rPr lang="en" sz="2200">
                <a:latin typeface="Times New Roman"/>
                <a:ea typeface="Times New Roman"/>
                <a:cs typeface="Times New Roman"/>
                <a:sym typeface="Times New Roman"/>
              </a:rPr>
              <a:t>This causes these cells to grow &amp; secrete spermatogenic substances</a:t>
            </a:r>
            <a:endParaRPr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latin typeface="Times New Roman"/>
                <a:ea typeface="Times New Roman"/>
                <a:cs typeface="Times New Roman"/>
                <a:sym typeface="Times New Roman"/>
              </a:rPr>
              <a:t>Also </a:t>
            </a:r>
            <a:r>
              <a:rPr b="1" lang="en" sz="2200">
                <a:solidFill>
                  <a:srgbClr val="EA9999"/>
                </a:solidFill>
                <a:latin typeface="Times New Roman"/>
                <a:ea typeface="Times New Roman"/>
                <a:cs typeface="Times New Roman"/>
                <a:sym typeface="Times New Roman"/>
              </a:rPr>
              <a:t>testosterone</a:t>
            </a:r>
            <a:r>
              <a:rPr lang="en" sz="2200">
                <a:latin typeface="Times New Roman"/>
                <a:ea typeface="Times New Roman"/>
                <a:cs typeface="Times New Roman"/>
                <a:sym typeface="Times New Roman"/>
              </a:rPr>
              <a:t> and </a:t>
            </a:r>
            <a:r>
              <a:rPr b="1" lang="en" sz="2200">
                <a:solidFill>
                  <a:srgbClr val="EA9999"/>
                </a:solidFill>
                <a:latin typeface="Times New Roman"/>
                <a:ea typeface="Times New Roman"/>
                <a:cs typeface="Times New Roman"/>
                <a:sym typeface="Times New Roman"/>
              </a:rPr>
              <a:t>dihydrotestosterone</a:t>
            </a:r>
            <a:r>
              <a:rPr b="1" lang="en" sz="2200">
                <a:latin typeface="Times New Roman"/>
                <a:ea typeface="Times New Roman"/>
                <a:cs typeface="Times New Roman"/>
                <a:sym typeface="Times New Roman"/>
              </a:rPr>
              <a:t> </a:t>
            </a:r>
            <a:r>
              <a:rPr b="1" lang="en" sz="2200">
                <a:solidFill>
                  <a:srgbClr val="999999"/>
                </a:solidFill>
                <a:latin typeface="Times New Roman"/>
                <a:ea typeface="Times New Roman"/>
                <a:cs typeface="Times New Roman"/>
                <a:sym typeface="Times New Roman"/>
              </a:rPr>
              <a:t>(metabolite of testosterone) </a:t>
            </a:r>
            <a:r>
              <a:rPr lang="en" sz="2200">
                <a:latin typeface="Times New Roman"/>
                <a:ea typeface="Times New Roman"/>
                <a:cs typeface="Times New Roman"/>
                <a:sym typeface="Times New Roman"/>
              </a:rPr>
              <a:t> diffuse into the seminiferous tubules from the leydig</a:t>
            </a:r>
            <a:r>
              <a:rPr baseline="30000" lang="en" sz="2200">
                <a:latin typeface="Times New Roman"/>
                <a:ea typeface="Times New Roman"/>
                <a:cs typeface="Times New Roman"/>
                <a:sym typeface="Times New Roman"/>
              </a:rPr>
              <a:t>4</a:t>
            </a:r>
            <a:r>
              <a:rPr lang="en" sz="2200">
                <a:latin typeface="Times New Roman"/>
                <a:ea typeface="Times New Roman"/>
                <a:cs typeface="Times New Roman"/>
                <a:sym typeface="Times New Roman"/>
              </a:rPr>
              <a:t> cells affect the spermatogenesis.</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As a result, </a:t>
            </a:r>
            <a:r>
              <a:rPr b="1" lang="en" sz="2200">
                <a:solidFill>
                  <a:srgbClr val="EA9999"/>
                </a:solidFill>
                <a:latin typeface="Times New Roman"/>
                <a:ea typeface="Times New Roman"/>
                <a:cs typeface="Times New Roman"/>
                <a:sym typeface="Times New Roman"/>
              </a:rPr>
              <a:t>FSH</a:t>
            </a:r>
            <a:r>
              <a:rPr lang="en" sz="2200">
                <a:solidFill>
                  <a:srgbClr val="EA9999"/>
                </a:solidFill>
                <a:latin typeface="Times New Roman"/>
                <a:ea typeface="Times New Roman"/>
                <a:cs typeface="Times New Roman"/>
                <a:sym typeface="Times New Roman"/>
              </a:rPr>
              <a:t> &amp; </a:t>
            </a:r>
            <a:r>
              <a:rPr b="1" lang="en" sz="2200">
                <a:solidFill>
                  <a:srgbClr val="EA9999"/>
                </a:solidFill>
                <a:latin typeface="Times New Roman"/>
                <a:ea typeface="Times New Roman"/>
                <a:cs typeface="Times New Roman"/>
                <a:sym typeface="Times New Roman"/>
              </a:rPr>
              <a:t>testosterone</a:t>
            </a:r>
            <a:r>
              <a:rPr lang="en" sz="2200">
                <a:latin typeface="Times New Roman"/>
                <a:ea typeface="Times New Roman"/>
                <a:cs typeface="Times New Roman"/>
                <a:sym typeface="Times New Roman"/>
              </a:rPr>
              <a:t> are necessary to initiate spermatogenesis.</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When the seminiferous tubules fail to produce sperm the secretion of </a:t>
            </a:r>
            <a:r>
              <a:rPr b="1" lang="en" sz="2200">
                <a:solidFill>
                  <a:srgbClr val="EA9999"/>
                </a:solidFill>
                <a:latin typeface="Times New Roman"/>
                <a:ea typeface="Times New Roman"/>
                <a:cs typeface="Times New Roman"/>
                <a:sym typeface="Times New Roman"/>
              </a:rPr>
              <a:t>FSH</a:t>
            </a:r>
            <a:r>
              <a:rPr lang="en" sz="2200">
                <a:solidFill>
                  <a:schemeClr val="dk1"/>
                </a:solidFill>
                <a:latin typeface="Times New Roman"/>
                <a:ea typeface="Times New Roman"/>
                <a:cs typeface="Times New Roman"/>
                <a:sym typeface="Times New Roman"/>
              </a:rPr>
              <a:t> from the AP increases.</a:t>
            </a:r>
            <a:r>
              <a:rPr baseline="30000" lang="en" sz="2200">
                <a:solidFill>
                  <a:schemeClr val="dk1"/>
                </a:solidFill>
                <a:latin typeface="Times New Roman"/>
                <a:ea typeface="Times New Roman"/>
                <a:cs typeface="Times New Roman"/>
                <a:sym typeface="Times New Roman"/>
              </a:rPr>
              <a:t>2</a:t>
            </a:r>
            <a:r>
              <a:rPr lang="en" sz="2200">
                <a:solidFill>
                  <a:schemeClr val="dk1"/>
                </a:solidFill>
                <a:latin typeface="Times New Roman"/>
                <a:ea typeface="Times New Roman"/>
                <a:cs typeface="Times New Roman"/>
                <a:sym typeface="Times New Roman"/>
              </a:rPr>
              <a:t> Conversely, when spermatogenesis proceeds rapidly pituitary secretion of </a:t>
            </a:r>
            <a:r>
              <a:rPr b="1" lang="en" sz="2200">
                <a:solidFill>
                  <a:srgbClr val="EA9999"/>
                </a:solidFill>
                <a:latin typeface="Times New Roman"/>
                <a:ea typeface="Times New Roman"/>
                <a:cs typeface="Times New Roman"/>
                <a:sym typeface="Times New Roman"/>
              </a:rPr>
              <a:t>FSH</a:t>
            </a:r>
            <a:r>
              <a:rPr b="1" lang="en" sz="2200">
                <a:solidFill>
                  <a:schemeClr val="dk1"/>
                </a:solidFill>
                <a:latin typeface="Times New Roman"/>
                <a:ea typeface="Times New Roman"/>
                <a:cs typeface="Times New Roman"/>
                <a:sym typeface="Times New Roman"/>
              </a:rPr>
              <a:t> </a:t>
            </a:r>
            <a:r>
              <a:rPr lang="en" sz="2200">
                <a:solidFill>
                  <a:schemeClr val="dk1"/>
                </a:solidFill>
                <a:latin typeface="Times New Roman"/>
                <a:ea typeface="Times New Roman"/>
                <a:cs typeface="Times New Roman"/>
                <a:sym typeface="Times New Roman"/>
              </a:rPr>
              <a:t>diminishes.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This is due to the secretion of inhibin hormone from the sertoli cells which strongly inhibit the </a:t>
            </a:r>
            <a:r>
              <a:rPr lang="en" sz="2200">
                <a:solidFill>
                  <a:srgbClr val="EA9999"/>
                </a:solidFill>
                <a:latin typeface="Times New Roman"/>
                <a:ea typeface="Times New Roman"/>
                <a:cs typeface="Times New Roman"/>
                <a:sym typeface="Times New Roman"/>
              </a:rPr>
              <a:t>AP- </a:t>
            </a:r>
            <a:r>
              <a:rPr b="1" lang="en" sz="2200">
                <a:solidFill>
                  <a:srgbClr val="EA9999"/>
                </a:solidFill>
                <a:latin typeface="Times New Roman"/>
                <a:ea typeface="Times New Roman"/>
                <a:cs typeface="Times New Roman"/>
                <a:sym typeface="Times New Roman"/>
              </a:rPr>
              <a:t>FSH</a:t>
            </a:r>
            <a:r>
              <a:rPr lang="en" sz="2200">
                <a:solidFill>
                  <a:schemeClr val="dk1"/>
                </a:solidFill>
                <a:latin typeface="Times New Roman"/>
                <a:ea typeface="Times New Roman"/>
                <a:cs typeface="Times New Roman"/>
                <a:sym typeface="Times New Roman"/>
              </a:rPr>
              <a:t>, and has slight inhibitory effect on the hypothalamus to inhibit </a:t>
            </a:r>
            <a:r>
              <a:rPr b="1" lang="en" sz="2200">
                <a:solidFill>
                  <a:srgbClr val="EA9999"/>
                </a:solidFill>
                <a:latin typeface="Times New Roman"/>
                <a:ea typeface="Times New Roman"/>
                <a:cs typeface="Times New Roman"/>
                <a:sym typeface="Times New Roman"/>
              </a:rPr>
              <a:t>GnRH</a:t>
            </a:r>
            <a:r>
              <a:rPr lang="en" sz="2200">
                <a:solidFill>
                  <a:schemeClr val="dk1"/>
                </a:solidFill>
                <a:latin typeface="Times New Roman"/>
                <a:ea typeface="Times New Roman"/>
                <a:cs typeface="Times New Roman"/>
                <a:sym typeface="Times New Roman"/>
              </a:rPr>
              <a:t> secretion.</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rgbClr val="674EA7"/>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3000">
                <a:highlight>
                  <a:srgbClr val="F4CCCC"/>
                </a:highlight>
                <a:latin typeface="Oswald"/>
                <a:ea typeface="Oswald"/>
                <a:cs typeface="Oswald"/>
                <a:sym typeface="Oswald"/>
              </a:rPr>
              <a:t>LH</a:t>
            </a:r>
            <a:r>
              <a:rPr lang="en" sz="3000">
                <a:latin typeface="Oswald"/>
                <a:ea typeface="Oswald"/>
                <a:cs typeface="Oswald"/>
                <a:sym typeface="Oswald"/>
              </a:rPr>
              <a:t> Binds to its Receptors on </a:t>
            </a:r>
            <a:r>
              <a:rPr lang="en" sz="3000">
                <a:highlight>
                  <a:srgbClr val="F4CCCC"/>
                </a:highlight>
                <a:latin typeface="Oswald"/>
                <a:ea typeface="Oswald"/>
                <a:cs typeface="Oswald"/>
                <a:sym typeface="Oswald"/>
              </a:rPr>
              <a:t>Leydig Cells</a:t>
            </a:r>
            <a:r>
              <a:rPr baseline="30000" lang="en" sz="3000">
                <a:latin typeface="Oswald"/>
                <a:ea typeface="Oswald"/>
                <a:cs typeface="Oswald"/>
                <a:sym typeface="Oswald"/>
              </a:rPr>
              <a:t>4</a:t>
            </a:r>
            <a:r>
              <a:rPr lang="en" sz="3000">
                <a:latin typeface="Oswald"/>
                <a:ea typeface="Oswald"/>
                <a:cs typeface="Oswald"/>
                <a:sym typeface="Oswald"/>
              </a:rPr>
              <a:t> in the Interstitium of the Testis.</a:t>
            </a:r>
            <a:endParaRPr sz="3000">
              <a:latin typeface="Oswald"/>
              <a:ea typeface="Oswald"/>
              <a:cs typeface="Oswald"/>
              <a:sym typeface="Oswald"/>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This causes testosterone secretion.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Its release is directly proportional to the amount of </a:t>
            </a:r>
            <a:r>
              <a:rPr b="1" lang="en" sz="2200">
                <a:solidFill>
                  <a:srgbClr val="EA9999"/>
                </a:solidFill>
                <a:latin typeface="Times New Roman"/>
                <a:ea typeface="Times New Roman"/>
                <a:cs typeface="Times New Roman"/>
                <a:sym typeface="Times New Roman"/>
              </a:rPr>
              <a:t>LH</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Most of the inhibitory effect result from direct inhibition of </a:t>
            </a:r>
            <a:r>
              <a:rPr b="1" lang="en" sz="2200">
                <a:solidFill>
                  <a:srgbClr val="EA9999"/>
                </a:solidFill>
                <a:latin typeface="Times New Roman"/>
                <a:ea typeface="Times New Roman"/>
                <a:cs typeface="Times New Roman"/>
                <a:sym typeface="Times New Roman"/>
              </a:rPr>
              <a:t>GnRH</a:t>
            </a:r>
            <a:r>
              <a:rPr lang="en" sz="2200">
                <a:latin typeface="Times New Roman"/>
                <a:ea typeface="Times New Roman"/>
                <a:cs typeface="Times New Roman"/>
                <a:sym typeface="Times New Roman"/>
              </a:rPr>
              <a:t> release from the hypothalamus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Inhibition of </a:t>
            </a:r>
            <a:r>
              <a:rPr b="1" lang="en" sz="2200">
                <a:solidFill>
                  <a:srgbClr val="EA9999"/>
                </a:solidFill>
                <a:latin typeface="Times New Roman"/>
                <a:ea typeface="Times New Roman"/>
                <a:cs typeface="Times New Roman"/>
                <a:sym typeface="Times New Roman"/>
              </a:rPr>
              <a:t>GnRH</a:t>
            </a:r>
            <a:r>
              <a:rPr lang="en" sz="2200">
                <a:latin typeface="Times New Roman"/>
                <a:ea typeface="Times New Roman"/>
                <a:cs typeface="Times New Roman"/>
                <a:sym typeface="Times New Roman"/>
              </a:rPr>
              <a:t> leads to decrease secretion of both </a:t>
            </a:r>
            <a:r>
              <a:rPr b="1" lang="en" sz="2200">
                <a:solidFill>
                  <a:srgbClr val="EA9999"/>
                </a:solidFill>
                <a:latin typeface="Times New Roman"/>
                <a:ea typeface="Times New Roman"/>
                <a:cs typeface="Times New Roman"/>
                <a:sym typeface="Times New Roman"/>
              </a:rPr>
              <a:t>LH &amp; FSH.</a:t>
            </a:r>
            <a:endParaRPr b="1" sz="2200">
              <a:solidFill>
                <a:srgbClr val="EA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Mature leydig cells are found in a child’s testis few weeks after birth &amp; then disappear until puberty when it appear again.</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3000">
                <a:latin typeface="Oswald"/>
                <a:ea typeface="Oswald"/>
                <a:cs typeface="Oswald"/>
                <a:sym typeface="Oswald"/>
              </a:rPr>
              <a:t>Feedback Inhibition On The Hypothalamus And Pituitary </a:t>
            </a:r>
            <a:endParaRPr sz="2400">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CC0000"/>
              </a:buClr>
              <a:buSzPts val="2300"/>
              <a:buFont typeface="Times New Roman"/>
              <a:buChar char="●"/>
            </a:pPr>
            <a:r>
              <a:rPr lang="en" sz="2300">
                <a:solidFill>
                  <a:srgbClr val="CC0000"/>
                </a:solidFill>
                <a:latin typeface="Times New Roman"/>
                <a:ea typeface="Times New Roman"/>
                <a:cs typeface="Times New Roman"/>
                <a:sym typeface="Times New Roman"/>
              </a:rPr>
              <a:t>Feedback inhibition on the hypothalamus and pituitary results from: (1) Rising levels of testosterone, (2) Increased inhibin.</a:t>
            </a:r>
            <a:endParaRPr sz="2300">
              <a:solidFill>
                <a:srgbClr val="CC0000"/>
              </a:solidFill>
              <a:latin typeface="Times New Roman"/>
              <a:ea typeface="Times New Roman"/>
              <a:cs typeface="Times New Roman"/>
              <a:sym typeface="Times New Roman"/>
            </a:endParaRPr>
          </a:p>
        </p:txBody>
      </p:sp>
      <p:pic>
        <p:nvPicPr>
          <p:cNvPr id="115" name="Google Shape;115;p15"/>
          <p:cNvPicPr preferRelativeResize="0"/>
          <p:nvPr/>
        </p:nvPicPr>
        <p:blipFill>
          <a:blip r:embed="rId3">
            <a:alphaModFix/>
          </a:blip>
          <a:stretch>
            <a:fillRect/>
          </a:stretch>
        </p:blipFill>
        <p:spPr>
          <a:xfrm>
            <a:off x="10224975" y="5208834"/>
            <a:ext cx="2992200" cy="2634991"/>
          </a:xfrm>
          <a:prstGeom prst="rect">
            <a:avLst/>
          </a:prstGeom>
          <a:noFill/>
          <a:ln cap="flat" cmpd="sng" w="9525">
            <a:solidFill>
              <a:srgbClr val="000000"/>
            </a:solidFill>
            <a:prstDash val="solid"/>
            <a:round/>
            <a:headEnd len="sm" w="sm" type="none"/>
            <a:tailEnd len="sm" w="sm" type="none"/>
          </a:ln>
        </p:spPr>
      </p:pic>
      <p:sp>
        <p:nvSpPr>
          <p:cNvPr id="116" name="Google Shape;116;p15"/>
          <p:cNvSpPr txBox="1"/>
          <p:nvPr/>
        </p:nvSpPr>
        <p:spPr>
          <a:xfrm>
            <a:off x="10090425" y="7784350"/>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1-6</a:t>
            </a:r>
            <a:endParaRPr b="1" sz="2500">
              <a:latin typeface="Times New Roman"/>
              <a:ea typeface="Times New Roman"/>
              <a:cs typeface="Times New Roman"/>
              <a:sym typeface="Times New Roman"/>
            </a:endParaRPr>
          </a:p>
        </p:txBody>
      </p:sp>
      <p:pic>
        <p:nvPicPr>
          <p:cNvPr id="117" name="Google Shape;117;p15"/>
          <p:cNvPicPr preferRelativeResize="0"/>
          <p:nvPr/>
        </p:nvPicPr>
        <p:blipFill rotWithShape="1">
          <a:blip r:embed="rId4">
            <a:alphaModFix/>
          </a:blip>
          <a:srcRect b="3794" l="7892" r="7519" t="16485"/>
          <a:stretch/>
        </p:blipFill>
        <p:spPr>
          <a:xfrm>
            <a:off x="9938025" y="9011750"/>
            <a:ext cx="3355349" cy="2371708"/>
          </a:xfrm>
          <a:prstGeom prst="rect">
            <a:avLst/>
          </a:prstGeom>
          <a:noFill/>
          <a:ln cap="flat" cmpd="sng" w="9525">
            <a:solidFill>
              <a:srgbClr val="000000"/>
            </a:solidFill>
            <a:prstDash val="solid"/>
            <a:round/>
            <a:headEnd len="sm" w="sm" type="none"/>
            <a:tailEnd len="sm" w="sm" type="none"/>
          </a:ln>
        </p:spPr>
      </p:pic>
      <p:sp>
        <p:nvSpPr>
          <p:cNvPr id="118" name="Google Shape;118;p15"/>
          <p:cNvSpPr txBox="1"/>
          <p:nvPr/>
        </p:nvSpPr>
        <p:spPr>
          <a:xfrm>
            <a:off x="9251500" y="11555200"/>
            <a:ext cx="48792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1-7 </a:t>
            </a:r>
            <a:r>
              <a:rPr lang="en" sz="1600">
                <a:solidFill>
                  <a:srgbClr val="999999"/>
                </a:solidFill>
                <a:latin typeface="Times New Roman"/>
                <a:ea typeface="Times New Roman"/>
                <a:cs typeface="Times New Roman"/>
                <a:sym typeface="Times New Roman"/>
              </a:rPr>
              <a:t>Kisspeptin neurons secrete kisspeptin, a neuropeptide which activates GnRH neurons. It is thought that it plays an important role in the initiation of puberty.</a:t>
            </a:r>
            <a:endParaRPr sz="1600">
              <a:solidFill>
                <a:srgbClr val="999999"/>
              </a:solidFill>
              <a:latin typeface="Times New Roman"/>
              <a:ea typeface="Times New Roman"/>
              <a:cs typeface="Times New Roman"/>
              <a:sym typeface="Times New Roman"/>
            </a:endParaRPr>
          </a:p>
        </p:txBody>
      </p:sp>
      <p:pic>
        <p:nvPicPr>
          <p:cNvPr id="119" name="Google Shape;119;p15"/>
          <p:cNvPicPr preferRelativeResize="0"/>
          <p:nvPr/>
        </p:nvPicPr>
        <p:blipFill>
          <a:blip r:embed="rId5">
            <a:alphaModFix/>
          </a:blip>
          <a:stretch>
            <a:fillRect/>
          </a:stretch>
        </p:blipFill>
        <p:spPr>
          <a:xfrm>
            <a:off x="9206952" y="13186275"/>
            <a:ext cx="2542897" cy="3214799"/>
          </a:xfrm>
          <a:prstGeom prst="rect">
            <a:avLst/>
          </a:prstGeom>
          <a:noFill/>
          <a:ln cap="flat" cmpd="sng" w="9525">
            <a:solidFill>
              <a:srgbClr val="000000"/>
            </a:solidFill>
            <a:prstDash val="solid"/>
            <a:round/>
            <a:headEnd len="sm" w="sm" type="none"/>
            <a:tailEnd len="sm" w="sm" type="none"/>
          </a:ln>
        </p:spPr>
      </p:pic>
      <p:sp>
        <p:nvSpPr>
          <p:cNvPr id="120" name="Google Shape;120;p15"/>
          <p:cNvSpPr txBox="1"/>
          <p:nvPr/>
        </p:nvSpPr>
        <p:spPr>
          <a:xfrm>
            <a:off x="9251500" y="1646797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1-8</a:t>
            </a:r>
            <a:endParaRPr b="1" sz="2500">
              <a:latin typeface="Times New Roman"/>
              <a:ea typeface="Times New Roman"/>
              <a:cs typeface="Times New Roman"/>
              <a:sym typeface="Times New Roman"/>
            </a:endParaRPr>
          </a:p>
        </p:txBody>
      </p:sp>
      <p:pic>
        <p:nvPicPr>
          <p:cNvPr id="121" name="Google Shape;121;p15"/>
          <p:cNvPicPr preferRelativeResize="0"/>
          <p:nvPr/>
        </p:nvPicPr>
        <p:blipFill>
          <a:blip r:embed="rId6">
            <a:alphaModFix/>
          </a:blip>
          <a:stretch>
            <a:fillRect/>
          </a:stretch>
        </p:blipFill>
        <p:spPr>
          <a:xfrm>
            <a:off x="11987421" y="13144925"/>
            <a:ext cx="1805954" cy="3214800"/>
          </a:xfrm>
          <a:prstGeom prst="rect">
            <a:avLst/>
          </a:prstGeom>
          <a:noFill/>
          <a:ln cap="flat" cmpd="sng" w="9525">
            <a:solidFill>
              <a:srgbClr val="000000"/>
            </a:solidFill>
            <a:prstDash val="solid"/>
            <a:round/>
            <a:headEnd len="sm" w="sm" type="none"/>
            <a:tailEnd len="sm" w="sm" type="none"/>
          </a:ln>
        </p:spPr>
      </p:pic>
      <p:sp>
        <p:nvSpPr>
          <p:cNvPr id="122" name="Google Shape;122;p15"/>
          <p:cNvSpPr txBox="1"/>
          <p:nvPr/>
        </p:nvSpPr>
        <p:spPr>
          <a:xfrm>
            <a:off x="11910825" y="1643272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1-9</a:t>
            </a:r>
            <a:endParaRPr b="1" sz="2500">
              <a:latin typeface="Times New Roman"/>
              <a:ea typeface="Times New Roman"/>
              <a:cs typeface="Times New Roman"/>
              <a:sym typeface="Times New Roman"/>
            </a:endParaRPr>
          </a:p>
        </p:txBody>
      </p:sp>
      <p:sp>
        <p:nvSpPr>
          <p:cNvPr id="123" name="Google Shape;123;p15"/>
          <p:cNvSpPr txBox="1"/>
          <p:nvPr/>
        </p:nvSpPr>
        <p:spPr>
          <a:xfrm>
            <a:off x="0" y="175225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24" name="Google Shape;124;p15"/>
          <p:cNvSpPr/>
          <p:nvPr/>
        </p:nvSpPr>
        <p:spPr>
          <a:xfrm>
            <a:off x="528300" y="17435339"/>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25" name="Google Shape;125;p15"/>
          <p:cNvSpPr/>
          <p:nvPr/>
        </p:nvSpPr>
        <p:spPr>
          <a:xfrm>
            <a:off x="-16800" y="17435339"/>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6" name="Google Shape;126;p15"/>
          <p:cNvSpPr txBox="1"/>
          <p:nvPr/>
        </p:nvSpPr>
        <p:spPr>
          <a:xfrm>
            <a:off x="470025" y="1455525"/>
            <a:ext cx="7967100" cy="132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The hypothalamus releases </a:t>
            </a:r>
            <a:r>
              <a:rPr b="1" lang="en" sz="2200">
                <a:solidFill>
                  <a:srgbClr val="EA9999"/>
                </a:solidFill>
                <a:latin typeface="Times New Roman"/>
                <a:ea typeface="Times New Roman"/>
                <a:cs typeface="Times New Roman"/>
                <a:sym typeface="Times New Roman"/>
              </a:rPr>
              <a:t>gonadotropin-releasing hormone (GnRH)</a:t>
            </a:r>
            <a:endParaRPr b="1" sz="2200">
              <a:solidFill>
                <a:srgbClr val="EA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b="1" lang="en" sz="2200">
                <a:solidFill>
                  <a:srgbClr val="EA9999"/>
                </a:solidFill>
                <a:latin typeface="Times New Roman"/>
                <a:ea typeface="Times New Roman"/>
                <a:cs typeface="Times New Roman"/>
                <a:sym typeface="Times New Roman"/>
              </a:rPr>
              <a:t>GnRH</a:t>
            </a:r>
            <a:r>
              <a:rPr lang="en" sz="2200">
                <a:solidFill>
                  <a:schemeClr val="dk1"/>
                </a:solidFill>
                <a:latin typeface="Times New Roman"/>
                <a:ea typeface="Times New Roman"/>
                <a:cs typeface="Times New Roman"/>
                <a:sym typeface="Times New Roman"/>
              </a:rPr>
              <a:t> stimulates the anterior pituitary to secrete </a:t>
            </a:r>
            <a:r>
              <a:rPr b="1" lang="en" sz="2200">
                <a:solidFill>
                  <a:srgbClr val="EA9999"/>
                </a:solidFill>
                <a:latin typeface="Times New Roman"/>
                <a:ea typeface="Times New Roman"/>
                <a:cs typeface="Times New Roman"/>
                <a:sym typeface="Times New Roman"/>
              </a:rPr>
              <a:t>FSH</a:t>
            </a:r>
            <a:r>
              <a:rPr lang="en" sz="2200">
                <a:solidFill>
                  <a:schemeClr val="dk1"/>
                </a:solidFill>
                <a:latin typeface="Times New Roman"/>
                <a:ea typeface="Times New Roman"/>
                <a:cs typeface="Times New Roman"/>
                <a:sym typeface="Times New Roman"/>
              </a:rPr>
              <a:t> and </a:t>
            </a:r>
            <a:r>
              <a:rPr b="1" lang="en" sz="2200">
                <a:solidFill>
                  <a:srgbClr val="EA9999"/>
                </a:solidFill>
                <a:latin typeface="Times New Roman"/>
                <a:ea typeface="Times New Roman"/>
                <a:cs typeface="Times New Roman"/>
                <a:sym typeface="Times New Roman"/>
              </a:rPr>
              <a:t>LH</a:t>
            </a:r>
            <a:r>
              <a:rPr b="1" lang="en" sz="2200">
                <a:solidFill>
                  <a:schemeClr val="dk1"/>
                </a:solidFill>
                <a:latin typeface="Times New Roman"/>
                <a:ea typeface="Times New Roman"/>
                <a:cs typeface="Times New Roman"/>
                <a:sym typeface="Times New Roman"/>
              </a:rPr>
              <a:t> </a:t>
            </a:r>
            <a:endParaRPr b="1"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b="1" lang="en" sz="2200">
                <a:solidFill>
                  <a:srgbClr val="EA9999"/>
                </a:solidFill>
                <a:latin typeface="Times New Roman"/>
                <a:ea typeface="Times New Roman"/>
                <a:cs typeface="Times New Roman"/>
                <a:sym typeface="Times New Roman"/>
              </a:rPr>
              <a:t>GnRH</a:t>
            </a:r>
            <a:r>
              <a:rPr b="1" lang="en" sz="2200">
                <a:solidFill>
                  <a:schemeClr val="dk1"/>
                </a:solidFill>
                <a:latin typeface="Times New Roman"/>
                <a:ea typeface="Times New Roman"/>
                <a:cs typeface="Times New Roman"/>
                <a:sym typeface="Times New Roman"/>
              </a:rPr>
              <a:t> </a:t>
            </a:r>
            <a:r>
              <a:rPr lang="en" sz="2200">
                <a:solidFill>
                  <a:schemeClr val="dk1"/>
                </a:solidFill>
                <a:latin typeface="Times New Roman"/>
                <a:ea typeface="Times New Roman"/>
                <a:cs typeface="Times New Roman"/>
                <a:sym typeface="Times New Roman"/>
              </a:rPr>
              <a:t>is secreted intermittently for few minutes every one to three hours.</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The secretion of </a:t>
            </a:r>
            <a:r>
              <a:rPr b="1" lang="en" sz="2200">
                <a:solidFill>
                  <a:srgbClr val="EA9999"/>
                </a:solidFill>
                <a:latin typeface="Times New Roman"/>
                <a:ea typeface="Times New Roman"/>
                <a:cs typeface="Times New Roman"/>
                <a:sym typeface="Times New Roman"/>
              </a:rPr>
              <a:t>LH</a:t>
            </a:r>
            <a:r>
              <a:rPr lang="en" sz="2200">
                <a:solidFill>
                  <a:schemeClr val="dk1"/>
                </a:solidFill>
                <a:latin typeface="Times New Roman"/>
                <a:ea typeface="Times New Roman"/>
                <a:cs typeface="Times New Roman"/>
                <a:sym typeface="Times New Roman"/>
              </a:rPr>
              <a:t> by the anterior pituitary is also cyclical following the pulsatile release of </a:t>
            </a:r>
            <a:r>
              <a:rPr b="1" lang="en" sz="2200">
                <a:solidFill>
                  <a:srgbClr val="EA9999"/>
                </a:solidFill>
                <a:latin typeface="Times New Roman"/>
                <a:ea typeface="Times New Roman"/>
                <a:cs typeface="Times New Roman"/>
                <a:sym typeface="Times New Roman"/>
              </a:rPr>
              <a:t>GnRH</a:t>
            </a:r>
            <a:r>
              <a:rPr b="1" lang="en" sz="2200">
                <a:solidFill>
                  <a:schemeClr val="dk1"/>
                </a:solidFill>
                <a:latin typeface="Times New Roman"/>
                <a:ea typeface="Times New Roman"/>
                <a:cs typeface="Times New Roman"/>
                <a:sym typeface="Times New Roman"/>
              </a:rPr>
              <a:t>.</a:t>
            </a:r>
            <a:r>
              <a:rPr b="1" baseline="30000" lang="en" sz="2200">
                <a:solidFill>
                  <a:schemeClr val="dk1"/>
                </a:solidFill>
                <a:latin typeface="Times New Roman"/>
                <a:ea typeface="Times New Roman"/>
                <a:cs typeface="Times New Roman"/>
                <a:sym typeface="Times New Roman"/>
              </a:rPr>
              <a:t>1</a:t>
            </a:r>
            <a:r>
              <a:rPr b="1" lang="en" sz="2200">
                <a:solidFill>
                  <a:schemeClr val="dk1"/>
                </a:solidFill>
                <a:latin typeface="Times New Roman"/>
                <a:ea typeface="Times New Roman"/>
                <a:cs typeface="Times New Roman"/>
                <a:sym typeface="Times New Roman"/>
              </a:rPr>
              <a:t> </a:t>
            </a:r>
            <a:endParaRPr sz="2200"/>
          </a:p>
        </p:txBody>
      </p:sp>
      <p:sp>
        <p:nvSpPr>
          <p:cNvPr id="127" name="Google Shape;127;p15"/>
          <p:cNvSpPr txBox="1"/>
          <p:nvPr/>
        </p:nvSpPr>
        <p:spPr>
          <a:xfrm>
            <a:off x="54400" y="17827364"/>
            <a:ext cx="140259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Merriweather"/>
              <a:buAutoNum type="arabicPeriod"/>
            </a:pPr>
            <a:r>
              <a:rPr lang="en">
                <a:solidFill>
                  <a:schemeClr val="dk1"/>
                </a:solidFill>
                <a:latin typeface="Merriweather"/>
                <a:ea typeface="Merriweather"/>
                <a:cs typeface="Merriweather"/>
                <a:sym typeface="Merriweather"/>
              </a:rPr>
              <a:t>Even though the slides mention only LH here, the secretion of FSH also decreases and increases only slightly with the secretion of FSH over prolonged periods. But LH is secreted more rapidly, and usually in higher amounts in response to GnRH stimulation. Which is why GnRH is sometimes called LH-releasing factor. </a:t>
            </a:r>
            <a:endParaRPr b="1">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b="1" lang="en">
                <a:latin typeface="Merriweather"/>
                <a:ea typeface="Merriweather"/>
                <a:cs typeface="Merriweather"/>
                <a:sym typeface="Merriweather"/>
              </a:rPr>
              <a:t>Seminiferous</a:t>
            </a:r>
            <a:r>
              <a:rPr b="1" lang="en">
                <a:latin typeface="Merriweather"/>
                <a:ea typeface="Merriweather"/>
                <a:cs typeface="Merriweather"/>
                <a:sym typeface="Merriweather"/>
              </a:rPr>
              <a:t> tubules and Spermatogenesis: </a:t>
            </a:r>
            <a:r>
              <a:rPr lang="en">
                <a:latin typeface="Merriweather"/>
                <a:ea typeface="Merriweather"/>
                <a:cs typeface="Merriweather"/>
                <a:sym typeface="Merriweather"/>
              </a:rPr>
              <a:t>Functional unit of testes, please read </a:t>
            </a:r>
            <a:r>
              <a:rPr b="1" lang="en">
                <a:latin typeface="Merriweather"/>
                <a:ea typeface="Merriweather"/>
                <a:cs typeface="Merriweather"/>
                <a:sym typeface="Merriweather"/>
              </a:rPr>
              <a:t>further readings, page 5 </a:t>
            </a:r>
            <a:r>
              <a:rPr lang="en">
                <a:latin typeface="Merriweather"/>
                <a:ea typeface="Merriweather"/>
                <a:cs typeface="Merriweather"/>
                <a:sym typeface="Merriweather"/>
              </a:rPr>
              <a:t>for illustrations and description of male histology, including </a:t>
            </a:r>
            <a:r>
              <a:rPr b="1" lang="en">
                <a:latin typeface="Merriweather"/>
                <a:ea typeface="Merriweather"/>
                <a:cs typeface="Merriweather"/>
                <a:sym typeface="Merriweather"/>
              </a:rPr>
              <a:t>sertoli</a:t>
            </a:r>
            <a:r>
              <a:rPr lang="en">
                <a:latin typeface="Merriweather"/>
                <a:ea typeface="Merriweather"/>
                <a:cs typeface="Merriweather"/>
                <a:sym typeface="Merriweather"/>
              </a:rPr>
              <a:t> and</a:t>
            </a:r>
            <a:r>
              <a:rPr b="1" lang="en">
                <a:latin typeface="Merriweather"/>
                <a:ea typeface="Merriweather"/>
                <a:cs typeface="Merriweather"/>
                <a:sym typeface="Merriweather"/>
              </a:rPr>
              <a:t> leydig cells</a:t>
            </a:r>
            <a:r>
              <a:rPr lang="en">
                <a:latin typeface="Merriweather"/>
                <a:ea typeface="Merriweather"/>
                <a:cs typeface="Merriweather"/>
                <a:sym typeface="Merriweather"/>
              </a:rPr>
              <a:t>, and the mechanism of </a:t>
            </a:r>
            <a:r>
              <a:rPr b="1" lang="en">
                <a:latin typeface="Merriweather"/>
                <a:ea typeface="Merriweather"/>
                <a:cs typeface="Merriweather"/>
                <a:sym typeface="Merriweather"/>
              </a:rPr>
              <a:t>spermatogenesis. </a:t>
            </a:r>
            <a:endParaRPr b="1">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Sertoli  cells can act as “spermatogenesis sensors”, and produce inhibin when sperm levels are high in order to decrease FSH production and halt spermatogenesis. Sertoli cells are relatively inactive during childhood and become active by puberty due to FSH </a:t>
            </a:r>
            <a:r>
              <a:rPr lang="en">
                <a:latin typeface="Merriweather"/>
                <a:ea typeface="Merriweather"/>
                <a:cs typeface="Merriweather"/>
                <a:sym typeface="Merriweather"/>
              </a:rPr>
              <a:t>stimulation</a:t>
            </a:r>
            <a:r>
              <a:rPr lang="en">
                <a:latin typeface="Merriweather"/>
                <a:ea typeface="Merriweather"/>
                <a:cs typeface="Merriweather"/>
                <a:sym typeface="Merriweather"/>
              </a:rPr>
              <a:t> (which was secreted in very low levels in childhood) </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Leydig cells are virtually nonexistent during childhood, therefore </a:t>
            </a:r>
            <a:r>
              <a:rPr lang="en">
                <a:latin typeface="Merriweather"/>
                <a:ea typeface="Merriweather"/>
                <a:cs typeface="Merriweather"/>
                <a:sym typeface="Merriweather"/>
              </a:rPr>
              <a:t>testosterone</a:t>
            </a:r>
            <a:r>
              <a:rPr lang="en">
                <a:latin typeface="Merriweather"/>
                <a:ea typeface="Merriweather"/>
                <a:cs typeface="Merriweather"/>
                <a:sym typeface="Merriweather"/>
              </a:rPr>
              <a:t> secretion is very low.  And children, well, remain children. </a:t>
            </a:r>
            <a:endParaRPr>
              <a:latin typeface="Merriweather"/>
              <a:ea typeface="Merriweather"/>
              <a:cs typeface="Merriweather"/>
              <a:sym typeface="Merriweather"/>
            </a:endParaRPr>
          </a:p>
        </p:txBody>
      </p:sp>
      <p:pic>
        <p:nvPicPr>
          <p:cNvPr id="128" name="Google Shape;128;p15"/>
          <p:cNvPicPr preferRelativeResize="0"/>
          <p:nvPr/>
        </p:nvPicPr>
        <p:blipFill rotWithShape="1">
          <a:blip r:embed="rId7">
            <a:alphaModFix/>
          </a:blip>
          <a:srcRect b="13827" l="31219" r="26107" t="11467"/>
          <a:stretch/>
        </p:blipFill>
        <p:spPr>
          <a:xfrm>
            <a:off x="10462225" y="1198275"/>
            <a:ext cx="2992199" cy="3492194"/>
          </a:xfrm>
          <a:prstGeom prst="rect">
            <a:avLst/>
          </a:prstGeom>
          <a:noFill/>
          <a:ln cap="flat" cmpd="sng" w="9525">
            <a:solidFill>
              <a:srgbClr val="000000"/>
            </a:solidFill>
            <a:prstDash val="solid"/>
            <a:round/>
            <a:headEnd len="sm" w="sm" type="none"/>
            <a:tailEnd len="sm" w="sm" type="none"/>
          </a:ln>
        </p:spPr>
      </p:pic>
      <p:sp>
        <p:nvSpPr>
          <p:cNvPr id="129" name="Google Shape;129;p15"/>
          <p:cNvSpPr txBox="1"/>
          <p:nvPr/>
        </p:nvSpPr>
        <p:spPr>
          <a:xfrm>
            <a:off x="10462225" y="4636813"/>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1-5</a:t>
            </a:r>
            <a:endParaRPr b="1" sz="25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6"/>
          <p:cNvSpPr/>
          <p:nvPr/>
        </p:nvSpPr>
        <p:spPr>
          <a:xfrm>
            <a:off x="0" y="956200"/>
            <a:ext cx="14097000" cy="5846100"/>
          </a:xfrm>
          <a:prstGeom prst="rect">
            <a:avLst/>
          </a:prstGeom>
          <a:solidFill>
            <a:srgbClr val="F7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p:nvPr/>
        </p:nvSpPr>
        <p:spPr>
          <a:xfrm>
            <a:off x="0" y="656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6" name="Google Shape;136;p16"/>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7" name="Google Shape;137;p16"/>
          <p:cNvSpPr txBox="1"/>
          <p:nvPr/>
        </p:nvSpPr>
        <p:spPr>
          <a:xfrm>
            <a:off x="11409325" y="131525"/>
            <a:ext cx="3652800" cy="351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 </a:t>
            </a:r>
            <a:endParaRPr sz="3500">
              <a:latin typeface="Oswald"/>
              <a:ea typeface="Oswald"/>
              <a:cs typeface="Oswald"/>
              <a:sym typeface="Oswald"/>
            </a:endParaRPr>
          </a:p>
        </p:txBody>
      </p:sp>
      <p:sp>
        <p:nvSpPr>
          <p:cNvPr id="138" name="Google Shape;138;p16"/>
          <p:cNvSpPr txBox="1"/>
          <p:nvPr/>
        </p:nvSpPr>
        <p:spPr>
          <a:xfrm>
            <a:off x="929925" y="656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HYPOTHALAMUS PITUITARY GONADAL AXIS</a:t>
            </a:r>
            <a:endParaRPr sz="3200">
              <a:solidFill>
                <a:srgbClr val="FFFFFF"/>
              </a:solidFill>
              <a:latin typeface="Oswald"/>
              <a:ea typeface="Oswald"/>
              <a:cs typeface="Oswald"/>
              <a:sym typeface="Oswald"/>
            </a:endParaRPr>
          </a:p>
        </p:txBody>
      </p:sp>
      <p:sp>
        <p:nvSpPr>
          <p:cNvPr id="139" name="Google Shape;139;p16"/>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40" name="Google Shape;140;p16"/>
          <p:cNvSpPr/>
          <p:nvPr/>
        </p:nvSpPr>
        <p:spPr>
          <a:xfrm>
            <a:off x="555178" y="1016452"/>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1" name="Google Shape;141;p16"/>
          <p:cNvSpPr txBox="1"/>
          <p:nvPr/>
        </p:nvSpPr>
        <p:spPr>
          <a:xfrm>
            <a:off x="1055175" y="894200"/>
            <a:ext cx="9589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Hormonal Regulation of Female Monthly Rhythm </a:t>
            </a:r>
            <a:endParaRPr sz="3600">
              <a:highlight>
                <a:srgbClr val="F4CCCC"/>
              </a:highlight>
              <a:latin typeface="Oswald"/>
              <a:ea typeface="Oswald"/>
              <a:cs typeface="Oswald"/>
              <a:sym typeface="Oswald"/>
            </a:endParaRPr>
          </a:p>
        </p:txBody>
      </p:sp>
      <p:sp>
        <p:nvSpPr>
          <p:cNvPr id="142" name="Google Shape;142;p16"/>
          <p:cNvSpPr txBox="1"/>
          <p:nvPr/>
        </p:nvSpPr>
        <p:spPr>
          <a:xfrm>
            <a:off x="587025" y="1655000"/>
            <a:ext cx="7707600" cy="32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dk1"/>
                </a:solidFill>
                <a:latin typeface="Times New Roman"/>
                <a:ea typeface="Times New Roman"/>
                <a:cs typeface="Times New Roman"/>
                <a:sym typeface="Times New Roman"/>
              </a:rPr>
              <a:t>I</a:t>
            </a:r>
            <a:r>
              <a:rPr lang="en" sz="2300">
                <a:solidFill>
                  <a:schemeClr val="dk1"/>
                </a:solidFill>
                <a:latin typeface="Times New Roman"/>
                <a:ea typeface="Times New Roman"/>
                <a:cs typeface="Times New Roman"/>
                <a:sym typeface="Times New Roman"/>
              </a:rPr>
              <a:t>nterplay between the ovarian and hypothalamic-pituitary hormones:</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Secretion of AP hormone is controlled by the hypothalamic </a:t>
            </a:r>
            <a:r>
              <a:rPr b="1" lang="en" sz="2300">
                <a:solidFill>
                  <a:srgbClr val="EA9999"/>
                </a:solidFill>
                <a:latin typeface="Times New Roman"/>
                <a:ea typeface="Times New Roman"/>
                <a:cs typeface="Times New Roman"/>
                <a:sym typeface="Times New Roman"/>
              </a:rPr>
              <a:t>GnRH</a:t>
            </a:r>
            <a:r>
              <a:rPr lang="en" sz="2300">
                <a:solidFill>
                  <a:schemeClr val="dk1"/>
                </a:solidFill>
                <a:latin typeface="Times New Roman"/>
                <a:ea typeface="Times New Roman"/>
                <a:cs typeface="Times New Roman"/>
                <a:sym typeface="Times New Roman"/>
              </a:rPr>
              <a:t>.</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b="1" lang="en" sz="2300">
                <a:solidFill>
                  <a:srgbClr val="EA9999"/>
                </a:solidFill>
                <a:latin typeface="Times New Roman"/>
                <a:ea typeface="Times New Roman"/>
                <a:cs typeface="Times New Roman"/>
                <a:sym typeface="Times New Roman"/>
              </a:rPr>
              <a:t>GnRH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 released from the arcuate nucleus of the mediobasal hypothalamus that regulate most of the female sexual activity.</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 Intermittent, pulsatile secretion of </a:t>
            </a:r>
            <a:r>
              <a:rPr b="1" lang="en" sz="2300">
                <a:solidFill>
                  <a:srgbClr val="EA9999"/>
                </a:solidFill>
                <a:latin typeface="Times New Roman"/>
                <a:ea typeface="Times New Roman"/>
                <a:cs typeface="Times New Roman"/>
                <a:sym typeface="Times New Roman"/>
              </a:rPr>
              <a:t>GnRH</a:t>
            </a:r>
            <a:r>
              <a:rPr lang="en" sz="2300">
                <a:solidFill>
                  <a:schemeClr val="dk1"/>
                </a:solidFill>
                <a:latin typeface="Times New Roman"/>
                <a:ea typeface="Times New Roman"/>
                <a:cs typeface="Times New Roman"/>
                <a:sym typeface="Times New Roman"/>
              </a:rPr>
              <a:t> by the hypothalamus stimulates intermittent  pulsatile release of </a:t>
            </a:r>
            <a:r>
              <a:rPr b="1" lang="en" sz="2300">
                <a:solidFill>
                  <a:srgbClr val="EA9999"/>
                </a:solidFill>
                <a:latin typeface="Times New Roman"/>
                <a:ea typeface="Times New Roman"/>
                <a:cs typeface="Times New Roman"/>
                <a:sym typeface="Times New Roman"/>
              </a:rPr>
              <a:t>LH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from the AP.</a:t>
            </a:r>
            <a:r>
              <a:rPr baseline="30000" lang="en" sz="2300">
                <a:solidFill>
                  <a:schemeClr val="dk1"/>
                </a:solidFill>
                <a:latin typeface="Times New Roman"/>
                <a:ea typeface="Times New Roman"/>
                <a:cs typeface="Times New Roman"/>
                <a:sym typeface="Times New Roman"/>
              </a:rPr>
              <a:t>1</a:t>
            </a:r>
            <a:endParaRPr baseline="30000" sz="2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300">
                <a:solidFill>
                  <a:srgbClr val="EA9999"/>
                </a:solidFill>
                <a:latin typeface="Times New Roman"/>
                <a:ea typeface="Times New Roman"/>
                <a:cs typeface="Times New Roman"/>
                <a:sym typeface="Times New Roman"/>
              </a:rPr>
              <a:t>GnRH</a:t>
            </a:r>
            <a:r>
              <a:rPr b="1" baseline="30000" lang="en" sz="2300">
                <a:solidFill>
                  <a:srgbClr val="EA9999"/>
                </a:solidFill>
                <a:latin typeface="Times New Roman"/>
                <a:ea typeface="Times New Roman"/>
                <a:cs typeface="Times New Roman"/>
                <a:sym typeface="Times New Roman"/>
              </a:rPr>
              <a:t>1</a:t>
            </a:r>
            <a:r>
              <a:rPr lang="en" sz="2300">
                <a:solidFill>
                  <a:schemeClr val="dk1"/>
                </a:solidFill>
                <a:latin typeface="Times New Roman"/>
                <a:ea typeface="Times New Roman"/>
                <a:cs typeface="Times New Roman"/>
                <a:sym typeface="Times New Roman"/>
              </a:rPr>
              <a:t> is secreted in pulses lasting 5 to 25 minutes every 1 to 2 hrs. The intermittent pulsatile release of</a:t>
            </a:r>
            <a:r>
              <a:rPr b="1" lang="en" sz="2300">
                <a:solidFill>
                  <a:schemeClr val="dk1"/>
                </a:solidFill>
                <a:latin typeface="Times New Roman"/>
                <a:ea typeface="Times New Roman"/>
                <a:cs typeface="Times New Roman"/>
                <a:sym typeface="Times New Roman"/>
              </a:rPr>
              <a:t> </a:t>
            </a:r>
            <a:r>
              <a:rPr b="1" lang="en" sz="2300">
                <a:solidFill>
                  <a:srgbClr val="EA9999"/>
                </a:solidFill>
                <a:latin typeface="Times New Roman"/>
                <a:ea typeface="Times New Roman"/>
                <a:cs typeface="Times New Roman"/>
                <a:sym typeface="Times New Roman"/>
              </a:rPr>
              <a:t>GnRH</a:t>
            </a:r>
            <a:r>
              <a:rPr lang="en" sz="2300">
                <a:solidFill>
                  <a:schemeClr val="dk1"/>
                </a:solidFill>
                <a:latin typeface="Times New Roman"/>
                <a:ea typeface="Times New Roman"/>
                <a:cs typeface="Times New Roman"/>
                <a:sym typeface="Times New Roman"/>
              </a:rPr>
              <a:t> causes</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300">
                <a:solidFill>
                  <a:schemeClr val="dk1"/>
                </a:solidFill>
                <a:latin typeface="Times New Roman"/>
                <a:ea typeface="Times New Roman"/>
                <a:cs typeface="Times New Roman"/>
                <a:sym typeface="Times New Roman"/>
              </a:rPr>
              <a:t>intermittent pulsatile release of</a:t>
            </a:r>
            <a:r>
              <a:rPr b="1" lang="en" sz="2300">
                <a:solidFill>
                  <a:schemeClr val="dk1"/>
                </a:solidFill>
                <a:latin typeface="Times New Roman"/>
                <a:ea typeface="Times New Roman"/>
                <a:cs typeface="Times New Roman"/>
                <a:sym typeface="Times New Roman"/>
              </a:rPr>
              <a:t> </a:t>
            </a:r>
            <a:r>
              <a:rPr b="1" lang="en" sz="2300">
                <a:solidFill>
                  <a:srgbClr val="EA9999"/>
                </a:solidFill>
                <a:latin typeface="Times New Roman"/>
                <a:ea typeface="Times New Roman"/>
                <a:cs typeface="Times New Roman"/>
                <a:sym typeface="Times New Roman"/>
              </a:rPr>
              <a:t>LH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secretion about every 90</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chemeClr val="dk1"/>
                </a:solidFill>
                <a:latin typeface="Times New Roman"/>
                <a:ea typeface="Times New Roman"/>
                <a:cs typeface="Times New Roman"/>
                <a:sym typeface="Times New Roman"/>
              </a:rPr>
              <a:t>minutes.</a:t>
            </a:r>
            <a:r>
              <a:rPr baseline="30000" lang="en" sz="2300">
                <a:solidFill>
                  <a:schemeClr val="dk1"/>
                </a:solidFill>
                <a:latin typeface="Times New Roman"/>
                <a:ea typeface="Times New Roman"/>
                <a:cs typeface="Times New Roman"/>
                <a:sym typeface="Times New Roman"/>
              </a:rPr>
              <a:t>1</a:t>
            </a:r>
            <a:endParaRPr baseline="30000" sz="3000">
              <a:solidFill>
                <a:schemeClr val="dk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t/>
            </a:r>
            <a:endParaRPr sz="30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t/>
            </a:r>
            <a:endParaRPr sz="3000">
              <a:latin typeface="Times New Roman"/>
              <a:ea typeface="Times New Roman"/>
              <a:cs typeface="Times New Roman"/>
              <a:sym typeface="Times New Roman"/>
            </a:endParaRPr>
          </a:p>
        </p:txBody>
      </p:sp>
      <p:sp>
        <p:nvSpPr>
          <p:cNvPr id="143" name="Google Shape;143;p16"/>
          <p:cNvSpPr txBox="1"/>
          <p:nvPr/>
        </p:nvSpPr>
        <p:spPr>
          <a:xfrm>
            <a:off x="9281525" y="5098400"/>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1-10</a:t>
            </a:r>
            <a:endParaRPr b="1" sz="2500">
              <a:latin typeface="Times New Roman"/>
              <a:ea typeface="Times New Roman"/>
              <a:cs typeface="Times New Roman"/>
              <a:sym typeface="Times New Roman"/>
            </a:endParaRPr>
          </a:p>
        </p:txBody>
      </p:sp>
      <p:sp>
        <p:nvSpPr>
          <p:cNvPr id="144" name="Google Shape;144;p16"/>
          <p:cNvSpPr txBox="1"/>
          <p:nvPr/>
        </p:nvSpPr>
        <p:spPr>
          <a:xfrm>
            <a:off x="468600" y="7040950"/>
            <a:ext cx="9192900" cy="58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Follicular (</a:t>
            </a:r>
            <a:r>
              <a:rPr lang="en" sz="3000">
                <a:latin typeface="Oswald"/>
                <a:ea typeface="Oswald"/>
                <a:cs typeface="Oswald"/>
                <a:sym typeface="Oswald"/>
              </a:rPr>
              <a:t>preovulatory</a:t>
            </a:r>
            <a:r>
              <a:rPr lang="en" sz="3000">
                <a:latin typeface="Oswald"/>
                <a:ea typeface="Oswald"/>
                <a:cs typeface="Oswald"/>
                <a:sym typeface="Oswald"/>
              </a:rPr>
              <a:t>) Phase of the Menstrual Cycle </a:t>
            </a:r>
            <a:r>
              <a:rPr b="1" lang="en" sz="1100" u="sng">
                <a:solidFill>
                  <a:srgbClr val="EA9999"/>
                </a:solidFill>
                <a:latin typeface="Merriweather"/>
                <a:ea typeface="Merriweather"/>
                <a:cs typeface="Merriweather"/>
                <a:sym typeface="Merriweather"/>
                <a:hlinkClick r:id="rId3"/>
              </a:rPr>
              <a:t>(for overview of ovarian cycle, click here an interpretation of Guyton and Hall and Ganong’s by the physiology team)</a:t>
            </a:r>
            <a:r>
              <a:rPr b="1" lang="en">
                <a:solidFill>
                  <a:srgbClr val="CC0000"/>
                </a:solidFill>
                <a:latin typeface="Merriweather"/>
                <a:ea typeface="Merriweather"/>
                <a:cs typeface="Merriweather"/>
                <a:sym typeface="Merriweather"/>
              </a:rPr>
              <a:t> </a:t>
            </a:r>
            <a:endParaRPr b="1">
              <a:solidFill>
                <a:srgbClr val="CC0000"/>
              </a:solidFill>
              <a:latin typeface="Merriweather"/>
              <a:ea typeface="Merriweather"/>
              <a:cs typeface="Merriweather"/>
              <a:sym typeface="Merriweather"/>
            </a:endParaRPr>
          </a:p>
          <a:p>
            <a:pPr indent="0" lvl="0" marL="0" rtl="0" algn="l">
              <a:spcBef>
                <a:spcPts val="0"/>
              </a:spcBef>
              <a:spcAft>
                <a:spcPts val="0"/>
              </a:spcAft>
              <a:buNone/>
            </a:pPr>
            <a:r>
              <a:rPr lang="en" sz="2300">
                <a:solidFill>
                  <a:schemeClr val="dk1"/>
                </a:solidFill>
                <a:latin typeface="Times New Roman"/>
                <a:ea typeface="Times New Roman"/>
                <a:cs typeface="Times New Roman"/>
                <a:sym typeface="Times New Roman"/>
              </a:rPr>
              <a:t>After menstruation the level of </a:t>
            </a:r>
            <a:r>
              <a:rPr b="1" lang="en" sz="2300">
                <a:solidFill>
                  <a:srgbClr val="EA9999"/>
                </a:solidFill>
                <a:latin typeface="Times New Roman"/>
                <a:ea typeface="Times New Roman"/>
                <a:cs typeface="Times New Roman"/>
                <a:sym typeface="Times New Roman"/>
              </a:rPr>
              <a:t>FSH </a:t>
            </a:r>
            <a:r>
              <a:rPr lang="en" sz="2300">
                <a:solidFill>
                  <a:srgbClr val="EA9999"/>
                </a:solidFill>
                <a:latin typeface="Times New Roman"/>
                <a:ea typeface="Times New Roman"/>
                <a:cs typeface="Times New Roman"/>
                <a:sym typeface="Times New Roman"/>
              </a:rPr>
              <a:t>&amp;</a:t>
            </a:r>
            <a:r>
              <a:rPr b="1" lang="en" sz="2300">
                <a:solidFill>
                  <a:srgbClr val="EA9999"/>
                </a:solidFill>
                <a:latin typeface="Times New Roman"/>
                <a:ea typeface="Times New Roman"/>
                <a:cs typeface="Times New Roman"/>
                <a:sym typeface="Times New Roman"/>
              </a:rPr>
              <a:t> LH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increases</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Mainly </a:t>
            </a:r>
            <a:r>
              <a:rPr b="1" lang="en" sz="2300">
                <a:solidFill>
                  <a:srgbClr val="EA9999"/>
                </a:solidFill>
                <a:latin typeface="Times New Roman"/>
                <a:ea typeface="Times New Roman"/>
                <a:cs typeface="Times New Roman"/>
                <a:sym typeface="Times New Roman"/>
              </a:rPr>
              <a:t>FSH</a:t>
            </a:r>
            <a:r>
              <a:rPr lang="en" sz="2300">
                <a:solidFill>
                  <a:schemeClr val="dk1"/>
                </a:solidFill>
                <a:latin typeface="Times New Roman"/>
                <a:ea typeface="Times New Roman"/>
                <a:cs typeface="Times New Roman"/>
                <a:sym typeface="Times New Roman"/>
              </a:rPr>
              <a:t> accelerates growth of few follicles (6-12 follicles).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 growing follicle secretes increasing amounts of </a:t>
            </a:r>
            <a:r>
              <a:rPr b="1" lang="en" sz="2300">
                <a:solidFill>
                  <a:srgbClr val="EA9999"/>
                </a:solidFill>
                <a:latin typeface="Times New Roman"/>
                <a:ea typeface="Times New Roman"/>
                <a:cs typeface="Times New Roman"/>
                <a:sym typeface="Times New Roman"/>
              </a:rPr>
              <a:t>estrogen</a:t>
            </a:r>
            <a:r>
              <a:rPr b="1" lang="en" sz="2300">
                <a:solidFill>
                  <a:schemeClr val="dk1"/>
                </a:solidFill>
                <a:latin typeface="Times New Roman"/>
                <a:ea typeface="Times New Roman"/>
                <a:cs typeface="Times New Roman"/>
                <a:sym typeface="Times New Roman"/>
              </a:rPr>
              <a:t>. </a:t>
            </a:r>
            <a:endParaRPr b="1"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b="1" lang="en" sz="2300">
                <a:solidFill>
                  <a:schemeClr val="dk1"/>
                </a:solidFill>
                <a:latin typeface="Times New Roman"/>
                <a:ea typeface="Times New Roman"/>
                <a:cs typeface="Times New Roman"/>
                <a:sym typeface="Times New Roman"/>
              </a:rPr>
              <a:t>2 -3 days</a:t>
            </a:r>
            <a:r>
              <a:rPr lang="en" sz="2300">
                <a:solidFill>
                  <a:schemeClr val="dk1"/>
                </a:solidFill>
                <a:latin typeface="Times New Roman"/>
                <a:ea typeface="Times New Roman"/>
                <a:cs typeface="Times New Roman"/>
                <a:sym typeface="Times New Roman"/>
              </a:rPr>
              <a:t> before menstruation, corpus luteum regress &amp; secretion of </a:t>
            </a:r>
            <a:r>
              <a:rPr b="1" lang="en" sz="2300">
                <a:solidFill>
                  <a:srgbClr val="EA9999"/>
                </a:solidFill>
                <a:latin typeface="Times New Roman"/>
                <a:ea typeface="Times New Roman"/>
                <a:cs typeface="Times New Roman"/>
                <a:sym typeface="Times New Roman"/>
              </a:rPr>
              <a:t>estrogen, progesterone</a:t>
            </a:r>
            <a:r>
              <a:rPr lang="en" sz="2300">
                <a:solidFill>
                  <a:srgbClr val="EA9999"/>
                </a:solidFill>
                <a:latin typeface="Times New Roman"/>
                <a:ea typeface="Times New Roman"/>
                <a:cs typeface="Times New Roman"/>
                <a:sym typeface="Times New Roman"/>
              </a:rPr>
              <a:t> &amp; </a:t>
            </a:r>
            <a:r>
              <a:rPr b="1" lang="en" sz="2300">
                <a:solidFill>
                  <a:srgbClr val="EA9999"/>
                </a:solidFill>
                <a:latin typeface="Times New Roman"/>
                <a:ea typeface="Times New Roman"/>
                <a:cs typeface="Times New Roman"/>
                <a:sym typeface="Times New Roman"/>
              </a:rPr>
              <a:t>inhibin</a:t>
            </a:r>
            <a:r>
              <a:rPr lang="en" sz="2300">
                <a:solidFill>
                  <a:schemeClr val="dk1"/>
                </a:solidFill>
                <a:latin typeface="Times New Roman"/>
                <a:ea typeface="Times New Roman"/>
                <a:cs typeface="Times New Roman"/>
                <a:sym typeface="Times New Roman"/>
              </a:rPr>
              <a:t> decrease.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This decrease remove the negative feedback effect on AP hormones.</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Therefore a day after menstruation </a:t>
            </a:r>
            <a:r>
              <a:rPr b="1" lang="en" sz="2300">
                <a:solidFill>
                  <a:srgbClr val="EA9999"/>
                </a:solidFill>
                <a:latin typeface="Times New Roman"/>
                <a:ea typeface="Times New Roman"/>
                <a:cs typeface="Times New Roman"/>
                <a:sym typeface="Times New Roman"/>
              </a:rPr>
              <a:t>FSH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secretion begins to increase (2 folds) while </a:t>
            </a:r>
            <a:r>
              <a:rPr b="1" lang="en" sz="2300">
                <a:solidFill>
                  <a:srgbClr val="EA9999"/>
                </a:solidFill>
                <a:latin typeface="Times New Roman"/>
                <a:ea typeface="Times New Roman"/>
                <a:cs typeface="Times New Roman"/>
                <a:sym typeface="Times New Roman"/>
              </a:rPr>
              <a:t>LH</a:t>
            </a:r>
            <a:r>
              <a:rPr lang="en" sz="2300">
                <a:solidFill>
                  <a:schemeClr val="dk1"/>
                </a:solidFill>
                <a:latin typeface="Times New Roman"/>
                <a:ea typeface="Times New Roman"/>
                <a:cs typeface="Times New Roman"/>
                <a:sym typeface="Times New Roman"/>
              </a:rPr>
              <a:t> secretion is also slightly increased.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These hormones causes growth of a new follicle.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During the first </a:t>
            </a:r>
            <a:r>
              <a:rPr b="1" lang="en" sz="2300">
                <a:solidFill>
                  <a:schemeClr val="dk1"/>
                </a:solidFill>
                <a:latin typeface="Times New Roman"/>
                <a:ea typeface="Times New Roman"/>
                <a:cs typeface="Times New Roman"/>
                <a:sym typeface="Times New Roman"/>
              </a:rPr>
              <a:t>11 to 12 days</a:t>
            </a:r>
            <a:r>
              <a:rPr lang="en" sz="2300">
                <a:solidFill>
                  <a:schemeClr val="dk1"/>
                </a:solidFill>
                <a:latin typeface="Times New Roman"/>
                <a:ea typeface="Times New Roman"/>
                <a:cs typeface="Times New Roman"/>
                <a:sym typeface="Times New Roman"/>
              </a:rPr>
              <a:t> of the follicular growth the rate of secretion of </a:t>
            </a:r>
            <a:r>
              <a:rPr b="1" lang="en" sz="2300">
                <a:solidFill>
                  <a:srgbClr val="EA9999"/>
                </a:solidFill>
                <a:latin typeface="Times New Roman"/>
                <a:ea typeface="Times New Roman"/>
                <a:cs typeface="Times New Roman"/>
                <a:sym typeface="Times New Roman"/>
              </a:rPr>
              <a:t>FSH </a:t>
            </a:r>
            <a:r>
              <a:rPr lang="en" sz="2300">
                <a:solidFill>
                  <a:srgbClr val="EA9999"/>
                </a:solidFill>
                <a:latin typeface="Times New Roman"/>
                <a:ea typeface="Times New Roman"/>
                <a:cs typeface="Times New Roman"/>
                <a:sym typeface="Times New Roman"/>
              </a:rPr>
              <a:t>&amp;</a:t>
            </a:r>
            <a:r>
              <a:rPr b="1" lang="en" sz="2300">
                <a:solidFill>
                  <a:srgbClr val="EA9999"/>
                </a:solidFill>
                <a:latin typeface="Times New Roman"/>
                <a:ea typeface="Times New Roman"/>
                <a:cs typeface="Times New Roman"/>
                <a:sym typeface="Times New Roman"/>
              </a:rPr>
              <a:t> LH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decrease due to the negative feedback effect of </a:t>
            </a:r>
            <a:r>
              <a:rPr b="1" lang="en" sz="2300">
                <a:solidFill>
                  <a:srgbClr val="EA9999"/>
                </a:solidFill>
                <a:latin typeface="Times New Roman"/>
                <a:ea typeface="Times New Roman"/>
                <a:cs typeface="Times New Roman"/>
                <a:sym typeface="Times New Roman"/>
              </a:rPr>
              <a:t>estrogen</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on the AP.</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3000">
                <a:solidFill>
                  <a:schemeClr val="dk1"/>
                </a:solidFill>
                <a:latin typeface="Oswald"/>
                <a:ea typeface="Oswald"/>
                <a:cs typeface="Oswald"/>
                <a:sym typeface="Oswald"/>
              </a:rPr>
              <a:t>Positive Feedback Effect of Estrogen Before Ovulation – The Preovulatory </a:t>
            </a:r>
            <a:r>
              <a:rPr lang="en" sz="3000">
                <a:solidFill>
                  <a:schemeClr val="dk1"/>
                </a:solidFill>
                <a:highlight>
                  <a:srgbClr val="F4CCCC"/>
                </a:highlight>
                <a:latin typeface="Oswald"/>
                <a:ea typeface="Oswald"/>
                <a:cs typeface="Oswald"/>
                <a:sym typeface="Oswald"/>
              </a:rPr>
              <a:t>LH</a:t>
            </a:r>
            <a:r>
              <a:rPr lang="en" sz="3000">
                <a:solidFill>
                  <a:schemeClr val="dk1"/>
                </a:solidFill>
                <a:latin typeface="Oswald"/>
                <a:ea typeface="Oswald"/>
                <a:cs typeface="Oswald"/>
                <a:sym typeface="Oswald"/>
              </a:rPr>
              <a:t> Surge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AP secretes increased amount of </a:t>
            </a:r>
            <a:r>
              <a:rPr b="1" lang="en" sz="2300">
                <a:solidFill>
                  <a:srgbClr val="EA9999"/>
                </a:solidFill>
                <a:latin typeface="Times New Roman"/>
                <a:ea typeface="Times New Roman"/>
                <a:cs typeface="Times New Roman"/>
                <a:sym typeface="Times New Roman"/>
              </a:rPr>
              <a:t>LH</a:t>
            </a:r>
            <a:r>
              <a:rPr lang="en" sz="2300">
                <a:solidFill>
                  <a:schemeClr val="dk1"/>
                </a:solidFill>
                <a:latin typeface="Times New Roman"/>
                <a:ea typeface="Times New Roman"/>
                <a:cs typeface="Times New Roman"/>
                <a:sym typeface="Times New Roman"/>
              </a:rPr>
              <a:t> for 1-2 days (at about the </a:t>
            </a:r>
            <a:r>
              <a:rPr b="1" lang="en" sz="2300">
                <a:solidFill>
                  <a:schemeClr val="dk1"/>
                </a:solidFill>
                <a:latin typeface="Times New Roman"/>
                <a:ea typeface="Times New Roman"/>
                <a:cs typeface="Times New Roman"/>
                <a:sym typeface="Times New Roman"/>
              </a:rPr>
              <a:t>12th day</a:t>
            </a:r>
            <a:r>
              <a:rPr lang="en" sz="2300">
                <a:solidFill>
                  <a:schemeClr val="dk1"/>
                </a:solidFill>
                <a:latin typeface="Times New Roman"/>
                <a:ea typeface="Times New Roman"/>
                <a:cs typeface="Times New Roman"/>
                <a:sym typeface="Times New Roman"/>
              </a:rPr>
              <a:t> of the cycle) before ovulation.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b="1" lang="en" sz="2300">
                <a:solidFill>
                  <a:srgbClr val="EA9999"/>
                </a:solidFill>
                <a:latin typeface="Times New Roman"/>
                <a:ea typeface="Times New Roman"/>
                <a:cs typeface="Times New Roman"/>
                <a:sym typeface="Times New Roman"/>
              </a:rPr>
              <a:t>FSH</a:t>
            </a:r>
            <a:r>
              <a:rPr lang="en" sz="2300">
                <a:solidFill>
                  <a:schemeClr val="dk1"/>
                </a:solidFill>
                <a:latin typeface="Times New Roman"/>
                <a:ea typeface="Times New Roman"/>
                <a:cs typeface="Times New Roman"/>
                <a:sym typeface="Times New Roman"/>
              </a:rPr>
              <a:t> surge is much smaller than </a:t>
            </a:r>
            <a:r>
              <a:rPr b="1" lang="en" sz="2300">
                <a:solidFill>
                  <a:srgbClr val="EA9999"/>
                </a:solidFill>
                <a:latin typeface="Times New Roman"/>
                <a:ea typeface="Times New Roman"/>
                <a:cs typeface="Times New Roman"/>
                <a:sym typeface="Times New Roman"/>
              </a:rPr>
              <a:t>LH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surge.</a:t>
            </a:r>
            <a:r>
              <a:rPr baseline="30000" lang="en" sz="2300">
                <a:solidFill>
                  <a:schemeClr val="dk1"/>
                </a:solidFill>
                <a:latin typeface="Times New Roman"/>
                <a:ea typeface="Times New Roman"/>
                <a:cs typeface="Times New Roman"/>
                <a:sym typeface="Times New Roman"/>
              </a:rPr>
              <a:t>2</a:t>
            </a:r>
            <a:endParaRPr baseline="30000"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300">
                <a:solidFill>
                  <a:schemeClr val="dk1"/>
                </a:solidFill>
                <a:latin typeface="Times New Roman"/>
                <a:ea typeface="Times New Roman"/>
                <a:cs typeface="Times New Roman"/>
                <a:sym typeface="Times New Roman"/>
              </a:rPr>
              <a:t>The possible causes of LH secretion could be:</a:t>
            </a:r>
            <a:endParaRPr b="1"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Estrogen has special positive feedback effect of stimulating pituitary secretion of </a:t>
            </a:r>
            <a:r>
              <a:rPr b="1" lang="en" sz="2300">
                <a:solidFill>
                  <a:srgbClr val="EA9999"/>
                </a:solidFill>
                <a:latin typeface="Times New Roman"/>
                <a:ea typeface="Times New Roman"/>
                <a:cs typeface="Times New Roman"/>
                <a:sym typeface="Times New Roman"/>
              </a:rPr>
              <a:t>LH</a:t>
            </a:r>
            <a:r>
              <a:rPr lang="en" sz="2300">
                <a:solidFill>
                  <a:schemeClr val="dk1"/>
                </a:solidFill>
                <a:latin typeface="Times New Roman"/>
                <a:ea typeface="Times New Roman"/>
                <a:cs typeface="Times New Roman"/>
                <a:sym typeface="Times New Roman"/>
              </a:rPr>
              <a:t> &amp; to a lesser extent </a:t>
            </a:r>
            <a:r>
              <a:rPr b="1" lang="en" sz="2300">
                <a:solidFill>
                  <a:srgbClr val="EA9999"/>
                </a:solidFill>
                <a:latin typeface="Times New Roman"/>
                <a:ea typeface="Times New Roman"/>
                <a:cs typeface="Times New Roman"/>
                <a:sym typeface="Times New Roman"/>
              </a:rPr>
              <a:t>FSH</a:t>
            </a:r>
            <a:r>
              <a:rPr b="1" lang="en" sz="2300">
                <a:solidFill>
                  <a:schemeClr val="dk1"/>
                </a:solidFill>
                <a:latin typeface="Times New Roman"/>
                <a:ea typeface="Times New Roman"/>
                <a:cs typeface="Times New Roman"/>
                <a:sym typeface="Times New Roman"/>
              </a:rPr>
              <a:t>.</a:t>
            </a:r>
            <a:endParaRPr b="1"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 granulosa cells of the follicle begin to secrete small increasing amount of progesterone about </a:t>
            </a:r>
            <a:r>
              <a:rPr b="1" lang="en" sz="2300">
                <a:latin typeface="Times New Roman"/>
                <a:ea typeface="Times New Roman"/>
                <a:cs typeface="Times New Roman"/>
                <a:sym typeface="Times New Roman"/>
              </a:rPr>
              <a:t>1 day</a:t>
            </a:r>
            <a:r>
              <a:rPr lang="en" sz="2300">
                <a:solidFill>
                  <a:schemeClr val="dk1"/>
                </a:solidFill>
                <a:latin typeface="Times New Roman"/>
                <a:ea typeface="Times New Roman"/>
                <a:cs typeface="Times New Roman"/>
                <a:sym typeface="Times New Roman"/>
              </a:rPr>
              <a:t> before ovulation which stimulate </a:t>
            </a:r>
            <a:r>
              <a:rPr b="1" lang="en" sz="2300">
                <a:solidFill>
                  <a:srgbClr val="EA9999"/>
                </a:solidFill>
                <a:latin typeface="Times New Roman"/>
                <a:ea typeface="Times New Roman"/>
                <a:cs typeface="Times New Roman"/>
                <a:sym typeface="Times New Roman"/>
              </a:rPr>
              <a:t>LH</a:t>
            </a:r>
            <a:r>
              <a:rPr lang="en" sz="2300">
                <a:solidFill>
                  <a:schemeClr val="dk1"/>
                </a:solidFill>
                <a:latin typeface="Times New Roman"/>
                <a:ea typeface="Times New Roman"/>
                <a:cs typeface="Times New Roman"/>
                <a:sym typeface="Times New Roman"/>
              </a:rPr>
              <a:t> secretion.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chemeClr val="dk1"/>
              </a:solidFill>
              <a:latin typeface="Times New Roman"/>
              <a:ea typeface="Times New Roman"/>
              <a:cs typeface="Times New Roman"/>
              <a:sym typeface="Times New Roman"/>
            </a:endParaRPr>
          </a:p>
        </p:txBody>
      </p:sp>
      <p:pic>
        <p:nvPicPr>
          <p:cNvPr id="145" name="Google Shape;145;p16"/>
          <p:cNvPicPr preferRelativeResize="0"/>
          <p:nvPr/>
        </p:nvPicPr>
        <p:blipFill rotWithShape="1">
          <a:blip r:embed="rId4">
            <a:alphaModFix/>
          </a:blip>
          <a:srcRect b="24634" l="51032" r="20316" t="23872"/>
          <a:stretch/>
        </p:blipFill>
        <p:spPr>
          <a:xfrm>
            <a:off x="9798075" y="7121100"/>
            <a:ext cx="3409774" cy="4085573"/>
          </a:xfrm>
          <a:prstGeom prst="rect">
            <a:avLst/>
          </a:prstGeom>
          <a:noFill/>
          <a:ln cap="flat" cmpd="sng" w="9525">
            <a:solidFill>
              <a:srgbClr val="000000"/>
            </a:solidFill>
            <a:prstDash val="solid"/>
            <a:round/>
            <a:headEnd len="sm" w="sm" type="none"/>
            <a:tailEnd len="sm" w="sm" type="none"/>
          </a:ln>
        </p:spPr>
      </p:pic>
      <p:sp>
        <p:nvSpPr>
          <p:cNvPr id="146" name="Google Shape;146;p16"/>
          <p:cNvSpPr txBox="1"/>
          <p:nvPr/>
        </p:nvSpPr>
        <p:spPr>
          <a:xfrm>
            <a:off x="9850263" y="11140350"/>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1-11</a:t>
            </a:r>
            <a:endParaRPr b="1" sz="2500">
              <a:latin typeface="Times New Roman"/>
              <a:ea typeface="Times New Roman"/>
              <a:cs typeface="Times New Roman"/>
              <a:sym typeface="Times New Roman"/>
            </a:endParaRPr>
          </a:p>
        </p:txBody>
      </p:sp>
      <p:pic>
        <p:nvPicPr>
          <p:cNvPr id="147" name="Google Shape;147;p16"/>
          <p:cNvPicPr preferRelativeResize="0"/>
          <p:nvPr/>
        </p:nvPicPr>
        <p:blipFill rotWithShape="1">
          <a:blip r:embed="rId5">
            <a:alphaModFix/>
          </a:blip>
          <a:srcRect b="17240" l="27070" r="27863" t="28165"/>
          <a:stretch/>
        </p:blipFill>
        <p:spPr>
          <a:xfrm>
            <a:off x="9850286" y="12705325"/>
            <a:ext cx="3980217" cy="3214800"/>
          </a:xfrm>
          <a:prstGeom prst="rect">
            <a:avLst/>
          </a:prstGeom>
          <a:noFill/>
          <a:ln cap="flat" cmpd="sng" w="9525">
            <a:solidFill>
              <a:srgbClr val="000000"/>
            </a:solidFill>
            <a:prstDash val="solid"/>
            <a:round/>
            <a:headEnd len="sm" w="sm" type="none"/>
            <a:tailEnd len="sm" w="sm" type="none"/>
          </a:ln>
        </p:spPr>
      </p:pic>
      <p:sp>
        <p:nvSpPr>
          <p:cNvPr id="148" name="Google Shape;148;p16"/>
          <p:cNvSpPr txBox="1"/>
          <p:nvPr/>
        </p:nvSpPr>
        <p:spPr>
          <a:xfrm>
            <a:off x="9850263" y="15920125"/>
            <a:ext cx="32208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Figure 1-12</a:t>
            </a:r>
            <a:endParaRPr b="1" sz="2500">
              <a:latin typeface="Times New Roman"/>
              <a:ea typeface="Times New Roman"/>
              <a:cs typeface="Times New Roman"/>
              <a:sym typeface="Times New Roman"/>
            </a:endParaRPr>
          </a:p>
        </p:txBody>
      </p:sp>
      <p:sp>
        <p:nvSpPr>
          <p:cNvPr id="149" name="Google Shape;149;p16"/>
          <p:cNvSpPr txBox="1"/>
          <p:nvPr/>
        </p:nvSpPr>
        <p:spPr>
          <a:xfrm>
            <a:off x="0" y="182083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50" name="Google Shape;150;p16"/>
          <p:cNvSpPr/>
          <p:nvPr/>
        </p:nvSpPr>
        <p:spPr>
          <a:xfrm>
            <a:off x="545100" y="1820830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51" name="Google Shape;151;p16"/>
          <p:cNvSpPr/>
          <p:nvPr/>
        </p:nvSpPr>
        <p:spPr>
          <a:xfrm>
            <a:off x="0" y="18208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2" name="Google Shape;152;p16"/>
          <p:cNvSpPr txBox="1"/>
          <p:nvPr/>
        </p:nvSpPr>
        <p:spPr>
          <a:xfrm>
            <a:off x="71200" y="18600325"/>
            <a:ext cx="140259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Even though the slides mention only LH here, the secretion of FSH also decreases and increases only slightly with the secretion of FSH over prolonged periods. But LH is secreted more rapidly, and usually in higher amounts in response to GnRH stimulation. Which is why GnRH is sometimes called LH-releasing factor. </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LH causes the follicles at this time to secrete increasing amount of progesterone, which prepares the endometrium for implantation. The mechanisms of LH-induced ovulation is discussed </a:t>
            </a:r>
            <a:r>
              <a:rPr lang="en" u="sng">
                <a:solidFill>
                  <a:schemeClr val="hlink"/>
                </a:solidFill>
                <a:latin typeface="Merriweather"/>
                <a:ea typeface="Merriweather"/>
                <a:cs typeface="Merriweather"/>
                <a:sym typeface="Merriweather"/>
                <a:hlinkClick r:id="rId6"/>
              </a:rPr>
              <a:t>in this link.</a:t>
            </a:r>
            <a:endParaRPr>
              <a:latin typeface="Merriweather"/>
              <a:ea typeface="Merriweather"/>
              <a:cs typeface="Merriweather"/>
              <a:sym typeface="Merriweather"/>
            </a:endParaRPr>
          </a:p>
        </p:txBody>
      </p:sp>
      <p:pic>
        <p:nvPicPr>
          <p:cNvPr id="153" name="Google Shape;153;p16"/>
          <p:cNvPicPr preferRelativeResize="0"/>
          <p:nvPr/>
        </p:nvPicPr>
        <p:blipFill rotWithShape="1">
          <a:blip r:embed="rId7">
            <a:alphaModFix/>
          </a:blip>
          <a:srcRect b="24366" l="38439" r="22649" t="37890"/>
          <a:stretch/>
        </p:blipFill>
        <p:spPr>
          <a:xfrm>
            <a:off x="8895050" y="2355305"/>
            <a:ext cx="4176025" cy="270046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7"/>
          <p:cNvSpPr/>
          <p:nvPr/>
        </p:nvSpPr>
        <p:spPr>
          <a:xfrm>
            <a:off x="0" y="656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9" name="Google Shape;159;p17"/>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0" name="Google Shape;160;p17"/>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 </a:t>
            </a:r>
            <a:endParaRPr sz="3500">
              <a:latin typeface="Oswald"/>
              <a:ea typeface="Oswald"/>
              <a:cs typeface="Oswald"/>
              <a:sym typeface="Oswald"/>
            </a:endParaRPr>
          </a:p>
        </p:txBody>
      </p:sp>
      <p:sp>
        <p:nvSpPr>
          <p:cNvPr id="161" name="Google Shape;161;p17"/>
          <p:cNvSpPr txBox="1"/>
          <p:nvPr/>
        </p:nvSpPr>
        <p:spPr>
          <a:xfrm>
            <a:off x="929925" y="656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HYPOTHALAMUS PITUITARY GONADAL AXIS</a:t>
            </a:r>
            <a:endParaRPr sz="3200">
              <a:solidFill>
                <a:srgbClr val="FFFFFF"/>
              </a:solidFill>
              <a:latin typeface="Oswald"/>
              <a:ea typeface="Oswald"/>
              <a:cs typeface="Oswald"/>
              <a:sym typeface="Oswald"/>
            </a:endParaRPr>
          </a:p>
        </p:txBody>
      </p:sp>
      <p:sp>
        <p:nvSpPr>
          <p:cNvPr id="162" name="Google Shape;162;p17"/>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63" name="Google Shape;163;p17"/>
          <p:cNvSpPr/>
          <p:nvPr/>
        </p:nvSpPr>
        <p:spPr>
          <a:xfrm>
            <a:off x="555178" y="940252"/>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4" name="Google Shape;164;p17"/>
          <p:cNvSpPr txBox="1"/>
          <p:nvPr/>
        </p:nvSpPr>
        <p:spPr>
          <a:xfrm>
            <a:off x="1055175" y="818000"/>
            <a:ext cx="12472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Hormonal Regulation of Female Monthly Rhythm (continued) </a:t>
            </a:r>
            <a:endParaRPr sz="3600">
              <a:highlight>
                <a:srgbClr val="F4CCCC"/>
              </a:highlight>
              <a:latin typeface="Oswald"/>
              <a:ea typeface="Oswald"/>
              <a:cs typeface="Oswald"/>
              <a:sym typeface="Oswald"/>
            </a:endParaRPr>
          </a:p>
        </p:txBody>
      </p:sp>
      <p:sp>
        <p:nvSpPr>
          <p:cNvPr id="165" name="Google Shape;165;p17"/>
          <p:cNvSpPr txBox="1"/>
          <p:nvPr/>
        </p:nvSpPr>
        <p:spPr>
          <a:xfrm>
            <a:off x="391600" y="1684375"/>
            <a:ext cx="12472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chemeClr val="dk1"/>
                </a:solidFill>
                <a:latin typeface="Oswald"/>
                <a:ea typeface="Oswald"/>
                <a:cs typeface="Oswald"/>
                <a:sym typeface="Oswald"/>
              </a:rPr>
              <a:t>Postovulatory Secretion of The Ovarian Hormones And Depression of The Pituitary</a:t>
            </a:r>
            <a:r>
              <a:rPr lang="en" sz="2300">
                <a:solidFill>
                  <a:schemeClr val="dk1"/>
                </a:solidFill>
                <a:latin typeface="Times New Roman"/>
                <a:ea typeface="Times New Roman"/>
                <a:cs typeface="Times New Roman"/>
                <a:sym typeface="Times New Roman"/>
              </a:rPr>
              <a:t> </a:t>
            </a:r>
            <a:r>
              <a:rPr lang="en" sz="3000">
                <a:solidFill>
                  <a:schemeClr val="dk1"/>
                </a:solidFill>
                <a:latin typeface="Oswald"/>
                <a:ea typeface="Oswald"/>
                <a:cs typeface="Oswald"/>
                <a:sym typeface="Oswald"/>
              </a:rPr>
              <a:t>Gonadotropins</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During the postovulatory phase the corpus luteum secrete large quantities of both </a:t>
            </a:r>
            <a:r>
              <a:rPr b="1" lang="en" sz="2300">
                <a:solidFill>
                  <a:srgbClr val="EA9999"/>
                </a:solidFill>
                <a:latin typeface="Times New Roman"/>
                <a:ea typeface="Times New Roman"/>
                <a:cs typeface="Times New Roman"/>
                <a:sym typeface="Times New Roman"/>
              </a:rPr>
              <a:t>progesterone</a:t>
            </a:r>
            <a:r>
              <a:rPr lang="en" sz="2300">
                <a:solidFill>
                  <a:srgbClr val="EA9999"/>
                </a:solidFill>
                <a:latin typeface="Times New Roman"/>
                <a:ea typeface="Times New Roman"/>
                <a:cs typeface="Times New Roman"/>
                <a:sym typeface="Times New Roman"/>
              </a:rPr>
              <a:t>, </a:t>
            </a:r>
            <a:r>
              <a:rPr b="1" lang="en" sz="2300">
                <a:solidFill>
                  <a:srgbClr val="EA9999"/>
                </a:solidFill>
                <a:latin typeface="Times New Roman"/>
                <a:ea typeface="Times New Roman"/>
                <a:cs typeface="Times New Roman"/>
                <a:sym typeface="Times New Roman"/>
              </a:rPr>
              <a:t>estrogen &amp; inhibin.</a:t>
            </a:r>
            <a:endParaRPr b="1" sz="2300">
              <a:solidFill>
                <a:srgbClr val="EA9999"/>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Which all together cause negative feedback effect on AP &amp; hypothalamus to inhibit both </a:t>
            </a:r>
            <a:r>
              <a:rPr b="1" lang="en" sz="2300">
                <a:solidFill>
                  <a:srgbClr val="EA9999"/>
                </a:solidFill>
                <a:latin typeface="Times New Roman"/>
                <a:ea typeface="Times New Roman"/>
                <a:cs typeface="Times New Roman"/>
                <a:sym typeface="Times New Roman"/>
              </a:rPr>
              <a:t>FSH</a:t>
            </a:r>
            <a:r>
              <a:rPr lang="en" sz="2300">
                <a:solidFill>
                  <a:srgbClr val="EA9999"/>
                </a:solidFill>
                <a:latin typeface="Times New Roman"/>
                <a:ea typeface="Times New Roman"/>
                <a:cs typeface="Times New Roman"/>
                <a:sym typeface="Times New Roman"/>
              </a:rPr>
              <a:t> &amp; </a:t>
            </a:r>
            <a:r>
              <a:rPr b="1" lang="en" sz="2300">
                <a:solidFill>
                  <a:srgbClr val="EA9999"/>
                </a:solidFill>
                <a:latin typeface="Times New Roman"/>
                <a:ea typeface="Times New Roman"/>
                <a:cs typeface="Times New Roman"/>
                <a:sym typeface="Times New Roman"/>
              </a:rPr>
              <a:t>LH</a:t>
            </a:r>
            <a:r>
              <a:rPr b="1" lang="en" sz="2300">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secretion. (lowest level </a:t>
            </a:r>
            <a:r>
              <a:rPr b="1" lang="en" sz="2300">
                <a:solidFill>
                  <a:schemeClr val="dk1"/>
                </a:solidFill>
                <a:latin typeface="Times New Roman"/>
                <a:ea typeface="Times New Roman"/>
                <a:cs typeface="Times New Roman"/>
                <a:sym typeface="Times New Roman"/>
              </a:rPr>
              <a:t>3-4 days</a:t>
            </a:r>
            <a:r>
              <a:rPr lang="en" sz="2300">
                <a:solidFill>
                  <a:schemeClr val="dk1"/>
                </a:solidFill>
                <a:latin typeface="Times New Roman"/>
                <a:ea typeface="Times New Roman"/>
                <a:cs typeface="Times New Roman"/>
                <a:sym typeface="Times New Roman"/>
              </a:rPr>
              <a:t> before the onset of menstruation)</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3000">
                <a:solidFill>
                  <a:schemeClr val="dk1"/>
                </a:solidFill>
                <a:latin typeface="Oswald"/>
                <a:ea typeface="Oswald"/>
                <a:cs typeface="Oswald"/>
                <a:sym typeface="Oswald"/>
              </a:rPr>
              <a:t>Negative Feedback Effects of Estrogen and Progesterone</a:t>
            </a:r>
            <a:r>
              <a:rPr lang="en" sz="2300">
                <a:solidFill>
                  <a:schemeClr val="dk1"/>
                </a:solidFill>
                <a:latin typeface="Times New Roman"/>
                <a:ea typeface="Times New Roman"/>
                <a:cs typeface="Times New Roman"/>
                <a:sym typeface="Times New Roman"/>
              </a:rPr>
              <a:t>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300">
                <a:solidFill>
                  <a:schemeClr val="dk1"/>
                </a:solidFill>
                <a:latin typeface="Times New Roman"/>
                <a:ea typeface="Times New Roman"/>
                <a:cs typeface="Times New Roman"/>
                <a:sym typeface="Times New Roman"/>
              </a:rPr>
              <a:t> Estrogen in small amounts has strong effect to inhibit the production of </a:t>
            </a:r>
            <a:r>
              <a:rPr b="1" lang="en" sz="2300">
                <a:solidFill>
                  <a:srgbClr val="EA9999"/>
                </a:solidFill>
                <a:latin typeface="Times New Roman"/>
                <a:ea typeface="Times New Roman"/>
                <a:cs typeface="Times New Roman"/>
                <a:sym typeface="Times New Roman"/>
              </a:rPr>
              <a:t>LH</a:t>
            </a:r>
            <a:r>
              <a:rPr lang="en" sz="2300">
                <a:solidFill>
                  <a:srgbClr val="EA9999"/>
                </a:solidFill>
                <a:latin typeface="Times New Roman"/>
                <a:ea typeface="Times New Roman"/>
                <a:cs typeface="Times New Roman"/>
                <a:sym typeface="Times New Roman"/>
              </a:rPr>
              <a:t> &amp; </a:t>
            </a:r>
            <a:r>
              <a:rPr b="1" lang="en" sz="2300">
                <a:solidFill>
                  <a:srgbClr val="EA9999"/>
                </a:solidFill>
                <a:latin typeface="Times New Roman"/>
                <a:ea typeface="Times New Roman"/>
                <a:cs typeface="Times New Roman"/>
                <a:sym typeface="Times New Roman"/>
              </a:rPr>
              <a:t>FSH. </a:t>
            </a:r>
            <a:endParaRPr b="1" sz="2300">
              <a:solidFill>
                <a:srgbClr val="EA9999"/>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This inhibitory effect of </a:t>
            </a:r>
            <a:r>
              <a:rPr b="1" lang="en" sz="2300">
                <a:solidFill>
                  <a:srgbClr val="EA9999"/>
                </a:solidFill>
                <a:latin typeface="Times New Roman"/>
                <a:ea typeface="Times New Roman"/>
                <a:cs typeface="Times New Roman"/>
                <a:sym typeface="Times New Roman"/>
              </a:rPr>
              <a:t>estrogen</a:t>
            </a:r>
            <a:r>
              <a:rPr lang="en" sz="2300">
                <a:solidFill>
                  <a:schemeClr val="dk1"/>
                </a:solidFill>
                <a:latin typeface="Times New Roman"/>
                <a:ea typeface="Times New Roman"/>
                <a:cs typeface="Times New Roman"/>
                <a:sym typeface="Times New Roman"/>
              </a:rPr>
              <a:t> is increased when </a:t>
            </a:r>
            <a:r>
              <a:rPr b="1" lang="en" sz="2300">
                <a:solidFill>
                  <a:srgbClr val="EA9999"/>
                </a:solidFill>
                <a:latin typeface="Times New Roman"/>
                <a:ea typeface="Times New Roman"/>
                <a:cs typeface="Times New Roman"/>
                <a:sym typeface="Times New Roman"/>
              </a:rPr>
              <a:t>progesterone</a:t>
            </a:r>
            <a:r>
              <a:rPr lang="en" sz="2300">
                <a:solidFill>
                  <a:schemeClr val="dk1"/>
                </a:solidFill>
                <a:latin typeface="Times New Roman"/>
                <a:ea typeface="Times New Roman"/>
                <a:cs typeface="Times New Roman"/>
                <a:sym typeface="Times New Roman"/>
              </a:rPr>
              <a:t> is available.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These inhibitory effects are acting more on the AP directly &amp; to lesser extent on the hypothalamus to inhibit the secretion of </a:t>
            </a:r>
            <a:r>
              <a:rPr b="1" lang="en" sz="2300">
                <a:solidFill>
                  <a:srgbClr val="EA9999"/>
                </a:solidFill>
                <a:latin typeface="Times New Roman"/>
                <a:ea typeface="Times New Roman"/>
                <a:cs typeface="Times New Roman"/>
                <a:sym typeface="Times New Roman"/>
              </a:rPr>
              <a:t>GnRH</a:t>
            </a:r>
            <a:r>
              <a:rPr b="1" lang="en" sz="2300">
                <a:solidFill>
                  <a:schemeClr val="dk1"/>
                </a:solidFill>
                <a:latin typeface="Times New Roman"/>
                <a:ea typeface="Times New Roman"/>
                <a:cs typeface="Times New Roman"/>
                <a:sym typeface="Times New Roman"/>
              </a:rPr>
              <a:t>.</a:t>
            </a:r>
            <a:endParaRPr b="1"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3000">
                <a:solidFill>
                  <a:schemeClr val="dk1"/>
                </a:solidFill>
                <a:latin typeface="Oswald"/>
                <a:ea typeface="Oswald"/>
                <a:cs typeface="Oswald"/>
                <a:sym typeface="Oswald"/>
              </a:rPr>
              <a:t>Negative Feedback Effects of Inhibin</a:t>
            </a:r>
            <a:endParaRPr sz="30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rPr lang="en" sz="2300">
                <a:solidFill>
                  <a:schemeClr val="dk1"/>
                </a:solidFill>
                <a:latin typeface="Times New Roman"/>
                <a:ea typeface="Times New Roman"/>
                <a:cs typeface="Times New Roman"/>
                <a:sym typeface="Times New Roman"/>
              </a:rPr>
              <a:t>The hormone </a:t>
            </a:r>
            <a:r>
              <a:rPr b="1" lang="en" sz="2300">
                <a:solidFill>
                  <a:srgbClr val="EA9999"/>
                </a:solidFill>
                <a:latin typeface="Times New Roman"/>
                <a:ea typeface="Times New Roman"/>
                <a:cs typeface="Times New Roman"/>
                <a:sym typeface="Times New Roman"/>
              </a:rPr>
              <a:t>inhibin</a:t>
            </a:r>
            <a:r>
              <a:rPr lang="en" sz="2300">
                <a:solidFill>
                  <a:schemeClr val="dk1"/>
                </a:solidFill>
                <a:latin typeface="Times New Roman"/>
                <a:ea typeface="Times New Roman"/>
                <a:cs typeface="Times New Roman"/>
                <a:sym typeface="Times New Roman"/>
              </a:rPr>
              <a:t> secreted by the granulosa cells of the ovarian corpus luteum.</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It inhibits the secretion of </a:t>
            </a:r>
            <a:r>
              <a:rPr b="1" lang="en" sz="2300">
                <a:solidFill>
                  <a:srgbClr val="EA9999"/>
                </a:solidFill>
                <a:latin typeface="Times New Roman"/>
                <a:ea typeface="Times New Roman"/>
                <a:cs typeface="Times New Roman"/>
                <a:sym typeface="Times New Roman"/>
              </a:rPr>
              <a:t>FSH</a:t>
            </a:r>
            <a:r>
              <a:rPr lang="en" sz="2300">
                <a:solidFill>
                  <a:schemeClr val="dk1"/>
                </a:solidFill>
                <a:latin typeface="Times New Roman"/>
                <a:ea typeface="Times New Roman"/>
                <a:cs typeface="Times New Roman"/>
                <a:sym typeface="Times New Roman"/>
              </a:rPr>
              <a:t> &amp; to lesser extent </a:t>
            </a:r>
            <a:r>
              <a:rPr b="1" lang="en" sz="2300">
                <a:solidFill>
                  <a:srgbClr val="EA9999"/>
                </a:solidFill>
                <a:latin typeface="Times New Roman"/>
                <a:ea typeface="Times New Roman"/>
                <a:cs typeface="Times New Roman"/>
                <a:sym typeface="Times New Roman"/>
              </a:rPr>
              <a:t>LH</a:t>
            </a:r>
            <a:r>
              <a:rPr b="1" lang="en" sz="2300">
                <a:solidFill>
                  <a:schemeClr val="dk1"/>
                </a:solidFill>
                <a:latin typeface="Times New Roman"/>
                <a:ea typeface="Times New Roman"/>
                <a:cs typeface="Times New Roman"/>
                <a:sym typeface="Times New Roman"/>
              </a:rPr>
              <a:t>.</a:t>
            </a:r>
            <a:endParaRPr b="1" sz="2300">
              <a:solidFill>
                <a:schemeClr val="dk1"/>
              </a:solidFill>
              <a:latin typeface="Times New Roman"/>
              <a:ea typeface="Times New Roman"/>
              <a:cs typeface="Times New Roman"/>
              <a:sym typeface="Times New Roman"/>
            </a:endParaRPr>
          </a:p>
        </p:txBody>
      </p:sp>
      <p:sp>
        <p:nvSpPr>
          <p:cNvPr id="166" name="Google Shape;166;p17"/>
          <p:cNvSpPr txBox="1"/>
          <p:nvPr/>
        </p:nvSpPr>
        <p:spPr>
          <a:xfrm>
            <a:off x="1237350" y="9003725"/>
            <a:ext cx="11622300" cy="96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 </a:t>
            </a:r>
            <a:endParaRPr sz="6000">
              <a:latin typeface="Oswald"/>
              <a:ea typeface="Oswald"/>
              <a:cs typeface="Oswald"/>
              <a:sym typeface="Oswald"/>
            </a:endParaRPr>
          </a:p>
        </p:txBody>
      </p:sp>
      <p:pic>
        <p:nvPicPr>
          <p:cNvPr id="167" name="Google Shape;167;p17"/>
          <p:cNvPicPr preferRelativeResize="0"/>
          <p:nvPr/>
        </p:nvPicPr>
        <p:blipFill rotWithShape="1">
          <a:blip r:embed="rId3">
            <a:alphaModFix/>
          </a:blip>
          <a:srcRect b="16948" l="34663" r="2416" t="3332"/>
          <a:stretch/>
        </p:blipFill>
        <p:spPr>
          <a:xfrm>
            <a:off x="9493242" y="10247700"/>
            <a:ext cx="4209357" cy="3000001"/>
          </a:xfrm>
          <a:prstGeom prst="rect">
            <a:avLst/>
          </a:prstGeom>
          <a:noFill/>
          <a:ln cap="flat" cmpd="sng" w="19050">
            <a:solidFill>
              <a:srgbClr val="000000"/>
            </a:solidFill>
            <a:prstDash val="solid"/>
            <a:round/>
            <a:headEnd len="sm" w="sm" type="none"/>
            <a:tailEnd len="sm" w="sm" type="none"/>
          </a:ln>
        </p:spPr>
      </p:pic>
      <p:sp>
        <p:nvSpPr>
          <p:cNvPr id="168" name="Google Shape;168;p17"/>
          <p:cNvSpPr txBox="1"/>
          <p:nvPr/>
        </p:nvSpPr>
        <p:spPr>
          <a:xfrm>
            <a:off x="935600" y="10115900"/>
            <a:ext cx="8252100" cy="41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a:ea typeface="Oswald"/>
                <a:cs typeface="Oswald"/>
                <a:sym typeface="Oswald"/>
              </a:rPr>
              <a:t>I</a:t>
            </a:r>
            <a:r>
              <a:rPr lang="en" sz="2500">
                <a:solidFill>
                  <a:schemeClr val="dk1"/>
                </a:solidFill>
                <a:latin typeface="Oswald"/>
                <a:ea typeface="Oswald"/>
                <a:cs typeface="Oswald"/>
                <a:sym typeface="Oswald"/>
              </a:rPr>
              <a:t>s Sex Determined by a Single Gene?: </a:t>
            </a:r>
            <a:r>
              <a:rPr lang="en" sz="2500">
                <a:latin typeface="Oswald"/>
                <a:ea typeface="Oswald"/>
                <a:cs typeface="Oswald"/>
                <a:sym typeface="Oswald"/>
              </a:rPr>
              <a:t>Females With an XY Genotype: Swyer’s Syndrome (SRY gene mutation)</a:t>
            </a:r>
            <a:endParaRPr sz="2500">
              <a:latin typeface="Oswald"/>
              <a:ea typeface="Oswald"/>
              <a:cs typeface="Oswald"/>
              <a:sym typeface="Oswald"/>
            </a:endParaRPr>
          </a:p>
          <a:p>
            <a:pPr indent="0" lvl="0" marL="0" rtl="0" algn="l">
              <a:spcBef>
                <a:spcPts val="0"/>
              </a:spcBef>
              <a:spcAft>
                <a:spcPts val="0"/>
              </a:spcAft>
              <a:buNone/>
            </a:pPr>
            <a:r>
              <a:t/>
            </a:r>
            <a:endParaRPr sz="2500">
              <a:latin typeface="Oswald"/>
              <a:ea typeface="Oswald"/>
              <a:cs typeface="Oswald"/>
              <a:sym typeface="Oswald"/>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In 1955, Gerald Swyer, an English endocrinologist, discovered a rare syndrome. </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Females who were anatomically and biologically female, but chromosomally male. </a:t>
            </a:r>
            <a:endParaRPr sz="20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latin typeface="Times New Roman"/>
                <a:ea typeface="Times New Roman"/>
                <a:cs typeface="Times New Roman"/>
                <a:sym typeface="Times New Roman"/>
              </a:rPr>
              <a:t>These females lack a functioning SRY gene (also known as testis determining factor) </a:t>
            </a:r>
            <a:endParaRPr sz="2000">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The differentiation between male and female depends on the expression of a single gene, </a:t>
            </a:r>
            <a:r>
              <a:rPr b="1" lang="en" sz="2000">
                <a:latin typeface="Times New Roman"/>
                <a:ea typeface="Times New Roman"/>
                <a:cs typeface="Times New Roman"/>
                <a:sym typeface="Times New Roman"/>
              </a:rPr>
              <a:t>SRY</a:t>
            </a:r>
            <a:r>
              <a:rPr lang="en" sz="2000">
                <a:latin typeface="Times New Roman"/>
                <a:ea typeface="Times New Roman"/>
                <a:cs typeface="Times New Roman"/>
                <a:sym typeface="Times New Roman"/>
              </a:rPr>
              <a:t>, as can be seen on the diagram on the right.</a:t>
            </a:r>
            <a:endParaRPr sz="2000">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Expression of this gene will cause the differentiation of the precursor gonad into testes (before differentiation into testes or ovaries, as can be seen on the right).</a:t>
            </a:r>
            <a:endParaRPr sz="2000">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Not only that, </a:t>
            </a:r>
            <a:r>
              <a:rPr b="1" lang="en" sz="2000">
                <a:latin typeface="Times New Roman"/>
                <a:ea typeface="Times New Roman"/>
                <a:cs typeface="Times New Roman"/>
                <a:sym typeface="Times New Roman"/>
              </a:rPr>
              <a:t>SRY</a:t>
            </a:r>
            <a:r>
              <a:rPr lang="en" sz="2000">
                <a:latin typeface="Times New Roman"/>
                <a:ea typeface="Times New Roman"/>
                <a:cs typeface="Times New Roman"/>
                <a:sym typeface="Times New Roman"/>
              </a:rPr>
              <a:t>, acts as a transcription factor to induce the expression of hormone called mullerian inhibiting substance “</a:t>
            </a:r>
            <a:r>
              <a:rPr b="1" lang="en" sz="2000">
                <a:latin typeface="Times New Roman"/>
                <a:ea typeface="Times New Roman"/>
                <a:cs typeface="Times New Roman"/>
                <a:sym typeface="Times New Roman"/>
              </a:rPr>
              <a:t>MIS</a:t>
            </a:r>
            <a:r>
              <a:rPr lang="en" sz="2000">
                <a:latin typeface="Times New Roman"/>
                <a:ea typeface="Times New Roman"/>
                <a:cs typeface="Times New Roman"/>
                <a:sym typeface="Times New Roman"/>
              </a:rPr>
              <a:t>”, this will cause apoptosis of the mullerian duct (precursor of female reproductive system)</a:t>
            </a:r>
            <a:endParaRPr sz="2000">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SRY will induce the expression of testosterone in abundance which will promote the development of the wolffian duct (precursor of male reproductive system).</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Therefore, the Y chromosome of Swyer’s syndrome fails to trigger ‘maleness’.</a:t>
            </a:r>
            <a:endParaRPr sz="2000">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Sertoli cells continue to secrete MIS during adulthood, the function of MIS in adults is unknown. </a:t>
            </a:r>
            <a:endParaRPr sz="20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latin typeface="Times New Roman"/>
                <a:ea typeface="Times New Roman"/>
                <a:cs typeface="Times New Roman"/>
                <a:sym typeface="Times New Roman"/>
              </a:rPr>
              <a:t>Due to the lack of one copy of X chromosome, these females usually fail to achieve suxaul maturity and are amenorrhic as a result. </a:t>
            </a:r>
            <a:endParaRPr sz="20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latin typeface="Times New Roman"/>
              <a:ea typeface="Times New Roman"/>
              <a:cs typeface="Times New Roman"/>
              <a:sym typeface="Times New Roman"/>
            </a:endParaRPr>
          </a:p>
        </p:txBody>
      </p:sp>
      <p:sp>
        <p:nvSpPr>
          <p:cNvPr id="169" name="Google Shape;169;p17"/>
          <p:cNvSpPr txBox="1"/>
          <p:nvPr/>
        </p:nvSpPr>
        <p:spPr>
          <a:xfrm>
            <a:off x="9403725" y="17139575"/>
            <a:ext cx="4581600" cy="1782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Times New Roman"/>
                <a:ea typeface="Times New Roman"/>
                <a:cs typeface="Times New Roman"/>
                <a:sym typeface="Times New Roman"/>
              </a:rPr>
              <a:t>In an unrelated note, female mice who had SRY gene introduced into their genome started growing penises, testicles and even started mounting females. A single gene can thus potentially account for maleness. </a:t>
            </a:r>
            <a:endParaRPr sz="1900">
              <a:latin typeface="Times New Roman"/>
              <a:ea typeface="Times New Roman"/>
              <a:cs typeface="Times New Roman"/>
              <a:sym typeface="Times New Roman"/>
            </a:endParaRPr>
          </a:p>
        </p:txBody>
      </p:sp>
      <p:pic>
        <p:nvPicPr>
          <p:cNvPr id="170" name="Google Shape;170;p17"/>
          <p:cNvPicPr preferRelativeResize="0"/>
          <p:nvPr/>
        </p:nvPicPr>
        <p:blipFill>
          <a:blip r:embed="rId4">
            <a:alphaModFix/>
          </a:blip>
          <a:stretch>
            <a:fillRect/>
          </a:stretch>
        </p:blipFill>
        <p:spPr>
          <a:xfrm>
            <a:off x="9403725" y="13902050"/>
            <a:ext cx="2292452" cy="2573086"/>
          </a:xfrm>
          <a:prstGeom prst="rect">
            <a:avLst/>
          </a:prstGeom>
          <a:noFill/>
          <a:ln cap="flat" cmpd="sng" w="9525">
            <a:solidFill>
              <a:srgbClr val="000000"/>
            </a:solidFill>
            <a:prstDash val="solid"/>
            <a:round/>
            <a:headEnd len="sm" w="sm" type="none"/>
            <a:tailEnd len="sm" w="sm" type="none"/>
          </a:ln>
        </p:spPr>
      </p:pic>
      <p:pic>
        <p:nvPicPr>
          <p:cNvPr id="171" name="Google Shape;171;p17"/>
          <p:cNvPicPr preferRelativeResize="0"/>
          <p:nvPr/>
        </p:nvPicPr>
        <p:blipFill>
          <a:blip r:embed="rId5">
            <a:alphaModFix/>
          </a:blip>
          <a:stretch>
            <a:fillRect/>
          </a:stretch>
        </p:blipFill>
        <p:spPr>
          <a:xfrm>
            <a:off x="11696176" y="13902050"/>
            <a:ext cx="2006422" cy="2573087"/>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8"/>
          <p:cNvSpPr txBox="1"/>
          <p:nvPr/>
        </p:nvSpPr>
        <p:spPr>
          <a:xfrm>
            <a:off x="935600" y="2267300"/>
            <a:ext cx="11773500" cy="9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000" u="sng">
                <a:solidFill>
                  <a:schemeClr val="hlink"/>
                </a:solidFill>
                <a:latin typeface="Oswald"/>
                <a:ea typeface="Oswald"/>
                <a:cs typeface="Oswald"/>
                <a:sym typeface="Oswald"/>
                <a:hlinkClick r:id="rId3"/>
              </a:rPr>
              <a:t>Female Menstrual Cycle (Click Here)</a:t>
            </a:r>
            <a:endParaRPr sz="4000">
              <a:latin typeface="Times New Roman"/>
              <a:ea typeface="Times New Roman"/>
              <a:cs typeface="Times New Roman"/>
              <a:sym typeface="Times New Roman"/>
            </a:endParaRPr>
          </a:p>
        </p:txBody>
      </p:sp>
      <p:sp>
        <p:nvSpPr>
          <p:cNvPr id="177" name="Google Shape;177;p18"/>
          <p:cNvSpPr/>
          <p:nvPr/>
        </p:nvSpPr>
        <p:spPr>
          <a:xfrm>
            <a:off x="0" y="65666"/>
            <a:ext cx="11331900" cy="6996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solidFill>
                <a:srgbClr val="999999"/>
              </a:solidFill>
            </a:endParaRPr>
          </a:p>
        </p:txBody>
      </p:sp>
      <p:sp>
        <p:nvSpPr>
          <p:cNvPr id="178" name="Google Shape;178;p18"/>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9" name="Google Shape;179;p18"/>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 </a:t>
            </a:r>
            <a:endParaRPr sz="3500">
              <a:latin typeface="Oswald"/>
              <a:ea typeface="Oswald"/>
              <a:cs typeface="Oswald"/>
              <a:sym typeface="Oswald"/>
            </a:endParaRPr>
          </a:p>
        </p:txBody>
      </p:sp>
      <p:sp>
        <p:nvSpPr>
          <p:cNvPr id="180" name="Google Shape;180;p18"/>
          <p:cNvSpPr txBox="1"/>
          <p:nvPr/>
        </p:nvSpPr>
        <p:spPr>
          <a:xfrm>
            <a:off x="929925" y="656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HYPOTHALAMUS PITUITARY GONADAL AXIS</a:t>
            </a:r>
            <a:endParaRPr sz="3200">
              <a:solidFill>
                <a:srgbClr val="FFFFFF"/>
              </a:solidFill>
              <a:latin typeface="Oswald"/>
              <a:ea typeface="Oswald"/>
              <a:cs typeface="Oswald"/>
              <a:sym typeface="Oswald"/>
            </a:endParaRPr>
          </a:p>
        </p:txBody>
      </p:sp>
      <p:sp>
        <p:nvSpPr>
          <p:cNvPr id="181" name="Google Shape;181;p18"/>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182" name="Google Shape;182;p18"/>
          <p:cNvSpPr txBox="1"/>
          <p:nvPr/>
        </p:nvSpPr>
        <p:spPr>
          <a:xfrm>
            <a:off x="929925" y="1155125"/>
            <a:ext cx="11622300" cy="96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 </a:t>
            </a:r>
            <a:endParaRPr sz="6000">
              <a:latin typeface="Oswald"/>
              <a:ea typeface="Oswald"/>
              <a:cs typeface="Oswald"/>
              <a:sym typeface="Oswald"/>
            </a:endParaRPr>
          </a:p>
        </p:txBody>
      </p:sp>
      <p:sp>
        <p:nvSpPr>
          <p:cNvPr id="183" name="Google Shape;183;p18"/>
          <p:cNvSpPr txBox="1"/>
          <p:nvPr/>
        </p:nvSpPr>
        <p:spPr>
          <a:xfrm>
            <a:off x="929925" y="7017950"/>
            <a:ext cx="8385600" cy="87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a:ea typeface="Oswald"/>
                <a:cs typeface="Oswald"/>
                <a:sym typeface="Oswald"/>
              </a:rPr>
              <a:t>The Journey of a Sperm</a:t>
            </a:r>
            <a:endParaRPr/>
          </a:p>
          <a:p>
            <a:pPr indent="0" lvl="0" marL="0" rtl="0" algn="l">
              <a:spcBef>
                <a:spcPts val="0"/>
              </a:spcBef>
              <a:spcAft>
                <a:spcPts val="0"/>
              </a:spcAft>
              <a:buNone/>
            </a:pPr>
            <a:r>
              <a:t/>
            </a:r>
            <a:endParaRPr i="1" sz="2200">
              <a:latin typeface="Times New Roman"/>
              <a:ea typeface="Times New Roman"/>
              <a:cs typeface="Times New Roman"/>
              <a:sym typeface="Times New Roman"/>
            </a:endParaRPr>
          </a:p>
          <a:p>
            <a:pPr indent="0" lvl="0" marL="0" rtl="0" algn="l">
              <a:spcBef>
                <a:spcPts val="0"/>
              </a:spcBef>
              <a:spcAft>
                <a:spcPts val="0"/>
              </a:spcAft>
              <a:buNone/>
            </a:pPr>
            <a:r>
              <a:rPr i="1" lang="en" sz="2200">
                <a:latin typeface="Times New Roman"/>
                <a:ea typeface="Times New Roman"/>
                <a:cs typeface="Times New Roman"/>
                <a:sym typeface="Times New Roman"/>
              </a:rPr>
              <a:t>Let’s start build a basic understanding of anatomy of the male sexual organs with a highlight on the testis,</a:t>
            </a:r>
            <a:r>
              <a:rPr lang="en" sz="2000">
                <a:latin typeface="Times New Roman"/>
                <a:ea typeface="Times New Roman"/>
                <a:cs typeface="Times New Roman"/>
                <a:sym typeface="Times New Roman"/>
              </a:rPr>
              <a:t> which is composed of 900 coiled seminiferous tubules, each </a:t>
            </a:r>
            <a:r>
              <a:rPr lang="en" sz="2000">
                <a:latin typeface="Times New Roman"/>
                <a:ea typeface="Times New Roman"/>
                <a:cs typeface="Times New Roman"/>
                <a:sym typeface="Times New Roman"/>
              </a:rPr>
              <a:t>averaging more than one-half meter long which largely contain </a:t>
            </a:r>
            <a:r>
              <a:rPr i="1" lang="en" sz="2000">
                <a:latin typeface="Times New Roman"/>
                <a:ea typeface="Times New Roman"/>
                <a:cs typeface="Times New Roman"/>
                <a:sym typeface="Times New Roman"/>
              </a:rPr>
              <a:t>Sertoli cells </a:t>
            </a:r>
            <a:r>
              <a:rPr lang="en" sz="2000">
                <a:latin typeface="Times New Roman"/>
                <a:ea typeface="Times New Roman"/>
                <a:cs typeface="Times New Roman"/>
                <a:sym typeface="Times New Roman"/>
              </a:rPr>
              <a:t>and</a:t>
            </a:r>
            <a:r>
              <a:rPr lang="en" sz="2000">
                <a:latin typeface="Times New Roman"/>
                <a:ea typeface="Times New Roman"/>
                <a:cs typeface="Times New Roman"/>
                <a:sym typeface="Times New Roman"/>
              </a:rPr>
              <a:t>, where sperm is formed. In-</a:t>
            </a:r>
            <a:r>
              <a:rPr lang="en" sz="2000">
                <a:latin typeface="Times New Roman"/>
                <a:ea typeface="Times New Roman"/>
                <a:cs typeface="Times New Roman"/>
                <a:sym typeface="Times New Roman"/>
              </a:rPr>
              <a:t>between the seminiferous tubules there is a connective tissue network containing testosterone-secreting cells, named </a:t>
            </a:r>
            <a:r>
              <a:rPr i="1" lang="en" sz="2000">
                <a:latin typeface="Times New Roman"/>
                <a:ea typeface="Times New Roman"/>
                <a:cs typeface="Times New Roman"/>
                <a:sym typeface="Times New Roman"/>
              </a:rPr>
              <a:t>Leydig cells</a:t>
            </a:r>
            <a:r>
              <a:rPr lang="en"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The formed sperm empties next into the </a:t>
            </a:r>
            <a:r>
              <a:rPr i="1" lang="en" sz="2000">
                <a:latin typeface="Times New Roman"/>
                <a:ea typeface="Times New Roman"/>
                <a:cs typeface="Times New Roman"/>
                <a:sym typeface="Times New Roman"/>
              </a:rPr>
              <a:t>epididymis</a:t>
            </a:r>
            <a:r>
              <a:rPr lang="en" sz="2000">
                <a:latin typeface="Times New Roman"/>
                <a:ea typeface="Times New Roman"/>
                <a:cs typeface="Times New Roman"/>
                <a:sym typeface="Times New Roman"/>
              </a:rPr>
              <a:t> (a </a:t>
            </a:r>
            <a:r>
              <a:rPr lang="en" sz="2000">
                <a:latin typeface="Times New Roman"/>
                <a:ea typeface="Times New Roman"/>
                <a:cs typeface="Times New Roman"/>
                <a:sym typeface="Times New Roman"/>
              </a:rPr>
              <a:t>continuation of the seminiferous tubules) measuring up to six meters long, </a:t>
            </a:r>
            <a:r>
              <a:rPr lang="en" sz="2000">
                <a:latin typeface="Times New Roman"/>
                <a:ea typeface="Times New Roman"/>
                <a:cs typeface="Times New Roman"/>
                <a:sym typeface="Times New Roman"/>
              </a:rPr>
              <a:t>for it to mature, and once that takes place, although mature, the sperm here is still immotile and cannot fertilize as it’s inhibited by inhibitory factors-until ejaculation takes place.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Then these mature sperms </a:t>
            </a:r>
            <a:r>
              <a:rPr lang="en" sz="2000">
                <a:latin typeface="Times New Roman"/>
                <a:ea typeface="Times New Roman"/>
                <a:cs typeface="Times New Roman"/>
                <a:sym typeface="Times New Roman"/>
              </a:rPr>
              <a:t>travel through the </a:t>
            </a:r>
            <a:r>
              <a:rPr i="1" lang="en" sz="2000">
                <a:latin typeface="Times New Roman"/>
                <a:ea typeface="Times New Roman"/>
                <a:cs typeface="Times New Roman"/>
                <a:sym typeface="Times New Roman"/>
              </a:rPr>
              <a:t>vas deferens</a:t>
            </a:r>
            <a:r>
              <a:rPr lang="en" sz="2000">
                <a:latin typeface="Times New Roman"/>
                <a:ea typeface="Times New Roman"/>
                <a:cs typeface="Times New Roman"/>
                <a:sym typeface="Times New Roman"/>
              </a:rPr>
              <a:t> and from there to the </a:t>
            </a:r>
            <a:r>
              <a:rPr i="1" lang="en" sz="2000">
                <a:latin typeface="Times New Roman"/>
                <a:ea typeface="Times New Roman"/>
                <a:cs typeface="Times New Roman"/>
                <a:sym typeface="Times New Roman"/>
              </a:rPr>
              <a:t>ejaculatory duct</a:t>
            </a:r>
            <a:r>
              <a:rPr lang="en"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There are two </a:t>
            </a:r>
            <a:r>
              <a:rPr i="1" lang="en" sz="2000">
                <a:latin typeface="Times New Roman"/>
                <a:ea typeface="Times New Roman"/>
                <a:cs typeface="Times New Roman"/>
                <a:sym typeface="Times New Roman"/>
              </a:rPr>
              <a:t>seminal vesicles</a:t>
            </a:r>
            <a:r>
              <a:rPr lang="en" sz="2000">
                <a:latin typeface="Times New Roman"/>
                <a:ea typeface="Times New Roman"/>
                <a:cs typeface="Times New Roman"/>
                <a:sym typeface="Times New Roman"/>
              </a:rPr>
              <a:t>, on each side of prostate, secreting fructose </a:t>
            </a:r>
            <a:r>
              <a:rPr lang="en" sz="1100">
                <a:latin typeface="Times New Roman"/>
                <a:ea typeface="Times New Roman"/>
                <a:cs typeface="Times New Roman"/>
                <a:sym typeface="Times New Roman"/>
              </a:rPr>
              <a:t>(</a:t>
            </a:r>
            <a:r>
              <a:rPr lang="en" sz="1100">
                <a:latin typeface="Times New Roman"/>
                <a:ea typeface="Times New Roman"/>
                <a:cs typeface="Times New Roman"/>
                <a:sym typeface="Times New Roman"/>
              </a:rPr>
              <a:t>nutrition for sperm)</a:t>
            </a:r>
            <a:r>
              <a:rPr lang="en" sz="2000">
                <a:latin typeface="Times New Roman"/>
                <a:ea typeface="Times New Roman"/>
                <a:cs typeface="Times New Roman"/>
                <a:sym typeface="Times New Roman"/>
              </a:rPr>
              <a:t>, citric acid </a:t>
            </a:r>
            <a:r>
              <a:rPr lang="en" sz="1100">
                <a:latin typeface="Times New Roman"/>
                <a:ea typeface="Times New Roman"/>
                <a:cs typeface="Times New Roman"/>
                <a:sym typeface="Times New Roman"/>
              </a:rPr>
              <a:t>(plays a role in metabolism</a:t>
            </a:r>
            <a:r>
              <a:rPr lang="en" sz="1100">
                <a:latin typeface="Times New Roman"/>
                <a:ea typeface="Times New Roman"/>
                <a:cs typeface="Times New Roman"/>
                <a:sym typeface="Times New Roman"/>
              </a:rPr>
              <a:t>)</a:t>
            </a:r>
            <a:r>
              <a:rPr lang="en" sz="2000">
                <a:latin typeface="Times New Roman"/>
                <a:ea typeface="Times New Roman"/>
                <a:cs typeface="Times New Roman"/>
                <a:sym typeface="Times New Roman"/>
              </a:rPr>
              <a:t>, PGs </a:t>
            </a:r>
            <a:r>
              <a:rPr lang="en" sz="1100">
                <a:latin typeface="Times New Roman"/>
                <a:ea typeface="Times New Roman"/>
                <a:cs typeface="Times New Roman"/>
                <a:sym typeface="Times New Roman"/>
              </a:rPr>
              <a:t>(enhance anti</a:t>
            </a:r>
            <a:r>
              <a:rPr lang="en" sz="1100">
                <a:latin typeface="Times New Roman"/>
                <a:ea typeface="Times New Roman"/>
                <a:cs typeface="Times New Roman"/>
                <a:sym typeface="Times New Roman"/>
              </a:rPr>
              <a:t>peristaltic contrac­tions in the uterus and Fallopian tubes, to move sperm towards the ovaries)</a:t>
            </a:r>
            <a:r>
              <a:rPr lang="en" sz="2000">
                <a:latin typeface="Times New Roman"/>
                <a:ea typeface="Times New Roman"/>
                <a:cs typeface="Times New Roman"/>
                <a:sym typeface="Times New Roman"/>
              </a:rPr>
              <a:t> and</a:t>
            </a:r>
            <a:r>
              <a:rPr lang="en" sz="2000">
                <a:latin typeface="Times New Roman"/>
                <a:ea typeface="Times New Roman"/>
                <a:cs typeface="Times New Roman"/>
                <a:sym typeface="Times New Roman"/>
              </a:rPr>
              <a:t> fibrinogen</a:t>
            </a:r>
            <a:r>
              <a:rPr lang="en" sz="1100">
                <a:latin typeface="Times New Roman"/>
                <a:ea typeface="Times New Roman"/>
                <a:cs typeface="Times New Roman"/>
                <a:sym typeface="Times New Roman"/>
              </a:rPr>
              <a:t> (forms a coagulum which hold semen in deeper regions of the vagina) </a:t>
            </a:r>
            <a:r>
              <a:rPr lang="en" sz="2000">
                <a:latin typeface="Times New Roman"/>
                <a:ea typeface="Times New Roman"/>
                <a:cs typeface="Times New Roman"/>
                <a:sym typeface="Times New Roman"/>
              </a:rPr>
              <a:t>which empty into the </a:t>
            </a:r>
            <a:r>
              <a:rPr i="1" lang="en" sz="2000">
                <a:latin typeface="Times New Roman"/>
                <a:ea typeface="Times New Roman"/>
                <a:cs typeface="Times New Roman"/>
                <a:sym typeface="Times New Roman"/>
              </a:rPr>
              <a:t>ejaculatory duct </a:t>
            </a:r>
            <a:r>
              <a:rPr lang="en" sz="2000">
                <a:latin typeface="Times New Roman"/>
                <a:ea typeface="Times New Roman"/>
                <a:cs typeface="Times New Roman"/>
                <a:sym typeface="Times New Roman"/>
              </a:rPr>
              <a:t>after the </a:t>
            </a:r>
            <a:r>
              <a:rPr i="1" lang="en" sz="2000">
                <a:latin typeface="Times New Roman"/>
                <a:ea typeface="Times New Roman"/>
                <a:cs typeface="Times New Roman"/>
                <a:sym typeface="Times New Roman"/>
              </a:rPr>
              <a:t>vas deferens </a:t>
            </a:r>
            <a:r>
              <a:rPr lang="en" sz="2000">
                <a:latin typeface="Times New Roman"/>
                <a:ea typeface="Times New Roman"/>
                <a:cs typeface="Times New Roman"/>
                <a:sym typeface="Times New Roman"/>
              </a:rPr>
              <a:t>empties the sperm. Which in addition to its physiological values adds bulk to the semen as it finally empties into the </a:t>
            </a:r>
            <a:r>
              <a:rPr i="1" lang="en" sz="2000">
                <a:latin typeface="Times New Roman"/>
                <a:ea typeface="Times New Roman"/>
                <a:cs typeface="Times New Roman"/>
                <a:sym typeface="Times New Roman"/>
              </a:rPr>
              <a:t>internal urethra</a:t>
            </a:r>
            <a:endParaRPr i="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Note that </a:t>
            </a:r>
            <a:r>
              <a:rPr lang="en" sz="2000">
                <a:latin typeface="Times New Roman"/>
                <a:ea typeface="Times New Roman"/>
                <a:cs typeface="Times New Roman"/>
                <a:sym typeface="Times New Roman"/>
              </a:rPr>
              <a:t>the </a:t>
            </a:r>
            <a:r>
              <a:rPr i="1" lang="en" sz="2000">
                <a:latin typeface="Times New Roman"/>
                <a:ea typeface="Times New Roman"/>
                <a:cs typeface="Times New Roman"/>
                <a:sym typeface="Times New Roman"/>
              </a:rPr>
              <a:t>prostatic</a:t>
            </a:r>
            <a:r>
              <a:rPr lang="en" sz="2000">
                <a:latin typeface="Times New Roman"/>
                <a:ea typeface="Times New Roman"/>
                <a:cs typeface="Times New Roman"/>
                <a:sym typeface="Times New Roman"/>
              </a:rPr>
              <a:t> duct </a:t>
            </a:r>
            <a:r>
              <a:rPr lang="en" sz="2000">
                <a:latin typeface="Times New Roman"/>
                <a:ea typeface="Times New Roman"/>
                <a:cs typeface="Times New Roman"/>
                <a:sym typeface="Times New Roman"/>
              </a:rPr>
              <a:t>secretions </a:t>
            </a:r>
            <a:r>
              <a:rPr lang="en" sz="1100">
                <a:latin typeface="Times New Roman"/>
                <a:ea typeface="Times New Roman"/>
                <a:cs typeface="Times New Roman"/>
                <a:sym typeface="Times New Roman"/>
              </a:rPr>
              <a:t>(which contains Ca</a:t>
            </a:r>
            <a:r>
              <a:rPr baseline="30000" lang="en" sz="1100">
                <a:latin typeface="Times New Roman"/>
                <a:ea typeface="Times New Roman"/>
                <a:cs typeface="Times New Roman"/>
                <a:sym typeface="Times New Roman"/>
              </a:rPr>
              <a:t>+2</a:t>
            </a:r>
            <a:r>
              <a:rPr lang="en" sz="1100">
                <a:latin typeface="Times New Roman"/>
                <a:ea typeface="Times New Roman"/>
                <a:cs typeface="Times New Roman"/>
                <a:sym typeface="Times New Roman"/>
              </a:rPr>
              <a:t>, citrate ions, phosphates, clotting factors as well as fibrinolysin-helps free sperm from coagulum) </a:t>
            </a:r>
            <a:r>
              <a:rPr lang="en" sz="2000">
                <a:latin typeface="Times New Roman"/>
                <a:ea typeface="Times New Roman"/>
                <a:cs typeface="Times New Roman"/>
                <a:sym typeface="Times New Roman"/>
              </a:rPr>
              <a:t>also empty into </a:t>
            </a:r>
            <a:r>
              <a:rPr i="1" lang="en" sz="2000">
                <a:latin typeface="Times New Roman"/>
                <a:ea typeface="Times New Roman"/>
                <a:cs typeface="Times New Roman"/>
                <a:sym typeface="Times New Roman"/>
              </a:rPr>
              <a:t>ejaculatory duct</a:t>
            </a:r>
            <a:r>
              <a:rPr lang="en" sz="2000">
                <a:latin typeface="Times New Roman"/>
                <a:ea typeface="Times New Roman"/>
                <a:cs typeface="Times New Roman"/>
                <a:sym typeface="Times New Roman"/>
              </a:rPr>
              <a:t> and into the </a:t>
            </a:r>
            <a:r>
              <a:rPr i="1" lang="en" sz="2000">
                <a:latin typeface="Times New Roman"/>
                <a:ea typeface="Times New Roman"/>
                <a:cs typeface="Times New Roman"/>
                <a:sym typeface="Times New Roman"/>
              </a:rPr>
              <a:t>urethra</a:t>
            </a:r>
            <a:endParaRPr i="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Finally, semen (along with the sperm) ejaculated from the urethra continues its journey in the female reproductive system. With</a:t>
            </a:r>
            <a:r>
              <a:rPr lang="en" sz="2000">
                <a:latin typeface="Times New Roman"/>
                <a:ea typeface="Times New Roman"/>
                <a:cs typeface="Times New Roman"/>
                <a:sym typeface="Times New Roman"/>
              </a:rPr>
              <a:t> that, one </a:t>
            </a:r>
            <a:r>
              <a:rPr lang="en" sz="2000">
                <a:latin typeface="Times New Roman"/>
                <a:ea typeface="Times New Roman"/>
                <a:cs typeface="Times New Roman"/>
                <a:sym typeface="Times New Roman"/>
              </a:rPr>
              <a:t>tale ends, and starts another.</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184" name="Google Shape;184;p18"/>
          <p:cNvSpPr txBox="1"/>
          <p:nvPr/>
        </p:nvSpPr>
        <p:spPr>
          <a:xfrm>
            <a:off x="655041" y="3379472"/>
            <a:ext cx="12786900" cy="34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a:ea typeface="Oswald"/>
                <a:cs typeface="Oswald"/>
                <a:sym typeface="Oswald"/>
              </a:rPr>
              <a:t>Spermatogenesis (What can happen in only 74 days?): </a:t>
            </a:r>
            <a:endParaRPr sz="2500">
              <a:solidFill>
                <a:schemeClr val="dk1"/>
              </a:solidFill>
              <a:latin typeface="Oswald"/>
              <a:ea typeface="Oswald"/>
              <a:cs typeface="Oswald"/>
              <a:sym typeface="Oswald"/>
            </a:endParaRPr>
          </a:p>
          <a:p>
            <a:pPr indent="0" lvl="0" marL="0" rtl="0" algn="l">
              <a:spcBef>
                <a:spcPts val="0"/>
              </a:spcBef>
              <a:spcAft>
                <a:spcPts val="0"/>
              </a:spcAft>
              <a:buNone/>
            </a:pPr>
            <a:r>
              <a:t/>
            </a:r>
            <a:endParaRPr>
              <a:solidFill>
                <a:schemeClr val="dk1"/>
              </a:solidFill>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During the sperm formation, the </a:t>
            </a:r>
            <a:r>
              <a:rPr b="1" i="1" lang="en" sz="2000">
                <a:solidFill>
                  <a:schemeClr val="dk1"/>
                </a:solidFill>
                <a:latin typeface="Times New Roman"/>
                <a:ea typeface="Times New Roman"/>
                <a:cs typeface="Times New Roman"/>
                <a:sym typeface="Times New Roman"/>
              </a:rPr>
              <a:t>germ cells of the embryo</a:t>
            </a:r>
            <a:r>
              <a:rPr lang="en" sz="2000">
                <a:solidFill>
                  <a:schemeClr val="dk1"/>
                </a:solidFill>
                <a:latin typeface="Times New Roman"/>
                <a:ea typeface="Times New Roman"/>
                <a:cs typeface="Times New Roman"/>
                <a:sym typeface="Times New Roman"/>
              </a:rPr>
              <a:t> migrate to the testes (the seminiferous tubules). As they become </a:t>
            </a:r>
            <a:r>
              <a:rPr lang="en" sz="2000">
                <a:solidFill>
                  <a:schemeClr val="dk1"/>
                </a:solidFill>
                <a:highlight>
                  <a:srgbClr val="FFFFFF"/>
                </a:highlight>
                <a:latin typeface="Times New Roman"/>
                <a:ea typeface="Times New Roman"/>
                <a:cs typeface="Times New Roman"/>
                <a:sym typeface="Times New Roman"/>
              </a:rPr>
              <a:t>immature germ cells</a:t>
            </a:r>
            <a:r>
              <a:rPr lang="en" sz="2000">
                <a:solidFill>
                  <a:schemeClr val="dk1"/>
                </a:solidFill>
                <a:latin typeface="Times New Roman"/>
                <a:ea typeface="Times New Roman"/>
                <a:cs typeface="Times New Roman"/>
                <a:sym typeface="Times New Roman"/>
              </a:rPr>
              <a:t> ‘</a:t>
            </a:r>
            <a:r>
              <a:rPr i="1" lang="en" sz="2000">
                <a:solidFill>
                  <a:schemeClr val="dk1"/>
                </a:solidFill>
                <a:latin typeface="Times New Roman"/>
                <a:ea typeface="Times New Roman"/>
                <a:cs typeface="Times New Roman"/>
                <a:sym typeface="Times New Roman"/>
              </a:rPr>
              <a:t>spermatogonia’ and</a:t>
            </a:r>
            <a:r>
              <a:rPr lang="en" sz="20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proliferate </a:t>
            </a:r>
            <a:r>
              <a:rPr lang="en" sz="2000" u="sng">
                <a:solidFill>
                  <a:schemeClr val="dk1"/>
                </a:solidFill>
                <a:latin typeface="Times New Roman"/>
                <a:ea typeface="Times New Roman"/>
                <a:cs typeface="Times New Roman"/>
                <a:sym typeface="Times New Roman"/>
              </a:rPr>
              <a:t>mitotically</a:t>
            </a:r>
            <a:r>
              <a:rPr lang="en" sz="2000">
                <a:solidFill>
                  <a:schemeClr val="dk1"/>
                </a:solidFill>
                <a:latin typeface="Times New Roman"/>
                <a:ea typeface="Times New Roman"/>
                <a:cs typeface="Times New Roman"/>
                <a:sym typeface="Times New Roman"/>
              </a:rPr>
              <a:t> to increase their numbers.</a:t>
            </a:r>
            <a:r>
              <a:rPr lang="e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And triggered by gonadotropic hormones, </a:t>
            </a:r>
            <a:r>
              <a:rPr b="1" lang="en" sz="2000">
                <a:solidFill>
                  <a:schemeClr val="dk1"/>
                </a:solidFill>
                <a:latin typeface="Times New Roman"/>
                <a:ea typeface="Times New Roman"/>
                <a:cs typeface="Times New Roman"/>
                <a:sym typeface="Times New Roman"/>
              </a:rPr>
              <a:t>during puberty</a:t>
            </a:r>
            <a:r>
              <a:rPr lang="en" sz="2000">
                <a:solidFill>
                  <a:schemeClr val="dk1"/>
                </a:solidFill>
                <a:latin typeface="Times New Roman"/>
                <a:ea typeface="Times New Roman"/>
                <a:cs typeface="Times New Roman"/>
                <a:sym typeface="Times New Roman"/>
              </a:rPr>
              <a:t>, the </a:t>
            </a:r>
            <a:r>
              <a:rPr i="1" lang="en" sz="2000">
                <a:solidFill>
                  <a:schemeClr val="dk1"/>
                </a:solidFill>
                <a:latin typeface="Times New Roman"/>
                <a:ea typeface="Times New Roman"/>
                <a:cs typeface="Times New Roman"/>
                <a:sym typeface="Times New Roman"/>
              </a:rPr>
              <a:t>spermatogonia</a:t>
            </a:r>
            <a:r>
              <a:rPr lang="en" sz="2000">
                <a:solidFill>
                  <a:schemeClr val="dk1"/>
                </a:solidFill>
                <a:latin typeface="Times New Roman"/>
                <a:ea typeface="Times New Roman"/>
                <a:cs typeface="Times New Roman"/>
                <a:sym typeface="Times New Roman"/>
              </a:rPr>
              <a:t> crosses Sertoli cell layer, where it’s enveloped and  progressively modified to form a </a:t>
            </a:r>
            <a:r>
              <a:rPr i="1" lang="en" sz="2000">
                <a:solidFill>
                  <a:schemeClr val="dk1"/>
                </a:solidFill>
                <a:latin typeface="Times New Roman"/>
                <a:ea typeface="Times New Roman"/>
                <a:cs typeface="Times New Roman"/>
                <a:sym typeface="Times New Roman"/>
              </a:rPr>
              <a:t>primary spermatocytes</a:t>
            </a:r>
            <a:r>
              <a:rPr lang="e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These </a:t>
            </a:r>
            <a:r>
              <a:rPr i="1" lang="en" sz="2000">
                <a:solidFill>
                  <a:schemeClr val="dk1"/>
                </a:solidFill>
                <a:latin typeface="Times New Roman"/>
                <a:ea typeface="Times New Roman"/>
                <a:cs typeface="Times New Roman"/>
                <a:sym typeface="Times New Roman"/>
              </a:rPr>
              <a:t>spermatocyte</a:t>
            </a:r>
            <a:r>
              <a:rPr lang="en" sz="2000">
                <a:solidFill>
                  <a:schemeClr val="dk1"/>
                </a:solidFill>
                <a:latin typeface="Times New Roman"/>
                <a:ea typeface="Times New Roman"/>
                <a:cs typeface="Times New Roman"/>
                <a:sym typeface="Times New Roman"/>
              </a:rPr>
              <a:t> (46 chromosomes) undergo a </a:t>
            </a:r>
            <a:r>
              <a:rPr lang="en" sz="2000" u="sng">
                <a:solidFill>
                  <a:schemeClr val="dk1"/>
                </a:solidFill>
                <a:latin typeface="Times New Roman"/>
                <a:ea typeface="Times New Roman"/>
                <a:cs typeface="Times New Roman"/>
                <a:sym typeface="Times New Roman"/>
              </a:rPr>
              <a:t>meiotic</a:t>
            </a:r>
            <a:r>
              <a:rPr lang="en" sz="2000">
                <a:solidFill>
                  <a:schemeClr val="dk1"/>
                </a:solidFill>
                <a:latin typeface="Times New Roman"/>
                <a:ea typeface="Times New Roman"/>
                <a:cs typeface="Times New Roman"/>
                <a:sym typeface="Times New Roman"/>
              </a:rPr>
              <a:t> divisions to form  two </a:t>
            </a:r>
            <a:r>
              <a:rPr i="1" lang="en" sz="2000">
                <a:solidFill>
                  <a:schemeClr val="dk1"/>
                </a:solidFill>
                <a:latin typeface="Times New Roman"/>
                <a:ea typeface="Times New Roman"/>
                <a:cs typeface="Times New Roman"/>
                <a:sym typeface="Times New Roman"/>
              </a:rPr>
              <a:t>secondary spermatocytes</a:t>
            </a:r>
            <a:r>
              <a:rPr lang="en" sz="2000">
                <a:solidFill>
                  <a:schemeClr val="dk1"/>
                </a:solidFill>
                <a:latin typeface="Times New Roman"/>
                <a:ea typeface="Times New Roman"/>
                <a:cs typeface="Times New Roman"/>
                <a:sym typeface="Times New Roman"/>
              </a:rPr>
              <a:t>, which also divide to form </a:t>
            </a:r>
            <a:r>
              <a:rPr i="1" lang="en" sz="2000">
                <a:solidFill>
                  <a:schemeClr val="dk1"/>
                </a:solidFill>
                <a:latin typeface="Times New Roman"/>
                <a:ea typeface="Times New Roman"/>
                <a:cs typeface="Times New Roman"/>
                <a:sym typeface="Times New Roman"/>
              </a:rPr>
              <a:t>spermatid</a:t>
            </a:r>
            <a:r>
              <a:rPr lang="en" sz="2000">
                <a:solidFill>
                  <a:schemeClr val="dk1"/>
                </a:solidFill>
                <a:latin typeface="Times New Roman"/>
                <a:ea typeface="Times New Roman"/>
                <a:cs typeface="Times New Roman"/>
                <a:sym typeface="Times New Roman"/>
              </a:rPr>
              <a:t> (23 chromosomes), which are eventually modified to become </a:t>
            </a:r>
            <a:r>
              <a:rPr i="1" lang="en" sz="2000">
                <a:solidFill>
                  <a:schemeClr val="dk1"/>
                </a:solidFill>
                <a:latin typeface="Times New Roman"/>
                <a:ea typeface="Times New Roman"/>
                <a:cs typeface="Times New Roman"/>
                <a:sym typeface="Times New Roman"/>
              </a:rPr>
              <a:t>spermatozoa (sperm)</a:t>
            </a:r>
            <a:r>
              <a:rPr lang="en" sz="2000">
                <a:solidFill>
                  <a:schemeClr val="dk1"/>
                </a:solidFill>
                <a:latin typeface="Times New Roman"/>
                <a:ea typeface="Times New Roman"/>
                <a:cs typeface="Times New Roman"/>
                <a:sym typeface="Times New Roman"/>
              </a:rPr>
              <a:t> with only half of the genetic characteristics of the upcoming child along with the other half derived from the mother’s oocyte.</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pic>
        <p:nvPicPr>
          <p:cNvPr id="185" name="Google Shape;185;p18"/>
          <p:cNvPicPr preferRelativeResize="0"/>
          <p:nvPr/>
        </p:nvPicPr>
        <p:blipFill rotWithShape="1">
          <a:blip r:embed="rId4">
            <a:alphaModFix/>
          </a:blip>
          <a:srcRect b="15649" l="50677" r="14836" t="28418"/>
          <a:stretch/>
        </p:blipFill>
        <p:spPr>
          <a:xfrm>
            <a:off x="9315517" y="8730312"/>
            <a:ext cx="4351100" cy="52923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19"/>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191" name="Google Shape;191;p19"/>
          <p:cNvSpPr txBox="1"/>
          <p:nvPr/>
        </p:nvSpPr>
        <p:spPr>
          <a:xfrm>
            <a:off x="916825" y="2184750"/>
            <a:ext cx="12523200" cy="96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txBox="1"/>
          <p:nvPr/>
        </p:nvSpPr>
        <p:spPr>
          <a:xfrm>
            <a:off x="9402225" y="18255800"/>
            <a:ext cx="4694700" cy="5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latin typeface="Oswald"/>
                <a:ea typeface="Oswald"/>
                <a:cs typeface="Oswald"/>
                <a:sym typeface="Oswald"/>
              </a:rPr>
              <a:t>ANSWER KEY: B, A, A, C, C</a:t>
            </a:r>
            <a:endParaRPr sz="3600">
              <a:solidFill>
                <a:schemeClr val="lt1"/>
              </a:solidFill>
              <a:latin typeface="Oswald"/>
              <a:ea typeface="Oswald"/>
              <a:cs typeface="Oswald"/>
              <a:sym typeface="Oswald"/>
            </a:endParaRPr>
          </a:p>
        </p:txBody>
      </p:sp>
      <p:sp>
        <p:nvSpPr>
          <p:cNvPr id="193" name="Google Shape;193;p19"/>
          <p:cNvSpPr txBox="1"/>
          <p:nvPr/>
        </p:nvSpPr>
        <p:spPr>
          <a:xfrm>
            <a:off x="702250" y="2491375"/>
            <a:ext cx="12484200" cy="14126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Times New Roman"/>
              <a:buAutoNum type="arabicPeriod"/>
            </a:pPr>
            <a:r>
              <a:rPr lang="en" sz="2400">
                <a:solidFill>
                  <a:srgbClr val="FFFFFF"/>
                </a:solidFill>
                <a:latin typeface="Times New Roman"/>
                <a:ea typeface="Times New Roman"/>
                <a:cs typeface="Times New Roman"/>
                <a:sym typeface="Times New Roman"/>
              </a:rPr>
              <a:t>Which of the following cells are famously known to secrete testosterone?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Cells of zona glomerulosa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Leydig cells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Sertoli cells</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Granulosa cells </a:t>
            </a:r>
            <a:endParaRPr sz="2400">
              <a:solidFill>
                <a:srgbClr val="FFFFF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400">
                <a:solidFill>
                  <a:srgbClr val="FFFFFF"/>
                </a:solidFill>
                <a:latin typeface="Times New Roman"/>
                <a:ea typeface="Times New Roman"/>
                <a:cs typeface="Times New Roman"/>
                <a:sym typeface="Times New Roman"/>
              </a:rPr>
              <a:t>2.  Which of the following best describes the effect of inhibin:</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Secreted by sertoli cells to mainly inhibit FSH secretion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Secreted by leydig cells to mainly inhibit FSH secretion</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Secreted by sertoli cells to mainly inhibit GnRH secretion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Secreted by sertoli cells to mainly inhibit LH secretion</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400">
                <a:solidFill>
                  <a:srgbClr val="FFFFFF"/>
                </a:solidFill>
                <a:latin typeface="Times New Roman"/>
                <a:ea typeface="Times New Roman"/>
                <a:cs typeface="Times New Roman"/>
                <a:sym typeface="Times New Roman"/>
              </a:rPr>
              <a:t>3.  What is the proposed reason of the LH surge that happens just before ovulation?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Positive feedback of estrogen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Hypothalamic release of kisspeptin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Positive feedback of inhibin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None of the above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400">
                <a:solidFill>
                  <a:srgbClr val="FFFFFF"/>
                </a:solidFill>
                <a:latin typeface="Times New Roman"/>
                <a:ea typeface="Times New Roman"/>
                <a:cs typeface="Times New Roman"/>
                <a:sym typeface="Times New Roman"/>
              </a:rPr>
              <a:t>4.  A discovery was made of a major influencer of GnRH secretion, and is thought to be related to the initiation of puberty. From the following choices, which one best fits the description?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Neurokinin release from the neocortex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ACh from the allocortex of the hippocampus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Kisspeptin from the hypothalamus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Histamine from the tuberomammilary nucleus of the hypothalamus</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400">
                <a:solidFill>
                  <a:srgbClr val="FFFFFF"/>
                </a:solidFill>
                <a:latin typeface="Times New Roman"/>
                <a:ea typeface="Times New Roman"/>
                <a:cs typeface="Times New Roman"/>
                <a:sym typeface="Times New Roman"/>
              </a:rPr>
              <a:t>5.  Hormone controlling testosterone secretion by Leydig cells in adult testes is:</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Growth hormone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FSH</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Luteinising hormone </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AutoNum type="alphaUcParenR"/>
            </a:pPr>
            <a:r>
              <a:rPr lang="en" sz="2400">
                <a:solidFill>
                  <a:srgbClr val="FFFFFF"/>
                </a:solidFill>
                <a:latin typeface="Times New Roman"/>
                <a:ea typeface="Times New Roman"/>
                <a:cs typeface="Times New Roman"/>
                <a:sym typeface="Times New Roman"/>
              </a:rPr>
              <a:t>Estrogen </a:t>
            </a:r>
            <a:endParaRPr sz="24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FFFFFF"/>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Google Shape;198;p20"/>
          <p:cNvPicPr preferRelativeResize="0"/>
          <p:nvPr/>
        </p:nvPicPr>
        <p:blipFill>
          <a:blip r:embed="rId3">
            <a:alphaModFix/>
          </a:blip>
          <a:stretch>
            <a:fillRect/>
          </a:stretch>
        </p:blipFill>
        <p:spPr>
          <a:xfrm>
            <a:off x="0" y="-32700"/>
            <a:ext cx="14097000" cy="19935773"/>
          </a:xfrm>
          <a:prstGeom prst="rect">
            <a:avLst/>
          </a:prstGeom>
          <a:noFill/>
          <a:ln>
            <a:noFill/>
          </a:ln>
        </p:spPr>
      </p:pic>
      <p:sp>
        <p:nvSpPr>
          <p:cNvPr id="199" name="Google Shape;199;p20"/>
          <p:cNvSpPr txBox="1"/>
          <p:nvPr/>
        </p:nvSpPr>
        <p:spPr>
          <a:xfrm>
            <a:off x="7518950" y="9090975"/>
            <a:ext cx="6922800" cy="108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200" name="Google Shape;200;p20"/>
          <p:cNvSpPr txBox="1"/>
          <p:nvPr/>
        </p:nvSpPr>
        <p:spPr>
          <a:xfrm>
            <a:off x="-329650" y="9090975"/>
            <a:ext cx="6922800" cy="17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201" name="Google Shape;201;p20"/>
          <p:cNvSpPr txBox="1"/>
          <p:nvPr/>
        </p:nvSpPr>
        <p:spPr>
          <a:xfrm>
            <a:off x="5486400" y="11722374"/>
            <a:ext cx="9135000" cy="10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202" name="Google Shape;202;p20"/>
          <p:cNvSpPr txBox="1"/>
          <p:nvPr/>
        </p:nvSpPr>
        <p:spPr>
          <a:xfrm>
            <a:off x="2444100" y="5530400"/>
            <a:ext cx="8943900" cy="17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latin typeface="Oswald"/>
                <a:ea typeface="Oswald"/>
                <a:cs typeface="Oswald"/>
                <a:sym typeface="Oswald"/>
              </a:rPr>
              <a:t>Nayef Alsaber, Hameed M. Humaid </a:t>
            </a:r>
            <a:endParaRPr sz="50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Co-editor: Njoud Alabdullatif</a:t>
            </a:r>
            <a:endParaRPr sz="36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