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19935825" cx="14097000"/>
  <p:notesSz cx="6858000" cy="9144000"/>
  <p:embeddedFontLst>
    <p:embeddedFont>
      <p:font typeface="Oswald"/>
      <p:regular r:id="rId23"/>
      <p:bold r:id="rId24"/>
    </p:embeddedFont>
    <p:embeddedFont>
      <p:font typeface="Merriweather"/>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D05153E-B842-487B-A2B4-BDC59FFD6623}">
  <a:tblStyle styleId="{DD05153E-B842-487B-A2B4-BDC59FFD662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Oswald-bold.fntdata"/><Relationship Id="rId23" Type="http://schemas.openxmlformats.org/officeDocument/2006/relationships/font" Target="fonts/Oswa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erriweather-bold.fntdata"/><Relationship Id="rId25" Type="http://schemas.openxmlformats.org/officeDocument/2006/relationships/font" Target="fonts/Merriweather-regular.fntdata"/><Relationship Id="rId28" Type="http://schemas.openxmlformats.org/officeDocument/2006/relationships/font" Target="fonts/Merriweather-boldItalic.fntdata"/><Relationship Id="rId27" Type="http://schemas.openxmlformats.org/officeDocument/2006/relationships/font" Target="fonts/Merriweather-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402be065792f3572_6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402be065792f357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402be065792f3572_7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402be065792f357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7ecf1d2c3f242655_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7ecf1d2c3f242655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7263272d8a_1_1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7263272d8a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725b22c599_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725b22c59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47e67f0960d0b0db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47e67f0960d0b0d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71a19e8b68_0_8: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71a19e8b6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71a19e8b68_0_12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71a19e8b68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721b310bcf_0_3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721b310bc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721dfb4125_1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721dfb412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721dfb4125_1_2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721dfb4125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721dfb4125_1_5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721dfb4125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402be065792f3572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402be065792f357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402be065792f3572_2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402be065792f357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402be065792f3572_3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402be065792f3572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hyperlink" Target="https://docs.google.com/presentation/d/1VZySgq1AAzZ0G0U1FFZ35ItlviRyQBnwFjssRBWE8zQ"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labtestsonline.org/glossary/placenta"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366" y="0"/>
            <a:ext cx="14090270" cy="19935828"/>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104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8176200" y="18452325"/>
            <a:ext cx="59778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434343"/>
                </a:solidFill>
                <a:uFill>
                  <a:noFill/>
                </a:uFill>
                <a:latin typeface="Oswald"/>
                <a:ea typeface="Oswald"/>
                <a:cs typeface="Oswald"/>
                <a:sym typeface="Oswald"/>
                <a:hlinkClick r:id="rId4"/>
              </a:rPr>
              <a:t>EDITING FILE</a:t>
            </a:r>
            <a:endParaRPr sz="4100">
              <a:solidFill>
                <a:srgbClr val="434343"/>
              </a:solidFill>
              <a:latin typeface="Oswald"/>
              <a:ea typeface="Oswald"/>
              <a:cs typeface="Oswald"/>
              <a:sym typeface="Oswald"/>
            </a:endParaRPr>
          </a:p>
        </p:txBody>
      </p:sp>
      <p:sp>
        <p:nvSpPr>
          <p:cNvPr id="66" name="Google Shape;66;p13"/>
          <p:cNvSpPr txBox="1"/>
          <p:nvPr/>
        </p:nvSpPr>
        <p:spPr>
          <a:xfrm>
            <a:off x="188950" y="7088625"/>
            <a:ext cx="13245600" cy="182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600">
                <a:solidFill>
                  <a:srgbClr val="EA9999"/>
                </a:solidFill>
                <a:latin typeface="Oswald"/>
                <a:ea typeface="Oswald"/>
                <a:cs typeface="Oswald"/>
                <a:sym typeface="Oswald"/>
              </a:rPr>
              <a:t>LECTURE II and I</a:t>
            </a:r>
            <a:r>
              <a:rPr lang="en" sz="5600">
                <a:solidFill>
                  <a:srgbClr val="EA9999"/>
                </a:solidFill>
                <a:latin typeface="Oswald"/>
                <a:ea typeface="Oswald"/>
                <a:cs typeface="Oswald"/>
                <a:sym typeface="Oswald"/>
              </a:rPr>
              <a:t>II</a:t>
            </a:r>
            <a:r>
              <a:rPr lang="en" sz="5600">
                <a:solidFill>
                  <a:srgbClr val="EA9999"/>
                </a:solidFill>
                <a:latin typeface="Oswald"/>
                <a:ea typeface="Oswald"/>
                <a:cs typeface="Oswald"/>
                <a:sym typeface="Oswald"/>
              </a:rPr>
              <a:t>: Ovarian and Uterine Cycles</a:t>
            </a:r>
            <a:endParaRPr sz="5600">
              <a:solidFill>
                <a:srgbClr val="EA9999"/>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22"/>
          <p:cNvSpPr/>
          <p:nvPr/>
        </p:nvSpPr>
        <p:spPr>
          <a:xfrm>
            <a:off x="0" y="3704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75" name="Google Shape;275;p22"/>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 </a:t>
            </a:r>
            <a:endParaRPr sz="3500">
              <a:latin typeface="Oswald"/>
              <a:ea typeface="Oswald"/>
              <a:cs typeface="Oswald"/>
              <a:sym typeface="Oswald"/>
            </a:endParaRPr>
          </a:p>
        </p:txBody>
      </p:sp>
      <p:sp>
        <p:nvSpPr>
          <p:cNvPr id="276" name="Google Shape;276;p22"/>
          <p:cNvSpPr txBox="1"/>
          <p:nvPr/>
        </p:nvSpPr>
        <p:spPr>
          <a:xfrm>
            <a:off x="929925" y="3704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UTERINE CYCLE</a:t>
            </a:r>
            <a:endParaRPr sz="3200">
              <a:solidFill>
                <a:srgbClr val="FFFFFF"/>
              </a:solidFill>
              <a:latin typeface="Oswald"/>
              <a:ea typeface="Oswald"/>
              <a:cs typeface="Oswald"/>
              <a:sym typeface="Oswald"/>
            </a:endParaRPr>
          </a:p>
        </p:txBody>
      </p:sp>
      <p:sp>
        <p:nvSpPr>
          <p:cNvPr id="277" name="Google Shape;277;p22"/>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9</a:t>
            </a:r>
            <a:endParaRPr sz="4500">
              <a:solidFill>
                <a:srgbClr val="FFFFFF"/>
              </a:solidFill>
              <a:latin typeface="Oswald"/>
              <a:ea typeface="Oswald"/>
              <a:cs typeface="Oswald"/>
              <a:sym typeface="Oswald"/>
            </a:endParaRPr>
          </a:p>
        </p:txBody>
      </p:sp>
      <p:sp>
        <p:nvSpPr>
          <p:cNvPr id="278" name="Google Shape;278;p22"/>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79" name="Google Shape;279;p22"/>
          <p:cNvSpPr txBox="1"/>
          <p:nvPr/>
        </p:nvSpPr>
        <p:spPr>
          <a:xfrm>
            <a:off x="671550" y="1324315"/>
            <a:ext cx="11504100" cy="17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Menopause </a:t>
            </a:r>
            <a:endParaRPr sz="3600">
              <a:highlight>
                <a:srgbClr val="F4CCCC"/>
              </a:highlight>
              <a:latin typeface="Oswald"/>
              <a:ea typeface="Oswald"/>
              <a:cs typeface="Oswald"/>
              <a:sym typeface="Oswald"/>
            </a:endParaRPr>
          </a:p>
          <a:p>
            <a:pPr indent="0" lvl="0" marL="0" rtl="0" algn="l">
              <a:spcBef>
                <a:spcPts val="0"/>
              </a:spcBef>
              <a:spcAft>
                <a:spcPts val="0"/>
              </a:spcAft>
              <a:buNone/>
            </a:pPr>
            <a:r>
              <a:t/>
            </a:r>
            <a:endParaRPr sz="3600">
              <a:highlight>
                <a:srgbClr val="F4CCCC"/>
              </a:highlight>
              <a:latin typeface="Oswald"/>
              <a:ea typeface="Oswald"/>
              <a:cs typeface="Oswald"/>
              <a:sym typeface="Oswald"/>
            </a:endParaRPr>
          </a:p>
          <a:p>
            <a:pPr indent="0" lvl="0" marL="0" rtl="0" algn="l">
              <a:spcBef>
                <a:spcPts val="0"/>
              </a:spcBef>
              <a:spcAft>
                <a:spcPts val="0"/>
              </a:spcAft>
              <a:buNone/>
            </a:pPr>
            <a:r>
              <a:t/>
            </a:r>
            <a:endParaRPr sz="3600">
              <a:highlight>
                <a:srgbClr val="F4CCCC"/>
              </a:highlight>
              <a:latin typeface="Oswald"/>
              <a:ea typeface="Oswald"/>
              <a:cs typeface="Oswald"/>
              <a:sym typeface="Oswald"/>
            </a:endParaRPr>
          </a:p>
        </p:txBody>
      </p:sp>
      <p:sp>
        <p:nvSpPr>
          <p:cNvPr id="280" name="Google Shape;280;p22"/>
          <p:cNvSpPr txBox="1"/>
          <p:nvPr/>
        </p:nvSpPr>
        <p:spPr>
          <a:xfrm>
            <a:off x="255300" y="1995214"/>
            <a:ext cx="13586400" cy="5693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At age 40 to 50 years, the sexual cycle usually becomes irregular and ovulation often fails to occur. After a few months to a few years, the cycle ceases altogether.</a:t>
            </a:r>
            <a:endParaRPr b="1" sz="2200">
              <a:latin typeface="Times New Roman"/>
              <a:ea typeface="Times New Roman"/>
              <a:cs typeface="Times New Roman"/>
              <a:sym typeface="Times New Roman"/>
            </a:endParaRPr>
          </a:p>
          <a:p>
            <a:pPr indent="0" lvl="0" marL="0" rtl="0" algn="l">
              <a:spcBef>
                <a:spcPts val="0"/>
              </a:spcBef>
              <a:spcAft>
                <a:spcPts val="0"/>
              </a:spcAft>
              <a:buNone/>
            </a:pPr>
            <a:r>
              <a:rPr b="1" lang="en" sz="2200">
                <a:solidFill>
                  <a:srgbClr val="CC4125"/>
                </a:solidFill>
                <a:latin typeface="Times New Roman"/>
                <a:ea typeface="Times New Roman"/>
                <a:cs typeface="Times New Roman"/>
                <a:sym typeface="Times New Roman"/>
              </a:rPr>
              <a:t>The period during which the cycle ceases and the female sex hormones diminish to almost none is called </a:t>
            </a:r>
            <a:r>
              <a:rPr b="1" i="1" lang="en" sz="2200">
                <a:solidFill>
                  <a:srgbClr val="CC4125"/>
                </a:solidFill>
                <a:latin typeface="Times New Roman"/>
                <a:ea typeface="Times New Roman"/>
                <a:cs typeface="Times New Roman"/>
                <a:sym typeface="Times New Roman"/>
              </a:rPr>
              <a:t>menopause</a:t>
            </a:r>
            <a:r>
              <a:rPr b="1" lang="en" sz="2200">
                <a:solidFill>
                  <a:srgbClr val="CC4125"/>
                </a:solidFill>
                <a:latin typeface="Times New Roman"/>
                <a:ea typeface="Times New Roman"/>
                <a:cs typeface="Times New Roman"/>
                <a:sym typeface="Times New Roman"/>
              </a:rPr>
              <a:t>.</a:t>
            </a:r>
            <a:endParaRPr b="1" sz="2200">
              <a:solidFill>
                <a:srgbClr val="CC4125"/>
              </a:solidFill>
              <a:latin typeface="Times New Roman"/>
              <a:ea typeface="Times New Roman"/>
              <a:cs typeface="Times New Roman"/>
              <a:sym typeface="Times New Roman"/>
            </a:endParaRPr>
          </a:p>
          <a:p>
            <a:pPr indent="-368300" lvl="0" marL="457200" rtl="0" algn="l">
              <a:spcBef>
                <a:spcPts val="0"/>
              </a:spcBef>
              <a:spcAft>
                <a:spcPts val="0"/>
              </a:spcAft>
              <a:buClr>
                <a:srgbClr val="999999"/>
              </a:buClr>
              <a:buSzPts val="2200"/>
              <a:buFont typeface="Times New Roman"/>
              <a:buChar char="●"/>
            </a:pPr>
            <a:r>
              <a:rPr lang="en" sz="2200">
                <a:solidFill>
                  <a:srgbClr val="999999"/>
                </a:solidFill>
                <a:latin typeface="Times New Roman"/>
                <a:ea typeface="Times New Roman"/>
                <a:cs typeface="Times New Roman"/>
                <a:sym typeface="Times New Roman"/>
              </a:rPr>
              <a:t>The cause of menopause is “burning out” of the ovaries. At about age 45 years, only a few primordial follicles remain to be stimulated by </a:t>
            </a:r>
            <a:r>
              <a:rPr b="1" lang="en" sz="2200">
                <a:solidFill>
                  <a:srgbClr val="999999"/>
                </a:solidFill>
                <a:latin typeface="Times New Roman"/>
                <a:ea typeface="Times New Roman"/>
                <a:cs typeface="Times New Roman"/>
                <a:sym typeface="Times New Roman"/>
              </a:rPr>
              <a:t>FSH</a:t>
            </a:r>
            <a:r>
              <a:rPr lang="en" sz="2200">
                <a:solidFill>
                  <a:srgbClr val="999999"/>
                </a:solidFill>
                <a:latin typeface="Times New Roman"/>
                <a:ea typeface="Times New Roman"/>
                <a:cs typeface="Times New Roman"/>
                <a:sym typeface="Times New Roman"/>
              </a:rPr>
              <a:t> and </a:t>
            </a:r>
            <a:r>
              <a:rPr b="1" lang="en" sz="2200">
                <a:solidFill>
                  <a:srgbClr val="999999"/>
                </a:solidFill>
                <a:latin typeface="Times New Roman"/>
                <a:ea typeface="Times New Roman"/>
                <a:cs typeface="Times New Roman"/>
                <a:sym typeface="Times New Roman"/>
              </a:rPr>
              <a:t>LH</a:t>
            </a:r>
            <a:r>
              <a:rPr lang="en" sz="2200">
                <a:solidFill>
                  <a:srgbClr val="999999"/>
                </a:solidFill>
                <a:latin typeface="Times New Roman"/>
                <a:ea typeface="Times New Roman"/>
                <a:cs typeface="Times New Roman"/>
                <a:sym typeface="Times New Roman"/>
              </a:rPr>
              <a:t>, and the production of </a:t>
            </a:r>
            <a:r>
              <a:rPr b="1" lang="en" sz="2200">
                <a:solidFill>
                  <a:srgbClr val="999999"/>
                </a:solidFill>
                <a:latin typeface="Times New Roman"/>
                <a:ea typeface="Times New Roman"/>
                <a:cs typeface="Times New Roman"/>
                <a:sym typeface="Times New Roman"/>
              </a:rPr>
              <a:t>estrogens</a:t>
            </a:r>
            <a:r>
              <a:rPr lang="en" sz="2200">
                <a:solidFill>
                  <a:srgbClr val="999999"/>
                </a:solidFill>
                <a:latin typeface="Times New Roman"/>
                <a:ea typeface="Times New Roman"/>
                <a:cs typeface="Times New Roman"/>
                <a:sym typeface="Times New Roman"/>
              </a:rPr>
              <a:t> by the ovaries decreases as the number of primordial follicles approaches </a:t>
            </a:r>
            <a:r>
              <a:rPr b="1" lang="en" sz="2200">
                <a:solidFill>
                  <a:srgbClr val="999999"/>
                </a:solidFill>
                <a:latin typeface="Times New Roman"/>
                <a:ea typeface="Times New Roman"/>
                <a:cs typeface="Times New Roman"/>
                <a:sym typeface="Times New Roman"/>
              </a:rPr>
              <a:t>zero</a:t>
            </a:r>
            <a:r>
              <a:rPr lang="en" sz="2200">
                <a:solidFill>
                  <a:srgbClr val="999999"/>
                </a:solidFill>
                <a:latin typeface="Times New Roman"/>
                <a:ea typeface="Times New Roman"/>
                <a:cs typeface="Times New Roman"/>
                <a:sym typeface="Times New Roman"/>
              </a:rPr>
              <a:t>.</a:t>
            </a:r>
            <a:endParaRPr sz="2200">
              <a:solidFill>
                <a:srgbClr val="999999"/>
              </a:solidFill>
              <a:latin typeface="Times New Roman"/>
              <a:ea typeface="Times New Roman"/>
              <a:cs typeface="Times New Roman"/>
              <a:sym typeface="Times New Roman"/>
            </a:endParaRPr>
          </a:p>
          <a:p>
            <a:pPr indent="-368300" lvl="0" marL="457200" rtl="0" algn="l">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When </a:t>
            </a:r>
            <a:r>
              <a:rPr b="1" lang="en" sz="2200">
                <a:solidFill>
                  <a:srgbClr val="45818E"/>
                </a:solidFill>
                <a:latin typeface="Times New Roman"/>
                <a:ea typeface="Times New Roman"/>
                <a:cs typeface="Times New Roman"/>
                <a:sym typeface="Times New Roman"/>
              </a:rPr>
              <a:t>estrogens</a:t>
            </a:r>
            <a:r>
              <a:rPr lang="en" sz="2200">
                <a:solidFill>
                  <a:srgbClr val="45818E"/>
                </a:solidFill>
                <a:latin typeface="Times New Roman"/>
                <a:ea typeface="Times New Roman"/>
                <a:cs typeface="Times New Roman"/>
                <a:sym typeface="Times New Roman"/>
              </a:rPr>
              <a:t> production falls below the critical value, the </a:t>
            </a:r>
            <a:r>
              <a:rPr b="1" lang="en" sz="2200">
                <a:solidFill>
                  <a:srgbClr val="45818E"/>
                </a:solidFill>
                <a:latin typeface="Times New Roman"/>
                <a:ea typeface="Times New Roman"/>
                <a:cs typeface="Times New Roman"/>
                <a:sym typeface="Times New Roman"/>
              </a:rPr>
              <a:t>estrogens</a:t>
            </a:r>
            <a:r>
              <a:rPr lang="en" sz="2200">
                <a:solidFill>
                  <a:srgbClr val="45818E"/>
                </a:solidFill>
                <a:latin typeface="Times New Roman"/>
                <a:ea typeface="Times New Roman"/>
                <a:cs typeface="Times New Roman"/>
                <a:sym typeface="Times New Roman"/>
              </a:rPr>
              <a:t> can no longer inhibit the production of the gonadotropins </a:t>
            </a:r>
            <a:r>
              <a:rPr b="1" lang="en" sz="2200">
                <a:solidFill>
                  <a:srgbClr val="45818E"/>
                </a:solidFill>
                <a:latin typeface="Times New Roman"/>
                <a:ea typeface="Times New Roman"/>
                <a:cs typeface="Times New Roman"/>
                <a:sym typeface="Times New Roman"/>
              </a:rPr>
              <a:t>FSH</a:t>
            </a:r>
            <a:r>
              <a:rPr lang="en" sz="2200">
                <a:solidFill>
                  <a:srgbClr val="45818E"/>
                </a:solidFill>
                <a:latin typeface="Times New Roman"/>
                <a:ea typeface="Times New Roman"/>
                <a:cs typeface="Times New Roman"/>
                <a:sym typeface="Times New Roman"/>
              </a:rPr>
              <a:t> &amp; </a:t>
            </a:r>
            <a:r>
              <a:rPr b="1" lang="en" sz="2200">
                <a:solidFill>
                  <a:srgbClr val="45818E"/>
                </a:solidFill>
                <a:latin typeface="Times New Roman"/>
                <a:ea typeface="Times New Roman"/>
                <a:cs typeface="Times New Roman"/>
                <a:sym typeface="Times New Roman"/>
              </a:rPr>
              <a:t>LH</a:t>
            </a:r>
            <a:r>
              <a:rPr lang="en" sz="2200">
                <a:solidFill>
                  <a:srgbClr val="45818E"/>
                </a:solidFill>
                <a:latin typeface="Times New Roman"/>
                <a:ea typeface="Times New Roman"/>
                <a:cs typeface="Times New Roman"/>
                <a:sym typeface="Times New Roman"/>
              </a:rPr>
              <a:t>. </a:t>
            </a:r>
            <a:endParaRPr sz="2200">
              <a:solidFill>
                <a:srgbClr val="45818E"/>
              </a:solidFill>
              <a:latin typeface="Times New Roman"/>
              <a:ea typeface="Times New Roman"/>
              <a:cs typeface="Times New Roman"/>
              <a:sym typeface="Times New Roman"/>
            </a:endParaRPr>
          </a:p>
          <a:p>
            <a:pPr indent="-368300" lvl="0" marL="457200" rtl="0" algn="l">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Instead, the gonadotropins </a:t>
            </a:r>
            <a:r>
              <a:rPr b="1" lang="en" sz="2200">
                <a:solidFill>
                  <a:srgbClr val="45818E"/>
                </a:solidFill>
                <a:latin typeface="Times New Roman"/>
                <a:ea typeface="Times New Roman"/>
                <a:cs typeface="Times New Roman"/>
                <a:sym typeface="Times New Roman"/>
              </a:rPr>
              <a:t>FSH</a:t>
            </a:r>
            <a:r>
              <a:rPr lang="en" sz="2200">
                <a:solidFill>
                  <a:srgbClr val="45818E"/>
                </a:solidFill>
                <a:latin typeface="Times New Roman"/>
                <a:ea typeface="Times New Roman"/>
                <a:cs typeface="Times New Roman"/>
                <a:sym typeface="Times New Roman"/>
              </a:rPr>
              <a:t> and </a:t>
            </a:r>
            <a:r>
              <a:rPr b="1" lang="en" sz="2200">
                <a:solidFill>
                  <a:srgbClr val="45818E"/>
                </a:solidFill>
                <a:latin typeface="Times New Roman"/>
                <a:ea typeface="Times New Roman"/>
                <a:cs typeface="Times New Roman"/>
                <a:sym typeface="Times New Roman"/>
              </a:rPr>
              <a:t>LH</a:t>
            </a:r>
            <a:r>
              <a:rPr lang="en" sz="2200">
                <a:solidFill>
                  <a:srgbClr val="45818E"/>
                </a:solidFill>
                <a:latin typeface="Times New Roman"/>
                <a:ea typeface="Times New Roman"/>
                <a:cs typeface="Times New Roman"/>
                <a:sym typeface="Times New Roman"/>
              </a:rPr>
              <a:t> (mainly FSH) are produced after menopause in large and continuous quantities, but as the remaining primordial follicles become atretic, the production of </a:t>
            </a:r>
            <a:r>
              <a:rPr b="1" lang="en" sz="2200">
                <a:solidFill>
                  <a:srgbClr val="45818E"/>
                </a:solidFill>
                <a:latin typeface="Times New Roman"/>
                <a:ea typeface="Times New Roman"/>
                <a:cs typeface="Times New Roman"/>
                <a:sym typeface="Times New Roman"/>
              </a:rPr>
              <a:t>estrogens</a:t>
            </a:r>
            <a:r>
              <a:rPr lang="en" sz="2200">
                <a:solidFill>
                  <a:srgbClr val="45818E"/>
                </a:solidFill>
                <a:latin typeface="Times New Roman"/>
                <a:ea typeface="Times New Roman"/>
                <a:cs typeface="Times New Roman"/>
                <a:sym typeface="Times New Roman"/>
              </a:rPr>
              <a:t> and </a:t>
            </a:r>
            <a:r>
              <a:rPr b="1" lang="en" sz="2200">
                <a:solidFill>
                  <a:srgbClr val="45818E"/>
                </a:solidFill>
                <a:latin typeface="Times New Roman"/>
                <a:ea typeface="Times New Roman"/>
                <a:cs typeface="Times New Roman"/>
                <a:sym typeface="Times New Roman"/>
              </a:rPr>
              <a:t>progesterone</a:t>
            </a:r>
            <a:r>
              <a:rPr lang="en" sz="2200">
                <a:solidFill>
                  <a:srgbClr val="45818E"/>
                </a:solidFill>
                <a:latin typeface="Times New Roman"/>
                <a:ea typeface="Times New Roman"/>
                <a:cs typeface="Times New Roman"/>
                <a:sym typeface="Times New Roman"/>
              </a:rPr>
              <a:t> by the ovaries falls virtually to </a:t>
            </a:r>
            <a:r>
              <a:rPr b="1" lang="en" sz="2200">
                <a:solidFill>
                  <a:srgbClr val="45818E"/>
                </a:solidFill>
                <a:latin typeface="Times New Roman"/>
                <a:ea typeface="Times New Roman"/>
                <a:cs typeface="Times New Roman"/>
                <a:sym typeface="Times New Roman"/>
              </a:rPr>
              <a:t>zero</a:t>
            </a:r>
            <a:r>
              <a:rPr lang="en" sz="2200">
                <a:solidFill>
                  <a:srgbClr val="45818E"/>
                </a:solidFill>
                <a:latin typeface="Times New Roman"/>
                <a:ea typeface="Times New Roman"/>
                <a:cs typeface="Times New Roman"/>
                <a:sym typeface="Times New Roman"/>
              </a:rPr>
              <a:t>.</a:t>
            </a:r>
            <a:endParaRPr sz="2200">
              <a:solidFill>
                <a:srgbClr val="45818E"/>
              </a:solidFill>
              <a:latin typeface="Times New Roman"/>
              <a:ea typeface="Times New Roman"/>
              <a:cs typeface="Times New Roman"/>
              <a:sym typeface="Times New Roman"/>
            </a:endParaRPr>
          </a:p>
          <a:p>
            <a:pPr indent="-368300" lvl="0" marL="457200" rtl="0" algn="l">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Uterine and vaginal atrophy.</a:t>
            </a:r>
            <a:endParaRPr sz="2200">
              <a:solidFill>
                <a:srgbClr val="45818E"/>
              </a:solidFill>
              <a:latin typeface="Times New Roman"/>
              <a:ea typeface="Times New Roman"/>
              <a:cs typeface="Times New Roman"/>
              <a:sym typeface="Times New Roman"/>
            </a:endParaRPr>
          </a:p>
          <a:p>
            <a:pPr indent="0" lvl="0" marL="0" rtl="0" algn="l">
              <a:spcBef>
                <a:spcPts val="0"/>
              </a:spcBef>
              <a:spcAft>
                <a:spcPts val="0"/>
              </a:spcAft>
              <a:buNone/>
            </a:pPr>
            <a:r>
              <a:rPr b="1" lang="en" sz="2200">
                <a:highlight>
                  <a:srgbClr val="F4CCCC"/>
                </a:highlight>
                <a:latin typeface="Times New Roman"/>
                <a:ea typeface="Times New Roman"/>
                <a:cs typeface="Times New Roman"/>
                <a:sym typeface="Times New Roman"/>
              </a:rPr>
              <a:t>The loss of estrogens often causes marked physiological changes in the function of the body, including:</a:t>
            </a:r>
            <a:endParaRPr b="1" sz="2200">
              <a:highlight>
                <a:srgbClr val="F4CCCC"/>
              </a:highlight>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Hot flushes, characterized by extreme flushing of the skin </a:t>
            </a:r>
            <a:r>
              <a:rPr lang="en" sz="2200">
                <a:solidFill>
                  <a:srgbClr val="B45F06"/>
                </a:solidFill>
                <a:latin typeface="Times New Roman"/>
                <a:ea typeface="Times New Roman"/>
                <a:cs typeface="Times New Roman"/>
                <a:sym typeface="Times New Roman"/>
              </a:rPr>
              <a:t>especially during the night which can lead to trouble sleeping</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Psychic sensations and dyspnea.</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Irritability.</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Fatigue.</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Anxiety.</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Decreased strength and calcification of bones throughout the body. </a:t>
            </a:r>
            <a:endParaRPr sz="2200">
              <a:solidFill>
                <a:srgbClr val="A3A3A3"/>
              </a:solidFill>
              <a:latin typeface="Times New Roman"/>
              <a:ea typeface="Times New Roman"/>
              <a:cs typeface="Times New Roman"/>
              <a:sym typeface="Times New Roman"/>
            </a:endParaRPr>
          </a:p>
          <a:p>
            <a:pPr indent="-368300" lvl="0" marL="457200" rtl="0" algn="l">
              <a:spcBef>
                <a:spcPts val="0"/>
              </a:spcBef>
              <a:spcAft>
                <a:spcPts val="0"/>
              </a:spcAft>
              <a:buClr>
                <a:srgbClr val="A3A3A3"/>
              </a:buClr>
              <a:buSzPts val="2200"/>
              <a:buFont typeface="Times New Roman"/>
              <a:buAutoNum type="arabicPeriod"/>
            </a:pPr>
            <a:r>
              <a:rPr lang="en" sz="2200">
                <a:solidFill>
                  <a:srgbClr val="A3A3A3"/>
                </a:solidFill>
                <a:latin typeface="Times New Roman"/>
                <a:ea typeface="Times New Roman"/>
                <a:cs typeface="Times New Roman"/>
                <a:sym typeface="Times New Roman"/>
              </a:rPr>
              <a:t>Cardiovascular diseases due to the loss of the protective effect of estrogen on the blood vessels.</a:t>
            </a:r>
            <a:endParaRPr sz="2200">
              <a:solidFill>
                <a:srgbClr val="A3A3A3"/>
              </a:solidFill>
              <a:latin typeface="Times New Roman"/>
              <a:ea typeface="Times New Roman"/>
              <a:cs typeface="Times New Roman"/>
              <a:sym typeface="Times New Roman"/>
            </a:endParaRPr>
          </a:p>
        </p:txBody>
      </p:sp>
      <p:pic>
        <p:nvPicPr>
          <p:cNvPr id="281" name="Google Shape;281;p22"/>
          <p:cNvPicPr preferRelativeResize="0"/>
          <p:nvPr/>
        </p:nvPicPr>
        <p:blipFill>
          <a:blip r:embed="rId3">
            <a:alphaModFix/>
          </a:blip>
          <a:stretch>
            <a:fillRect/>
          </a:stretch>
        </p:blipFill>
        <p:spPr>
          <a:xfrm>
            <a:off x="7706276" y="9768602"/>
            <a:ext cx="5625233" cy="4694325"/>
          </a:xfrm>
          <a:prstGeom prst="rect">
            <a:avLst/>
          </a:prstGeom>
          <a:noFill/>
          <a:ln cap="flat" cmpd="sng" w="28575">
            <a:solidFill>
              <a:srgbClr val="999999"/>
            </a:solidFill>
            <a:prstDash val="solid"/>
            <a:round/>
            <a:headEnd len="sm" w="sm" type="none"/>
            <a:tailEnd len="sm" w="sm" type="none"/>
          </a:ln>
        </p:spPr>
      </p:pic>
      <p:sp>
        <p:nvSpPr>
          <p:cNvPr id="282" name="Google Shape;282;p22"/>
          <p:cNvSpPr/>
          <p:nvPr/>
        </p:nvSpPr>
        <p:spPr>
          <a:xfrm>
            <a:off x="255291" y="1482054"/>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83" name="Google Shape;283;p22"/>
          <p:cNvSpPr txBox="1"/>
          <p:nvPr/>
        </p:nvSpPr>
        <p:spPr>
          <a:xfrm>
            <a:off x="8005924" y="14462928"/>
            <a:ext cx="56253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Merriweather"/>
                <a:ea typeface="Merriweather"/>
                <a:cs typeface="Merriweather"/>
                <a:sym typeface="Merriweather"/>
              </a:rPr>
              <a:t>Figure</a:t>
            </a:r>
            <a:r>
              <a:rPr b="1" lang="en" sz="2200">
                <a:solidFill>
                  <a:schemeClr val="dk1"/>
                </a:solidFill>
                <a:latin typeface="Merriweather"/>
                <a:ea typeface="Merriweather"/>
                <a:cs typeface="Merriweather"/>
                <a:sym typeface="Merriweather"/>
              </a:rPr>
              <a:t> 3-5. </a:t>
            </a:r>
            <a:r>
              <a:rPr lang="en" sz="2200">
                <a:latin typeface="Times New Roman"/>
                <a:ea typeface="Times New Roman"/>
                <a:cs typeface="Times New Roman"/>
                <a:sym typeface="Times New Roman"/>
              </a:rPr>
              <a:t>Total rates of secretion of gonadotropic hormones throughout the sexual lives of female and male human beings, showing an especially abrupt increase in gonadotropic hormones at menopause in the female.</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p:txBody>
      </p:sp>
      <p:pic>
        <p:nvPicPr>
          <p:cNvPr id="284" name="Google Shape;284;p22"/>
          <p:cNvPicPr preferRelativeResize="0"/>
          <p:nvPr/>
        </p:nvPicPr>
        <p:blipFill>
          <a:blip r:embed="rId4">
            <a:alphaModFix/>
          </a:blip>
          <a:stretch>
            <a:fillRect/>
          </a:stretch>
        </p:blipFill>
        <p:spPr>
          <a:xfrm>
            <a:off x="465775" y="9768593"/>
            <a:ext cx="6554651" cy="4694324"/>
          </a:xfrm>
          <a:prstGeom prst="rect">
            <a:avLst/>
          </a:prstGeom>
          <a:noFill/>
          <a:ln cap="flat" cmpd="sng" w="28575">
            <a:solidFill>
              <a:srgbClr val="999999"/>
            </a:solidFill>
            <a:prstDash val="solid"/>
            <a:round/>
            <a:headEnd len="sm" w="sm" type="none"/>
            <a:tailEnd len="sm" w="sm" type="none"/>
          </a:ln>
        </p:spPr>
      </p:pic>
      <p:sp>
        <p:nvSpPr>
          <p:cNvPr id="285" name="Google Shape;285;p22"/>
          <p:cNvSpPr txBox="1"/>
          <p:nvPr/>
        </p:nvSpPr>
        <p:spPr>
          <a:xfrm>
            <a:off x="465775" y="14620728"/>
            <a:ext cx="6764700" cy="20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Merriweather"/>
                <a:ea typeface="Merriweather"/>
                <a:cs typeface="Merriweather"/>
                <a:sym typeface="Merriweather"/>
              </a:rPr>
              <a:t>Figure</a:t>
            </a:r>
            <a:r>
              <a:rPr b="1" lang="en" sz="2200">
                <a:solidFill>
                  <a:schemeClr val="dk1"/>
                </a:solidFill>
                <a:latin typeface="Merriweather"/>
                <a:ea typeface="Merriweather"/>
                <a:cs typeface="Merriweather"/>
                <a:sym typeface="Merriweather"/>
              </a:rPr>
              <a:t> 3-4. </a:t>
            </a:r>
            <a:r>
              <a:rPr lang="en" sz="2200">
                <a:latin typeface="Times New Roman"/>
                <a:ea typeface="Times New Roman"/>
                <a:cs typeface="Times New Roman"/>
                <a:sym typeface="Times New Roman"/>
              </a:rPr>
              <a:t>Estrogen secretion throughout the sexual life of the female human being.</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23"/>
          <p:cNvSpPr/>
          <p:nvPr/>
        </p:nvSpPr>
        <p:spPr>
          <a:xfrm>
            <a:off x="0" y="3704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91" name="Google Shape;291;p23"/>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 </a:t>
            </a:r>
            <a:endParaRPr sz="3500">
              <a:latin typeface="Oswald"/>
              <a:ea typeface="Oswald"/>
              <a:cs typeface="Oswald"/>
              <a:sym typeface="Oswald"/>
            </a:endParaRPr>
          </a:p>
        </p:txBody>
      </p:sp>
      <p:sp>
        <p:nvSpPr>
          <p:cNvPr id="292" name="Google Shape;292;p23"/>
          <p:cNvSpPr txBox="1"/>
          <p:nvPr/>
        </p:nvSpPr>
        <p:spPr>
          <a:xfrm>
            <a:off x="929925" y="3704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UTERINE CYCLE</a:t>
            </a:r>
            <a:endParaRPr sz="3200">
              <a:solidFill>
                <a:srgbClr val="FFFFFF"/>
              </a:solidFill>
              <a:latin typeface="Oswald"/>
              <a:ea typeface="Oswald"/>
              <a:cs typeface="Oswald"/>
              <a:sym typeface="Oswald"/>
            </a:endParaRPr>
          </a:p>
        </p:txBody>
      </p:sp>
      <p:sp>
        <p:nvSpPr>
          <p:cNvPr id="293" name="Google Shape;293;p23"/>
          <p:cNvSpPr txBox="1"/>
          <p:nvPr/>
        </p:nvSpPr>
        <p:spPr>
          <a:xfrm>
            <a:off x="0" y="321600"/>
            <a:ext cx="7524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10</a:t>
            </a:r>
            <a:endParaRPr sz="4500">
              <a:solidFill>
                <a:srgbClr val="FFFFFF"/>
              </a:solidFill>
              <a:latin typeface="Oswald"/>
              <a:ea typeface="Oswald"/>
              <a:cs typeface="Oswald"/>
              <a:sym typeface="Oswald"/>
            </a:endParaRPr>
          </a:p>
        </p:txBody>
      </p:sp>
      <p:sp>
        <p:nvSpPr>
          <p:cNvPr id="294" name="Google Shape;294;p23"/>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95" name="Google Shape;295;p23"/>
          <p:cNvSpPr txBox="1"/>
          <p:nvPr/>
        </p:nvSpPr>
        <p:spPr>
          <a:xfrm>
            <a:off x="752300" y="1324325"/>
            <a:ext cx="11408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Menstrual Disorders</a:t>
            </a:r>
            <a:endParaRPr sz="3600">
              <a:highlight>
                <a:srgbClr val="F4CCCC"/>
              </a:highlight>
              <a:latin typeface="Oswald"/>
              <a:ea typeface="Oswald"/>
              <a:cs typeface="Oswald"/>
              <a:sym typeface="Oswald"/>
            </a:endParaRPr>
          </a:p>
          <a:p>
            <a:pPr indent="0" lvl="0" marL="0" rtl="0" algn="l">
              <a:spcBef>
                <a:spcPts val="0"/>
              </a:spcBef>
              <a:spcAft>
                <a:spcPts val="0"/>
              </a:spcAft>
              <a:buNone/>
            </a:pPr>
            <a:r>
              <a:t/>
            </a:r>
            <a:endParaRPr sz="3600">
              <a:highlight>
                <a:srgbClr val="F4CCCC"/>
              </a:highlight>
              <a:latin typeface="Oswald"/>
              <a:ea typeface="Oswald"/>
              <a:cs typeface="Oswald"/>
              <a:sym typeface="Oswald"/>
            </a:endParaRPr>
          </a:p>
          <a:p>
            <a:pPr indent="0" lvl="0" marL="0" rtl="0" algn="l">
              <a:spcBef>
                <a:spcPts val="0"/>
              </a:spcBef>
              <a:spcAft>
                <a:spcPts val="0"/>
              </a:spcAft>
              <a:buNone/>
            </a:pPr>
            <a:r>
              <a:t/>
            </a:r>
            <a:endParaRPr sz="3600">
              <a:highlight>
                <a:srgbClr val="F4CCCC"/>
              </a:highlight>
              <a:latin typeface="Oswald"/>
              <a:ea typeface="Oswald"/>
              <a:cs typeface="Oswald"/>
              <a:sym typeface="Oswald"/>
            </a:endParaRPr>
          </a:p>
          <a:p>
            <a:pPr indent="0" lvl="0" marL="0" rtl="0" algn="l">
              <a:spcBef>
                <a:spcPts val="0"/>
              </a:spcBef>
              <a:spcAft>
                <a:spcPts val="0"/>
              </a:spcAft>
              <a:buNone/>
            </a:pPr>
            <a:r>
              <a:t/>
            </a:r>
            <a:endParaRPr sz="3600">
              <a:highlight>
                <a:srgbClr val="F4CCCC"/>
              </a:highlight>
              <a:latin typeface="Oswald"/>
              <a:ea typeface="Oswald"/>
              <a:cs typeface="Oswald"/>
              <a:sym typeface="Oswald"/>
            </a:endParaRPr>
          </a:p>
        </p:txBody>
      </p:sp>
      <p:graphicFrame>
        <p:nvGraphicFramePr>
          <p:cNvPr id="296" name="Google Shape;296;p23"/>
          <p:cNvGraphicFramePr/>
          <p:nvPr/>
        </p:nvGraphicFramePr>
        <p:xfrm>
          <a:off x="283700" y="2278138"/>
          <a:ext cx="3000000" cy="3000000"/>
        </p:xfrm>
        <a:graphic>
          <a:graphicData uri="http://schemas.openxmlformats.org/drawingml/2006/table">
            <a:tbl>
              <a:tblPr>
                <a:noFill/>
                <a:tableStyleId>{DD05153E-B842-487B-A2B4-BDC59FFD6623}</a:tableStyleId>
              </a:tblPr>
              <a:tblGrid>
                <a:gridCol w="3613750"/>
                <a:gridCol w="9828675"/>
              </a:tblGrid>
              <a:tr h="696025">
                <a:tc rowSpan="2">
                  <a:txBody>
                    <a:bodyPr/>
                    <a:lstStyle/>
                    <a:p>
                      <a:pPr indent="0" lvl="0" marL="0" rtl="0" algn="ctr">
                        <a:spcBef>
                          <a:spcPts val="0"/>
                        </a:spcBef>
                        <a:spcAft>
                          <a:spcPts val="0"/>
                        </a:spcAft>
                        <a:buNone/>
                      </a:pPr>
                      <a:r>
                        <a:rPr lang="en" sz="2600">
                          <a:solidFill>
                            <a:schemeClr val="dk1"/>
                          </a:solidFill>
                          <a:latin typeface="Times New Roman"/>
                          <a:ea typeface="Times New Roman"/>
                          <a:cs typeface="Times New Roman"/>
                          <a:sym typeface="Times New Roman"/>
                        </a:rPr>
                        <a:t>Amenorrhea</a:t>
                      </a:r>
                      <a:endParaRPr sz="26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2600">
                          <a:solidFill>
                            <a:schemeClr val="dk1"/>
                          </a:solidFill>
                          <a:latin typeface="Times New Roman"/>
                          <a:ea typeface="Times New Roman"/>
                          <a:cs typeface="Times New Roman"/>
                          <a:sym typeface="Times New Roman"/>
                        </a:rPr>
                        <a:t>(absence of menstruation)</a:t>
                      </a:r>
                      <a:endParaRPr sz="2600">
                        <a:latin typeface="Times New Roman"/>
                        <a:ea typeface="Times New Roman"/>
                        <a:cs typeface="Times New Roman"/>
                        <a:sym typeface="Times New Roman"/>
                      </a:endParaRPr>
                    </a:p>
                  </a:txBody>
                  <a:tcPr marT="91425" marB="91425" marR="91425" marL="91425" anchor="ctr">
                    <a:lnL cap="flat" cmpd="sng" w="3810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EFEFEF"/>
                      </a:solidFill>
                      <a:prstDash val="solid"/>
                      <a:round/>
                      <a:headEnd len="sm" w="sm" type="none"/>
                      <a:tailEnd len="sm" w="sm" type="none"/>
                    </a:lnB>
                    <a:solidFill>
                      <a:srgbClr val="F4CCCC"/>
                    </a:solidFill>
                  </a:tcPr>
                </a:tc>
                <a:tc>
                  <a:txBody>
                    <a:bodyPr/>
                    <a:lstStyle/>
                    <a:p>
                      <a:pPr indent="0" lvl="0" marL="0" rtl="0" algn="l">
                        <a:spcBef>
                          <a:spcPts val="0"/>
                        </a:spcBef>
                        <a:spcAft>
                          <a:spcPts val="0"/>
                        </a:spcAft>
                        <a:buClr>
                          <a:schemeClr val="dk1"/>
                        </a:buClr>
                        <a:buSzPts val="1100"/>
                        <a:buFont typeface="Arial"/>
                        <a:buNone/>
                      </a:pPr>
                      <a:r>
                        <a:rPr i="1" lang="en" sz="2200">
                          <a:solidFill>
                            <a:schemeClr val="dk1"/>
                          </a:solidFill>
                          <a:latin typeface="Times New Roman"/>
                          <a:ea typeface="Times New Roman"/>
                          <a:cs typeface="Times New Roman"/>
                          <a:sym typeface="Times New Roman"/>
                        </a:rPr>
                        <a:t>Primary amenorrhea</a:t>
                      </a:r>
                      <a:r>
                        <a:rPr lang="en" sz="2200">
                          <a:solidFill>
                            <a:schemeClr val="dk1"/>
                          </a:solidFill>
                          <a:latin typeface="Times New Roman"/>
                          <a:ea typeface="Times New Roman"/>
                          <a:cs typeface="Times New Roman"/>
                          <a:sym typeface="Times New Roman"/>
                        </a:rPr>
                        <a:t> in which menstrual bleeding has never occurred.</a:t>
                      </a:r>
                      <a:endParaRPr sz="2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2880925">
                <a:tc vMerge="1"/>
                <a:tc>
                  <a:txBody>
                    <a:bodyPr/>
                    <a:lstStyle/>
                    <a:p>
                      <a:pPr indent="0" lvl="0" marL="0" rtl="0" algn="l">
                        <a:spcBef>
                          <a:spcPts val="0"/>
                        </a:spcBef>
                        <a:spcAft>
                          <a:spcPts val="0"/>
                        </a:spcAft>
                        <a:buClr>
                          <a:schemeClr val="dk1"/>
                        </a:buClr>
                        <a:buSzPts val="1100"/>
                        <a:buFont typeface="Arial"/>
                        <a:buNone/>
                      </a:pPr>
                      <a:r>
                        <a:rPr i="1" lang="en" sz="2200">
                          <a:solidFill>
                            <a:schemeClr val="dk1"/>
                          </a:solidFill>
                          <a:latin typeface="Times New Roman"/>
                          <a:ea typeface="Times New Roman"/>
                          <a:cs typeface="Times New Roman"/>
                          <a:sym typeface="Times New Roman"/>
                        </a:rPr>
                        <a:t>Secondary amenorrhea</a:t>
                      </a:r>
                      <a:r>
                        <a:rPr lang="en" sz="2200">
                          <a:solidFill>
                            <a:schemeClr val="dk1"/>
                          </a:solidFill>
                          <a:latin typeface="Times New Roman"/>
                          <a:ea typeface="Times New Roman"/>
                          <a:cs typeface="Times New Roman"/>
                          <a:sym typeface="Times New Roman"/>
                        </a:rPr>
                        <a:t>: the abnormal cessation of cycles in a woman with previously normal periods. Causes:</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Pregnancy (the most common cause).</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Emotional stimuli and changes in the environment.</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Hypothalamic diseases (decreased GnRH pulses).</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Pituitary disorders (</a:t>
                      </a:r>
                      <a:r>
                        <a:rPr lang="en" sz="2200">
                          <a:solidFill>
                            <a:schemeClr val="dk1"/>
                          </a:solidFill>
                          <a:latin typeface="Times New Roman"/>
                          <a:ea typeface="Times New Roman"/>
                          <a:cs typeface="Times New Roman"/>
                          <a:sym typeface="Times New Roman"/>
                        </a:rPr>
                        <a:t>decreased FSH &amp; LH) </a:t>
                      </a:r>
                      <a:r>
                        <a:rPr lang="en" sz="2200">
                          <a:solidFill>
                            <a:srgbClr val="B45F06"/>
                          </a:solidFill>
                          <a:latin typeface="Times New Roman"/>
                          <a:ea typeface="Times New Roman"/>
                          <a:cs typeface="Times New Roman"/>
                          <a:sym typeface="Times New Roman"/>
                        </a:rPr>
                        <a:t>e.g. Sheehan syndrome (</a:t>
                      </a:r>
                      <a:r>
                        <a:rPr lang="en" sz="2200">
                          <a:solidFill>
                            <a:srgbClr val="B45F06"/>
                          </a:solidFill>
                          <a:highlight>
                            <a:srgbClr val="FFFFFF"/>
                          </a:highlight>
                          <a:latin typeface="Times New Roman"/>
                          <a:ea typeface="Times New Roman"/>
                          <a:cs typeface="Times New Roman"/>
                          <a:sym typeface="Times New Roman"/>
                        </a:rPr>
                        <a:t>postpartum hypopituitarism) </a:t>
                      </a:r>
                      <a:r>
                        <a:rPr baseline="30000" lang="en" sz="2200">
                          <a:solidFill>
                            <a:srgbClr val="B45F06"/>
                          </a:solidFill>
                          <a:highlight>
                            <a:srgbClr val="FFFFFF"/>
                          </a:highlight>
                          <a:latin typeface="Times New Roman"/>
                          <a:ea typeface="Times New Roman"/>
                          <a:cs typeface="Times New Roman"/>
                          <a:sym typeface="Times New Roman"/>
                        </a:rPr>
                        <a:t>1</a:t>
                      </a:r>
                      <a:endParaRPr baseline="30000" sz="2200">
                        <a:solidFill>
                          <a:srgbClr val="B45F06"/>
                        </a:solidFill>
                        <a:latin typeface="Times New Roman"/>
                        <a:ea typeface="Times New Roman"/>
                        <a:cs typeface="Times New Roman"/>
                        <a:sym typeface="Times New Roman"/>
                      </a:endParaRPr>
                    </a:p>
                    <a:p>
                      <a:pPr indent="-368300" lvl="0" marL="457200" rtl="0" algn="l">
                        <a:spcBef>
                          <a:spcPts val="0"/>
                        </a:spcBef>
                        <a:spcAft>
                          <a:spcPts val="0"/>
                        </a:spcAft>
                        <a:buClr>
                          <a:srgbClr val="8E7CC3"/>
                        </a:buClr>
                        <a:buSzPts val="2200"/>
                        <a:buFont typeface="Times New Roman"/>
                        <a:buChar char="●"/>
                      </a:pPr>
                      <a:r>
                        <a:rPr lang="en" sz="2200">
                          <a:solidFill>
                            <a:srgbClr val="8E7CC3"/>
                          </a:solidFill>
                          <a:latin typeface="Times New Roman"/>
                          <a:ea typeface="Times New Roman"/>
                          <a:cs typeface="Times New Roman"/>
                          <a:sym typeface="Times New Roman"/>
                        </a:rPr>
                        <a:t>Hypothyroidism (TRH stimulates prolactin which decreases GnRH)</a:t>
                      </a:r>
                      <a:endParaRPr sz="2200">
                        <a:solidFill>
                          <a:srgbClr val="8E7CC3"/>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Primary ovarian disorders and various systemic disease.</a:t>
                      </a:r>
                      <a:endParaRPr sz="2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477525">
                <a:tc>
                  <a:txBody>
                    <a:bodyPr/>
                    <a:lstStyle/>
                    <a:p>
                      <a:pPr indent="0" lvl="0" marL="0" rtl="0" algn="ctr">
                        <a:spcBef>
                          <a:spcPts val="0"/>
                        </a:spcBef>
                        <a:spcAft>
                          <a:spcPts val="0"/>
                        </a:spcAft>
                        <a:buClr>
                          <a:schemeClr val="dk1"/>
                        </a:buClr>
                        <a:buSzPts val="1100"/>
                        <a:buFont typeface="Arial"/>
                        <a:buNone/>
                      </a:pPr>
                      <a:r>
                        <a:rPr lang="en" sz="2600">
                          <a:solidFill>
                            <a:schemeClr val="dk1"/>
                          </a:solidFill>
                          <a:latin typeface="Times New Roman"/>
                          <a:ea typeface="Times New Roman"/>
                          <a:cs typeface="Times New Roman"/>
                          <a:sym typeface="Times New Roman"/>
                        </a:rPr>
                        <a:t>Menorrhagia</a:t>
                      </a:r>
                      <a:endParaRPr sz="2600">
                        <a:latin typeface="Times New Roman"/>
                        <a:ea typeface="Times New Roman"/>
                        <a:cs typeface="Times New Roman"/>
                        <a:sym typeface="Times New Roman"/>
                      </a:endParaRPr>
                    </a:p>
                  </a:txBody>
                  <a:tcPr marT="91425" marB="91425" marR="91425" marL="91425">
                    <a:lnL cap="flat" cmpd="sng" w="3810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EFEFEF"/>
                      </a:solidFill>
                      <a:prstDash val="solid"/>
                      <a:round/>
                      <a:headEnd len="sm" w="sm" type="none"/>
                      <a:tailEnd len="sm" w="sm" type="none"/>
                    </a:lnB>
                    <a:solidFill>
                      <a:srgbClr val="F4CCCC"/>
                    </a:solidFill>
                  </a:tcPr>
                </a:tc>
                <a:tc>
                  <a:txBody>
                    <a:bodyPr/>
                    <a:lstStyle/>
                    <a:p>
                      <a:pPr indent="0" lvl="0" marL="0" rtl="0" algn="l">
                        <a:spcBef>
                          <a:spcPts val="0"/>
                        </a:spcBef>
                        <a:spcAft>
                          <a:spcPts val="0"/>
                        </a:spcAft>
                        <a:buClr>
                          <a:schemeClr val="dk1"/>
                        </a:buClr>
                        <a:buSzPts val="1100"/>
                        <a:buFont typeface="Arial"/>
                        <a:buNone/>
                      </a:pPr>
                      <a:r>
                        <a:rPr lang="en" sz="2200">
                          <a:solidFill>
                            <a:schemeClr val="dk1"/>
                          </a:solidFill>
                          <a:latin typeface="Times New Roman"/>
                          <a:ea typeface="Times New Roman"/>
                          <a:cs typeface="Times New Roman"/>
                          <a:sym typeface="Times New Roman"/>
                        </a:rPr>
                        <a:t>Refers to abnormally heavy or prolonged bleeding.</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477525">
                <a:tc>
                  <a:txBody>
                    <a:bodyPr/>
                    <a:lstStyle/>
                    <a:p>
                      <a:pPr indent="0" lvl="0" marL="0" rtl="0" algn="ctr">
                        <a:spcBef>
                          <a:spcPts val="0"/>
                        </a:spcBef>
                        <a:spcAft>
                          <a:spcPts val="0"/>
                        </a:spcAft>
                        <a:buClr>
                          <a:schemeClr val="dk1"/>
                        </a:buClr>
                        <a:buSzPts val="1100"/>
                        <a:buFont typeface="Arial"/>
                        <a:buNone/>
                      </a:pPr>
                      <a:r>
                        <a:rPr lang="en" sz="2600">
                          <a:solidFill>
                            <a:schemeClr val="dk1"/>
                          </a:solidFill>
                          <a:latin typeface="Times New Roman"/>
                          <a:ea typeface="Times New Roman"/>
                          <a:cs typeface="Times New Roman"/>
                          <a:sym typeface="Times New Roman"/>
                        </a:rPr>
                        <a:t>Hypomenorrhea</a:t>
                      </a:r>
                      <a:endParaRPr sz="2600">
                        <a:latin typeface="Times New Roman"/>
                        <a:ea typeface="Times New Roman"/>
                        <a:cs typeface="Times New Roman"/>
                        <a:sym typeface="Times New Roman"/>
                      </a:endParaRPr>
                    </a:p>
                  </a:txBody>
                  <a:tcPr marT="91425" marB="91425" marR="91425" marL="91425">
                    <a:lnL cap="flat" cmpd="sng" w="3810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EFEFEF"/>
                      </a:solidFill>
                      <a:prstDash val="solid"/>
                      <a:round/>
                      <a:headEnd len="sm" w="sm" type="none"/>
                      <a:tailEnd len="sm" w="sm" type="none"/>
                    </a:lnB>
                    <a:solidFill>
                      <a:srgbClr val="F4CCCC"/>
                    </a:solidFill>
                  </a:tcPr>
                </a:tc>
                <a:tc>
                  <a:txBody>
                    <a:bodyPr/>
                    <a:lstStyle/>
                    <a:p>
                      <a:pPr indent="0" lvl="0" marL="0" rtl="0" algn="l">
                        <a:spcBef>
                          <a:spcPts val="0"/>
                        </a:spcBef>
                        <a:spcAft>
                          <a:spcPts val="0"/>
                        </a:spcAft>
                        <a:buClr>
                          <a:schemeClr val="dk1"/>
                        </a:buClr>
                        <a:buSzPts val="1100"/>
                        <a:buFont typeface="Arial"/>
                        <a:buNone/>
                      </a:pPr>
                      <a:r>
                        <a:rPr lang="en" sz="2200">
                          <a:solidFill>
                            <a:schemeClr val="dk1"/>
                          </a:solidFill>
                          <a:latin typeface="Times New Roman"/>
                          <a:ea typeface="Times New Roman"/>
                          <a:cs typeface="Times New Roman"/>
                          <a:sym typeface="Times New Roman"/>
                        </a:rPr>
                        <a:t>Refers to scanty ﬂow.</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969125">
                <a:tc>
                  <a:txBody>
                    <a:bodyPr/>
                    <a:lstStyle/>
                    <a:p>
                      <a:pPr indent="0" lvl="0" marL="0" rtl="0" algn="ctr">
                        <a:spcBef>
                          <a:spcPts val="0"/>
                        </a:spcBef>
                        <a:spcAft>
                          <a:spcPts val="0"/>
                        </a:spcAft>
                        <a:buClr>
                          <a:schemeClr val="dk1"/>
                        </a:buClr>
                        <a:buSzPts val="1100"/>
                        <a:buFont typeface="Arial"/>
                        <a:buNone/>
                      </a:pPr>
                      <a:r>
                        <a:rPr lang="en" sz="2600">
                          <a:solidFill>
                            <a:schemeClr val="dk1"/>
                          </a:solidFill>
                          <a:latin typeface="Times New Roman"/>
                          <a:ea typeface="Times New Roman"/>
                          <a:cs typeface="Times New Roman"/>
                          <a:sym typeface="Times New Roman"/>
                        </a:rPr>
                        <a:t>Dysmenorrhea</a:t>
                      </a:r>
                      <a:endParaRPr sz="2600">
                        <a:latin typeface="Times New Roman"/>
                        <a:ea typeface="Times New Roman"/>
                        <a:cs typeface="Times New Roman"/>
                        <a:sym typeface="Times New Roman"/>
                      </a:endParaRPr>
                    </a:p>
                  </a:txBody>
                  <a:tcPr marT="91425" marB="91425" marR="91425" marL="91425">
                    <a:lnL cap="flat" cmpd="sng" w="3810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EFEFEF"/>
                      </a:solidFill>
                      <a:prstDash val="solid"/>
                      <a:round/>
                      <a:headEnd len="sm" w="sm" type="none"/>
                      <a:tailEnd len="sm" w="sm" type="none"/>
                    </a:lnB>
                    <a:solidFill>
                      <a:srgbClr val="F4CCCC"/>
                    </a:solidFill>
                  </a:tcPr>
                </a:tc>
                <a:tc>
                  <a:txBody>
                    <a:bodyPr/>
                    <a:lstStyle/>
                    <a:p>
                      <a:pPr indent="0" lvl="0" marL="0" rtl="0" algn="l">
                        <a:spcBef>
                          <a:spcPts val="0"/>
                        </a:spcBef>
                        <a:spcAft>
                          <a:spcPts val="0"/>
                        </a:spcAft>
                        <a:buClr>
                          <a:schemeClr val="dk1"/>
                        </a:buClr>
                        <a:buSzPts val="1100"/>
                        <a:buFont typeface="Arial"/>
                        <a:buNone/>
                      </a:pPr>
                      <a:r>
                        <a:rPr lang="en" sz="2200">
                          <a:solidFill>
                            <a:schemeClr val="dk1"/>
                          </a:solidFill>
                          <a:latin typeface="Times New Roman"/>
                          <a:ea typeface="Times New Roman"/>
                          <a:cs typeface="Times New Roman"/>
                          <a:sym typeface="Times New Roman"/>
                        </a:rPr>
                        <a:t>Painful menstruation (cramps due to accumulation of prostaglandins in the uterus)</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Treated with inhibitors of prostaglandin synthesis.</a:t>
                      </a:r>
                      <a:endParaRPr sz="2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477525">
                <a:tc>
                  <a:txBody>
                    <a:bodyPr/>
                    <a:lstStyle/>
                    <a:p>
                      <a:pPr indent="0" lvl="0" marL="0" rtl="0" algn="ctr">
                        <a:spcBef>
                          <a:spcPts val="0"/>
                        </a:spcBef>
                        <a:spcAft>
                          <a:spcPts val="0"/>
                        </a:spcAft>
                        <a:buClr>
                          <a:schemeClr val="dk1"/>
                        </a:buClr>
                        <a:buSzPts val="1100"/>
                        <a:buFont typeface="Arial"/>
                        <a:buNone/>
                      </a:pPr>
                      <a:r>
                        <a:rPr lang="en" sz="2600">
                          <a:solidFill>
                            <a:schemeClr val="dk1"/>
                          </a:solidFill>
                          <a:latin typeface="Times New Roman"/>
                          <a:ea typeface="Times New Roman"/>
                          <a:cs typeface="Times New Roman"/>
                          <a:sym typeface="Times New Roman"/>
                        </a:rPr>
                        <a:t>Oligomenorrhea</a:t>
                      </a:r>
                      <a:endParaRPr sz="2600">
                        <a:latin typeface="Times New Roman"/>
                        <a:ea typeface="Times New Roman"/>
                        <a:cs typeface="Times New Roman"/>
                        <a:sym typeface="Times New Roman"/>
                      </a:endParaRPr>
                    </a:p>
                  </a:txBody>
                  <a:tcPr marT="91425" marB="91425" marR="91425" marL="91425">
                    <a:lnL cap="flat" cmpd="sng" w="3810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38100">
                      <a:solidFill>
                        <a:srgbClr val="EFEFEF"/>
                      </a:solidFill>
                      <a:prstDash val="solid"/>
                      <a:round/>
                      <a:headEnd len="sm" w="sm" type="none"/>
                      <a:tailEnd len="sm" w="sm" type="none"/>
                    </a:lnT>
                    <a:lnB cap="flat" cmpd="sng" w="38100">
                      <a:solidFill>
                        <a:srgbClr val="EFEFEF"/>
                      </a:solidFill>
                      <a:prstDash val="solid"/>
                      <a:round/>
                      <a:headEnd len="sm" w="sm" type="none"/>
                      <a:tailEnd len="sm" w="sm" type="none"/>
                    </a:lnB>
                    <a:solidFill>
                      <a:srgbClr val="B4A7D6"/>
                    </a:solidFill>
                  </a:tcPr>
                </a:tc>
                <a:tc>
                  <a:txBody>
                    <a:bodyPr/>
                    <a:lstStyle/>
                    <a:p>
                      <a:pPr indent="0" lvl="0" marL="0" rtl="0" algn="l">
                        <a:spcBef>
                          <a:spcPts val="0"/>
                        </a:spcBef>
                        <a:spcAft>
                          <a:spcPts val="0"/>
                        </a:spcAft>
                        <a:buClr>
                          <a:schemeClr val="dk1"/>
                        </a:buClr>
                        <a:buSzPts val="1100"/>
                        <a:buFont typeface="Arial"/>
                        <a:buNone/>
                      </a:pPr>
                      <a:r>
                        <a:rPr lang="en" sz="2200">
                          <a:solidFill>
                            <a:schemeClr val="dk1"/>
                          </a:solidFill>
                          <a:latin typeface="Times New Roman"/>
                          <a:ea typeface="Times New Roman"/>
                          <a:cs typeface="Times New Roman"/>
                          <a:sym typeface="Times New Roman"/>
                        </a:rPr>
                        <a:t>Refers to infrequent (irregular) menstrual periods.</a:t>
                      </a:r>
                      <a:endParaRPr sz="2200">
                        <a:latin typeface="Times New Roman"/>
                        <a:ea typeface="Times New Roman"/>
                        <a:cs typeface="Times New Roman"/>
                        <a:sym typeface="Times New Roman"/>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
        <p:nvSpPr>
          <p:cNvPr id="297" name="Google Shape;297;p23"/>
          <p:cNvSpPr/>
          <p:nvPr/>
        </p:nvSpPr>
        <p:spPr>
          <a:xfrm>
            <a:off x="283691" y="1486828"/>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98" name="Google Shape;298;p23"/>
          <p:cNvSpPr txBox="1"/>
          <p:nvPr/>
        </p:nvSpPr>
        <p:spPr>
          <a:xfrm>
            <a:off x="-14550" y="18869450"/>
            <a:ext cx="13748400" cy="964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B45F06"/>
              </a:buClr>
              <a:buSzPts val="2200"/>
              <a:buFont typeface="Times New Roman"/>
              <a:buAutoNum type="arabicPeriod"/>
            </a:pPr>
            <a:r>
              <a:rPr lang="en" sz="2200">
                <a:solidFill>
                  <a:srgbClr val="B45F06"/>
                </a:solidFill>
                <a:latin typeface="Times New Roman"/>
                <a:ea typeface="Times New Roman"/>
                <a:cs typeface="Times New Roman"/>
                <a:sym typeface="Times New Roman"/>
              </a:rPr>
              <a:t>Severe blood loss during or after childbirth which deprives the body of oxygen and seriously damages the pituitary gland.</a:t>
            </a:r>
            <a:endParaRPr sz="2200">
              <a:solidFill>
                <a:srgbClr val="B45F06"/>
              </a:solidFill>
              <a:latin typeface="Times New Roman"/>
              <a:ea typeface="Times New Roman"/>
              <a:cs typeface="Times New Roman"/>
              <a:sym typeface="Times New Roman"/>
            </a:endParaRPr>
          </a:p>
        </p:txBody>
      </p:sp>
      <p:sp>
        <p:nvSpPr>
          <p:cNvPr id="299" name="Google Shape;299;p23"/>
          <p:cNvSpPr/>
          <p:nvPr/>
        </p:nvSpPr>
        <p:spPr>
          <a:xfrm>
            <a:off x="545100" y="18360700"/>
            <a:ext cx="135855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300" name="Google Shape;300;p23"/>
          <p:cNvSpPr/>
          <p:nvPr/>
        </p:nvSpPr>
        <p:spPr>
          <a:xfrm>
            <a:off x="0" y="18360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24"/>
          <p:cNvSpPr txBox="1"/>
          <p:nvPr/>
        </p:nvSpPr>
        <p:spPr>
          <a:xfrm>
            <a:off x="4833875" y="987775"/>
            <a:ext cx="3862500" cy="72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900">
                <a:solidFill>
                  <a:schemeClr val="dk1"/>
                </a:solidFill>
                <a:highlight>
                  <a:srgbClr val="D9D9D9"/>
                </a:highlight>
                <a:latin typeface="Oswald"/>
                <a:ea typeface="Oswald"/>
                <a:cs typeface="Oswald"/>
                <a:sym typeface="Oswald"/>
              </a:rPr>
              <a:t>LECTURE SUMMARY</a:t>
            </a:r>
            <a:endParaRPr sz="3900">
              <a:highlight>
                <a:srgbClr val="D9D9D9"/>
              </a:highlight>
            </a:endParaRPr>
          </a:p>
        </p:txBody>
      </p:sp>
      <p:graphicFrame>
        <p:nvGraphicFramePr>
          <p:cNvPr id="306" name="Google Shape;306;p24"/>
          <p:cNvGraphicFramePr/>
          <p:nvPr/>
        </p:nvGraphicFramePr>
        <p:xfrm>
          <a:off x="239726" y="1716994"/>
          <a:ext cx="3000000" cy="3000000"/>
        </p:xfrm>
        <a:graphic>
          <a:graphicData uri="http://schemas.openxmlformats.org/drawingml/2006/table">
            <a:tbl>
              <a:tblPr>
                <a:noFill/>
                <a:tableStyleId>{DD05153E-B842-487B-A2B4-BDC59FFD6623}</a:tableStyleId>
              </a:tblPr>
              <a:tblGrid>
                <a:gridCol w="3401150"/>
                <a:gridCol w="3108100"/>
                <a:gridCol w="3628225"/>
                <a:gridCol w="3467125"/>
              </a:tblGrid>
              <a:tr h="1717200">
                <a:tc gridSpan="4">
                  <a:txBody>
                    <a:bodyPr/>
                    <a:lstStyle/>
                    <a:p>
                      <a:pPr indent="0" lvl="0" marL="0" rtl="0" algn="ctr">
                        <a:spcBef>
                          <a:spcPts val="0"/>
                        </a:spcBef>
                        <a:spcAft>
                          <a:spcPts val="0"/>
                        </a:spcAft>
                        <a:buNone/>
                      </a:pPr>
                      <a:r>
                        <a:rPr lang="en" sz="2300">
                          <a:solidFill>
                            <a:srgbClr val="EA9999"/>
                          </a:solidFill>
                          <a:latin typeface="Oswald"/>
                          <a:ea typeface="Oswald"/>
                          <a:cs typeface="Oswald"/>
                          <a:sym typeface="Oswald"/>
                        </a:rPr>
                        <a:t>The Menstrual Cycle (approximately 28 days)</a:t>
                      </a:r>
                      <a:endParaRPr sz="2300">
                        <a:solidFill>
                          <a:srgbClr val="EA9999"/>
                        </a:solidFill>
                        <a:latin typeface="Oswald"/>
                        <a:ea typeface="Oswald"/>
                        <a:cs typeface="Oswald"/>
                        <a:sym typeface="Oswald"/>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It can be described by the ovarian or uterine cycle. </a:t>
                      </a:r>
                      <a:r>
                        <a:rPr b="1" lang="en" sz="1800">
                          <a:solidFill>
                            <a:schemeClr val="dk1"/>
                          </a:solidFill>
                          <a:latin typeface="Times New Roman"/>
                          <a:ea typeface="Times New Roman"/>
                          <a:cs typeface="Times New Roman"/>
                          <a:sym typeface="Times New Roman"/>
                        </a:rPr>
                        <a:t>The ovarian cycle</a:t>
                      </a:r>
                      <a:r>
                        <a:rPr lang="en" sz="1800">
                          <a:solidFill>
                            <a:schemeClr val="dk1"/>
                          </a:solidFill>
                          <a:latin typeface="Times New Roman"/>
                          <a:ea typeface="Times New Roman"/>
                          <a:cs typeface="Times New Roman"/>
                          <a:sym typeface="Times New Roman"/>
                        </a:rPr>
                        <a:t> describes changes that occur in the follicles of the ovary, whereas </a:t>
                      </a:r>
                      <a:r>
                        <a:rPr b="1" lang="en" sz="1800">
                          <a:solidFill>
                            <a:schemeClr val="dk1"/>
                          </a:solidFill>
                          <a:latin typeface="Times New Roman"/>
                          <a:ea typeface="Times New Roman"/>
                          <a:cs typeface="Times New Roman"/>
                          <a:sym typeface="Times New Roman"/>
                        </a:rPr>
                        <a:t>the</a:t>
                      </a:r>
                      <a:r>
                        <a:rPr lang="en" sz="1800">
                          <a:solidFill>
                            <a:schemeClr val="dk1"/>
                          </a:solidFill>
                          <a:latin typeface="Times New Roman"/>
                          <a:ea typeface="Times New Roman"/>
                          <a:cs typeface="Times New Roman"/>
                          <a:sym typeface="Times New Roman"/>
                        </a:rPr>
                        <a:t> </a:t>
                      </a:r>
                      <a:r>
                        <a:rPr b="1" lang="en" sz="1800">
                          <a:solidFill>
                            <a:schemeClr val="dk1"/>
                          </a:solidFill>
                          <a:latin typeface="Times New Roman"/>
                          <a:ea typeface="Times New Roman"/>
                          <a:cs typeface="Times New Roman"/>
                          <a:sym typeface="Times New Roman"/>
                        </a:rPr>
                        <a:t>uterine cycle </a:t>
                      </a:r>
                      <a:r>
                        <a:rPr lang="en" sz="1800">
                          <a:solidFill>
                            <a:schemeClr val="dk1"/>
                          </a:solidFill>
                          <a:latin typeface="Times New Roman"/>
                          <a:ea typeface="Times New Roman"/>
                          <a:cs typeface="Times New Roman"/>
                          <a:sym typeface="Times New Roman"/>
                        </a:rPr>
                        <a:t>describes changes in the endometrial lining of the uterus. </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800" u="sng">
                          <a:solidFill>
                            <a:schemeClr val="dk1"/>
                          </a:solidFill>
                          <a:latin typeface="Times New Roman"/>
                          <a:ea typeface="Times New Roman"/>
                          <a:cs typeface="Times New Roman"/>
                          <a:sym typeface="Times New Roman"/>
                        </a:rPr>
                        <a:t>The ovarian cycle</a:t>
                      </a:r>
                      <a:r>
                        <a:rPr lang="en" sz="1800">
                          <a:solidFill>
                            <a:schemeClr val="dk1"/>
                          </a:solidFill>
                          <a:latin typeface="Times New Roman"/>
                          <a:ea typeface="Times New Roman"/>
                          <a:cs typeface="Times New Roman"/>
                          <a:sym typeface="Times New Roman"/>
                        </a:rPr>
                        <a:t> consists of the </a:t>
                      </a:r>
                      <a:r>
                        <a:rPr b="1" lang="en" sz="1800">
                          <a:solidFill>
                            <a:schemeClr val="dk1"/>
                          </a:solidFill>
                          <a:latin typeface="Times New Roman"/>
                          <a:ea typeface="Times New Roman"/>
                          <a:cs typeface="Times New Roman"/>
                          <a:sym typeface="Times New Roman"/>
                        </a:rPr>
                        <a:t>follicular phase</a:t>
                      </a:r>
                      <a:r>
                        <a:rPr lang="en" sz="1800">
                          <a:solidFill>
                            <a:schemeClr val="dk1"/>
                          </a:solidFill>
                          <a:latin typeface="Times New Roman"/>
                          <a:ea typeface="Times New Roman"/>
                          <a:cs typeface="Times New Roman"/>
                          <a:sym typeface="Times New Roman"/>
                        </a:rPr>
                        <a:t>, </a:t>
                      </a:r>
                      <a:r>
                        <a:rPr b="1" lang="en" sz="1800">
                          <a:solidFill>
                            <a:schemeClr val="dk1"/>
                          </a:solidFill>
                          <a:latin typeface="Times New Roman"/>
                          <a:ea typeface="Times New Roman"/>
                          <a:cs typeface="Times New Roman"/>
                          <a:sym typeface="Times New Roman"/>
                        </a:rPr>
                        <a:t>ovulation</a:t>
                      </a:r>
                      <a:r>
                        <a:rPr lang="en" sz="1800">
                          <a:solidFill>
                            <a:schemeClr val="dk1"/>
                          </a:solidFill>
                          <a:latin typeface="Times New Roman"/>
                          <a:ea typeface="Times New Roman"/>
                          <a:cs typeface="Times New Roman"/>
                          <a:sym typeface="Times New Roman"/>
                        </a:rPr>
                        <a:t>, and the </a:t>
                      </a:r>
                      <a:r>
                        <a:rPr b="1" lang="en" sz="1800">
                          <a:solidFill>
                            <a:schemeClr val="dk1"/>
                          </a:solidFill>
                          <a:latin typeface="Times New Roman"/>
                          <a:ea typeface="Times New Roman"/>
                          <a:cs typeface="Times New Roman"/>
                          <a:sym typeface="Times New Roman"/>
                        </a:rPr>
                        <a:t>luteal phase</a:t>
                      </a:r>
                      <a:r>
                        <a:rPr lang="en" sz="1800">
                          <a:solidFill>
                            <a:schemeClr val="dk1"/>
                          </a:solidFill>
                          <a:latin typeface="Times New Roman"/>
                          <a:ea typeface="Times New Roman"/>
                          <a:cs typeface="Times New Roman"/>
                          <a:sym typeface="Times New Roman"/>
                        </a:rPr>
                        <a:t>, whereas </a:t>
                      </a:r>
                      <a:r>
                        <a:rPr lang="en" sz="1800" u="sng">
                          <a:solidFill>
                            <a:schemeClr val="dk1"/>
                          </a:solidFill>
                          <a:latin typeface="Times New Roman"/>
                          <a:ea typeface="Times New Roman"/>
                          <a:cs typeface="Times New Roman"/>
                          <a:sym typeface="Times New Roman"/>
                        </a:rPr>
                        <a:t>the uterine cycle</a:t>
                      </a:r>
                      <a:r>
                        <a:rPr lang="en" sz="1800">
                          <a:solidFill>
                            <a:schemeClr val="dk1"/>
                          </a:solidFill>
                          <a:latin typeface="Times New Roman"/>
                          <a:ea typeface="Times New Roman"/>
                          <a:cs typeface="Times New Roman"/>
                          <a:sym typeface="Times New Roman"/>
                        </a:rPr>
                        <a:t> consists of </a:t>
                      </a:r>
                      <a:r>
                        <a:rPr b="1" lang="en" sz="1800">
                          <a:solidFill>
                            <a:schemeClr val="dk1"/>
                          </a:solidFill>
                          <a:latin typeface="Times New Roman"/>
                          <a:ea typeface="Times New Roman"/>
                          <a:cs typeface="Times New Roman"/>
                          <a:sym typeface="Times New Roman"/>
                        </a:rPr>
                        <a:t>menstruation</a:t>
                      </a:r>
                      <a:r>
                        <a:rPr lang="en" sz="1800">
                          <a:solidFill>
                            <a:schemeClr val="dk1"/>
                          </a:solidFill>
                          <a:latin typeface="Times New Roman"/>
                          <a:ea typeface="Times New Roman"/>
                          <a:cs typeface="Times New Roman"/>
                          <a:sym typeface="Times New Roman"/>
                        </a:rPr>
                        <a:t>, </a:t>
                      </a:r>
                      <a:r>
                        <a:rPr b="1" lang="en" sz="1800">
                          <a:solidFill>
                            <a:schemeClr val="dk1"/>
                          </a:solidFill>
                          <a:latin typeface="Times New Roman"/>
                          <a:ea typeface="Times New Roman"/>
                          <a:cs typeface="Times New Roman"/>
                          <a:sym typeface="Times New Roman"/>
                        </a:rPr>
                        <a:t>proliferative phase</a:t>
                      </a:r>
                      <a:r>
                        <a:rPr lang="en" sz="1800">
                          <a:solidFill>
                            <a:schemeClr val="dk1"/>
                          </a:solidFill>
                          <a:latin typeface="Times New Roman"/>
                          <a:ea typeface="Times New Roman"/>
                          <a:cs typeface="Times New Roman"/>
                          <a:sym typeface="Times New Roman"/>
                        </a:rPr>
                        <a:t>, and </a:t>
                      </a:r>
                      <a:r>
                        <a:rPr b="1" lang="en" sz="1800">
                          <a:solidFill>
                            <a:schemeClr val="dk1"/>
                          </a:solidFill>
                          <a:latin typeface="Times New Roman"/>
                          <a:ea typeface="Times New Roman"/>
                          <a:cs typeface="Times New Roman"/>
                          <a:sym typeface="Times New Roman"/>
                        </a:rPr>
                        <a:t>secretory phase.</a:t>
                      </a:r>
                      <a:endParaRPr b="1" sz="1800">
                        <a:latin typeface="Times New Roman"/>
                        <a:ea typeface="Times New Roman"/>
                        <a:cs typeface="Times New Roman"/>
                        <a:sym typeface="Times New Roman"/>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3F3F3"/>
                    </a:solidFill>
                  </a:tcPr>
                </a:tc>
                <a:tc hMerge="1"/>
                <a:tc hMerge="1"/>
                <a:tc hMerge="1"/>
              </a:tr>
              <a:tr h="540450">
                <a:tc gridSpan="2">
                  <a:txBody>
                    <a:bodyPr/>
                    <a:lstStyle/>
                    <a:p>
                      <a:pPr indent="0" lvl="0" marL="0" rtl="0" algn="ctr">
                        <a:spcBef>
                          <a:spcPts val="0"/>
                        </a:spcBef>
                        <a:spcAft>
                          <a:spcPts val="0"/>
                        </a:spcAft>
                        <a:buNone/>
                      </a:pPr>
                      <a:r>
                        <a:rPr lang="en" sz="2200">
                          <a:solidFill>
                            <a:schemeClr val="dk1"/>
                          </a:solidFill>
                          <a:latin typeface="Oswald"/>
                          <a:ea typeface="Oswald"/>
                          <a:cs typeface="Oswald"/>
                          <a:sym typeface="Oswald"/>
                        </a:rPr>
                        <a:t>Pre-ovulation </a:t>
                      </a:r>
                      <a:endParaRPr sz="2200">
                        <a:latin typeface="Oswald"/>
                        <a:ea typeface="Oswald"/>
                        <a:cs typeface="Oswald"/>
                        <a:sym typeface="Oswald"/>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D9D9"/>
                    </a:solidFill>
                  </a:tcPr>
                </a:tc>
                <a:tc hMerge="1"/>
                <a:tc rowSpan="3">
                  <a:txBody>
                    <a:bodyPr/>
                    <a:lstStyle/>
                    <a:p>
                      <a:pPr indent="0" lvl="0" marL="0" rtl="0" algn="ctr">
                        <a:spcBef>
                          <a:spcPts val="0"/>
                        </a:spcBef>
                        <a:spcAft>
                          <a:spcPts val="0"/>
                        </a:spcAft>
                        <a:buNone/>
                      </a:pPr>
                      <a:r>
                        <a:t/>
                      </a:r>
                      <a:endParaRPr sz="2200">
                        <a:solidFill>
                          <a:schemeClr val="dk1"/>
                        </a:solidFill>
                        <a:latin typeface="Oswald"/>
                        <a:ea typeface="Oswald"/>
                        <a:cs typeface="Oswald"/>
                        <a:sym typeface="Oswald"/>
                      </a:endParaRPr>
                    </a:p>
                    <a:p>
                      <a:pPr indent="0" lvl="0" marL="0" rtl="0" algn="ctr">
                        <a:spcBef>
                          <a:spcPts val="0"/>
                        </a:spcBef>
                        <a:spcAft>
                          <a:spcPts val="0"/>
                        </a:spcAft>
                        <a:buNone/>
                      </a:pPr>
                      <a:r>
                        <a:t/>
                      </a:r>
                      <a:endParaRPr sz="2200">
                        <a:solidFill>
                          <a:schemeClr val="dk1"/>
                        </a:solidFill>
                        <a:latin typeface="Oswald"/>
                        <a:ea typeface="Oswald"/>
                        <a:cs typeface="Oswald"/>
                        <a:sym typeface="Oswald"/>
                      </a:endParaRPr>
                    </a:p>
                    <a:p>
                      <a:pPr indent="0" lvl="0" marL="0" rtl="0" algn="ctr">
                        <a:spcBef>
                          <a:spcPts val="0"/>
                        </a:spcBef>
                        <a:spcAft>
                          <a:spcPts val="0"/>
                        </a:spcAft>
                        <a:buNone/>
                      </a:pPr>
                      <a:r>
                        <a:rPr lang="en" sz="2200">
                          <a:solidFill>
                            <a:schemeClr val="dk1"/>
                          </a:solidFill>
                          <a:latin typeface="Oswald"/>
                          <a:ea typeface="Oswald"/>
                          <a:cs typeface="Oswald"/>
                          <a:sym typeface="Oswald"/>
                        </a:rPr>
                        <a:t>Ovulation</a:t>
                      </a:r>
                      <a:endParaRPr sz="2200">
                        <a:latin typeface="Oswald"/>
                        <a:ea typeface="Oswald"/>
                        <a:cs typeface="Oswald"/>
                        <a:sym typeface="Oswald"/>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Clr>
                          <a:schemeClr val="dk1"/>
                        </a:buClr>
                        <a:buSzPts val="1100"/>
                        <a:buFont typeface="Arial"/>
                        <a:buNone/>
                      </a:pPr>
                      <a:r>
                        <a:rPr lang="en" sz="2200">
                          <a:solidFill>
                            <a:schemeClr val="dk1"/>
                          </a:solidFill>
                          <a:latin typeface="Oswald"/>
                          <a:ea typeface="Oswald"/>
                          <a:cs typeface="Oswald"/>
                          <a:sym typeface="Oswald"/>
                        </a:rPr>
                        <a:t>Post-ovulation </a:t>
                      </a:r>
                      <a:endParaRPr sz="2200">
                        <a:latin typeface="Oswald"/>
                        <a:ea typeface="Oswald"/>
                        <a:cs typeface="Oswald"/>
                        <a:sym typeface="Oswald"/>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D9D9"/>
                    </a:solidFill>
                  </a:tcPr>
                </a:tc>
              </a:tr>
              <a:tr h="540450">
                <a:tc gridSpan="2">
                  <a:txBody>
                    <a:bodyPr/>
                    <a:lstStyle/>
                    <a:p>
                      <a:pPr indent="0" lvl="0" marL="0" rtl="0" algn="ctr">
                        <a:spcBef>
                          <a:spcPts val="0"/>
                        </a:spcBef>
                        <a:spcAft>
                          <a:spcPts val="0"/>
                        </a:spcAft>
                        <a:buNone/>
                      </a:pPr>
                      <a:r>
                        <a:rPr lang="en" sz="2200">
                          <a:solidFill>
                            <a:schemeClr val="dk1"/>
                          </a:solidFill>
                          <a:latin typeface="Oswald"/>
                          <a:ea typeface="Oswald"/>
                          <a:cs typeface="Oswald"/>
                          <a:sym typeface="Oswald"/>
                        </a:rPr>
                        <a:t>Follicular Phase</a:t>
                      </a:r>
                      <a:endParaRPr sz="2200">
                        <a:latin typeface="Oswald"/>
                        <a:ea typeface="Oswald"/>
                        <a:cs typeface="Oswald"/>
                        <a:sym typeface="Oswald"/>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c hMerge="1"/>
                <a:tc vMerge="1"/>
                <a:tc>
                  <a:txBody>
                    <a:bodyPr/>
                    <a:lstStyle/>
                    <a:p>
                      <a:pPr indent="0" lvl="0" marL="0" rtl="0" algn="ctr">
                        <a:spcBef>
                          <a:spcPts val="0"/>
                        </a:spcBef>
                        <a:spcAft>
                          <a:spcPts val="0"/>
                        </a:spcAft>
                        <a:buClr>
                          <a:schemeClr val="dk1"/>
                        </a:buClr>
                        <a:buSzPts val="1100"/>
                        <a:buFont typeface="Arial"/>
                        <a:buNone/>
                      </a:pPr>
                      <a:r>
                        <a:rPr lang="en" sz="2200">
                          <a:solidFill>
                            <a:schemeClr val="dk1"/>
                          </a:solidFill>
                          <a:latin typeface="Oswald"/>
                          <a:ea typeface="Oswald"/>
                          <a:cs typeface="Oswald"/>
                          <a:sym typeface="Oswald"/>
                        </a:rPr>
                        <a:t>Luteal Phase</a:t>
                      </a:r>
                      <a:endParaRPr sz="2200">
                        <a:latin typeface="Oswald"/>
                        <a:ea typeface="Oswald"/>
                        <a:cs typeface="Oswald"/>
                        <a:sym typeface="Oswald"/>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4CCCC"/>
                    </a:solidFill>
                  </a:tcPr>
                </a:tc>
              </a:tr>
              <a:tr h="540450">
                <a:tc>
                  <a:txBody>
                    <a:bodyPr/>
                    <a:lstStyle/>
                    <a:p>
                      <a:pPr indent="0" lvl="0" marL="0" rtl="0" algn="ctr">
                        <a:spcBef>
                          <a:spcPts val="0"/>
                        </a:spcBef>
                        <a:spcAft>
                          <a:spcPts val="0"/>
                        </a:spcAft>
                        <a:buClr>
                          <a:schemeClr val="dk1"/>
                        </a:buClr>
                        <a:buSzPts val="1100"/>
                        <a:buFont typeface="Arial"/>
                        <a:buNone/>
                      </a:pPr>
                      <a:r>
                        <a:rPr lang="en" sz="2200">
                          <a:solidFill>
                            <a:schemeClr val="dk1"/>
                          </a:solidFill>
                          <a:latin typeface="Oswald"/>
                          <a:ea typeface="Oswald"/>
                          <a:cs typeface="Oswald"/>
                          <a:sym typeface="Oswald"/>
                        </a:rPr>
                        <a:t>Menstruation</a:t>
                      </a:r>
                      <a:endParaRPr sz="2200">
                        <a:latin typeface="Oswald"/>
                        <a:ea typeface="Oswald"/>
                        <a:cs typeface="Oswald"/>
                        <a:sym typeface="Oswald"/>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9999"/>
                    </a:solidFill>
                  </a:tcPr>
                </a:tc>
                <a:tc>
                  <a:txBody>
                    <a:bodyPr/>
                    <a:lstStyle/>
                    <a:p>
                      <a:pPr indent="0" lvl="0" marL="0" rtl="0" algn="ctr">
                        <a:spcBef>
                          <a:spcPts val="0"/>
                        </a:spcBef>
                        <a:spcAft>
                          <a:spcPts val="0"/>
                        </a:spcAft>
                        <a:buClr>
                          <a:schemeClr val="dk1"/>
                        </a:buClr>
                        <a:buSzPts val="1100"/>
                        <a:buFont typeface="Arial"/>
                        <a:buNone/>
                      </a:pPr>
                      <a:r>
                        <a:rPr lang="en" sz="2200">
                          <a:solidFill>
                            <a:schemeClr val="dk1"/>
                          </a:solidFill>
                          <a:latin typeface="Oswald"/>
                          <a:ea typeface="Oswald"/>
                          <a:cs typeface="Oswald"/>
                          <a:sym typeface="Oswald"/>
                        </a:rPr>
                        <a:t>Proliferative Phase</a:t>
                      </a:r>
                      <a:endParaRPr sz="2200">
                        <a:latin typeface="Oswald"/>
                        <a:ea typeface="Oswald"/>
                        <a:cs typeface="Oswald"/>
                        <a:sym typeface="Oswald"/>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9999"/>
                    </a:solidFill>
                  </a:tcPr>
                </a:tc>
                <a:tc vMerge="1"/>
                <a:tc>
                  <a:txBody>
                    <a:bodyPr/>
                    <a:lstStyle/>
                    <a:p>
                      <a:pPr indent="0" lvl="0" marL="0" rtl="0" algn="ctr">
                        <a:spcBef>
                          <a:spcPts val="0"/>
                        </a:spcBef>
                        <a:spcAft>
                          <a:spcPts val="0"/>
                        </a:spcAft>
                        <a:buClr>
                          <a:schemeClr val="dk1"/>
                        </a:buClr>
                        <a:buSzPts val="1100"/>
                        <a:buFont typeface="Arial"/>
                        <a:buNone/>
                      </a:pPr>
                      <a:r>
                        <a:rPr lang="en" sz="2200">
                          <a:solidFill>
                            <a:schemeClr val="dk1"/>
                          </a:solidFill>
                          <a:latin typeface="Oswald"/>
                          <a:ea typeface="Oswald"/>
                          <a:cs typeface="Oswald"/>
                          <a:sym typeface="Oswald"/>
                        </a:rPr>
                        <a:t>Secretory Phase</a:t>
                      </a:r>
                      <a:endParaRPr sz="2200">
                        <a:latin typeface="Oswald"/>
                        <a:ea typeface="Oswald"/>
                        <a:cs typeface="Oswald"/>
                        <a:sym typeface="Oswald"/>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9999"/>
                    </a:solidFill>
                  </a:tcPr>
                </a:tc>
              </a:tr>
              <a:tr h="14601325">
                <a:tc gridSpan="2">
                  <a:txBody>
                    <a:bodyPr/>
                    <a:lstStyle/>
                    <a:p>
                      <a:pPr indent="0" lvl="0" marL="0" rtl="0" algn="l">
                        <a:spcBef>
                          <a:spcPts val="0"/>
                        </a:spcBef>
                        <a:spcAft>
                          <a:spcPts val="0"/>
                        </a:spcAft>
                        <a:buNone/>
                      </a:pPr>
                      <a:r>
                        <a:rPr lang="en" sz="2000">
                          <a:solidFill>
                            <a:schemeClr val="dk1"/>
                          </a:solidFill>
                          <a:latin typeface="Oswald"/>
                          <a:ea typeface="Oswald"/>
                          <a:cs typeface="Oswald"/>
                          <a:sym typeface="Oswald"/>
                        </a:rPr>
                        <a:t>Follicular phase (approximately days 1 to 14) is also called the proliferative or preovulatory phase. </a:t>
                      </a:r>
                      <a:endParaRPr sz="2000">
                        <a:solidFill>
                          <a:schemeClr val="dk1"/>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t/>
                      </a:r>
                      <a:endParaRPr sz="2000">
                        <a:solidFill>
                          <a:schemeClr val="dk1"/>
                        </a:solidFill>
                        <a:latin typeface="Oswald"/>
                        <a:ea typeface="Oswald"/>
                        <a:cs typeface="Oswald"/>
                        <a:sym typeface="Oswald"/>
                      </a:endParaRPr>
                    </a:p>
                    <a:p>
                      <a:pPr indent="0" lvl="0" marL="0" rtl="0" algn="l">
                        <a:spcBef>
                          <a:spcPts val="0"/>
                        </a:spcBef>
                        <a:spcAft>
                          <a:spcPts val="0"/>
                        </a:spcAft>
                        <a:buClr>
                          <a:schemeClr val="dk1"/>
                        </a:buClr>
                        <a:buSzPts val="1100"/>
                        <a:buFont typeface="Arial"/>
                        <a:buNone/>
                      </a:pPr>
                      <a:r>
                        <a:rPr lang="en" sz="1800">
                          <a:solidFill>
                            <a:schemeClr val="dk1"/>
                          </a:solidFill>
                          <a:latin typeface="Times New Roman"/>
                          <a:ea typeface="Times New Roman"/>
                          <a:cs typeface="Times New Roman"/>
                          <a:sym typeface="Times New Roman"/>
                        </a:rPr>
                        <a:t>Dominated by the peripheral effects of </a:t>
                      </a:r>
                      <a:r>
                        <a:rPr b="1" lang="en" sz="1800">
                          <a:solidFill>
                            <a:srgbClr val="E06666"/>
                          </a:solidFill>
                          <a:latin typeface="Times New Roman"/>
                          <a:ea typeface="Times New Roman"/>
                          <a:cs typeface="Times New Roman"/>
                          <a:sym typeface="Times New Roman"/>
                        </a:rPr>
                        <a:t>estrogen</a:t>
                      </a:r>
                      <a:r>
                        <a:rPr lang="en" sz="1800">
                          <a:solidFill>
                            <a:schemeClr val="dk1"/>
                          </a:solidFill>
                          <a:latin typeface="Times New Roman"/>
                          <a:ea typeface="Times New Roman"/>
                          <a:cs typeface="Times New Roman"/>
                          <a:sym typeface="Times New Roman"/>
                        </a:rPr>
                        <a:t>, which include the replacement of the endometrial cells lost during menses. </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By convention, the first day of bleeding (menses) is called </a:t>
                      </a:r>
                      <a:r>
                        <a:rPr lang="en" sz="1800">
                          <a:solidFill>
                            <a:srgbClr val="E06666"/>
                          </a:solidFill>
                          <a:latin typeface="Times New Roman"/>
                          <a:ea typeface="Times New Roman"/>
                          <a:cs typeface="Times New Roman"/>
                          <a:sym typeface="Times New Roman"/>
                        </a:rPr>
                        <a:t>day 1 </a:t>
                      </a:r>
                      <a:r>
                        <a:rPr lang="en" sz="1800">
                          <a:solidFill>
                            <a:schemeClr val="dk1"/>
                          </a:solidFill>
                          <a:latin typeface="Times New Roman"/>
                          <a:ea typeface="Times New Roman"/>
                          <a:cs typeface="Times New Roman"/>
                          <a:sym typeface="Times New Roman"/>
                        </a:rPr>
                        <a:t>of the menstrual cycle.</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During </a:t>
                      </a:r>
                      <a:r>
                        <a:rPr lang="en" sz="1800">
                          <a:solidFill>
                            <a:schemeClr val="dk1"/>
                          </a:solidFill>
                          <a:latin typeface="Times New Roman"/>
                          <a:ea typeface="Times New Roman"/>
                          <a:cs typeface="Times New Roman"/>
                          <a:sym typeface="Times New Roman"/>
                        </a:rPr>
                        <a:t>follicular </a:t>
                      </a:r>
                      <a:r>
                        <a:rPr lang="en" sz="1800">
                          <a:solidFill>
                            <a:schemeClr val="dk1"/>
                          </a:solidFill>
                          <a:latin typeface="Times New Roman"/>
                          <a:ea typeface="Times New Roman"/>
                          <a:cs typeface="Times New Roman"/>
                          <a:sym typeface="Times New Roman"/>
                        </a:rPr>
                        <a:t>phase, the ovarian follicles mature and get ready to release an egg.</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Through the influence of a rise in </a:t>
                      </a:r>
                      <a:r>
                        <a:rPr b="1" lang="en" sz="1800">
                          <a:solidFill>
                            <a:srgbClr val="E06666"/>
                          </a:solidFill>
                          <a:latin typeface="Times New Roman"/>
                          <a:ea typeface="Times New Roman"/>
                          <a:cs typeface="Times New Roman"/>
                          <a:sym typeface="Times New Roman"/>
                        </a:rPr>
                        <a:t>FSH</a:t>
                      </a:r>
                      <a:r>
                        <a:rPr lang="en" sz="1800">
                          <a:solidFill>
                            <a:schemeClr val="dk1"/>
                          </a:solidFill>
                          <a:latin typeface="Times New Roman"/>
                          <a:ea typeface="Times New Roman"/>
                          <a:cs typeface="Times New Roman"/>
                          <a:sym typeface="Times New Roman"/>
                        </a:rPr>
                        <a:t> during the first days of the cycle, a few ovarian follicles are stimulated.</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These follicles compete with each other for dominance. All but one of these follicles will stop growing, while </a:t>
                      </a:r>
                      <a:r>
                        <a:rPr lang="en" sz="1800">
                          <a:solidFill>
                            <a:srgbClr val="E06666"/>
                          </a:solidFill>
                          <a:latin typeface="Times New Roman"/>
                          <a:ea typeface="Times New Roman"/>
                          <a:cs typeface="Times New Roman"/>
                          <a:sym typeface="Times New Roman"/>
                        </a:rPr>
                        <a:t>one dominant follicle </a:t>
                      </a:r>
                      <a:r>
                        <a:rPr lang="en" sz="1800">
                          <a:solidFill>
                            <a:schemeClr val="dk1"/>
                          </a:solidFill>
                          <a:latin typeface="Times New Roman"/>
                          <a:ea typeface="Times New Roman"/>
                          <a:cs typeface="Times New Roman"/>
                          <a:sym typeface="Times New Roman"/>
                        </a:rPr>
                        <a:t>in the ovary will continue to maturity.</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The follicle that reaches maturity is called a </a:t>
                      </a:r>
                      <a:r>
                        <a:rPr b="1" lang="en" sz="1800">
                          <a:solidFill>
                            <a:srgbClr val="E06666"/>
                          </a:solidFill>
                          <a:latin typeface="Times New Roman"/>
                          <a:ea typeface="Times New Roman"/>
                          <a:cs typeface="Times New Roman"/>
                          <a:sym typeface="Times New Roman"/>
                        </a:rPr>
                        <a:t>tertiary or Graafian follicle</a:t>
                      </a:r>
                      <a:r>
                        <a:rPr lang="en" sz="1800">
                          <a:solidFill>
                            <a:schemeClr val="dk1"/>
                          </a:solidFill>
                          <a:latin typeface="Times New Roman"/>
                          <a:ea typeface="Times New Roman"/>
                          <a:cs typeface="Times New Roman"/>
                          <a:sym typeface="Times New Roman"/>
                        </a:rPr>
                        <a:t>, and it contains the ovum.</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b="1"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000">
                          <a:solidFill>
                            <a:schemeClr val="dk1"/>
                          </a:solidFill>
                          <a:highlight>
                            <a:srgbClr val="F4CCCC"/>
                          </a:highlight>
                          <a:latin typeface="Oswald"/>
                          <a:ea typeface="Oswald"/>
                          <a:cs typeface="Oswald"/>
                          <a:sym typeface="Oswald"/>
                        </a:rPr>
                        <a:t>Theca Cells:</a:t>
                      </a:r>
                      <a:r>
                        <a:rPr lang="en" sz="2000">
                          <a:solidFill>
                            <a:schemeClr val="dk1"/>
                          </a:solidFill>
                          <a:latin typeface="Oswald"/>
                          <a:ea typeface="Oswald"/>
                          <a:cs typeface="Oswald"/>
                          <a:sym typeface="Oswald"/>
                        </a:rPr>
                        <a:t> </a:t>
                      </a:r>
                      <a:endParaRPr sz="2000">
                        <a:solidFill>
                          <a:schemeClr val="dk1"/>
                        </a:solidFill>
                        <a:latin typeface="Oswald"/>
                        <a:ea typeface="Oswald"/>
                        <a:cs typeface="Oswald"/>
                        <a:sym typeface="Oswald"/>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Stimulated by </a:t>
                      </a:r>
                      <a:r>
                        <a:rPr b="1" lang="en" sz="1800">
                          <a:solidFill>
                            <a:srgbClr val="E06666"/>
                          </a:solidFill>
                          <a:latin typeface="Times New Roman"/>
                          <a:ea typeface="Times New Roman"/>
                          <a:cs typeface="Times New Roman"/>
                          <a:sym typeface="Times New Roman"/>
                        </a:rPr>
                        <a:t>LH</a:t>
                      </a:r>
                      <a:r>
                        <a:rPr lang="en" sz="1800">
                          <a:solidFill>
                            <a:schemeClr val="dk1"/>
                          </a:solidFill>
                          <a:latin typeface="Times New Roman"/>
                          <a:ea typeface="Times New Roman"/>
                          <a:cs typeface="Times New Roman"/>
                          <a:sym typeface="Times New Roman"/>
                        </a:rPr>
                        <a:t> to produce androgen, which enters the adjacent granulosa cells for conversion to </a:t>
                      </a:r>
                      <a:r>
                        <a:rPr b="1" lang="en" sz="1800">
                          <a:solidFill>
                            <a:srgbClr val="E06666"/>
                          </a:solidFill>
                          <a:latin typeface="Times New Roman"/>
                          <a:ea typeface="Times New Roman"/>
                          <a:cs typeface="Times New Roman"/>
                          <a:sym typeface="Times New Roman"/>
                        </a:rPr>
                        <a:t>estradiol</a:t>
                      </a:r>
                      <a:r>
                        <a:rPr lang="en"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b="1"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000">
                          <a:solidFill>
                            <a:schemeClr val="dk1"/>
                          </a:solidFill>
                          <a:highlight>
                            <a:srgbClr val="F4CCCC"/>
                          </a:highlight>
                          <a:latin typeface="Oswald"/>
                          <a:ea typeface="Oswald"/>
                          <a:cs typeface="Oswald"/>
                          <a:sym typeface="Oswald"/>
                        </a:rPr>
                        <a:t>Granulosa Cells:</a:t>
                      </a:r>
                      <a:r>
                        <a:rPr b="1" lang="en" sz="1800">
                          <a:solidFill>
                            <a:schemeClr val="dk1"/>
                          </a:solidFill>
                          <a:latin typeface="Times New Roman"/>
                          <a:ea typeface="Times New Roman"/>
                          <a:cs typeface="Times New Roman"/>
                          <a:sym typeface="Times New Roman"/>
                        </a:rPr>
                        <a:t> </a:t>
                      </a:r>
                      <a:endParaRPr b="1"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1800">
                          <a:solidFill>
                            <a:srgbClr val="E06666"/>
                          </a:solidFill>
                          <a:latin typeface="Times New Roman"/>
                          <a:ea typeface="Times New Roman"/>
                          <a:cs typeface="Times New Roman"/>
                          <a:sym typeface="Times New Roman"/>
                        </a:rPr>
                        <a:t>FSH</a:t>
                      </a:r>
                      <a:r>
                        <a:rPr b="1" lang="en" sz="1800">
                          <a:solidFill>
                            <a:schemeClr val="dk1"/>
                          </a:solidFill>
                          <a:latin typeface="Times New Roman"/>
                          <a:ea typeface="Times New Roman"/>
                          <a:cs typeface="Times New Roman"/>
                          <a:sym typeface="Times New Roman"/>
                        </a:rPr>
                        <a:t> </a:t>
                      </a:r>
                      <a:r>
                        <a:rPr lang="en" sz="1800">
                          <a:solidFill>
                            <a:schemeClr val="dk1"/>
                          </a:solidFill>
                          <a:latin typeface="Times New Roman"/>
                          <a:ea typeface="Times New Roman"/>
                          <a:cs typeface="Times New Roman"/>
                          <a:sym typeface="Times New Roman"/>
                        </a:rPr>
                        <a:t>induces the granulosa cells to make </a:t>
                      </a:r>
                      <a:r>
                        <a:rPr lang="en" sz="1800">
                          <a:solidFill>
                            <a:srgbClr val="E06666"/>
                          </a:solidFill>
                          <a:latin typeface="Times New Roman"/>
                          <a:ea typeface="Times New Roman"/>
                          <a:cs typeface="Times New Roman"/>
                          <a:sym typeface="Times New Roman"/>
                        </a:rPr>
                        <a:t>aromatase</a:t>
                      </a:r>
                      <a:r>
                        <a:rPr lang="en" sz="1800">
                          <a:solidFill>
                            <a:schemeClr val="dk1"/>
                          </a:solidFill>
                          <a:latin typeface="Times New Roman"/>
                          <a:ea typeface="Times New Roman"/>
                          <a:cs typeface="Times New Roman"/>
                          <a:sym typeface="Times New Roman"/>
                        </a:rPr>
                        <a:t> that converts the androgens made by the theca interna into </a:t>
                      </a:r>
                      <a:r>
                        <a:rPr b="1" lang="en" sz="1800">
                          <a:solidFill>
                            <a:srgbClr val="E06666"/>
                          </a:solidFill>
                          <a:latin typeface="Times New Roman"/>
                          <a:ea typeface="Times New Roman"/>
                          <a:cs typeface="Times New Roman"/>
                          <a:sym typeface="Times New Roman"/>
                        </a:rPr>
                        <a:t>estrogens</a:t>
                      </a:r>
                      <a:r>
                        <a:rPr lang="en" sz="1800">
                          <a:solidFill>
                            <a:schemeClr val="dk1"/>
                          </a:solidFill>
                          <a:latin typeface="Times New Roman"/>
                          <a:ea typeface="Times New Roman"/>
                          <a:cs typeface="Times New Roman"/>
                          <a:sym typeface="Times New Roman"/>
                        </a:rPr>
                        <a:t> (mainly estradiol).</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b="1"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000">
                          <a:solidFill>
                            <a:schemeClr val="dk1"/>
                          </a:solidFill>
                          <a:highlight>
                            <a:srgbClr val="F4CCCC"/>
                          </a:highlight>
                          <a:latin typeface="Oswald"/>
                          <a:ea typeface="Oswald"/>
                          <a:cs typeface="Oswald"/>
                          <a:sym typeface="Oswald"/>
                        </a:rPr>
                        <a:t>Estrogen</a:t>
                      </a:r>
                      <a:r>
                        <a:rPr b="1" lang="en" sz="1800">
                          <a:solidFill>
                            <a:schemeClr val="dk1"/>
                          </a:solidFill>
                          <a:highlight>
                            <a:srgbClr val="F4CCCC"/>
                          </a:highlight>
                          <a:latin typeface="Times New Roman"/>
                          <a:ea typeface="Times New Roman"/>
                          <a:cs typeface="Times New Roman"/>
                          <a:sym typeface="Times New Roman"/>
                        </a:rPr>
                        <a:t>:</a:t>
                      </a:r>
                      <a:r>
                        <a:rPr b="1" lang="en" sz="1800">
                          <a:solidFill>
                            <a:schemeClr val="dk1"/>
                          </a:solidFill>
                          <a:latin typeface="Times New Roman"/>
                          <a:ea typeface="Times New Roman"/>
                          <a:cs typeface="Times New Roman"/>
                          <a:sym typeface="Times New Roman"/>
                        </a:rPr>
                        <a:t> </a:t>
                      </a:r>
                      <a:endParaRPr b="1"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800">
                          <a:solidFill>
                            <a:schemeClr val="dk1"/>
                          </a:solidFill>
                          <a:latin typeface="Times New Roman"/>
                          <a:ea typeface="Times New Roman"/>
                          <a:cs typeface="Times New Roman"/>
                          <a:sym typeface="Times New Roman"/>
                        </a:rPr>
                        <a:t>Some of the </a:t>
                      </a:r>
                      <a:r>
                        <a:rPr b="1" lang="en" sz="1800">
                          <a:solidFill>
                            <a:srgbClr val="E06666"/>
                          </a:solidFill>
                          <a:latin typeface="Times New Roman"/>
                          <a:ea typeface="Times New Roman"/>
                          <a:cs typeface="Times New Roman"/>
                          <a:sym typeface="Times New Roman"/>
                        </a:rPr>
                        <a:t>estrogen</a:t>
                      </a:r>
                      <a:r>
                        <a:rPr lang="en" sz="1800">
                          <a:solidFill>
                            <a:schemeClr val="dk1"/>
                          </a:solidFill>
                          <a:latin typeface="Times New Roman"/>
                          <a:ea typeface="Times New Roman"/>
                          <a:cs typeface="Times New Roman"/>
                          <a:sym typeface="Times New Roman"/>
                        </a:rPr>
                        <a:t> produced by the granulosa cells is released into the blood and inhibits the release of </a:t>
                      </a:r>
                      <a:r>
                        <a:rPr b="1" lang="en" sz="1800">
                          <a:solidFill>
                            <a:srgbClr val="E06666"/>
                          </a:solidFill>
                          <a:latin typeface="Times New Roman"/>
                          <a:ea typeface="Times New Roman"/>
                          <a:cs typeface="Times New Roman"/>
                          <a:sym typeface="Times New Roman"/>
                        </a:rPr>
                        <a:t>LH</a:t>
                      </a:r>
                      <a:r>
                        <a:rPr lang="en" sz="1800">
                          <a:solidFill>
                            <a:schemeClr val="dk1"/>
                          </a:solidFill>
                          <a:latin typeface="Times New Roman"/>
                          <a:ea typeface="Times New Roman"/>
                          <a:cs typeface="Times New Roman"/>
                          <a:sym typeface="Times New Roman"/>
                        </a:rPr>
                        <a:t> and </a:t>
                      </a:r>
                      <a:r>
                        <a:rPr b="1" lang="en" sz="1800">
                          <a:solidFill>
                            <a:srgbClr val="E06666"/>
                          </a:solidFill>
                          <a:latin typeface="Times New Roman"/>
                          <a:ea typeface="Times New Roman"/>
                          <a:cs typeface="Times New Roman"/>
                          <a:sym typeface="Times New Roman"/>
                        </a:rPr>
                        <a:t>FSH</a:t>
                      </a:r>
                      <a:r>
                        <a:rPr lang="en" sz="1800">
                          <a:solidFill>
                            <a:schemeClr val="dk1"/>
                          </a:solidFill>
                          <a:latin typeface="Times New Roman"/>
                          <a:ea typeface="Times New Roman"/>
                          <a:cs typeface="Times New Roman"/>
                          <a:sym typeface="Times New Roman"/>
                        </a:rPr>
                        <a:t> from the anterior pituitary. However, another fraction of the </a:t>
                      </a:r>
                      <a:r>
                        <a:rPr b="1" lang="en" sz="1800">
                          <a:solidFill>
                            <a:srgbClr val="E06666"/>
                          </a:solidFill>
                          <a:latin typeface="Times New Roman"/>
                          <a:ea typeface="Times New Roman"/>
                          <a:cs typeface="Times New Roman"/>
                          <a:sym typeface="Times New Roman"/>
                        </a:rPr>
                        <a:t>estrogen</a:t>
                      </a:r>
                      <a:r>
                        <a:rPr lang="en" sz="1800">
                          <a:solidFill>
                            <a:schemeClr val="dk1"/>
                          </a:solidFill>
                          <a:latin typeface="Times New Roman"/>
                          <a:ea typeface="Times New Roman"/>
                          <a:cs typeface="Times New Roman"/>
                          <a:sym typeface="Times New Roman"/>
                        </a:rPr>
                        <a:t> acts locally on granulosa cells, increasing their proliferation and sensitivity to </a:t>
                      </a:r>
                      <a:r>
                        <a:rPr b="1" lang="en" sz="1800">
                          <a:solidFill>
                            <a:srgbClr val="E06666"/>
                          </a:solidFill>
                          <a:latin typeface="Times New Roman"/>
                          <a:ea typeface="Times New Roman"/>
                          <a:cs typeface="Times New Roman"/>
                          <a:sym typeface="Times New Roman"/>
                        </a:rPr>
                        <a:t>FSH</a:t>
                      </a:r>
                      <a:r>
                        <a:rPr lang="en"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This local positive effect of </a:t>
                      </a:r>
                      <a:r>
                        <a:rPr b="1" lang="en" sz="1800">
                          <a:solidFill>
                            <a:srgbClr val="E06666"/>
                          </a:solidFill>
                          <a:latin typeface="Times New Roman"/>
                          <a:ea typeface="Times New Roman"/>
                          <a:cs typeface="Times New Roman"/>
                          <a:sym typeface="Times New Roman"/>
                        </a:rPr>
                        <a:t>estrogens</a:t>
                      </a:r>
                      <a:r>
                        <a:rPr lang="en" sz="1800">
                          <a:solidFill>
                            <a:schemeClr val="dk1"/>
                          </a:solidFill>
                          <a:latin typeface="Times New Roman"/>
                          <a:ea typeface="Times New Roman"/>
                          <a:cs typeface="Times New Roman"/>
                          <a:sym typeface="Times New Roman"/>
                        </a:rPr>
                        <a:t> causes a rising level of circulating estrogens during the follicular phase, but at the same time </a:t>
                      </a:r>
                      <a:r>
                        <a:rPr b="1" lang="en" sz="1800">
                          <a:solidFill>
                            <a:srgbClr val="E06666"/>
                          </a:solidFill>
                          <a:latin typeface="Times New Roman"/>
                          <a:ea typeface="Times New Roman"/>
                          <a:cs typeface="Times New Roman"/>
                          <a:sym typeface="Times New Roman"/>
                        </a:rPr>
                        <a:t>FSH</a:t>
                      </a:r>
                      <a:r>
                        <a:rPr lang="en" sz="1800">
                          <a:solidFill>
                            <a:schemeClr val="dk1"/>
                          </a:solidFill>
                          <a:latin typeface="Times New Roman"/>
                          <a:ea typeface="Times New Roman"/>
                          <a:cs typeface="Times New Roman"/>
                          <a:sym typeface="Times New Roman"/>
                        </a:rPr>
                        <a:t> is decreasing because of the inhibitory effect of estrogen on </a:t>
                      </a:r>
                      <a:r>
                        <a:rPr b="1" lang="en" sz="1800">
                          <a:solidFill>
                            <a:srgbClr val="E06666"/>
                          </a:solidFill>
                          <a:latin typeface="Times New Roman"/>
                          <a:ea typeface="Times New Roman"/>
                          <a:cs typeface="Times New Roman"/>
                          <a:sym typeface="Times New Roman"/>
                        </a:rPr>
                        <a:t>FSH</a:t>
                      </a:r>
                      <a:r>
                        <a:rPr lang="en" sz="1800">
                          <a:solidFill>
                            <a:schemeClr val="dk1"/>
                          </a:solidFill>
                          <a:latin typeface="Times New Roman"/>
                          <a:ea typeface="Times New Roman"/>
                          <a:cs typeface="Times New Roman"/>
                          <a:sym typeface="Times New Roman"/>
                        </a:rPr>
                        <a:t> release.</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Granulosa cells also release </a:t>
                      </a:r>
                      <a:r>
                        <a:rPr b="1" lang="en" sz="1800">
                          <a:solidFill>
                            <a:srgbClr val="E06666"/>
                          </a:solidFill>
                          <a:latin typeface="Times New Roman"/>
                          <a:ea typeface="Times New Roman"/>
                          <a:cs typeface="Times New Roman"/>
                          <a:sym typeface="Times New Roman"/>
                        </a:rPr>
                        <a:t>inhibin B.</a:t>
                      </a:r>
                      <a:endParaRPr b="1" sz="1800">
                        <a:solidFill>
                          <a:srgbClr val="E06666"/>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Inhibin B inhibits the secretion of </a:t>
                      </a:r>
                      <a:r>
                        <a:rPr b="1" lang="en" sz="1800">
                          <a:solidFill>
                            <a:srgbClr val="E06666"/>
                          </a:solidFill>
                          <a:latin typeface="Times New Roman"/>
                          <a:ea typeface="Times New Roman"/>
                          <a:cs typeface="Times New Roman"/>
                          <a:sym typeface="Times New Roman"/>
                        </a:rPr>
                        <a:t>FSH</a:t>
                      </a:r>
                      <a:r>
                        <a:rPr lang="en" sz="1800">
                          <a:solidFill>
                            <a:schemeClr val="dk1"/>
                          </a:solidFill>
                          <a:latin typeface="Times New Roman"/>
                          <a:ea typeface="Times New Roman"/>
                          <a:cs typeface="Times New Roman"/>
                          <a:sym typeface="Times New Roman"/>
                        </a:rPr>
                        <a:t> by the pituitary.</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b="1"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000">
                          <a:solidFill>
                            <a:schemeClr val="dk1"/>
                          </a:solidFill>
                          <a:highlight>
                            <a:srgbClr val="F4CCCC"/>
                          </a:highlight>
                          <a:latin typeface="Oswald"/>
                          <a:ea typeface="Oswald"/>
                          <a:cs typeface="Oswald"/>
                          <a:sym typeface="Oswald"/>
                        </a:rPr>
                        <a:t>Peripheral effects of estrogen produced by the granulosa cells during the follicular phase include:</a:t>
                      </a:r>
                      <a:endParaRPr sz="2000">
                        <a:solidFill>
                          <a:schemeClr val="dk1"/>
                        </a:solidFill>
                        <a:highlight>
                          <a:srgbClr val="F4CCCC"/>
                        </a:highlight>
                        <a:latin typeface="Oswald"/>
                        <a:ea typeface="Oswald"/>
                        <a:cs typeface="Oswald"/>
                        <a:sym typeface="Oswald"/>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Circulating </a:t>
                      </a:r>
                      <a:r>
                        <a:rPr b="1" lang="en" sz="1800">
                          <a:solidFill>
                            <a:srgbClr val="E06666"/>
                          </a:solidFill>
                          <a:latin typeface="Times New Roman"/>
                          <a:ea typeface="Times New Roman"/>
                          <a:cs typeface="Times New Roman"/>
                          <a:sym typeface="Times New Roman"/>
                        </a:rPr>
                        <a:t>estrogens</a:t>
                      </a:r>
                      <a:r>
                        <a:rPr lang="en" sz="1800">
                          <a:solidFill>
                            <a:schemeClr val="dk1"/>
                          </a:solidFill>
                          <a:latin typeface="Times New Roman"/>
                          <a:ea typeface="Times New Roman"/>
                          <a:cs typeface="Times New Roman"/>
                          <a:sym typeface="Times New Roman"/>
                        </a:rPr>
                        <a:t> stimulate the female sex accessory organs and secondary sex characteristics.</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Rising levels of </a:t>
                      </a:r>
                      <a:r>
                        <a:rPr b="1" lang="en" sz="1800">
                          <a:solidFill>
                            <a:srgbClr val="E06666"/>
                          </a:solidFill>
                          <a:latin typeface="Times New Roman"/>
                          <a:ea typeface="Times New Roman"/>
                          <a:cs typeface="Times New Roman"/>
                          <a:sym typeface="Times New Roman"/>
                        </a:rPr>
                        <a:t>estrogens</a:t>
                      </a:r>
                      <a:r>
                        <a:rPr lang="en" sz="1800">
                          <a:solidFill>
                            <a:schemeClr val="dk1"/>
                          </a:solidFill>
                          <a:latin typeface="Times New Roman"/>
                          <a:ea typeface="Times New Roman"/>
                          <a:cs typeface="Times New Roman"/>
                          <a:sym typeface="Times New Roman"/>
                        </a:rPr>
                        <a:t> cause the endometrial cells of the uterine mucosal layers to proliferate.</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Circulating </a:t>
                      </a:r>
                      <a:r>
                        <a:rPr b="1" lang="en" sz="1800">
                          <a:solidFill>
                            <a:srgbClr val="E06666"/>
                          </a:solidFill>
                          <a:latin typeface="Times New Roman"/>
                          <a:ea typeface="Times New Roman"/>
                          <a:cs typeface="Times New Roman"/>
                          <a:sym typeface="Times New Roman"/>
                        </a:rPr>
                        <a:t>estrogens</a:t>
                      </a:r>
                      <a:r>
                        <a:rPr lang="en" sz="1800">
                          <a:solidFill>
                            <a:schemeClr val="dk1"/>
                          </a:solidFill>
                          <a:latin typeface="Times New Roman"/>
                          <a:ea typeface="Times New Roman"/>
                          <a:cs typeface="Times New Roman"/>
                          <a:sym typeface="Times New Roman"/>
                        </a:rPr>
                        <a:t> cause the cervical mucus to be thin and watery, making the cervix easy for sperm to traverse.</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hMerge="1"/>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Ovulation (approximately on day 14)</a:t>
                      </a:r>
                      <a:endParaRPr sz="2000">
                        <a:solidFill>
                          <a:schemeClr val="dk1"/>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b="1" lang="en" sz="1800">
                          <a:solidFill>
                            <a:srgbClr val="CC4125"/>
                          </a:solidFill>
                          <a:latin typeface="Times New Roman"/>
                          <a:ea typeface="Times New Roman"/>
                          <a:cs typeface="Times New Roman"/>
                          <a:sym typeface="Times New Roman"/>
                        </a:rPr>
                        <a:t>Preceded by the LH surge</a:t>
                      </a:r>
                      <a:endParaRPr b="1" sz="1800">
                        <a:solidFill>
                          <a:srgbClr val="CC4125"/>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800">
                          <a:solidFill>
                            <a:schemeClr val="dk1"/>
                          </a:solidFill>
                          <a:latin typeface="Times New Roman"/>
                          <a:ea typeface="Times New Roman"/>
                          <a:cs typeface="Times New Roman"/>
                          <a:sym typeface="Times New Roman"/>
                        </a:rPr>
                        <a:t>Near the end of the follicular phase, there is a dramatic rise in circulating </a:t>
                      </a:r>
                      <a:r>
                        <a:rPr b="1" lang="en" sz="1800">
                          <a:solidFill>
                            <a:srgbClr val="E06666"/>
                          </a:solidFill>
                          <a:latin typeface="Times New Roman"/>
                          <a:ea typeface="Times New Roman"/>
                          <a:cs typeface="Times New Roman"/>
                          <a:sym typeface="Times New Roman"/>
                        </a:rPr>
                        <a:t>estrogen</a:t>
                      </a:r>
                      <a:r>
                        <a:rPr lang="en"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When </a:t>
                      </a:r>
                      <a:r>
                        <a:rPr b="1" lang="en" sz="1800">
                          <a:solidFill>
                            <a:srgbClr val="E06666"/>
                          </a:solidFill>
                          <a:latin typeface="Times New Roman"/>
                          <a:ea typeface="Times New Roman"/>
                          <a:cs typeface="Times New Roman"/>
                          <a:sym typeface="Times New Roman"/>
                        </a:rPr>
                        <a:t>estrogens</a:t>
                      </a:r>
                      <a:r>
                        <a:rPr lang="en" sz="1800">
                          <a:solidFill>
                            <a:schemeClr val="dk1"/>
                          </a:solidFill>
                          <a:latin typeface="Times New Roman"/>
                          <a:ea typeface="Times New Roman"/>
                          <a:cs typeface="Times New Roman"/>
                          <a:sym typeface="Times New Roman"/>
                        </a:rPr>
                        <a:t> rise above a certain level, they no longer inhibit the release of </a:t>
                      </a:r>
                      <a:r>
                        <a:rPr b="1" lang="en" sz="1800">
                          <a:solidFill>
                            <a:srgbClr val="E06666"/>
                          </a:solidFill>
                          <a:latin typeface="Times New Roman"/>
                          <a:ea typeface="Times New Roman"/>
                          <a:cs typeface="Times New Roman"/>
                          <a:sym typeface="Times New Roman"/>
                        </a:rPr>
                        <a:t>LH</a:t>
                      </a:r>
                      <a:r>
                        <a:rPr lang="en" sz="1800">
                          <a:solidFill>
                            <a:schemeClr val="dk1"/>
                          </a:solidFill>
                          <a:latin typeface="Times New Roman"/>
                          <a:ea typeface="Times New Roman"/>
                          <a:cs typeface="Times New Roman"/>
                          <a:sym typeface="Times New Roman"/>
                        </a:rPr>
                        <a:t> and </a:t>
                      </a:r>
                      <a:r>
                        <a:rPr b="1" lang="en" sz="1800">
                          <a:solidFill>
                            <a:srgbClr val="E06666"/>
                          </a:solidFill>
                          <a:latin typeface="Times New Roman"/>
                          <a:ea typeface="Times New Roman"/>
                          <a:cs typeface="Times New Roman"/>
                          <a:sym typeface="Times New Roman"/>
                        </a:rPr>
                        <a:t>FSH</a:t>
                      </a:r>
                      <a:r>
                        <a:rPr lang="en" sz="1800">
                          <a:solidFill>
                            <a:schemeClr val="dk1"/>
                          </a:solidFill>
                          <a:latin typeface="Times New Roman"/>
                          <a:ea typeface="Times New Roman"/>
                          <a:cs typeface="Times New Roman"/>
                          <a:sym typeface="Times New Roman"/>
                        </a:rPr>
                        <a:t>. Instead, they stimulate the release of </a:t>
                      </a:r>
                      <a:r>
                        <a:rPr b="1" lang="en" sz="1800">
                          <a:solidFill>
                            <a:srgbClr val="E06666"/>
                          </a:solidFill>
                          <a:latin typeface="Times New Roman"/>
                          <a:ea typeface="Times New Roman"/>
                          <a:cs typeface="Times New Roman"/>
                          <a:sym typeface="Times New Roman"/>
                        </a:rPr>
                        <a:t>LH</a:t>
                      </a:r>
                      <a:r>
                        <a:rPr lang="en" sz="1800">
                          <a:solidFill>
                            <a:schemeClr val="dk1"/>
                          </a:solidFill>
                          <a:latin typeface="Times New Roman"/>
                          <a:ea typeface="Times New Roman"/>
                          <a:cs typeface="Times New Roman"/>
                          <a:sym typeface="Times New Roman"/>
                        </a:rPr>
                        <a:t> and </a:t>
                      </a:r>
                      <a:r>
                        <a:rPr b="1" lang="en" sz="1800">
                          <a:solidFill>
                            <a:srgbClr val="E06666"/>
                          </a:solidFill>
                          <a:latin typeface="Times New Roman"/>
                          <a:ea typeface="Times New Roman"/>
                          <a:cs typeface="Times New Roman"/>
                          <a:sym typeface="Times New Roman"/>
                        </a:rPr>
                        <a:t>FSH</a:t>
                      </a:r>
                      <a:r>
                        <a:rPr lang="en"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This causes a surge in the release of LH and FSH. Only </a:t>
                      </a:r>
                      <a:r>
                        <a:rPr lang="en" sz="1800">
                          <a:latin typeface="Times New Roman"/>
                          <a:ea typeface="Times New Roman"/>
                          <a:cs typeface="Times New Roman"/>
                          <a:sym typeface="Times New Roman"/>
                        </a:rPr>
                        <a:t>the</a:t>
                      </a:r>
                      <a:r>
                        <a:rPr b="1" lang="en" sz="1800">
                          <a:solidFill>
                            <a:srgbClr val="CC4125"/>
                          </a:solidFill>
                          <a:latin typeface="Times New Roman"/>
                          <a:ea typeface="Times New Roman"/>
                          <a:cs typeface="Times New Roman"/>
                          <a:sym typeface="Times New Roman"/>
                        </a:rPr>
                        <a:t> LH surge is essential for the induction of ovulation and formation of the corpus luteum.</a:t>
                      </a:r>
                      <a:endParaRPr b="1" sz="1800">
                        <a:solidFill>
                          <a:srgbClr val="CC4125"/>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Large quantity of </a:t>
                      </a:r>
                      <a:r>
                        <a:rPr b="1" lang="en" sz="1800">
                          <a:solidFill>
                            <a:srgbClr val="E06666"/>
                          </a:solidFill>
                          <a:latin typeface="Times New Roman"/>
                          <a:ea typeface="Times New Roman"/>
                          <a:cs typeface="Times New Roman"/>
                          <a:sym typeface="Times New Roman"/>
                        </a:rPr>
                        <a:t>LH</a:t>
                      </a:r>
                      <a:r>
                        <a:rPr lang="en" sz="1800">
                          <a:solidFill>
                            <a:schemeClr val="dk1"/>
                          </a:solidFill>
                          <a:latin typeface="Times New Roman"/>
                          <a:ea typeface="Times New Roman"/>
                          <a:cs typeface="Times New Roman"/>
                          <a:sym typeface="Times New Roman"/>
                        </a:rPr>
                        <a:t> causes rapid secretion of </a:t>
                      </a:r>
                      <a:r>
                        <a:rPr b="1" lang="en" sz="1800">
                          <a:solidFill>
                            <a:srgbClr val="E06666"/>
                          </a:solidFill>
                          <a:latin typeface="Times New Roman"/>
                          <a:ea typeface="Times New Roman"/>
                          <a:cs typeface="Times New Roman"/>
                          <a:sym typeface="Times New Roman"/>
                        </a:rPr>
                        <a:t>progesterone</a:t>
                      </a:r>
                      <a:r>
                        <a:rPr lang="en" sz="1800">
                          <a:solidFill>
                            <a:schemeClr val="dk1"/>
                          </a:solidFill>
                          <a:latin typeface="Times New Roman"/>
                          <a:ea typeface="Times New Roman"/>
                          <a:cs typeface="Times New Roman"/>
                          <a:sym typeface="Times New Roman"/>
                        </a:rPr>
                        <a:t> from the follicle. </a:t>
                      </a:r>
                      <a:endParaRPr sz="1800">
                        <a:solidFill>
                          <a:schemeClr val="dk1"/>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During ovulation, the ovarian follicles will rupture, causing the oocyte to be released from the ovary.</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Follicular rupture occurs within hours after the onset of the </a:t>
                      </a:r>
                      <a:r>
                        <a:rPr b="1" lang="en" sz="1800">
                          <a:solidFill>
                            <a:srgbClr val="E06666"/>
                          </a:solidFill>
                          <a:latin typeface="Times New Roman"/>
                          <a:ea typeface="Times New Roman"/>
                          <a:cs typeface="Times New Roman"/>
                          <a:sym typeface="Times New Roman"/>
                        </a:rPr>
                        <a:t>LH surge</a:t>
                      </a:r>
                      <a:r>
                        <a:rPr lang="en" sz="1800">
                          <a:solidFill>
                            <a:schemeClr val="dk1"/>
                          </a:solidFill>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Oswald"/>
                          <a:ea typeface="Oswald"/>
                          <a:cs typeface="Oswald"/>
                          <a:sym typeface="Oswald"/>
                        </a:rPr>
                        <a:t>Luteal phase (approximately days 14 to 28)</a:t>
                      </a:r>
                      <a:endParaRPr sz="2000">
                        <a:solidFill>
                          <a:schemeClr val="dk1"/>
                        </a:solidFill>
                        <a:latin typeface="Oswald"/>
                        <a:ea typeface="Oswald"/>
                        <a:cs typeface="Oswald"/>
                        <a:sym typeface="Oswald"/>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In this phase, the ruptured follicle closes after releasing the egg and forms a structure called a </a:t>
                      </a:r>
                      <a:r>
                        <a:rPr b="1" lang="en" sz="1800">
                          <a:solidFill>
                            <a:srgbClr val="E06666"/>
                          </a:solidFill>
                          <a:latin typeface="Times New Roman"/>
                          <a:ea typeface="Times New Roman"/>
                          <a:cs typeface="Times New Roman"/>
                          <a:sym typeface="Times New Roman"/>
                        </a:rPr>
                        <a:t>corpus luteum</a:t>
                      </a:r>
                      <a:r>
                        <a:rPr lang="en"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Once formed, the luteal cells are stimulated by </a:t>
                      </a:r>
                      <a:r>
                        <a:rPr b="1" lang="en" sz="1800">
                          <a:solidFill>
                            <a:srgbClr val="E06666"/>
                          </a:solidFill>
                          <a:latin typeface="Times New Roman"/>
                          <a:ea typeface="Times New Roman"/>
                          <a:cs typeface="Times New Roman"/>
                          <a:sym typeface="Times New Roman"/>
                        </a:rPr>
                        <a:t>LH</a:t>
                      </a:r>
                      <a:r>
                        <a:rPr lang="en" sz="1800">
                          <a:solidFill>
                            <a:schemeClr val="dk1"/>
                          </a:solidFill>
                          <a:latin typeface="Times New Roman"/>
                          <a:ea typeface="Times New Roman"/>
                          <a:cs typeface="Times New Roman"/>
                          <a:sym typeface="Times New Roman"/>
                        </a:rPr>
                        <a:t> to secrete considerable  </a:t>
                      </a:r>
                      <a:r>
                        <a:rPr b="1" lang="en" sz="1800">
                          <a:solidFill>
                            <a:srgbClr val="E06666"/>
                          </a:solidFill>
                          <a:latin typeface="Times New Roman"/>
                          <a:ea typeface="Times New Roman"/>
                          <a:cs typeface="Times New Roman"/>
                          <a:sym typeface="Times New Roman"/>
                        </a:rPr>
                        <a:t>progesterone</a:t>
                      </a:r>
                      <a:r>
                        <a:rPr lang="en" sz="1800">
                          <a:solidFill>
                            <a:schemeClr val="dk1"/>
                          </a:solidFill>
                          <a:latin typeface="Times New Roman"/>
                          <a:ea typeface="Times New Roman"/>
                          <a:cs typeface="Times New Roman"/>
                          <a:sym typeface="Times New Roman"/>
                        </a:rPr>
                        <a:t> and some </a:t>
                      </a:r>
                      <a:r>
                        <a:rPr b="1" lang="en" sz="1800">
                          <a:solidFill>
                            <a:srgbClr val="E06666"/>
                          </a:solidFill>
                          <a:latin typeface="Times New Roman"/>
                          <a:ea typeface="Times New Roman"/>
                          <a:cs typeface="Times New Roman"/>
                          <a:sym typeface="Times New Roman"/>
                        </a:rPr>
                        <a:t>estrogen</a:t>
                      </a:r>
                      <a:r>
                        <a:rPr lang="en"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b="1" lang="en" sz="1800">
                          <a:solidFill>
                            <a:srgbClr val="E06666"/>
                          </a:solidFill>
                          <a:latin typeface="Times New Roman"/>
                          <a:ea typeface="Times New Roman"/>
                          <a:cs typeface="Times New Roman"/>
                          <a:sym typeface="Times New Roman"/>
                        </a:rPr>
                        <a:t>Progesterone</a:t>
                      </a:r>
                      <a:r>
                        <a:rPr lang="en" sz="1800">
                          <a:solidFill>
                            <a:schemeClr val="dk1"/>
                          </a:solidFill>
                          <a:latin typeface="Times New Roman"/>
                          <a:ea typeface="Times New Roman"/>
                          <a:cs typeface="Times New Roman"/>
                          <a:sym typeface="Times New Roman"/>
                        </a:rPr>
                        <a:t> inhibits </a:t>
                      </a:r>
                      <a:r>
                        <a:rPr b="1" lang="en" sz="1800">
                          <a:solidFill>
                            <a:srgbClr val="E06666"/>
                          </a:solidFill>
                          <a:latin typeface="Times New Roman"/>
                          <a:ea typeface="Times New Roman"/>
                          <a:cs typeface="Times New Roman"/>
                          <a:sym typeface="Times New Roman"/>
                        </a:rPr>
                        <a:t>LH</a:t>
                      </a:r>
                      <a:r>
                        <a:rPr lang="en" sz="1800">
                          <a:solidFill>
                            <a:schemeClr val="dk1"/>
                          </a:solidFill>
                          <a:latin typeface="Times New Roman"/>
                          <a:ea typeface="Times New Roman"/>
                          <a:cs typeface="Times New Roman"/>
                          <a:sym typeface="Times New Roman"/>
                        </a:rPr>
                        <a:t> secretion (negative feedback). </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The corpus luteum secretes </a:t>
                      </a:r>
                      <a:r>
                        <a:rPr b="1" lang="en" sz="1800">
                          <a:solidFill>
                            <a:srgbClr val="E06666"/>
                          </a:solidFill>
                          <a:latin typeface="Times New Roman"/>
                          <a:ea typeface="Times New Roman"/>
                          <a:cs typeface="Times New Roman"/>
                          <a:sym typeface="Times New Roman"/>
                        </a:rPr>
                        <a:t>inhibin A</a:t>
                      </a:r>
                      <a:r>
                        <a:rPr lang="en" sz="1800">
                          <a:solidFill>
                            <a:schemeClr val="dk1"/>
                          </a:solidFill>
                          <a:latin typeface="Times New Roman"/>
                          <a:ea typeface="Times New Roman"/>
                          <a:cs typeface="Times New Roman"/>
                          <a:sym typeface="Times New Roman"/>
                        </a:rPr>
                        <a:t>, which has negative feedback on </a:t>
                      </a:r>
                      <a:r>
                        <a:rPr b="1" lang="en" sz="1800">
                          <a:solidFill>
                            <a:srgbClr val="E06666"/>
                          </a:solidFill>
                          <a:latin typeface="Times New Roman"/>
                          <a:ea typeface="Times New Roman"/>
                          <a:cs typeface="Times New Roman"/>
                          <a:sym typeface="Times New Roman"/>
                        </a:rPr>
                        <a:t>FSH</a:t>
                      </a:r>
                      <a:r>
                        <a:rPr lang="en"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chemeClr val="dk1"/>
                        </a:solidFill>
                        <a:highlight>
                          <a:srgbClr val="F4CCCC"/>
                        </a:highlight>
                        <a:latin typeface="Oswald"/>
                        <a:ea typeface="Oswald"/>
                        <a:cs typeface="Oswald"/>
                        <a:sym typeface="Oswald"/>
                      </a:endParaRPr>
                    </a:p>
                    <a:p>
                      <a:pPr indent="0" lvl="0" marL="0" rtl="0" algn="l">
                        <a:spcBef>
                          <a:spcPts val="0"/>
                        </a:spcBef>
                        <a:spcAft>
                          <a:spcPts val="0"/>
                        </a:spcAft>
                        <a:buNone/>
                      </a:pPr>
                      <a:r>
                        <a:rPr lang="en" sz="2000">
                          <a:solidFill>
                            <a:schemeClr val="dk1"/>
                          </a:solidFill>
                          <a:highlight>
                            <a:srgbClr val="F4CCCC"/>
                          </a:highlight>
                          <a:latin typeface="Oswald"/>
                          <a:ea typeface="Oswald"/>
                          <a:cs typeface="Oswald"/>
                          <a:sym typeface="Oswald"/>
                        </a:rPr>
                        <a:t>The increased plasma level of progesterone has several actions:</a:t>
                      </a:r>
                      <a:endParaRPr sz="2000">
                        <a:solidFill>
                          <a:schemeClr val="dk1"/>
                        </a:solidFill>
                        <a:highlight>
                          <a:srgbClr val="F4CCCC"/>
                        </a:highlight>
                        <a:latin typeface="Oswald"/>
                        <a:ea typeface="Oswald"/>
                        <a:cs typeface="Oswald"/>
                        <a:sym typeface="Oswald"/>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Prepares the uterus in case an embryo is implanted.</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Causes the endometrium to thicken, filling with fluids and nutrients to nourish a potential embryo.</a:t>
                      </a:r>
                      <a:endParaRPr sz="1800">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Over time, the level of </a:t>
                      </a:r>
                      <a:r>
                        <a:rPr b="1" lang="en" sz="1800">
                          <a:solidFill>
                            <a:srgbClr val="E06666"/>
                          </a:solidFill>
                          <a:latin typeface="Times New Roman"/>
                          <a:ea typeface="Times New Roman"/>
                          <a:cs typeface="Times New Roman"/>
                          <a:sym typeface="Times New Roman"/>
                        </a:rPr>
                        <a:t>FSH</a:t>
                      </a:r>
                      <a:r>
                        <a:rPr lang="en" sz="1800">
                          <a:solidFill>
                            <a:schemeClr val="dk1"/>
                          </a:solidFill>
                          <a:latin typeface="Times New Roman"/>
                          <a:ea typeface="Times New Roman"/>
                          <a:cs typeface="Times New Roman"/>
                          <a:sym typeface="Times New Roman"/>
                        </a:rPr>
                        <a:t> and </a:t>
                      </a:r>
                      <a:r>
                        <a:rPr b="1" lang="en" sz="1800">
                          <a:solidFill>
                            <a:srgbClr val="E06666"/>
                          </a:solidFill>
                          <a:latin typeface="Times New Roman"/>
                          <a:ea typeface="Times New Roman"/>
                          <a:cs typeface="Times New Roman"/>
                          <a:sym typeface="Times New Roman"/>
                        </a:rPr>
                        <a:t>LH</a:t>
                      </a:r>
                      <a:r>
                        <a:rPr lang="en" sz="1800">
                          <a:solidFill>
                            <a:schemeClr val="dk1"/>
                          </a:solidFill>
                          <a:latin typeface="Times New Roman"/>
                          <a:ea typeface="Times New Roman"/>
                          <a:cs typeface="Times New Roman"/>
                          <a:sym typeface="Times New Roman"/>
                        </a:rPr>
                        <a:t> fall quickly, and the corpus luteum subsequently atrophies (becomes </a:t>
                      </a:r>
                      <a:r>
                        <a:rPr b="1" lang="en" sz="1800">
                          <a:solidFill>
                            <a:srgbClr val="E06666"/>
                          </a:solidFill>
                          <a:latin typeface="Times New Roman"/>
                          <a:ea typeface="Times New Roman"/>
                          <a:cs typeface="Times New Roman"/>
                          <a:sym typeface="Times New Roman"/>
                        </a:rPr>
                        <a:t>corpus albicans)</a:t>
                      </a:r>
                      <a:r>
                        <a:rPr lang="en" sz="1800">
                          <a:solidFill>
                            <a:srgbClr val="E06666"/>
                          </a:solidFill>
                          <a:latin typeface="Times New Roman"/>
                          <a:ea typeface="Times New Roman"/>
                          <a:cs typeface="Times New Roman"/>
                          <a:sym typeface="Times New Roman"/>
                        </a:rPr>
                        <a:t>.</a:t>
                      </a:r>
                      <a:r>
                        <a:rPr lang="en" sz="1800">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p>
                      <a:pPr indent="0" lvl="0" marL="0" rtl="0" algn="l">
                        <a:spcBef>
                          <a:spcPts val="0"/>
                        </a:spcBef>
                        <a:spcAft>
                          <a:spcPts val="0"/>
                        </a:spcAft>
                        <a:buNone/>
                      </a:pPr>
                      <a:r>
                        <a:rPr b="1" lang="en" sz="1800">
                          <a:solidFill>
                            <a:srgbClr val="CC4125"/>
                          </a:solidFill>
                          <a:latin typeface="Times New Roman"/>
                          <a:ea typeface="Times New Roman"/>
                          <a:cs typeface="Times New Roman"/>
                          <a:sym typeface="Times New Roman"/>
                        </a:rPr>
                        <a:t>Falling levels of progesterone trigger menstruation and the beginning of the next cycle.</a:t>
                      </a:r>
                      <a:endParaRPr b="1" sz="1800">
                        <a:solidFill>
                          <a:srgbClr val="CC4125"/>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The loss of the corpus luteum is prevented by fertilization of the egg (due to the secretion of </a:t>
                      </a:r>
                      <a:r>
                        <a:rPr b="1" lang="en" sz="1800">
                          <a:solidFill>
                            <a:srgbClr val="E06666"/>
                          </a:solidFill>
                          <a:latin typeface="Times New Roman"/>
                          <a:ea typeface="Times New Roman"/>
                          <a:cs typeface="Times New Roman"/>
                          <a:sym typeface="Times New Roman"/>
                        </a:rPr>
                        <a:t>hCG</a:t>
                      </a:r>
                      <a:r>
                        <a:rPr lang="en"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latin typeface="Times New Roman"/>
                        <a:ea typeface="Times New Roman"/>
                        <a:cs typeface="Times New Roman"/>
                        <a:sym typeface="Times New Roman"/>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tcPr>
                </a:tc>
              </a:tr>
            </a:tbl>
          </a:graphicData>
        </a:graphic>
      </p:graphicFrame>
      <p:sp>
        <p:nvSpPr>
          <p:cNvPr id="307" name="Google Shape;307;p24"/>
          <p:cNvSpPr/>
          <p:nvPr/>
        </p:nvSpPr>
        <p:spPr>
          <a:xfrm>
            <a:off x="0" y="288138"/>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08" name="Google Shape;308;p24"/>
          <p:cNvSpPr txBox="1"/>
          <p:nvPr/>
        </p:nvSpPr>
        <p:spPr>
          <a:xfrm>
            <a:off x="11409324" y="277797"/>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II &amp; III </a:t>
            </a:r>
            <a:endParaRPr sz="3500">
              <a:latin typeface="Oswald"/>
              <a:ea typeface="Oswald"/>
              <a:cs typeface="Oswald"/>
              <a:sym typeface="Oswald"/>
            </a:endParaRPr>
          </a:p>
        </p:txBody>
      </p:sp>
      <p:sp>
        <p:nvSpPr>
          <p:cNvPr id="309" name="Google Shape;309;p24"/>
          <p:cNvSpPr txBox="1"/>
          <p:nvPr/>
        </p:nvSpPr>
        <p:spPr>
          <a:xfrm>
            <a:off x="929925" y="288147"/>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chemeClr val="lt1"/>
                </a:solidFill>
                <a:latin typeface="Oswald"/>
                <a:ea typeface="Oswald"/>
                <a:cs typeface="Oswald"/>
                <a:sym typeface="Oswald"/>
              </a:rPr>
              <a:t>OVARIAN &amp; </a:t>
            </a:r>
            <a:r>
              <a:rPr lang="en" sz="3200">
                <a:solidFill>
                  <a:srgbClr val="FFFFFF"/>
                </a:solidFill>
                <a:latin typeface="Oswald"/>
                <a:ea typeface="Oswald"/>
                <a:cs typeface="Oswald"/>
                <a:sym typeface="Oswald"/>
              </a:rPr>
              <a:t>UTERINE CYCLES</a:t>
            </a:r>
            <a:endParaRPr sz="3200">
              <a:solidFill>
                <a:srgbClr val="FFFFFF"/>
              </a:solidFill>
              <a:latin typeface="Oswald"/>
              <a:ea typeface="Oswald"/>
              <a:cs typeface="Oswald"/>
              <a:sym typeface="Oswald"/>
            </a:endParaRPr>
          </a:p>
        </p:txBody>
      </p:sp>
      <p:sp>
        <p:nvSpPr>
          <p:cNvPr id="310" name="Google Shape;310;p24"/>
          <p:cNvSpPr txBox="1"/>
          <p:nvPr/>
        </p:nvSpPr>
        <p:spPr>
          <a:xfrm>
            <a:off x="26625" y="239275"/>
            <a:ext cx="7257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11</a:t>
            </a:r>
            <a:endParaRPr sz="4500">
              <a:solidFill>
                <a:srgbClr val="FFFFFF"/>
              </a:solidFill>
              <a:latin typeface="Oswald"/>
              <a:ea typeface="Oswald"/>
              <a:cs typeface="Oswald"/>
              <a:sym typeface="Oswald"/>
            </a:endParaRPr>
          </a:p>
        </p:txBody>
      </p:sp>
      <p:sp>
        <p:nvSpPr>
          <p:cNvPr id="311" name="Google Shape;311;p24"/>
          <p:cNvSpPr/>
          <p:nvPr/>
        </p:nvSpPr>
        <p:spPr>
          <a:xfrm>
            <a:off x="656616" y="288183"/>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pic>
        <p:nvPicPr>
          <p:cNvPr id="312" name="Google Shape;312;p24"/>
          <p:cNvPicPr preferRelativeResize="0"/>
          <p:nvPr/>
        </p:nvPicPr>
        <p:blipFill rotWithShape="1">
          <a:blip r:embed="rId3">
            <a:alphaModFix/>
          </a:blip>
          <a:srcRect b="1199" l="1132" r="1239" t="2821"/>
          <a:stretch/>
        </p:blipFill>
        <p:spPr>
          <a:xfrm>
            <a:off x="8494627" y="15635625"/>
            <a:ext cx="4652900" cy="402125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25"/>
          <p:cNvSpPr/>
          <p:nvPr/>
        </p:nvSpPr>
        <p:spPr>
          <a:xfrm>
            <a:off x="0" y="48866"/>
            <a:ext cx="11331900" cy="699600"/>
          </a:xfrm>
          <a:prstGeom prst="rect">
            <a:avLst/>
          </a:prstGeom>
          <a:solidFill>
            <a:srgbClr val="A3A3A3"/>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18" name="Google Shape;318;p25"/>
          <p:cNvSpPr txBox="1"/>
          <p:nvPr/>
        </p:nvSpPr>
        <p:spPr>
          <a:xfrm>
            <a:off x="11409324" y="38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3500">
                <a:solidFill>
                  <a:schemeClr val="dk1"/>
                </a:solidFill>
                <a:latin typeface="Oswald"/>
                <a:ea typeface="Oswald"/>
                <a:cs typeface="Oswald"/>
                <a:sym typeface="Oswald"/>
              </a:rPr>
              <a:t>Lecture II &amp; III </a:t>
            </a:r>
            <a:endParaRPr sz="3500">
              <a:latin typeface="Oswald"/>
              <a:ea typeface="Oswald"/>
              <a:cs typeface="Oswald"/>
              <a:sym typeface="Oswald"/>
            </a:endParaRPr>
          </a:p>
        </p:txBody>
      </p:sp>
      <p:sp>
        <p:nvSpPr>
          <p:cNvPr id="319" name="Google Shape;319;p25"/>
          <p:cNvSpPr txBox="1"/>
          <p:nvPr/>
        </p:nvSpPr>
        <p:spPr>
          <a:xfrm>
            <a:off x="929925" y="48875"/>
            <a:ext cx="8385600" cy="699600"/>
          </a:xfrm>
          <a:prstGeom prst="rect">
            <a:avLst/>
          </a:prstGeom>
          <a:solidFill>
            <a:srgbClr val="A3A3A3"/>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chemeClr val="lt1"/>
                </a:solidFill>
                <a:latin typeface="Oswald"/>
                <a:ea typeface="Oswald"/>
                <a:cs typeface="Oswald"/>
                <a:sym typeface="Oswald"/>
              </a:rPr>
              <a:t>OVARIAN &amp; UTERINE CYCLES</a:t>
            </a:r>
            <a:endParaRPr sz="3200">
              <a:solidFill>
                <a:srgbClr val="FFFFFF"/>
              </a:solidFill>
              <a:latin typeface="Oswald"/>
              <a:ea typeface="Oswald"/>
              <a:cs typeface="Oswald"/>
              <a:sym typeface="Oswald"/>
            </a:endParaRPr>
          </a:p>
        </p:txBody>
      </p:sp>
      <p:sp>
        <p:nvSpPr>
          <p:cNvPr id="320" name="Google Shape;320;p25"/>
          <p:cNvSpPr txBox="1"/>
          <p:nvPr/>
        </p:nvSpPr>
        <p:spPr>
          <a:xfrm>
            <a:off x="0" y="0"/>
            <a:ext cx="7524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12</a:t>
            </a:r>
            <a:endParaRPr sz="4500">
              <a:solidFill>
                <a:srgbClr val="FFFFFF"/>
              </a:solidFill>
              <a:latin typeface="Oswald"/>
              <a:ea typeface="Oswald"/>
              <a:cs typeface="Oswald"/>
              <a:sym typeface="Oswald"/>
            </a:endParaRPr>
          </a:p>
        </p:txBody>
      </p:sp>
      <p:sp>
        <p:nvSpPr>
          <p:cNvPr id="321" name="Google Shape;321;p25"/>
          <p:cNvSpPr/>
          <p:nvPr/>
        </p:nvSpPr>
        <p:spPr>
          <a:xfrm>
            <a:off x="656616" y="48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22" name="Google Shape;322;p25"/>
          <p:cNvSpPr txBox="1"/>
          <p:nvPr/>
        </p:nvSpPr>
        <p:spPr>
          <a:xfrm>
            <a:off x="610450" y="2240800"/>
            <a:ext cx="11408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CCCCCC"/>
                </a:highlight>
                <a:latin typeface="Oswald"/>
                <a:ea typeface="Oswald"/>
                <a:cs typeface="Oswald"/>
                <a:sym typeface="Oswald"/>
              </a:rPr>
              <a:t>Oral Contraceptives,  Pregnancy Tests &amp; Ovulation Dysfunction </a:t>
            </a:r>
            <a:endParaRPr sz="3600">
              <a:highlight>
                <a:srgbClr val="CCCCCC"/>
              </a:highlight>
              <a:latin typeface="Oswald"/>
              <a:ea typeface="Oswald"/>
              <a:cs typeface="Oswald"/>
              <a:sym typeface="Oswald"/>
            </a:endParaRPr>
          </a:p>
          <a:p>
            <a:pPr indent="0" lvl="0" marL="0" rtl="0" algn="l">
              <a:spcBef>
                <a:spcPts val="0"/>
              </a:spcBef>
              <a:spcAft>
                <a:spcPts val="0"/>
              </a:spcAft>
              <a:buNone/>
            </a:pPr>
            <a:r>
              <a:t/>
            </a:r>
            <a:endParaRPr sz="3600">
              <a:highlight>
                <a:srgbClr val="CCCCCC"/>
              </a:highlight>
              <a:latin typeface="Oswald"/>
              <a:ea typeface="Oswald"/>
              <a:cs typeface="Oswald"/>
              <a:sym typeface="Oswald"/>
            </a:endParaRPr>
          </a:p>
          <a:p>
            <a:pPr indent="0" lvl="0" marL="0" rtl="0" algn="l">
              <a:spcBef>
                <a:spcPts val="0"/>
              </a:spcBef>
              <a:spcAft>
                <a:spcPts val="0"/>
              </a:spcAft>
              <a:buNone/>
            </a:pPr>
            <a:r>
              <a:t/>
            </a:r>
            <a:endParaRPr sz="3600">
              <a:highlight>
                <a:srgbClr val="CCCCCC"/>
              </a:highlight>
              <a:latin typeface="Oswald"/>
              <a:ea typeface="Oswald"/>
              <a:cs typeface="Oswald"/>
              <a:sym typeface="Oswald"/>
            </a:endParaRPr>
          </a:p>
          <a:p>
            <a:pPr indent="0" lvl="0" marL="0" rtl="0" algn="l">
              <a:spcBef>
                <a:spcPts val="0"/>
              </a:spcBef>
              <a:spcAft>
                <a:spcPts val="0"/>
              </a:spcAft>
              <a:buNone/>
            </a:pPr>
            <a:r>
              <a:t/>
            </a:r>
            <a:endParaRPr sz="3600">
              <a:highlight>
                <a:srgbClr val="CCCCCC"/>
              </a:highlight>
              <a:latin typeface="Oswald"/>
              <a:ea typeface="Oswald"/>
              <a:cs typeface="Oswald"/>
              <a:sym typeface="Oswald"/>
            </a:endParaRPr>
          </a:p>
        </p:txBody>
      </p:sp>
      <p:sp>
        <p:nvSpPr>
          <p:cNvPr id="323" name="Google Shape;323;p25"/>
          <p:cNvSpPr/>
          <p:nvPr/>
        </p:nvSpPr>
        <p:spPr>
          <a:xfrm>
            <a:off x="141841" y="2403303"/>
            <a:ext cx="468600" cy="433500"/>
          </a:xfrm>
          <a:prstGeom prst="rect">
            <a:avLst/>
          </a:prstGeom>
          <a:solidFill>
            <a:srgbClr val="A3A3A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24" name="Google Shape;324;p25"/>
          <p:cNvSpPr txBox="1"/>
          <p:nvPr/>
        </p:nvSpPr>
        <p:spPr>
          <a:xfrm>
            <a:off x="283700" y="1012550"/>
            <a:ext cx="13457400" cy="964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Oswald"/>
                <a:ea typeface="Oswald"/>
                <a:cs typeface="Oswald"/>
                <a:sym typeface="Oswald"/>
              </a:rPr>
              <a:t>Further Reading</a:t>
            </a:r>
            <a:endParaRPr sz="6000">
              <a:latin typeface="Oswald"/>
              <a:ea typeface="Oswald"/>
              <a:cs typeface="Oswald"/>
              <a:sym typeface="Oswald"/>
            </a:endParaRPr>
          </a:p>
        </p:txBody>
      </p:sp>
      <p:sp>
        <p:nvSpPr>
          <p:cNvPr id="325" name="Google Shape;325;p25"/>
          <p:cNvSpPr txBox="1"/>
          <p:nvPr/>
        </p:nvSpPr>
        <p:spPr>
          <a:xfrm>
            <a:off x="610450" y="3070475"/>
            <a:ext cx="8772900" cy="482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600">
                <a:latin typeface="Oswald"/>
                <a:ea typeface="Oswald"/>
                <a:cs typeface="Oswald"/>
                <a:sym typeface="Oswald"/>
              </a:rPr>
              <a:t>Oral contraceptives (birth control pills):</a:t>
            </a:r>
            <a:endParaRPr b="1" sz="24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000">
                <a:latin typeface="Times New Roman"/>
                <a:ea typeface="Times New Roman"/>
                <a:cs typeface="Times New Roman"/>
                <a:sym typeface="Times New Roman"/>
              </a:rPr>
              <a:t>Our targets for taming the cycle are FSH and LH, which are required to trigger ovulation. And one way of controlling theses two hormones is via the negative feedback of estrogen </a:t>
            </a:r>
            <a:r>
              <a:rPr b="1" lang="en" sz="2000">
                <a:latin typeface="Times New Roman"/>
                <a:ea typeface="Times New Roman"/>
                <a:cs typeface="Times New Roman"/>
                <a:sym typeface="Times New Roman"/>
              </a:rPr>
              <a:t>(E)</a:t>
            </a:r>
            <a:r>
              <a:rPr lang="en" sz="2000">
                <a:latin typeface="Times New Roman"/>
                <a:ea typeface="Times New Roman"/>
                <a:cs typeface="Times New Roman"/>
                <a:sym typeface="Times New Roman"/>
              </a:rPr>
              <a:t> and progesterone </a:t>
            </a:r>
            <a:r>
              <a:rPr b="1" lang="en" sz="2000">
                <a:latin typeface="Times New Roman"/>
                <a:ea typeface="Times New Roman"/>
                <a:cs typeface="Times New Roman"/>
                <a:sym typeface="Times New Roman"/>
              </a:rPr>
              <a:t>(P)</a:t>
            </a:r>
            <a:r>
              <a:rPr lang="en" sz="2000">
                <a:latin typeface="Times New Roman"/>
                <a:ea typeface="Times New Roman"/>
                <a:cs typeface="Times New Roman"/>
                <a:sym typeface="Times New Roman"/>
              </a:rPr>
              <a:t>.</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Most oral contraceptives contain a combination of 2 types of hormones: </a:t>
            </a:r>
            <a:r>
              <a:rPr b="1" lang="en" sz="2000">
                <a:latin typeface="Times New Roman"/>
                <a:ea typeface="Times New Roman"/>
                <a:cs typeface="Times New Roman"/>
                <a:sym typeface="Times New Roman"/>
              </a:rPr>
              <a:t>E</a:t>
            </a:r>
            <a:r>
              <a:rPr lang="en" sz="2000">
                <a:latin typeface="Times New Roman"/>
                <a:ea typeface="Times New Roman"/>
                <a:cs typeface="Times New Roman"/>
                <a:sym typeface="Times New Roman"/>
              </a:rPr>
              <a:t> (estrogen) and </a:t>
            </a:r>
            <a:r>
              <a:rPr b="1" lang="en" sz="2000">
                <a:latin typeface="Times New Roman"/>
                <a:ea typeface="Times New Roman"/>
                <a:cs typeface="Times New Roman"/>
                <a:sym typeface="Times New Roman"/>
              </a:rPr>
              <a:t>P </a:t>
            </a:r>
            <a:r>
              <a:rPr lang="en" sz="2000">
                <a:latin typeface="Times New Roman"/>
                <a:ea typeface="Times New Roman"/>
                <a:cs typeface="Times New Roman"/>
                <a:sym typeface="Times New Roman"/>
              </a:rPr>
              <a:t>(progesterone). Some pills contain only P (“mini-pill.”)</a:t>
            </a:r>
            <a:endParaRPr sz="20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000">
                <a:latin typeface="Times New Roman"/>
                <a:ea typeface="Times New Roman"/>
                <a:cs typeface="Times New Roman"/>
                <a:sym typeface="Times New Roman"/>
              </a:rPr>
              <a:t>They are usually prescribed for 4 weeks at a time, with each 4-week packet containing 4 to 7 days of hormone-free pills (inactive to allow menstruation; </a:t>
            </a:r>
            <a:r>
              <a:rPr lang="en" sz="1800">
                <a:solidFill>
                  <a:srgbClr val="434343"/>
                </a:solidFill>
                <a:latin typeface="Times New Roman"/>
                <a:ea typeface="Times New Roman"/>
                <a:cs typeface="Times New Roman"/>
                <a:sym typeface="Times New Roman"/>
              </a:rPr>
              <a:t>to avoid breakthrough bleeding and prevent estrogen excess from causing hyperplasia</a:t>
            </a:r>
            <a:r>
              <a:rPr lang="en" sz="2000">
                <a:latin typeface="Times New Roman"/>
                <a:ea typeface="Times New Roman"/>
                <a:cs typeface="Times New Roman"/>
                <a:sym typeface="Times New Roman"/>
              </a:rPr>
              <a:t>).</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b="1" lang="en" sz="2000">
                <a:latin typeface="Times New Roman"/>
                <a:ea typeface="Times New Roman"/>
                <a:cs typeface="Times New Roman"/>
                <a:sym typeface="Times New Roman"/>
              </a:rPr>
              <a:t>How do they work? </a:t>
            </a:r>
            <a:r>
              <a:rPr lang="en" sz="2000">
                <a:latin typeface="Times New Roman"/>
                <a:ea typeface="Times New Roman"/>
                <a:cs typeface="Times New Roman"/>
                <a:sym typeface="Times New Roman"/>
              </a:rPr>
              <a:t>Well by three main mechanisms: </a:t>
            </a:r>
            <a:r>
              <a:rPr lang="en" sz="2000" u="sng">
                <a:latin typeface="Times New Roman"/>
                <a:ea typeface="Times New Roman"/>
                <a:cs typeface="Times New Roman"/>
                <a:sym typeface="Times New Roman"/>
              </a:rPr>
              <a:t>preventing egg ovulation</a:t>
            </a:r>
            <a:r>
              <a:rPr lang="en" sz="2000">
                <a:latin typeface="Times New Roman"/>
                <a:ea typeface="Times New Roman"/>
                <a:cs typeface="Times New Roman"/>
                <a:sym typeface="Times New Roman"/>
              </a:rPr>
              <a:t> and release while </a:t>
            </a:r>
            <a:r>
              <a:rPr lang="en" sz="2000">
                <a:solidFill>
                  <a:schemeClr val="dk1"/>
                </a:solidFill>
                <a:latin typeface="Times New Roman"/>
                <a:ea typeface="Times New Roman"/>
                <a:cs typeface="Times New Roman"/>
                <a:sym typeface="Times New Roman"/>
              </a:rPr>
              <a:t>P</a:t>
            </a:r>
            <a:r>
              <a:rPr lang="en" sz="2000">
                <a:latin typeface="Times New Roman"/>
                <a:ea typeface="Times New Roman"/>
                <a:cs typeface="Times New Roman"/>
                <a:sym typeface="Times New Roman"/>
              </a:rPr>
              <a:t> causes </a:t>
            </a:r>
            <a:r>
              <a:rPr lang="en" sz="2000" u="sng">
                <a:latin typeface="Times New Roman"/>
                <a:ea typeface="Times New Roman"/>
                <a:cs typeface="Times New Roman"/>
                <a:sym typeface="Times New Roman"/>
              </a:rPr>
              <a:t>thinning of the endometrium</a:t>
            </a:r>
            <a:r>
              <a:rPr lang="en" sz="2000">
                <a:latin typeface="Times New Roman"/>
                <a:ea typeface="Times New Roman"/>
                <a:cs typeface="Times New Roman"/>
                <a:sym typeface="Times New Roman"/>
              </a:rPr>
              <a:t> which prevents implantation of fertilized egg and </a:t>
            </a:r>
            <a:r>
              <a:rPr lang="en" sz="2000" u="sng">
                <a:latin typeface="Times New Roman"/>
                <a:ea typeface="Times New Roman"/>
                <a:cs typeface="Times New Roman"/>
                <a:sym typeface="Times New Roman"/>
              </a:rPr>
              <a:t>increasing thickness of cervical secretion</a:t>
            </a:r>
            <a:r>
              <a:rPr lang="en" sz="2000">
                <a:latin typeface="Times New Roman"/>
                <a:ea typeface="Times New Roman"/>
                <a:cs typeface="Times New Roman"/>
                <a:sym typeface="Times New Roman"/>
              </a:rPr>
              <a:t> preventing sperm from reaching egg.</a:t>
            </a:r>
            <a:endParaRPr sz="2000">
              <a:latin typeface="Times New Roman"/>
              <a:ea typeface="Times New Roman"/>
              <a:cs typeface="Times New Roman"/>
              <a:sym typeface="Times New Roman"/>
            </a:endParaRPr>
          </a:p>
        </p:txBody>
      </p:sp>
      <p:sp>
        <p:nvSpPr>
          <p:cNvPr id="326" name="Google Shape;326;p25"/>
          <p:cNvSpPr txBox="1"/>
          <p:nvPr/>
        </p:nvSpPr>
        <p:spPr>
          <a:xfrm>
            <a:off x="752400" y="8851225"/>
            <a:ext cx="12840600" cy="589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600">
                <a:latin typeface="Oswald"/>
                <a:ea typeface="Oswald"/>
                <a:cs typeface="Oswald"/>
                <a:sym typeface="Oswald"/>
              </a:rPr>
              <a:t>Pregnancy</a:t>
            </a:r>
            <a:r>
              <a:rPr lang="en" sz="3600">
                <a:latin typeface="Oswald"/>
                <a:ea typeface="Oswald"/>
                <a:cs typeface="Oswald"/>
                <a:sym typeface="Oswald"/>
              </a:rPr>
              <a:t> &amp; Fertility tests:</a:t>
            </a:r>
            <a:endParaRPr sz="3600">
              <a:latin typeface="Oswald"/>
              <a:ea typeface="Oswald"/>
              <a:cs typeface="Oswald"/>
              <a:sym typeface="Oswald"/>
            </a:endParaRPr>
          </a:p>
          <a:p>
            <a:pPr indent="0" lvl="0" marL="0" rtl="0" algn="l">
              <a:lnSpc>
                <a:spcPct val="100000"/>
              </a:lnSpc>
              <a:spcBef>
                <a:spcPts val="0"/>
              </a:spcBef>
              <a:spcAft>
                <a:spcPts val="0"/>
              </a:spcAft>
              <a:buNone/>
            </a:pPr>
            <a:r>
              <a:t/>
            </a:r>
            <a:endParaRPr sz="3600">
              <a:latin typeface="Oswald"/>
              <a:ea typeface="Oswald"/>
              <a:cs typeface="Oswald"/>
              <a:sym typeface="Oswald"/>
            </a:endParaRPr>
          </a:p>
          <a:p>
            <a:pPr indent="0" lvl="0" marL="0" rtl="0" algn="l">
              <a:lnSpc>
                <a:spcPct val="100000"/>
              </a:lnSpc>
              <a:spcBef>
                <a:spcPts val="0"/>
              </a:spcBef>
              <a:spcAft>
                <a:spcPts val="0"/>
              </a:spcAft>
              <a:buNone/>
            </a:pPr>
            <a:r>
              <a:rPr lang="en" sz="3000">
                <a:latin typeface="Oswald"/>
                <a:ea typeface="Oswald"/>
                <a:cs typeface="Oswald"/>
                <a:sym typeface="Oswald"/>
              </a:rPr>
              <a:t>hCG test</a:t>
            </a:r>
            <a:endParaRPr sz="3000">
              <a:latin typeface="Oswald"/>
              <a:ea typeface="Oswald"/>
              <a:cs typeface="Oswald"/>
              <a:sym typeface="Oswald"/>
            </a:endParaRPr>
          </a:p>
          <a:p>
            <a:pPr indent="-355600" lvl="0" marL="457200" rtl="0" algn="l">
              <a:lnSpc>
                <a:spcPct val="100000"/>
              </a:lnSpc>
              <a:spcBef>
                <a:spcPts val="0"/>
              </a:spcBef>
              <a:spcAft>
                <a:spcPts val="0"/>
              </a:spcAft>
              <a:buSzPts val="2000"/>
              <a:buFont typeface="Times New Roman"/>
              <a:buChar char="❏"/>
            </a:pPr>
            <a:r>
              <a:rPr lang="en" sz="2000">
                <a:highlight>
                  <a:srgbClr val="FFFFFF"/>
                </a:highlight>
                <a:latin typeface="Times New Roman"/>
                <a:ea typeface="Times New Roman"/>
                <a:cs typeface="Times New Roman"/>
                <a:sym typeface="Times New Roman"/>
              </a:rPr>
              <a:t>H</a:t>
            </a:r>
            <a:r>
              <a:rPr i="1" lang="en" sz="2000">
                <a:highlight>
                  <a:srgbClr val="FFFFFF"/>
                </a:highlight>
                <a:latin typeface="Times New Roman"/>
                <a:ea typeface="Times New Roman"/>
                <a:cs typeface="Times New Roman"/>
                <a:sym typeface="Times New Roman"/>
              </a:rPr>
              <a:t>uman chorionic gonadotropin</a:t>
            </a:r>
            <a:r>
              <a:rPr lang="en" sz="2000">
                <a:highlight>
                  <a:srgbClr val="FFFFFF"/>
                </a:highlight>
                <a:latin typeface="Times New Roman"/>
                <a:ea typeface="Times New Roman"/>
                <a:cs typeface="Times New Roman"/>
                <a:sym typeface="Times New Roman"/>
              </a:rPr>
              <a:t> is a </a:t>
            </a:r>
            <a:r>
              <a:rPr lang="en" sz="2000">
                <a:latin typeface="Times New Roman"/>
                <a:ea typeface="Times New Roman"/>
                <a:cs typeface="Times New Roman"/>
                <a:sym typeface="Times New Roman"/>
              </a:rPr>
              <a:t>hormone</a:t>
            </a:r>
            <a:r>
              <a:rPr lang="en" sz="2000">
                <a:highlight>
                  <a:srgbClr val="FFFFFF"/>
                </a:highlight>
                <a:latin typeface="Times New Roman"/>
                <a:ea typeface="Times New Roman"/>
                <a:cs typeface="Times New Roman"/>
                <a:sym typeface="Times New Roman"/>
              </a:rPr>
              <a:t> produced by the </a:t>
            </a:r>
            <a:r>
              <a:rPr lang="en" sz="2000">
                <a:uFill>
                  <a:noFill/>
                </a:uFill>
                <a:latin typeface="Times New Roman"/>
                <a:ea typeface="Times New Roman"/>
                <a:cs typeface="Times New Roman"/>
                <a:sym typeface="Times New Roman"/>
                <a:hlinkClick r:id="rId3"/>
              </a:rPr>
              <a:t>placenta</a:t>
            </a:r>
            <a:r>
              <a:rPr lang="en" sz="2000">
                <a:highlight>
                  <a:srgbClr val="FFFFFF"/>
                </a:highlight>
                <a:latin typeface="Times New Roman"/>
                <a:ea typeface="Times New Roman"/>
                <a:cs typeface="Times New Roman"/>
                <a:sym typeface="Times New Roman"/>
              </a:rPr>
              <a:t> of a pregnant woman. </a:t>
            </a:r>
            <a:endParaRPr sz="2000">
              <a:highlight>
                <a:srgbClr val="FFFFFF"/>
              </a:highlight>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Early in pregnancy, the level of hCG increases in the blood and is eliminated in the urine. A pregnancy test detects hCG in the blood or urine and confirms or rules out pregnancy.</a:t>
            </a:r>
            <a:endParaRPr sz="2000">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Char char="❏"/>
            </a:pPr>
            <a:r>
              <a:rPr lang="en" sz="2000">
                <a:highlight>
                  <a:srgbClr val="FFFFFF"/>
                </a:highlight>
                <a:latin typeface="Times New Roman"/>
                <a:ea typeface="Times New Roman"/>
                <a:cs typeface="Times New Roman"/>
                <a:sym typeface="Times New Roman"/>
              </a:rPr>
              <a:t>However, during the early weeks of pregnancy, hCG is important in maintaining function of the </a:t>
            </a:r>
            <a:r>
              <a:rPr i="1" lang="en" sz="2000">
                <a:latin typeface="Times New Roman"/>
                <a:ea typeface="Times New Roman"/>
                <a:cs typeface="Times New Roman"/>
                <a:sym typeface="Times New Roman"/>
              </a:rPr>
              <a:t>corpus luteum</a:t>
            </a:r>
            <a:r>
              <a:rPr i="1" lang="en" sz="2000">
                <a:highlight>
                  <a:srgbClr val="FFFFFF"/>
                </a:highlight>
                <a:latin typeface="Times New Roman"/>
                <a:ea typeface="Times New Roman"/>
                <a:cs typeface="Times New Roman"/>
                <a:sym typeface="Times New Roman"/>
              </a:rPr>
              <a:t>, </a:t>
            </a:r>
            <a:r>
              <a:rPr lang="en" sz="2000">
                <a:highlight>
                  <a:srgbClr val="FFFFFF"/>
                </a:highlight>
                <a:latin typeface="Times New Roman"/>
                <a:ea typeface="Times New Roman"/>
                <a:cs typeface="Times New Roman"/>
                <a:sym typeface="Times New Roman"/>
              </a:rPr>
              <a:t>levels then fall slowly during the remainder of the pregnancy.</a:t>
            </a:r>
            <a:endParaRPr i="1" sz="2000">
              <a:latin typeface="Times New Roman"/>
              <a:ea typeface="Times New Roman"/>
              <a:cs typeface="Times New Roman"/>
              <a:sym typeface="Times New Roman"/>
            </a:endParaRPr>
          </a:p>
          <a:p>
            <a:pPr indent="0" lvl="0" marL="0" rtl="0" algn="l">
              <a:lnSpc>
                <a:spcPct val="100000"/>
              </a:lnSpc>
              <a:spcBef>
                <a:spcPts val="1200"/>
              </a:spcBef>
              <a:spcAft>
                <a:spcPts val="0"/>
              </a:spcAft>
              <a:buNone/>
            </a:pPr>
            <a:r>
              <a:rPr lang="en" sz="3000">
                <a:latin typeface="Oswald"/>
                <a:ea typeface="Oswald"/>
                <a:cs typeface="Oswald"/>
                <a:sym typeface="Oswald"/>
              </a:rPr>
              <a:t>LH test</a:t>
            </a:r>
            <a:endParaRPr sz="1800">
              <a:solidFill>
                <a:schemeClr val="dk1"/>
              </a:solidFill>
              <a:highlight>
                <a:srgbClr val="FFFFFF"/>
              </a:highlight>
              <a:latin typeface="Times New Roman"/>
              <a:ea typeface="Times New Roman"/>
              <a:cs typeface="Times New Roman"/>
              <a:sym typeface="Times New Roman"/>
            </a:endParaRPr>
          </a:p>
          <a:p>
            <a:pPr indent="-355600" lvl="0" marL="457200" rtl="0" algn="l">
              <a:lnSpc>
                <a:spcPct val="100000"/>
              </a:lnSpc>
              <a:spcBef>
                <a:spcPts val="0"/>
              </a:spcBef>
              <a:spcAft>
                <a:spcPts val="0"/>
              </a:spcAft>
              <a:buClr>
                <a:schemeClr val="dk1"/>
              </a:buClr>
              <a:buSzPts val="2000"/>
              <a:buFont typeface="Times New Roman"/>
              <a:buChar char="❏"/>
            </a:pPr>
            <a:r>
              <a:rPr lang="en" sz="2000">
                <a:solidFill>
                  <a:schemeClr val="dk1"/>
                </a:solidFill>
                <a:highlight>
                  <a:srgbClr val="FFFFFF"/>
                </a:highlight>
                <a:latin typeface="Times New Roman"/>
                <a:ea typeface="Times New Roman"/>
                <a:cs typeface="Times New Roman"/>
                <a:sym typeface="Times New Roman"/>
              </a:rPr>
              <a:t>While serum estradiol (the most potent estrogen secreted by the dominant follicle) concentration reaches a threshold level, a positive feedback mechanism works on the hypothalamus and anterior pituitary gland, which results in an abrupt secretion of LH into bloodstream. </a:t>
            </a:r>
            <a:endParaRPr sz="2000">
              <a:solidFill>
                <a:schemeClr val="dk1"/>
              </a:solidFill>
              <a:highlight>
                <a:srgbClr val="FFFFFF"/>
              </a:highlight>
              <a:latin typeface="Times New Roman"/>
              <a:ea typeface="Times New Roman"/>
              <a:cs typeface="Times New Roman"/>
              <a:sym typeface="Times New Roman"/>
            </a:endParaRPr>
          </a:p>
          <a:p>
            <a:pPr indent="-355600" lvl="0" marL="457200" rtl="0" algn="l">
              <a:lnSpc>
                <a:spcPct val="100000"/>
              </a:lnSpc>
              <a:spcBef>
                <a:spcPts val="0"/>
              </a:spcBef>
              <a:spcAft>
                <a:spcPts val="0"/>
              </a:spcAft>
              <a:buClr>
                <a:schemeClr val="dk1"/>
              </a:buClr>
              <a:buSzPts val="2000"/>
              <a:buFont typeface="Times New Roman"/>
              <a:buChar char="❏"/>
            </a:pPr>
            <a:r>
              <a:rPr lang="en" sz="2000">
                <a:solidFill>
                  <a:schemeClr val="dk1"/>
                </a:solidFill>
                <a:highlight>
                  <a:srgbClr val="FFFFFF"/>
                </a:highlight>
                <a:latin typeface="Times New Roman"/>
                <a:ea typeface="Times New Roman"/>
                <a:cs typeface="Times New Roman"/>
                <a:sym typeface="Times New Roman"/>
              </a:rPr>
              <a:t>The onset of the LH surge precedes ovulation by 35–44 hr.</a:t>
            </a:r>
            <a:endParaRPr sz="2000">
              <a:solidFill>
                <a:schemeClr val="dk1"/>
              </a:solidFill>
              <a:highlight>
                <a:srgbClr val="FFFFFF"/>
              </a:highlight>
              <a:latin typeface="Times New Roman"/>
              <a:ea typeface="Times New Roman"/>
              <a:cs typeface="Times New Roman"/>
              <a:sym typeface="Times New Roman"/>
            </a:endParaRPr>
          </a:p>
          <a:p>
            <a:pPr indent="-355600" lvl="0" marL="457200" rtl="0" algn="l">
              <a:lnSpc>
                <a:spcPct val="100000"/>
              </a:lnSpc>
              <a:spcBef>
                <a:spcPts val="0"/>
              </a:spcBef>
              <a:spcAft>
                <a:spcPts val="0"/>
              </a:spcAft>
              <a:buClr>
                <a:schemeClr val="dk1"/>
              </a:buClr>
              <a:buSzPts val="2000"/>
              <a:buFont typeface="Times New Roman"/>
              <a:buChar char="❏"/>
            </a:pPr>
            <a:r>
              <a:rPr lang="en" sz="2000">
                <a:solidFill>
                  <a:schemeClr val="dk1"/>
                </a:solidFill>
                <a:highlight>
                  <a:srgbClr val="FFFFFF"/>
                </a:highlight>
                <a:latin typeface="Times New Roman"/>
                <a:ea typeface="Times New Roman"/>
                <a:cs typeface="Times New Roman"/>
                <a:sym typeface="Times New Roman"/>
              </a:rPr>
              <a:t>Detection of LH in urine using an over‐the‐counter device is much more convenient and less invasive than measures. </a:t>
            </a:r>
            <a:endParaRPr sz="2000">
              <a:solidFill>
                <a:schemeClr val="dk1"/>
              </a:solidFill>
              <a:highlight>
                <a:srgbClr val="FFFFFF"/>
              </a:highlight>
              <a:latin typeface="Times New Roman"/>
              <a:ea typeface="Times New Roman"/>
              <a:cs typeface="Times New Roman"/>
              <a:sym typeface="Times New Roman"/>
            </a:endParaRPr>
          </a:p>
          <a:p>
            <a:pPr indent="-355600" lvl="0" marL="457200" rtl="0" algn="l">
              <a:lnSpc>
                <a:spcPct val="100000"/>
              </a:lnSpc>
              <a:spcBef>
                <a:spcPts val="0"/>
              </a:spcBef>
              <a:spcAft>
                <a:spcPts val="0"/>
              </a:spcAft>
              <a:buClr>
                <a:schemeClr val="dk1"/>
              </a:buClr>
              <a:buSzPts val="2000"/>
              <a:buFont typeface="Times New Roman"/>
              <a:buChar char="❏"/>
            </a:pPr>
            <a:r>
              <a:rPr lang="en" sz="2000">
                <a:solidFill>
                  <a:schemeClr val="dk1"/>
                </a:solidFill>
                <a:highlight>
                  <a:srgbClr val="FFFFFF"/>
                </a:highlight>
                <a:latin typeface="Times New Roman"/>
                <a:ea typeface="Times New Roman"/>
                <a:cs typeface="Times New Roman"/>
                <a:sym typeface="Times New Roman"/>
              </a:rPr>
              <a:t>The fertility window begins approximately 3–5 days (sperm lifespan) before ovulation and continues to a point approximately 1–2 days (oocyte lifespan) after ovulation. Identifying this window is vital for encouraging or discouraging contraception.</a:t>
            </a:r>
            <a:endParaRPr sz="20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0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8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3000">
              <a:latin typeface="Oswald"/>
              <a:ea typeface="Oswald"/>
              <a:cs typeface="Oswald"/>
              <a:sym typeface="Oswald"/>
            </a:endParaRPr>
          </a:p>
          <a:p>
            <a:pPr indent="0" lvl="0" marL="0" rtl="0" algn="l">
              <a:lnSpc>
                <a:spcPct val="115000"/>
              </a:lnSpc>
              <a:spcBef>
                <a:spcPts val="0"/>
              </a:spcBef>
              <a:spcAft>
                <a:spcPts val="0"/>
              </a:spcAft>
              <a:buNone/>
            </a:pPr>
            <a:r>
              <a:t/>
            </a:r>
            <a:endParaRPr sz="3000">
              <a:latin typeface="Oswald"/>
              <a:ea typeface="Oswald"/>
              <a:cs typeface="Oswald"/>
              <a:sym typeface="Oswald"/>
            </a:endParaRPr>
          </a:p>
        </p:txBody>
      </p:sp>
      <p:sp>
        <p:nvSpPr>
          <p:cNvPr id="327" name="Google Shape;327;p25"/>
          <p:cNvSpPr txBox="1"/>
          <p:nvPr/>
        </p:nvSpPr>
        <p:spPr>
          <a:xfrm>
            <a:off x="9800150" y="6399950"/>
            <a:ext cx="4155000" cy="169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Times New Roman"/>
                <a:ea typeface="Times New Roman"/>
                <a:cs typeface="Times New Roman"/>
                <a:sym typeface="Times New Roman"/>
              </a:rPr>
              <a:t>Because both P and E are at high levels throughout pregnancy, some people describe taking the Pill as</a:t>
            </a:r>
            <a:r>
              <a:rPr b="1" lang="en" sz="2000">
                <a:latin typeface="Times New Roman"/>
                <a:ea typeface="Times New Roman"/>
                <a:cs typeface="Times New Roman"/>
                <a:sym typeface="Times New Roman"/>
              </a:rPr>
              <a:t> “tricking the body into thinking it’s pregnant”</a:t>
            </a:r>
            <a:endParaRPr b="1" sz="2000">
              <a:latin typeface="Times New Roman"/>
              <a:ea typeface="Times New Roman"/>
              <a:cs typeface="Times New Roman"/>
              <a:sym typeface="Times New Roman"/>
            </a:endParaRPr>
          </a:p>
        </p:txBody>
      </p:sp>
      <p:sp>
        <p:nvSpPr>
          <p:cNvPr id="328" name="Google Shape;328;p25"/>
          <p:cNvSpPr txBox="1"/>
          <p:nvPr/>
        </p:nvSpPr>
        <p:spPr>
          <a:xfrm>
            <a:off x="610450" y="8021538"/>
            <a:ext cx="9516300" cy="699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Times New Roman"/>
                <a:ea typeface="Times New Roman"/>
                <a:cs typeface="Times New Roman"/>
                <a:sym typeface="Times New Roman"/>
              </a:rPr>
              <a:t>Clinical</a:t>
            </a:r>
            <a:r>
              <a:rPr b="1" lang="en" sz="1800">
                <a:latin typeface="Times New Roman"/>
                <a:ea typeface="Times New Roman"/>
                <a:cs typeface="Times New Roman"/>
                <a:sym typeface="Times New Roman"/>
              </a:rPr>
              <a:t> info.:</a:t>
            </a:r>
            <a:r>
              <a:rPr lang="en" sz="1800">
                <a:latin typeface="Times New Roman"/>
                <a:ea typeface="Times New Roman"/>
                <a:cs typeface="Times New Roman"/>
                <a:sym typeface="Times New Roman"/>
              </a:rPr>
              <a:t> </a:t>
            </a:r>
            <a:r>
              <a:rPr lang="en" sz="1800">
                <a:latin typeface="Times New Roman"/>
                <a:ea typeface="Times New Roman"/>
                <a:cs typeface="Times New Roman"/>
                <a:sym typeface="Times New Roman"/>
              </a:rPr>
              <a:t>Continuous menstrual suppression via the Pill has also been used to treat endometriosis (see next page), debilitating menstrual pains and other menstruation-related ailments.</a:t>
            </a:r>
            <a:endParaRPr sz="1800">
              <a:latin typeface="Times New Roman"/>
              <a:ea typeface="Times New Roman"/>
              <a:cs typeface="Times New Roman"/>
              <a:sym typeface="Times New Roman"/>
            </a:endParaRPr>
          </a:p>
        </p:txBody>
      </p:sp>
      <p:pic>
        <p:nvPicPr>
          <p:cNvPr id="329" name="Google Shape;329;p25"/>
          <p:cNvPicPr preferRelativeResize="0"/>
          <p:nvPr/>
        </p:nvPicPr>
        <p:blipFill>
          <a:blip r:embed="rId4">
            <a:alphaModFix/>
          </a:blip>
          <a:stretch>
            <a:fillRect/>
          </a:stretch>
        </p:blipFill>
        <p:spPr>
          <a:xfrm>
            <a:off x="10126625" y="3243371"/>
            <a:ext cx="3502051" cy="3044100"/>
          </a:xfrm>
          <a:prstGeom prst="rect">
            <a:avLst/>
          </a:prstGeom>
          <a:noFill/>
          <a:ln>
            <a:noFill/>
          </a:ln>
        </p:spPr>
      </p:pic>
      <p:sp>
        <p:nvSpPr>
          <p:cNvPr id="330" name="Google Shape;330;p25"/>
          <p:cNvSpPr txBox="1"/>
          <p:nvPr/>
        </p:nvSpPr>
        <p:spPr>
          <a:xfrm>
            <a:off x="610450" y="15236400"/>
            <a:ext cx="13344600" cy="502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100"/>
              </a:spcBef>
              <a:spcAft>
                <a:spcPts val="0"/>
              </a:spcAft>
              <a:buNone/>
            </a:pPr>
            <a:r>
              <a:rPr lang="en" sz="3600">
                <a:latin typeface="Oswald"/>
                <a:ea typeface="Oswald"/>
                <a:cs typeface="Oswald"/>
                <a:sym typeface="Oswald"/>
              </a:rPr>
              <a:t>Ovulation dysfunction:</a:t>
            </a:r>
            <a:endParaRPr sz="3600">
              <a:latin typeface="Oswald"/>
              <a:ea typeface="Oswald"/>
              <a:cs typeface="Oswald"/>
              <a:sym typeface="Oswald"/>
            </a:endParaRPr>
          </a:p>
          <a:p>
            <a:pPr indent="0" lvl="0" marL="0" rtl="0" algn="l">
              <a:lnSpc>
                <a:spcPct val="115000"/>
              </a:lnSpc>
              <a:spcBef>
                <a:spcPts val="1100"/>
              </a:spcBef>
              <a:spcAft>
                <a:spcPts val="0"/>
              </a:spcAft>
              <a:buNone/>
            </a:pPr>
            <a:r>
              <a:rPr lang="en" sz="2000">
                <a:latin typeface="Times New Roman"/>
                <a:ea typeface="Times New Roman"/>
                <a:cs typeface="Times New Roman"/>
                <a:sym typeface="Times New Roman"/>
              </a:rPr>
              <a:t>Ovulation problems reduce the chances of an egg being fertilized, and they may include:</a:t>
            </a:r>
            <a:endParaRPr sz="2000">
              <a:latin typeface="Times New Roman"/>
              <a:ea typeface="Times New Roman"/>
              <a:cs typeface="Times New Roman"/>
              <a:sym typeface="Times New Roman"/>
            </a:endParaRPr>
          </a:p>
          <a:p>
            <a:pPr indent="-355600" lvl="0" marL="457200" rtl="0" algn="l">
              <a:lnSpc>
                <a:spcPct val="115000"/>
              </a:lnSpc>
              <a:spcBef>
                <a:spcPts val="1100"/>
              </a:spcBef>
              <a:spcAft>
                <a:spcPts val="0"/>
              </a:spcAft>
              <a:buClr>
                <a:schemeClr val="dk1"/>
              </a:buClr>
              <a:buSzPts val="2000"/>
              <a:buFont typeface="Times New Roman"/>
              <a:buAutoNum type="arabicPeriod"/>
            </a:pPr>
            <a:r>
              <a:rPr b="1" lang="en" sz="2000">
                <a:solidFill>
                  <a:schemeClr val="dk1"/>
                </a:solidFill>
                <a:latin typeface="Times New Roman"/>
                <a:ea typeface="Times New Roman"/>
                <a:cs typeface="Times New Roman"/>
                <a:sym typeface="Times New Roman"/>
              </a:rPr>
              <a:t>Premature ovarian failure</a:t>
            </a:r>
            <a:r>
              <a:rPr lang="en" sz="2000">
                <a:solidFill>
                  <a:schemeClr val="dk1"/>
                </a:solidFill>
                <a:latin typeface="Times New Roman"/>
                <a:ea typeface="Times New Roman"/>
                <a:cs typeface="Times New Roman"/>
                <a:sym typeface="Times New Roman"/>
              </a:rPr>
              <a:t> (early </a:t>
            </a:r>
            <a:r>
              <a:rPr lang="en" sz="2000">
                <a:solidFill>
                  <a:schemeClr val="dk1"/>
                </a:solidFill>
                <a:latin typeface="Times New Roman"/>
                <a:ea typeface="Times New Roman"/>
                <a:cs typeface="Times New Roman"/>
                <a:sym typeface="Times New Roman"/>
              </a:rPr>
              <a:t>menopause</a:t>
            </a:r>
            <a:r>
              <a:rPr lang="en" sz="2000">
                <a:solidFill>
                  <a:schemeClr val="dk1"/>
                </a:solidFill>
                <a:latin typeface="Times New Roman"/>
                <a:ea typeface="Times New Roman"/>
                <a:cs typeface="Times New Roman"/>
                <a:sym typeface="Times New Roman"/>
              </a:rPr>
              <a:t>):  the ovaries stop functioning before a natural menopause</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AutoNum type="arabicPeriod"/>
            </a:pPr>
            <a:r>
              <a:rPr b="1" lang="en" sz="2000">
                <a:solidFill>
                  <a:schemeClr val="dk1"/>
                </a:solidFill>
                <a:latin typeface="Times New Roman"/>
                <a:ea typeface="Times New Roman"/>
                <a:cs typeface="Times New Roman"/>
                <a:sym typeface="Times New Roman"/>
              </a:rPr>
              <a:t>Polycystic ovary syndrome</a:t>
            </a:r>
            <a:r>
              <a:rPr lang="en" sz="2000">
                <a:solidFill>
                  <a:schemeClr val="dk1"/>
                </a:solidFill>
                <a:latin typeface="Times New Roman"/>
                <a:ea typeface="Times New Roman"/>
                <a:cs typeface="Times New Roman"/>
                <a:sym typeface="Times New Roman"/>
              </a:rPr>
              <a:t>: -</a:t>
            </a:r>
            <a:r>
              <a:rPr lang="en" sz="2000">
                <a:solidFill>
                  <a:schemeClr val="dk1"/>
                </a:solidFill>
                <a:latin typeface="Times New Roman"/>
                <a:ea typeface="Times New Roman"/>
                <a:cs typeface="Times New Roman"/>
                <a:sym typeface="Times New Roman"/>
              </a:rPr>
              <a:t>explained</a:t>
            </a:r>
            <a:r>
              <a:rPr lang="en" sz="2000">
                <a:solidFill>
                  <a:schemeClr val="dk1"/>
                </a:solidFill>
                <a:latin typeface="Times New Roman"/>
                <a:ea typeface="Times New Roman"/>
                <a:cs typeface="Times New Roman"/>
                <a:sym typeface="Times New Roman"/>
              </a:rPr>
              <a:t> in next page-</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AutoNum type="arabicPeriod"/>
            </a:pPr>
            <a:r>
              <a:rPr b="1" lang="en" sz="2000">
                <a:latin typeface="Times New Roman"/>
                <a:ea typeface="Times New Roman"/>
                <a:cs typeface="Times New Roman"/>
                <a:sym typeface="Times New Roman"/>
              </a:rPr>
              <a:t>Hyperprolactinemia</a:t>
            </a:r>
            <a:r>
              <a:rPr lang="en" sz="2000">
                <a:latin typeface="Times New Roman"/>
                <a:ea typeface="Times New Roman"/>
                <a:cs typeface="Times New Roman"/>
                <a:sym typeface="Times New Roman"/>
              </a:rPr>
              <a:t>: as we recall from endocrine block, prolactin inhibits the effect of gonadotropins which are </a:t>
            </a:r>
            <a:r>
              <a:rPr lang="en" sz="2000">
                <a:latin typeface="Times New Roman"/>
                <a:ea typeface="Times New Roman"/>
                <a:cs typeface="Times New Roman"/>
                <a:sym typeface="Times New Roman"/>
              </a:rPr>
              <a:t>required</a:t>
            </a:r>
            <a:r>
              <a:rPr lang="en" sz="2000">
                <a:latin typeface="Times New Roman"/>
                <a:ea typeface="Times New Roman"/>
                <a:cs typeface="Times New Roman"/>
                <a:sym typeface="Times New Roman"/>
              </a:rPr>
              <a:t> from the process.</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AutoNum type="arabicPeriod"/>
            </a:pPr>
            <a:r>
              <a:rPr b="1" lang="en" sz="2000">
                <a:solidFill>
                  <a:schemeClr val="dk1"/>
                </a:solidFill>
                <a:latin typeface="Times New Roman"/>
                <a:ea typeface="Times New Roman"/>
                <a:cs typeface="Times New Roman"/>
                <a:sym typeface="Times New Roman"/>
              </a:rPr>
              <a:t>L</a:t>
            </a:r>
            <a:r>
              <a:rPr b="1" lang="en" sz="2000">
                <a:solidFill>
                  <a:schemeClr val="dk1"/>
                </a:solidFill>
                <a:latin typeface="Times New Roman"/>
                <a:ea typeface="Times New Roman"/>
                <a:cs typeface="Times New Roman"/>
                <a:sym typeface="Times New Roman"/>
              </a:rPr>
              <a:t>uteinized unruptured follicle: -</a:t>
            </a:r>
            <a:r>
              <a:rPr lang="en" sz="2000">
                <a:solidFill>
                  <a:schemeClr val="dk1"/>
                </a:solidFill>
                <a:latin typeface="Times New Roman"/>
                <a:ea typeface="Times New Roman"/>
                <a:cs typeface="Times New Roman"/>
                <a:sym typeface="Times New Roman"/>
              </a:rPr>
              <a:t>explained in next page-</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AutoNum type="arabicPeriod"/>
            </a:pPr>
            <a:r>
              <a:rPr b="1" lang="en" sz="2000">
                <a:latin typeface="Times New Roman"/>
                <a:ea typeface="Times New Roman"/>
                <a:cs typeface="Times New Roman"/>
                <a:sym typeface="Times New Roman"/>
              </a:rPr>
              <a:t>Low Body Mass Index</a:t>
            </a:r>
            <a:r>
              <a:rPr lang="en" sz="2000">
                <a:latin typeface="Times New Roman"/>
                <a:ea typeface="Times New Roman"/>
                <a:cs typeface="Times New Roman"/>
                <a:sym typeface="Times New Roman"/>
              </a:rPr>
              <a:t> (eg: Anorexia Nervosa): it was evident that women must have a minimum body weight and fat content in order for menarche to occur and these studies were supported by the observation of </a:t>
            </a:r>
            <a:r>
              <a:rPr lang="en" sz="2000">
                <a:latin typeface="Times New Roman"/>
                <a:ea typeface="Times New Roman"/>
                <a:cs typeface="Times New Roman"/>
                <a:sym typeface="Times New Roman"/>
              </a:rPr>
              <a:t>amenorrhea</a:t>
            </a:r>
            <a:r>
              <a:rPr lang="en" sz="2000">
                <a:latin typeface="Times New Roman"/>
                <a:ea typeface="Times New Roman"/>
                <a:cs typeface="Times New Roman"/>
                <a:sym typeface="Times New Roman"/>
              </a:rPr>
              <a:t> in women with </a:t>
            </a:r>
            <a:r>
              <a:rPr lang="en" sz="2000">
                <a:solidFill>
                  <a:schemeClr val="dk1"/>
                </a:solidFill>
                <a:latin typeface="Times New Roman"/>
                <a:ea typeface="Times New Roman"/>
                <a:cs typeface="Times New Roman"/>
                <a:sym typeface="Times New Roman"/>
              </a:rPr>
              <a:t>Anorexia Nervosa, malnutrition and chronic disease.</a:t>
            </a:r>
            <a:endParaRPr sz="3000">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26"/>
          <p:cNvSpPr/>
          <p:nvPr/>
        </p:nvSpPr>
        <p:spPr>
          <a:xfrm>
            <a:off x="0" y="48866"/>
            <a:ext cx="11331900" cy="699600"/>
          </a:xfrm>
          <a:prstGeom prst="rect">
            <a:avLst/>
          </a:prstGeom>
          <a:solidFill>
            <a:srgbClr val="A3A3A3"/>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36" name="Google Shape;336;p26"/>
          <p:cNvSpPr txBox="1"/>
          <p:nvPr/>
        </p:nvSpPr>
        <p:spPr>
          <a:xfrm>
            <a:off x="11409324" y="38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3500">
                <a:solidFill>
                  <a:schemeClr val="dk1"/>
                </a:solidFill>
                <a:latin typeface="Oswald"/>
                <a:ea typeface="Oswald"/>
                <a:cs typeface="Oswald"/>
                <a:sym typeface="Oswald"/>
              </a:rPr>
              <a:t>Lecture II &amp; III </a:t>
            </a:r>
            <a:endParaRPr sz="3500">
              <a:latin typeface="Oswald"/>
              <a:ea typeface="Oswald"/>
              <a:cs typeface="Oswald"/>
              <a:sym typeface="Oswald"/>
            </a:endParaRPr>
          </a:p>
        </p:txBody>
      </p:sp>
      <p:sp>
        <p:nvSpPr>
          <p:cNvPr id="337" name="Google Shape;337;p26"/>
          <p:cNvSpPr txBox="1"/>
          <p:nvPr/>
        </p:nvSpPr>
        <p:spPr>
          <a:xfrm>
            <a:off x="929925" y="48875"/>
            <a:ext cx="8385600" cy="699600"/>
          </a:xfrm>
          <a:prstGeom prst="rect">
            <a:avLst/>
          </a:prstGeom>
          <a:solidFill>
            <a:srgbClr val="A3A3A3"/>
          </a:solid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chemeClr val="lt1"/>
                </a:solidFill>
                <a:latin typeface="Oswald"/>
                <a:ea typeface="Oswald"/>
                <a:cs typeface="Oswald"/>
                <a:sym typeface="Oswald"/>
              </a:rPr>
              <a:t>OVARIAN &amp; UTERINE CYCLES</a:t>
            </a:r>
            <a:endParaRPr sz="3200">
              <a:solidFill>
                <a:srgbClr val="FFFFFF"/>
              </a:solidFill>
              <a:latin typeface="Oswald"/>
              <a:ea typeface="Oswald"/>
              <a:cs typeface="Oswald"/>
              <a:sym typeface="Oswald"/>
            </a:endParaRPr>
          </a:p>
        </p:txBody>
      </p:sp>
      <p:sp>
        <p:nvSpPr>
          <p:cNvPr id="338" name="Google Shape;338;p26"/>
          <p:cNvSpPr txBox="1"/>
          <p:nvPr/>
        </p:nvSpPr>
        <p:spPr>
          <a:xfrm>
            <a:off x="0" y="0"/>
            <a:ext cx="7524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13</a:t>
            </a:r>
            <a:endParaRPr sz="4500">
              <a:solidFill>
                <a:srgbClr val="FFFFFF"/>
              </a:solidFill>
              <a:latin typeface="Oswald"/>
              <a:ea typeface="Oswald"/>
              <a:cs typeface="Oswald"/>
              <a:sym typeface="Oswald"/>
            </a:endParaRPr>
          </a:p>
        </p:txBody>
      </p:sp>
      <p:sp>
        <p:nvSpPr>
          <p:cNvPr id="339" name="Google Shape;339;p26"/>
          <p:cNvSpPr/>
          <p:nvPr/>
        </p:nvSpPr>
        <p:spPr>
          <a:xfrm>
            <a:off x="656616" y="48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40" name="Google Shape;340;p26"/>
          <p:cNvSpPr txBox="1"/>
          <p:nvPr/>
        </p:nvSpPr>
        <p:spPr>
          <a:xfrm>
            <a:off x="752313" y="5883850"/>
            <a:ext cx="11408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CCCCCC"/>
                </a:highlight>
                <a:latin typeface="Oswald"/>
                <a:ea typeface="Oswald"/>
                <a:cs typeface="Oswald"/>
                <a:sym typeface="Oswald"/>
              </a:rPr>
              <a:t>Ovarian and Uterine Disorders</a:t>
            </a:r>
            <a:endParaRPr sz="3600">
              <a:highlight>
                <a:srgbClr val="CCCCCC"/>
              </a:highlight>
              <a:latin typeface="Oswald"/>
              <a:ea typeface="Oswald"/>
              <a:cs typeface="Oswald"/>
              <a:sym typeface="Oswald"/>
            </a:endParaRPr>
          </a:p>
          <a:p>
            <a:pPr indent="0" lvl="0" marL="0" rtl="0" algn="l">
              <a:spcBef>
                <a:spcPts val="0"/>
              </a:spcBef>
              <a:spcAft>
                <a:spcPts val="0"/>
              </a:spcAft>
              <a:buNone/>
            </a:pPr>
            <a:r>
              <a:t/>
            </a:r>
            <a:endParaRPr sz="3600">
              <a:highlight>
                <a:srgbClr val="CCCCCC"/>
              </a:highlight>
              <a:latin typeface="Oswald"/>
              <a:ea typeface="Oswald"/>
              <a:cs typeface="Oswald"/>
              <a:sym typeface="Oswald"/>
            </a:endParaRPr>
          </a:p>
          <a:p>
            <a:pPr indent="0" lvl="0" marL="0" rtl="0" algn="l">
              <a:spcBef>
                <a:spcPts val="0"/>
              </a:spcBef>
              <a:spcAft>
                <a:spcPts val="0"/>
              </a:spcAft>
              <a:buNone/>
            </a:pPr>
            <a:r>
              <a:t/>
            </a:r>
            <a:endParaRPr sz="3600">
              <a:highlight>
                <a:srgbClr val="CCCCCC"/>
              </a:highlight>
              <a:latin typeface="Oswald"/>
              <a:ea typeface="Oswald"/>
              <a:cs typeface="Oswald"/>
              <a:sym typeface="Oswald"/>
            </a:endParaRPr>
          </a:p>
          <a:p>
            <a:pPr indent="0" lvl="0" marL="0" rtl="0" algn="l">
              <a:spcBef>
                <a:spcPts val="0"/>
              </a:spcBef>
              <a:spcAft>
                <a:spcPts val="0"/>
              </a:spcAft>
              <a:buNone/>
            </a:pPr>
            <a:r>
              <a:t/>
            </a:r>
            <a:endParaRPr sz="3600">
              <a:highlight>
                <a:srgbClr val="CCCCCC"/>
              </a:highlight>
              <a:latin typeface="Oswald"/>
              <a:ea typeface="Oswald"/>
              <a:cs typeface="Oswald"/>
              <a:sym typeface="Oswald"/>
            </a:endParaRPr>
          </a:p>
        </p:txBody>
      </p:sp>
      <p:sp>
        <p:nvSpPr>
          <p:cNvPr id="341" name="Google Shape;341;p26"/>
          <p:cNvSpPr/>
          <p:nvPr/>
        </p:nvSpPr>
        <p:spPr>
          <a:xfrm>
            <a:off x="283703" y="6046353"/>
            <a:ext cx="468600" cy="433500"/>
          </a:xfrm>
          <a:prstGeom prst="rect">
            <a:avLst/>
          </a:prstGeom>
          <a:solidFill>
            <a:srgbClr val="A3A3A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42" name="Google Shape;342;p26"/>
          <p:cNvSpPr txBox="1"/>
          <p:nvPr/>
        </p:nvSpPr>
        <p:spPr>
          <a:xfrm>
            <a:off x="283700" y="1012550"/>
            <a:ext cx="13526100" cy="964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Oswald"/>
                <a:ea typeface="Oswald"/>
                <a:cs typeface="Oswald"/>
                <a:sym typeface="Oswald"/>
              </a:rPr>
              <a:t>Further Reading</a:t>
            </a:r>
            <a:endParaRPr sz="6000">
              <a:latin typeface="Oswald"/>
              <a:ea typeface="Oswald"/>
              <a:cs typeface="Oswald"/>
              <a:sym typeface="Oswald"/>
            </a:endParaRPr>
          </a:p>
        </p:txBody>
      </p:sp>
      <p:sp>
        <p:nvSpPr>
          <p:cNvPr id="343" name="Google Shape;343;p26"/>
          <p:cNvSpPr txBox="1"/>
          <p:nvPr/>
        </p:nvSpPr>
        <p:spPr>
          <a:xfrm>
            <a:off x="359000" y="6713525"/>
            <a:ext cx="11919900" cy="48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600">
                <a:latin typeface="Oswald"/>
                <a:ea typeface="Oswald"/>
                <a:cs typeface="Oswald"/>
                <a:sym typeface="Oswald"/>
              </a:rPr>
              <a:t>Ovarian cysts:</a:t>
            </a:r>
            <a:r>
              <a:rPr b="1" lang="en" sz="2400">
                <a:latin typeface="Times New Roman"/>
                <a:ea typeface="Times New Roman"/>
                <a:cs typeface="Times New Roman"/>
                <a:sym typeface="Times New Roman"/>
              </a:rPr>
              <a:t> </a:t>
            </a:r>
            <a:endParaRPr b="1" sz="24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200">
                <a:latin typeface="Times New Roman"/>
                <a:ea typeface="Times New Roman"/>
                <a:cs typeface="Times New Roman"/>
                <a:sym typeface="Times New Roman"/>
              </a:rPr>
              <a:t>Fluid filled sacs that develop in or on the ovaries and are very common in women of reproductive age.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AutoNum type="arabicPeriod"/>
            </a:pPr>
            <a:r>
              <a:rPr b="1" lang="en" sz="2200">
                <a:latin typeface="Times New Roman"/>
                <a:ea typeface="Times New Roman"/>
                <a:cs typeface="Times New Roman"/>
                <a:sym typeface="Times New Roman"/>
              </a:rPr>
              <a:t>Follicular cysts:</a:t>
            </a:r>
            <a:r>
              <a:rPr lang="en" sz="2200">
                <a:latin typeface="Times New Roman"/>
                <a:ea typeface="Times New Roman"/>
                <a:cs typeface="Times New Roman"/>
                <a:sym typeface="Times New Roman"/>
              </a:rPr>
              <a:t> Dominant follicle that fails to rupture forming a cyst. This occurs when the normal</a:t>
            </a:r>
            <a:endParaRPr sz="2200">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2200">
                <a:latin typeface="Times New Roman"/>
                <a:ea typeface="Times New Roman"/>
                <a:cs typeface="Times New Roman"/>
                <a:sym typeface="Times New Roman"/>
              </a:rPr>
              <a:t>surge of LH doesn’t happen during a given menstrual cycle.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b="1" lang="en" sz="2200">
                <a:latin typeface="Times New Roman"/>
                <a:ea typeface="Times New Roman"/>
                <a:cs typeface="Times New Roman"/>
                <a:sym typeface="Times New Roman"/>
              </a:rPr>
              <a:t>Polycystic Ovary Syndrome (multiple follicular cysts):</a:t>
            </a:r>
            <a:r>
              <a:rPr lang="en" sz="2200">
                <a:latin typeface="Times New Roman"/>
                <a:ea typeface="Times New Roman"/>
                <a:cs typeface="Times New Roman"/>
                <a:sym typeface="Times New Roman"/>
              </a:rPr>
              <a:t> Caused by a dysfunction in the hypothalamic-pituitary-ovarian axis.</a:t>
            </a:r>
            <a:endParaRPr sz="2200">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2200">
                <a:latin typeface="Times New Roman"/>
                <a:ea typeface="Times New Roman"/>
                <a:cs typeface="Times New Roman"/>
                <a:sym typeface="Times New Roman"/>
              </a:rPr>
              <a:t>Characterized by: Chronic anovulation which may lead to amenorrhea, absent menstruation and excess androgen production.</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AutoNum type="arabicPeriod"/>
            </a:pPr>
            <a:r>
              <a:rPr b="1" lang="en" sz="2200">
                <a:latin typeface="Times New Roman"/>
                <a:ea typeface="Times New Roman"/>
                <a:cs typeface="Times New Roman"/>
                <a:sym typeface="Times New Roman"/>
              </a:rPr>
              <a:t>Corpus Luteal cyst (</a:t>
            </a:r>
            <a:r>
              <a:rPr b="1" lang="en" sz="2200">
                <a:solidFill>
                  <a:schemeClr val="dk1"/>
                </a:solidFill>
                <a:latin typeface="Times New Roman"/>
                <a:ea typeface="Times New Roman"/>
                <a:cs typeface="Times New Roman"/>
                <a:sym typeface="Times New Roman"/>
              </a:rPr>
              <a:t>hemorrhagic cysts)</a:t>
            </a:r>
            <a:r>
              <a:rPr b="1" lang="en" sz="2200">
                <a:latin typeface="Times New Roman"/>
                <a:ea typeface="Times New Roman"/>
                <a:cs typeface="Times New Roman"/>
                <a:sym typeface="Times New Roman"/>
              </a:rPr>
              <a:t>:</a:t>
            </a:r>
            <a:r>
              <a:rPr lang="en" sz="2200">
                <a:latin typeface="Times New Roman"/>
                <a:ea typeface="Times New Roman"/>
                <a:cs typeface="Times New Roman"/>
                <a:sym typeface="Times New Roman"/>
              </a:rPr>
              <a:t> Dominant follicle that ruptures but closes again. In this case the corpus luteum doesn’t dissolve but instead continues to grow. As it grows the arteries nourishing it can rupture; hence the name hemorrhagic cysts.</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AutoNum type="arabicPeriod"/>
            </a:pPr>
            <a:r>
              <a:rPr b="1" lang="en" sz="2200">
                <a:latin typeface="Times New Roman"/>
                <a:ea typeface="Times New Roman"/>
                <a:cs typeface="Times New Roman"/>
                <a:sym typeface="Times New Roman"/>
              </a:rPr>
              <a:t>Theca Lutein Cysts:</a:t>
            </a:r>
            <a:r>
              <a:rPr lang="en" sz="2200">
                <a:latin typeface="Times New Roman"/>
                <a:ea typeface="Times New Roman"/>
                <a:cs typeface="Times New Roman"/>
                <a:sym typeface="Times New Roman"/>
              </a:rPr>
              <a:t> Caused by overstimulation of the hCG, thus they’re only seen in pregnancy.</a:t>
            </a:r>
            <a:endParaRPr sz="2200">
              <a:latin typeface="Times New Roman"/>
              <a:ea typeface="Times New Roman"/>
              <a:cs typeface="Times New Roman"/>
              <a:sym typeface="Times New Roman"/>
            </a:endParaRPr>
          </a:p>
        </p:txBody>
      </p:sp>
      <p:sp>
        <p:nvSpPr>
          <p:cNvPr id="344" name="Google Shape;344;p26"/>
          <p:cNvSpPr txBox="1"/>
          <p:nvPr/>
        </p:nvSpPr>
        <p:spPr>
          <a:xfrm>
            <a:off x="283700" y="12084500"/>
            <a:ext cx="11048100" cy="321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600">
                <a:latin typeface="Oswald"/>
                <a:ea typeface="Oswald"/>
                <a:cs typeface="Oswald"/>
                <a:sym typeface="Oswald"/>
              </a:rPr>
              <a:t>Endometriosis</a:t>
            </a:r>
            <a:r>
              <a:rPr lang="en" sz="3600">
                <a:latin typeface="Oswald"/>
                <a:ea typeface="Oswald"/>
                <a:cs typeface="Oswald"/>
                <a:sym typeface="Oswald"/>
              </a:rPr>
              <a:t>:</a:t>
            </a:r>
            <a:r>
              <a:rPr b="1" lang="en" sz="2400">
                <a:latin typeface="Times New Roman"/>
                <a:ea typeface="Times New Roman"/>
                <a:cs typeface="Times New Roman"/>
                <a:sym typeface="Times New Roman"/>
              </a:rPr>
              <a:t> </a:t>
            </a:r>
            <a:endParaRPr b="1" sz="24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A condition in which the cells that make up the endometrium migrate and implant themselves in other parts of the body. Once there, they grow and form a mass of endometrial tissue.</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Most affected body parts are: The ovaries, the fallopian tubes and uterine ligaments.</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Those endometrial cells have estrogen receptors, therefore they go through the same proliferation, secretion and menstruation cycle. The implants can bleed especially during menstruation.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The exact cause is unknown. However, there are 5 theories that might explain this condition:</a:t>
            </a:r>
            <a:endParaRPr sz="2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latin typeface="Times New Roman"/>
              <a:ea typeface="Times New Roman"/>
              <a:cs typeface="Times New Roman"/>
              <a:sym typeface="Times New Roman"/>
            </a:endParaRPr>
          </a:p>
        </p:txBody>
      </p:sp>
      <p:pic>
        <p:nvPicPr>
          <p:cNvPr id="345" name="Google Shape;345;p26"/>
          <p:cNvPicPr preferRelativeResize="0"/>
          <p:nvPr/>
        </p:nvPicPr>
        <p:blipFill rotWithShape="1">
          <a:blip r:embed="rId3">
            <a:alphaModFix/>
          </a:blip>
          <a:srcRect b="10071" l="0" r="0" t="11552"/>
          <a:stretch/>
        </p:blipFill>
        <p:spPr>
          <a:xfrm>
            <a:off x="11150024" y="13106875"/>
            <a:ext cx="2862885" cy="2192124"/>
          </a:xfrm>
          <a:prstGeom prst="rect">
            <a:avLst/>
          </a:prstGeom>
          <a:noFill/>
          <a:ln>
            <a:noFill/>
          </a:ln>
        </p:spPr>
      </p:pic>
      <p:pic>
        <p:nvPicPr>
          <p:cNvPr id="346" name="Google Shape;346;p26"/>
          <p:cNvPicPr preferRelativeResize="0"/>
          <p:nvPr/>
        </p:nvPicPr>
        <p:blipFill>
          <a:blip r:embed="rId4">
            <a:alphaModFix/>
          </a:blip>
          <a:stretch>
            <a:fillRect/>
          </a:stretch>
        </p:blipFill>
        <p:spPr>
          <a:xfrm>
            <a:off x="11710487" y="8187939"/>
            <a:ext cx="2302425" cy="1907274"/>
          </a:xfrm>
          <a:prstGeom prst="rect">
            <a:avLst/>
          </a:prstGeom>
          <a:noFill/>
          <a:ln>
            <a:noFill/>
          </a:ln>
        </p:spPr>
      </p:pic>
      <p:sp>
        <p:nvSpPr>
          <p:cNvPr id="347" name="Google Shape;347;p26"/>
          <p:cNvSpPr txBox="1"/>
          <p:nvPr/>
        </p:nvSpPr>
        <p:spPr>
          <a:xfrm>
            <a:off x="359000" y="2206575"/>
            <a:ext cx="13450800" cy="346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100"/>
              </a:spcBef>
              <a:spcAft>
                <a:spcPts val="0"/>
              </a:spcAft>
              <a:buNone/>
            </a:pPr>
            <a:r>
              <a:rPr lang="en" sz="3600">
                <a:solidFill>
                  <a:schemeClr val="dk1"/>
                </a:solidFill>
                <a:latin typeface="Oswald"/>
                <a:ea typeface="Oswald"/>
                <a:cs typeface="Oswald"/>
                <a:sym typeface="Oswald"/>
              </a:rPr>
              <a:t>L</a:t>
            </a:r>
            <a:r>
              <a:rPr lang="en" sz="3600">
                <a:solidFill>
                  <a:schemeClr val="dk1"/>
                </a:solidFill>
                <a:latin typeface="Oswald"/>
                <a:ea typeface="Oswald"/>
                <a:cs typeface="Oswald"/>
                <a:sym typeface="Oswald"/>
              </a:rPr>
              <a:t>uteinized Unruptured Follicle:</a:t>
            </a:r>
            <a:endParaRPr sz="1800">
              <a:solidFill>
                <a:schemeClr val="dk1"/>
              </a:solidFill>
              <a:latin typeface="Times New Roman"/>
              <a:ea typeface="Times New Roman"/>
              <a:cs typeface="Times New Roman"/>
              <a:sym typeface="Times New Roman"/>
            </a:endParaRPr>
          </a:p>
          <a:p>
            <a:pPr indent="0" lvl="0" marL="0" rtl="0" algn="l">
              <a:lnSpc>
                <a:spcPct val="115000"/>
              </a:lnSpc>
              <a:spcBef>
                <a:spcPts val="1100"/>
              </a:spcBef>
              <a:spcAft>
                <a:spcPts val="0"/>
              </a:spcAft>
              <a:buNone/>
            </a:pPr>
            <a:r>
              <a:rPr b="1" lang="en" sz="2100">
                <a:solidFill>
                  <a:schemeClr val="dk1"/>
                </a:solidFill>
                <a:latin typeface="Times New Roman"/>
                <a:ea typeface="Times New Roman"/>
                <a:cs typeface="Times New Roman"/>
                <a:sym typeface="Times New Roman"/>
              </a:rPr>
              <a:t>What If the dominant follicle decides not to rupture?</a:t>
            </a:r>
            <a:endParaRPr b="1" sz="21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000">
                <a:solidFill>
                  <a:schemeClr val="dk1"/>
                </a:solidFill>
                <a:latin typeface="Times New Roman"/>
                <a:ea typeface="Times New Roman"/>
                <a:cs typeface="Times New Roman"/>
                <a:sym typeface="Times New Roman"/>
              </a:rPr>
              <a:t>In a small percentage of normal women (fertile), the dominant follicle will occasionally undergo the luteinization process without rupture following the mid-cycle surge. As a result of the increased progesterone secretion, the uterine lining develops its normal characteristic changes following ovulation, but no oocyte is released and conception cannot occur. This phenomenon is called the </a:t>
            </a:r>
            <a:r>
              <a:rPr b="1" lang="en" sz="2000">
                <a:solidFill>
                  <a:schemeClr val="dk1"/>
                </a:solidFill>
                <a:latin typeface="Times New Roman"/>
                <a:ea typeface="Times New Roman"/>
                <a:cs typeface="Times New Roman"/>
                <a:sym typeface="Times New Roman"/>
              </a:rPr>
              <a:t>luteinized unruptured follicle</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Fortunately, this problem is easily resolved by ovulation induction medication and by “triggering” ovulation via an appropriate dose of injectable HCG or gonadotropin-releasing hormone agonist</a:t>
            </a:r>
            <a:endParaRPr sz="2000">
              <a:solidFill>
                <a:schemeClr val="dk1"/>
              </a:solidFill>
              <a:latin typeface="Times New Roman"/>
              <a:ea typeface="Times New Roman"/>
              <a:cs typeface="Times New Roman"/>
              <a:sym typeface="Times New Roman"/>
            </a:endParaRPr>
          </a:p>
        </p:txBody>
      </p:sp>
      <p:sp>
        <p:nvSpPr>
          <p:cNvPr id="348" name="Google Shape;348;p26"/>
          <p:cNvSpPr txBox="1"/>
          <p:nvPr/>
        </p:nvSpPr>
        <p:spPr>
          <a:xfrm>
            <a:off x="359000" y="15813875"/>
            <a:ext cx="13653900" cy="38940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chemeClr val="dk1"/>
              </a:buClr>
              <a:buSzPts val="2200"/>
              <a:buFont typeface="Times New Roman"/>
              <a:buAutoNum type="arabicPeriod"/>
            </a:pPr>
            <a:r>
              <a:rPr lang="en" sz="2200">
                <a:solidFill>
                  <a:schemeClr val="dk1"/>
                </a:solidFill>
                <a:latin typeface="Times New Roman"/>
                <a:ea typeface="Times New Roman"/>
                <a:cs typeface="Times New Roman"/>
                <a:sym typeface="Times New Roman"/>
              </a:rPr>
              <a:t>Retrograde menstruation theory: During menstruation some blood carrying endometrial cells will flow backward into the fallopian tube and will implant on nearby tissue.</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AutoNum type="arabicPeriod"/>
            </a:pPr>
            <a:r>
              <a:rPr lang="en" sz="2200">
                <a:solidFill>
                  <a:schemeClr val="dk1"/>
                </a:solidFill>
                <a:latin typeface="Times New Roman"/>
                <a:ea typeface="Times New Roman"/>
                <a:cs typeface="Times New Roman"/>
                <a:sym typeface="Times New Roman"/>
              </a:rPr>
              <a:t>Dysfunction with the immune system theory: Suggests that B-cells and T-cells don’t respond to endometrial implants and allow it to grow.</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AutoNum type="arabicPeriod"/>
            </a:pPr>
            <a:r>
              <a:rPr lang="en" sz="2200">
                <a:solidFill>
                  <a:schemeClr val="dk1"/>
                </a:solidFill>
                <a:latin typeface="Times New Roman"/>
                <a:ea typeface="Times New Roman"/>
                <a:cs typeface="Times New Roman"/>
                <a:sym typeface="Times New Roman"/>
              </a:rPr>
              <a:t>Metaplastic theory: Suggests that the cells of the peritoneum can transform into endometrial tissue. This theory explains how in rare cases when a patient undergoes hysterectomy they can still develop endometriosis later on.</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AutoNum type="arabicPeriod"/>
            </a:pPr>
            <a:r>
              <a:rPr lang="en" sz="2200">
                <a:solidFill>
                  <a:schemeClr val="dk1"/>
                </a:solidFill>
                <a:latin typeface="Times New Roman"/>
                <a:ea typeface="Times New Roman"/>
                <a:cs typeface="Times New Roman"/>
                <a:sym typeface="Times New Roman"/>
              </a:rPr>
              <a:t>Benign metastases theory: Suggests that the endometrial cells can travel to distant organs through the lymph and blood.</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AutoNum type="arabicPeriod"/>
            </a:pPr>
            <a:r>
              <a:rPr lang="en" sz="2200">
                <a:solidFill>
                  <a:schemeClr val="dk1"/>
                </a:solidFill>
                <a:latin typeface="Times New Roman"/>
                <a:ea typeface="Times New Roman"/>
                <a:cs typeface="Times New Roman"/>
                <a:sym typeface="Times New Roman"/>
              </a:rPr>
              <a:t>Extrauterine stem cell theory: Suggests that the stem cells in the bone marrow differentiate into endometrial cells and then travel to other parts of the body.</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id="353" name="Google Shape;353;p27"/>
          <p:cNvPicPr preferRelativeResize="0"/>
          <p:nvPr/>
        </p:nvPicPr>
        <p:blipFill>
          <a:blip r:embed="rId3">
            <a:alphaModFix/>
          </a:blip>
          <a:stretch>
            <a:fillRect/>
          </a:stretch>
        </p:blipFill>
        <p:spPr>
          <a:xfrm>
            <a:off x="0" y="0"/>
            <a:ext cx="14097000" cy="19935825"/>
          </a:xfrm>
          <a:prstGeom prst="rect">
            <a:avLst/>
          </a:prstGeom>
          <a:noFill/>
          <a:ln>
            <a:noFill/>
          </a:ln>
        </p:spPr>
      </p:pic>
      <p:sp>
        <p:nvSpPr>
          <p:cNvPr id="354" name="Google Shape;354;p27"/>
          <p:cNvSpPr txBox="1"/>
          <p:nvPr/>
        </p:nvSpPr>
        <p:spPr>
          <a:xfrm>
            <a:off x="493650" y="2564453"/>
            <a:ext cx="13109700" cy="114045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rgbClr val="FFFFFF"/>
              </a:buClr>
              <a:buSzPts val="2300"/>
              <a:buFont typeface="Times New Roman"/>
              <a:buAutoNum type="arabicPeriod"/>
            </a:pPr>
            <a:r>
              <a:rPr lang="en" sz="2300">
                <a:solidFill>
                  <a:srgbClr val="FFFFFF"/>
                </a:solidFill>
                <a:latin typeface="Times New Roman"/>
                <a:ea typeface="Times New Roman"/>
                <a:cs typeface="Times New Roman"/>
                <a:sym typeface="Times New Roman"/>
              </a:rPr>
              <a:t>Two days before the onset of menstruation, secretions of FSH and LH reach their lowest levels. What is the cause of this low level of secretion?</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The anterior pituitary gland becomes unresponsive to the stimulatory effect of GnRH</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Estrogen from the developing follicles exerts a feedback inhibition on the hypothalamus</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The rise in body temperature inhibits hypothalamic release of GnRH</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Secretion of estrogen, progesterone, and inhibin by the corpus luteum suppresses hypothalamic secretion of GnRH and pituitary secretion of FSH</a:t>
            </a:r>
            <a:endParaRPr sz="23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rabicPeriod"/>
            </a:pPr>
            <a:r>
              <a:rPr lang="en" sz="2300">
                <a:solidFill>
                  <a:srgbClr val="FFFFFF"/>
                </a:solidFill>
                <a:latin typeface="Times New Roman"/>
                <a:ea typeface="Times New Roman"/>
                <a:cs typeface="Times New Roman"/>
                <a:sym typeface="Times New Roman"/>
              </a:rPr>
              <a:t>What causes menopause?</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Reduced levels of gonadotropic hormones secreted from the anterior pituitary gland</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Reduced rate of secretion of progesterone from the corpus luteum</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Reduced numbers of follicles available in the ovary for stimulation by gonadotropic hormones</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Reduced responsiveness of the follicles to the stimulatory effects of gonadotropic hormones</a:t>
            </a:r>
            <a:endParaRPr sz="23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rabicPeriod"/>
            </a:pPr>
            <a:r>
              <a:rPr lang="en" sz="2300">
                <a:solidFill>
                  <a:srgbClr val="FFFFFF"/>
                </a:solidFill>
                <a:latin typeface="Times New Roman"/>
                <a:ea typeface="Times New Roman"/>
                <a:cs typeface="Times New Roman"/>
                <a:sym typeface="Times New Roman"/>
              </a:rPr>
              <a:t>Oligomenorrhea refers to</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Failure to have menstrual periods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Bleeding from the uterus between menstrual periods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Reduced frequency of menstrual periods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Excessive loss of blood during menstrual periods </a:t>
            </a:r>
            <a:endParaRPr sz="23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rabicPeriod"/>
            </a:pPr>
            <a:r>
              <a:rPr lang="en" sz="2300">
                <a:solidFill>
                  <a:srgbClr val="FFFFFF"/>
                </a:solidFill>
                <a:latin typeface="Times New Roman"/>
                <a:ea typeface="Times New Roman"/>
                <a:cs typeface="Times New Roman"/>
                <a:sym typeface="Times New Roman"/>
              </a:rPr>
              <a:t>Follicular fluid secreted by granulosa cells contains high concentration of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Progesterone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Estrogen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Testosterone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LH</a:t>
            </a:r>
            <a:endParaRPr sz="23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rabicPeriod"/>
            </a:pPr>
            <a:r>
              <a:rPr lang="en" sz="2300">
                <a:solidFill>
                  <a:srgbClr val="FFFFFF"/>
                </a:solidFill>
                <a:latin typeface="Times New Roman"/>
                <a:ea typeface="Times New Roman"/>
                <a:cs typeface="Times New Roman"/>
                <a:sym typeface="Times New Roman"/>
              </a:rPr>
              <a:t>Early </a:t>
            </a:r>
            <a:r>
              <a:rPr lang="en" sz="2300">
                <a:solidFill>
                  <a:srgbClr val="FFFFFF"/>
                </a:solidFill>
                <a:latin typeface="Times New Roman"/>
                <a:ea typeface="Times New Roman"/>
                <a:cs typeface="Times New Roman"/>
                <a:sym typeface="Times New Roman"/>
              </a:rPr>
              <a:t>growth of primary follicle up to the antral stage is stimulated mainly by</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FSH</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LH</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Estrogen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hCG</a:t>
            </a:r>
            <a:endParaRPr sz="23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rabicPeriod"/>
            </a:pPr>
            <a:r>
              <a:rPr lang="en" sz="2300">
                <a:solidFill>
                  <a:srgbClr val="FFFFFF"/>
                </a:solidFill>
                <a:latin typeface="Times New Roman"/>
                <a:ea typeface="Times New Roman"/>
                <a:cs typeface="Times New Roman"/>
                <a:sym typeface="Times New Roman"/>
              </a:rPr>
              <a:t>Without preovulatory surge of this hormone ovulation will not occur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FSH</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LH</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Estrogen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Progesterone </a:t>
            </a:r>
            <a:endParaRPr sz="23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rabicPeriod"/>
            </a:pPr>
            <a:r>
              <a:rPr lang="en" sz="2300">
                <a:solidFill>
                  <a:srgbClr val="FFFFFF"/>
                </a:solidFill>
                <a:latin typeface="Times New Roman"/>
                <a:ea typeface="Times New Roman"/>
                <a:cs typeface="Times New Roman"/>
                <a:sym typeface="Times New Roman"/>
              </a:rPr>
              <a:t>Stromal cells outside the basal lamina in the </a:t>
            </a:r>
            <a:r>
              <a:rPr lang="en" sz="2300">
                <a:solidFill>
                  <a:srgbClr val="FFFFFF"/>
                </a:solidFill>
                <a:latin typeface="Times New Roman"/>
                <a:ea typeface="Times New Roman"/>
                <a:cs typeface="Times New Roman"/>
                <a:sym typeface="Times New Roman"/>
              </a:rPr>
              <a:t>maturing follicle differentiate to form</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Granulosa cells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Theca cells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Trophoblast cells </a:t>
            </a:r>
            <a:endParaRPr sz="2300">
              <a:solidFill>
                <a:srgbClr val="FFFFFF"/>
              </a:solidFill>
              <a:latin typeface="Times New Roman"/>
              <a:ea typeface="Times New Roman"/>
              <a:cs typeface="Times New Roman"/>
              <a:sym typeface="Times New Roman"/>
            </a:endParaRPr>
          </a:p>
          <a:p>
            <a:pPr indent="-374650" lvl="0" marL="457200" rtl="0" algn="l">
              <a:spcBef>
                <a:spcPts val="0"/>
              </a:spcBef>
              <a:spcAft>
                <a:spcPts val="0"/>
              </a:spcAft>
              <a:buClr>
                <a:srgbClr val="FFFFFF"/>
              </a:buClr>
              <a:buSzPts val="2300"/>
              <a:buFont typeface="Times New Roman"/>
              <a:buAutoNum type="alphaUcParenR"/>
            </a:pPr>
            <a:r>
              <a:rPr lang="en" sz="2300">
                <a:solidFill>
                  <a:srgbClr val="FFFFFF"/>
                </a:solidFill>
                <a:latin typeface="Times New Roman"/>
                <a:ea typeface="Times New Roman"/>
                <a:cs typeface="Times New Roman"/>
                <a:sym typeface="Times New Roman"/>
              </a:rPr>
              <a:t>Both A &amp; B</a:t>
            </a:r>
            <a:endParaRPr sz="2300">
              <a:solidFill>
                <a:srgbClr val="FFFFFF"/>
              </a:solidFill>
              <a:latin typeface="Times New Roman"/>
              <a:ea typeface="Times New Roman"/>
              <a:cs typeface="Times New Roman"/>
              <a:sym typeface="Times New Roman"/>
            </a:endParaRPr>
          </a:p>
        </p:txBody>
      </p:sp>
      <p:sp>
        <p:nvSpPr>
          <p:cNvPr id="355" name="Google Shape;355;p27"/>
          <p:cNvSpPr txBox="1"/>
          <p:nvPr/>
        </p:nvSpPr>
        <p:spPr>
          <a:xfrm>
            <a:off x="10242125" y="18491225"/>
            <a:ext cx="6147300" cy="4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ANSWER KEY: D, C, C, B, A, B, B</a:t>
            </a:r>
            <a:endParaRPr sz="2500">
              <a:solidFill>
                <a:srgbClr val="FFFFFF"/>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pic>
        <p:nvPicPr>
          <p:cNvPr id="360" name="Google Shape;360;p28"/>
          <p:cNvPicPr preferRelativeResize="0"/>
          <p:nvPr/>
        </p:nvPicPr>
        <p:blipFill>
          <a:blip r:embed="rId3">
            <a:alphaModFix/>
          </a:blip>
          <a:stretch>
            <a:fillRect/>
          </a:stretch>
        </p:blipFill>
        <p:spPr>
          <a:xfrm>
            <a:off x="25341" y="76200"/>
            <a:ext cx="14071673" cy="19900077"/>
          </a:xfrm>
          <a:prstGeom prst="rect">
            <a:avLst/>
          </a:prstGeom>
          <a:noFill/>
          <a:ln>
            <a:noFill/>
          </a:ln>
        </p:spPr>
      </p:pic>
      <p:sp>
        <p:nvSpPr>
          <p:cNvPr id="361" name="Google Shape;361;p28"/>
          <p:cNvSpPr txBox="1"/>
          <p:nvPr/>
        </p:nvSpPr>
        <p:spPr>
          <a:xfrm>
            <a:off x="7518950" y="9090975"/>
            <a:ext cx="6922800" cy="108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362" name="Google Shape;362;p28"/>
          <p:cNvSpPr txBox="1"/>
          <p:nvPr/>
        </p:nvSpPr>
        <p:spPr>
          <a:xfrm>
            <a:off x="-329650" y="9090975"/>
            <a:ext cx="6922800" cy="173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363" name="Google Shape;363;p28"/>
          <p:cNvSpPr txBox="1"/>
          <p:nvPr/>
        </p:nvSpPr>
        <p:spPr>
          <a:xfrm>
            <a:off x="5486400" y="11722375"/>
            <a:ext cx="9135000" cy="207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pic>
        <p:nvPicPr>
          <p:cNvPr id="364" name="Google Shape;364;p28"/>
          <p:cNvPicPr preferRelativeResize="0"/>
          <p:nvPr/>
        </p:nvPicPr>
        <p:blipFill>
          <a:blip r:embed="rId4">
            <a:alphaModFix/>
          </a:blip>
          <a:stretch>
            <a:fillRect/>
          </a:stretch>
        </p:blipFill>
        <p:spPr>
          <a:xfrm>
            <a:off x="4201000" y="11453623"/>
            <a:ext cx="2226226" cy="2226226"/>
          </a:xfrm>
          <a:prstGeom prst="rect">
            <a:avLst/>
          </a:prstGeom>
          <a:noFill/>
          <a:ln>
            <a:noFill/>
          </a:ln>
        </p:spPr>
      </p:pic>
      <p:sp>
        <p:nvSpPr>
          <p:cNvPr id="365" name="Google Shape;365;p28"/>
          <p:cNvSpPr txBox="1"/>
          <p:nvPr/>
        </p:nvSpPr>
        <p:spPr>
          <a:xfrm>
            <a:off x="975238" y="5352075"/>
            <a:ext cx="12171900" cy="3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500">
                <a:solidFill>
                  <a:srgbClr val="FFFFFF"/>
                </a:solidFill>
                <a:latin typeface="Oswald"/>
                <a:ea typeface="Oswald"/>
                <a:cs typeface="Oswald"/>
                <a:sym typeface="Oswald"/>
              </a:rPr>
              <a:t>Nayef Alsaber, Hameed M. Humaid</a:t>
            </a:r>
            <a:endParaRPr sz="4500">
              <a:solidFill>
                <a:srgbClr val="FFFFFF"/>
              </a:solidFill>
              <a:latin typeface="Oswald"/>
              <a:ea typeface="Oswald"/>
              <a:cs typeface="Oswald"/>
              <a:sym typeface="Oswald"/>
            </a:endParaRPr>
          </a:p>
          <a:p>
            <a:pPr indent="0" lvl="0" marL="0" rtl="0" algn="ctr">
              <a:spcBef>
                <a:spcPts val="0"/>
              </a:spcBef>
              <a:spcAft>
                <a:spcPts val="0"/>
              </a:spcAft>
              <a:buNone/>
            </a:pPr>
            <a:r>
              <a:rPr lang="en" sz="4500">
                <a:solidFill>
                  <a:srgbClr val="FFFFFF"/>
                </a:solidFill>
                <a:latin typeface="Oswald"/>
                <a:ea typeface="Oswald"/>
                <a:cs typeface="Oswald"/>
                <a:sym typeface="Oswald"/>
              </a:rPr>
              <a:t>Maha Alnahdi, Taif Alshammari</a:t>
            </a:r>
            <a:endParaRPr sz="4500">
              <a:solidFill>
                <a:srgbClr val="FFFFFF"/>
              </a:solidFill>
              <a:latin typeface="Oswald"/>
              <a:ea typeface="Oswald"/>
              <a:cs typeface="Oswald"/>
              <a:sym typeface="Oswald"/>
            </a:endParaRPr>
          </a:p>
          <a:p>
            <a:pPr indent="0" lvl="0" marL="0" rtl="0" algn="ctr">
              <a:spcBef>
                <a:spcPts val="0"/>
              </a:spcBef>
              <a:spcAft>
                <a:spcPts val="0"/>
              </a:spcAft>
              <a:buNone/>
            </a:pPr>
            <a:r>
              <a:rPr lang="en" sz="3200">
                <a:solidFill>
                  <a:srgbClr val="FFFFFF"/>
                </a:solidFill>
                <a:latin typeface="Oswald"/>
                <a:ea typeface="Oswald"/>
                <a:cs typeface="Oswald"/>
                <a:sym typeface="Oswald"/>
              </a:rPr>
              <a:t>Co-editors: Njoud Alabdullatif, Nouf Alshammari</a:t>
            </a:r>
            <a:endParaRPr sz="3200">
              <a:solidFill>
                <a:srgbClr val="FFFFFF"/>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p:nvPr/>
        </p:nvSpPr>
        <p:spPr>
          <a:xfrm>
            <a:off x="0" y="1418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2" name="Google Shape;72;p14"/>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3" name="Google Shape;73;p14"/>
          <p:cNvSpPr/>
          <p:nvPr/>
        </p:nvSpPr>
        <p:spPr>
          <a:xfrm rot="10800000">
            <a:off x="302750" y="1298500"/>
            <a:ext cx="13446000" cy="25248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4" name="Google Shape;74;p14"/>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 </a:t>
            </a:r>
            <a:endParaRPr sz="3500">
              <a:latin typeface="Oswald"/>
              <a:ea typeface="Oswald"/>
              <a:cs typeface="Oswald"/>
              <a:sym typeface="Oswald"/>
            </a:endParaRPr>
          </a:p>
        </p:txBody>
      </p:sp>
      <p:sp>
        <p:nvSpPr>
          <p:cNvPr id="75" name="Google Shape;75;p14"/>
          <p:cNvSpPr/>
          <p:nvPr/>
        </p:nvSpPr>
        <p:spPr>
          <a:xfrm>
            <a:off x="780250" y="946241"/>
            <a:ext cx="134460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6" name="Google Shape;76;p14"/>
          <p:cNvSpPr/>
          <p:nvPr/>
        </p:nvSpPr>
        <p:spPr>
          <a:xfrm>
            <a:off x="283700" y="946241"/>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nvSpPr>
        <p:spPr>
          <a:xfrm>
            <a:off x="331315" y="937141"/>
            <a:ext cx="1887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78" name="Google Shape;78;p14"/>
          <p:cNvSpPr txBox="1"/>
          <p:nvPr/>
        </p:nvSpPr>
        <p:spPr>
          <a:xfrm>
            <a:off x="929925" y="1418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OVARIAN CYCLE</a:t>
            </a:r>
            <a:endParaRPr sz="3200">
              <a:solidFill>
                <a:srgbClr val="FFFFFF"/>
              </a:solidFill>
              <a:latin typeface="Oswald"/>
              <a:ea typeface="Oswald"/>
              <a:cs typeface="Oswald"/>
              <a:sym typeface="Oswald"/>
            </a:endParaRPr>
          </a:p>
        </p:txBody>
      </p:sp>
      <p:sp>
        <p:nvSpPr>
          <p:cNvPr id="79" name="Google Shape;79;p14"/>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80" name="Google Shape;80;p14"/>
          <p:cNvSpPr txBox="1"/>
          <p:nvPr/>
        </p:nvSpPr>
        <p:spPr>
          <a:xfrm>
            <a:off x="656625" y="1298700"/>
            <a:ext cx="12404700" cy="2136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List the hormones of female reproductive organs and describe their physiological functions</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Describe the changes that occur in the ovaries during the menstrual cycle </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Describe the hormonal control of the development of ovarian follicles, mature oocytes and corpus luteum</a:t>
            </a:r>
            <a:endParaRPr b="1">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Char char="-"/>
            </a:pPr>
            <a:r>
              <a:rPr b="1" lang="en">
                <a:latin typeface="Times New Roman"/>
                <a:ea typeface="Times New Roman"/>
                <a:cs typeface="Times New Roman"/>
                <a:sym typeface="Times New Roman"/>
              </a:rPr>
              <a:t>Describe the pituitary ovarian axis and in correlation with the changes that occur in the ovaries leading up to and following ovulation during an ovarian cycle </a:t>
            </a:r>
            <a:endParaRPr b="1">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Describe the normal menstrual cycle</a:t>
            </a:r>
            <a:endParaRPr b="1">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Discuss the structural changes that occur in the endometrium during the menstrual cycle</a:t>
            </a:r>
            <a:endParaRPr b="1">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Describe phases of the menstrual cycle </a:t>
            </a:r>
            <a:endParaRPr b="1">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Describe the hormonal control of the menstrual cycle</a:t>
            </a:r>
            <a:endParaRPr b="1">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Describe the major disorders of the menstrual cycle</a:t>
            </a:r>
            <a:endParaRPr b="1">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Describe the physiology of menopause</a:t>
            </a:r>
            <a:endParaRPr b="1">
              <a:latin typeface="Times New Roman"/>
              <a:ea typeface="Times New Roman"/>
              <a:cs typeface="Times New Roman"/>
              <a:sym typeface="Times New Roman"/>
            </a:endParaRPr>
          </a:p>
        </p:txBody>
      </p:sp>
      <p:sp>
        <p:nvSpPr>
          <p:cNvPr id="81" name="Google Shape;81;p14"/>
          <p:cNvSpPr/>
          <p:nvPr/>
        </p:nvSpPr>
        <p:spPr>
          <a:xfrm>
            <a:off x="783778" y="4140652"/>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82" name="Google Shape;82;p14"/>
          <p:cNvSpPr txBox="1"/>
          <p:nvPr/>
        </p:nvSpPr>
        <p:spPr>
          <a:xfrm>
            <a:off x="1342775" y="4021125"/>
            <a:ext cx="29193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Introduction</a:t>
            </a:r>
            <a:endParaRPr sz="3600">
              <a:highlight>
                <a:srgbClr val="F4CCCC"/>
              </a:highlight>
              <a:latin typeface="Oswald"/>
              <a:ea typeface="Oswald"/>
              <a:cs typeface="Oswald"/>
              <a:sym typeface="Oswald"/>
            </a:endParaRPr>
          </a:p>
        </p:txBody>
      </p:sp>
      <p:sp>
        <p:nvSpPr>
          <p:cNvPr id="83" name="Google Shape;83;p14"/>
          <p:cNvSpPr txBox="1"/>
          <p:nvPr/>
        </p:nvSpPr>
        <p:spPr>
          <a:xfrm>
            <a:off x="818800" y="4799325"/>
            <a:ext cx="11961600" cy="220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solidFill>
                  <a:srgbClr val="45818E"/>
                </a:solidFill>
                <a:latin typeface="Times New Roman"/>
                <a:ea typeface="Times New Roman"/>
                <a:cs typeface="Times New Roman"/>
                <a:sym typeface="Times New Roman"/>
              </a:rPr>
              <a:t>Monthly Ovarian Cycle:</a:t>
            </a:r>
            <a:r>
              <a:rPr b="1" lang="en" sz="2200">
                <a:latin typeface="Times New Roman"/>
                <a:ea typeface="Times New Roman"/>
                <a:cs typeface="Times New Roman"/>
                <a:sym typeface="Times New Roman"/>
              </a:rPr>
              <a:t> </a:t>
            </a:r>
            <a:r>
              <a:rPr lang="en" sz="2200">
                <a:latin typeface="Times New Roman"/>
                <a:ea typeface="Times New Roman"/>
                <a:cs typeface="Times New Roman"/>
                <a:sym typeface="Times New Roman"/>
              </a:rPr>
              <a:t>Monthly rhythmical changes in the rates of secretion of female hormones &amp; corresponding physical changes in the ovaries &amp; other sexual organs </a:t>
            </a:r>
            <a:r>
              <a:rPr lang="en" sz="1800">
                <a:solidFill>
                  <a:srgbClr val="B45F06"/>
                </a:solidFill>
                <a:latin typeface="Times New Roman"/>
                <a:ea typeface="Times New Roman"/>
                <a:cs typeface="Times New Roman"/>
                <a:sym typeface="Times New Roman"/>
              </a:rPr>
              <a:t>like the endometrial lining of the uterus. </a:t>
            </a:r>
            <a:endParaRPr sz="1800">
              <a:solidFill>
                <a:srgbClr val="B45F06"/>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b="1" lang="en" sz="2200">
                <a:latin typeface="Times New Roman"/>
                <a:ea typeface="Times New Roman"/>
                <a:cs typeface="Times New Roman"/>
                <a:sym typeface="Times New Roman"/>
              </a:rPr>
              <a:t>Duration of the cycle: </a:t>
            </a:r>
            <a:r>
              <a:rPr lang="en" sz="2200">
                <a:latin typeface="Times New Roman"/>
                <a:ea typeface="Times New Roman"/>
                <a:cs typeface="Times New Roman"/>
                <a:sym typeface="Times New Roman"/>
              </a:rPr>
              <a:t>average </a:t>
            </a:r>
            <a:r>
              <a:rPr lang="en" sz="2200">
                <a:solidFill>
                  <a:srgbClr val="EA9999"/>
                </a:solidFill>
                <a:latin typeface="Times New Roman"/>
                <a:ea typeface="Times New Roman"/>
                <a:cs typeface="Times New Roman"/>
                <a:sym typeface="Times New Roman"/>
              </a:rPr>
              <a:t>28</a:t>
            </a:r>
            <a:r>
              <a:rPr lang="en" sz="2200">
                <a:latin typeface="Times New Roman"/>
                <a:ea typeface="Times New Roman"/>
                <a:cs typeface="Times New Roman"/>
                <a:sym typeface="Times New Roman"/>
              </a:rPr>
              <a:t> days (but can range from </a:t>
            </a:r>
            <a:r>
              <a:rPr lang="en" sz="2200">
                <a:solidFill>
                  <a:srgbClr val="EA9999"/>
                </a:solidFill>
                <a:latin typeface="Times New Roman"/>
                <a:ea typeface="Times New Roman"/>
                <a:cs typeface="Times New Roman"/>
                <a:sym typeface="Times New Roman"/>
              </a:rPr>
              <a:t>20-45</a:t>
            </a:r>
            <a:r>
              <a:rPr lang="en" sz="2200">
                <a:latin typeface="Times New Roman"/>
                <a:ea typeface="Times New Roman"/>
                <a:cs typeface="Times New Roman"/>
                <a:sym typeface="Times New Roman"/>
              </a:rPr>
              <a:t> days). There are two results of the female sexual cycle:</a:t>
            </a:r>
            <a:endParaRPr sz="2200">
              <a:latin typeface="Times New Roman"/>
              <a:ea typeface="Times New Roman"/>
              <a:cs typeface="Times New Roman"/>
              <a:sym typeface="Times New Roman"/>
            </a:endParaRPr>
          </a:p>
        </p:txBody>
      </p:sp>
      <p:grpSp>
        <p:nvGrpSpPr>
          <p:cNvPr id="84" name="Google Shape;84;p14"/>
          <p:cNvGrpSpPr/>
          <p:nvPr/>
        </p:nvGrpSpPr>
        <p:grpSpPr>
          <a:xfrm>
            <a:off x="3439150" y="6516450"/>
            <a:ext cx="6398328" cy="4445302"/>
            <a:chOff x="3439150" y="7202250"/>
            <a:chExt cx="6398328" cy="4445302"/>
          </a:xfrm>
        </p:grpSpPr>
        <p:pic>
          <p:nvPicPr>
            <p:cNvPr id="85" name="Google Shape;85;p14"/>
            <p:cNvPicPr preferRelativeResize="0"/>
            <p:nvPr/>
          </p:nvPicPr>
          <p:blipFill rotWithShape="1">
            <a:blip r:embed="rId3">
              <a:alphaModFix/>
            </a:blip>
            <a:srcRect b="22342" l="14094" r="23817" t="12953"/>
            <a:stretch/>
          </p:blipFill>
          <p:spPr>
            <a:xfrm>
              <a:off x="3439150" y="7202250"/>
              <a:ext cx="6398328" cy="4445302"/>
            </a:xfrm>
            <a:prstGeom prst="rect">
              <a:avLst/>
            </a:prstGeom>
            <a:noFill/>
            <a:ln cap="flat" cmpd="sng" w="9525">
              <a:solidFill>
                <a:srgbClr val="000000"/>
              </a:solidFill>
              <a:prstDash val="solid"/>
              <a:round/>
              <a:headEnd len="sm" w="sm" type="none"/>
              <a:tailEnd len="sm" w="sm" type="none"/>
            </a:ln>
          </p:spPr>
        </p:pic>
        <p:sp>
          <p:nvSpPr>
            <p:cNvPr id="86" name="Google Shape;86;p14"/>
            <p:cNvSpPr/>
            <p:nvPr/>
          </p:nvSpPr>
          <p:spPr>
            <a:xfrm>
              <a:off x="3495850" y="9618025"/>
              <a:ext cx="2292000" cy="1035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p:nvPr/>
          </p:nvSpPr>
          <p:spPr>
            <a:xfrm>
              <a:off x="3439150" y="9541825"/>
              <a:ext cx="2292000" cy="111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7442300" y="9702150"/>
              <a:ext cx="2292000" cy="87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txBox="1"/>
            <p:nvPr/>
          </p:nvSpPr>
          <p:spPr>
            <a:xfrm>
              <a:off x="7451550" y="9545475"/>
              <a:ext cx="2223600" cy="87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Oswald"/>
                  <a:ea typeface="Oswald"/>
                  <a:cs typeface="Oswald"/>
                  <a:sym typeface="Oswald"/>
                </a:rPr>
                <a:t>A single ovum is released from the ovaries each month. </a:t>
              </a:r>
              <a:endParaRPr sz="1800">
                <a:latin typeface="Oswald"/>
                <a:ea typeface="Oswald"/>
                <a:cs typeface="Oswald"/>
                <a:sym typeface="Oswald"/>
              </a:endParaRPr>
            </a:p>
          </p:txBody>
        </p:sp>
        <p:sp>
          <p:nvSpPr>
            <p:cNvPr id="90" name="Google Shape;90;p14"/>
            <p:cNvSpPr txBox="1"/>
            <p:nvPr/>
          </p:nvSpPr>
          <p:spPr>
            <a:xfrm>
              <a:off x="3530050" y="9389425"/>
              <a:ext cx="2223600" cy="87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Oswald"/>
                  <a:ea typeface="Oswald"/>
                  <a:cs typeface="Oswald"/>
                  <a:sym typeface="Oswald"/>
                </a:rPr>
                <a:t>Uterine endometrium is prepared for implantation of fertilized ovum.</a:t>
              </a:r>
              <a:endParaRPr sz="1800">
                <a:latin typeface="Oswald"/>
                <a:ea typeface="Oswald"/>
                <a:cs typeface="Oswald"/>
                <a:sym typeface="Oswald"/>
              </a:endParaRPr>
            </a:p>
          </p:txBody>
        </p:sp>
      </p:grpSp>
      <p:sp>
        <p:nvSpPr>
          <p:cNvPr id="91" name="Google Shape;91;p14"/>
          <p:cNvSpPr txBox="1"/>
          <p:nvPr/>
        </p:nvSpPr>
        <p:spPr>
          <a:xfrm>
            <a:off x="1099675" y="11558925"/>
            <a:ext cx="11961600" cy="158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The ovarian changes during the reproductive cycle depend on </a:t>
            </a:r>
            <a:r>
              <a:rPr b="1" lang="en" sz="2200">
                <a:solidFill>
                  <a:srgbClr val="EA9999"/>
                </a:solidFill>
                <a:latin typeface="Times New Roman"/>
                <a:ea typeface="Times New Roman"/>
                <a:cs typeface="Times New Roman"/>
                <a:sym typeface="Times New Roman"/>
              </a:rPr>
              <a:t>FSH</a:t>
            </a:r>
            <a:r>
              <a:rPr lang="en" sz="2200">
                <a:latin typeface="Times New Roman"/>
                <a:ea typeface="Times New Roman"/>
                <a:cs typeface="Times New Roman"/>
                <a:sym typeface="Times New Roman"/>
              </a:rPr>
              <a:t> &amp; </a:t>
            </a:r>
            <a:r>
              <a:rPr b="1" lang="en" sz="2200">
                <a:solidFill>
                  <a:srgbClr val="EA9999"/>
                </a:solidFill>
                <a:latin typeface="Times New Roman"/>
                <a:ea typeface="Times New Roman"/>
                <a:cs typeface="Times New Roman"/>
                <a:sym typeface="Times New Roman"/>
              </a:rPr>
              <a:t>LH</a:t>
            </a:r>
            <a:r>
              <a:rPr lang="en" sz="2200">
                <a:latin typeface="Times New Roman"/>
                <a:ea typeface="Times New Roman"/>
                <a:cs typeface="Times New Roman"/>
                <a:sym typeface="Times New Roman"/>
              </a:rPr>
              <a:t> secreted by AP.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In the absence of these hormones, the ovaries remain inactive throughout childhood.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At puberty the AP starts to secrete </a:t>
            </a:r>
            <a:r>
              <a:rPr b="1" lang="en" sz="2200">
                <a:solidFill>
                  <a:srgbClr val="EA9999"/>
                </a:solidFill>
                <a:latin typeface="Times New Roman"/>
                <a:ea typeface="Times New Roman"/>
                <a:cs typeface="Times New Roman"/>
                <a:sym typeface="Times New Roman"/>
              </a:rPr>
              <a:t>FSH</a:t>
            </a:r>
            <a:r>
              <a:rPr lang="en" sz="2200">
                <a:latin typeface="Times New Roman"/>
                <a:ea typeface="Times New Roman"/>
                <a:cs typeface="Times New Roman"/>
                <a:sym typeface="Times New Roman"/>
              </a:rPr>
              <a:t> &amp; </a:t>
            </a:r>
            <a:r>
              <a:rPr b="1" lang="en" sz="2200">
                <a:solidFill>
                  <a:srgbClr val="EA9999"/>
                </a:solidFill>
                <a:latin typeface="Times New Roman"/>
                <a:ea typeface="Times New Roman"/>
                <a:cs typeface="Times New Roman"/>
                <a:sym typeface="Times New Roman"/>
              </a:rPr>
              <a:t>LH</a:t>
            </a:r>
            <a:r>
              <a:rPr lang="en" sz="2200">
                <a:latin typeface="Times New Roman"/>
                <a:ea typeface="Times New Roman"/>
                <a:cs typeface="Times New Roman"/>
                <a:sym typeface="Times New Roman"/>
              </a:rPr>
              <a:t> which lead to the beginning of monthly reproductive cycles.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First menstrual cycle is called </a:t>
            </a:r>
            <a:r>
              <a:rPr b="1" lang="en" sz="2200">
                <a:solidFill>
                  <a:srgbClr val="EA9999"/>
                </a:solidFill>
                <a:latin typeface="Times New Roman"/>
                <a:ea typeface="Times New Roman"/>
                <a:cs typeface="Times New Roman"/>
                <a:sym typeface="Times New Roman"/>
              </a:rPr>
              <a:t>menarche</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a:p>
            <a:pPr indent="0" lvl="0" marL="0" rtl="0" algn="l">
              <a:spcBef>
                <a:spcPts val="0"/>
              </a:spcBef>
              <a:spcAft>
                <a:spcPts val="0"/>
              </a:spcAft>
              <a:buNone/>
            </a:pPr>
            <a:r>
              <a:rPr lang="en" sz="2200">
                <a:latin typeface="Times New Roman"/>
                <a:ea typeface="Times New Roman"/>
                <a:cs typeface="Times New Roman"/>
                <a:sym typeface="Times New Roman"/>
              </a:rPr>
              <a:t>Both </a:t>
            </a:r>
            <a:r>
              <a:rPr b="1" lang="en" sz="2200">
                <a:solidFill>
                  <a:srgbClr val="EA9999"/>
                </a:solidFill>
                <a:latin typeface="Times New Roman"/>
                <a:ea typeface="Times New Roman"/>
                <a:cs typeface="Times New Roman"/>
                <a:sym typeface="Times New Roman"/>
              </a:rPr>
              <a:t>FSH</a:t>
            </a:r>
            <a:r>
              <a:rPr lang="en" sz="2200">
                <a:latin typeface="Times New Roman"/>
                <a:ea typeface="Times New Roman"/>
                <a:cs typeface="Times New Roman"/>
                <a:sym typeface="Times New Roman"/>
              </a:rPr>
              <a:t> and </a:t>
            </a:r>
            <a:r>
              <a:rPr b="1" lang="en" sz="2200">
                <a:solidFill>
                  <a:srgbClr val="EA9999"/>
                </a:solidFill>
                <a:latin typeface="Times New Roman"/>
                <a:ea typeface="Times New Roman"/>
                <a:cs typeface="Times New Roman"/>
                <a:sym typeface="Times New Roman"/>
              </a:rPr>
              <a:t>LH</a:t>
            </a:r>
            <a:r>
              <a:rPr lang="en" sz="2200">
                <a:latin typeface="Times New Roman"/>
                <a:ea typeface="Times New Roman"/>
                <a:cs typeface="Times New Roman"/>
                <a:sym typeface="Times New Roman"/>
              </a:rPr>
              <a:t> stimulate their ovarian target cells by combining with highly specific receptors to increase  (1) Rates of secretion,  (2) Growth &amp; proliferation of the cells.</a:t>
            </a:r>
            <a:r>
              <a:rPr baseline="30000" lang="en" sz="2200">
                <a:latin typeface="Times New Roman"/>
                <a:ea typeface="Times New Roman"/>
                <a:cs typeface="Times New Roman"/>
                <a:sym typeface="Times New Roman"/>
              </a:rPr>
              <a:t>1</a:t>
            </a:r>
            <a:endParaRPr baseline="30000" sz="2200">
              <a:latin typeface="Times New Roman"/>
              <a:ea typeface="Times New Roman"/>
              <a:cs typeface="Times New Roman"/>
              <a:sym typeface="Times New Roman"/>
            </a:endParaRPr>
          </a:p>
        </p:txBody>
      </p:sp>
      <p:sp>
        <p:nvSpPr>
          <p:cNvPr id="92" name="Google Shape;92;p14"/>
          <p:cNvSpPr/>
          <p:nvPr/>
        </p:nvSpPr>
        <p:spPr>
          <a:xfrm>
            <a:off x="2171000" y="14497700"/>
            <a:ext cx="9160800" cy="4018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4"/>
          <p:cNvSpPr txBox="1"/>
          <p:nvPr/>
        </p:nvSpPr>
        <p:spPr>
          <a:xfrm>
            <a:off x="5392225" y="14514000"/>
            <a:ext cx="2919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rgbClr val="E06666"/>
                </a:solidFill>
                <a:latin typeface="Oswald"/>
                <a:ea typeface="Oswald"/>
                <a:cs typeface="Oswald"/>
                <a:sym typeface="Oswald"/>
              </a:rPr>
              <a:t>Ovarian Cycle</a:t>
            </a:r>
            <a:endParaRPr sz="3700">
              <a:solidFill>
                <a:srgbClr val="E06666"/>
              </a:solidFill>
              <a:latin typeface="Oswald"/>
              <a:ea typeface="Oswald"/>
              <a:cs typeface="Oswald"/>
              <a:sym typeface="Oswald"/>
            </a:endParaRPr>
          </a:p>
        </p:txBody>
      </p:sp>
      <p:cxnSp>
        <p:nvCxnSpPr>
          <p:cNvPr id="94" name="Google Shape;94;p14"/>
          <p:cNvCxnSpPr/>
          <p:nvPr/>
        </p:nvCxnSpPr>
        <p:spPr>
          <a:xfrm>
            <a:off x="4913725" y="15213600"/>
            <a:ext cx="3550200" cy="0"/>
          </a:xfrm>
          <a:prstGeom prst="straightConnector1">
            <a:avLst/>
          </a:prstGeom>
          <a:noFill/>
          <a:ln cap="flat" cmpd="sng" w="76200">
            <a:solidFill>
              <a:srgbClr val="E06666"/>
            </a:solidFill>
            <a:prstDash val="solid"/>
            <a:round/>
            <a:headEnd len="med" w="med" type="none"/>
            <a:tailEnd len="med" w="med" type="none"/>
          </a:ln>
        </p:spPr>
      </p:cxnSp>
      <p:cxnSp>
        <p:nvCxnSpPr>
          <p:cNvPr id="95" name="Google Shape;95;p14"/>
          <p:cNvCxnSpPr/>
          <p:nvPr/>
        </p:nvCxnSpPr>
        <p:spPr>
          <a:xfrm flipH="1" rot="10800000">
            <a:off x="3400150" y="17975475"/>
            <a:ext cx="7276800" cy="9900"/>
          </a:xfrm>
          <a:prstGeom prst="straightConnector1">
            <a:avLst/>
          </a:prstGeom>
          <a:noFill/>
          <a:ln cap="flat" cmpd="sng" w="76200">
            <a:solidFill>
              <a:srgbClr val="999999"/>
            </a:solidFill>
            <a:prstDash val="solid"/>
            <a:round/>
            <a:headEnd len="med" w="med" type="none"/>
            <a:tailEnd len="med" w="med" type="none"/>
          </a:ln>
        </p:spPr>
      </p:cxnSp>
      <p:cxnSp>
        <p:nvCxnSpPr>
          <p:cNvPr id="96" name="Google Shape;96;p14"/>
          <p:cNvCxnSpPr/>
          <p:nvPr/>
        </p:nvCxnSpPr>
        <p:spPr>
          <a:xfrm>
            <a:off x="2671750" y="17980425"/>
            <a:ext cx="858300" cy="0"/>
          </a:xfrm>
          <a:prstGeom prst="straightConnector1">
            <a:avLst/>
          </a:prstGeom>
          <a:noFill/>
          <a:ln cap="flat" cmpd="sng" w="76200">
            <a:solidFill>
              <a:srgbClr val="CC0000"/>
            </a:solidFill>
            <a:prstDash val="solid"/>
            <a:round/>
            <a:headEnd len="med" w="med" type="none"/>
            <a:tailEnd len="med" w="med" type="none"/>
          </a:ln>
        </p:spPr>
      </p:cxnSp>
      <p:sp>
        <p:nvSpPr>
          <p:cNvPr id="97" name="Google Shape;97;p14"/>
          <p:cNvSpPr txBox="1"/>
          <p:nvPr/>
        </p:nvSpPr>
        <p:spPr>
          <a:xfrm>
            <a:off x="2576700" y="17954050"/>
            <a:ext cx="1950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Oswald"/>
                <a:ea typeface="Oswald"/>
                <a:cs typeface="Oswald"/>
                <a:sym typeface="Oswald"/>
              </a:rPr>
              <a:t>1</a:t>
            </a:r>
            <a:endParaRPr sz="2400">
              <a:latin typeface="Oswald"/>
              <a:ea typeface="Oswald"/>
              <a:cs typeface="Oswald"/>
              <a:sym typeface="Oswald"/>
            </a:endParaRPr>
          </a:p>
        </p:txBody>
      </p:sp>
      <p:sp>
        <p:nvSpPr>
          <p:cNvPr id="98" name="Google Shape;98;p14"/>
          <p:cNvSpPr txBox="1"/>
          <p:nvPr/>
        </p:nvSpPr>
        <p:spPr>
          <a:xfrm>
            <a:off x="3335050" y="17954050"/>
            <a:ext cx="1950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Oswald"/>
                <a:ea typeface="Oswald"/>
                <a:cs typeface="Oswald"/>
                <a:sym typeface="Oswald"/>
              </a:rPr>
              <a:t>5</a:t>
            </a:r>
            <a:endParaRPr sz="2400">
              <a:latin typeface="Oswald"/>
              <a:ea typeface="Oswald"/>
              <a:cs typeface="Oswald"/>
              <a:sym typeface="Oswald"/>
            </a:endParaRPr>
          </a:p>
        </p:txBody>
      </p:sp>
      <p:sp>
        <p:nvSpPr>
          <p:cNvPr id="99" name="Google Shape;99;p14"/>
          <p:cNvSpPr txBox="1"/>
          <p:nvPr/>
        </p:nvSpPr>
        <p:spPr>
          <a:xfrm>
            <a:off x="10295650" y="17954050"/>
            <a:ext cx="6477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Oswald"/>
                <a:ea typeface="Oswald"/>
                <a:cs typeface="Oswald"/>
                <a:sym typeface="Oswald"/>
              </a:rPr>
              <a:t>28</a:t>
            </a:r>
            <a:endParaRPr sz="2400">
              <a:latin typeface="Oswald"/>
              <a:ea typeface="Oswald"/>
              <a:cs typeface="Oswald"/>
              <a:sym typeface="Oswald"/>
            </a:endParaRPr>
          </a:p>
        </p:txBody>
      </p:sp>
      <p:sp>
        <p:nvSpPr>
          <p:cNvPr id="100" name="Google Shape;100;p14"/>
          <p:cNvSpPr txBox="1"/>
          <p:nvPr/>
        </p:nvSpPr>
        <p:spPr>
          <a:xfrm>
            <a:off x="6438425" y="17954050"/>
            <a:ext cx="6477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Oswald"/>
                <a:ea typeface="Oswald"/>
                <a:cs typeface="Oswald"/>
                <a:sym typeface="Oswald"/>
              </a:rPr>
              <a:t>14</a:t>
            </a:r>
            <a:endParaRPr sz="2400">
              <a:latin typeface="Oswald"/>
              <a:ea typeface="Oswald"/>
              <a:cs typeface="Oswald"/>
              <a:sym typeface="Oswald"/>
            </a:endParaRPr>
          </a:p>
        </p:txBody>
      </p:sp>
      <p:cxnSp>
        <p:nvCxnSpPr>
          <p:cNvPr id="101" name="Google Shape;101;p14"/>
          <p:cNvCxnSpPr/>
          <p:nvPr/>
        </p:nvCxnSpPr>
        <p:spPr>
          <a:xfrm>
            <a:off x="6501813" y="17980425"/>
            <a:ext cx="273000" cy="0"/>
          </a:xfrm>
          <a:prstGeom prst="straightConnector1">
            <a:avLst/>
          </a:prstGeom>
          <a:noFill/>
          <a:ln cap="flat" cmpd="sng" w="76200">
            <a:solidFill>
              <a:srgbClr val="E06666"/>
            </a:solidFill>
            <a:prstDash val="solid"/>
            <a:round/>
            <a:headEnd len="med" w="med" type="none"/>
            <a:tailEnd len="med" w="med" type="none"/>
          </a:ln>
        </p:spPr>
      </p:cxnSp>
      <p:sp>
        <p:nvSpPr>
          <p:cNvPr id="102" name="Google Shape;102;p14"/>
          <p:cNvSpPr txBox="1"/>
          <p:nvPr/>
        </p:nvSpPr>
        <p:spPr>
          <a:xfrm>
            <a:off x="2596225" y="17602925"/>
            <a:ext cx="19896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Menstruation</a:t>
            </a:r>
            <a:endParaRPr>
              <a:latin typeface="Oswald"/>
              <a:ea typeface="Oswald"/>
              <a:cs typeface="Oswald"/>
              <a:sym typeface="Oswald"/>
            </a:endParaRPr>
          </a:p>
        </p:txBody>
      </p:sp>
      <p:sp>
        <p:nvSpPr>
          <p:cNvPr id="103" name="Google Shape;103;p14"/>
          <p:cNvSpPr txBox="1"/>
          <p:nvPr/>
        </p:nvSpPr>
        <p:spPr>
          <a:xfrm>
            <a:off x="5948313" y="17439375"/>
            <a:ext cx="19896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Oswald"/>
                <a:ea typeface="Oswald"/>
                <a:cs typeface="Oswald"/>
                <a:sym typeface="Oswald"/>
              </a:rPr>
              <a:t>Ovulation</a:t>
            </a:r>
            <a:endParaRPr sz="2400">
              <a:latin typeface="Oswald"/>
              <a:ea typeface="Oswald"/>
              <a:cs typeface="Oswald"/>
              <a:sym typeface="Oswald"/>
            </a:endParaRPr>
          </a:p>
        </p:txBody>
      </p:sp>
      <p:cxnSp>
        <p:nvCxnSpPr>
          <p:cNvPr id="104" name="Google Shape;104;p14"/>
          <p:cNvCxnSpPr/>
          <p:nvPr/>
        </p:nvCxnSpPr>
        <p:spPr>
          <a:xfrm flipH="1" rot="10800000">
            <a:off x="6595075" y="15191150"/>
            <a:ext cx="17400" cy="2330100"/>
          </a:xfrm>
          <a:prstGeom prst="straightConnector1">
            <a:avLst/>
          </a:prstGeom>
          <a:noFill/>
          <a:ln cap="flat" cmpd="sng" w="76200">
            <a:solidFill>
              <a:srgbClr val="E06666"/>
            </a:solidFill>
            <a:prstDash val="solid"/>
            <a:round/>
            <a:headEnd len="med" w="med" type="none"/>
            <a:tailEnd len="med" w="med" type="none"/>
          </a:ln>
        </p:spPr>
      </p:cxnSp>
      <p:cxnSp>
        <p:nvCxnSpPr>
          <p:cNvPr id="105" name="Google Shape;105;p14"/>
          <p:cNvCxnSpPr/>
          <p:nvPr/>
        </p:nvCxnSpPr>
        <p:spPr>
          <a:xfrm flipH="1" rot="10800000">
            <a:off x="5266800" y="15213525"/>
            <a:ext cx="538500" cy="1098300"/>
          </a:xfrm>
          <a:prstGeom prst="straightConnector1">
            <a:avLst/>
          </a:prstGeom>
          <a:noFill/>
          <a:ln cap="flat" cmpd="sng" w="76200">
            <a:solidFill>
              <a:srgbClr val="E06666"/>
            </a:solidFill>
            <a:prstDash val="solid"/>
            <a:round/>
            <a:headEnd len="med" w="med" type="none"/>
            <a:tailEnd len="med" w="med" type="none"/>
          </a:ln>
        </p:spPr>
      </p:cxnSp>
      <p:sp>
        <p:nvSpPr>
          <p:cNvPr id="106" name="Google Shape;106;p14"/>
          <p:cNvSpPr txBox="1"/>
          <p:nvPr/>
        </p:nvSpPr>
        <p:spPr>
          <a:xfrm>
            <a:off x="3283850" y="16290875"/>
            <a:ext cx="30999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Oswald"/>
                <a:ea typeface="Oswald"/>
                <a:cs typeface="Oswald"/>
                <a:sym typeface="Oswald"/>
              </a:rPr>
              <a:t>Follicular Phase </a:t>
            </a:r>
            <a:endParaRPr sz="2400">
              <a:latin typeface="Oswald"/>
              <a:ea typeface="Oswald"/>
              <a:cs typeface="Oswald"/>
              <a:sym typeface="Oswald"/>
            </a:endParaRPr>
          </a:p>
          <a:p>
            <a:pPr indent="0" lvl="0" marL="0" rtl="0" algn="ctr">
              <a:spcBef>
                <a:spcPts val="0"/>
              </a:spcBef>
              <a:spcAft>
                <a:spcPts val="0"/>
              </a:spcAft>
              <a:buNone/>
            </a:pPr>
            <a:r>
              <a:rPr lang="en" sz="2400">
                <a:latin typeface="Oswald"/>
                <a:ea typeface="Oswald"/>
                <a:cs typeface="Oswald"/>
                <a:sym typeface="Oswald"/>
              </a:rPr>
              <a:t>(Preovulatory) </a:t>
            </a:r>
            <a:endParaRPr sz="2400">
              <a:latin typeface="Oswald"/>
              <a:ea typeface="Oswald"/>
              <a:cs typeface="Oswald"/>
              <a:sym typeface="Oswald"/>
            </a:endParaRPr>
          </a:p>
          <a:p>
            <a:pPr indent="0" lvl="0" marL="0" rtl="0" algn="ctr">
              <a:spcBef>
                <a:spcPts val="0"/>
              </a:spcBef>
              <a:spcAft>
                <a:spcPts val="0"/>
              </a:spcAft>
              <a:buNone/>
            </a:pPr>
            <a:r>
              <a:t/>
            </a:r>
            <a:endParaRPr b="1" sz="1800">
              <a:latin typeface="Times New Roman"/>
              <a:ea typeface="Times New Roman"/>
              <a:cs typeface="Times New Roman"/>
              <a:sym typeface="Times New Roman"/>
            </a:endParaRPr>
          </a:p>
        </p:txBody>
      </p:sp>
      <p:sp>
        <p:nvSpPr>
          <p:cNvPr id="107" name="Google Shape;107;p14"/>
          <p:cNvSpPr txBox="1"/>
          <p:nvPr/>
        </p:nvSpPr>
        <p:spPr>
          <a:xfrm>
            <a:off x="7137500" y="16138475"/>
            <a:ext cx="3099900" cy="4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Oswald"/>
                <a:ea typeface="Oswald"/>
                <a:cs typeface="Oswald"/>
                <a:sym typeface="Oswald"/>
              </a:rPr>
              <a:t>Luteal Phase</a:t>
            </a:r>
            <a:endParaRPr sz="2400">
              <a:latin typeface="Oswald"/>
              <a:ea typeface="Oswald"/>
              <a:cs typeface="Oswald"/>
              <a:sym typeface="Oswald"/>
            </a:endParaRPr>
          </a:p>
          <a:p>
            <a:pPr indent="0" lvl="0" marL="0" rtl="0" algn="ctr">
              <a:spcBef>
                <a:spcPts val="0"/>
              </a:spcBef>
              <a:spcAft>
                <a:spcPts val="0"/>
              </a:spcAft>
              <a:buNone/>
            </a:pPr>
            <a:r>
              <a:rPr lang="en" sz="2400">
                <a:latin typeface="Oswald"/>
                <a:ea typeface="Oswald"/>
                <a:cs typeface="Oswald"/>
                <a:sym typeface="Oswald"/>
              </a:rPr>
              <a:t>(Postovulatory) </a:t>
            </a:r>
            <a:endParaRPr sz="2400">
              <a:latin typeface="Oswald"/>
              <a:ea typeface="Oswald"/>
              <a:cs typeface="Oswald"/>
              <a:sym typeface="Oswald"/>
            </a:endParaRPr>
          </a:p>
          <a:p>
            <a:pPr indent="0" lvl="0" marL="0" rtl="0" algn="ctr">
              <a:spcBef>
                <a:spcPts val="0"/>
              </a:spcBef>
              <a:spcAft>
                <a:spcPts val="0"/>
              </a:spcAft>
              <a:buNone/>
            </a:pPr>
            <a:r>
              <a:t/>
            </a:r>
            <a:endParaRPr b="1" sz="1800">
              <a:latin typeface="Times New Roman"/>
              <a:ea typeface="Times New Roman"/>
              <a:cs typeface="Times New Roman"/>
              <a:sym typeface="Times New Roman"/>
            </a:endParaRPr>
          </a:p>
        </p:txBody>
      </p:sp>
      <p:cxnSp>
        <p:nvCxnSpPr>
          <p:cNvPr id="108" name="Google Shape;108;p14"/>
          <p:cNvCxnSpPr/>
          <p:nvPr/>
        </p:nvCxnSpPr>
        <p:spPr>
          <a:xfrm rot="10800000">
            <a:off x="7249875" y="15190075"/>
            <a:ext cx="884400" cy="965700"/>
          </a:xfrm>
          <a:prstGeom prst="straightConnector1">
            <a:avLst/>
          </a:prstGeom>
          <a:noFill/>
          <a:ln cap="flat" cmpd="sng" w="76200">
            <a:solidFill>
              <a:srgbClr val="E06666"/>
            </a:solidFill>
            <a:prstDash val="solid"/>
            <a:round/>
            <a:headEnd len="med" w="med" type="none"/>
            <a:tailEnd len="med" w="med" type="none"/>
          </a:ln>
        </p:spPr>
      </p:cxnSp>
      <p:sp>
        <p:nvSpPr>
          <p:cNvPr id="109" name="Google Shape;109;p14"/>
          <p:cNvSpPr txBox="1"/>
          <p:nvPr/>
        </p:nvSpPr>
        <p:spPr>
          <a:xfrm>
            <a:off x="3436825" y="10903000"/>
            <a:ext cx="40575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2-1</a:t>
            </a:r>
            <a:endParaRPr b="1" sz="3000">
              <a:latin typeface="Times New Roman"/>
              <a:ea typeface="Times New Roman"/>
              <a:cs typeface="Times New Roman"/>
              <a:sym typeface="Times New Roman"/>
            </a:endParaRPr>
          </a:p>
        </p:txBody>
      </p:sp>
      <p:sp>
        <p:nvSpPr>
          <p:cNvPr id="110" name="Google Shape;110;p14"/>
          <p:cNvSpPr txBox="1"/>
          <p:nvPr/>
        </p:nvSpPr>
        <p:spPr>
          <a:xfrm>
            <a:off x="2218625" y="18516200"/>
            <a:ext cx="40575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2-2</a:t>
            </a:r>
            <a:endParaRPr b="1" sz="3000">
              <a:latin typeface="Times New Roman"/>
              <a:ea typeface="Times New Roman"/>
              <a:cs typeface="Times New Roman"/>
              <a:sym typeface="Times New Roman"/>
            </a:endParaRPr>
          </a:p>
        </p:txBody>
      </p:sp>
      <p:sp>
        <p:nvSpPr>
          <p:cNvPr id="111" name="Google Shape;111;p14"/>
          <p:cNvSpPr/>
          <p:nvPr/>
        </p:nvSpPr>
        <p:spPr>
          <a:xfrm>
            <a:off x="545100" y="19122700"/>
            <a:ext cx="135855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112" name="Google Shape;112;p14"/>
          <p:cNvSpPr/>
          <p:nvPr/>
        </p:nvSpPr>
        <p:spPr>
          <a:xfrm>
            <a:off x="0" y="19122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3" name="Google Shape;113;p14"/>
          <p:cNvSpPr txBox="1"/>
          <p:nvPr/>
        </p:nvSpPr>
        <p:spPr>
          <a:xfrm>
            <a:off x="19500" y="19502225"/>
            <a:ext cx="14097000" cy="4335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FSH and LH act through cAMP 2nd messenger system, 2nd messenger systems are capable of causing gene transcription, enzyme activation, growth and so on. </a:t>
            </a:r>
            <a:endParaRPr sz="16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5"/>
          <p:cNvSpPr/>
          <p:nvPr/>
        </p:nvSpPr>
        <p:spPr>
          <a:xfrm>
            <a:off x="0" y="488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9" name="Google Shape;119;p15"/>
          <p:cNvSpPr/>
          <p:nvPr/>
        </p:nvSpPr>
        <p:spPr>
          <a:xfrm>
            <a:off x="656616" y="48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20" name="Google Shape;120;p15"/>
          <p:cNvSpPr txBox="1"/>
          <p:nvPr/>
        </p:nvSpPr>
        <p:spPr>
          <a:xfrm>
            <a:off x="11409324" y="38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 </a:t>
            </a:r>
            <a:endParaRPr sz="3500">
              <a:latin typeface="Oswald"/>
              <a:ea typeface="Oswald"/>
              <a:cs typeface="Oswald"/>
              <a:sym typeface="Oswald"/>
            </a:endParaRPr>
          </a:p>
        </p:txBody>
      </p:sp>
      <p:sp>
        <p:nvSpPr>
          <p:cNvPr id="121" name="Google Shape;121;p15"/>
          <p:cNvSpPr txBox="1"/>
          <p:nvPr/>
        </p:nvSpPr>
        <p:spPr>
          <a:xfrm>
            <a:off x="929925" y="488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OVARIAN CYCLE</a:t>
            </a:r>
            <a:endParaRPr sz="3200">
              <a:solidFill>
                <a:srgbClr val="FFFFFF"/>
              </a:solidFill>
              <a:latin typeface="Oswald"/>
              <a:ea typeface="Oswald"/>
              <a:cs typeface="Oswald"/>
              <a:sym typeface="Oswald"/>
            </a:endParaRPr>
          </a:p>
        </p:txBody>
      </p:sp>
      <p:sp>
        <p:nvSpPr>
          <p:cNvPr id="122" name="Google Shape;122;p15"/>
          <p:cNvSpPr txBox="1"/>
          <p:nvPr/>
        </p:nvSpPr>
        <p:spPr>
          <a:xfrm>
            <a:off x="188014" y="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p:txBody>
      </p:sp>
      <p:sp>
        <p:nvSpPr>
          <p:cNvPr id="123" name="Google Shape;123;p15"/>
          <p:cNvSpPr/>
          <p:nvPr/>
        </p:nvSpPr>
        <p:spPr>
          <a:xfrm>
            <a:off x="707578" y="923452"/>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24" name="Google Shape;124;p15"/>
          <p:cNvSpPr txBox="1"/>
          <p:nvPr/>
        </p:nvSpPr>
        <p:spPr>
          <a:xfrm>
            <a:off x="1266575" y="803925"/>
            <a:ext cx="59136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Ovarian Cycle: Follicular Phase</a:t>
            </a:r>
            <a:endParaRPr sz="3600">
              <a:highlight>
                <a:srgbClr val="F4CCCC"/>
              </a:highlight>
              <a:latin typeface="Oswald"/>
              <a:ea typeface="Oswald"/>
              <a:cs typeface="Oswald"/>
              <a:sym typeface="Oswald"/>
            </a:endParaRPr>
          </a:p>
        </p:txBody>
      </p:sp>
      <p:sp>
        <p:nvSpPr>
          <p:cNvPr id="125" name="Google Shape;125;p15"/>
          <p:cNvSpPr txBox="1"/>
          <p:nvPr/>
        </p:nvSpPr>
        <p:spPr>
          <a:xfrm>
            <a:off x="701325" y="1677225"/>
            <a:ext cx="12278400" cy="2374200"/>
          </a:xfrm>
          <a:prstGeom prst="rect">
            <a:avLst/>
          </a:prstGeom>
          <a:noFill/>
          <a:ln cap="flat" cmpd="sng" w="38100">
            <a:solidFill>
              <a:srgbClr val="674EA7"/>
            </a:solidFill>
            <a:prstDash val="solid"/>
            <a:round/>
            <a:headEnd len="sm" w="sm" type="none"/>
            <a:tailEnd len="sm" w="sm" type="none"/>
          </a:ln>
        </p:spPr>
        <p:txBody>
          <a:bodyPr anchorCtr="0" anchor="t" bIns="91425" lIns="91425" spcFirstLastPara="1" rIns="91425" wrap="square" tIns="91425">
            <a:noAutofit/>
          </a:bodyPr>
          <a:lstStyle/>
          <a:p>
            <a:pPr indent="-374650" lvl="0" marL="457200" rtl="0" algn="l">
              <a:spcBef>
                <a:spcPts val="0"/>
              </a:spcBef>
              <a:spcAft>
                <a:spcPts val="0"/>
              </a:spcAft>
              <a:buClr>
                <a:srgbClr val="674EA7"/>
              </a:buClr>
              <a:buSzPts val="2300"/>
              <a:buFont typeface="Merriweather"/>
              <a:buChar char="-"/>
            </a:pPr>
            <a:r>
              <a:rPr lang="en" sz="2300">
                <a:solidFill>
                  <a:srgbClr val="674EA7"/>
                </a:solidFill>
                <a:latin typeface="Merriweather"/>
                <a:ea typeface="Merriweather"/>
                <a:cs typeface="Merriweather"/>
                <a:sym typeface="Merriweather"/>
              </a:rPr>
              <a:t>By 6-7 weeks of gestation: 6-7 million oogonia.</a:t>
            </a:r>
            <a:endParaRPr sz="2300">
              <a:solidFill>
                <a:srgbClr val="674EA7"/>
              </a:solidFill>
              <a:latin typeface="Merriweather"/>
              <a:ea typeface="Merriweather"/>
              <a:cs typeface="Merriweather"/>
              <a:sym typeface="Merriweather"/>
            </a:endParaRPr>
          </a:p>
          <a:p>
            <a:pPr indent="-374650" lvl="0" marL="457200" rtl="0" algn="l">
              <a:spcBef>
                <a:spcPts val="0"/>
              </a:spcBef>
              <a:spcAft>
                <a:spcPts val="0"/>
              </a:spcAft>
              <a:buClr>
                <a:srgbClr val="674EA7"/>
              </a:buClr>
              <a:buSzPts val="2300"/>
              <a:buFont typeface="Merriweather"/>
              <a:buChar char="-"/>
            </a:pPr>
            <a:r>
              <a:rPr lang="en" sz="2300">
                <a:solidFill>
                  <a:srgbClr val="674EA7"/>
                </a:solidFill>
                <a:latin typeface="Merriweather"/>
                <a:ea typeface="Merriweather"/>
                <a:cs typeface="Merriweather"/>
                <a:sym typeface="Merriweather"/>
              </a:rPr>
              <a:t>At birth: 1-2 million oocytes.</a:t>
            </a:r>
            <a:endParaRPr sz="2300">
              <a:solidFill>
                <a:srgbClr val="674EA7"/>
              </a:solidFill>
              <a:latin typeface="Merriweather"/>
              <a:ea typeface="Merriweather"/>
              <a:cs typeface="Merriweather"/>
              <a:sym typeface="Merriweather"/>
            </a:endParaRPr>
          </a:p>
          <a:p>
            <a:pPr indent="-374650" lvl="0" marL="457200" rtl="0" algn="l">
              <a:spcBef>
                <a:spcPts val="0"/>
              </a:spcBef>
              <a:spcAft>
                <a:spcPts val="0"/>
              </a:spcAft>
              <a:buClr>
                <a:srgbClr val="674EA7"/>
              </a:buClr>
              <a:buSzPts val="2300"/>
              <a:buFont typeface="Merriweather"/>
              <a:buChar char="-"/>
            </a:pPr>
            <a:r>
              <a:rPr lang="en" sz="2300">
                <a:solidFill>
                  <a:srgbClr val="674EA7"/>
                </a:solidFill>
                <a:latin typeface="Merriweather"/>
                <a:ea typeface="Merriweather"/>
                <a:cs typeface="Merriweather"/>
                <a:sym typeface="Merriweather"/>
              </a:rPr>
              <a:t>At  puberty: 300,000-500,000 oocytes. </a:t>
            </a:r>
            <a:endParaRPr sz="2300">
              <a:solidFill>
                <a:srgbClr val="674EA7"/>
              </a:solidFill>
              <a:latin typeface="Merriweather"/>
              <a:ea typeface="Merriweather"/>
              <a:cs typeface="Merriweather"/>
              <a:sym typeface="Merriweather"/>
            </a:endParaRPr>
          </a:p>
          <a:p>
            <a:pPr indent="0" lvl="0" marL="0" rtl="0" algn="l">
              <a:spcBef>
                <a:spcPts val="0"/>
              </a:spcBef>
              <a:spcAft>
                <a:spcPts val="0"/>
              </a:spcAft>
              <a:buNone/>
            </a:pPr>
            <a:r>
              <a:t/>
            </a:r>
            <a:endParaRPr sz="2300">
              <a:solidFill>
                <a:srgbClr val="674EA7"/>
              </a:solidFill>
              <a:latin typeface="Merriweather"/>
              <a:ea typeface="Merriweather"/>
              <a:cs typeface="Merriweather"/>
              <a:sym typeface="Merriweather"/>
            </a:endParaRPr>
          </a:p>
          <a:p>
            <a:pPr indent="0" lvl="0" marL="0" rtl="0" algn="l">
              <a:spcBef>
                <a:spcPts val="0"/>
              </a:spcBef>
              <a:spcAft>
                <a:spcPts val="0"/>
              </a:spcAft>
              <a:buNone/>
            </a:pPr>
            <a:r>
              <a:rPr lang="en" sz="2300">
                <a:solidFill>
                  <a:srgbClr val="674EA7"/>
                </a:solidFill>
                <a:latin typeface="Merriweather"/>
                <a:ea typeface="Merriweather"/>
                <a:cs typeface="Merriweather"/>
                <a:sym typeface="Merriweather"/>
              </a:rPr>
              <a:t>The ovum of 400 to 500 hundred of follicles will normally ovulate during a female’s entire reproductive life </a:t>
            </a:r>
            <a:r>
              <a:rPr lang="en" sz="2300">
                <a:solidFill>
                  <a:srgbClr val="999999"/>
                </a:solidFill>
                <a:latin typeface="Merriweather"/>
                <a:ea typeface="Merriweather"/>
                <a:cs typeface="Merriweather"/>
                <a:sym typeface="Merriweather"/>
              </a:rPr>
              <a:t>(one for each cycle</a:t>
            </a:r>
            <a:r>
              <a:rPr lang="en" sz="1300">
                <a:solidFill>
                  <a:srgbClr val="999999"/>
                </a:solidFill>
                <a:latin typeface="Merriweather"/>
                <a:ea typeface="Merriweather"/>
                <a:cs typeface="Merriweather"/>
                <a:sym typeface="Merriweather"/>
              </a:rPr>
              <a:t> i.e. 12 times per reproductive year- </a:t>
            </a:r>
            <a:r>
              <a:rPr lang="en" sz="1300">
                <a:solidFill>
                  <a:srgbClr val="999999"/>
                </a:solidFill>
                <a:latin typeface="Merriweather"/>
                <a:ea typeface="Merriweather"/>
                <a:cs typeface="Merriweather"/>
                <a:sym typeface="Merriweather"/>
              </a:rPr>
              <a:t>approximately</a:t>
            </a:r>
            <a:r>
              <a:rPr lang="en" sz="1300">
                <a:solidFill>
                  <a:srgbClr val="999999"/>
                </a:solidFill>
                <a:latin typeface="Merriweather"/>
                <a:ea typeface="Merriweather"/>
                <a:cs typeface="Merriweather"/>
                <a:sym typeface="Merriweather"/>
              </a:rPr>
              <a:t> 12*39= 400-500</a:t>
            </a:r>
            <a:r>
              <a:rPr lang="en" sz="2300">
                <a:solidFill>
                  <a:srgbClr val="999999"/>
                </a:solidFill>
                <a:latin typeface="Merriweather"/>
                <a:ea typeface="Merriweather"/>
                <a:cs typeface="Merriweather"/>
                <a:sym typeface="Merriweather"/>
              </a:rPr>
              <a:t>)</a:t>
            </a:r>
            <a:endParaRPr b="1" sz="2300">
              <a:latin typeface="Times New Roman"/>
              <a:ea typeface="Times New Roman"/>
              <a:cs typeface="Times New Roman"/>
              <a:sym typeface="Times New Roman"/>
            </a:endParaRPr>
          </a:p>
        </p:txBody>
      </p:sp>
      <p:sp>
        <p:nvSpPr>
          <p:cNvPr id="126" name="Google Shape;126;p15"/>
          <p:cNvSpPr txBox="1"/>
          <p:nvPr/>
        </p:nvSpPr>
        <p:spPr>
          <a:xfrm>
            <a:off x="722475" y="4051425"/>
            <a:ext cx="9319200" cy="30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Oswald"/>
                <a:ea typeface="Oswald"/>
                <a:cs typeface="Oswald"/>
                <a:sym typeface="Oswald"/>
              </a:rPr>
              <a:t>What Happens From Childhood Until Puberty?</a:t>
            </a:r>
            <a:r>
              <a:rPr baseline="30000" lang="en" sz="3000">
                <a:latin typeface="Oswald"/>
                <a:ea typeface="Oswald"/>
                <a:cs typeface="Oswald"/>
                <a:sym typeface="Oswald"/>
              </a:rPr>
              <a:t>1</a:t>
            </a:r>
            <a:endParaRPr baseline="30000" sz="3000">
              <a:latin typeface="Oswald"/>
              <a:ea typeface="Oswald"/>
              <a:cs typeface="Oswald"/>
              <a:sym typeface="Oswald"/>
            </a:endParaRPr>
          </a:p>
          <a:p>
            <a:pPr indent="0" lvl="0" marL="0" rtl="0" algn="l">
              <a:lnSpc>
                <a:spcPct val="115000"/>
              </a:lnSpc>
              <a:spcBef>
                <a:spcPts val="0"/>
              </a:spcBef>
              <a:spcAft>
                <a:spcPts val="0"/>
              </a:spcAft>
              <a:buNone/>
            </a:pPr>
            <a:r>
              <a:rPr lang="en" sz="2300">
                <a:solidFill>
                  <a:srgbClr val="45818E"/>
                </a:solidFill>
                <a:latin typeface="Times New Roman"/>
                <a:ea typeface="Times New Roman"/>
                <a:cs typeface="Times New Roman"/>
                <a:sym typeface="Times New Roman"/>
              </a:rPr>
              <a:t>In female child each ovum is surrounded by single granulosa cell sheath called </a:t>
            </a:r>
            <a:r>
              <a:rPr b="1" lang="en" sz="2300">
                <a:solidFill>
                  <a:srgbClr val="45818E"/>
                </a:solidFill>
                <a:latin typeface="Times New Roman"/>
                <a:ea typeface="Times New Roman"/>
                <a:cs typeface="Times New Roman"/>
                <a:sym typeface="Times New Roman"/>
              </a:rPr>
              <a:t>primordial follicle. </a:t>
            </a:r>
            <a:endParaRPr b="1" sz="23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23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300">
                <a:solidFill>
                  <a:srgbClr val="45818E"/>
                </a:solidFill>
                <a:latin typeface="Times New Roman"/>
                <a:ea typeface="Times New Roman"/>
                <a:cs typeface="Times New Roman"/>
                <a:sym typeface="Times New Roman"/>
              </a:rPr>
              <a:t>During childhood</a:t>
            </a:r>
            <a:r>
              <a:rPr lang="en" sz="2300">
                <a:solidFill>
                  <a:srgbClr val="45818E"/>
                </a:solidFill>
                <a:latin typeface="Times New Roman"/>
                <a:ea typeface="Times New Roman"/>
                <a:cs typeface="Times New Roman"/>
                <a:sym typeface="Times New Roman"/>
              </a:rPr>
              <a:t> the granulosa cells provide nourishment for the ovum.</a:t>
            </a:r>
            <a:endParaRPr sz="2300">
              <a:solidFill>
                <a:srgbClr val="45818E"/>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rgbClr val="45818E"/>
                </a:solidFill>
                <a:latin typeface="Times New Roman"/>
                <a:ea typeface="Times New Roman"/>
                <a:cs typeface="Times New Roman"/>
                <a:sym typeface="Times New Roman"/>
              </a:rPr>
              <a:t>They secrete </a:t>
            </a:r>
            <a:r>
              <a:rPr i="1" lang="en" sz="2300">
                <a:solidFill>
                  <a:srgbClr val="45818E"/>
                </a:solidFill>
                <a:latin typeface="Times New Roman"/>
                <a:ea typeface="Times New Roman"/>
                <a:cs typeface="Times New Roman"/>
                <a:sym typeface="Times New Roman"/>
              </a:rPr>
              <a:t>oocyte-maturation inhibiting factor</a:t>
            </a:r>
            <a:r>
              <a:rPr lang="en" sz="2300">
                <a:solidFill>
                  <a:srgbClr val="45818E"/>
                </a:solidFill>
                <a:latin typeface="Times New Roman"/>
                <a:ea typeface="Times New Roman"/>
                <a:cs typeface="Times New Roman"/>
                <a:sym typeface="Times New Roman"/>
              </a:rPr>
              <a:t> which keeps the ovum in its primordial state. </a:t>
            </a:r>
            <a:r>
              <a:rPr lang="en" sz="2300">
                <a:solidFill>
                  <a:srgbClr val="999999"/>
                </a:solidFill>
                <a:latin typeface="Times New Roman"/>
                <a:ea typeface="Times New Roman"/>
                <a:cs typeface="Times New Roman"/>
                <a:sym typeface="Times New Roman"/>
              </a:rPr>
              <a:t>(arrested at prophase I of meiosis I)</a:t>
            </a:r>
            <a:endParaRPr sz="2300">
              <a:solidFill>
                <a:srgbClr val="999999"/>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300">
                <a:solidFill>
                  <a:schemeClr val="dk1"/>
                </a:solidFill>
                <a:latin typeface="Times New Roman"/>
                <a:ea typeface="Times New Roman"/>
                <a:cs typeface="Times New Roman"/>
                <a:sym typeface="Times New Roman"/>
              </a:rPr>
              <a:t>After puberty:</a:t>
            </a:r>
            <a:r>
              <a:rPr lang="en" sz="2300">
                <a:solidFill>
                  <a:schemeClr val="dk1"/>
                </a:solidFill>
                <a:latin typeface="Times New Roman"/>
                <a:ea typeface="Times New Roman"/>
                <a:cs typeface="Times New Roman"/>
                <a:sym typeface="Times New Roman"/>
              </a:rPr>
              <a:t> AP secretes </a:t>
            </a:r>
            <a:r>
              <a:rPr b="1" lang="en" sz="2300">
                <a:solidFill>
                  <a:srgbClr val="EA9999"/>
                </a:solidFill>
                <a:latin typeface="Times New Roman"/>
                <a:ea typeface="Times New Roman"/>
                <a:cs typeface="Times New Roman"/>
                <a:sym typeface="Times New Roman"/>
              </a:rPr>
              <a:t>FSH</a:t>
            </a:r>
            <a:r>
              <a:rPr lang="en" sz="2300">
                <a:solidFill>
                  <a:schemeClr val="dk1"/>
                </a:solidFill>
                <a:latin typeface="Times New Roman"/>
                <a:ea typeface="Times New Roman"/>
                <a:cs typeface="Times New Roman"/>
                <a:sym typeface="Times New Roman"/>
              </a:rPr>
              <a:t> and </a:t>
            </a:r>
            <a:r>
              <a:rPr b="1" lang="en" sz="2300">
                <a:solidFill>
                  <a:srgbClr val="EA9999"/>
                </a:solidFill>
                <a:latin typeface="Times New Roman"/>
                <a:ea typeface="Times New Roman"/>
                <a:cs typeface="Times New Roman"/>
                <a:sym typeface="Times New Roman"/>
              </a:rPr>
              <a:t>LH</a:t>
            </a:r>
            <a:r>
              <a:rPr lang="en" sz="2300">
                <a:solidFill>
                  <a:schemeClr val="dk1"/>
                </a:solidFill>
                <a:latin typeface="Times New Roman"/>
                <a:ea typeface="Times New Roman"/>
                <a:cs typeface="Times New Roman"/>
                <a:sym typeface="Times New Roman"/>
              </a:rPr>
              <a:t> which stimulate the ovaries and result in growth of some follic</a:t>
            </a:r>
            <a:r>
              <a:rPr lang="en" sz="2300">
                <a:solidFill>
                  <a:schemeClr val="dk1"/>
                </a:solidFill>
                <a:latin typeface="Times New Roman"/>
                <a:ea typeface="Times New Roman"/>
                <a:cs typeface="Times New Roman"/>
                <a:sym typeface="Times New Roman"/>
              </a:rPr>
              <a:t>les.</a:t>
            </a:r>
            <a:r>
              <a:rPr baseline="30000" lang="en" sz="2300">
                <a:solidFill>
                  <a:schemeClr val="dk1"/>
                </a:solidFill>
                <a:latin typeface="Times New Roman"/>
                <a:ea typeface="Times New Roman"/>
                <a:cs typeface="Times New Roman"/>
                <a:sym typeface="Times New Roman"/>
              </a:rPr>
              <a:t>1</a:t>
            </a:r>
            <a:endParaRPr sz="2300">
              <a:solidFill>
                <a:schemeClr val="dk1"/>
              </a:solidFill>
              <a:latin typeface="Times New Roman"/>
              <a:ea typeface="Times New Roman"/>
              <a:cs typeface="Times New Roman"/>
              <a:sym typeface="Times New Roman"/>
            </a:endParaRPr>
          </a:p>
        </p:txBody>
      </p:sp>
      <p:pic>
        <p:nvPicPr>
          <p:cNvPr id="127" name="Google Shape;127;p15"/>
          <p:cNvPicPr preferRelativeResize="0"/>
          <p:nvPr/>
        </p:nvPicPr>
        <p:blipFill>
          <a:blip r:embed="rId3">
            <a:alphaModFix/>
          </a:blip>
          <a:stretch>
            <a:fillRect/>
          </a:stretch>
        </p:blipFill>
        <p:spPr>
          <a:xfrm>
            <a:off x="5146350" y="7444348"/>
            <a:ext cx="3672601" cy="2395173"/>
          </a:xfrm>
          <a:prstGeom prst="rect">
            <a:avLst/>
          </a:prstGeom>
          <a:noFill/>
          <a:ln cap="flat" cmpd="sng" w="9525">
            <a:solidFill>
              <a:srgbClr val="000000"/>
            </a:solidFill>
            <a:prstDash val="solid"/>
            <a:round/>
            <a:headEnd len="sm" w="sm" type="none"/>
            <a:tailEnd len="sm" w="sm" type="none"/>
          </a:ln>
        </p:spPr>
      </p:pic>
      <p:sp>
        <p:nvSpPr>
          <p:cNvPr id="128" name="Google Shape;128;p15"/>
          <p:cNvSpPr txBox="1"/>
          <p:nvPr/>
        </p:nvSpPr>
        <p:spPr>
          <a:xfrm>
            <a:off x="5143500" y="9725425"/>
            <a:ext cx="40575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2-3</a:t>
            </a:r>
            <a:endParaRPr b="1" sz="3000">
              <a:latin typeface="Times New Roman"/>
              <a:ea typeface="Times New Roman"/>
              <a:cs typeface="Times New Roman"/>
              <a:sym typeface="Times New Roman"/>
            </a:endParaRPr>
          </a:p>
        </p:txBody>
      </p:sp>
      <p:sp>
        <p:nvSpPr>
          <p:cNvPr id="129" name="Google Shape;129;p15"/>
          <p:cNvSpPr txBox="1"/>
          <p:nvPr/>
        </p:nvSpPr>
        <p:spPr>
          <a:xfrm>
            <a:off x="701325" y="10128900"/>
            <a:ext cx="9319200" cy="744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chemeClr val="dk1"/>
                </a:solidFill>
                <a:latin typeface="Oswald"/>
                <a:ea typeface="Oswald"/>
                <a:cs typeface="Oswald"/>
                <a:sym typeface="Oswald"/>
              </a:rPr>
              <a:t>From Primordial Follicles to Primary Follicles</a:t>
            </a:r>
            <a:r>
              <a:rPr lang="en" sz="3600">
                <a:solidFill>
                  <a:schemeClr val="dk1"/>
                </a:solidFill>
                <a:latin typeface="Oswald"/>
                <a:ea typeface="Oswald"/>
                <a:cs typeface="Oswald"/>
                <a:sym typeface="Oswald"/>
              </a:rPr>
              <a:t> </a:t>
            </a:r>
            <a:endParaRPr sz="3600">
              <a:solidFill>
                <a:schemeClr val="dk1"/>
              </a:solidFill>
              <a:latin typeface="Oswald"/>
              <a:ea typeface="Oswald"/>
              <a:cs typeface="Oswald"/>
              <a:sym typeface="Oswald"/>
            </a:endParaRPr>
          </a:p>
          <a:p>
            <a:pPr indent="0" lvl="0" marL="0" rtl="0" algn="l">
              <a:lnSpc>
                <a:spcPct val="115000"/>
              </a:lnSpc>
              <a:spcBef>
                <a:spcPts val="0"/>
              </a:spcBef>
              <a:spcAft>
                <a:spcPts val="0"/>
              </a:spcAft>
              <a:buNone/>
            </a:pPr>
            <a:r>
              <a:rPr lang="en" sz="2200">
                <a:solidFill>
                  <a:schemeClr val="dk1"/>
                </a:solidFill>
                <a:latin typeface="Times New Roman"/>
                <a:ea typeface="Times New Roman"/>
                <a:cs typeface="Times New Roman"/>
                <a:sym typeface="Times New Roman"/>
              </a:rPr>
              <a:t>Growth of the follicle begins with increase in size of the ovum &amp; growth of additional layers of granulosa cells of some follicles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At this stage it is known as </a:t>
            </a:r>
            <a:r>
              <a:rPr b="1" lang="en" sz="2200">
                <a:solidFill>
                  <a:srgbClr val="EA9999"/>
                </a:solidFill>
                <a:latin typeface="Times New Roman"/>
                <a:ea typeface="Times New Roman"/>
                <a:cs typeface="Times New Roman"/>
                <a:sym typeface="Times New Roman"/>
              </a:rPr>
              <a:t>primary follicles.</a:t>
            </a:r>
            <a:endParaRPr b="1" sz="2200">
              <a:solidFill>
                <a:srgbClr val="EA9999"/>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200">
                <a:solidFill>
                  <a:schemeClr val="dk1"/>
                </a:solidFill>
                <a:latin typeface="Times New Roman"/>
                <a:ea typeface="Times New Roman"/>
                <a:cs typeface="Times New Roman"/>
                <a:sym typeface="Times New Roman"/>
              </a:rPr>
              <a:t>During the first few days of the monthly female reproductive cycle: </a:t>
            </a:r>
            <a:r>
              <a:rPr lang="en" sz="2200">
                <a:solidFill>
                  <a:schemeClr val="dk1"/>
                </a:solidFill>
                <a:latin typeface="Times New Roman"/>
                <a:ea typeface="Times New Roman"/>
                <a:cs typeface="Times New Roman"/>
                <a:sym typeface="Times New Roman"/>
              </a:rPr>
              <a:t>There is an increase in the secretion of </a:t>
            </a:r>
            <a:r>
              <a:rPr b="1" lang="en" sz="2200">
                <a:solidFill>
                  <a:srgbClr val="EA9999"/>
                </a:solidFill>
                <a:latin typeface="Times New Roman"/>
                <a:ea typeface="Times New Roman"/>
                <a:cs typeface="Times New Roman"/>
                <a:sym typeface="Times New Roman"/>
              </a:rPr>
              <a:t>FSH</a:t>
            </a:r>
            <a:r>
              <a:rPr lang="en" sz="2200">
                <a:solidFill>
                  <a:schemeClr val="dk1"/>
                </a:solidFill>
                <a:latin typeface="Times New Roman"/>
                <a:ea typeface="Times New Roman"/>
                <a:cs typeface="Times New Roman"/>
                <a:sym typeface="Times New Roman"/>
              </a:rPr>
              <a:t> and </a:t>
            </a:r>
            <a:r>
              <a:rPr b="1" lang="en" sz="2200">
                <a:solidFill>
                  <a:srgbClr val="EA9999"/>
                </a:solidFill>
                <a:latin typeface="Times New Roman"/>
                <a:ea typeface="Times New Roman"/>
                <a:cs typeface="Times New Roman"/>
                <a:sym typeface="Times New Roman"/>
              </a:rPr>
              <a:t>LH</a:t>
            </a:r>
            <a:r>
              <a:rPr lang="en" sz="2200">
                <a:solidFill>
                  <a:schemeClr val="dk1"/>
                </a:solidFill>
                <a:latin typeface="Times New Roman"/>
                <a:ea typeface="Times New Roman"/>
                <a:cs typeface="Times New Roman"/>
                <a:sym typeface="Times New Roman"/>
              </a:rPr>
              <a:t>.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Increase in </a:t>
            </a:r>
            <a:r>
              <a:rPr b="1" lang="en" sz="2200">
                <a:solidFill>
                  <a:srgbClr val="EA9999"/>
                </a:solidFill>
                <a:latin typeface="Times New Roman"/>
                <a:ea typeface="Times New Roman"/>
                <a:cs typeface="Times New Roman"/>
                <a:sym typeface="Times New Roman"/>
              </a:rPr>
              <a:t>FSH</a:t>
            </a:r>
            <a:r>
              <a:rPr lang="en" sz="2200">
                <a:solidFill>
                  <a:schemeClr val="dk1"/>
                </a:solidFill>
                <a:latin typeface="Times New Roman"/>
                <a:ea typeface="Times New Roman"/>
                <a:cs typeface="Times New Roman"/>
                <a:sym typeface="Times New Roman"/>
              </a:rPr>
              <a:t> is slightly more &amp; earlier than </a:t>
            </a:r>
            <a:r>
              <a:rPr b="1" lang="en" sz="2200">
                <a:solidFill>
                  <a:srgbClr val="EA9999"/>
                </a:solidFill>
                <a:latin typeface="Times New Roman"/>
                <a:ea typeface="Times New Roman"/>
                <a:cs typeface="Times New Roman"/>
                <a:sym typeface="Times New Roman"/>
              </a:rPr>
              <a:t>LH</a:t>
            </a:r>
            <a:r>
              <a:rPr lang="en" sz="2200">
                <a:solidFill>
                  <a:schemeClr val="dk1"/>
                </a:solidFill>
                <a:latin typeface="Times New Roman"/>
                <a:ea typeface="Times New Roman"/>
                <a:cs typeface="Times New Roman"/>
                <a:sym typeface="Times New Roman"/>
              </a:rPr>
              <a:t> which causes the acceleration of growth of many </a:t>
            </a:r>
            <a:r>
              <a:rPr baseline="30000" lang="en" sz="2200">
                <a:solidFill>
                  <a:schemeClr val="dk1"/>
                </a:solidFill>
                <a:latin typeface="Times New Roman"/>
                <a:ea typeface="Times New Roman"/>
                <a:cs typeface="Times New Roman"/>
                <a:sym typeface="Times New Roman"/>
              </a:rPr>
              <a:t>2</a:t>
            </a:r>
            <a:r>
              <a:rPr lang="en" sz="2200">
                <a:solidFill>
                  <a:schemeClr val="dk1"/>
                </a:solidFill>
                <a:latin typeface="Times New Roman"/>
                <a:ea typeface="Times New Roman"/>
                <a:cs typeface="Times New Roman"/>
                <a:sym typeface="Times New Roman"/>
              </a:rPr>
              <a:t> primary follicles each month.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There is proliferation of the granulosa cells to many layers.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The ovary interstitium collect in several layers outside the granulosa cells to form a second mass of cells called </a:t>
            </a:r>
            <a:r>
              <a:rPr b="1" lang="en" sz="2200">
                <a:solidFill>
                  <a:srgbClr val="EA9999"/>
                </a:solidFill>
                <a:latin typeface="Times New Roman"/>
                <a:ea typeface="Times New Roman"/>
                <a:cs typeface="Times New Roman"/>
                <a:sym typeface="Times New Roman"/>
              </a:rPr>
              <a:t>theca cells. </a:t>
            </a:r>
            <a:endParaRPr b="1" sz="2200">
              <a:solidFill>
                <a:srgbClr val="EA9999"/>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3000">
                <a:solidFill>
                  <a:schemeClr val="dk1"/>
                </a:solidFill>
                <a:latin typeface="Oswald"/>
                <a:ea typeface="Oswald"/>
                <a:cs typeface="Oswald"/>
                <a:sym typeface="Oswald"/>
              </a:rPr>
              <a:t>Multilaminar Primary Follicles and Secondary Follicles.</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Few days after proliferation &amp; growth of the follicles, the granulosa cells secrete follicular fluids contain high concentration of </a:t>
            </a:r>
            <a:r>
              <a:rPr b="1" lang="en" sz="2400">
                <a:solidFill>
                  <a:srgbClr val="EA9999"/>
                </a:solidFill>
                <a:latin typeface="Times New Roman"/>
                <a:ea typeface="Times New Roman"/>
                <a:cs typeface="Times New Roman"/>
                <a:sym typeface="Times New Roman"/>
              </a:rPr>
              <a:t>estrogen</a:t>
            </a:r>
            <a:r>
              <a:rPr lang="en" sz="2400">
                <a:solidFill>
                  <a:schemeClr val="dk1"/>
                </a:solidFill>
                <a:latin typeface="Times New Roman"/>
                <a:ea typeface="Times New Roman"/>
                <a:cs typeface="Times New Roman"/>
                <a:sym typeface="Times New Roman"/>
              </a:rPr>
              <a:t>.</a:t>
            </a:r>
            <a:r>
              <a:rPr baseline="30000" lang="en" sz="2400">
                <a:solidFill>
                  <a:schemeClr val="dk1"/>
                </a:solidFill>
                <a:latin typeface="Times New Roman"/>
                <a:ea typeface="Times New Roman"/>
                <a:cs typeface="Times New Roman"/>
                <a:sym typeface="Times New Roman"/>
              </a:rPr>
              <a:t>3</a:t>
            </a:r>
            <a:endParaRPr baseline="30000" sz="2400">
              <a:solidFill>
                <a:schemeClr val="dk1"/>
              </a:solidFill>
              <a:latin typeface="Times New Roman"/>
              <a:ea typeface="Times New Roman"/>
              <a:cs typeface="Times New Roman"/>
              <a:sym typeface="Times New Roman"/>
            </a:endParaRPr>
          </a:p>
          <a:p>
            <a:pPr indent="-381000" lvl="0" marL="457200" rtl="0" algn="l">
              <a:lnSpc>
                <a:spcPct val="115000"/>
              </a:lnSpc>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This fluid accumulate to form </a:t>
            </a:r>
            <a:r>
              <a:rPr b="1" lang="en" sz="2400">
                <a:solidFill>
                  <a:schemeClr val="dk1"/>
                </a:solidFill>
                <a:latin typeface="Times New Roman"/>
                <a:ea typeface="Times New Roman"/>
                <a:cs typeface="Times New Roman"/>
                <a:sym typeface="Times New Roman"/>
              </a:rPr>
              <a:t>antrum</a:t>
            </a:r>
            <a:r>
              <a:rPr lang="en" sz="2400">
                <a:solidFill>
                  <a:schemeClr val="dk1"/>
                </a:solidFill>
                <a:latin typeface="Times New Roman"/>
                <a:ea typeface="Times New Roman"/>
                <a:cs typeface="Times New Roman"/>
                <a:sym typeface="Times New Roman"/>
              </a:rPr>
              <a:t> within the mass of the granulosa cells.</a:t>
            </a:r>
            <a:r>
              <a:rPr baseline="30000" lang="en" sz="2400">
                <a:solidFill>
                  <a:schemeClr val="dk1"/>
                </a:solidFill>
                <a:latin typeface="Times New Roman"/>
                <a:ea typeface="Times New Roman"/>
                <a:cs typeface="Times New Roman"/>
                <a:sym typeface="Times New Roman"/>
              </a:rPr>
              <a:t>4</a:t>
            </a:r>
            <a:endParaRPr baseline="30000" sz="2200"/>
          </a:p>
        </p:txBody>
      </p:sp>
      <p:pic>
        <p:nvPicPr>
          <p:cNvPr id="130" name="Google Shape;130;p15"/>
          <p:cNvPicPr preferRelativeResize="0"/>
          <p:nvPr/>
        </p:nvPicPr>
        <p:blipFill rotWithShape="1">
          <a:blip r:embed="rId4">
            <a:alphaModFix/>
          </a:blip>
          <a:srcRect b="15151" l="31503" r="32500" t="14766"/>
          <a:stretch/>
        </p:blipFill>
        <p:spPr>
          <a:xfrm>
            <a:off x="10556050" y="7275225"/>
            <a:ext cx="3169328" cy="4113298"/>
          </a:xfrm>
          <a:prstGeom prst="rect">
            <a:avLst/>
          </a:prstGeom>
          <a:noFill/>
          <a:ln cap="flat" cmpd="sng" w="9525">
            <a:solidFill>
              <a:srgbClr val="000000"/>
            </a:solidFill>
            <a:prstDash val="solid"/>
            <a:round/>
            <a:headEnd len="sm" w="sm" type="none"/>
            <a:tailEnd len="sm" w="sm" type="none"/>
          </a:ln>
        </p:spPr>
      </p:pic>
      <p:sp>
        <p:nvSpPr>
          <p:cNvPr id="131" name="Google Shape;131;p15"/>
          <p:cNvSpPr txBox="1"/>
          <p:nvPr/>
        </p:nvSpPr>
        <p:spPr>
          <a:xfrm>
            <a:off x="10345575" y="6496475"/>
            <a:ext cx="40575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2-4</a:t>
            </a:r>
            <a:endParaRPr b="1" sz="3000">
              <a:latin typeface="Times New Roman"/>
              <a:ea typeface="Times New Roman"/>
              <a:cs typeface="Times New Roman"/>
              <a:sym typeface="Times New Roman"/>
            </a:endParaRPr>
          </a:p>
        </p:txBody>
      </p:sp>
      <p:sp>
        <p:nvSpPr>
          <p:cNvPr id="132" name="Google Shape;132;p15"/>
          <p:cNvSpPr txBox="1"/>
          <p:nvPr/>
        </p:nvSpPr>
        <p:spPr>
          <a:xfrm>
            <a:off x="10345575" y="11380888"/>
            <a:ext cx="40575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2-5</a:t>
            </a:r>
            <a:endParaRPr b="1" sz="3000">
              <a:latin typeface="Times New Roman"/>
              <a:ea typeface="Times New Roman"/>
              <a:cs typeface="Times New Roman"/>
              <a:sym typeface="Times New Roman"/>
            </a:endParaRPr>
          </a:p>
        </p:txBody>
      </p:sp>
      <p:pic>
        <p:nvPicPr>
          <p:cNvPr id="133" name="Google Shape;133;p15"/>
          <p:cNvPicPr preferRelativeResize="0"/>
          <p:nvPr/>
        </p:nvPicPr>
        <p:blipFill>
          <a:blip r:embed="rId5">
            <a:alphaModFix/>
          </a:blip>
          <a:stretch>
            <a:fillRect/>
          </a:stretch>
        </p:blipFill>
        <p:spPr>
          <a:xfrm>
            <a:off x="10020600" y="4122275"/>
            <a:ext cx="3672591" cy="2374200"/>
          </a:xfrm>
          <a:prstGeom prst="rect">
            <a:avLst/>
          </a:prstGeom>
          <a:noFill/>
          <a:ln>
            <a:noFill/>
          </a:ln>
        </p:spPr>
      </p:pic>
      <p:sp>
        <p:nvSpPr>
          <p:cNvPr id="134" name="Google Shape;134;p15"/>
          <p:cNvSpPr/>
          <p:nvPr/>
        </p:nvSpPr>
        <p:spPr>
          <a:xfrm>
            <a:off x="545100" y="17734300"/>
            <a:ext cx="135855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135" name="Google Shape;135;p15"/>
          <p:cNvSpPr/>
          <p:nvPr/>
        </p:nvSpPr>
        <p:spPr>
          <a:xfrm>
            <a:off x="0" y="177343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36" name="Google Shape;136;p15"/>
          <p:cNvSpPr txBox="1"/>
          <p:nvPr/>
        </p:nvSpPr>
        <p:spPr>
          <a:xfrm>
            <a:off x="0" y="18149975"/>
            <a:ext cx="14097000" cy="1785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AutoNum type="arabicPeriod"/>
            </a:pPr>
            <a:r>
              <a:rPr lang="en">
                <a:latin typeface="Times New Roman"/>
                <a:ea typeface="Times New Roman"/>
                <a:cs typeface="Times New Roman"/>
                <a:sym typeface="Times New Roman"/>
              </a:rPr>
              <a:t>During childhood the ovaries are in an inactive state due to low </a:t>
            </a:r>
            <a:r>
              <a:rPr i="1" lang="en">
                <a:latin typeface="Times New Roman"/>
                <a:ea typeface="Times New Roman"/>
                <a:cs typeface="Times New Roman"/>
                <a:sym typeface="Times New Roman"/>
              </a:rPr>
              <a:t>FSH</a:t>
            </a:r>
            <a:r>
              <a:rPr lang="en">
                <a:latin typeface="Times New Roman"/>
                <a:ea typeface="Times New Roman"/>
                <a:cs typeface="Times New Roman"/>
                <a:sym typeface="Times New Roman"/>
              </a:rPr>
              <a:t> levels (</a:t>
            </a:r>
            <a:r>
              <a:rPr i="1" lang="en">
                <a:latin typeface="Times New Roman"/>
                <a:ea typeface="Times New Roman"/>
                <a:cs typeface="Times New Roman"/>
                <a:sym typeface="Times New Roman"/>
              </a:rPr>
              <a:t>LH</a:t>
            </a:r>
            <a:r>
              <a:rPr lang="en">
                <a:latin typeface="Times New Roman"/>
                <a:ea typeface="Times New Roman"/>
                <a:cs typeface="Times New Roman"/>
                <a:sym typeface="Times New Roman"/>
              </a:rPr>
              <a:t> is needed later). But </a:t>
            </a:r>
            <a:r>
              <a:rPr lang="en">
                <a:solidFill>
                  <a:schemeClr val="dk1"/>
                </a:solidFill>
                <a:latin typeface="Times New Roman"/>
                <a:ea typeface="Times New Roman"/>
                <a:cs typeface="Times New Roman"/>
                <a:sym typeface="Times New Roman"/>
              </a:rPr>
              <a:t>during</a:t>
            </a:r>
            <a:r>
              <a:rPr lang="en">
                <a:solidFill>
                  <a:schemeClr val="dk1"/>
                </a:solidFill>
                <a:latin typeface="Times New Roman"/>
                <a:ea typeface="Times New Roman"/>
                <a:cs typeface="Times New Roman"/>
                <a:sym typeface="Times New Roman"/>
              </a:rPr>
              <a:t> puberty</a:t>
            </a:r>
            <a:r>
              <a:rPr lang="en">
                <a:latin typeface="Times New Roman"/>
                <a:ea typeface="Times New Roman"/>
                <a:cs typeface="Times New Roman"/>
                <a:sym typeface="Times New Roman"/>
              </a:rPr>
              <a:t> the surge of </a:t>
            </a:r>
            <a:r>
              <a:rPr i="1" lang="en">
                <a:latin typeface="Times New Roman"/>
                <a:ea typeface="Times New Roman"/>
                <a:cs typeface="Times New Roman"/>
                <a:sym typeface="Times New Roman"/>
              </a:rPr>
              <a:t>GnRH</a:t>
            </a:r>
            <a:r>
              <a:rPr lang="en">
                <a:latin typeface="Times New Roman"/>
                <a:ea typeface="Times New Roman"/>
                <a:cs typeface="Times New Roman"/>
                <a:sym typeface="Times New Roman"/>
              </a:rPr>
              <a:t> (unknown cause), the menstrual cycle is initiated and the ovaries become active. Creating a decline in the pool and eventually, all the </a:t>
            </a:r>
            <a:r>
              <a:rPr lang="en">
                <a:latin typeface="Times New Roman"/>
                <a:ea typeface="Times New Roman"/>
                <a:cs typeface="Times New Roman"/>
                <a:sym typeface="Times New Roman"/>
              </a:rPr>
              <a:t>primordial</a:t>
            </a:r>
            <a:r>
              <a:rPr lang="en">
                <a:latin typeface="Times New Roman"/>
                <a:ea typeface="Times New Roman"/>
                <a:cs typeface="Times New Roman"/>
                <a:sym typeface="Times New Roman"/>
              </a:rPr>
              <a:t> follicles will also degenerate, and no ovulation or fertilization will occur leading to </a:t>
            </a:r>
            <a:r>
              <a:rPr lang="en">
                <a:solidFill>
                  <a:schemeClr val="dk1"/>
                </a:solidFill>
                <a:latin typeface="Times New Roman"/>
                <a:ea typeface="Times New Roman"/>
                <a:cs typeface="Times New Roman"/>
                <a:sym typeface="Times New Roman"/>
              </a:rPr>
              <a:t>menopause</a:t>
            </a: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317500" lvl="0" marL="457200" rtl="0" algn="l">
              <a:lnSpc>
                <a:spcPct val="115000"/>
              </a:lnSpc>
              <a:spcBef>
                <a:spcPts val="0"/>
              </a:spcBef>
              <a:spcAft>
                <a:spcPts val="0"/>
              </a:spcAft>
              <a:buSzPts val="1400"/>
              <a:buFont typeface="Times New Roman"/>
              <a:buAutoNum type="arabicPeriod"/>
            </a:pPr>
            <a:r>
              <a:rPr i="1" lang="en">
                <a:solidFill>
                  <a:schemeClr val="dk1"/>
                </a:solidFill>
                <a:latin typeface="Times New Roman"/>
                <a:ea typeface="Times New Roman"/>
                <a:cs typeface="Times New Roman"/>
                <a:sym typeface="Times New Roman"/>
              </a:rPr>
              <a:t>FSH</a:t>
            </a:r>
            <a:r>
              <a:rPr lang="en">
                <a:solidFill>
                  <a:schemeClr val="dk1"/>
                </a:solidFill>
                <a:latin typeface="Times New Roman"/>
                <a:ea typeface="Times New Roman"/>
                <a:cs typeface="Times New Roman"/>
                <a:sym typeface="Times New Roman"/>
              </a:rPr>
              <a:t> secretion stimulates -</a:t>
            </a:r>
            <a:r>
              <a:rPr lang="en">
                <a:solidFill>
                  <a:schemeClr val="dk1"/>
                </a:solidFill>
                <a:latin typeface="Times New Roman"/>
                <a:ea typeface="Times New Roman"/>
                <a:cs typeface="Times New Roman"/>
                <a:sym typeface="Times New Roman"/>
              </a:rPr>
              <a:t>nonspecifically- </a:t>
            </a:r>
            <a:r>
              <a:rPr lang="en">
                <a:solidFill>
                  <a:schemeClr val="dk1"/>
                </a:solidFill>
                <a:latin typeface="Times New Roman"/>
                <a:ea typeface="Times New Roman"/>
                <a:cs typeface="Times New Roman"/>
                <a:sym typeface="Times New Roman"/>
              </a:rPr>
              <a:t>1 to 12 follicles but one grows faster, secreting more </a:t>
            </a:r>
            <a:r>
              <a:rPr i="1" lang="en">
                <a:solidFill>
                  <a:schemeClr val="dk1"/>
                </a:solidFill>
                <a:latin typeface="Times New Roman"/>
                <a:ea typeface="Times New Roman"/>
                <a:cs typeface="Times New Roman"/>
                <a:sym typeface="Times New Roman"/>
              </a:rPr>
              <a:t>estrogen</a:t>
            </a:r>
            <a:r>
              <a:rPr lang="en">
                <a:solidFill>
                  <a:schemeClr val="dk1"/>
                </a:solidFill>
                <a:latin typeface="Times New Roman"/>
                <a:ea typeface="Times New Roman"/>
                <a:cs typeface="Times New Roman"/>
                <a:sym typeface="Times New Roman"/>
              </a:rPr>
              <a:t> and </a:t>
            </a:r>
            <a:r>
              <a:rPr i="1" lang="en">
                <a:solidFill>
                  <a:schemeClr val="dk1"/>
                </a:solidFill>
                <a:latin typeface="Times New Roman"/>
                <a:ea typeface="Times New Roman"/>
                <a:cs typeface="Times New Roman"/>
                <a:sym typeface="Times New Roman"/>
              </a:rPr>
              <a:t>inhibin</a:t>
            </a:r>
            <a:r>
              <a:rPr lang="en">
                <a:solidFill>
                  <a:schemeClr val="dk1"/>
                </a:solidFill>
                <a:latin typeface="Times New Roman"/>
                <a:ea typeface="Times New Roman"/>
                <a:cs typeface="Times New Roman"/>
                <a:sym typeface="Times New Roman"/>
              </a:rPr>
              <a:t> which inhibits the other </a:t>
            </a:r>
            <a:r>
              <a:rPr lang="en">
                <a:solidFill>
                  <a:schemeClr val="dk1"/>
                </a:solidFill>
                <a:latin typeface="Times New Roman"/>
                <a:ea typeface="Times New Roman"/>
                <a:cs typeface="Times New Roman"/>
                <a:sym typeface="Times New Roman"/>
              </a:rPr>
              <a:t>underdeveloped</a:t>
            </a:r>
            <a:r>
              <a:rPr lang="en">
                <a:solidFill>
                  <a:schemeClr val="dk1"/>
                </a:solidFill>
                <a:latin typeface="Times New Roman"/>
                <a:ea typeface="Times New Roman"/>
                <a:cs typeface="Times New Roman"/>
                <a:sym typeface="Times New Roman"/>
              </a:rPr>
              <a:t> </a:t>
            </a:r>
            <a:r>
              <a:rPr lang="en">
                <a:solidFill>
                  <a:schemeClr val="dk1"/>
                </a:solidFill>
                <a:latin typeface="Times New Roman"/>
                <a:ea typeface="Times New Roman"/>
                <a:cs typeface="Times New Roman"/>
                <a:sym typeface="Times New Roman"/>
              </a:rPr>
              <a:t>follicles.</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AutoNum type="arabicPeriod"/>
            </a:pPr>
            <a:r>
              <a:rPr lang="en">
                <a:solidFill>
                  <a:schemeClr val="dk1"/>
                </a:solidFill>
                <a:latin typeface="Times New Roman"/>
                <a:ea typeface="Times New Roman"/>
                <a:cs typeface="Times New Roman"/>
                <a:sym typeface="Times New Roman"/>
              </a:rPr>
              <a:t>Keep in mind that the cells in this stage are yet to be sensitized to </a:t>
            </a:r>
            <a:r>
              <a:rPr i="1" lang="en">
                <a:solidFill>
                  <a:schemeClr val="dk1"/>
                </a:solidFill>
                <a:latin typeface="Times New Roman"/>
                <a:ea typeface="Times New Roman"/>
                <a:cs typeface="Times New Roman"/>
                <a:sym typeface="Times New Roman"/>
              </a:rPr>
              <a:t>LH</a:t>
            </a:r>
            <a:r>
              <a:rPr lang="en">
                <a:solidFill>
                  <a:schemeClr val="dk1"/>
                </a:solidFill>
                <a:latin typeface="Times New Roman"/>
                <a:ea typeface="Times New Roman"/>
                <a:cs typeface="Times New Roman"/>
                <a:sym typeface="Times New Roman"/>
              </a:rPr>
              <a:t> (possibly due to less number of LH receptors), so </a:t>
            </a:r>
            <a:r>
              <a:rPr i="1" lang="en">
                <a:solidFill>
                  <a:schemeClr val="dk1"/>
                </a:solidFill>
                <a:latin typeface="Times New Roman"/>
                <a:ea typeface="Times New Roman"/>
                <a:cs typeface="Times New Roman"/>
                <a:sym typeface="Times New Roman"/>
              </a:rPr>
              <a:t>FSH</a:t>
            </a:r>
            <a:r>
              <a:rPr lang="en">
                <a:solidFill>
                  <a:schemeClr val="dk1"/>
                </a:solidFill>
                <a:latin typeface="Times New Roman"/>
                <a:ea typeface="Times New Roman"/>
                <a:cs typeface="Times New Roman"/>
                <a:sym typeface="Times New Roman"/>
              </a:rPr>
              <a:t> works more on the cells. Estrogen is secreted by granulosa cells of the ovaries. And so in sense, if the granulosa cells are flat/inactive (childhood) or we have less primordial follicles (menopause) estrogen will be low.</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AutoNum type="arabicPeriod"/>
            </a:pPr>
            <a:r>
              <a:rPr i="1" lang="en">
                <a:latin typeface="Times New Roman"/>
                <a:ea typeface="Times New Roman"/>
                <a:cs typeface="Times New Roman"/>
                <a:sym typeface="Times New Roman"/>
              </a:rPr>
              <a:t>Estrogen</a:t>
            </a:r>
            <a:r>
              <a:rPr lang="en">
                <a:latin typeface="Times New Roman"/>
                <a:ea typeface="Times New Roman"/>
                <a:cs typeface="Times New Roman"/>
                <a:sym typeface="Times New Roman"/>
              </a:rPr>
              <a:t> is secreted both into the blood and the follicles, fluids are </a:t>
            </a:r>
            <a:r>
              <a:rPr lang="en">
                <a:latin typeface="Times New Roman"/>
                <a:ea typeface="Times New Roman"/>
                <a:cs typeface="Times New Roman"/>
                <a:sym typeface="Times New Roman"/>
              </a:rPr>
              <a:t>also secreted by granulosa cells into the follicle (due to the non-selective stimulation of </a:t>
            </a:r>
            <a:r>
              <a:rPr i="1" lang="en">
                <a:latin typeface="Times New Roman"/>
                <a:ea typeface="Times New Roman"/>
                <a:cs typeface="Times New Roman"/>
                <a:sym typeface="Times New Roman"/>
              </a:rPr>
              <a:t>FSH</a:t>
            </a:r>
            <a:r>
              <a:rPr lang="en">
                <a:latin typeface="Times New Roman"/>
                <a:ea typeface="Times New Roman"/>
                <a:cs typeface="Times New Roman"/>
                <a:sym typeface="Times New Roman"/>
              </a:rPr>
              <a:t>), this causes a pool called the antrum to form inside the follicle, once this pool forms, the primary follicles become secondary ‘antral’ follicles. </a:t>
            </a:r>
            <a:endParaRPr>
              <a:latin typeface="Times New Roman"/>
              <a:ea typeface="Times New Roman"/>
              <a:cs typeface="Times New Roman"/>
              <a:sym typeface="Times New Roman"/>
            </a:endParaRPr>
          </a:p>
        </p:txBody>
      </p:sp>
      <p:pic>
        <p:nvPicPr>
          <p:cNvPr id="137" name="Google Shape;137;p15"/>
          <p:cNvPicPr preferRelativeResize="0"/>
          <p:nvPr/>
        </p:nvPicPr>
        <p:blipFill>
          <a:blip r:embed="rId6">
            <a:alphaModFix/>
          </a:blip>
          <a:stretch>
            <a:fillRect/>
          </a:stretch>
        </p:blipFill>
        <p:spPr>
          <a:xfrm>
            <a:off x="10728525" y="13124747"/>
            <a:ext cx="2546676" cy="3453167"/>
          </a:xfrm>
          <a:prstGeom prst="rect">
            <a:avLst/>
          </a:prstGeom>
          <a:noFill/>
          <a:ln cap="flat" cmpd="sng" w="9525">
            <a:solidFill>
              <a:srgbClr val="000000"/>
            </a:solidFill>
            <a:prstDash val="solid"/>
            <a:round/>
            <a:headEnd len="sm" w="sm" type="none"/>
            <a:tailEnd len="sm" w="sm" type="none"/>
          </a:ln>
        </p:spPr>
      </p:pic>
      <p:sp>
        <p:nvSpPr>
          <p:cNvPr id="138" name="Google Shape;138;p15"/>
          <p:cNvSpPr txBox="1"/>
          <p:nvPr/>
        </p:nvSpPr>
        <p:spPr>
          <a:xfrm>
            <a:off x="10678575" y="16570088"/>
            <a:ext cx="40575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2-6</a:t>
            </a:r>
            <a:endParaRPr b="1" sz="30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16"/>
          <p:cNvSpPr txBox="1"/>
          <p:nvPr/>
        </p:nvSpPr>
        <p:spPr>
          <a:xfrm>
            <a:off x="282225" y="1395000"/>
            <a:ext cx="10771200" cy="23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Short answer? Yes. </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Progesterone must </a:t>
            </a:r>
            <a:r>
              <a:rPr lang="en" sz="1800">
                <a:latin typeface="Times New Roman"/>
                <a:ea typeface="Times New Roman"/>
                <a:cs typeface="Times New Roman"/>
                <a:sym typeface="Times New Roman"/>
              </a:rPr>
              <a:t>be synthesized</a:t>
            </a:r>
            <a:r>
              <a:rPr lang="en" sz="1800">
                <a:latin typeface="Times New Roman"/>
                <a:ea typeface="Times New Roman"/>
                <a:cs typeface="Times New Roman"/>
                <a:sym typeface="Times New Roman"/>
              </a:rPr>
              <a:t> as an intermediate step in estrogen synthesis. </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But almost all of the progesterone (before tertiary follicles form) is converted into androgens, and then into estrogen by </a:t>
            </a:r>
            <a:r>
              <a:rPr i="1" lang="en" sz="1800">
                <a:latin typeface="Times New Roman"/>
                <a:ea typeface="Times New Roman"/>
                <a:cs typeface="Times New Roman"/>
                <a:sym typeface="Times New Roman"/>
              </a:rPr>
              <a:t>aromatase</a:t>
            </a:r>
            <a:r>
              <a:rPr lang="en" sz="1800">
                <a:latin typeface="Times New Roman"/>
                <a:ea typeface="Times New Roman"/>
                <a:cs typeface="Times New Roman"/>
                <a:sym typeface="Times New Roman"/>
              </a:rPr>
              <a:t>. </a:t>
            </a:r>
            <a:endParaRPr sz="1800">
              <a:latin typeface="Times New Roman"/>
              <a:ea typeface="Times New Roman"/>
              <a:cs typeface="Times New Roman"/>
              <a:sym typeface="Times New Roman"/>
            </a:endParaRPr>
          </a:p>
          <a:p>
            <a:pPr indent="0" lvl="0" marL="0" rtl="0" algn="l">
              <a:spcBef>
                <a:spcPts val="0"/>
              </a:spcBef>
              <a:spcAft>
                <a:spcPts val="0"/>
              </a:spcAft>
              <a:buNone/>
            </a:pPr>
            <a:r>
              <a:rPr lang="en" sz="1800">
                <a:latin typeface="Times New Roman"/>
                <a:ea typeface="Times New Roman"/>
                <a:cs typeface="Times New Roman"/>
                <a:sym typeface="Times New Roman"/>
              </a:rPr>
              <a:t>After granulosa become sensitized to LH (form more receptors for LH), progesterone will be produced in very large amounts, and the cells won’t be able to convert all of the progesterone into estrogens. This will be discussed below and please take a look at Figure 2-8 for illustration.</a:t>
            </a:r>
            <a:endParaRPr sz="1800">
              <a:latin typeface="Times New Roman"/>
              <a:ea typeface="Times New Roman"/>
              <a:cs typeface="Times New Roman"/>
              <a:sym typeface="Times New Roman"/>
            </a:endParaRPr>
          </a:p>
          <a:p>
            <a:pPr indent="-342900" lvl="0" marL="457200" rtl="0" algn="l">
              <a:spcBef>
                <a:spcPts val="0"/>
              </a:spcBef>
              <a:spcAft>
                <a:spcPts val="0"/>
              </a:spcAft>
              <a:buClr>
                <a:srgbClr val="B45F06"/>
              </a:buClr>
              <a:buSzPts val="1800"/>
              <a:buFont typeface="Times New Roman"/>
              <a:buChar char="-"/>
            </a:pPr>
            <a:r>
              <a:rPr lang="en" sz="1800">
                <a:solidFill>
                  <a:srgbClr val="B45F06"/>
                </a:solidFill>
                <a:latin typeface="Times New Roman"/>
                <a:ea typeface="Times New Roman"/>
                <a:cs typeface="Times New Roman"/>
                <a:sym typeface="Times New Roman"/>
              </a:rPr>
              <a:t>FSH works only on granulosa cells and not theca cells. </a:t>
            </a:r>
            <a:endParaRPr sz="1800">
              <a:solidFill>
                <a:srgbClr val="B45F06"/>
              </a:solidFill>
              <a:latin typeface="Times New Roman"/>
              <a:ea typeface="Times New Roman"/>
              <a:cs typeface="Times New Roman"/>
              <a:sym typeface="Times New Roman"/>
            </a:endParaRPr>
          </a:p>
        </p:txBody>
      </p:sp>
      <p:sp>
        <p:nvSpPr>
          <p:cNvPr id="144" name="Google Shape;144;p16"/>
          <p:cNvSpPr/>
          <p:nvPr/>
        </p:nvSpPr>
        <p:spPr>
          <a:xfrm>
            <a:off x="0" y="488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5" name="Google Shape;145;p16"/>
          <p:cNvSpPr/>
          <p:nvPr/>
        </p:nvSpPr>
        <p:spPr>
          <a:xfrm>
            <a:off x="656616" y="48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46" name="Google Shape;146;p16"/>
          <p:cNvSpPr txBox="1"/>
          <p:nvPr/>
        </p:nvSpPr>
        <p:spPr>
          <a:xfrm>
            <a:off x="11409324" y="38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 </a:t>
            </a:r>
            <a:endParaRPr sz="3500">
              <a:latin typeface="Oswald"/>
              <a:ea typeface="Oswald"/>
              <a:cs typeface="Oswald"/>
              <a:sym typeface="Oswald"/>
            </a:endParaRPr>
          </a:p>
        </p:txBody>
      </p:sp>
      <p:sp>
        <p:nvSpPr>
          <p:cNvPr id="147" name="Google Shape;147;p16"/>
          <p:cNvSpPr txBox="1"/>
          <p:nvPr/>
        </p:nvSpPr>
        <p:spPr>
          <a:xfrm>
            <a:off x="929925" y="488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OVARIAN CYCLE</a:t>
            </a:r>
            <a:endParaRPr sz="3200">
              <a:solidFill>
                <a:srgbClr val="FFFFFF"/>
              </a:solidFill>
              <a:latin typeface="Oswald"/>
              <a:ea typeface="Oswald"/>
              <a:cs typeface="Oswald"/>
              <a:sym typeface="Oswald"/>
            </a:endParaRPr>
          </a:p>
        </p:txBody>
      </p:sp>
      <p:sp>
        <p:nvSpPr>
          <p:cNvPr id="148" name="Google Shape;148;p16"/>
          <p:cNvSpPr txBox="1"/>
          <p:nvPr/>
        </p:nvSpPr>
        <p:spPr>
          <a:xfrm>
            <a:off x="188014" y="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p:txBody>
      </p:sp>
      <p:sp>
        <p:nvSpPr>
          <p:cNvPr id="149" name="Google Shape;149;p16"/>
          <p:cNvSpPr/>
          <p:nvPr/>
        </p:nvSpPr>
        <p:spPr>
          <a:xfrm>
            <a:off x="563578" y="3913627"/>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0" name="Google Shape;150;p16"/>
          <p:cNvSpPr txBox="1"/>
          <p:nvPr/>
        </p:nvSpPr>
        <p:spPr>
          <a:xfrm>
            <a:off x="1122575" y="3794100"/>
            <a:ext cx="59136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Ovarian</a:t>
            </a:r>
            <a:r>
              <a:rPr lang="en" sz="3600">
                <a:highlight>
                  <a:srgbClr val="F4CCCC"/>
                </a:highlight>
                <a:latin typeface="Oswald"/>
                <a:ea typeface="Oswald"/>
                <a:cs typeface="Oswald"/>
                <a:sym typeface="Oswald"/>
              </a:rPr>
              <a:t> Cycle: Follicular Phase</a:t>
            </a:r>
            <a:endParaRPr sz="3600">
              <a:highlight>
                <a:srgbClr val="F4CCCC"/>
              </a:highlight>
              <a:latin typeface="Oswald"/>
              <a:ea typeface="Oswald"/>
              <a:cs typeface="Oswald"/>
              <a:sym typeface="Oswald"/>
            </a:endParaRPr>
          </a:p>
        </p:txBody>
      </p:sp>
      <p:sp>
        <p:nvSpPr>
          <p:cNvPr id="151" name="Google Shape;151;p16"/>
          <p:cNvSpPr txBox="1"/>
          <p:nvPr/>
        </p:nvSpPr>
        <p:spPr>
          <a:xfrm>
            <a:off x="282225" y="4428225"/>
            <a:ext cx="9288900" cy="332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solidFill>
                  <a:schemeClr val="dk1"/>
                </a:solidFill>
                <a:latin typeface="Times New Roman"/>
                <a:ea typeface="Times New Roman"/>
                <a:cs typeface="Times New Roman"/>
                <a:sym typeface="Times New Roman"/>
              </a:rPr>
              <a:t>This theca is divided into 2 layers: </a:t>
            </a:r>
            <a:endParaRPr b="1"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200">
                <a:solidFill>
                  <a:schemeClr val="dk1"/>
                </a:solidFill>
                <a:latin typeface="Times New Roman"/>
                <a:ea typeface="Times New Roman"/>
                <a:cs typeface="Times New Roman"/>
                <a:sym typeface="Times New Roman"/>
              </a:rPr>
              <a:t>1. Theca interna,</a:t>
            </a:r>
            <a:r>
              <a:rPr lang="en" sz="2200">
                <a:solidFill>
                  <a:schemeClr val="dk1"/>
                </a:solidFill>
                <a:latin typeface="Times New Roman"/>
                <a:ea typeface="Times New Roman"/>
                <a:cs typeface="Times New Roman"/>
                <a:sym typeface="Times New Roman"/>
              </a:rPr>
              <a:t> the cells have epithelioid characteristics and similar to the granulosa cells and secrete sex hormones (estrogen and progesterone) </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200">
                <a:solidFill>
                  <a:schemeClr val="dk1"/>
                </a:solidFill>
                <a:latin typeface="Times New Roman"/>
                <a:ea typeface="Times New Roman"/>
                <a:cs typeface="Times New Roman"/>
                <a:sym typeface="Times New Roman"/>
              </a:rPr>
              <a:t>2. Theca externa, </a:t>
            </a:r>
            <a:r>
              <a:rPr lang="en" sz="2200">
                <a:solidFill>
                  <a:schemeClr val="dk1"/>
                </a:solidFill>
                <a:latin typeface="Times New Roman"/>
                <a:ea typeface="Times New Roman"/>
                <a:cs typeface="Times New Roman"/>
                <a:sym typeface="Times New Roman"/>
              </a:rPr>
              <a:t>the outer layer, develops into a highly vascular connective tissue capsule of the developing follicle.</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400">
                <a:latin typeface="Times New Roman"/>
                <a:ea typeface="Times New Roman"/>
                <a:cs typeface="Times New Roman"/>
                <a:sym typeface="Times New Roman"/>
              </a:rPr>
              <a:t>The early growth of the follicle up to the antral stage is under </a:t>
            </a:r>
            <a:r>
              <a:rPr b="1" lang="en" sz="2400">
                <a:solidFill>
                  <a:srgbClr val="EA9999"/>
                </a:solidFill>
                <a:latin typeface="Times New Roman"/>
                <a:ea typeface="Times New Roman"/>
                <a:cs typeface="Times New Roman"/>
                <a:sym typeface="Times New Roman"/>
              </a:rPr>
              <a:t>FSH</a:t>
            </a:r>
            <a:r>
              <a:rPr lang="en" sz="2400">
                <a:latin typeface="Times New Roman"/>
                <a:ea typeface="Times New Roman"/>
                <a:cs typeface="Times New Roman"/>
                <a:sym typeface="Times New Roman"/>
              </a:rPr>
              <a:t> stimulation. </a:t>
            </a:r>
            <a:endParaRPr sz="24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4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300">
              <a:solidFill>
                <a:schemeClr val="dk1"/>
              </a:solidFill>
              <a:latin typeface="Times New Roman"/>
              <a:ea typeface="Times New Roman"/>
              <a:cs typeface="Times New Roman"/>
              <a:sym typeface="Times New Roman"/>
            </a:endParaRPr>
          </a:p>
        </p:txBody>
      </p:sp>
      <p:pic>
        <p:nvPicPr>
          <p:cNvPr id="152" name="Google Shape;152;p16"/>
          <p:cNvPicPr preferRelativeResize="0"/>
          <p:nvPr/>
        </p:nvPicPr>
        <p:blipFill rotWithShape="1">
          <a:blip r:embed="rId3">
            <a:alphaModFix/>
          </a:blip>
          <a:srcRect b="6559" l="29869" r="32443" t="35750"/>
          <a:stretch/>
        </p:blipFill>
        <p:spPr>
          <a:xfrm>
            <a:off x="11124363" y="1002725"/>
            <a:ext cx="2622873" cy="2676770"/>
          </a:xfrm>
          <a:prstGeom prst="rect">
            <a:avLst/>
          </a:prstGeom>
          <a:noFill/>
          <a:ln cap="flat" cmpd="sng" w="9525">
            <a:solidFill>
              <a:srgbClr val="000000"/>
            </a:solidFill>
            <a:prstDash val="solid"/>
            <a:round/>
            <a:headEnd len="sm" w="sm" type="none"/>
            <a:tailEnd len="sm" w="sm" type="none"/>
          </a:ln>
        </p:spPr>
      </p:pic>
      <p:sp>
        <p:nvSpPr>
          <p:cNvPr id="153" name="Google Shape;153;p16"/>
          <p:cNvSpPr txBox="1"/>
          <p:nvPr/>
        </p:nvSpPr>
        <p:spPr>
          <a:xfrm>
            <a:off x="11373525" y="3600213"/>
            <a:ext cx="40575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2-7</a:t>
            </a:r>
            <a:endParaRPr b="1" sz="3000">
              <a:latin typeface="Times New Roman"/>
              <a:ea typeface="Times New Roman"/>
              <a:cs typeface="Times New Roman"/>
              <a:sym typeface="Times New Roman"/>
            </a:endParaRPr>
          </a:p>
        </p:txBody>
      </p:sp>
      <p:sp>
        <p:nvSpPr>
          <p:cNvPr id="154" name="Google Shape;154;p16"/>
          <p:cNvSpPr txBox="1"/>
          <p:nvPr/>
        </p:nvSpPr>
        <p:spPr>
          <a:xfrm>
            <a:off x="10093975" y="7069226"/>
            <a:ext cx="4057500" cy="122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2-8 </a:t>
            </a:r>
            <a:r>
              <a:rPr lang="en" sz="1600">
                <a:solidFill>
                  <a:srgbClr val="999999"/>
                </a:solidFill>
                <a:latin typeface="Times New Roman"/>
                <a:ea typeface="Times New Roman"/>
                <a:cs typeface="Times New Roman"/>
                <a:sym typeface="Times New Roman"/>
              </a:rPr>
              <a:t>CYP11A1 is also known as cholesterol desmolase (cholesterol side chain cleavage enzyme), 3</a:t>
            </a:r>
            <a:r>
              <a:rPr lang="en" sz="1600">
                <a:solidFill>
                  <a:srgbClr val="999999"/>
                </a:solidFill>
                <a:highlight>
                  <a:srgbClr val="FFFFFF"/>
                </a:highlight>
                <a:latin typeface="Times New Roman"/>
                <a:ea typeface="Times New Roman"/>
                <a:cs typeface="Times New Roman"/>
                <a:sym typeface="Times New Roman"/>
              </a:rPr>
              <a:t>β-</a:t>
            </a:r>
            <a:r>
              <a:rPr lang="en" sz="1600">
                <a:solidFill>
                  <a:srgbClr val="999999"/>
                </a:solidFill>
                <a:latin typeface="Times New Roman"/>
                <a:ea typeface="Times New Roman"/>
                <a:cs typeface="Times New Roman"/>
                <a:sym typeface="Times New Roman"/>
              </a:rPr>
              <a:t> HSD aka 3</a:t>
            </a:r>
            <a:r>
              <a:rPr lang="en" sz="1600">
                <a:solidFill>
                  <a:srgbClr val="999999"/>
                </a:solidFill>
                <a:highlight>
                  <a:srgbClr val="FFFFFF"/>
                </a:highlight>
                <a:latin typeface="Times New Roman"/>
                <a:ea typeface="Times New Roman"/>
                <a:cs typeface="Times New Roman"/>
                <a:sym typeface="Times New Roman"/>
              </a:rPr>
              <a:t>β-Hydroxysteroid dehydrogenase, CYP17 aka 17-α hydroxylase, 17β-HSD aka 17β-Hydroxysteroid dehydrogenase. </a:t>
            </a:r>
            <a:endParaRPr sz="1600">
              <a:solidFill>
                <a:srgbClr val="999999"/>
              </a:solidFill>
              <a:highlight>
                <a:srgbClr val="FFFFFF"/>
              </a:highlight>
              <a:latin typeface="Times New Roman"/>
              <a:ea typeface="Times New Roman"/>
              <a:cs typeface="Times New Roman"/>
              <a:sym typeface="Times New Roman"/>
            </a:endParaRPr>
          </a:p>
          <a:p>
            <a:pPr indent="-330200" lvl="0" marL="457200" rtl="0" algn="l">
              <a:spcBef>
                <a:spcPts val="0"/>
              </a:spcBef>
              <a:spcAft>
                <a:spcPts val="0"/>
              </a:spcAft>
              <a:buClr>
                <a:srgbClr val="999999"/>
              </a:buClr>
              <a:buSzPts val="1600"/>
              <a:buChar char="-"/>
            </a:pPr>
            <a:r>
              <a:rPr lang="en" sz="1600">
                <a:solidFill>
                  <a:srgbClr val="999999"/>
                </a:solidFill>
                <a:highlight>
                  <a:srgbClr val="FFFFFF"/>
                </a:highlight>
                <a:latin typeface="Times New Roman"/>
                <a:ea typeface="Times New Roman"/>
                <a:cs typeface="Times New Roman"/>
                <a:sym typeface="Times New Roman"/>
              </a:rPr>
              <a:t>Note here that intermediate synthesis of androgens and progesterone is required for estrogen production. </a:t>
            </a:r>
            <a:endParaRPr sz="1600">
              <a:solidFill>
                <a:srgbClr val="999999"/>
              </a:solidFill>
              <a:highlight>
                <a:srgbClr val="FFFFFF"/>
              </a:highlight>
              <a:latin typeface="Times New Roman"/>
              <a:ea typeface="Times New Roman"/>
              <a:cs typeface="Times New Roman"/>
              <a:sym typeface="Times New Roman"/>
            </a:endParaRPr>
          </a:p>
          <a:p>
            <a:pPr indent="-330200" lvl="0" marL="457200" rtl="0" algn="l">
              <a:spcBef>
                <a:spcPts val="0"/>
              </a:spcBef>
              <a:spcAft>
                <a:spcPts val="0"/>
              </a:spcAft>
              <a:buClr>
                <a:srgbClr val="B45F06"/>
              </a:buClr>
              <a:buSzPts val="1600"/>
              <a:buFont typeface="Times New Roman"/>
              <a:buChar char="-"/>
            </a:pPr>
            <a:r>
              <a:rPr lang="en" sz="1600">
                <a:solidFill>
                  <a:srgbClr val="B45F06"/>
                </a:solidFill>
                <a:highlight>
                  <a:srgbClr val="FFFFFF"/>
                </a:highlight>
                <a:latin typeface="Times New Roman"/>
                <a:ea typeface="Times New Roman"/>
                <a:cs typeface="Times New Roman"/>
                <a:sym typeface="Times New Roman"/>
              </a:rPr>
              <a:t>Granulosa cells work mainly as converters of androgens synthesized by theca cells, and steroidogenesis happens in theca cells, granulosa cells convert the androgens produced by theca cells into estrogens.</a:t>
            </a:r>
            <a:endParaRPr sz="1600">
              <a:solidFill>
                <a:srgbClr val="B45F06"/>
              </a:solidFill>
              <a:highlight>
                <a:srgbClr val="FFFFFF"/>
              </a:highlight>
              <a:latin typeface="Times New Roman"/>
              <a:ea typeface="Times New Roman"/>
              <a:cs typeface="Times New Roman"/>
              <a:sym typeface="Times New Roman"/>
            </a:endParaRPr>
          </a:p>
          <a:p>
            <a:pPr indent="-304800" lvl="0" marL="457200" rtl="0" algn="l">
              <a:spcBef>
                <a:spcPts val="0"/>
              </a:spcBef>
              <a:spcAft>
                <a:spcPts val="0"/>
              </a:spcAft>
              <a:buClr>
                <a:srgbClr val="999999"/>
              </a:buClr>
              <a:buSzPts val="1200"/>
              <a:buChar char="-"/>
            </a:pPr>
            <a:r>
              <a:rPr b="1" lang="en" sz="1600">
                <a:solidFill>
                  <a:srgbClr val="999999"/>
                </a:solidFill>
                <a:highlight>
                  <a:srgbClr val="FFFFFF"/>
                </a:highlight>
                <a:latin typeface="Times New Roman"/>
                <a:ea typeface="Times New Roman"/>
                <a:cs typeface="Times New Roman"/>
                <a:sym typeface="Times New Roman"/>
              </a:rPr>
              <a:t>Three main estrogens are produced in a human female: Estradiol-17</a:t>
            </a:r>
            <a:r>
              <a:rPr lang="en" sz="1600">
                <a:solidFill>
                  <a:srgbClr val="999999"/>
                </a:solidFill>
                <a:highlight>
                  <a:srgbClr val="FFFFFF"/>
                </a:highlight>
                <a:latin typeface="Times New Roman"/>
                <a:ea typeface="Times New Roman"/>
                <a:cs typeface="Times New Roman"/>
                <a:sym typeface="Times New Roman"/>
              </a:rPr>
              <a:t>β (most potent, highest secretion</a:t>
            </a:r>
            <a:r>
              <a:rPr lang="en" sz="1600">
                <a:solidFill>
                  <a:srgbClr val="B45F06"/>
                </a:solidFill>
                <a:highlight>
                  <a:srgbClr val="FFFFFF"/>
                </a:highlight>
                <a:latin typeface="Times New Roman"/>
                <a:ea typeface="Times New Roman"/>
                <a:cs typeface="Times New Roman"/>
                <a:sym typeface="Times New Roman"/>
              </a:rPr>
              <a:t>-in nonpregnant women</a:t>
            </a:r>
            <a:r>
              <a:rPr lang="en" sz="1600">
                <a:solidFill>
                  <a:srgbClr val="999999"/>
                </a:solidFill>
                <a:highlight>
                  <a:srgbClr val="FFFFFF"/>
                </a:highlight>
                <a:latin typeface="Times New Roman"/>
                <a:ea typeface="Times New Roman"/>
                <a:cs typeface="Times New Roman"/>
                <a:sym typeface="Times New Roman"/>
              </a:rPr>
              <a:t>), estrone (12 times less potent, secreted in lower amounts), estriol (oxidative product of both estradiol and estrone, 80 times less potent than estradiol)</a:t>
            </a:r>
            <a:endParaRPr sz="1600">
              <a:solidFill>
                <a:srgbClr val="999999"/>
              </a:solidFill>
              <a:highlight>
                <a:srgbClr val="FFFFFF"/>
              </a:highlight>
              <a:latin typeface="Times New Roman"/>
              <a:ea typeface="Times New Roman"/>
              <a:cs typeface="Times New Roman"/>
              <a:sym typeface="Times New Roman"/>
            </a:endParaRPr>
          </a:p>
          <a:p>
            <a:pPr indent="-330200" lvl="0" marL="457200" rtl="0" algn="l">
              <a:spcBef>
                <a:spcPts val="0"/>
              </a:spcBef>
              <a:spcAft>
                <a:spcPts val="0"/>
              </a:spcAft>
              <a:buClr>
                <a:srgbClr val="999999"/>
              </a:buClr>
              <a:buSzPts val="1600"/>
              <a:buChar char="-"/>
            </a:pPr>
            <a:r>
              <a:rPr lang="en" sz="1600">
                <a:solidFill>
                  <a:srgbClr val="999999"/>
                </a:solidFill>
                <a:highlight>
                  <a:srgbClr val="FFFFFF"/>
                </a:highlight>
                <a:latin typeface="Times New Roman"/>
                <a:ea typeface="Times New Roman"/>
                <a:cs typeface="Times New Roman"/>
                <a:sym typeface="Times New Roman"/>
              </a:rPr>
              <a:t>For practical purposes, whenever we refer to estrogen we usually mean estradiol.  </a:t>
            </a:r>
            <a:endParaRPr sz="1600">
              <a:solidFill>
                <a:srgbClr val="999999"/>
              </a:solidFill>
              <a:latin typeface="Times New Roman"/>
              <a:ea typeface="Times New Roman"/>
              <a:cs typeface="Times New Roman"/>
              <a:sym typeface="Times New Roman"/>
            </a:endParaRPr>
          </a:p>
        </p:txBody>
      </p:sp>
      <p:sp>
        <p:nvSpPr>
          <p:cNvPr id="155" name="Google Shape;155;p16"/>
          <p:cNvSpPr/>
          <p:nvPr/>
        </p:nvSpPr>
        <p:spPr>
          <a:xfrm>
            <a:off x="478978" y="923452"/>
            <a:ext cx="468600" cy="433500"/>
          </a:xfrm>
          <a:prstGeom prst="rect">
            <a:avLst/>
          </a:prstGeom>
          <a:solidFill>
            <a:srgbClr val="99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56" name="Google Shape;156;p16"/>
          <p:cNvSpPr txBox="1"/>
          <p:nvPr/>
        </p:nvSpPr>
        <p:spPr>
          <a:xfrm>
            <a:off x="1037975" y="803925"/>
            <a:ext cx="102189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EFEFEF"/>
                </a:highlight>
                <a:latin typeface="Oswald"/>
                <a:ea typeface="Oswald"/>
                <a:cs typeface="Oswald"/>
                <a:sym typeface="Oswald"/>
              </a:rPr>
              <a:t>Is Progesterone Synthesized in the Previous Stages? </a:t>
            </a:r>
            <a:endParaRPr sz="3600">
              <a:highlight>
                <a:srgbClr val="EFEFEF"/>
              </a:highlight>
              <a:latin typeface="Oswald"/>
              <a:ea typeface="Oswald"/>
              <a:cs typeface="Oswald"/>
              <a:sym typeface="Oswald"/>
            </a:endParaRPr>
          </a:p>
        </p:txBody>
      </p:sp>
      <p:sp>
        <p:nvSpPr>
          <p:cNvPr id="157" name="Google Shape;157;p16"/>
          <p:cNvSpPr/>
          <p:nvPr/>
        </p:nvSpPr>
        <p:spPr>
          <a:xfrm>
            <a:off x="565950" y="18366861"/>
            <a:ext cx="135855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158" name="Google Shape;158;p16"/>
          <p:cNvSpPr/>
          <p:nvPr/>
        </p:nvSpPr>
        <p:spPr>
          <a:xfrm>
            <a:off x="-12" y="18366861"/>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pic>
        <p:nvPicPr>
          <p:cNvPr id="159" name="Google Shape;159;p16"/>
          <p:cNvPicPr preferRelativeResize="0"/>
          <p:nvPr/>
        </p:nvPicPr>
        <p:blipFill>
          <a:blip r:embed="rId4">
            <a:alphaModFix/>
          </a:blip>
          <a:stretch>
            <a:fillRect/>
          </a:stretch>
        </p:blipFill>
        <p:spPr>
          <a:xfrm>
            <a:off x="10561575" y="13849075"/>
            <a:ext cx="3121950" cy="3920600"/>
          </a:xfrm>
          <a:prstGeom prst="rect">
            <a:avLst/>
          </a:prstGeom>
          <a:noFill/>
          <a:ln cap="flat" cmpd="sng" w="9525">
            <a:solidFill>
              <a:srgbClr val="000000"/>
            </a:solidFill>
            <a:prstDash val="solid"/>
            <a:round/>
            <a:headEnd len="sm" w="sm" type="none"/>
            <a:tailEnd len="sm" w="sm" type="none"/>
          </a:ln>
        </p:spPr>
      </p:pic>
      <p:sp>
        <p:nvSpPr>
          <p:cNvPr id="160" name="Google Shape;160;p16"/>
          <p:cNvSpPr txBox="1"/>
          <p:nvPr/>
        </p:nvSpPr>
        <p:spPr>
          <a:xfrm>
            <a:off x="10561575" y="17719025"/>
            <a:ext cx="39030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2-9</a:t>
            </a:r>
            <a:endParaRPr b="1" sz="3000">
              <a:latin typeface="Times New Roman"/>
              <a:ea typeface="Times New Roman"/>
              <a:cs typeface="Times New Roman"/>
              <a:sym typeface="Times New Roman"/>
            </a:endParaRPr>
          </a:p>
        </p:txBody>
      </p:sp>
      <p:sp>
        <p:nvSpPr>
          <p:cNvPr id="161" name="Google Shape;161;p16"/>
          <p:cNvSpPr txBox="1"/>
          <p:nvPr/>
        </p:nvSpPr>
        <p:spPr>
          <a:xfrm>
            <a:off x="-54475" y="18743075"/>
            <a:ext cx="14097000" cy="1192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AutoNum type="arabicPeriod"/>
            </a:pPr>
            <a:r>
              <a:rPr lang="en">
                <a:solidFill>
                  <a:srgbClr val="222222"/>
                </a:solidFill>
                <a:highlight>
                  <a:srgbClr val="FFFFFF"/>
                </a:highlight>
                <a:latin typeface="Times New Roman"/>
                <a:ea typeface="Times New Roman"/>
                <a:cs typeface="Times New Roman"/>
                <a:sym typeface="Times New Roman"/>
              </a:rPr>
              <a:t>The </a:t>
            </a:r>
            <a:r>
              <a:rPr b="1" lang="en">
                <a:solidFill>
                  <a:srgbClr val="222222"/>
                </a:solidFill>
                <a:latin typeface="Times New Roman"/>
                <a:ea typeface="Times New Roman"/>
                <a:cs typeface="Times New Roman"/>
                <a:sym typeface="Times New Roman"/>
              </a:rPr>
              <a:t>cumulus oophorus</a:t>
            </a:r>
            <a:r>
              <a:rPr lang="en">
                <a:solidFill>
                  <a:srgbClr val="222222"/>
                </a:solidFill>
                <a:highlight>
                  <a:srgbClr val="FFFFFF"/>
                </a:highlight>
                <a:latin typeface="Times New Roman"/>
                <a:ea typeface="Times New Roman"/>
                <a:cs typeface="Times New Roman"/>
                <a:sym typeface="Times New Roman"/>
              </a:rPr>
              <a:t> is a column of granulosa </a:t>
            </a:r>
            <a:r>
              <a:rPr lang="en">
                <a:solidFill>
                  <a:srgbClr val="222222"/>
                </a:solidFill>
                <a:latin typeface="Times New Roman"/>
                <a:ea typeface="Times New Roman"/>
                <a:cs typeface="Times New Roman"/>
                <a:sym typeface="Times New Roman"/>
              </a:rPr>
              <a:t>cells</a:t>
            </a:r>
            <a:r>
              <a:rPr lang="en">
                <a:solidFill>
                  <a:srgbClr val="222222"/>
                </a:solidFill>
                <a:highlight>
                  <a:srgbClr val="FFFFFF"/>
                </a:highlight>
                <a:latin typeface="Times New Roman"/>
                <a:ea typeface="Times New Roman"/>
                <a:cs typeface="Times New Roman"/>
                <a:sym typeface="Times New Roman"/>
              </a:rPr>
              <a:t> that attaches the oocyte to the follicle wall-creating a pole like </a:t>
            </a:r>
            <a:r>
              <a:rPr lang="en">
                <a:solidFill>
                  <a:srgbClr val="222222"/>
                </a:solidFill>
                <a:highlight>
                  <a:srgbClr val="FFFFFF"/>
                </a:highlight>
                <a:latin typeface="Times New Roman"/>
                <a:ea typeface="Times New Roman"/>
                <a:cs typeface="Times New Roman"/>
                <a:sym typeface="Times New Roman"/>
              </a:rPr>
              <a:t>attachment as seen in Figure 2-7</a:t>
            </a:r>
            <a:r>
              <a:rPr lang="en">
                <a:solidFill>
                  <a:srgbClr val="222222"/>
                </a:solidFill>
                <a:highlight>
                  <a:srgbClr val="FFFFFF"/>
                </a:highlight>
                <a:latin typeface="Times New Roman"/>
                <a:ea typeface="Times New Roman"/>
                <a:cs typeface="Times New Roman"/>
                <a:sym typeface="Times New Roman"/>
              </a:rPr>
              <a:t>. Its postulated that it </a:t>
            </a:r>
            <a:r>
              <a:rPr lang="en">
                <a:solidFill>
                  <a:srgbClr val="111111"/>
                </a:solidFill>
                <a:highlight>
                  <a:srgbClr val="FFFFFF"/>
                </a:highlight>
                <a:latin typeface="Times New Roman"/>
                <a:ea typeface="Times New Roman"/>
                <a:cs typeface="Times New Roman"/>
                <a:sym typeface="Times New Roman"/>
              </a:rPr>
              <a:t>provides nutrients to oocyte and aid in </a:t>
            </a:r>
            <a:r>
              <a:rPr lang="en">
                <a:solidFill>
                  <a:srgbClr val="111111"/>
                </a:solidFill>
                <a:highlight>
                  <a:srgbClr val="FFFFFF"/>
                </a:highlight>
                <a:latin typeface="Times New Roman"/>
                <a:ea typeface="Times New Roman"/>
                <a:cs typeface="Times New Roman"/>
                <a:sym typeface="Times New Roman"/>
              </a:rPr>
              <a:t>sperm selection</a:t>
            </a:r>
            <a:r>
              <a:rPr lang="en">
                <a:solidFill>
                  <a:srgbClr val="111111"/>
                </a:solidFill>
                <a:highlight>
                  <a:srgbClr val="FFFFFF"/>
                </a:highlight>
                <a:latin typeface="Times New Roman"/>
                <a:ea typeface="Times New Roman"/>
                <a:cs typeface="Times New Roman"/>
                <a:sym typeface="Times New Roman"/>
              </a:rPr>
              <a:t> via </a:t>
            </a:r>
            <a:r>
              <a:rPr lang="en">
                <a:solidFill>
                  <a:srgbClr val="111111"/>
                </a:solidFill>
                <a:highlight>
                  <a:srgbClr val="FFFFFF"/>
                </a:highlight>
                <a:latin typeface="Times New Roman"/>
                <a:ea typeface="Times New Roman"/>
                <a:cs typeface="Times New Roman"/>
                <a:sym typeface="Times New Roman"/>
              </a:rPr>
              <a:t>chemotactic</a:t>
            </a:r>
            <a:r>
              <a:rPr lang="en">
                <a:solidFill>
                  <a:srgbClr val="111111"/>
                </a:solidFill>
                <a:highlight>
                  <a:srgbClr val="FFFFFF"/>
                </a:highlight>
                <a:latin typeface="Times New Roman"/>
                <a:ea typeface="Times New Roman"/>
                <a:cs typeface="Times New Roman"/>
                <a:sym typeface="Times New Roman"/>
              </a:rPr>
              <a:t> stimuli.</a:t>
            </a:r>
            <a:endParaRPr>
              <a:latin typeface="Times New Roman"/>
              <a:ea typeface="Times New Roman"/>
              <a:cs typeface="Times New Roman"/>
              <a:sym typeface="Times New Roman"/>
            </a:endParaRPr>
          </a:p>
          <a:p>
            <a:pPr indent="-317500" lvl="0" marL="457200" rtl="0" algn="l">
              <a:spcBef>
                <a:spcPts val="0"/>
              </a:spcBef>
              <a:spcAft>
                <a:spcPts val="0"/>
              </a:spcAft>
              <a:buSzPts val="1400"/>
              <a:buFont typeface="Times New Roman"/>
              <a:buAutoNum type="arabicPeriod"/>
            </a:pPr>
            <a:r>
              <a:rPr lang="en">
                <a:latin typeface="Times New Roman"/>
                <a:ea typeface="Times New Roman"/>
                <a:cs typeface="Times New Roman"/>
                <a:sym typeface="Times New Roman"/>
              </a:rPr>
              <a:t>The action of LH on theca externa cells of tertiary </a:t>
            </a:r>
            <a:r>
              <a:rPr lang="en">
                <a:latin typeface="Times New Roman"/>
                <a:ea typeface="Times New Roman"/>
                <a:cs typeface="Times New Roman"/>
                <a:sym typeface="Times New Roman"/>
              </a:rPr>
              <a:t>follicles</a:t>
            </a:r>
            <a:r>
              <a:rPr lang="en">
                <a:latin typeface="Times New Roman"/>
                <a:ea typeface="Times New Roman"/>
                <a:cs typeface="Times New Roman"/>
                <a:sym typeface="Times New Roman"/>
              </a:rPr>
              <a:t>, causes them to release proteolytic enzymes, leading to weakening of the wall of the follicles</a:t>
            </a:r>
            <a:r>
              <a:rPr lang="en">
                <a:latin typeface="Times New Roman"/>
                <a:ea typeface="Times New Roman"/>
                <a:cs typeface="Times New Roman"/>
                <a:sym typeface="Times New Roman"/>
              </a:rPr>
              <a:t> and the fluid within the antrum starts leaking within the follicle</a:t>
            </a:r>
            <a:r>
              <a:rPr lang="en">
                <a:latin typeface="Times New Roman"/>
                <a:ea typeface="Times New Roman"/>
                <a:cs typeface="Times New Roman"/>
                <a:sym typeface="Times New Roman"/>
              </a:rPr>
              <a:t>, this results in the formation of a </a:t>
            </a:r>
            <a:r>
              <a:rPr lang="en">
                <a:latin typeface="Times New Roman"/>
                <a:ea typeface="Times New Roman"/>
                <a:cs typeface="Times New Roman"/>
                <a:sym typeface="Times New Roman"/>
              </a:rPr>
              <a:t>transitory</a:t>
            </a:r>
            <a:r>
              <a:rPr lang="en">
                <a:latin typeface="Times New Roman"/>
                <a:ea typeface="Times New Roman"/>
                <a:cs typeface="Times New Roman"/>
                <a:sym typeface="Times New Roman"/>
              </a:rPr>
              <a:t> nipple-</a:t>
            </a:r>
            <a:r>
              <a:rPr lang="en">
                <a:latin typeface="Times New Roman"/>
                <a:ea typeface="Times New Roman"/>
                <a:cs typeface="Times New Roman"/>
                <a:sym typeface="Times New Roman"/>
              </a:rPr>
              <a:t>like</a:t>
            </a:r>
            <a:r>
              <a:rPr lang="en">
                <a:latin typeface="Times New Roman"/>
                <a:ea typeface="Times New Roman"/>
                <a:cs typeface="Times New Roman"/>
                <a:sym typeface="Times New Roman"/>
              </a:rPr>
              <a:t> structure called a ‘stigma’, which as proteolytic enzymes continue their hydrolytic activity, will eventually rupture</a:t>
            </a:r>
            <a:r>
              <a:rPr lang="en">
                <a:latin typeface="Times New Roman"/>
                <a:ea typeface="Times New Roman"/>
                <a:cs typeface="Times New Roman"/>
                <a:sym typeface="Times New Roman"/>
              </a:rPr>
              <a:t>. Neovascularization caused by LH, and subsequent increased vascular permeability due to PGs effect also contribute to this rupture,</a:t>
            </a:r>
            <a:r>
              <a:rPr lang="en">
                <a:latin typeface="Times New Roman"/>
                <a:ea typeface="Times New Roman"/>
                <a:cs typeface="Times New Roman"/>
                <a:sym typeface="Times New Roman"/>
              </a:rPr>
              <a:t> as seen in figure 2-9.</a:t>
            </a:r>
            <a:endParaRPr>
              <a:latin typeface="Times New Roman"/>
              <a:ea typeface="Times New Roman"/>
              <a:cs typeface="Times New Roman"/>
              <a:sym typeface="Times New Roman"/>
            </a:endParaRPr>
          </a:p>
        </p:txBody>
      </p:sp>
      <p:pic>
        <p:nvPicPr>
          <p:cNvPr id="162" name="Google Shape;162;p16"/>
          <p:cNvPicPr preferRelativeResize="0"/>
          <p:nvPr/>
        </p:nvPicPr>
        <p:blipFill rotWithShape="1">
          <a:blip r:embed="rId5">
            <a:alphaModFix/>
          </a:blip>
          <a:srcRect b="4047" l="3200" r="3489" t="13850"/>
          <a:stretch/>
        </p:blipFill>
        <p:spPr>
          <a:xfrm>
            <a:off x="9779675" y="4440613"/>
            <a:ext cx="4057499" cy="2677486"/>
          </a:xfrm>
          <a:prstGeom prst="rect">
            <a:avLst/>
          </a:prstGeom>
          <a:noFill/>
          <a:ln cap="flat" cmpd="sng" w="9525">
            <a:solidFill>
              <a:srgbClr val="000000"/>
            </a:solidFill>
            <a:prstDash val="solid"/>
            <a:round/>
            <a:headEnd len="sm" w="sm" type="none"/>
            <a:tailEnd len="sm" w="sm" type="none"/>
          </a:ln>
        </p:spPr>
      </p:pic>
      <p:sp>
        <p:nvSpPr>
          <p:cNvPr id="163" name="Google Shape;163;p16"/>
          <p:cNvSpPr txBox="1"/>
          <p:nvPr/>
        </p:nvSpPr>
        <p:spPr>
          <a:xfrm>
            <a:off x="188025" y="7883450"/>
            <a:ext cx="9591600" cy="529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chemeClr val="dk1"/>
                </a:solidFill>
                <a:latin typeface="Oswald"/>
                <a:ea typeface="Oswald"/>
                <a:cs typeface="Oswald"/>
                <a:sym typeface="Oswald"/>
              </a:rPr>
              <a:t>Tertiary Vesicular Follicles (Known As Graafian Follicles)</a:t>
            </a:r>
            <a:endParaRPr sz="3000">
              <a:solidFill>
                <a:schemeClr val="dk1"/>
              </a:solidFill>
              <a:latin typeface="Oswald"/>
              <a:ea typeface="Oswald"/>
              <a:cs typeface="Oswald"/>
              <a:sym typeface="Oswald"/>
            </a:endParaRPr>
          </a:p>
          <a:p>
            <a:pPr indent="0" lvl="0" marL="0" rtl="0" algn="l">
              <a:lnSpc>
                <a:spcPct val="115000"/>
              </a:lnSpc>
              <a:spcBef>
                <a:spcPts val="0"/>
              </a:spcBef>
              <a:spcAft>
                <a:spcPts val="0"/>
              </a:spcAft>
              <a:buNone/>
            </a:pPr>
            <a:r>
              <a:rPr lang="en" sz="2200">
                <a:solidFill>
                  <a:schemeClr val="dk1"/>
                </a:solidFill>
                <a:latin typeface="Times New Roman"/>
                <a:ea typeface="Times New Roman"/>
                <a:cs typeface="Times New Roman"/>
                <a:sym typeface="Times New Roman"/>
              </a:rPr>
              <a:t>Then there is accelerated growth of the follicle to larger follicle called </a:t>
            </a:r>
            <a:r>
              <a:rPr i="1" lang="en" sz="2200">
                <a:solidFill>
                  <a:schemeClr val="dk1"/>
                </a:solidFill>
                <a:latin typeface="Times New Roman"/>
                <a:ea typeface="Times New Roman"/>
                <a:cs typeface="Times New Roman"/>
                <a:sym typeface="Times New Roman"/>
              </a:rPr>
              <a:t>vesicular follicle</a:t>
            </a:r>
            <a:r>
              <a:rPr lang="en" sz="2200">
                <a:solidFill>
                  <a:schemeClr val="dk1"/>
                </a:solidFill>
                <a:latin typeface="Times New Roman"/>
                <a:ea typeface="Times New Roman"/>
                <a:cs typeface="Times New Roman"/>
                <a:sym typeface="Times New Roman"/>
              </a:rPr>
              <a:t> caused by:</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200">
                <a:solidFill>
                  <a:schemeClr val="dk1"/>
                </a:solidFill>
                <a:latin typeface="Times New Roman"/>
                <a:ea typeface="Times New Roman"/>
                <a:cs typeface="Times New Roman"/>
                <a:sym typeface="Times New Roman"/>
              </a:rPr>
              <a:t>1. </a:t>
            </a:r>
            <a:r>
              <a:rPr b="1" lang="en" sz="2200">
                <a:solidFill>
                  <a:srgbClr val="EA9999"/>
                </a:solidFill>
                <a:latin typeface="Times New Roman"/>
                <a:ea typeface="Times New Roman"/>
                <a:cs typeface="Times New Roman"/>
                <a:sym typeface="Times New Roman"/>
              </a:rPr>
              <a:t>Estrogen</a:t>
            </a:r>
            <a:r>
              <a:rPr lang="en" sz="2200">
                <a:solidFill>
                  <a:schemeClr val="dk1"/>
                </a:solidFill>
                <a:latin typeface="Times New Roman"/>
                <a:ea typeface="Times New Roman"/>
                <a:cs typeface="Times New Roman"/>
                <a:sym typeface="Times New Roman"/>
              </a:rPr>
              <a:t> upregulates </a:t>
            </a:r>
            <a:r>
              <a:rPr b="1" lang="en" sz="2200">
                <a:solidFill>
                  <a:srgbClr val="EA9999"/>
                </a:solidFill>
                <a:latin typeface="Times New Roman"/>
                <a:ea typeface="Times New Roman"/>
                <a:cs typeface="Times New Roman"/>
                <a:sym typeface="Times New Roman"/>
              </a:rPr>
              <a:t>FSH</a:t>
            </a:r>
            <a:r>
              <a:rPr lang="en" sz="2200">
                <a:solidFill>
                  <a:schemeClr val="dk1"/>
                </a:solidFill>
                <a:latin typeface="Times New Roman"/>
                <a:ea typeface="Times New Roman"/>
                <a:cs typeface="Times New Roman"/>
                <a:sym typeface="Times New Roman"/>
              </a:rPr>
              <a:t> receptors on granulosa cells (positive feedback) </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200">
                <a:solidFill>
                  <a:schemeClr val="dk1"/>
                </a:solidFill>
                <a:latin typeface="Times New Roman"/>
                <a:ea typeface="Times New Roman"/>
                <a:cs typeface="Times New Roman"/>
                <a:sym typeface="Times New Roman"/>
              </a:rPr>
              <a:t>2. Both estrogen &amp; FSH combine to promote </a:t>
            </a:r>
            <a:r>
              <a:rPr b="1" lang="en" sz="2200">
                <a:solidFill>
                  <a:srgbClr val="EA9999"/>
                </a:solidFill>
                <a:latin typeface="Times New Roman"/>
                <a:ea typeface="Times New Roman"/>
                <a:cs typeface="Times New Roman"/>
                <a:sym typeface="Times New Roman"/>
              </a:rPr>
              <a:t>LH</a:t>
            </a:r>
            <a:r>
              <a:rPr lang="en" sz="2200">
                <a:solidFill>
                  <a:schemeClr val="dk1"/>
                </a:solidFill>
                <a:latin typeface="Times New Roman"/>
                <a:ea typeface="Times New Roman"/>
                <a:cs typeface="Times New Roman"/>
                <a:sym typeface="Times New Roman"/>
              </a:rPr>
              <a:t> receptors on the granulosa cells, allowing more increase follicular secretion.</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200">
                <a:solidFill>
                  <a:srgbClr val="45818E"/>
                </a:solidFill>
                <a:latin typeface="Times New Roman"/>
                <a:ea typeface="Times New Roman"/>
                <a:cs typeface="Times New Roman"/>
                <a:sym typeface="Times New Roman"/>
              </a:rPr>
              <a:t>3. The increasing estrogen from the follicle plus increasing LH from the AP causes proliferation of the follicular theca cells &amp; increase their secretion.</a:t>
            </a:r>
            <a:endParaRPr sz="22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200">
                <a:solidFill>
                  <a:schemeClr val="dk1"/>
                </a:solidFill>
                <a:latin typeface="Times New Roman"/>
                <a:ea typeface="Times New Roman"/>
                <a:cs typeface="Times New Roman"/>
                <a:sym typeface="Times New Roman"/>
              </a:rPr>
              <a:t>The antral follicles begin to grow. The ovum enlarges &amp; remain embedded </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200">
                <a:solidFill>
                  <a:schemeClr val="dk1"/>
                </a:solidFill>
                <a:latin typeface="Times New Roman"/>
                <a:ea typeface="Times New Roman"/>
                <a:cs typeface="Times New Roman"/>
                <a:sym typeface="Times New Roman"/>
              </a:rPr>
              <a:t>at one pole</a:t>
            </a:r>
            <a:r>
              <a:rPr baseline="30000" lang="en" sz="2200">
                <a:solidFill>
                  <a:schemeClr val="dk1"/>
                </a:solidFill>
                <a:latin typeface="Times New Roman"/>
                <a:ea typeface="Times New Roman"/>
                <a:cs typeface="Times New Roman"/>
                <a:sym typeface="Times New Roman"/>
              </a:rPr>
              <a:t>1</a:t>
            </a:r>
            <a:r>
              <a:rPr lang="en" sz="2200">
                <a:solidFill>
                  <a:schemeClr val="dk1"/>
                </a:solidFill>
                <a:latin typeface="Times New Roman"/>
                <a:ea typeface="Times New Roman"/>
                <a:cs typeface="Times New Roman"/>
                <a:sym typeface="Times New Roman"/>
              </a:rPr>
              <a:t> of the granulosa cells of the follicle.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CC0000"/>
              </a:buClr>
              <a:buSzPts val="2200"/>
              <a:buFont typeface="Times New Roman"/>
              <a:buChar char="-"/>
            </a:pPr>
            <a:r>
              <a:rPr b="1" lang="en" sz="2200">
                <a:solidFill>
                  <a:srgbClr val="CC0000"/>
                </a:solidFill>
                <a:latin typeface="Times New Roman"/>
                <a:ea typeface="Times New Roman"/>
                <a:cs typeface="Times New Roman"/>
                <a:sym typeface="Times New Roman"/>
              </a:rPr>
              <a:t>Only one follicle continues to grow &amp; the remaining follicles (5 to 11) involute. (A process called atresia)</a:t>
            </a:r>
            <a:r>
              <a:rPr b="1" lang="en" sz="2200">
                <a:solidFill>
                  <a:srgbClr val="FF0000"/>
                </a:solidFill>
                <a:latin typeface="Times New Roman"/>
                <a:ea typeface="Times New Roman"/>
                <a:cs typeface="Times New Roman"/>
                <a:sym typeface="Times New Roman"/>
              </a:rPr>
              <a:t> </a:t>
            </a:r>
            <a:r>
              <a:rPr b="1" lang="en">
                <a:solidFill>
                  <a:srgbClr val="999999"/>
                </a:solidFill>
                <a:latin typeface="Times New Roman"/>
                <a:ea typeface="Times New Roman"/>
                <a:cs typeface="Times New Roman"/>
                <a:sym typeface="Times New Roman"/>
              </a:rPr>
              <a:t>(the dominant follicle will be sensitized to effects of pituitary hormones (d.t upregulation of its receptor), therefore it will remain to grow while others will be atretic as they didn’t upregulate enough receptors)</a:t>
            </a:r>
            <a:endParaRPr b="1">
              <a:solidFill>
                <a:srgbClr val="999999"/>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rgbClr val="45818E"/>
              </a:buClr>
              <a:buSzPts val="2300"/>
              <a:buFont typeface="Times New Roman"/>
              <a:buChar char="-"/>
            </a:pPr>
            <a:r>
              <a:rPr lang="en" sz="2200">
                <a:solidFill>
                  <a:srgbClr val="45818E"/>
                </a:solidFill>
                <a:latin typeface="Times New Roman"/>
                <a:ea typeface="Times New Roman"/>
                <a:cs typeface="Times New Roman"/>
                <a:sym typeface="Times New Roman"/>
              </a:rPr>
              <a:t>Causes:</a:t>
            </a:r>
            <a:endParaRPr sz="2200">
              <a:solidFill>
                <a:srgbClr val="45818E"/>
              </a:solidFill>
              <a:latin typeface="Times New Roman"/>
              <a:ea typeface="Times New Roman"/>
              <a:cs typeface="Times New Roman"/>
              <a:sym typeface="Times New Roman"/>
            </a:endParaRPr>
          </a:p>
          <a:p>
            <a:pPr indent="0" lvl="0" marL="457200" rtl="0" algn="l">
              <a:lnSpc>
                <a:spcPct val="115000"/>
              </a:lnSpc>
              <a:spcBef>
                <a:spcPts val="0"/>
              </a:spcBef>
              <a:spcAft>
                <a:spcPts val="0"/>
              </a:spcAft>
              <a:buNone/>
            </a:pPr>
            <a:r>
              <a:rPr lang="en" sz="2200">
                <a:solidFill>
                  <a:srgbClr val="45818E"/>
                </a:solidFill>
                <a:latin typeface="Times New Roman"/>
                <a:ea typeface="Times New Roman"/>
                <a:cs typeface="Times New Roman"/>
                <a:sym typeface="Times New Roman"/>
              </a:rPr>
              <a:t>(1) Rising </a:t>
            </a:r>
            <a:r>
              <a:rPr b="1" lang="en" sz="2200">
                <a:solidFill>
                  <a:srgbClr val="45818E"/>
                </a:solidFill>
                <a:latin typeface="Times New Roman"/>
                <a:ea typeface="Times New Roman"/>
                <a:cs typeface="Times New Roman"/>
                <a:sym typeface="Times New Roman"/>
              </a:rPr>
              <a:t>estrogen</a:t>
            </a:r>
            <a:r>
              <a:rPr lang="en" sz="2200">
                <a:solidFill>
                  <a:srgbClr val="45818E"/>
                </a:solidFill>
                <a:latin typeface="Times New Roman"/>
                <a:ea typeface="Times New Roman"/>
                <a:cs typeface="Times New Roman"/>
                <a:sym typeface="Times New Roman"/>
              </a:rPr>
              <a:t> levels (positive feedback locally and negative feedback centrally), (2) Rising </a:t>
            </a:r>
            <a:r>
              <a:rPr b="1" lang="en" sz="2200">
                <a:solidFill>
                  <a:srgbClr val="45818E"/>
                </a:solidFill>
                <a:latin typeface="Times New Roman"/>
                <a:ea typeface="Times New Roman"/>
                <a:cs typeface="Times New Roman"/>
                <a:sym typeface="Times New Roman"/>
              </a:rPr>
              <a:t>inhibin</a:t>
            </a:r>
            <a:r>
              <a:rPr lang="en" sz="2200">
                <a:solidFill>
                  <a:srgbClr val="45818E"/>
                </a:solidFill>
                <a:latin typeface="Times New Roman"/>
                <a:ea typeface="Times New Roman"/>
                <a:cs typeface="Times New Roman"/>
                <a:sym typeface="Times New Roman"/>
              </a:rPr>
              <a:t> levels (further negative feedback), (3) Declining </a:t>
            </a:r>
            <a:r>
              <a:rPr b="1" lang="en" sz="2200">
                <a:solidFill>
                  <a:srgbClr val="45818E"/>
                </a:solidFill>
                <a:latin typeface="Times New Roman"/>
                <a:ea typeface="Times New Roman"/>
                <a:cs typeface="Times New Roman"/>
                <a:sym typeface="Times New Roman"/>
              </a:rPr>
              <a:t>FSH</a:t>
            </a:r>
            <a:r>
              <a:rPr lang="en" sz="2200">
                <a:solidFill>
                  <a:srgbClr val="45818E"/>
                </a:solidFill>
                <a:latin typeface="Times New Roman"/>
                <a:ea typeface="Times New Roman"/>
                <a:cs typeface="Times New Roman"/>
                <a:sym typeface="Times New Roman"/>
              </a:rPr>
              <a:t> levels (W</a:t>
            </a:r>
            <a:r>
              <a:rPr lang="en" sz="2300">
                <a:solidFill>
                  <a:srgbClr val="45818E"/>
                </a:solidFill>
                <a:latin typeface="Times New Roman"/>
                <a:ea typeface="Times New Roman"/>
                <a:cs typeface="Times New Roman"/>
                <a:sym typeface="Times New Roman"/>
              </a:rPr>
              <a:t>i</a:t>
            </a:r>
            <a:r>
              <a:rPr lang="en" sz="2200">
                <a:solidFill>
                  <a:srgbClr val="45818E"/>
                </a:solidFill>
                <a:latin typeface="Times New Roman"/>
                <a:ea typeface="Times New Roman"/>
                <a:cs typeface="Times New Roman"/>
                <a:sym typeface="Times New Roman"/>
              </a:rPr>
              <a:t>thdraw growth support, causing atresia in lesser follicles) </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800">
                <a:solidFill>
                  <a:schemeClr val="dk1"/>
                </a:solidFill>
                <a:latin typeface="Oswald"/>
                <a:ea typeface="Oswald"/>
                <a:cs typeface="Oswald"/>
                <a:sym typeface="Oswald"/>
              </a:rPr>
              <a:t>Initiation of Ovulation: Rupture of Tertiary Follicles and Formation of Corpus Luteum</a:t>
            </a:r>
            <a:endParaRPr sz="2800">
              <a:solidFill>
                <a:schemeClr val="dk1"/>
              </a:solidFill>
              <a:latin typeface="Oswald"/>
              <a:ea typeface="Oswald"/>
              <a:cs typeface="Oswald"/>
              <a:sym typeface="Oswald"/>
            </a:endParaRPr>
          </a:p>
          <a:p>
            <a:pPr indent="0" lvl="0" marL="0" rtl="0" algn="l">
              <a:lnSpc>
                <a:spcPct val="115000"/>
              </a:lnSpc>
              <a:spcBef>
                <a:spcPts val="0"/>
              </a:spcBef>
              <a:spcAft>
                <a:spcPts val="0"/>
              </a:spcAft>
              <a:buNone/>
            </a:pPr>
            <a:r>
              <a:rPr lang="en" sz="2200">
                <a:solidFill>
                  <a:schemeClr val="dk1"/>
                </a:solidFill>
                <a:latin typeface="Times New Roman"/>
                <a:ea typeface="Times New Roman"/>
                <a:cs typeface="Times New Roman"/>
                <a:sym typeface="Times New Roman"/>
              </a:rPr>
              <a:t>It occurs </a:t>
            </a:r>
            <a:r>
              <a:rPr lang="en" sz="2200">
                <a:solidFill>
                  <a:srgbClr val="EA9999"/>
                </a:solidFill>
                <a:latin typeface="Times New Roman"/>
                <a:ea typeface="Times New Roman"/>
                <a:cs typeface="Times New Roman"/>
                <a:sym typeface="Times New Roman"/>
              </a:rPr>
              <a:t>14 days</a:t>
            </a:r>
            <a:r>
              <a:rPr lang="en" sz="2200">
                <a:solidFill>
                  <a:schemeClr val="dk1"/>
                </a:solidFill>
                <a:latin typeface="Times New Roman"/>
                <a:ea typeface="Times New Roman"/>
                <a:cs typeface="Times New Roman"/>
                <a:sym typeface="Times New Roman"/>
              </a:rPr>
              <a:t> after the onset of menstruation in 28 days cycle.</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Before ovulation, a small area in the center of the follicle called </a:t>
            </a:r>
            <a:r>
              <a:rPr b="1" lang="en" sz="2200">
                <a:solidFill>
                  <a:schemeClr val="dk1"/>
                </a:solidFill>
                <a:latin typeface="Times New Roman"/>
                <a:ea typeface="Times New Roman"/>
                <a:cs typeface="Times New Roman"/>
                <a:sym typeface="Times New Roman"/>
              </a:rPr>
              <a:t>stigma</a:t>
            </a:r>
            <a:r>
              <a:rPr b="1" baseline="30000" lang="en" sz="2200">
                <a:solidFill>
                  <a:schemeClr val="dk1"/>
                </a:solidFill>
                <a:latin typeface="Times New Roman"/>
                <a:ea typeface="Times New Roman"/>
                <a:cs typeface="Times New Roman"/>
                <a:sym typeface="Times New Roman"/>
              </a:rPr>
              <a:t>2</a:t>
            </a:r>
            <a:r>
              <a:rPr lang="en" sz="2200">
                <a:solidFill>
                  <a:schemeClr val="dk1"/>
                </a:solidFill>
                <a:latin typeface="Times New Roman"/>
                <a:ea typeface="Times New Roman"/>
                <a:cs typeface="Times New Roman"/>
                <a:sym typeface="Times New Roman"/>
              </a:rPr>
              <a:t> protrude &amp; fluids ooze from the follicle</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The stigma ruptures allowing more viscous fluid outward carrying with it the ovum surrounded by mass of granulosa cells called </a:t>
            </a:r>
            <a:r>
              <a:rPr b="1" lang="en" sz="2200">
                <a:solidFill>
                  <a:schemeClr val="dk1"/>
                </a:solidFill>
                <a:latin typeface="Times New Roman"/>
                <a:ea typeface="Times New Roman"/>
                <a:cs typeface="Times New Roman"/>
                <a:sym typeface="Times New Roman"/>
              </a:rPr>
              <a:t>corona radiata.</a:t>
            </a:r>
            <a:endParaRPr sz="2300">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17"/>
          <p:cNvSpPr/>
          <p:nvPr/>
        </p:nvSpPr>
        <p:spPr>
          <a:xfrm>
            <a:off x="0" y="1418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69" name="Google Shape;169;p17"/>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70" name="Google Shape;170;p17"/>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 </a:t>
            </a:r>
            <a:endParaRPr sz="3500">
              <a:latin typeface="Oswald"/>
              <a:ea typeface="Oswald"/>
              <a:cs typeface="Oswald"/>
              <a:sym typeface="Oswald"/>
            </a:endParaRPr>
          </a:p>
        </p:txBody>
      </p:sp>
      <p:sp>
        <p:nvSpPr>
          <p:cNvPr id="171" name="Google Shape;171;p17"/>
          <p:cNvSpPr txBox="1"/>
          <p:nvPr/>
        </p:nvSpPr>
        <p:spPr>
          <a:xfrm>
            <a:off x="929925" y="1418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OVARIAN CYCLE</a:t>
            </a:r>
            <a:endParaRPr sz="3200">
              <a:solidFill>
                <a:srgbClr val="FFFFFF"/>
              </a:solidFill>
              <a:latin typeface="Oswald"/>
              <a:ea typeface="Oswald"/>
              <a:cs typeface="Oswald"/>
              <a:sym typeface="Oswald"/>
            </a:endParaRPr>
          </a:p>
        </p:txBody>
      </p:sp>
      <p:sp>
        <p:nvSpPr>
          <p:cNvPr id="172" name="Google Shape;172;p17"/>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p:txBody>
      </p:sp>
      <p:sp>
        <p:nvSpPr>
          <p:cNvPr id="173" name="Google Shape;173;p17"/>
          <p:cNvSpPr/>
          <p:nvPr/>
        </p:nvSpPr>
        <p:spPr>
          <a:xfrm>
            <a:off x="478978" y="970227"/>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74" name="Google Shape;174;p17"/>
          <p:cNvSpPr txBox="1"/>
          <p:nvPr/>
        </p:nvSpPr>
        <p:spPr>
          <a:xfrm>
            <a:off x="1037975" y="820725"/>
            <a:ext cx="87876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Ovarian</a:t>
            </a:r>
            <a:r>
              <a:rPr lang="en" sz="3600">
                <a:highlight>
                  <a:srgbClr val="F4CCCC"/>
                </a:highlight>
                <a:latin typeface="Oswald"/>
                <a:ea typeface="Oswald"/>
                <a:cs typeface="Oswald"/>
                <a:sym typeface="Oswald"/>
              </a:rPr>
              <a:t> Cycle: Follicular Phase (continued)</a:t>
            </a:r>
            <a:endParaRPr sz="3600">
              <a:highlight>
                <a:srgbClr val="F4CCCC"/>
              </a:highlight>
              <a:latin typeface="Oswald"/>
              <a:ea typeface="Oswald"/>
              <a:cs typeface="Oswald"/>
              <a:sym typeface="Oswald"/>
            </a:endParaRPr>
          </a:p>
        </p:txBody>
      </p:sp>
      <p:sp>
        <p:nvSpPr>
          <p:cNvPr id="175" name="Google Shape;175;p17"/>
          <p:cNvSpPr txBox="1"/>
          <p:nvPr/>
        </p:nvSpPr>
        <p:spPr>
          <a:xfrm>
            <a:off x="419650" y="1403725"/>
            <a:ext cx="12732300" cy="488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200">
                <a:solidFill>
                  <a:srgbClr val="45818E"/>
                </a:solidFill>
                <a:latin typeface="Times New Roman"/>
                <a:ea typeface="Times New Roman"/>
                <a:cs typeface="Times New Roman"/>
                <a:sym typeface="Times New Roman"/>
              </a:rPr>
              <a:t>LH surge is necessary for ovulation: </a:t>
            </a:r>
            <a:endParaRPr b="1"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2 Days before ovulation, the rate of </a:t>
            </a:r>
            <a:r>
              <a:rPr b="1" lang="en" sz="2200">
                <a:solidFill>
                  <a:srgbClr val="45818E"/>
                </a:solidFill>
                <a:latin typeface="Times New Roman"/>
                <a:ea typeface="Times New Roman"/>
                <a:cs typeface="Times New Roman"/>
                <a:sym typeface="Times New Roman"/>
              </a:rPr>
              <a:t>LH</a:t>
            </a:r>
            <a:r>
              <a:rPr lang="en" sz="2200">
                <a:solidFill>
                  <a:srgbClr val="45818E"/>
                </a:solidFill>
                <a:latin typeface="Times New Roman"/>
                <a:ea typeface="Times New Roman"/>
                <a:cs typeface="Times New Roman"/>
                <a:sym typeface="Times New Roman"/>
              </a:rPr>
              <a:t> secretion from the AP increase markedly to 6-16 fold &amp; peak about 16 hrs before ovulation. </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b="1" lang="en" sz="2200">
                <a:solidFill>
                  <a:srgbClr val="45818E"/>
                </a:solidFill>
                <a:latin typeface="Times New Roman"/>
                <a:ea typeface="Times New Roman"/>
                <a:cs typeface="Times New Roman"/>
                <a:sym typeface="Times New Roman"/>
              </a:rPr>
              <a:t>FSH</a:t>
            </a:r>
            <a:r>
              <a:rPr lang="en" sz="2200">
                <a:solidFill>
                  <a:srgbClr val="45818E"/>
                </a:solidFill>
                <a:latin typeface="Times New Roman"/>
                <a:ea typeface="Times New Roman"/>
                <a:cs typeface="Times New Roman"/>
                <a:sym typeface="Times New Roman"/>
              </a:rPr>
              <a:t> also increases to 2 to 3 fold &amp; acts synergistically with </a:t>
            </a:r>
            <a:r>
              <a:rPr b="1" lang="en" sz="2200">
                <a:solidFill>
                  <a:srgbClr val="45818E"/>
                </a:solidFill>
                <a:latin typeface="Times New Roman"/>
                <a:ea typeface="Times New Roman"/>
                <a:cs typeface="Times New Roman"/>
                <a:sym typeface="Times New Roman"/>
              </a:rPr>
              <a:t>LH</a:t>
            </a:r>
            <a:r>
              <a:rPr lang="en" sz="2200">
                <a:solidFill>
                  <a:srgbClr val="45818E"/>
                </a:solidFill>
                <a:latin typeface="Times New Roman"/>
                <a:ea typeface="Times New Roman"/>
                <a:cs typeface="Times New Roman"/>
                <a:sym typeface="Times New Roman"/>
              </a:rPr>
              <a:t> to cause swelling of the follicle before ovulation. </a:t>
            </a:r>
            <a:endParaRPr sz="22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200">
                <a:latin typeface="Times New Roman"/>
                <a:ea typeface="Times New Roman"/>
                <a:cs typeface="Times New Roman"/>
                <a:sym typeface="Times New Roman"/>
              </a:rPr>
              <a:t>Initiation of ovulation:</a:t>
            </a:r>
            <a:r>
              <a:rPr lang="en" sz="2200">
                <a:latin typeface="Times New Roman"/>
                <a:ea typeface="Times New Roman"/>
                <a:cs typeface="Times New Roman"/>
                <a:sym typeface="Times New Roman"/>
              </a:rPr>
              <a:t> Large quantity of </a:t>
            </a:r>
            <a:r>
              <a:rPr b="1" lang="en" sz="2200">
                <a:solidFill>
                  <a:srgbClr val="EA9999"/>
                </a:solidFill>
                <a:latin typeface="Times New Roman"/>
                <a:ea typeface="Times New Roman"/>
                <a:cs typeface="Times New Roman"/>
                <a:sym typeface="Times New Roman"/>
              </a:rPr>
              <a:t>LH</a:t>
            </a:r>
            <a:r>
              <a:rPr lang="en" sz="2200">
                <a:latin typeface="Times New Roman"/>
                <a:ea typeface="Times New Roman"/>
                <a:cs typeface="Times New Roman"/>
                <a:sym typeface="Times New Roman"/>
              </a:rPr>
              <a:t> secreted by the AP causes rapid secretion of </a:t>
            </a:r>
            <a:r>
              <a:rPr b="1" lang="en" sz="2200">
                <a:solidFill>
                  <a:srgbClr val="EA9999"/>
                </a:solidFill>
                <a:latin typeface="Times New Roman"/>
                <a:ea typeface="Times New Roman"/>
                <a:cs typeface="Times New Roman"/>
                <a:sym typeface="Times New Roman"/>
              </a:rPr>
              <a:t>progesterone</a:t>
            </a:r>
            <a:r>
              <a:rPr lang="en" sz="2200">
                <a:latin typeface="Times New Roman"/>
                <a:ea typeface="Times New Roman"/>
                <a:cs typeface="Times New Roman"/>
                <a:sym typeface="Times New Roman"/>
              </a:rPr>
              <a:t> from the follicle. Within a few hours two events occur which are necessary for ovulation: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The theca externa begins to secrete proteolytic enzymes </a:t>
            </a:r>
            <a:r>
              <a:rPr lang="en" sz="2200">
                <a:solidFill>
                  <a:srgbClr val="3C4043"/>
                </a:solidFill>
                <a:highlight>
                  <a:srgbClr val="FFFFFF"/>
                </a:highlight>
              </a:rPr>
              <a:t>→ </a:t>
            </a:r>
            <a:r>
              <a:rPr lang="en" sz="2200">
                <a:latin typeface="Times New Roman"/>
                <a:ea typeface="Times New Roman"/>
                <a:cs typeface="Times New Roman"/>
                <a:sym typeface="Times New Roman"/>
              </a:rPr>
              <a:t> weakening of the wall </a:t>
            </a:r>
            <a:r>
              <a:rPr lang="en" sz="2200">
                <a:solidFill>
                  <a:srgbClr val="3C4043"/>
                </a:solidFill>
                <a:highlight>
                  <a:srgbClr val="FFFFFF"/>
                </a:highlight>
              </a:rPr>
              <a:t>→ </a:t>
            </a:r>
            <a:r>
              <a:rPr lang="en" sz="2200">
                <a:latin typeface="Times New Roman"/>
                <a:ea typeface="Times New Roman"/>
                <a:cs typeface="Times New Roman"/>
                <a:sym typeface="Times New Roman"/>
              </a:rPr>
              <a:t> swelling of the follicle </a:t>
            </a:r>
            <a:r>
              <a:rPr lang="en" sz="2200">
                <a:solidFill>
                  <a:srgbClr val="3C4043"/>
                </a:solidFill>
                <a:highlight>
                  <a:srgbClr val="FFFFFF"/>
                </a:highlight>
              </a:rPr>
              <a:t>→ </a:t>
            </a:r>
            <a:r>
              <a:rPr lang="en" sz="2200">
                <a:latin typeface="Times New Roman"/>
                <a:ea typeface="Times New Roman"/>
                <a:cs typeface="Times New Roman"/>
                <a:sym typeface="Times New Roman"/>
              </a:rPr>
              <a:t>degeneration of the stigma.</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AutoNum type="arabicPeriod"/>
            </a:pPr>
            <a:r>
              <a:rPr lang="en" sz="2200">
                <a:latin typeface="Times New Roman"/>
                <a:ea typeface="Times New Roman"/>
                <a:cs typeface="Times New Roman"/>
                <a:sym typeface="Times New Roman"/>
              </a:rPr>
              <a:t>Rapid growth of new blood vessels into the follicle wall &amp; prostaglandins are secreted into the follicular tissue.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Those two changes causes plasma transudation into the follicle and </a:t>
            </a:r>
            <a:r>
              <a:rPr lang="en" sz="2200">
                <a:solidFill>
                  <a:schemeClr val="dk1"/>
                </a:solidFill>
                <a:latin typeface="Times New Roman"/>
                <a:ea typeface="Times New Roman"/>
                <a:cs typeface="Times New Roman"/>
                <a:sym typeface="Times New Roman"/>
              </a:rPr>
              <a:t>swelling of the follicle </a:t>
            </a:r>
            <a:r>
              <a:rPr lang="en" sz="2200">
                <a:latin typeface="Times New Roman"/>
                <a:ea typeface="Times New Roman"/>
                <a:cs typeface="Times New Roman"/>
                <a:sym typeface="Times New Roman"/>
              </a:rPr>
              <a:t>and eventually degeneration of the stigma with discharge of the ovum. (Figure 2-9)</a:t>
            </a:r>
            <a:endParaRPr sz="2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latin typeface="Times New Roman"/>
              <a:ea typeface="Times New Roman"/>
              <a:cs typeface="Times New Roman"/>
              <a:sym typeface="Times New Roman"/>
            </a:endParaRPr>
          </a:p>
        </p:txBody>
      </p:sp>
      <p:sp>
        <p:nvSpPr>
          <p:cNvPr id="176" name="Google Shape;176;p17"/>
          <p:cNvSpPr/>
          <p:nvPr/>
        </p:nvSpPr>
        <p:spPr>
          <a:xfrm>
            <a:off x="656628" y="10978971"/>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77" name="Google Shape;177;p17"/>
          <p:cNvSpPr txBox="1"/>
          <p:nvPr/>
        </p:nvSpPr>
        <p:spPr>
          <a:xfrm>
            <a:off x="1215625" y="10859444"/>
            <a:ext cx="87876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Ovarian</a:t>
            </a:r>
            <a:r>
              <a:rPr lang="en" sz="3600">
                <a:highlight>
                  <a:srgbClr val="F4CCCC"/>
                </a:highlight>
                <a:latin typeface="Oswald"/>
                <a:ea typeface="Oswald"/>
                <a:cs typeface="Oswald"/>
                <a:sym typeface="Oswald"/>
              </a:rPr>
              <a:t> Cycle: Luteal Phase</a:t>
            </a:r>
            <a:endParaRPr sz="3600">
              <a:highlight>
                <a:srgbClr val="F4CCCC"/>
              </a:highlight>
              <a:latin typeface="Oswald"/>
              <a:ea typeface="Oswald"/>
              <a:cs typeface="Oswald"/>
              <a:sym typeface="Oswald"/>
            </a:endParaRPr>
          </a:p>
        </p:txBody>
      </p:sp>
      <p:sp>
        <p:nvSpPr>
          <p:cNvPr id="178" name="Google Shape;178;p17"/>
          <p:cNvSpPr txBox="1"/>
          <p:nvPr/>
        </p:nvSpPr>
        <p:spPr>
          <a:xfrm>
            <a:off x="478975" y="11412475"/>
            <a:ext cx="8971200" cy="85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Times New Roman"/>
                <a:ea typeface="Times New Roman"/>
                <a:cs typeface="Times New Roman"/>
                <a:sym typeface="Times New Roman"/>
              </a:rPr>
              <a:t>After expulsion of the ovum from the follicle, the remaining granulosa &amp; theca interna cells change to lutein cells &amp; become filled with lipid inclusions giving them yellowish appearance.</a:t>
            </a:r>
            <a:endParaRPr sz="2200">
              <a:latin typeface="Times New Roman"/>
              <a:ea typeface="Times New Roman"/>
              <a:cs typeface="Times New Roman"/>
              <a:sym typeface="Times New Roman"/>
            </a:endParaRPr>
          </a:p>
          <a:p>
            <a:pPr indent="0" lvl="0" marL="0" rtl="0" algn="l">
              <a:spcBef>
                <a:spcPts val="0"/>
              </a:spcBef>
              <a:spcAft>
                <a:spcPts val="0"/>
              </a:spcAft>
              <a:buNone/>
            </a:pPr>
            <a:r>
              <a:rPr lang="en" sz="2200">
                <a:latin typeface="Times New Roman"/>
                <a:ea typeface="Times New Roman"/>
                <a:cs typeface="Times New Roman"/>
                <a:sym typeface="Times New Roman"/>
              </a:rPr>
              <a:t> </a:t>
            </a:r>
            <a:endParaRPr sz="2200">
              <a:latin typeface="Times New Roman"/>
              <a:ea typeface="Times New Roman"/>
              <a:cs typeface="Times New Roman"/>
              <a:sym typeface="Times New Roman"/>
            </a:endParaRPr>
          </a:p>
          <a:p>
            <a:pPr indent="0" lvl="0" marL="0" rtl="0" algn="l">
              <a:spcBef>
                <a:spcPts val="0"/>
              </a:spcBef>
              <a:spcAft>
                <a:spcPts val="0"/>
              </a:spcAft>
              <a:buNone/>
            </a:pPr>
            <a:r>
              <a:rPr lang="en" sz="2200">
                <a:latin typeface="Times New Roman"/>
                <a:ea typeface="Times New Roman"/>
                <a:cs typeface="Times New Roman"/>
                <a:sym typeface="Times New Roman"/>
              </a:rPr>
              <a:t>The granulosa cells with the theca cells called </a:t>
            </a:r>
            <a:r>
              <a:rPr b="1" lang="en" sz="2200">
                <a:solidFill>
                  <a:srgbClr val="CC4125"/>
                </a:solidFill>
                <a:latin typeface="Times New Roman"/>
                <a:ea typeface="Times New Roman"/>
                <a:cs typeface="Times New Roman"/>
                <a:sym typeface="Times New Roman"/>
              </a:rPr>
              <a:t>corpus luteum. </a:t>
            </a:r>
            <a:endParaRPr b="1" sz="2200">
              <a:solidFill>
                <a:srgbClr val="CC4125"/>
              </a:solidFill>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They will develop extensive intracellular endoplasmic reticula</a:t>
            </a:r>
            <a:r>
              <a:rPr lang="en" sz="2200">
                <a:latin typeface="Times New Roman"/>
                <a:ea typeface="Times New Roman"/>
                <a:cs typeface="Times New Roman"/>
                <a:sym typeface="Times New Roman"/>
              </a:rPr>
              <a:t> &amp; </a:t>
            </a:r>
            <a:r>
              <a:rPr lang="en" sz="2200">
                <a:latin typeface="Times New Roman"/>
                <a:ea typeface="Times New Roman"/>
                <a:cs typeface="Times New Roman"/>
                <a:sym typeface="Times New Roman"/>
              </a:rPr>
              <a:t>form large amount of </a:t>
            </a:r>
            <a:r>
              <a:rPr b="1" lang="en" sz="2200">
                <a:solidFill>
                  <a:srgbClr val="EA9999"/>
                </a:solidFill>
                <a:latin typeface="Times New Roman"/>
                <a:ea typeface="Times New Roman"/>
                <a:cs typeface="Times New Roman"/>
                <a:sym typeface="Times New Roman"/>
              </a:rPr>
              <a:t>progesterone</a:t>
            </a:r>
            <a:r>
              <a:rPr lang="en" sz="2200">
                <a:latin typeface="Times New Roman"/>
                <a:ea typeface="Times New Roman"/>
                <a:cs typeface="Times New Roman"/>
                <a:sym typeface="Times New Roman"/>
              </a:rPr>
              <a:t> &amp; </a:t>
            </a:r>
            <a:r>
              <a:rPr b="1" lang="en" sz="2200">
                <a:solidFill>
                  <a:srgbClr val="EA9999"/>
                </a:solidFill>
                <a:latin typeface="Times New Roman"/>
                <a:ea typeface="Times New Roman"/>
                <a:cs typeface="Times New Roman"/>
                <a:sym typeface="Times New Roman"/>
              </a:rPr>
              <a:t>estrogen</a:t>
            </a:r>
            <a:r>
              <a:rPr lang="en" sz="2200">
                <a:latin typeface="Times New Roman"/>
                <a:ea typeface="Times New Roman"/>
                <a:cs typeface="Times New Roman"/>
                <a:sym typeface="Times New Roman"/>
              </a:rPr>
              <a:t>. </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a:p>
            <a:pPr indent="0" lvl="0" marL="0" rtl="0" algn="l">
              <a:spcBef>
                <a:spcPts val="0"/>
              </a:spcBef>
              <a:spcAft>
                <a:spcPts val="0"/>
              </a:spcAft>
              <a:buNone/>
            </a:pPr>
            <a:r>
              <a:rPr lang="en" sz="2200">
                <a:latin typeface="Times New Roman"/>
                <a:ea typeface="Times New Roman"/>
                <a:cs typeface="Times New Roman"/>
                <a:sym typeface="Times New Roman"/>
              </a:rPr>
              <a:t>The theca cells form mainly androgens which are converted by granulosa cells into female hormones. </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a:p>
            <a:pPr indent="0" lvl="0" marL="0" rtl="0" algn="l">
              <a:spcBef>
                <a:spcPts val="0"/>
              </a:spcBef>
              <a:spcAft>
                <a:spcPts val="0"/>
              </a:spcAft>
              <a:buNone/>
            </a:pPr>
            <a:r>
              <a:rPr lang="en" sz="2200">
                <a:solidFill>
                  <a:srgbClr val="45818E"/>
                </a:solidFill>
                <a:latin typeface="Times New Roman"/>
                <a:ea typeface="Times New Roman"/>
                <a:cs typeface="Times New Roman"/>
                <a:sym typeface="Times New Roman"/>
              </a:rPr>
              <a:t>The corpus luteum grow to about 1.5 cm in diameter, at about 7 to 8 days after ovulation.</a:t>
            </a:r>
            <a:endParaRPr sz="2200">
              <a:solidFill>
                <a:srgbClr val="45818E"/>
              </a:solidFill>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Then begins to involute &amp; losses its secretory function &amp; its yellowish characteristic about </a:t>
            </a:r>
            <a:r>
              <a:rPr lang="en" sz="2200">
                <a:solidFill>
                  <a:srgbClr val="EA9999"/>
                </a:solidFill>
                <a:latin typeface="Times New Roman"/>
                <a:ea typeface="Times New Roman"/>
                <a:cs typeface="Times New Roman"/>
                <a:sym typeface="Times New Roman"/>
              </a:rPr>
              <a:t>12 days</a:t>
            </a:r>
            <a:r>
              <a:rPr lang="en" sz="2200">
                <a:latin typeface="Times New Roman"/>
                <a:ea typeface="Times New Roman"/>
                <a:cs typeface="Times New Roman"/>
                <a:sym typeface="Times New Roman"/>
              </a:rPr>
              <a:t> after ovulation.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Becomes </a:t>
            </a:r>
            <a:r>
              <a:rPr b="1" lang="en" sz="2200">
                <a:solidFill>
                  <a:srgbClr val="EA9999"/>
                </a:solidFill>
                <a:latin typeface="Times New Roman"/>
                <a:ea typeface="Times New Roman"/>
                <a:cs typeface="Times New Roman"/>
                <a:sym typeface="Times New Roman"/>
              </a:rPr>
              <a:t>corpus albicans</a:t>
            </a:r>
            <a:r>
              <a:rPr lang="en" sz="2200">
                <a:latin typeface="Times New Roman"/>
                <a:ea typeface="Times New Roman"/>
                <a:cs typeface="Times New Roman"/>
                <a:sym typeface="Times New Roman"/>
              </a:rPr>
              <a:t> &amp; replaced by </a:t>
            </a:r>
            <a:r>
              <a:rPr lang="en" sz="2200">
                <a:solidFill>
                  <a:schemeClr val="dk2"/>
                </a:solidFill>
                <a:latin typeface="Times New Roman"/>
                <a:ea typeface="Times New Roman"/>
                <a:cs typeface="Times New Roman"/>
                <a:sym typeface="Times New Roman"/>
              </a:rPr>
              <a:t>scar</a:t>
            </a:r>
            <a:r>
              <a:rPr lang="en" sz="2200">
                <a:latin typeface="Times New Roman"/>
                <a:ea typeface="Times New Roman"/>
                <a:cs typeface="Times New Roman"/>
                <a:sym typeface="Times New Roman"/>
              </a:rPr>
              <a:t> connective tissue &amp; absorbed </a:t>
            </a:r>
            <a:r>
              <a:rPr lang="en" sz="2200">
                <a:solidFill>
                  <a:schemeClr val="dk2"/>
                </a:solidFill>
                <a:latin typeface="Times New Roman"/>
                <a:ea typeface="Times New Roman"/>
                <a:cs typeface="Times New Roman"/>
                <a:sym typeface="Times New Roman"/>
              </a:rPr>
              <a:t>which is removed by macrophages.</a:t>
            </a:r>
            <a:endParaRPr sz="2200">
              <a:solidFill>
                <a:schemeClr val="dk2"/>
              </a:solidFill>
              <a:latin typeface="Times New Roman"/>
              <a:ea typeface="Times New Roman"/>
              <a:cs typeface="Times New Roman"/>
              <a:sym typeface="Times New Roman"/>
            </a:endParaRPr>
          </a:p>
          <a:p>
            <a:pPr indent="-368300" lvl="0" marL="457200" rtl="0" algn="l">
              <a:spcBef>
                <a:spcPts val="0"/>
              </a:spcBef>
              <a:spcAft>
                <a:spcPts val="0"/>
              </a:spcAft>
              <a:buClr>
                <a:srgbClr val="B45F06"/>
              </a:buClr>
              <a:buSzPts val="2200"/>
              <a:buFont typeface="Times New Roman"/>
              <a:buChar char="-"/>
            </a:pPr>
            <a:r>
              <a:rPr lang="en" sz="2200">
                <a:solidFill>
                  <a:srgbClr val="B45F06"/>
                </a:solidFill>
                <a:latin typeface="Times New Roman"/>
                <a:ea typeface="Times New Roman"/>
                <a:cs typeface="Times New Roman"/>
                <a:sym typeface="Times New Roman"/>
              </a:rPr>
              <a:t>The corpus luteum has no need for FSH, and it is dependent mainly on LH for its growth. LH maintains the life of corpus luteum, the excess estrogen and progesterone from corpus luteum will decrease LH production from AP by negative feedback. Therefore corpus luteum kills itself by this mechanism.</a:t>
            </a:r>
            <a:endParaRPr sz="2200">
              <a:solidFill>
                <a:srgbClr val="B45F06"/>
              </a:solidFill>
              <a:latin typeface="Times New Roman"/>
              <a:ea typeface="Times New Roman"/>
              <a:cs typeface="Times New Roman"/>
              <a:sym typeface="Times New Roman"/>
            </a:endParaRPr>
          </a:p>
          <a:p>
            <a:pPr indent="0" lvl="0" marL="0" rtl="0" algn="l">
              <a:spcBef>
                <a:spcPts val="0"/>
              </a:spcBef>
              <a:spcAft>
                <a:spcPts val="0"/>
              </a:spcAft>
              <a:buNone/>
            </a:pPr>
            <a:r>
              <a:rPr lang="en" sz="2200">
                <a:latin typeface="Times New Roman"/>
                <a:ea typeface="Times New Roman"/>
                <a:cs typeface="Times New Roman"/>
                <a:sym typeface="Times New Roman"/>
              </a:rPr>
              <a:t>If pregnancy occurs, the </a:t>
            </a:r>
            <a:r>
              <a:rPr b="1" lang="en" sz="2200">
                <a:solidFill>
                  <a:srgbClr val="EA9999"/>
                </a:solidFill>
                <a:latin typeface="Times New Roman"/>
                <a:ea typeface="Times New Roman"/>
                <a:cs typeface="Times New Roman"/>
                <a:sym typeface="Times New Roman"/>
              </a:rPr>
              <a:t>h</a:t>
            </a:r>
            <a:r>
              <a:rPr b="1" lang="en" sz="2200">
                <a:solidFill>
                  <a:srgbClr val="EA9999"/>
                </a:solidFill>
                <a:latin typeface="Times New Roman"/>
                <a:ea typeface="Times New Roman"/>
                <a:cs typeface="Times New Roman"/>
                <a:sym typeface="Times New Roman"/>
              </a:rPr>
              <a:t>CG</a:t>
            </a:r>
            <a:r>
              <a:rPr lang="en" sz="2200">
                <a:latin typeface="Times New Roman"/>
                <a:ea typeface="Times New Roman"/>
                <a:cs typeface="Times New Roman"/>
                <a:sym typeface="Times New Roman"/>
              </a:rPr>
              <a:t> (human chorionic gonadotropin)</a:t>
            </a:r>
            <a:r>
              <a:rPr lang="en" sz="2200">
                <a:latin typeface="Times New Roman"/>
                <a:ea typeface="Times New Roman"/>
                <a:cs typeface="Times New Roman"/>
                <a:sym typeface="Times New Roman"/>
              </a:rPr>
              <a:t> from the trophoblast of the placenta act on the corpus luteum to prolong its life for 2 to 4 months of pregnancy </a:t>
            </a:r>
            <a:r>
              <a:rPr lang="en" sz="2200">
                <a:solidFill>
                  <a:schemeClr val="dk2"/>
                </a:solidFill>
                <a:latin typeface="Times New Roman"/>
                <a:ea typeface="Times New Roman"/>
                <a:cs typeface="Times New Roman"/>
                <a:sym typeface="Times New Roman"/>
              </a:rPr>
              <a:t>until the placenta fully develops.</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p:txBody>
      </p:sp>
      <p:sp>
        <p:nvSpPr>
          <p:cNvPr id="179" name="Google Shape;179;p17"/>
          <p:cNvSpPr txBox="1"/>
          <p:nvPr/>
        </p:nvSpPr>
        <p:spPr>
          <a:xfrm>
            <a:off x="9549350" y="11883325"/>
            <a:ext cx="4348500" cy="46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2-10 </a:t>
            </a:r>
            <a:r>
              <a:rPr lang="en" sz="1800">
                <a:latin typeface="Times New Roman"/>
                <a:ea typeface="Times New Roman"/>
                <a:cs typeface="Times New Roman"/>
                <a:sym typeface="Times New Roman"/>
              </a:rPr>
              <a:t>Vascularization of the corpus luteum makes low LDL available to the granulosa-lutein cells.</a:t>
            </a:r>
            <a:r>
              <a:rPr lang="en" sz="3000">
                <a:latin typeface="Times New Roman"/>
                <a:ea typeface="Times New Roman"/>
                <a:cs typeface="Times New Roman"/>
                <a:sym typeface="Times New Roman"/>
              </a:rPr>
              <a:t> </a:t>
            </a:r>
            <a:r>
              <a:rPr lang="en" sz="1500">
                <a:solidFill>
                  <a:srgbClr val="999999"/>
                </a:solidFill>
                <a:latin typeface="Times New Roman"/>
                <a:ea typeface="Times New Roman"/>
                <a:cs typeface="Times New Roman"/>
                <a:sym typeface="Times New Roman"/>
              </a:rPr>
              <a:t>LH causes upregulation of 3</a:t>
            </a:r>
            <a:r>
              <a:rPr lang="en" sz="1500">
                <a:solidFill>
                  <a:srgbClr val="999999"/>
                </a:solidFill>
                <a:highlight>
                  <a:srgbClr val="FFFFFF"/>
                </a:highlight>
                <a:latin typeface="Times New Roman"/>
                <a:ea typeface="Times New Roman"/>
                <a:cs typeface="Times New Roman"/>
                <a:sym typeface="Times New Roman"/>
              </a:rPr>
              <a:t>β-HSD, </a:t>
            </a:r>
            <a:r>
              <a:rPr lang="en" sz="1500">
                <a:solidFill>
                  <a:srgbClr val="999999"/>
                </a:solidFill>
                <a:latin typeface="Times New Roman"/>
                <a:ea typeface="Times New Roman"/>
                <a:cs typeface="Times New Roman"/>
                <a:sym typeface="Times New Roman"/>
              </a:rPr>
              <a:t>CYP17 and cholesterol uptake. </a:t>
            </a:r>
            <a:endParaRPr sz="1500">
              <a:solidFill>
                <a:srgbClr val="999999"/>
              </a:solidFill>
              <a:latin typeface="Times New Roman"/>
              <a:ea typeface="Times New Roman"/>
              <a:cs typeface="Times New Roman"/>
              <a:sym typeface="Times New Roman"/>
            </a:endParaRPr>
          </a:p>
          <a:p>
            <a:pPr indent="-323850" lvl="0" marL="457200" rtl="0" algn="l">
              <a:spcBef>
                <a:spcPts val="0"/>
              </a:spcBef>
              <a:spcAft>
                <a:spcPts val="0"/>
              </a:spcAft>
              <a:buClr>
                <a:srgbClr val="999999"/>
              </a:buClr>
              <a:buSzPts val="1500"/>
              <a:buFont typeface="Times New Roman"/>
              <a:buChar char="-"/>
            </a:pPr>
            <a:r>
              <a:rPr lang="en" sz="1500">
                <a:solidFill>
                  <a:srgbClr val="999999"/>
                </a:solidFill>
                <a:latin typeface="Times New Roman"/>
                <a:ea typeface="Times New Roman"/>
                <a:cs typeface="Times New Roman"/>
                <a:sym typeface="Times New Roman"/>
              </a:rPr>
              <a:t>Consequently large amounts of progesterone are formed, and not all of it can be converted to androgens and then to estrogens. </a:t>
            </a:r>
            <a:endParaRPr sz="1500">
              <a:solidFill>
                <a:srgbClr val="999999"/>
              </a:solidFill>
              <a:latin typeface="Times New Roman"/>
              <a:ea typeface="Times New Roman"/>
              <a:cs typeface="Times New Roman"/>
              <a:sym typeface="Times New Roman"/>
            </a:endParaRPr>
          </a:p>
          <a:p>
            <a:pPr indent="-323850" lvl="0" marL="457200" rtl="0" algn="l">
              <a:spcBef>
                <a:spcPts val="0"/>
              </a:spcBef>
              <a:spcAft>
                <a:spcPts val="0"/>
              </a:spcAft>
              <a:buClr>
                <a:srgbClr val="999999"/>
              </a:buClr>
              <a:buSzPts val="1500"/>
              <a:buFont typeface="Times New Roman"/>
              <a:buChar char="-"/>
            </a:pPr>
            <a:r>
              <a:rPr lang="en" sz="1500">
                <a:solidFill>
                  <a:srgbClr val="999999"/>
                </a:solidFill>
                <a:latin typeface="Times New Roman"/>
                <a:ea typeface="Times New Roman"/>
                <a:cs typeface="Times New Roman"/>
                <a:sym typeface="Times New Roman"/>
              </a:rPr>
              <a:t>Consequently, both estrogen and progesterone secretion is increased in this stage.</a:t>
            </a:r>
            <a:endParaRPr sz="1500">
              <a:solidFill>
                <a:srgbClr val="999999"/>
              </a:solidFill>
              <a:latin typeface="Times New Roman"/>
              <a:ea typeface="Times New Roman"/>
              <a:cs typeface="Times New Roman"/>
              <a:sym typeface="Times New Roman"/>
            </a:endParaRPr>
          </a:p>
          <a:p>
            <a:pPr indent="-323850" lvl="0" marL="457200" rtl="0" algn="l">
              <a:spcBef>
                <a:spcPts val="0"/>
              </a:spcBef>
              <a:spcAft>
                <a:spcPts val="0"/>
              </a:spcAft>
              <a:buClr>
                <a:srgbClr val="B45F06"/>
              </a:buClr>
              <a:buSzPts val="1500"/>
              <a:buFont typeface="Times New Roman"/>
              <a:buChar char="-"/>
            </a:pPr>
            <a:r>
              <a:rPr lang="en" sz="1500">
                <a:solidFill>
                  <a:srgbClr val="B45F06"/>
                </a:solidFill>
                <a:latin typeface="Times New Roman"/>
                <a:ea typeface="Times New Roman"/>
                <a:cs typeface="Times New Roman"/>
                <a:sym typeface="Times New Roman"/>
              </a:rPr>
              <a:t>Degeneration of the basal lamina between the two cells that was present in the </a:t>
            </a:r>
            <a:r>
              <a:rPr lang="en" sz="1500">
                <a:solidFill>
                  <a:srgbClr val="B45F06"/>
                </a:solidFill>
                <a:latin typeface="Times New Roman"/>
                <a:ea typeface="Times New Roman"/>
                <a:cs typeface="Times New Roman"/>
                <a:sym typeface="Times New Roman"/>
              </a:rPr>
              <a:t>previous stage creating a </a:t>
            </a:r>
            <a:r>
              <a:rPr i="1" lang="en" sz="1500">
                <a:solidFill>
                  <a:srgbClr val="B45F06"/>
                </a:solidFill>
                <a:latin typeface="Times New Roman"/>
                <a:ea typeface="Times New Roman"/>
                <a:cs typeface="Times New Roman"/>
                <a:sym typeface="Times New Roman"/>
              </a:rPr>
              <a:t>Lutin cell</a:t>
            </a:r>
            <a:r>
              <a:rPr lang="en" sz="1500">
                <a:solidFill>
                  <a:srgbClr val="B45F06"/>
                </a:solidFill>
                <a:latin typeface="Times New Roman"/>
                <a:ea typeface="Times New Roman"/>
                <a:cs typeface="Times New Roman"/>
                <a:sym typeface="Times New Roman"/>
              </a:rPr>
              <a:t>. </a:t>
            </a:r>
            <a:endParaRPr sz="1500">
              <a:solidFill>
                <a:srgbClr val="B45F06"/>
              </a:solidFill>
              <a:latin typeface="Times New Roman"/>
              <a:ea typeface="Times New Roman"/>
              <a:cs typeface="Times New Roman"/>
              <a:sym typeface="Times New Roman"/>
            </a:endParaRPr>
          </a:p>
          <a:p>
            <a:pPr indent="-323850" lvl="0" marL="457200" rtl="0" algn="l">
              <a:spcBef>
                <a:spcPts val="0"/>
              </a:spcBef>
              <a:spcAft>
                <a:spcPts val="0"/>
              </a:spcAft>
              <a:buClr>
                <a:srgbClr val="B45F06"/>
              </a:buClr>
              <a:buSzPts val="1500"/>
              <a:buFont typeface="Times New Roman"/>
              <a:buChar char="-"/>
            </a:pPr>
            <a:r>
              <a:rPr lang="en" sz="1500">
                <a:solidFill>
                  <a:srgbClr val="B45F06"/>
                </a:solidFill>
                <a:latin typeface="Times New Roman"/>
                <a:ea typeface="Times New Roman"/>
                <a:cs typeface="Times New Roman"/>
                <a:sym typeface="Times New Roman"/>
              </a:rPr>
              <a:t>The absence of the hormones in the figure will prevent conversion of progesterone into androgens, therefore more progesterone will be released. </a:t>
            </a:r>
            <a:endParaRPr sz="1500">
              <a:solidFill>
                <a:srgbClr val="B45F06"/>
              </a:solidFill>
              <a:latin typeface="Times New Roman"/>
              <a:ea typeface="Times New Roman"/>
              <a:cs typeface="Times New Roman"/>
              <a:sym typeface="Times New Roman"/>
            </a:endParaRPr>
          </a:p>
        </p:txBody>
      </p:sp>
      <p:pic>
        <p:nvPicPr>
          <p:cNvPr id="180" name="Google Shape;180;p17"/>
          <p:cNvPicPr preferRelativeResize="0"/>
          <p:nvPr/>
        </p:nvPicPr>
        <p:blipFill rotWithShape="1">
          <a:blip r:embed="rId3">
            <a:alphaModFix/>
          </a:blip>
          <a:srcRect b="0" l="2669" r="2678" t="15761"/>
          <a:stretch/>
        </p:blipFill>
        <p:spPr>
          <a:xfrm>
            <a:off x="10053250" y="9423557"/>
            <a:ext cx="3652798" cy="2438120"/>
          </a:xfrm>
          <a:prstGeom prst="rect">
            <a:avLst/>
          </a:prstGeom>
          <a:noFill/>
          <a:ln cap="flat" cmpd="sng" w="9525">
            <a:solidFill>
              <a:srgbClr val="000000"/>
            </a:solidFill>
            <a:prstDash val="solid"/>
            <a:round/>
            <a:headEnd len="sm" w="sm" type="none"/>
            <a:tailEnd len="sm" w="sm" type="none"/>
          </a:ln>
        </p:spPr>
      </p:pic>
      <p:pic>
        <p:nvPicPr>
          <p:cNvPr id="181" name="Google Shape;181;p17"/>
          <p:cNvPicPr preferRelativeResize="0"/>
          <p:nvPr/>
        </p:nvPicPr>
        <p:blipFill rotWithShape="1">
          <a:blip r:embed="rId4">
            <a:alphaModFix/>
          </a:blip>
          <a:srcRect b="17283" l="3940" r="2689" t="14592"/>
          <a:stretch/>
        </p:blipFill>
        <p:spPr>
          <a:xfrm>
            <a:off x="9549350" y="16570168"/>
            <a:ext cx="4348498" cy="2379723"/>
          </a:xfrm>
          <a:prstGeom prst="rect">
            <a:avLst/>
          </a:prstGeom>
          <a:noFill/>
          <a:ln cap="flat" cmpd="sng" w="9525">
            <a:solidFill>
              <a:srgbClr val="000000"/>
            </a:solidFill>
            <a:prstDash val="solid"/>
            <a:round/>
            <a:headEnd len="sm" w="sm" type="none"/>
            <a:tailEnd len="sm" w="sm" type="none"/>
          </a:ln>
        </p:spPr>
      </p:pic>
      <p:sp>
        <p:nvSpPr>
          <p:cNvPr id="182" name="Google Shape;182;p17"/>
          <p:cNvSpPr txBox="1"/>
          <p:nvPr/>
        </p:nvSpPr>
        <p:spPr>
          <a:xfrm>
            <a:off x="9549375" y="18911275"/>
            <a:ext cx="44121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2-11 </a:t>
            </a:r>
            <a:r>
              <a:rPr lang="en" sz="2700">
                <a:latin typeface="Times New Roman"/>
                <a:ea typeface="Times New Roman"/>
                <a:cs typeface="Times New Roman"/>
                <a:sym typeface="Times New Roman"/>
              </a:rPr>
              <a:t>Rescue of corpus luteum. </a:t>
            </a:r>
            <a:endParaRPr sz="2700">
              <a:latin typeface="Times New Roman"/>
              <a:ea typeface="Times New Roman"/>
              <a:cs typeface="Times New Roman"/>
              <a:sym typeface="Times New Roman"/>
            </a:endParaRPr>
          </a:p>
        </p:txBody>
      </p:sp>
      <p:sp>
        <p:nvSpPr>
          <p:cNvPr id="183" name="Google Shape;183;p17"/>
          <p:cNvSpPr/>
          <p:nvPr/>
        </p:nvSpPr>
        <p:spPr>
          <a:xfrm>
            <a:off x="291278" y="6588727"/>
            <a:ext cx="468600" cy="433500"/>
          </a:xfrm>
          <a:prstGeom prst="rect">
            <a:avLst/>
          </a:prstGeom>
          <a:solidFill>
            <a:srgbClr val="99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84" name="Google Shape;184;p17"/>
          <p:cNvSpPr txBox="1"/>
          <p:nvPr/>
        </p:nvSpPr>
        <p:spPr>
          <a:xfrm>
            <a:off x="759875" y="6469200"/>
            <a:ext cx="123159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D9D9D9"/>
                </a:highlight>
                <a:latin typeface="Oswald"/>
                <a:ea typeface="Oswald"/>
                <a:cs typeface="Oswald"/>
                <a:sym typeface="Oswald"/>
              </a:rPr>
              <a:t>What Causes The Positive Feedback of Estrogen? </a:t>
            </a:r>
            <a:endParaRPr sz="3600">
              <a:highlight>
                <a:srgbClr val="D9D9D9"/>
              </a:highlight>
              <a:latin typeface="Oswald"/>
              <a:ea typeface="Oswald"/>
              <a:cs typeface="Oswald"/>
              <a:sym typeface="Oswald"/>
            </a:endParaRPr>
          </a:p>
        </p:txBody>
      </p:sp>
      <p:sp>
        <p:nvSpPr>
          <p:cNvPr id="185" name="Google Shape;185;p17"/>
          <p:cNvSpPr txBox="1"/>
          <p:nvPr/>
        </p:nvSpPr>
        <p:spPr>
          <a:xfrm>
            <a:off x="249200" y="7085075"/>
            <a:ext cx="9751200" cy="25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There are two main receptors of estrogen (ER)- </a:t>
            </a:r>
            <a:r>
              <a:rPr lang="en" sz="1800">
                <a:solidFill>
                  <a:srgbClr val="222222"/>
                </a:solidFill>
                <a:highlight>
                  <a:srgbClr val="FFFFFF"/>
                </a:highlight>
                <a:latin typeface="Times New Roman"/>
                <a:ea typeface="Times New Roman"/>
                <a:cs typeface="Times New Roman"/>
                <a:sym typeface="Times New Roman"/>
              </a:rPr>
              <a:t>α and </a:t>
            </a:r>
            <a:r>
              <a:rPr lang="en" sz="1800">
                <a:latin typeface="Times New Roman"/>
                <a:ea typeface="Times New Roman"/>
                <a:cs typeface="Times New Roman"/>
                <a:sym typeface="Times New Roman"/>
              </a:rPr>
              <a:t> </a:t>
            </a:r>
            <a:r>
              <a:rPr lang="en" sz="1800">
                <a:solidFill>
                  <a:srgbClr val="3C4043"/>
                </a:solidFill>
                <a:highlight>
                  <a:srgbClr val="FFFFFF"/>
                </a:highlight>
                <a:latin typeface="Times New Roman"/>
                <a:ea typeface="Times New Roman"/>
                <a:cs typeface="Times New Roman"/>
                <a:sym typeface="Times New Roman"/>
              </a:rPr>
              <a:t>(ER)-β</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GnRH neurons only possess </a:t>
            </a:r>
            <a:r>
              <a:rPr lang="en" sz="1800">
                <a:solidFill>
                  <a:srgbClr val="3C4043"/>
                </a:solidFill>
                <a:highlight>
                  <a:srgbClr val="FFFFFF"/>
                </a:highlight>
                <a:latin typeface="Times New Roman"/>
                <a:ea typeface="Times New Roman"/>
                <a:cs typeface="Times New Roman"/>
                <a:sym typeface="Times New Roman"/>
              </a:rPr>
              <a:t>(ER)-β subtype of estrogen receptors, which mediate negative feedback. </a:t>
            </a:r>
            <a:endParaRPr sz="1800">
              <a:solidFill>
                <a:srgbClr val="3C4043"/>
              </a:solidFill>
              <a:highlight>
                <a:srgbClr val="FFFFFF"/>
              </a:highlight>
              <a:latin typeface="Times New Roman"/>
              <a:ea typeface="Times New Roman"/>
              <a:cs typeface="Times New Roman"/>
              <a:sym typeface="Times New Roman"/>
            </a:endParaRPr>
          </a:p>
          <a:p>
            <a:pPr indent="-342900" lvl="0" marL="457200" rtl="0" algn="l">
              <a:spcBef>
                <a:spcPts val="0"/>
              </a:spcBef>
              <a:spcAft>
                <a:spcPts val="0"/>
              </a:spcAft>
              <a:buClr>
                <a:srgbClr val="3C4043"/>
              </a:buClr>
              <a:buSzPts val="1800"/>
              <a:buFont typeface="Times New Roman"/>
              <a:buChar char="-"/>
            </a:pPr>
            <a:r>
              <a:rPr lang="en" sz="1800">
                <a:solidFill>
                  <a:schemeClr val="dk1"/>
                </a:solidFill>
                <a:latin typeface="Times New Roman"/>
                <a:ea typeface="Times New Roman"/>
                <a:cs typeface="Times New Roman"/>
                <a:sym typeface="Times New Roman"/>
              </a:rPr>
              <a:t> (ER)- </a:t>
            </a:r>
            <a:r>
              <a:rPr lang="en" sz="1800">
                <a:solidFill>
                  <a:srgbClr val="222222"/>
                </a:solidFill>
                <a:highlight>
                  <a:srgbClr val="FFFFFF"/>
                </a:highlight>
                <a:latin typeface="Times New Roman"/>
                <a:ea typeface="Times New Roman"/>
                <a:cs typeface="Times New Roman"/>
                <a:sym typeface="Times New Roman"/>
              </a:rPr>
              <a:t>α mediates positive feedback, and is expressed on some neurons in the hypothalamus </a:t>
            </a:r>
            <a:r>
              <a:rPr lang="en" sz="1800">
                <a:solidFill>
                  <a:srgbClr val="3C4043"/>
                </a:solidFill>
                <a:highlight>
                  <a:srgbClr val="FFFFFF"/>
                </a:highlight>
                <a:latin typeface="Times New Roman"/>
                <a:ea typeface="Times New Roman"/>
                <a:cs typeface="Times New Roman"/>
                <a:sym typeface="Times New Roman"/>
              </a:rPr>
              <a:t>which send efferents to GnRH neurons, influencing GnRH release, these neurons reside in the periventricular areas of the hypothalamus.</a:t>
            </a:r>
            <a:endParaRPr sz="1800">
              <a:solidFill>
                <a:srgbClr val="3C4043"/>
              </a:solidFill>
              <a:highlight>
                <a:srgbClr val="FFFFFF"/>
              </a:highlight>
              <a:latin typeface="Times New Roman"/>
              <a:ea typeface="Times New Roman"/>
              <a:cs typeface="Times New Roman"/>
              <a:sym typeface="Times New Roman"/>
            </a:endParaRPr>
          </a:p>
          <a:p>
            <a:pPr indent="-342900" lvl="0" marL="457200" rtl="0" algn="l">
              <a:spcBef>
                <a:spcPts val="0"/>
              </a:spcBef>
              <a:spcAft>
                <a:spcPts val="0"/>
              </a:spcAft>
              <a:buClr>
                <a:srgbClr val="3C4043"/>
              </a:buClr>
              <a:buSzPts val="1800"/>
              <a:buFont typeface="Times New Roman"/>
              <a:buChar char="-"/>
            </a:pPr>
            <a:r>
              <a:rPr lang="en" sz="1800">
                <a:solidFill>
                  <a:srgbClr val="3C4043"/>
                </a:solidFill>
                <a:highlight>
                  <a:srgbClr val="FFFFFF"/>
                </a:highlight>
                <a:latin typeface="Times New Roman"/>
                <a:ea typeface="Times New Roman"/>
                <a:cs typeface="Times New Roman"/>
                <a:sym typeface="Times New Roman"/>
              </a:rPr>
              <a:t>When estrogen levels become elevated for prolonged periods of time, these periventricular neurons start to ‘read’ the high levels of estrogen (perhaps through upregulation of receptors) and send signals to GnRH neurons to release more GnRH, which is released in fast pulses (higher frequency), this causes the release of LH. (slower frequency leads to release of FSH more than LH) </a:t>
            </a:r>
            <a:endParaRPr sz="1800">
              <a:solidFill>
                <a:srgbClr val="3C4043"/>
              </a:solidFill>
              <a:highlight>
                <a:srgbClr val="FFFFFF"/>
              </a:highlight>
              <a:latin typeface="Times New Roman"/>
              <a:ea typeface="Times New Roman"/>
              <a:cs typeface="Times New Roman"/>
              <a:sym typeface="Times New Roman"/>
            </a:endParaRPr>
          </a:p>
          <a:p>
            <a:pPr indent="-342900" lvl="0" marL="457200" rtl="0" algn="l">
              <a:spcBef>
                <a:spcPts val="0"/>
              </a:spcBef>
              <a:spcAft>
                <a:spcPts val="0"/>
              </a:spcAft>
              <a:buClr>
                <a:srgbClr val="3C4043"/>
              </a:buClr>
              <a:buSzPts val="1800"/>
              <a:buFont typeface="Times New Roman"/>
              <a:buChar char="-"/>
            </a:pPr>
            <a:r>
              <a:rPr lang="en" sz="1800">
                <a:solidFill>
                  <a:srgbClr val="3C4043"/>
                </a:solidFill>
                <a:highlight>
                  <a:srgbClr val="FFFFFF"/>
                </a:highlight>
                <a:latin typeface="Times New Roman"/>
                <a:ea typeface="Times New Roman"/>
                <a:cs typeface="Times New Roman"/>
                <a:sym typeface="Times New Roman"/>
              </a:rPr>
              <a:t>Mutations in </a:t>
            </a:r>
            <a:r>
              <a:rPr lang="en" sz="1800">
                <a:solidFill>
                  <a:schemeClr val="dk1"/>
                </a:solidFill>
                <a:latin typeface="Times New Roman"/>
                <a:ea typeface="Times New Roman"/>
                <a:cs typeface="Times New Roman"/>
                <a:sym typeface="Times New Roman"/>
              </a:rPr>
              <a:t>(ER)- </a:t>
            </a:r>
            <a:r>
              <a:rPr lang="en" sz="1800">
                <a:solidFill>
                  <a:srgbClr val="222222"/>
                </a:solidFill>
                <a:highlight>
                  <a:srgbClr val="FFFFFF"/>
                </a:highlight>
                <a:latin typeface="Times New Roman"/>
                <a:ea typeface="Times New Roman"/>
                <a:cs typeface="Times New Roman"/>
                <a:sym typeface="Times New Roman"/>
              </a:rPr>
              <a:t>α eliminates the positive feedback of estrogen on LH in mice. </a:t>
            </a:r>
            <a:endParaRPr sz="18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1800">
                <a:solidFill>
                  <a:schemeClr val="dk1"/>
                </a:solidFill>
                <a:latin typeface="Times New Roman"/>
                <a:ea typeface="Times New Roman"/>
                <a:cs typeface="Times New Roman"/>
                <a:sym typeface="Times New Roman"/>
              </a:rPr>
              <a:t>(ER)- </a:t>
            </a:r>
            <a:r>
              <a:rPr lang="en" sz="1800">
                <a:solidFill>
                  <a:srgbClr val="222222"/>
                </a:solidFill>
                <a:highlight>
                  <a:srgbClr val="FFFFFF"/>
                </a:highlight>
                <a:latin typeface="Times New Roman"/>
                <a:ea typeface="Times New Roman"/>
                <a:cs typeface="Times New Roman"/>
                <a:sym typeface="Times New Roman"/>
              </a:rPr>
              <a:t>α also during the early and late periods of menstrual cycle causes negative feedback through kisspeptin neurons, as mentioned in HPG axis lecture.  </a:t>
            </a:r>
            <a:endParaRPr sz="1800">
              <a:solidFill>
                <a:srgbClr val="222222"/>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18"/>
          <p:cNvSpPr/>
          <p:nvPr/>
        </p:nvSpPr>
        <p:spPr>
          <a:xfrm>
            <a:off x="0" y="3704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1" name="Google Shape;191;p18"/>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2" name="Google Shape;192;p18"/>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Two </a:t>
            </a:r>
            <a:endParaRPr sz="3500">
              <a:latin typeface="Oswald"/>
              <a:ea typeface="Oswald"/>
              <a:cs typeface="Oswald"/>
              <a:sym typeface="Oswald"/>
            </a:endParaRPr>
          </a:p>
        </p:txBody>
      </p:sp>
      <p:sp>
        <p:nvSpPr>
          <p:cNvPr id="193" name="Google Shape;193;p18"/>
          <p:cNvSpPr txBox="1"/>
          <p:nvPr/>
        </p:nvSpPr>
        <p:spPr>
          <a:xfrm>
            <a:off x="929925" y="3704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OVARIAN CYCLE</a:t>
            </a:r>
            <a:endParaRPr sz="3200">
              <a:solidFill>
                <a:srgbClr val="FFFFFF"/>
              </a:solidFill>
              <a:latin typeface="Oswald"/>
              <a:ea typeface="Oswald"/>
              <a:cs typeface="Oswald"/>
              <a:sym typeface="Oswald"/>
            </a:endParaRPr>
          </a:p>
        </p:txBody>
      </p:sp>
      <p:sp>
        <p:nvSpPr>
          <p:cNvPr id="194" name="Google Shape;194;p18"/>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p:txBody>
      </p:sp>
      <p:pic>
        <p:nvPicPr>
          <p:cNvPr id="195" name="Google Shape;195;p18"/>
          <p:cNvPicPr preferRelativeResize="0"/>
          <p:nvPr/>
        </p:nvPicPr>
        <p:blipFill rotWithShape="1">
          <a:blip r:embed="rId3">
            <a:alphaModFix/>
          </a:blip>
          <a:srcRect b="6407" l="17840" r="16130" t="18478"/>
          <a:stretch/>
        </p:blipFill>
        <p:spPr>
          <a:xfrm>
            <a:off x="3246840" y="5856521"/>
            <a:ext cx="7603323" cy="5766348"/>
          </a:xfrm>
          <a:prstGeom prst="rect">
            <a:avLst/>
          </a:prstGeom>
          <a:noFill/>
          <a:ln cap="flat" cmpd="sng" w="9525">
            <a:solidFill>
              <a:srgbClr val="000000"/>
            </a:solidFill>
            <a:prstDash val="solid"/>
            <a:round/>
            <a:headEnd len="sm" w="sm" type="none"/>
            <a:tailEnd len="sm" w="sm" type="none"/>
          </a:ln>
        </p:spPr>
      </p:pic>
      <p:sp>
        <p:nvSpPr>
          <p:cNvPr id="196" name="Google Shape;196;p18"/>
          <p:cNvSpPr/>
          <p:nvPr/>
        </p:nvSpPr>
        <p:spPr>
          <a:xfrm>
            <a:off x="439653" y="1672252"/>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97" name="Google Shape;197;p18"/>
          <p:cNvSpPr txBox="1"/>
          <p:nvPr/>
        </p:nvSpPr>
        <p:spPr>
          <a:xfrm>
            <a:off x="998650" y="1552725"/>
            <a:ext cx="87876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Ovarian</a:t>
            </a:r>
            <a:r>
              <a:rPr lang="en" sz="3600">
                <a:highlight>
                  <a:srgbClr val="F4CCCC"/>
                </a:highlight>
                <a:latin typeface="Oswald"/>
                <a:ea typeface="Oswald"/>
                <a:cs typeface="Oswald"/>
                <a:sym typeface="Oswald"/>
              </a:rPr>
              <a:t> Cycle: Luteal Phase (continued)</a:t>
            </a:r>
            <a:endParaRPr sz="3600">
              <a:highlight>
                <a:srgbClr val="F4CCCC"/>
              </a:highlight>
              <a:latin typeface="Oswald"/>
              <a:ea typeface="Oswald"/>
              <a:cs typeface="Oswald"/>
              <a:sym typeface="Oswald"/>
            </a:endParaRPr>
          </a:p>
        </p:txBody>
      </p:sp>
      <p:sp>
        <p:nvSpPr>
          <p:cNvPr id="198" name="Google Shape;198;p18"/>
          <p:cNvSpPr txBox="1"/>
          <p:nvPr/>
        </p:nvSpPr>
        <p:spPr>
          <a:xfrm>
            <a:off x="569600" y="2456375"/>
            <a:ext cx="11748000" cy="46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Times New Roman"/>
                <a:ea typeface="Times New Roman"/>
                <a:cs typeface="Times New Roman"/>
                <a:sym typeface="Times New Roman"/>
              </a:rPr>
              <a:t>A local hormone in the follicular fluid called </a:t>
            </a:r>
            <a:r>
              <a:rPr b="1" lang="en" sz="2400">
                <a:solidFill>
                  <a:srgbClr val="45818E"/>
                </a:solidFill>
                <a:latin typeface="Times New Roman"/>
                <a:ea typeface="Times New Roman"/>
                <a:cs typeface="Times New Roman"/>
                <a:sym typeface="Times New Roman"/>
              </a:rPr>
              <a:t>luteinization – inhibiting factor</a:t>
            </a:r>
            <a:r>
              <a:rPr lang="en" sz="2400">
                <a:solidFill>
                  <a:srgbClr val="45818E"/>
                </a:solidFill>
                <a:latin typeface="Times New Roman"/>
                <a:ea typeface="Times New Roman"/>
                <a:cs typeface="Times New Roman"/>
                <a:sym typeface="Times New Roman"/>
              </a:rPr>
              <a:t> hold the luteinization process until after ovulation.</a:t>
            </a:r>
            <a:endParaRPr sz="2400">
              <a:solidFill>
                <a:srgbClr val="45818E"/>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latin typeface="Times New Roman"/>
              <a:ea typeface="Times New Roman"/>
              <a:cs typeface="Times New Roman"/>
              <a:sym typeface="Times New Roman"/>
            </a:endParaRPr>
          </a:p>
          <a:p>
            <a:pPr indent="0" lvl="0" marL="0" rtl="0" algn="l">
              <a:spcBef>
                <a:spcPts val="0"/>
              </a:spcBef>
              <a:spcAft>
                <a:spcPts val="0"/>
              </a:spcAft>
              <a:buNone/>
            </a:pPr>
            <a:r>
              <a:rPr lang="en" sz="3000">
                <a:latin typeface="Oswald"/>
                <a:ea typeface="Oswald"/>
                <a:cs typeface="Oswald"/>
                <a:sym typeface="Oswald"/>
              </a:rPr>
              <a:t>Luteinizing</a:t>
            </a:r>
            <a:r>
              <a:rPr lang="en" sz="3000">
                <a:latin typeface="Oswald"/>
                <a:ea typeface="Oswald"/>
                <a:cs typeface="Oswald"/>
                <a:sym typeface="Oswald"/>
              </a:rPr>
              <a:t> Function of LH:</a:t>
            </a:r>
            <a:r>
              <a:rPr lang="en" sz="3000">
                <a:latin typeface="Oswald"/>
                <a:ea typeface="Oswald"/>
                <a:cs typeface="Oswald"/>
                <a:sym typeface="Oswald"/>
              </a:rPr>
              <a:t> </a:t>
            </a:r>
            <a:endParaRPr sz="3000">
              <a:latin typeface="Oswald"/>
              <a:ea typeface="Oswald"/>
              <a:cs typeface="Oswald"/>
              <a:sym typeface="Oswald"/>
            </a:endParaRPr>
          </a:p>
          <a:p>
            <a:pPr indent="-381000" lvl="0" marL="457200" rtl="0" algn="l">
              <a:spcBef>
                <a:spcPts val="0"/>
              </a:spcBef>
              <a:spcAft>
                <a:spcPts val="0"/>
              </a:spcAft>
              <a:buSzPts val="2400"/>
              <a:buFont typeface="Times New Roman"/>
              <a:buAutoNum type="arabicPeriod"/>
            </a:pPr>
            <a:r>
              <a:rPr lang="en" sz="2400">
                <a:latin typeface="Times New Roman"/>
                <a:ea typeface="Times New Roman"/>
                <a:cs typeface="Times New Roman"/>
                <a:sym typeface="Times New Roman"/>
              </a:rPr>
              <a:t>Causes ovulation</a:t>
            </a:r>
            <a:r>
              <a:rPr baseline="30000" lang="en" sz="2400">
                <a:latin typeface="Times New Roman"/>
                <a:ea typeface="Times New Roman"/>
                <a:cs typeface="Times New Roman"/>
                <a:sym typeface="Times New Roman"/>
              </a:rPr>
              <a:t>1</a:t>
            </a:r>
            <a:r>
              <a:rPr lang="en" sz="2400">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AutoNum type="arabicPeriod"/>
            </a:pPr>
            <a:r>
              <a:rPr lang="en" sz="2400">
                <a:latin typeface="Times New Roman"/>
                <a:ea typeface="Times New Roman"/>
                <a:cs typeface="Times New Roman"/>
                <a:sym typeface="Times New Roman"/>
              </a:rPr>
              <a:t>Causes </a:t>
            </a:r>
            <a:r>
              <a:rPr lang="en" sz="2400">
                <a:latin typeface="Times New Roman"/>
                <a:ea typeface="Times New Roman"/>
                <a:cs typeface="Times New Roman"/>
                <a:sym typeface="Times New Roman"/>
              </a:rPr>
              <a:t>luteinization</a:t>
            </a:r>
            <a:r>
              <a:rPr lang="en" sz="2400">
                <a:latin typeface="Times New Roman"/>
                <a:ea typeface="Times New Roman"/>
                <a:cs typeface="Times New Roman"/>
                <a:sym typeface="Times New Roman"/>
              </a:rPr>
              <a:t> (converts granulosa and theca cells into lutein cells after ovulation) </a:t>
            </a:r>
            <a:endParaRPr sz="2400">
              <a:latin typeface="Times New Roman"/>
              <a:ea typeface="Times New Roman"/>
              <a:cs typeface="Times New Roman"/>
              <a:sym typeface="Times New Roman"/>
            </a:endParaRPr>
          </a:p>
          <a:p>
            <a:pPr indent="-381000" lvl="0" marL="457200" rtl="0" algn="l">
              <a:spcBef>
                <a:spcPts val="0"/>
              </a:spcBef>
              <a:spcAft>
                <a:spcPts val="0"/>
              </a:spcAft>
              <a:buSzPts val="2400"/>
              <a:buFont typeface="Times New Roman"/>
              <a:buAutoNum type="arabicPeriod"/>
            </a:pPr>
            <a:r>
              <a:rPr lang="en" sz="2400">
                <a:latin typeface="Times New Roman"/>
                <a:ea typeface="Times New Roman"/>
                <a:cs typeface="Times New Roman"/>
                <a:sym typeface="Times New Roman"/>
              </a:rPr>
              <a:t>Maintains secretion of </a:t>
            </a:r>
            <a:r>
              <a:rPr b="1" lang="en" sz="2400">
                <a:solidFill>
                  <a:srgbClr val="EA9999"/>
                </a:solidFill>
                <a:latin typeface="Times New Roman"/>
                <a:ea typeface="Times New Roman"/>
                <a:cs typeface="Times New Roman"/>
                <a:sym typeface="Times New Roman"/>
              </a:rPr>
              <a:t>progesterone</a:t>
            </a:r>
            <a:r>
              <a:rPr lang="en" sz="2400">
                <a:latin typeface="Times New Roman"/>
                <a:ea typeface="Times New Roman"/>
                <a:cs typeface="Times New Roman"/>
                <a:sym typeface="Times New Roman"/>
              </a:rPr>
              <a:t> &amp; </a:t>
            </a:r>
            <a:r>
              <a:rPr b="1" lang="en" sz="2400">
                <a:solidFill>
                  <a:srgbClr val="EA9999"/>
                </a:solidFill>
                <a:latin typeface="Times New Roman"/>
                <a:ea typeface="Times New Roman"/>
                <a:cs typeface="Times New Roman"/>
                <a:sym typeface="Times New Roman"/>
              </a:rPr>
              <a:t>estrogen</a:t>
            </a:r>
            <a:r>
              <a:rPr lang="en" sz="2400">
                <a:latin typeface="Times New Roman"/>
                <a:ea typeface="Times New Roman"/>
                <a:cs typeface="Times New Roman"/>
                <a:sym typeface="Times New Roman"/>
              </a:rPr>
              <a:t> from the corpus luteum.</a:t>
            </a:r>
            <a:endParaRPr sz="2400">
              <a:latin typeface="Times New Roman"/>
              <a:ea typeface="Times New Roman"/>
              <a:cs typeface="Times New Roman"/>
              <a:sym typeface="Times New Roman"/>
            </a:endParaRPr>
          </a:p>
          <a:p>
            <a:pPr indent="0" lvl="0" marL="0" rtl="0" algn="l">
              <a:spcBef>
                <a:spcPts val="0"/>
              </a:spcBef>
              <a:spcAft>
                <a:spcPts val="0"/>
              </a:spcAft>
              <a:buNone/>
            </a:pPr>
            <a:r>
              <a:t/>
            </a:r>
            <a:endParaRPr sz="2400">
              <a:latin typeface="Oswald"/>
              <a:ea typeface="Oswald"/>
              <a:cs typeface="Oswald"/>
              <a:sym typeface="Oswald"/>
            </a:endParaRPr>
          </a:p>
        </p:txBody>
      </p:sp>
      <p:sp>
        <p:nvSpPr>
          <p:cNvPr id="199" name="Google Shape;199;p18"/>
          <p:cNvSpPr txBox="1"/>
          <p:nvPr/>
        </p:nvSpPr>
        <p:spPr>
          <a:xfrm>
            <a:off x="504000" y="12934647"/>
            <a:ext cx="13089000" cy="38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Oswald"/>
                <a:ea typeface="Oswald"/>
                <a:cs typeface="Oswald"/>
                <a:sym typeface="Oswald"/>
              </a:rPr>
              <a:t>Involution of the Corpus Luteum and Onset of the Next Ovarian Cycle.</a:t>
            </a:r>
            <a:endParaRPr sz="3000">
              <a:latin typeface="Oswald"/>
              <a:ea typeface="Oswald"/>
              <a:cs typeface="Oswald"/>
              <a:sym typeface="Oswald"/>
            </a:endParaRPr>
          </a:p>
          <a:p>
            <a:pPr indent="0" lvl="0" marL="0" rtl="0" algn="l">
              <a:lnSpc>
                <a:spcPct val="115000"/>
              </a:lnSpc>
              <a:spcBef>
                <a:spcPts val="0"/>
              </a:spcBef>
              <a:spcAft>
                <a:spcPts val="0"/>
              </a:spcAft>
              <a:buNone/>
            </a:pPr>
            <a:r>
              <a:rPr lang="en" sz="2400">
                <a:latin typeface="Times New Roman"/>
                <a:ea typeface="Times New Roman"/>
                <a:cs typeface="Times New Roman"/>
                <a:sym typeface="Times New Roman"/>
              </a:rPr>
              <a:t>Lutein cells of the corpus luteum secrete:  </a:t>
            </a:r>
            <a:r>
              <a:rPr b="1" lang="en" sz="2400">
                <a:solidFill>
                  <a:srgbClr val="EA9999"/>
                </a:solidFill>
                <a:latin typeface="Times New Roman"/>
                <a:ea typeface="Times New Roman"/>
                <a:cs typeface="Times New Roman"/>
                <a:sym typeface="Times New Roman"/>
              </a:rPr>
              <a:t>Progesterone</a:t>
            </a:r>
            <a:r>
              <a:rPr lang="en" sz="2400">
                <a:latin typeface="Times New Roman"/>
                <a:ea typeface="Times New Roman"/>
                <a:cs typeface="Times New Roman"/>
                <a:sym typeface="Times New Roman"/>
              </a:rPr>
              <a:t> &amp; </a:t>
            </a:r>
            <a:r>
              <a:rPr b="1" lang="en" sz="2400">
                <a:solidFill>
                  <a:srgbClr val="EA9999"/>
                </a:solidFill>
                <a:latin typeface="Times New Roman"/>
                <a:ea typeface="Times New Roman"/>
                <a:cs typeface="Times New Roman"/>
                <a:sym typeface="Times New Roman"/>
              </a:rPr>
              <a:t>Estrogen</a:t>
            </a:r>
            <a:r>
              <a:rPr lang="en" sz="2400">
                <a:latin typeface="Times New Roman"/>
                <a:ea typeface="Times New Roman"/>
                <a:cs typeface="Times New Roman"/>
                <a:sym typeface="Times New Roman"/>
              </a:rPr>
              <a:t> which inhibit the secretion of </a:t>
            </a:r>
            <a:r>
              <a:rPr b="1" lang="en" sz="2400">
                <a:solidFill>
                  <a:srgbClr val="EA9999"/>
                </a:solidFill>
                <a:latin typeface="Times New Roman"/>
                <a:ea typeface="Times New Roman"/>
                <a:cs typeface="Times New Roman"/>
                <a:sym typeface="Times New Roman"/>
              </a:rPr>
              <a:t>FSH</a:t>
            </a:r>
            <a:r>
              <a:rPr lang="en" sz="2400">
                <a:latin typeface="Times New Roman"/>
                <a:ea typeface="Times New Roman"/>
                <a:cs typeface="Times New Roman"/>
                <a:sym typeface="Times New Roman"/>
              </a:rPr>
              <a:t> &amp; </a:t>
            </a:r>
            <a:r>
              <a:rPr b="1" lang="en" sz="2400">
                <a:solidFill>
                  <a:srgbClr val="EA9999"/>
                </a:solidFill>
                <a:latin typeface="Times New Roman"/>
                <a:ea typeface="Times New Roman"/>
                <a:cs typeface="Times New Roman"/>
                <a:sym typeface="Times New Roman"/>
              </a:rPr>
              <a:t>LH</a:t>
            </a:r>
            <a:r>
              <a:rPr lang="en" sz="2400">
                <a:latin typeface="Times New Roman"/>
                <a:ea typeface="Times New Roman"/>
                <a:cs typeface="Times New Roman"/>
                <a:sym typeface="Times New Roman"/>
              </a:rPr>
              <a:t>.  </a:t>
            </a:r>
            <a:r>
              <a:rPr b="1" lang="en" sz="2400">
                <a:solidFill>
                  <a:srgbClr val="EA9999"/>
                </a:solidFill>
                <a:latin typeface="Times New Roman"/>
                <a:ea typeface="Times New Roman"/>
                <a:cs typeface="Times New Roman"/>
                <a:sym typeface="Times New Roman"/>
              </a:rPr>
              <a:t>Inhibin</a:t>
            </a:r>
            <a:r>
              <a:rPr lang="en" sz="2400">
                <a:latin typeface="Times New Roman"/>
                <a:ea typeface="Times New Roman"/>
                <a:cs typeface="Times New Roman"/>
                <a:sym typeface="Times New Roman"/>
              </a:rPr>
              <a:t> which inhibit secretion of </a:t>
            </a:r>
            <a:r>
              <a:rPr b="1" lang="en" sz="2400">
                <a:solidFill>
                  <a:srgbClr val="EA9999"/>
                </a:solidFill>
                <a:latin typeface="Times New Roman"/>
                <a:ea typeface="Times New Roman"/>
                <a:cs typeface="Times New Roman"/>
                <a:sym typeface="Times New Roman"/>
              </a:rPr>
              <a:t>FSH</a:t>
            </a:r>
            <a:r>
              <a:rPr lang="en" sz="2400">
                <a:latin typeface="Times New Roman"/>
                <a:ea typeface="Times New Roman"/>
                <a:cs typeface="Times New Roman"/>
                <a:sym typeface="Times New Roman"/>
              </a:rPr>
              <a:t> by AP. </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 sz="2400">
                <a:latin typeface="Times New Roman"/>
                <a:ea typeface="Times New Roman"/>
                <a:cs typeface="Times New Roman"/>
                <a:sym typeface="Times New Roman"/>
              </a:rPr>
              <a:t>Low levels of both </a:t>
            </a:r>
            <a:r>
              <a:rPr b="1" lang="en" sz="2400">
                <a:latin typeface="Times New Roman"/>
                <a:ea typeface="Times New Roman"/>
                <a:cs typeface="Times New Roman"/>
                <a:sym typeface="Times New Roman"/>
              </a:rPr>
              <a:t>FSH</a:t>
            </a:r>
            <a:r>
              <a:rPr lang="en" sz="2400">
                <a:latin typeface="Times New Roman"/>
                <a:ea typeface="Times New Roman"/>
                <a:cs typeface="Times New Roman"/>
                <a:sym typeface="Times New Roman"/>
              </a:rPr>
              <a:t> &amp; </a:t>
            </a:r>
            <a:r>
              <a:rPr b="1" lang="en" sz="2400">
                <a:latin typeface="Times New Roman"/>
                <a:ea typeface="Times New Roman"/>
                <a:cs typeface="Times New Roman"/>
                <a:sym typeface="Times New Roman"/>
              </a:rPr>
              <a:t>LH</a:t>
            </a:r>
            <a:r>
              <a:rPr lang="en" sz="2400">
                <a:latin typeface="Times New Roman"/>
                <a:ea typeface="Times New Roman"/>
                <a:cs typeface="Times New Roman"/>
                <a:sym typeface="Times New Roman"/>
              </a:rPr>
              <a:t> causes the corpus luteum to degenerate completely, called involution of the corpus luteum. </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 sz="2400">
                <a:latin typeface="Times New Roman"/>
                <a:ea typeface="Times New Roman"/>
                <a:cs typeface="Times New Roman"/>
                <a:sym typeface="Times New Roman"/>
              </a:rPr>
              <a:t>Around </a:t>
            </a:r>
            <a:r>
              <a:rPr lang="en" sz="2400">
                <a:solidFill>
                  <a:srgbClr val="EA9999"/>
                </a:solidFill>
                <a:latin typeface="Times New Roman"/>
                <a:ea typeface="Times New Roman"/>
                <a:cs typeface="Times New Roman"/>
                <a:sym typeface="Times New Roman"/>
              </a:rPr>
              <a:t>26th days</a:t>
            </a:r>
            <a:r>
              <a:rPr lang="en" sz="2400">
                <a:latin typeface="Times New Roman"/>
                <a:ea typeface="Times New Roman"/>
                <a:cs typeface="Times New Roman"/>
                <a:sym typeface="Times New Roman"/>
              </a:rPr>
              <a:t> of normal reproductive cycle &amp; after involution of corpus luteum, </a:t>
            </a:r>
            <a:r>
              <a:rPr lang="en" sz="2400">
                <a:solidFill>
                  <a:srgbClr val="3C4043"/>
                </a:solidFill>
                <a:highlight>
                  <a:srgbClr val="FFFFFF"/>
                </a:highlight>
              </a:rPr>
              <a:t>↓ </a:t>
            </a:r>
            <a:r>
              <a:rPr b="1" lang="en" sz="2400">
                <a:solidFill>
                  <a:srgbClr val="EA9999"/>
                </a:solidFill>
                <a:latin typeface="Times New Roman"/>
                <a:ea typeface="Times New Roman"/>
                <a:cs typeface="Times New Roman"/>
                <a:sym typeface="Times New Roman"/>
              </a:rPr>
              <a:t>estrogen</a:t>
            </a:r>
            <a:r>
              <a:rPr lang="en" sz="2400">
                <a:latin typeface="Times New Roman"/>
                <a:ea typeface="Times New Roman"/>
                <a:cs typeface="Times New Roman"/>
                <a:sym typeface="Times New Roman"/>
              </a:rPr>
              <a:t>, </a:t>
            </a:r>
            <a:r>
              <a:rPr b="1" lang="en" sz="2400">
                <a:solidFill>
                  <a:srgbClr val="EA9999"/>
                </a:solidFill>
                <a:latin typeface="Times New Roman"/>
                <a:ea typeface="Times New Roman"/>
                <a:cs typeface="Times New Roman"/>
                <a:sym typeface="Times New Roman"/>
              </a:rPr>
              <a:t>progesterone </a:t>
            </a:r>
            <a:r>
              <a:rPr lang="en" sz="2400">
                <a:latin typeface="Times New Roman"/>
                <a:ea typeface="Times New Roman"/>
                <a:cs typeface="Times New Roman"/>
                <a:sym typeface="Times New Roman"/>
              </a:rPr>
              <a:t>&amp;</a:t>
            </a:r>
            <a:r>
              <a:rPr b="1" lang="en" sz="2400">
                <a:solidFill>
                  <a:srgbClr val="EA9999"/>
                </a:solidFill>
                <a:latin typeface="Times New Roman"/>
                <a:ea typeface="Times New Roman"/>
                <a:cs typeface="Times New Roman"/>
                <a:sym typeface="Times New Roman"/>
              </a:rPr>
              <a:t> inhibin</a:t>
            </a:r>
            <a:r>
              <a:rPr lang="en" sz="2400">
                <a:latin typeface="Times New Roman"/>
                <a:ea typeface="Times New Roman"/>
                <a:cs typeface="Times New Roman"/>
                <a:sym typeface="Times New Roman"/>
              </a:rPr>
              <a:t> </a:t>
            </a:r>
            <a:r>
              <a:rPr lang="en" sz="2400">
                <a:solidFill>
                  <a:srgbClr val="3C4043"/>
                </a:solidFill>
                <a:highlight>
                  <a:srgbClr val="FFFFFF"/>
                </a:highlight>
              </a:rPr>
              <a:t>→</a:t>
            </a:r>
            <a:r>
              <a:rPr lang="en" sz="2400">
                <a:latin typeface="Times New Roman"/>
                <a:ea typeface="Times New Roman"/>
                <a:cs typeface="Times New Roman"/>
                <a:sym typeface="Times New Roman"/>
              </a:rPr>
              <a:t> removes the feedback inhibition of the AP </a:t>
            </a:r>
            <a:r>
              <a:rPr lang="en" sz="2400">
                <a:solidFill>
                  <a:srgbClr val="3C4043"/>
                </a:solidFill>
                <a:highlight>
                  <a:srgbClr val="FFFFFF"/>
                </a:highlight>
              </a:rPr>
              <a:t>→</a:t>
            </a:r>
            <a:r>
              <a:rPr lang="en" sz="2400">
                <a:latin typeface="Times New Roman"/>
                <a:ea typeface="Times New Roman"/>
                <a:cs typeface="Times New Roman"/>
                <a:sym typeface="Times New Roman"/>
              </a:rPr>
              <a:t> </a:t>
            </a:r>
            <a:r>
              <a:rPr lang="en" sz="2400">
                <a:solidFill>
                  <a:srgbClr val="3C4043"/>
                </a:solidFill>
                <a:highlight>
                  <a:srgbClr val="FFFFFF"/>
                </a:highlight>
              </a:rPr>
              <a:t>↑</a:t>
            </a:r>
            <a:r>
              <a:rPr lang="en" sz="2400">
                <a:latin typeface="Times New Roman"/>
                <a:ea typeface="Times New Roman"/>
                <a:cs typeface="Times New Roman"/>
                <a:sym typeface="Times New Roman"/>
              </a:rPr>
              <a:t> secretion of </a:t>
            </a:r>
            <a:r>
              <a:rPr b="1" lang="en" sz="2400">
                <a:solidFill>
                  <a:srgbClr val="EA9999"/>
                </a:solidFill>
                <a:latin typeface="Times New Roman"/>
                <a:ea typeface="Times New Roman"/>
                <a:cs typeface="Times New Roman"/>
                <a:sym typeface="Times New Roman"/>
              </a:rPr>
              <a:t>FSH</a:t>
            </a:r>
            <a:r>
              <a:rPr lang="en" sz="2400">
                <a:latin typeface="Times New Roman"/>
                <a:ea typeface="Times New Roman"/>
                <a:cs typeface="Times New Roman"/>
                <a:sym typeface="Times New Roman"/>
              </a:rPr>
              <a:t> &amp; </a:t>
            </a:r>
            <a:r>
              <a:rPr b="1" lang="en" sz="2400">
                <a:solidFill>
                  <a:srgbClr val="EA9999"/>
                </a:solidFill>
                <a:latin typeface="Times New Roman"/>
                <a:ea typeface="Times New Roman"/>
                <a:cs typeface="Times New Roman"/>
                <a:sym typeface="Times New Roman"/>
              </a:rPr>
              <a:t>LH</a:t>
            </a:r>
            <a:r>
              <a:rPr lang="en" sz="2400">
                <a:latin typeface="Times New Roman"/>
                <a:ea typeface="Times New Roman"/>
                <a:cs typeface="Times New Roman"/>
                <a:sym typeface="Times New Roman"/>
              </a:rPr>
              <a:t> again. </a:t>
            </a:r>
            <a:endParaRPr sz="2400">
              <a:latin typeface="Times New Roman"/>
              <a:ea typeface="Times New Roman"/>
              <a:cs typeface="Times New Roman"/>
              <a:sym typeface="Times New Roman"/>
            </a:endParaRPr>
          </a:p>
          <a:p>
            <a:pPr indent="-381000" lvl="0" marL="457200" rtl="0" algn="l">
              <a:lnSpc>
                <a:spcPct val="115000"/>
              </a:lnSpc>
              <a:spcBef>
                <a:spcPts val="0"/>
              </a:spcBef>
              <a:spcAft>
                <a:spcPts val="0"/>
              </a:spcAft>
              <a:buSzPts val="2400"/>
              <a:buFont typeface="Times New Roman"/>
              <a:buChar char="-"/>
            </a:pPr>
            <a:r>
              <a:rPr lang="en" sz="2400">
                <a:latin typeface="Times New Roman"/>
                <a:ea typeface="Times New Roman"/>
                <a:cs typeface="Times New Roman"/>
                <a:sym typeface="Times New Roman"/>
              </a:rPr>
              <a:t> </a:t>
            </a:r>
            <a:r>
              <a:rPr b="1" lang="en" sz="2400">
                <a:solidFill>
                  <a:srgbClr val="EA9999"/>
                </a:solidFill>
                <a:latin typeface="Times New Roman"/>
                <a:ea typeface="Times New Roman"/>
                <a:cs typeface="Times New Roman"/>
                <a:sym typeface="Times New Roman"/>
              </a:rPr>
              <a:t>FSH</a:t>
            </a:r>
            <a:r>
              <a:rPr lang="en" sz="2400">
                <a:latin typeface="Times New Roman"/>
                <a:ea typeface="Times New Roman"/>
                <a:cs typeface="Times New Roman"/>
                <a:sym typeface="Times New Roman"/>
              </a:rPr>
              <a:t> &amp; </a:t>
            </a:r>
            <a:r>
              <a:rPr b="1" lang="en" sz="2400">
                <a:solidFill>
                  <a:srgbClr val="EA9999"/>
                </a:solidFill>
                <a:latin typeface="Times New Roman"/>
                <a:ea typeface="Times New Roman"/>
                <a:cs typeface="Times New Roman"/>
                <a:sym typeface="Times New Roman"/>
              </a:rPr>
              <a:t>LH</a:t>
            </a:r>
            <a:r>
              <a:rPr lang="en" sz="2400">
                <a:latin typeface="Times New Roman"/>
                <a:ea typeface="Times New Roman"/>
                <a:cs typeface="Times New Roman"/>
                <a:sym typeface="Times New Roman"/>
              </a:rPr>
              <a:t> initiate the growth of new follicles, beginning a new ovarian cycle.</a:t>
            </a:r>
            <a:endParaRPr sz="2400">
              <a:latin typeface="Times New Roman"/>
              <a:ea typeface="Times New Roman"/>
              <a:cs typeface="Times New Roman"/>
              <a:sym typeface="Times New Roman"/>
            </a:endParaRPr>
          </a:p>
        </p:txBody>
      </p:sp>
      <p:sp>
        <p:nvSpPr>
          <p:cNvPr id="200" name="Google Shape;200;p18"/>
          <p:cNvSpPr txBox="1"/>
          <p:nvPr/>
        </p:nvSpPr>
        <p:spPr>
          <a:xfrm>
            <a:off x="4628613" y="11622870"/>
            <a:ext cx="40575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Times New Roman"/>
                <a:ea typeface="Times New Roman"/>
                <a:cs typeface="Times New Roman"/>
                <a:sym typeface="Times New Roman"/>
              </a:rPr>
              <a:t>Figure 2-12</a:t>
            </a:r>
            <a:endParaRPr b="1" sz="3000">
              <a:latin typeface="Times New Roman"/>
              <a:ea typeface="Times New Roman"/>
              <a:cs typeface="Times New Roman"/>
              <a:sym typeface="Times New Roman"/>
            </a:endParaRPr>
          </a:p>
        </p:txBody>
      </p:sp>
      <p:sp>
        <p:nvSpPr>
          <p:cNvPr id="201" name="Google Shape;201;p18"/>
          <p:cNvSpPr/>
          <p:nvPr/>
        </p:nvSpPr>
        <p:spPr>
          <a:xfrm>
            <a:off x="552338" y="18538311"/>
            <a:ext cx="135855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202" name="Google Shape;202;p18"/>
          <p:cNvSpPr/>
          <p:nvPr/>
        </p:nvSpPr>
        <p:spPr>
          <a:xfrm>
            <a:off x="-13625" y="18538311"/>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03" name="Google Shape;203;p18"/>
          <p:cNvSpPr txBox="1"/>
          <p:nvPr/>
        </p:nvSpPr>
        <p:spPr>
          <a:xfrm>
            <a:off x="0" y="18971800"/>
            <a:ext cx="14097000" cy="8520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Times New Roman"/>
              <a:buAutoNum type="arabicPeriod"/>
            </a:pPr>
            <a:r>
              <a:rPr lang="en">
                <a:solidFill>
                  <a:schemeClr val="dk1"/>
                </a:solidFill>
                <a:latin typeface="Times New Roman"/>
                <a:ea typeface="Times New Roman"/>
                <a:cs typeface="Times New Roman"/>
                <a:sym typeface="Times New Roman"/>
              </a:rPr>
              <a:t>This is the hormone that rises in the mid-cycle surge about 36 hours before ovulation and is the basis for home ovulation predictor kits, </a:t>
            </a:r>
            <a:r>
              <a:rPr lang="en" sz="1500">
                <a:latin typeface="Times New Roman"/>
                <a:ea typeface="Times New Roman"/>
                <a:cs typeface="Times New Roman"/>
                <a:sym typeface="Times New Roman"/>
              </a:rPr>
              <a:t>as the </a:t>
            </a:r>
            <a:r>
              <a:rPr lang="en" sz="1500">
                <a:latin typeface="Times New Roman"/>
                <a:ea typeface="Times New Roman"/>
                <a:cs typeface="Times New Roman"/>
                <a:sym typeface="Times New Roman"/>
              </a:rPr>
              <a:t>level</a:t>
            </a:r>
            <a:r>
              <a:rPr lang="en" sz="1500">
                <a:latin typeface="Times New Roman"/>
                <a:ea typeface="Times New Roman"/>
                <a:cs typeface="Times New Roman"/>
                <a:sym typeface="Times New Roman"/>
              </a:rPr>
              <a:t> of urinary L</a:t>
            </a:r>
            <a:r>
              <a:rPr lang="en" sz="1500">
                <a:latin typeface="Times New Roman"/>
                <a:ea typeface="Times New Roman"/>
                <a:cs typeface="Times New Roman"/>
                <a:sym typeface="Times New Roman"/>
              </a:rPr>
              <a:t>uteinizing</a:t>
            </a:r>
            <a:r>
              <a:rPr lang="en" sz="1500">
                <a:latin typeface="Times New Roman"/>
                <a:ea typeface="Times New Roman"/>
                <a:cs typeface="Times New Roman"/>
                <a:sym typeface="Times New Roman"/>
              </a:rPr>
              <a:t> Hormone detected corresponds with the LH surge that precedes ovulation. But these tests aren’t conclusive because LH surges may not signify true ovulation- for more, read </a:t>
            </a:r>
            <a:r>
              <a:rPr i="1" lang="en" sz="1500">
                <a:latin typeface="Times New Roman"/>
                <a:ea typeface="Times New Roman"/>
                <a:cs typeface="Times New Roman"/>
                <a:sym typeface="Times New Roman"/>
              </a:rPr>
              <a:t>Further Reading </a:t>
            </a:r>
            <a:r>
              <a:rPr lang="en" sz="1500">
                <a:latin typeface="Times New Roman"/>
                <a:ea typeface="Times New Roman"/>
                <a:cs typeface="Times New Roman"/>
                <a:sym typeface="Times New Roman"/>
              </a:rPr>
              <a:t>page 13.</a:t>
            </a:r>
            <a:endParaRPr sz="1500">
              <a:latin typeface="Times New Roman"/>
              <a:ea typeface="Times New Roman"/>
              <a:cs typeface="Times New Roman"/>
              <a:sym typeface="Times New Roman"/>
            </a:endParaRPr>
          </a:p>
        </p:txBody>
      </p:sp>
      <p:sp>
        <p:nvSpPr>
          <p:cNvPr id="204" name="Google Shape;204;p18"/>
          <p:cNvSpPr txBox="1"/>
          <p:nvPr/>
        </p:nvSpPr>
        <p:spPr>
          <a:xfrm>
            <a:off x="14420850" y="18459450"/>
            <a:ext cx="3057300" cy="161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latin typeface="Times New Roman"/>
                <a:ea typeface="Times New Roman"/>
                <a:cs typeface="Times New Roman"/>
                <a:sym typeface="Times New Roman"/>
              </a:rPr>
              <a:t>anovulatory cycles -leading to irregular menses- places the women at risk of hyperplastic endometrium (due to the continuous uninhibited estrogen exposure)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19"/>
          <p:cNvSpPr/>
          <p:nvPr/>
        </p:nvSpPr>
        <p:spPr>
          <a:xfrm>
            <a:off x="0" y="3704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10" name="Google Shape;210;p19"/>
          <p:cNvSpPr txBox="1"/>
          <p:nvPr/>
        </p:nvSpPr>
        <p:spPr>
          <a:xfrm>
            <a:off x="929925" y="3704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UTERINE CYCLE</a:t>
            </a:r>
            <a:endParaRPr sz="3200">
              <a:solidFill>
                <a:srgbClr val="FFFFFF"/>
              </a:solidFill>
              <a:latin typeface="Oswald"/>
              <a:ea typeface="Oswald"/>
              <a:cs typeface="Oswald"/>
              <a:sym typeface="Oswald"/>
            </a:endParaRPr>
          </a:p>
        </p:txBody>
      </p:sp>
      <p:sp>
        <p:nvSpPr>
          <p:cNvPr id="211" name="Google Shape;211;p19"/>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p:txBody>
      </p:sp>
      <p:sp>
        <p:nvSpPr>
          <p:cNvPr id="212" name="Google Shape;212;p19"/>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13" name="Google Shape;213;p19"/>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 </a:t>
            </a:r>
            <a:endParaRPr sz="3500">
              <a:latin typeface="Oswald"/>
              <a:ea typeface="Oswald"/>
              <a:cs typeface="Oswald"/>
              <a:sym typeface="Oswald"/>
            </a:endParaRPr>
          </a:p>
        </p:txBody>
      </p:sp>
      <p:sp>
        <p:nvSpPr>
          <p:cNvPr id="214" name="Google Shape;214;p19"/>
          <p:cNvSpPr txBox="1"/>
          <p:nvPr/>
        </p:nvSpPr>
        <p:spPr>
          <a:xfrm>
            <a:off x="754313" y="1527410"/>
            <a:ext cx="110520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highlight>
                  <a:srgbClr val="F4CCCC"/>
                </a:highlight>
                <a:latin typeface="Oswald"/>
                <a:ea typeface="Oswald"/>
                <a:cs typeface="Oswald"/>
                <a:sym typeface="Oswald"/>
              </a:rPr>
              <a:t>Uterine (Endometrial) Cycle</a:t>
            </a:r>
            <a:endParaRPr sz="3500">
              <a:highlight>
                <a:srgbClr val="F4CCCC"/>
              </a:highlight>
              <a:latin typeface="Oswald"/>
              <a:ea typeface="Oswald"/>
              <a:cs typeface="Oswald"/>
              <a:sym typeface="Oswald"/>
            </a:endParaRPr>
          </a:p>
          <a:p>
            <a:pPr indent="0" lvl="0" marL="0" rtl="0" algn="l">
              <a:spcBef>
                <a:spcPts val="0"/>
              </a:spcBef>
              <a:spcAft>
                <a:spcPts val="0"/>
              </a:spcAft>
              <a:buNone/>
            </a:pPr>
            <a:r>
              <a:t/>
            </a:r>
            <a:endParaRPr sz="3500">
              <a:highlight>
                <a:srgbClr val="F4CCCC"/>
              </a:highlight>
              <a:latin typeface="Oswald"/>
              <a:ea typeface="Oswald"/>
              <a:cs typeface="Oswald"/>
              <a:sym typeface="Oswald"/>
            </a:endParaRPr>
          </a:p>
        </p:txBody>
      </p:sp>
      <p:sp>
        <p:nvSpPr>
          <p:cNvPr id="215" name="Google Shape;215;p19"/>
          <p:cNvSpPr txBox="1"/>
          <p:nvPr/>
        </p:nvSpPr>
        <p:spPr>
          <a:xfrm>
            <a:off x="528525" y="2213800"/>
            <a:ext cx="11799600" cy="24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Times New Roman"/>
                <a:ea typeface="Times New Roman"/>
                <a:cs typeface="Times New Roman"/>
                <a:sym typeface="Times New Roman"/>
              </a:rPr>
              <a:t>Associated with the monthly cyclical production of estrogens and progesterone by the ovaries is an endometrial cycle in the lining of the uterus that operates through the following stages: </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a:p>
            <a:pPr indent="0" lvl="0" marL="0" rtl="0" algn="l">
              <a:spcBef>
                <a:spcPts val="0"/>
              </a:spcBef>
              <a:spcAft>
                <a:spcPts val="0"/>
              </a:spcAft>
              <a:buNone/>
            </a:pPr>
            <a:r>
              <a:rPr b="1" lang="en" sz="2200">
                <a:solidFill>
                  <a:srgbClr val="CC4125"/>
                </a:solidFill>
                <a:latin typeface="Times New Roman"/>
                <a:ea typeface="Times New Roman"/>
                <a:cs typeface="Times New Roman"/>
                <a:sym typeface="Times New Roman"/>
              </a:rPr>
              <a:t>(1) proliferation of the uterine endometrium; (2) development of secretory changes in the endometrium; and (3) desquamation of the endometrium, which is known as </a:t>
            </a:r>
            <a:r>
              <a:rPr b="1" i="1" lang="en" sz="2200">
                <a:solidFill>
                  <a:srgbClr val="CC4125"/>
                </a:solidFill>
                <a:latin typeface="Times New Roman"/>
                <a:ea typeface="Times New Roman"/>
                <a:cs typeface="Times New Roman"/>
                <a:sym typeface="Times New Roman"/>
              </a:rPr>
              <a:t>menstruation</a:t>
            </a:r>
            <a:r>
              <a:rPr b="1" lang="en" sz="2200">
                <a:solidFill>
                  <a:srgbClr val="CC4125"/>
                </a:solidFill>
                <a:latin typeface="Times New Roman"/>
                <a:ea typeface="Times New Roman"/>
                <a:cs typeface="Times New Roman"/>
                <a:sym typeface="Times New Roman"/>
              </a:rPr>
              <a:t>.</a:t>
            </a:r>
            <a:endParaRPr b="1" sz="2200">
              <a:solidFill>
                <a:srgbClr val="CC4125"/>
              </a:solidFill>
              <a:latin typeface="Times New Roman"/>
              <a:ea typeface="Times New Roman"/>
              <a:cs typeface="Times New Roman"/>
              <a:sym typeface="Times New Roman"/>
            </a:endParaRPr>
          </a:p>
        </p:txBody>
      </p:sp>
      <p:pic>
        <p:nvPicPr>
          <p:cNvPr id="216" name="Google Shape;216;p19"/>
          <p:cNvPicPr preferRelativeResize="0"/>
          <p:nvPr/>
        </p:nvPicPr>
        <p:blipFill>
          <a:blip r:embed="rId3">
            <a:alphaModFix/>
          </a:blip>
          <a:stretch>
            <a:fillRect/>
          </a:stretch>
        </p:blipFill>
        <p:spPr>
          <a:xfrm>
            <a:off x="1096837" y="4157261"/>
            <a:ext cx="5951673" cy="3361975"/>
          </a:xfrm>
          <a:prstGeom prst="rect">
            <a:avLst/>
          </a:prstGeom>
          <a:noFill/>
          <a:ln cap="flat" cmpd="sng" w="9525">
            <a:solidFill>
              <a:srgbClr val="000000"/>
            </a:solidFill>
            <a:prstDash val="solid"/>
            <a:round/>
            <a:headEnd len="sm" w="sm" type="none"/>
            <a:tailEnd len="sm" w="sm" type="none"/>
          </a:ln>
        </p:spPr>
      </p:pic>
      <p:sp>
        <p:nvSpPr>
          <p:cNvPr id="217" name="Google Shape;217;p19"/>
          <p:cNvSpPr txBox="1"/>
          <p:nvPr/>
        </p:nvSpPr>
        <p:spPr>
          <a:xfrm>
            <a:off x="812425" y="7808994"/>
            <a:ext cx="13840200" cy="11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highlight>
                  <a:srgbClr val="F4CCCC"/>
                </a:highlight>
                <a:latin typeface="Oswald"/>
                <a:ea typeface="Oswald"/>
                <a:cs typeface="Oswald"/>
                <a:sym typeface="Oswald"/>
              </a:rPr>
              <a:t>Uterine Cycle: Proliferative Phase (Estrogen Phase), Occurring Before Ovulation.</a:t>
            </a:r>
            <a:endParaRPr sz="3500">
              <a:highlight>
                <a:srgbClr val="F4CCCC"/>
              </a:highlight>
              <a:latin typeface="Oswald"/>
              <a:ea typeface="Oswald"/>
              <a:cs typeface="Oswald"/>
              <a:sym typeface="Oswald"/>
            </a:endParaRPr>
          </a:p>
          <a:p>
            <a:pPr indent="0" lvl="0" marL="0" rtl="0" algn="l">
              <a:spcBef>
                <a:spcPts val="0"/>
              </a:spcBef>
              <a:spcAft>
                <a:spcPts val="0"/>
              </a:spcAft>
              <a:buNone/>
            </a:pPr>
            <a:r>
              <a:rPr lang="en" sz="3500">
                <a:highlight>
                  <a:srgbClr val="F4CCCC"/>
                </a:highlight>
                <a:latin typeface="Oswald"/>
                <a:ea typeface="Oswald"/>
                <a:cs typeface="Oswald"/>
                <a:sym typeface="Oswald"/>
              </a:rPr>
              <a:t> </a:t>
            </a:r>
            <a:endParaRPr sz="3500">
              <a:highlight>
                <a:srgbClr val="F4CCCC"/>
              </a:highlight>
              <a:latin typeface="Oswald"/>
              <a:ea typeface="Oswald"/>
              <a:cs typeface="Oswald"/>
              <a:sym typeface="Oswald"/>
            </a:endParaRPr>
          </a:p>
        </p:txBody>
      </p:sp>
      <p:sp>
        <p:nvSpPr>
          <p:cNvPr id="218" name="Google Shape;218;p19"/>
          <p:cNvSpPr txBox="1"/>
          <p:nvPr/>
        </p:nvSpPr>
        <p:spPr>
          <a:xfrm>
            <a:off x="950850" y="8636450"/>
            <a:ext cx="12430200" cy="55521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45818E"/>
                </a:solidFill>
                <a:latin typeface="Times New Roman"/>
                <a:ea typeface="Times New Roman"/>
                <a:cs typeface="Times New Roman"/>
                <a:sym typeface="Times New Roman"/>
              </a:rPr>
              <a:t>At the beginning of each cycle, most of the endometrium has been desquamated by menstruation.</a:t>
            </a:r>
            <a:r>
              <a:rPr baseline="30000" lang="en" sz="2200">
                <a:solidFill>
                  <a:srgbClr val="45818E"/>
                </a:solidFill>
                <a:latin typeface="Times New Roman"/>
                <a:ea typeface="Times New Roman"/>
                <a:cs typeface="Times New Roman"/>
                <a:sym typeface="Times New Roman"/>
              </a:rPr>
              <a:t>1</a:t>
            </a:r>
            <a:endParaRPr baseline="30000" sz="22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aseline="30000" sz="22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200">
                <a:solidFill>
                  <a:srgbClr val="45818E"/>
                </a:solidFill>
                <a:latin typeface="Times New Roman"/>
                <a:ea typeface="Times New Roman"/>
                <a:cs typeface="Times New Roman"/>
                <a:sym typeface="Times New Roman"/>
              </a:rPr>
              <a:t>After menstruation, only a thin layer of the endometrial stroma remains and the only epithelial cells that are left are those located in the remaining deeper portions of the glands &amp; crypts of the endometrium.</a:t>
            </a:r>
            <a:endParaRPr sz="22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i="1" sz="22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200">
                <a:solidFill>
                  <a:srgbClr val="45818E"/>
                </a:solidFill>
                <a:latin typeface="Times New Roman"/>
                <a:ea typeface="Times New Roman"/>
                <a:cs typeface="Times New Roman"/>
                <a:sym typeface="Times New Roman"/>
              </a:rPr>
              <a:t>Under the influence of estrogens,</a:t>
            </a:r>
            <a:r>
              <a:rPr lang="en" sz="2200">
                <a:solidFill>
                  <a:srgbClr val="45818E"/>
                </a:solidFill>
                <a:latin typeface="Times New Roman"/>
                <a:ea typeface="Times New Roman"/>
                <a:cs typeface="Times New Roman"/>
                <a:sym typeface="Times New Roman"/>
              </a:rPr>
              <a:t> secreted in large quantities by the ovaries, the stromal cells and the epithelial cells proliferate rapidly.</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The endometrial surface is re-epithelialized within </a:t>
            </a:r>
            <a:r>
              <a:rPr lang="en" sz="2200">
                <a:solidFill>
                  <a:srgbClr val="E06666"/>
                </a:solidFill>
                <a:latin typeface="Times New Roman"/>
                <a:ea typeface="Times New Roman"/>
                <a:cs typeface="Times New Roman"/>
                <a:sym typeface="Times New Roman"/>
              </a:rPr>
              <a:t>4-7 days</a:t>
            </a:r>
            <a:r>
              <a:rPr lang="en" sz="2200">
                <a:latin typeface="Times New Roman"/>
                <a:ea typeface="Times New Roman"/>
                <a:cs typeface="Times New Roman"/>
                <a:sym typeface="Times New Roman"/>
              </a:rPr>
              <a:t> after the beginning of menstruation.</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Before ovulation, the endometrium increases greatly in thickness, due to increase numbers of stromal cells, progressive growth of the endometrial glands, and new blood vessels </a:t>
            </a:r>
            <a:r>
              <a:rPr lang="en" sz="2200">
                <a:solidFill>
                  <a:srgbClr val="A3A3A3"/>
                </a:solidFill>
                <a:latin typeface="Times New Roman"/>
                <a:ea typeface="Times New Roman"/>
                <a:cs typeface="Times New Roman"/>
                <a:sym typeface="Times New Roman"/>
              </a:rPr>
              <a:t>spiral arteries</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At the time of ovulation, the endometrium is </a:t>
            </a:r>
            <a:r>
              <a:rPr lang="en" sz="2200">
                <a:solidFill>
                  <a:srgbClr val="E06666"/>
                </a:solidFill>
                <a:latin typeface="Times New Roman"/>
                <a:ea typeface="Times New Roman"/>
                <a:cs typeface="Times New Roman"/>
                <a:sym typeface="Times New Roman"/>
              </a:rPr>
              <a:t>3-5 mm</a:t>
            </a:r>
            <a:r>
              <a:rPr lang="en" sz="2200">
                <a:latin typeface="Times New Roman"/>
                <a:ea typeface="Times New Roman"/>
                <a:cs typeface="Times New Roman"/>
                <a:sym typeface="Times New Roman"/>
              </a:rPr>
              <a:t> thick. </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The endometrial glands in the cervical region secrete thin, stringy mucus. The mucus strings actually align themselves along the length of the cervical canal, forming channels that help guide sperm in the proper direction from the vagina into the uterus.</a:t>
            </a:r>
            <a:r>
              <a:rPr baseline="30000" lang="en" sz="2200">
                <a:latin typeface="Times New Roman"/>
                <a:ea typeface="Times New Roman"/>
                <a:cs typeface="Times New Roman"/>
                <a:sym typeface="Times New Roman"/>
              </a:rPr>
              <a:t>2</a:t>
            </a:r>
            <a:endParaRPr baseline="30000" sz="2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200">
              <a:latin typeface="Times New Roman"/>
              <a:ea typeface="Times New Roman"/>
              <a:cs typeface="Times New Roman"/>
              <a:sym typeface="Times New Roman"/>
            </a:endParaRPr>
          </a:p>
        </p:txBody>
      </p:sp>
      <p:pic>
        <p:nvPicPr>
          <p:cNvPr id="219" name="Google Shape;219;p19"/>
          <p:cNvPicPr preferRelativeResize="0"/>
          <p:nvPr/>
        </p:nvPicPr>
        <p:blipFill rotWithShape="1">
          <a:blip r:embed="rId4">
            <a:alphaModFix/>
          </a:blip>
          <a:srcRect b="0" l="0" r="754" t="39187"/>
          <a:stretch/>
        </p:blipFill>
        <p:spPr>
          <a:xfrm>
            <a:off x="4258594" y="14339303"/>
            <a:ext cx="5417119" cy="3238374"/>
          </a:xfrm>
          <a:prstGeom prst="rect">
            <a:avLst/>
          </a:prstGeom>
          <a:noFill/>
          <a:ln cap="flat" cmpd="sng" w="9525">
            <a:solidFill>
              <a:srgbClr val="000000"/>
            </a:solidFill>
            <a:prstDash val="solid"/>
            <a:round/>
            <a:headEnd len="sm" w="sm" type="none"/>
            <a:tailEnd len="sm" w="sm" type="none"/>
          </a:ln>
        </p:spPr>
      </p:pic>
      <p:sp>
        <p:nvSpPr>
          <p:cNvPr id="220" name="Google Shape;220;p19"/>
          <p:cNvSpPr txBox="1"/>
          <p:nvPr/>
        </p:nvSpPr>
        <p:spPr>
          <a:xfrm>
            <a:off x="7080700" y="4617100"/>
            <a:ext cx="6182700" cy="240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dk1"/>
                </a:solidFill>
                <a:latin typeface="Merriweather"/>
                <a:ea typeface="Merriweather"/>
                <a:cs typeface="Merriweather"/>
                <a:sym typeface="Merriweather"/>
              </a:rPr>
              <a:t>Figure</a:t>
            </a:r>
            <a:r>
              <a:rPr b="1" lang="en" sz="2200">
                <a:solidFill>
                  <a:schemeClr val="dk1"/>
                </a:solidFill>
                <a:latin typeface="Merriweather"/>
                <a:ea typeface="Merriweather"/>
                <a:cs typeface="Merriweather"/>
                <a:sym typeface="Merriweather"/>
              </a:rPr>
              <a:t> 3-1. </a:t>
            </a:r>
            <a:r>
              <a:rPr lang="en" sz="2200">
                <a:solidFill>
                  <a:schemeClr val="dk1"/>
                </a:solidFill>
                <a:latin typeface="Times New Roman"/>
                <a:ea typeface="Times New Roman"/>
                <a:cs typeface="Times New Roman"/>
                <a:sym typeface="Times New Roman"/>
              </a:rPr>
              <a:t>Phases of endometrial growth and menstruation during each monthly female sexual cycle.</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rgbClr val="CC4125"/>
              </a:buClr>
              <a:buSzPts val="2200"/>
              <a:buFont typeface="Merriweather"/>
              <a:buChar char="-"/>
            </a:pPr>
            <a:r>
              <a:rPr lang="en" sz="2200">
                <a:solidFill>
                  <a:srgbClr val="CC4125"/>
                </a:solidFill>
                <a:latin typeface="Merriweather"/>
                <a:ea typeface="Merriweather"/>
                <a:cs typeface="Merriweather"/>
                <a:sym typeface="Merriweather"/>
              </a:rPr>
              <a:t>Proliferative phase (preovulatory) is dominated by </a:t>
            </a:r>
            <a:r>
              <a:rPr b="1" lang="en" sz="2200">
                <a:solidFill>
                  <a:srgbClr val="CC4125"/>
                </a:solidFill>
                <a:latin typeface="Merriweather"/>
                <a:ea typeface="Merriweather"/>
                <a:cs typeface="Merriweather"/>
                <a:sym typeface="Merriweather"/>
              </a:rPr>
              <a:t>Estradiol</a:t>
            </a:r>
            <a:r>
              <a:rPr lang="en" sz="2200">
                <a:solidFill>
                  <a:srgbClr val="CC4125"/>
                </a:solidFill>
                <a:latin typeface="Merriweather"/>
                <a:ea typeface="Merriweather"/>
                <a:cs typeface="Merriweather"/>
                <a:sym typeface="Merriweather"/>
              </a:rPr>
              <a:t>.</a:t>
            </a:r>
            <a:endParaRPr sz="2200">
              <a:solidFill>
                <a:srgbClr val="CC4125"/>
              </a:solidFill>
              <a:latin typeface="Merriweather"/>
              <a:ea typeface="Merriweather"/>
              <a:cs typeface="Merriweather"/>
              <a:sym typeface="Merriweather"/>
            </a:endParaRPr>
          </a:p>
          <a:p>
            <a:pPr indent="-368300" lvl="0" marL="457200" rtl="0" algn="l">
              <a:spcBef>
                <a:spcPts val="0"/>
              </a:spcBef>
              <a:spcAft>
                <a:spcPts val="0"/>
              </a:spcAft>
              <a:buClr>
                <a:srgbClr val="CC4125"/>
              </a:buClr>
              <a:buSzPts val="2200"/>
              <a:buFont typeface="Merriweather"/>
              <a:buChar char="-"/>
            </a:pPr>
            <a:r>
              <a:rPr lang="en" sz="2200">
                <a:solidFill>
                  <a:srgbClr val="CC4125"/>
                </a:solidFill>
                <a:latin typeface="Merriweather"/>
                <a:ea typeface="Merriweather"/>
                <a:cs typeface="Merriweather"/>
                <a:sym typeface="Merriweather"/>
              </a:rPr>
              <a:t>Secretory phase (postovulatory) is dominated by </a:t>
            </a:r>
            <a:r>
              <a:rPr b="1" lang="en" sz="2200">
                <a:solidFill>
                  <a:srgbClr val="CC4125"/>
                </a:solidFill>
                <a:latin typeface="Merriweather"/>
                <a:ea typeface="Merriweather"/>
                <a:cs typeface="Merriweather"/>
                <a:sym typeface="Merriweather"/>
              </a:rPr>
              <a:t>Progesterone</a:t>
            </a:r>
            <a:r>
              <a:rPr lang="en" sz="2200">
                <a:solidFill>
                  <a:srgbClr val="CC4125"/>
                </a:solidFill>
                <a:latin typeface="Merriweather"/>
                <a:ea typeface="Merriweather"/>
                <a:cs typeface="Merriweather"/>
                <a:sym typeface="Merriweather"/>
              </a:rPr>
              <a:t>.</a:t>
            </a:r>
            <a:endParaRPr sz="2200">
              <a:solidFill>
                <a:srgbClr val="CC4125"/>
              </a:solidFill>
              <a:latin typeface="Merriweather"/>
              <a:ea typeface="Merriweather"/>
              <a:cs typeface="Merriweather"/>
              <a:sym typeface="Merriweather"/>
            </a:endParaRPr>
          </a:p>
        </p:txBody>
      </p:sp>
      <p:sp>
        <p:nvSpPr>
          <p:cNvPr id="221" name="Google Shape;221;p19"/>
          <p:cNvSpPr/>
          <p:nvPr/>
        </p:nvSpPr>
        <p:spPr>
          <a:xfrm>
            <a:off x="315878" y="1687247"/>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22" name="Google Shape;222;p19"/>
          <p:cNvSpPr/>
          <p:nvPr/>
        </p:nvSpPr>
        <p:spPr>
          <a:xfrm>
            <a:off x="315866" y="7941195"/>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23" name="Google Shape;223;p19"/>
          <p:cNvSpPr txBox="1"/>
          <p:nvPr/>
        </p:nvSpPr>
        <p:spPr>
          <a:xfrm>
            <a:off x="6084663" y="17477000"/>
            <a:ext cx="3711600" cy="64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dk1"/>
                </a:solidFill>
                <a:latin typeface="Merriweather"/>
                <a:ea typeface="Merriweather"/>
                <a:cs typeface="Merriweather"/>
                <a:sym typeface="Merriweather"/>
              </a:rPr>
              <a:t>Figure</a:t>
            </a:r>
            <a:r>
              <a:rPr b="1" lang="en" sz="2200">
                <a:solidFill>
                  <a:schemeClr val="dk1"/>
                </a:solidFill>
                <a:latin typeface="Merriweather"/>
                <a:ea typeface="Merriweather"/>
                <a:cs typeface="Merriweather"/>
                <a:sym typeface="Merriweather"/>
              </a:rPr>
              <a:t> 3-2</a:t>
            </a:r>
            <a:endParaRPr/>
          </a:p>
        </p:txBody>
      </p:sp>
      <p:sp>
        <p:nvSpPr>
          <p:cNvPr id="224" name="Google Shape;224;p19"/>
          <p:cNvSpPr/>
          <p:nvPr/>
        </p:nvSpPr>
        <p:spPr>
          <a:xfrm>
            <a:off x="538050" y="17910650"/>
            <a:ext cx="135855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225" name="Google Shape;225;p19"/>
          <p:cNvSpPr/>
          <p:nvPr/>
        </p:nvSpPr>
        <p:spPr>
          <a:xfrm>
            <a:off x="-7050" y="1791065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6" name="Google Shape;226;p19"/>
          <p:cNvSpPr txBox="1"/>
          <p:nvPr/>
        </p:nvSpPr>
        <p:spPr>
          <a:xfrm>
            <a:off x="-42075" y="18268250"/>
            <a:ext cx="14139000" cy="15180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Endometrial growth is maintained by estrogen and progesterone, these two hormones bind stromal cells (like fibroblasts) and activate genes (like VEGF) to cause the formation of new blood vessels, this carries nutrients and even more hormones to the endometrium. The major source of estrogen and progesterone at the end of each cycle is the corpus luteum, which we know degenerate shortly before menstruation ends (around day 26), therefore less estrogen and progesterone will be produced, and the endometrium will start degeneration. </a:t>
            </a:r>
            <a:r>
              <a:rPr b="1" lang="en" sz="1600">
                <a:latin typeface="Times New Roman"/>
                <a:ea typeface="Times New Roman"/>
                <a:cs typeface="Times New Roman"/>
                <a:sym typeface="Times New Roman"/>
              </a:rPr>
              <a:t>Estrogen and progesterone are required for growth of the endometrium. They increase nutrient supply and even glycolysis. </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The combined effects of this spike in estrogen on the uterus and the cervix help optimize the chance of fertilization, which is highest between day 11 and day 15.</a:t>
            </a:r>
            <a:endParaRPr sz="160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20"/>
          <p:cNvSpPr/>
          <p:nvPr/>
        </p:nvSpPr>
        <p:spPr>
          <a:xfrm>
            <a:off x="0" y="370466"/>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2" name="Google Shape;232;p20"/>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 </a:t>
            </a:r>
            <a:endParaRPr sz="3500">
              <a:latin typeface="Oswald"/>
              <a:ea typeface="Oswald"/>
              <a:cs typeface="Oswald"/>
              <a:sym typeface="Oswald"/>
            </a:endParaRPr>
          </a:p>
        </p:txBody>
      </p:sp>
      <p:sp>
        <p:nvSpPr>
          <p:cNvPr id="233" name="Google Shape;233;p20"/>
          <p:cNvSpPr txBox="1"/>
          <p:nvPr/>
        </p:nvSpPr>
        <p:spPr>
          <a:xfrm>
            <a:off x="929925" y="37047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UTERINE CYCLE</a:t>
            </a:r>
            <a:endParaRPr sz="3200">
              <a:solidFill>
                <a:srgbClr val="FFFFFF"/>
              </a:solidFill>
              <a:latin typeface="Oswald"/>
              <a:ea typeface="Oswald"/>
              <a:cs typeface="Oswald"/>
              <a:sym typeface="Oswald"/>
            </a:endParaRPr>
          </a:p>
        </p:txBody>
      </p:sp>
      <p:sp>
        <p:nvSpPr>
          <p:cNvPr id="234" name="Google Shape;234;p20"/>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7</a:t>
            </a:r>
            <a:endParaRPr sz="4500">
              <a:solidFill>
                <a:srgbClr val="FFFFFF"/>
              </a:solidFill>
              <a:latin typeface="Oswald"/>
              <a:ea typeface="Oswald"/>
              <a:cs typeface="Oswald"/>
              <a:sym typeface="Oswald"/>
            </a:endParaRPr>
          </a:p>
        </p:txBody>
      </p:sp>
      <p:sp>
        <p:nvSpPr>
          <p:cNvPr id="235" name="Google Shape;235;p20"/>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6" name="Google Shape;236;p20"/>
          <p:cNvSpPr txBox="1"/>
          <p:nvPr/>
        </p:nvSpPr>
        <p:spPr>
          <a:xfrm>
            <a:off x="656625" y="1260338"/>
            <a:ext cx="13339500" cy="15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highlight>
                  <a:srgbClr val="F4CCCC"/>
                </a:highlight>
                <a:latin typeface="Oswald"/>
                <a:ea typeface="Oswald"/>
                <a:cs typeface="Oswald"/>
                <a:sym typeface="Oswald"/>
              </a:rPr>
              <a:t>Uterine Cycle: </a:t>
            </a:r>
            <a:r>
              <a:rPr lang="en" sz="3500">
                <a:highlight>
                  <a:srgbClr val="F4CCCC"/>
                </a:highlight>
                <a:latin typeface="Oswald"/>
                <a:ea typeface="Oswald"/>
                <a:cs typeface="Oswald"/>
                <a:sym typeface="Oswald"/>
              </a:rPr>
              <a:t>Secretory Phase (Progestational Phase), Occurring After Ovulation.</a:t>
            </a:r>
            <a:endParaRPr sz="3500">
              <a:highlight>
                <a:srgbClr val="F4CCCC"/>
              </a:highlight>
              <a:latin typeface="Oswald"/>
              <a:ea typeface="Oswald"/>
              <a:cs typeface="Oswald"/>
              <a:sym typeface="Oswald"/>
            </a:endParaRPr>
          </a:p>
        </p:txBody>
      </p:sp>
      <p:sp>
        <p:nvSpPr>
          <p:cNvPr id="237" name="Google Shape;237;p20"/>
          <p:cNvSpPr txBox="1"/>
          <p:nvPr/>
        </p:nvSpPr>
        <p:spPr>
          <a:xfrm>
            <a:off x="761500" y="2198325"/>
            <a:ext cx="12373500" cy="63624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100">
                <a:latin typeface="Times New Roman"/>
                <a:ea typeface="Times New Roman"/>
                <a:cs typeface="Times New Roman"/>
                <a:sym typeface="Times New Roman"/>
              </a:rPr>
              <a:t>After ovulation, during most of the latter half of the monthly cycle, </a:t>
            </a:r>
            <a:r>
              <a:rPr b="1" lang="en" sz="2100">
                <a:solidFill>
                  <a:srgbClr val="EA9999"/>
                </a:solidFill>
                <a:latin typeface="Times New Roman"/>
                <a:ea typeface="Times New Roman"/>
                <a:cs typeface="Times New Roman"/>
                <a:sym typeface="Times New Roman"/>
              </a:rPr>
              <a:t>estrogen</a:t>
            </a:r>
            <a:r>
              <a:rPr lang="en" sz="2100">
                <a:latin typeface="Times New Roman"/>
                <a:ea typeface="Times New Roman"/>
                <a:cs typeface="Times New Roman"/>
                <a:sym typeface="Times New Roman"/>
              </a:rPr>
              <a:t> and </a:t>
            </a:r>
            <a:r>
              <a:rPr b="1" lang="en" sz="2100">
                <a:solidFill>
                  <a:srgbClr val="EA9999"/>
                </a:solidFill>
                <a:latin typeface="Times New Roman"/>
                <a:ea typeface="Times New Roman"/>
                <a:cs typeface="Times New Roman"/>
                <a:sym typeface="Times New Roman"/>
              </a:rPr>
              <a:t>progesterone</a:t>
            </a:r>
            <a:r>
              <a:rPr lang="en" sz="2100">
                <a:latin typeface="Times New Roman"/>
                <a:ea typeface="Times New Roman"/>
                <a:cs typeface="Times New Roman"/>
                <a:sym typeface="Times New Roman"/>
              </a:rPr>
              <a:t> are secreted in large quantities by the corpus luteum.</a:t>
            </a:r>
            <a:endParaRPr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100">
                <a:solidFill>
                  <a:srgbClr val="EA9999"/>
                </a:solidFill>
                <a:latin typeface="Times New Roman"/>
                <a:ea typeface="Times New Roman"/>
                <a:cs typeface="Times New Roman"/>
                <a:sym typeface="Times New Roman"/>
              </a:rPr>
              <a:t>Estrogen</a:t>
            </a:r>
            <a:r>
              <a:rPr lang="en" sz="2100">
                <a:latin typeface="Times New Roman"/>
                <a:ea typeface="Times New Roman"/>
                <a:cs typeface="Times New Roman"/>
                <a:sym typeface="Times New Roman"/>
              </a:rPr>
              <a:t> causes slight cellular proliferation in the endometrium, whereas </a:t>
            </a:r>
            <a:r>
              <a:rPr b="1" lang="en" sz="2100">
                <a:solidFill>
                  <a:srgbClr val="EA9999"/>
                </a:solidFill>
                <a:latin typeface="Times New Roman"/>
                <a:ea typeface="Times New Roman"/>
                <a:cs typeface="Times New Roman"/>
                <a:sym typeface="Times New Roman"/>
              </a:rPr>
              <a:t>progesterone</a:t>
            </a:r>
            <a:r>
              <a:rPr lang="en" sz="2100">
                <a:latin typeface="Times New Roman"/>
                <a:ea typeface="Times New Roman"/>
                <a:cs typeface="Times New Roman"/>
                <a:sym typeface="Times New Roman"/>
              </a:rPr>
              <a:t> causes marked swelling and secretory development of the endometrium.</a:t>
            </a:r>
            <a:endParaRPr sz="2100">
              <a:latin typeface="Times New Roman"/>
              <a:ea typeface="Times New Roman"/>
              <a:cs typeface="Times New Roman"/>
              <a:sym typeface="Times New Roman"/>
            </a:endParaRPr>
          </a:p>
          <a:p>
            <a:pPr indent="-361950" lvl="0" marL="457200" rtl="0" algn="l">
              <a:lnSpc>
                <a:spcPct val="115000"/>
              </a:lnSpc>
              <a:spcBef>
                <a:spcPts val="0"/>
              </a:spcBef>
              <a:spcAft>
                <a:spcPts val="0"/>
              </a:spcAft>
              <a:buSzPts val="2100"/>
              <a:buFont typeface="Times New Roman"/>
              <a:buChar char="●"/>
            </a:pPr>
            <a:r>
              <a:rPr lang="en" sz="2100">
                <a:latin typeface="Times New Roman"/>
                <a:ea typeface="Times New Roman"/>
                <a:cs typeface="Times New Roman"/>
                <a:sym typeface="Times New Roman"/>
              </a:rPr>
              <a:t>The glands increase in tortuosity, and an excess of secretory substances accumulates in the glandular epithelial cells.</a:t>
            </a:r>
            <a:endParaRPr baseline="30000"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aseline="30000"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100">
                <a:latin typeface="Times New Roman"/>
                <a:ea typeface="Times New Roman"/>
                <a:cs typeface="Times New Roman"/>
                <a:sym typeface="Times New Roman"/>
              </a:rPr>
              <a:t>Stromal cells cytoplasm increases due to the increase in lipid and glycogen deposits.</a:t>
            </a:r>
            <a:endParaRPr baseline="30000" sz="2100">
              <a:latin typeface="Times New Roman"/>
              <a:ea typeface="Times New Roman"/>
              <a:cs typeface="Times New Roman"/>
              <a:sym typeface="Times New Roman"/>
            </a:endParaRPr>
          </a:p>
          <a:p>
            <a:pPr indent="-361950" lvl="0" marL="457200" rtl="0" algn="l">
              <a:lnSpc>
                <a:spcPct val="115000"/>
              </a:lnSpc>
              <a:spcBef>
                <a:spcPts val="0"/>
              </a:spcBef>
              <a:spcAft>
                <a:spcPts val="0"/>
              </a:spcAft>
              <a:buSzPts val="2100"/>
              <a:buFont typeface="Times New Roman"/>
              <a:buChar char="●"/>
            </a:pPr>
            <a:r>
              <a:rPr lang="en" sz="2100">
                <a:latin typeface="Times New Roman"/>
                <a:ea typeface="Times New Roman"/>
                <a:cs typeface="Times New Roman"/>
                <a:sym typeface="Times New Roman"/>
              </a:rPr>
              <a:t>The blood supply to the endometrium increases with the blood vessels becoming more tortuous.</a:t>
            </a:r>
            <a:endParaRPr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100">
                <a:latin typeface="Times New Roman"/>
                <a:ea typeface="Times New Roman"/>
                <a:cs typeface="Times New Roman"/>
                <a:sym typeface="Times New Roman"/>
              </a:rPr>
              <a:t>About </a:t>
            </a:r>
            <a:r>
              <a:rPr lang="en" sz="2100">
                <a:solidFill>
                  <a:srgbClr val="E06666"/>
                </a:solidFill>
                <a:latin typeface="Times New Roman"/>
                <a:ea typeface="Times New Roman"/>
                <a:cs typeface="Times New Roman"/>
                <a:sym typeface="Times New Roman"/>
              </a:rPr>
              <a:t>1 week</a:t>
            </a:r>
            <a:r>
              <a:rPr lang="en" sz="2100">
                <a:latin typeface="Times New Roman"/>
                <a:ea typeface="Times New Roman"/>
                <a:cs typeface="Times New Roman"/>
                <a:sym typeface="Times New Roman"/>
              </a:rPr>
              <a:t> after ovulation (</a:t>
            </a:r>
            <a:r>
              <a:rPr lang="en" sz="2100">
                <a:solidFill>
                  <a:srgbClr val="E06666"/>
                </a:solidFill>
                <a:latin typeface="Times New Roman"/>
                <a:ea typeface="Times New Roman"/>
                <a:cs typeface="Times New Roman"/>
                <a:sym typeface="Times New Roman"/>
              </a:rPr>
              <a:t>day 21</a:t>
            </a:r>
            <a:r>
              <a:rPr lang="en" sz="2100">
                <a:latin typeface="Times New Roman"/>
                <a:ea typeface="Times New Roman"/>
                <a:cs typeface="Times New Roman"/>
                <a:sym typeface="Times New Roman"/>
              </a:rPr>
              <a:t>), the endometrium has a thickness of </a:t>
            </a:r>
            <a:r>
              <a:rPr lang="en" sz="2100">
                <a:solidFill>
                  <a:srgbClr val="E06666"/>
                </a:solidFill>
                <a:latin typeface="Times New Roman"/>
                <a:ea typeface="Times New Roman"/>
                <a:cs typeface="Times New Roman"/>
                <a:sym typeface="Times New Roman"/>
              </a:rPr>
              <a:t>5-6 mm</a:t>
            </a:r>
            <a:r>
              <a:rPr lang="en" sz="2100">
                <a:latin typeface="Times New Roman"/>
                <a:ea typeface="Times New Roman"/>
                <a:cs typeface="Times New Roman"/>
                <a:sym typeface="Times New Roman"/>
              </a:rPr>
              <a:t>.</a:t>
            </a:r>
            <a:endParaRPr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100">
                <a:solidFill>
                  <a:srgbClr val="45818E"/>
                </a:solidFill>
                <a:latin typeface="Times New Roman"/>
                <a:ea typeface="Times New Roman"/>
                <a:cs typeface="Times New Roman"/>
                <a:sym typeface="Times New Roman"/>
              </a:rPr>
              <a:t>The whole purpose of all these changes is to produce a highly secretory endometrium that contains large amounts of stored nutrients to provide appropriate conditions for implantation of a fertilized ovum.</a:t>
            </a:r>
            <a:endParaRPr b="1" sz="2100">
              <a:solidFill>
                <a:srgbClr val="45818E"/>
              </a:solidFill>
              <a:latin typeface="Times New Roman"/>
              <a:ea typeface="Times New Roman"/>
              <a:cs typeface="Times New Roman"/>
              <a:sym typeface="Times New Roman"/>
            </a:endParaRPr>
          </a:p>
          <a:p>
            <a:pPr indent="-361950" lvl="0" marL="457200" rtl="0" algn="l">
              <a:lnSpc>
                <a:spcPct val="115000"/>
              </a:lnSpc>
              <a:spcBef>
                <a:spcPts val="0"/>
              </a:spcBef>
              <a:spcAft>
                <a:spcPts val="0"/>
              </a:spcAft>
              <a:buSzPts val="2100"/>
              <a:buFont typeface="Times New Roman"/>
              <a:buChar char="-"/>
            </a:pPr>
            <a:r>
              <a:rPr lang="en" sz="2100">
                <a:latin typeface="Times New Roman"/>
                <a:ea typeface="Times New Roman"/>
                <a:cs typeface="Times New Roman"/>
                <a:sym typeface="Times New Roman"/>
              </a:rPr>
              <a:t>The uterine secretions, called “</a:t>
            </a:r>
            <a:r>
              <a:rPr i="1" lang="en" sz="2100">
                <a:latin typeface="Times New Roman"/>
                <a:ea typeface="Times New Roman"/>
                <a:cs typeface="Times New Roman"/>
                <a:sym typeface="Times New Roman"/>
              </a:rPr>
              <a:t>uterine milk</a:t>
            </a:r>
            <a:r>
              <a:rPr lang="en" sz="2100">
                <a:latin typeface="Times New Roman"/>
                <a:ea typeface="Times New Roman"/>
                <a:cs typeface="Times New Roman"/>
                <a:sym typeface="Times New Roman"/>
              </a:rPr>
              <a:t>”, provide nutrition for the diving ovum.</a:t>
            </a:r>
            <a:endParaRPr sz="2100">
              <a:latin typeface="Times New Roman"/>
              <a:ea typeface="Times New Roman"/>
              <a:cs typeface="Times New Roman"/>
              <a:sym typeface="Times New Roman"/>
            </a:endParaRPr>
          </a:p>
          <a:p>
            <a:pPr indent="-361950" lvl="0" marL="457200" rtl="0" algn="l">
              <a:lnSpc>
                <a:spcPct val="115000"/>
              </a:lnSpc>
              <a:spcBef>
                <a:spcPts val="0"/>
              </a:spcBef>
              <a:spcAft>
                <a:spcPts val="0"/>
              </a:spcAft>
              <a:buClr>
                <a:srgbClr val="45818E"/>
              </a:buClr>
              <a:buSzPts val="2100"/>
              <a:buFont typeface="Times New Roman"/>
              <a:buChar char="-"/>
            </a:pPr>
            <a:r>
              <a:rPr lang="en" sz="2100">
                <a:solidFill>
                  <a:srgbClr val="45818E"/>
                </a:solidFill>
                <a:latin typeface="Times New Roman"/>
                <a:ea typeface="Times New Roman"/>
                <a:cs typeface="Times New Roman"/>
                <a:sym typeface="Times New Roman"/>
              </a:rPr>
              <a:t>The trophoblastic cells on the surface of the implanting ovum begin to digest the endometrium and absorb the endometrial stored substances.</a:t>
            </a:r>
            <a:endParaRPr sz="21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100">
              <a:latin typeface="Times New Roman"/>
              <a:ea typeface="Times New Roman"/>
              <a:cs typeface="Times New Roman"/>
              <a:sym typeface="Times New Roman"/>
            </a:endParaRPr>
          </a:p>
        </p:txBody>
      </p:sp>
      <p:sp>
        <p:nvSpPr>
          <p:cNvPr id="238" name="Google Shape;238;p20"/>
          <p:cNvSpPr/>
          <p:nvPr/>
        </p:nvSpPr>
        <p:spPr>
          <a:xfrm>
            <a:off x="188016" y="1391927"/>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39" name="Google Shape;239;p20"/>
          <p:cNvSpPr txBox="1"/>
          <p:nvPr/>
        </p:nvSpPr>
        <p:spPr>
          <a:xfrm>
            <a:off x="827088" y="8812513"/>
            <a:ext cx="129576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Uterine Cycle: Menstruation</a:t>
            </a:r>
            <a:endParaRPr sz="3600">
              <a:highlight>
                <a:srgbClr val="F4CCCC"/>
              </a:highlight>
              <a:latin typeface="Oswald"/>
              <a:ea typeface="Oswald"/>
              <a:cs typeface="Oswald"/>
              <a:sym typeface="Oswald"/>
            </a:endParaRPr>
          </a:p>
          <a:p>
            <a:pPr indent="0" lvl="0" marL="0" rtl="0" algn="l">
              <a:spcBef>
                <a:spcPts val="0"/>
              </a:spcBef>
              <a:spcAft>
                <a:spcPts val="0"/>
              </a:spcAft>
              <a:buNone/>
            </a:pPr>
            <a:r>
              <a:rPr lang="en" sz="3600">
                <a:highlight>
                  <a:srgbClr val="F4CCCC"/>
                </a:highlight>
                <a:latin typeface="Oswald"/>
                <a:ea typeface="Oswald"/>
                <a:cs typeface="Oswald"/>
                <a:sym typeface="Oswald"/>
              </a:rPr>
              <a:t> </a:t>
            </a:r>
            <a:endParaRPr sz="3600">
              <a:highlight>
                <a:srgbClr val="F4CCCC"/>
              </a:highlight>
              <a:latin typeface="Oswald"/>
              <a:ea typeface="Oswald"/>
              <a:cs typeface="Oswald"/>
              <a:sym typeface="Oswald"/>
            </a:endParaRPr>
          </a:p>
        </p:txBody>
      </p:sp>
      <p:sp>
        <p:nvSpPr>
          <p:cNvPr id="240" name="Google Shape;240;p20"/>
          <p:cNvSpPr txBox="1"/>
          <p:nvPr/>
        </p:nvSpPr>
        <p:spPr>
          <a:xfrm>
            <a:off x="761500" y="9566900"/>
            <a:ext cx="12373500" cy="90213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100">
                <a:latin typeface="Times New Roman"/>
                <a:ea typeface="Times New Roman"/>
                <a:cs typeface="Times New Roman"/>
                <a:sym typeface="Times New Roman"/>
              </a:rPr>
              <a:t>If the ovum is not fertilized, about </a:t>
            </a:r>
            <a:r>
              <a:rPr lang="en" sz="2100">
                <a:solidFill>
                  <a:srgbClr val="E06666"/>
                </a:solidFill>
                <a:latin typeface="Times New Roman"/>
                <a:ea typeface="Times New Roman"/>
                <a:cs typeface="Times New Roman"/>
                <a:sym typeface="Times New Roman"/>
              </a:rPr>
              <a:t>2 days</a:t>
            </a:r>
            <a:r>
              <a:rPr lang="en" sz="2100">
                <a:latin typeface="Times New Roman"/>
                <a:ea typeface="Times New Roman"/>
                <a:cs typeface="Times New Roman"/>
                <a:sym typeface="Times New Roman"/>
              </a:rPr>
              <a:t> before the end of the monthly cycle, the corpus luteum involutes</a:t>
            </a:r>
            <a:r>
              <a:rPr lang="en" sz="2100">
                <a:latin typeface="Times New Roman"/>
                <a:ea typeface="Times New Roman"/>
                <a:cs typeface="Times New Roman"/>
                <a:sym typeface="Times New Roman"/>
              </a:rPr>
              <a:t> </a:t>
            </a:r>
            <a:r>
              <a:rPr baseline="30000" lang="en" sz="2100">
                <a:latin typeface="Times New Roman"/>
                <a:ea typeface="Times New Roman"/>
                <a:cs typeface="Times New Roman"/>
                <a:sym typeface="Times New Roman"/>
              </a:rPr>
              <a:t>1</a:t>
            </a:r>
            <a:r>
              <a:rPr lang="en" sz="2100">
                <a:latin typeface="Times New Roman"/>
                <a:ea typeface="Times New Roman"/>
                <a:cs typeface="Times New Roman"/>
                <a:sym typeface="Times New Roman"/>
              </a:rPr>
              <a:t> and the ovarian hormones (estrogens &amp; progesterone) decrease to low levels of secretion. </a:t>
            </a:r>
            <a:endParaRPr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100">
                <a:solidFill>
                  <a:srgbClr val="CC4125"/>
                </a:solidFill>
                <a:latin typeface="Times New Roman"/>
                <a:ea typeface="Times New Roman"/>
                <a:cs typeface="Times New Roman"/>
                <a:sym typeface="Times New Roman"/>
              </a:rPr>
              <a:t>Menstruation is caused by the reduction of estrogens and progesterone, especially </a:t>
            </a:r>
            <a:r>
              <a:rPr b="1" i="1" lang="en" sz="2100">
                <a:solidFill>
                  <a:srgbClr val="CC4125"/>
                </a:solidFill>
                <a:latin typeface="Times New Roman"/>
                <a:ea typeface="Times New Roman"/>
                <a:cs typeface="Times New Roman"/>
                <a:sym typeface="Times New Roman"/>
              </a:rPr>
              <a:t>progesterone</a:t>
            </a:r>
            <a:r>
              <a:rPr b="1" lang="en" sz="2100">
                <a:solidFill>
                  <a:srgbClr val="CC4125"/>
                </a:solidFill>
                <a:latin typeface="Times New Roman"/>
                <a:ea typeface="Times New Roman"/>
                <a:cs typeface="Times New Roman"/>
                <a:sym typeface="Times New Roman"/>
              </a:rPr>
              <a:t>, at the end of the monthly ovarian cycle.</a:t>
            </a:r>
            <a:endParaRPr b="1" sz="2100">
              <a:solidFill>
                <a:srgbClr val="CC4125"/>
              </a:solidFill>
              <a:latin typeface="Times New Roman"/>
              <a:ea typeface="Times New Roman"/>
              <a:cs typeface="Times New Roman"/>
              <a:sym typeface="Times New Roman"/>
            </a:endParaRPr>
          </a:p>
          <a:p>
            <a:pPr indent="-361950" lvl="0" marL="457200" rtl="0" algn="l">
              <a:lnSpc>
                <a:spcPct val="115000"/>
              </a:lnSpc>
              <a:spcBef>
                <a:spcPts val="0"/>
              </a:spcBef>
              <a:spcAft>
                <a:spcPts val="0"/>
              </a:spcAft>
              <a:buClr>
                <a:srgbClr val="45818E"/>
              </a:buClr>
              <a:buSzPts val="2100"/>
              <a:buFont typeface="Times New Roman"/>
              <a:buChar char="-"/>
            </a:pPr>
            <a:r>
              <a:rPr lang="en" sz="2100">
                <a:solidFill>
                  <a:srgbClr val="45818E"/>
                </a:solidFill>
                <a:latin typeface="Times New Roman"/>
                <a:ea typeface="Times New Roman"/>
                <a:cs typeface="Times New Roman"/>
                <a:sym typeface="Times New Roman"/>
              </a:rPr>
              <a:t>The first effect is decreased stimulation of the endometrium, followed rapidly by involution of the endometrium to about </a:t>
            </a:r>
            <a:r>
              <a:rPr b="1" lang="en" sz="2100">
                <a:solidFill>
                  <a:srgbClr val="45818E"/>
                </a:solidFill>
                <a:latin typeface="Times New Roman"/>
                <a:ea typeface="Times New Roman"/>
                <a:cs typeface="Times New Roman"/>
                <a:sym typeface="Times New Roman"/>
              </a:rPr>
              <a:t>65%</a:t>
            </a:r>
            <a:r>
              <a:rPr lang="en" sz="2100">
                <a:solidFill>
                  <a:srgbClr val="45818E"/>
                </a:solidFill>
                <a:latin typeface="Times New Roman"/>
                <a:ea typeface="Times New Roman"/>
                <a:cs typeface="Times New Roman"/>
                <a:sym typeface="Times New Roman"/>
              </a:rPr>
              <a:t> of its previous thickness.</a:t>
            </a:r>
            <a:endParaRPr sz="2100">
              <a:solidFill>
                <a:srgbClr val="45818E"/>
              </a:solidFill>
              <a:latin typeface="Times New Roman"/>
              <a:ea typeface="Times New Roman"/>
              <a:cs typeface="Times New Roman"/>
              <a:sym typeface="Times New Roman"/>
            </a:endParaRPr>
          </a:p>
          <a:p>
            <a:pPr indent="-361950" lvl="0" marL="457200" rtl="0" algn="l">
              <a:lnSpc>
                <a:spcPct val="115000"/>
              </a:lnSpc>
              <a:spcBef>
                <a:spcPts val="0"/>
              </a:spcBef>
              <a:spcAft>
                <a:spcPts val="0"/>
              </a:spcAft>
              <a:buClr>
                <a:srgbClr val="45818E"/>
              </a:buClr>
              <a:buSzPts val="2100"/>
              <a:buFont typeface="Times New Roman"/>
              <a:buChar char="-"/>
            </a:pPr>
            <a:r>
              <a:rPr lang="en" sz="2100">
                <a:solidFill>
                  <a:srgbClr val="45818E"/>
                </a:solidFill>
                <a:latin typeface="Times New Roman"/>
                <a:ea typeface="Times New Roman"/>
                <a:cs typeface="Times New Roman"/>
                <a:sym typeface="Times New Roman"/>
              </a:rPr>
              <a:t>Then, during the </a:t>
            </a:r>
            <a:r>
              <a:rPr b="1" lang="en" sz="2100">
                <a:solidFill>
                  <a:srgbClr val="45818E"/>
                </a:solidFill>
                <a:latin typeface="Times New Roman"/>
                <a:ea typeface="Times New Roman"/>
                <a:cs typeface="Times New Roman"/>
                <a:sym typeface="Times New Roman"/>
              </a:rPr>
              <a:t>24 hours</a:t>
            </a:r>
            <a:r>
              <a:rPr lang="en" sz="2100">
                <a:solidFill>
                  <a:srgbClr val="45818E"/>
                </a:solidFill>
                <a:latin typeface="Times New Roman"/>
                <a:ea typeface="Times New Roman"/>
                <a:cs typeface="Times New Roman"/>
                <a:sym typeface="Times New Roman"/>
              </a:rPr>
              <a:t> preceding the onset of menstruation, the tortuous blood vessels become vasospastic due to the release of a vasoconstrictor material (prostaglandins).</a:t>
            </a:r>
            <a:endParaRPr sz="2100">
              <a:solidFill>
                <a:srgbClr val="45818E"/>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2100">
                <a:solidFill>
                  <a:srgbClr val="CC4125"/>
                </a:solidFill>
                <a:latin typeface="Times New Roman"/>
                <a:ea typeface="Times New Roman"/>
                <a:cs typeface="Times New Roman"/>
                <a:sym typeface="Times New Roman"/>
              </a:rPr>
              <a:t>The vasospasm, the decrease in nutrients to the endometrium, and the loss of hormonal stimulation initiate necrosis in the endometrium, especially of the blood vessels.</a:t>
            </a:r>
            <a:endParaRPr b="1" baseline="30000" sz="2100">
              <a:solidFill>
                <a:srgbClr val="CC4125"/>
              </a:solidFill>
              <a:latin typeface="Times New Roman"/>
              <a:ea typeface="Times New Roman"/>
              <a:cs typeface="Times New Roman"/>
              <a:sym typeface="Times New Roman"/>
            </a:endParaRPr>
          </a:p>
          <a:p>
            <a:pPr indent="-361950" lvl="0" marL="457200" rtl="0" algn="l">
              <a:lnSpc>
                <a:spcPct val="115000"/>
              </a:lnSpc>
              <a:spcBef>
                <a:spcPts val="0"/>
              </a:spcBef>
              <a:spcAft>
                <a:spcPts val="0"/>
              </a:spcAft>
              <a:buSzPts val="2100"/>
              <a:buFont typeface="Times New Roman"/>
              <a:buChar char="-"/>
            </a:pPr>
            <a:r>
              <a:rPr lang="en" sz="2100">
                <a:latin typeface="Times New Roman"/>
                <a:ea typeface="Times New Roman"/>
                <a:cs typeface="Times New Roman"/>
                <a:sym typeface="Times New Roman"/>
              </a:rPr>
              <a:t>As a result, blood at first seeps into the vascular layer of the endometrium and the hemorrhagic areas grow rapidly over a period of </a:t>
            </a:r>
            <a:r>
              <a:rPr lang="en" sz="2100">
                <a:solidFill>
                  <a:srgbClr val="E06666"/>
                </a:solidFill>
                <a:latin typeface="Times New Roman"/>
                <a:ea typeface="Times New Roman"/>
                <a:cs typeface="Times New Roman"/>
                <a:sym typeface="Times New Roman"/>
              </a:rPr>
              <a:t>24 to 36 hours.</a:t>
            </a:r>
            <a:endParaRPr sz="2100">
              <a:solidFill>
                <a:srgbClr val="E06666"/>
              </a:solidFill>
              <a:latin typeface="Times New Roman"/>
              <a:ea typeface="Times New Roman"/>
              <a:cs typeface="Times New Roman"/>
              <a:sym typeface="Times New Roman"/>
            </a:endParaRPr>
          </a:p>
          <a:p>
            <a:pPr indent="-361950" lvl="0" marL="457200" rtl="0" algn="l">
              <a:lnSpc>
                <a:spcPct val="115000"/>
              </a:lnSpc>
              <a:spcBef>
                <a:spcPts val="0"/>
              </a:spcBef>
              <a:spcAft>
                <a:spcPts val="0"/>
              </a:spcAft>
              <a:buClr>
                <a:srgbClr val="45818E"/>
              </a:buClr>
              <a:buSzPts val="2100"/>
              <a:buFont typeface="Times New Roman"/>
              <a:buChar char="-"/>
            </a:pPr>
            <a:r>
              <a:rPr lang="en" sz="2100">
                <a:solidFill>
                  <a:srgbClr val="45818E"/>
                </a:solidFill>
                <a:latin typeface="Times New Roman"/>
                <a:ea typeface="Times New Roman"/>
                <a:cs typeface="Times New Roman"/>
                <a:sym typeface="Times New Roman"/>
              </a:rPr>
              <a:t>Gradually, the necrotic outer layers of the endometrium separate from the uterus at the sites of the hemorrhages until, about </a:t>
            </a:r>
            <a:r>
              <a:rPr b="1" lang="en" sz="2100">
                <a:solidFill>
                  <a:srgbClr val="45818E"/>
                </a:solidFill>
                <a:latin typeface="Times New Roman"/>
                <a:ea typeface="Times New Roman"/>
                <a:cs typeface="Times New Roman"/>
                <a:sym typeface="Times New Roman"/>
              </a:rPr>
              <a:t>48 hours</a:t>
            </a:r>
            <a:r>
              <a:rPr lang="en" sz="2100">
                <a:solidFill>
                  <a:srgbClr val="45818E"/>
                </a:solidFill>
                <a:latin typeface="Times New Roman"/>
                <a:ea typeface="Times New Roman"/>
                <a:cs typeface="Times New Roman"/>
                <a:sym typeface="Times New Roman"/>
              </a:rPr>
              <a:t> after the onset of menstruation, all the superficial layers of the endometrium have desquamated.</a:t>
            </a:r>
            <a:endParaRPr sz="2100">
              <a:solidFill>
                <a:srgbClr val="45818E"/>
              </a:solidFill>
              <a:latin typeface="Times New Roman"/>
              <a:ea typeface="Times New Roman"/>
              <a:cs typeface="Times New Roman"/>
              <a:sym typeface="Times New Roman"/>
            </a:endParaRPr>
          </a:p>
          <a:p>
            <a:pPr indent="-361950" lvl="0" marL="457200" rtl="0" algn="l">
              <a:lnSpc>
                <a:spcPct val="115000"/>
              </a:lnSpc>
              <a:spcBef>
                <a:spcPts val="0"/>
              </a:spcBef>
              <a:spcAft>
                <a:spcPts val="0"/>
              </a:spcAft>
              <a:buSzPts val="2100"/>
              <a:buFont typeface="Times New Roman"/>
              <a:buChar char="-"/>
            </a:pPr>
            <a:r>
              <a:rPr lang="en" sz="2100">
                <a:latin typeface="Times New Roman"/>
                <a:ea typeface="Times New Roman"/>
                <a:cs typeface="Times New Roman"/>
                <a:sym typeface="Times New Roman"/>
              </a:rPr>
              <a:t>The mass of desquamated tissue and blood in the uterine cavity, plus the contractile effects of prostaglandins, all acting together, initiate uterine contractions that expel the uterine contents.</a:t>
            </a:r>
            <a:r>
              <a:rPr baseline="30000" lang="en" sz="2100">
                <a:latin typeface="Times New Roman"/>
                <a:ea typeface="Times New Roman"/>
                <a:cs typeface="Times New Roman"/>
                <a:sym typeface="Times New Roman"/>
              </a:rPr>
              <a:t>2</a:t>
            </a:r>
            <a:endParaRPr baseline="30000"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1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100">
                <a:latin typeface="Times New Roman"/>
                <a:ea typeface="Times New Roman"/>
                <a:cs typeface="Times New Roman"/>
                <a:sym typeface="Times New Roman"/>
              </a:rPr>
              <a:t>During normal menstruation, about </a:t>
            </a:r>
            <a:r>
              <a:rPr lang="en" sz="2100">
                <a:solidFill>
                  <a:srgbClr val="E06666"/>
                </a:solidFill>
                <a:latin typeface="Times New Roman"/>
                <a:ea typeface="Times New Roman"/>
                <a:cs typeface="Times New Roman"/>
                <a:sym typeface="Times New Roman"/>
              </a:rPr>
              <a:t>40 ml</a:t>
            </a:r>
            <a:r>
              <a:rPr lang="en" sz="2100">
                <a:latin typeface="Times New Roman"/>
                <a:ea typeface="Times New Roman"/>
                <a:cs typeface="Times New Roman"/>
                <a:sym typeface="Times New Roman"/>
              </a:rPr>
              <a:t> of blood and an additional </a:t>
            </a:r>
            <a:r>
              <a:rPr lang="en" sz="2100">
                <a:solidFill>
                  <a:srgbClr val="E06666"/>
                </a:solidFill>
                <a:latin typeface="Times New Roman"/>
                <a:ea typeface="Times New Roman"/>
                <a:cs typeface="Times New Roman"/>
                <a:sym typeface="Times New Roman"/>
              </a:rPr>
              <a:t>35 ml</a:t>
            </a:r>
            <a:r>
              <a:rPr lang="en" sz="2100">
                <a:latin typeface="Times New Roman"/>
                <a:ea typeface="Times New Roman"/>
                <a:cs typeface="Times New Roman"/>
                <a:sym typeface="Times New Roman"/>
              </a:rPr>
              <a:t> of serous fluid are lost.</a:t>
            </a:r>
            <a:endParaRPr sz="2100">
              <a:latin typeface="Times New Roman"/>
              <a:ea typeface="Times New Roman"/>
              <a:cs typeface="Times New Roman"/>
              <a:sym typeface="Times New Roman"/>
            </a:endParaRPr>
          </a:p>
          <a:p>
            <a:pPr indent="-361950" lvl="0" marL="457200" rtl="0" algn="l">
              <a:lnSpc>
                <a:spcPct val="115000"/>
              </a:lnSpc>
              <a:spcBef>
                <a:spcPts val="0"/>
              </a:spcBef>
              <a:spcAft>
                <a:spcPts val="0"/>
              </a:spcAft>
              <a:buSzPts val="2100"/>
              <a:buFont typeface="Times New Roman"/>
              <a:buChar char="●"/>
            </a:pPr>
            <a:r>
              <a:rPr lang="en" sz="2100">
                <a:latin typeface="Times New Roman"/>
                <a:ea typeface="Times New Roman"/>
                <a:cs typeface="Times New Roman"/>
                <a:sym typeface="Times New Roman"/>
              </a:rPr>
              <a:t>The menstrual fluid is normally non-clotting due to the presence of </a:t>
            </a:r>
            <a:r>
              <a:rPr b="1" i="1" lang="en" sz="2100">
                <a:solidFill>
                  <a:srgbClr val="EA9999"/>
                </a:solidFill>
                <a:latin typeface="Times New Roman"/>
                <a:ea typeface="Times New Roman"/>
                <a:cs typeface="Times New Roman"/>
                <a:sym typeface="Times New Roman"/>
              </a:rPr>
              <a:t>fibrinolysin</a:t>
            </a:r>
            <a:r>
              <a:rPr lang="en" sz="2100">
                <a:latin typeface="Times New Roman"/>
                <a:ea typeface="Times New Roman"/>
                <a:cs typeface="Times New Roman"/>
                <a:sym typeface="Times New Roman"/>
              </a:rPr>
              <a:t>. </a:t>
            </a:r>
            <a:endParaRPr sz="2100">
              <a:latin typeface="Times New Roman"/>
              <a:ea typeface="Times New Roman"/>
              <a:cs typeface="Times New Roman"/>
              <a:sym typeface="Times New Roman"/>
            </a:endParaRPr>
          </a:p>
          <a:p>
            <a:pPr indent="-361950" lvl="0" marL="457200" rtl="0" algn="l">
              <a:lnSpc>
                <a:spcPct val="115000"/>
              </a:lnSpc>
              <a:spcBef>
                <a:spcPts val="0"/>
              </a:spcBef>
              <a:spcAft>
                <a:spcPts val="0"/>
              </a:spcAft>
              <a:buSzPts val="2100"/>
              <a:buFont typeface="Times New Roman"/>
              <a:buChar char="●"/>
            </a:pPr>
            <a:r>
              <a:rPr lang="en" sz="2100">
                <a:latin typeface="Times New Roman"/>
                <a:ea typeface="Times New Roman"/>
                <a:cs typeface="Times New Roman"/>
                <a:sym typeface="Times New Roman"/>
              </a:rPr>
              <a:t>Within </a:t>
            </a:r>
            <a:r>
              <a:rPr lang="en" sz="2100">
                <a:solidFill>
                  <a:srgbClr val="E06666"/>
                </a:solidFill>
                <a:latin typeface="Times New Roman"/>
                <a:ea typeface="Times New Roman"/>
                <a:cs typeface="Times New Roman"/>
                <a:sym typeface="Times New Roman"/>
              </a:rPr>
              <a:t>4 to 7 days</a:t>
            </a:r>
            <a:r>
              <a:rPr lang="en" sz="2100">
                <a:latin typeface="Times New Roman"/>
                <a:ea typeface="Times New Roman"/>
                <a:cs typeface="Times New Roman"/>
                <a:sym typeface="Times New Roman"/>
              </a:rPr>
              <a:t> after menstruation starts, the loss of blood ceases because, by this time, the endometrium has become re-epithelialized.</a:t>
            </a:r>
            <a:endParaRPr sz="2100">
              <a:latin typeface="Times New Roman"/>
              <a:ea typeface="Times New Roman"/>
              <a:cs typeface="Times New Roman"/>
              <a:sym typeface="Times New Roman"/>
            </a:endParaRPr>
          </a:p>
        </p:txBody>
      </p:sp>
      <p:sp>
        <p:nvSpPr>
          <p:cNvPr id="241" name="Google Shape;241;p20"/>
          <p:cNvSpPr/>
          <p:nvPr/>
        </p:nvSpPr>
        <p:spPr>
          <a:xfrm>
            <a:off x="312303" y="8944027"/>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42" name="Google Shape;242;p20"/>
          <p:cNvSpPr/>
          <p:nvPr/>
        </p:nvSpPr>
        <p:spPr>
          <a:xfrm>
            <a:off x="542915" y="18676739"/>
            <a:ext cx="135855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243" name="Google Shape;243;p20"/>
          <p:cNvSpPr/>
          <p:nvPr/>
        </p:nvSpPr>
        <p:spPr>
          <a:xfrm>
            <a:off x="-2185" y="18676739"/>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44" name="Google Shape;244;p20"/>
          <p:cNvSpPr txBox="1"/>
          <p:nvPr/>
        </p:nvSpPr>
        <p:spPr>
          <a:xfrm>
            <a:off x="-2175" y="19026825"/>
            <a:ext cx="13712400" cy="539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Corpus Luteum becomes scar tissue called “Corpus Albicans” and the secretory cells of corpus luteum will be phagocytosed by macrophages.</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600">
                <a:latin typeface="Times New Roman"/>
                <a:ea typeface="Times New Roman"/>
                <a:cs typeface="Times New Roman"/>
                <a:sym typeface="Times New Roman"/>
              </a:rPr>
              <a:t>After day 15 the cervical mucus starts to thicken and becomes less hospitable to the sperm. A group of contraceptives known as progestin-only pill (POP)  prevent pregnancy by thickening the mucus in the cervix. (POP) contains progestin only (progestin is the synthetic form of progesterone).</a:t>
            </a:r>
            <a:endParaRPr sz="16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21"/>
          <p:cNvSpPr/>
          <p:nvPr/>
        </p:nvSpPr>
        <p:spPr>
          <a:xfrm>
            <a:off x="0" y="-10534"/>
            <a:ext cx="11331900" cy="6996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0" name="Google Shape;250;p21"/>
          <p:cNvSpPr txBox="1"/>
          <p:nvPr/>
        </p:nvSpPr>
        <p:spPr>
          <a:xfrm>
            <a:off x="11409324" y="-2087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Three </a:t>
            </a:r>
            <a:endParaRPr sz="3500">
              <a:latin typeface="Oswald"/>
              <a:ea typeface="Oswald"/>
              <a:cs typeface="Oswald"/>
              <a:sym typeface="Oswald"/>
            </a:endParaRPr>
          </a:p>
        </p:txBody>
      </p:sp>
      <p:sp>
        <p:nvSpPr>
          <p:cNvPr id="251" name="Google Shape;251;p21"/>
          <p:cNvSpPr txBox="1"/>
          <p:nvPr/>
        </p:nvSpPr>
        <p:spPr>
          <a:xfrm>
            <a:off x="929925" y="-10525"/>
            <a:ext cx="8385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UTERINE CYCLE</a:t>
            </a:r>
            <a:endParaRPr sz="3200">
              <a:solidFill>
                <a:srgbClr val="FFFFFF"/>
              </a:solidFill>
              <a:latin typeface="Oswald"/>
              <a:ea typeface="Oswald"/>
              <a:cs typeface="Oswald"/>
              <a:sym typeface="Oswald"/>
            </a:endParaRPr>
          </a:p>
        </p:txBody>
      </p:sp>
      <p:sp>
        <p:nvSpPr>
          <p:cNvPr id="252" name="Google Shape;252;p21"/>
          <p:cNvSpPr txBox="1"/>
          <p:nvPr/>
        </p:nvSpPr>
        <p:spPr>
          <a:xfrm>
            <a:off x="188014" y="-59398"/>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8</a:t>
            </a:r>
            <a:endParaRPr sz="4500">
              <a:solidFill>
                <a:srgbClr val="FFFFFF"/>
              </a:solidFill>
              <a:latin typeface="Oswald"/>
              <a:ea typeface="Oswald"/>
              <a:cs typeface="Oswald"/>
              <a:sym typeface="Oswald"/>
            </a:endParaRPr>
          </a:p>
        </p:txBody>
      </p:sp>
      <p:sp>
        <p:nvSpPr>
          <p:cNvPr id="253" name="Google Shape;253;p21"/>
          <p:cNvSpPr/>
          <p:nvPr/>
        </p:nvSpPr>
        <p:spPr>
          <a:xfrm>
            <a:off x="656616" y="-10489"/>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4" name="Google Shape;254;p21"/>
          <p:cNvSpPr txBox="1"/>
          <p:nvPr/>
        </p:nvSpPr>
        <p:spPr>
          <a:xfrm>
            <a:off x="651150" y="6035950"/>
            <a:ext cx="131061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F4CCCC"/>
                </a:highlight>
                <a:latin typeface="Oswald"/>
                <a:ea typeface="Oswald"/>
                <a:cs typeface="Oswald"/>
                <a:sym typeface="Oswald"/>
              </a:rPr>
              <a:t>Leukorrhea During Menstruation</a:t>
            </a:r>
            <a:r>
              <a:rPr baseline="30000" lang="en" sz="3600">
                <a:highlight>
                  <a:srgbClr val="F4CCCC"/>
                </a:highlight>
                <a:latin typeface="Oswald"/>
                <a:ea typeface="Oswald"/>
                <a:cs typeface="Oswald"/>
                <a:sym typeface="Oswald"/>
              </a:rPr>
              <a:t>1</a:t>
            </a:r>
            <a:endParaRPr baseline="30000" sz="3600">
              <a:highlight>
                <a:srgbClr val="F4CCCC"/>
              </a:highlight>
              <a:latin typeface="Oswald"/>
              <a:ea typeface="Oswald"/>
              <a:cs typeface="Oswald"/>
              <a:sym typeface="Oswald"/>
            </a:endParaRPr>
          </a:p>
          <a:p>
            <a:pPr indent="0" lvl="0" marL="0" rtl="0" algn="l">
              <a:spcBef>
                <a:spcPts val="0"/>
              </a:spcBef>
              <a:spcAft>
                <a:spcPts val="0"/>
              </a:spcAft>
              <a:buNone/>
            </a:pPr>
            <a:r>
              <a:rPr lang="en" sz="3600">
                <a:highlight>
                  <a:srgbClr val="F4CCCC"/>
                </a:highlight>
                <a:latin typeface="Oswald"/>
                <a:ea typeface="Oswald"/>
                <a:cs typeface="Oswald"/>
                <a:sym typeface="Oswald"/>
              </a:rPr>
              <a:t> </a:t>
            </a:r>
            <a:endParaRPr sz="3600">
              <a:highlight>
                <a:srgbClr val="F4CCCC"/>
              </a:highlight>
              <a:latin typeface="Oswald"/>
              <a:ea typeface="Oswald"/>
              <a:cs typeface="Oswald"/>
              <a:sym typeface="Oswald"/>
            </a:endParaRPr>
          </a:p>
        </p:txBody>
      </p:sp>
      <p:sp>
        <p:nvSpPr>
          <p:cNvPr id="255" name="Google Shape;255;p21"/>
          <p:cNvSpPr txBox="1"/>
          <p:nvPr/>
        </p:nvSpPr>
        <p:spPr>
          <a:xfrm>
            <a:off x="339750" y="6735550"/>
            <a:ext cx="13574700" cy="23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Times New Roman"/>
                <a:ea typeface="Times New Roman"/>
                <a:cs typeface="Times New Roman"/>
                <a:sym typeface="Times New Roman"/>
              </a:rPr>
              <a:t>During menstruation, large numbers of </a:t>
            </a:r>
            <a:r>
              <a:rPr b="1" lang="en" sz="2200">
                <a:solidFill>
                  <a:srgbClr val="EA9999"/>
                </a:solidFill>
                <a:latin typeface="Times New Roman"/>
                <a:ea typeface="Times New Roman"/>
                <a:cs typeface="Times New Roman"/>
                <a:sym typeface="Times New Roman"/>
              </a:rPr>
              <a:t>leukocytes</a:t>
            </a:r>
            <a:r>
              <a:rPr lang="en" sz="2200">
                <a:latin typeface="Times New Roman"/>
                <a:ea typeface="Times New Roman"/>
                <a:cs typeface="Times New Roman"/>
                <a:sym typeface="Times New Roman"/>
              </a:rPr>
              <a:t> are released along with the necrotic material and blood.</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 As a result of these leukocytes and possibly other factors, the uterus is highly resistant to infection during menstruation (</a:t>
            </a:r>
            <a:r>
              <a:rPr lang="en" sz="2200">
                <a:solidFill>
                  <a:srgbClr val="EA9999"/>
                </a:solidFill>
                <a:latin typeface="Times New Roman"/>
                <a:ea typeface="Times New Roman"/>
                <a:cs typeface="Times New Roman"/>
                <a:sym typeface="Times New Roman"/>
              </a:rPr>
              <a:t>protective mechanism</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sz="2200">
              <a:latin typeface="Times New Roman"/>
              <a:ea typeface="Times New Roman"/>
              <a:cs typeface="Times New Roman"/>
              <a:sym typeface="Times New Roman"/>
            </a:endParaRPr>
          </a:p>
        </p:txBody>
      </p:sp>
      <p:sp>
        <p:nvSpPr>
          <p:cNvPr id="256" name="Google Shape;256;p21"/>
          <p:cNvSpPr/>
          <p:nvPr/>
        </p:nvSpPr>
        <p:spPr>
          <a:xfrm>
            <a:off x="545100" y="17751100"/>
            <a:ext cx="13585500" cy="433500"/>
          </a:xfrm>
          <a:prstGeom prst="rect">
            <a:avLst/>
          </a:prstGeom>
          <a:solidFill>
            <a:srgbClr val="EA9999"/>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257" name="Google Shape;257;p21"/>
          <p:cNvSpPr/>
          <p:nvPr/>
        </p:nvSpPr>
        <p:spPr>
          <a:xfrm>
            <a:off x="0" y="177511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8" name="Google Shape;258;p21"/>
          <p:cNvSpPr/>
          <p:nvPr/>
        </p:nvSpPr>
        <p:spPr>
          <a:xfrm>
            <a:off x="182541" y="6168989"/>
            <a:ext cx="468600" cy="433500"/>
          </a:xfrm>
          <a:prstGeom prst="rect">
            <a:avLst/>
          </a:prstGeom>
          <a:solidFill>
            <a:srgbClr val="EA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59" name="Google Shape;259;p21"/>
          <p:cNvSpPr txBox="1"/>
          <p:nvPr/>
        </p:nvSpPr>
        <p:spPr>
          <a:xfrm>
            <a:off x="3647489" y="4782850"/>
            <a:ext cx="7061100" cy="125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dk1"/>
                </a:solidFill>
                <a:latin typeface="Merriweather"/>
                <a:ea typeface="Merriweather"/>
                <a:cs typeface="Merriweather"/>
                <a:sym typeface="Merriweather"/>
              </a:rPr>
              <a:t>Figure</a:t>
            </a:r>
            <a:r>
              <a:rPr b="1" lang="en" sz="2200">
                <a:solidFill>
                  <a:schemeClr val="dk1"/>
                </a:solidFill>
                <a:latin typeface="Merriweather"/>
                <a:ea typeface="Merriweather"/>
                <a:cs typeface="Merriweather"/>
                <a:sym typeface="Merriweather"/>
              </a:rPr>
              <a:t> 3-3. </a:t>
            </a:r>
            <a:r>
              <a:rPr lang="en" sz="2200">
                <a:solidFill>
                  <a:schemeClr val="dk1"/>
                </a:solidFill>
                <a:latin typeface="Times New Roman"/>
                <a:ea typeface="Times New Roman"/>
                <a:cs typeface="Times New Roman"/>
                <a:sym typeface="Times New Roman"/>
              </a:rPr>
              <a:t>Approximate plasma concentrations of the gonadotropins and ovarian hormones during the normal female sexual cycle.</a:t>
            </a:r>
            <a:endParaRPr sz="2200">
              <a:latin typeface="Times New Roman"/>
              <a:ea typeface="Times New Roman"/>
              <a:cs typeface="Times New Roman"/>
              <a:sym typeface="Times New Roman"/>
            </a:endParaRPr>
          </a:p>
        </p:txBody>
      </p:sp>
      <p:sp>
        <p:nvSpPr>
          <p:cNvPr id="260" name="Google Shape;260;p21"/>
          <p:cNvSpPr txBox="1"/>
          <p:nvPr/>
        </p:nvSpPr>
        <p:spPr>
          <a:xfrm>
            <a:off x="598812" y="8002352"/>
            <a:ext cx="119727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D0E0E3"/>
                </a:highlight>
                <a:latin typeface="Oswald"/>
                <a:ea typeface="Oswald"/>
                <a:cs typeface="Oswald"/>
                <a:sym typeface="Oswald"/>
              </a:rPr>
              <a:t>Feedback Oscillation of the Hypothalamic-Pituitary-Ovarian System</a:t>
            </a:r>
            <a:endParaRPr sz="3600">
              <a:highlight>
                <a:srgbClr val="D0E0E3"/>
              </a:highlight>
              <a:latin typeface="Oswald"/>
              <a:ea typeface="Oswald"/>
              <a:cs typeface="Oswald"/>
              <a:sym typeface="Oswald"/>
            </a:endParaRPr>
          </a:p>
          <a:p>
            <a:pPr indent="0" lvl="0" marL="0" rtl="0" algn="l">
              <a:spcBef>
                <a:spcPts val="0"/>
              </a:spcBef>
              <a:spcAft>
                <a:spcPts val="0"/>
              </a:spcAft>
              <a:buNone/>
            </a:pPr>
            <a:r>
              <a:t/>
            </a:r>
            <a:endParaRPr sz="3600">
              <a:highlight>
                <a:srgbClr val="D0E0E3"/>
              </a:highlight>
              <a:latin typeface="Oswald"/>
              <a:ea typeface="Oswald"/>
              <a:cs typeface="Oswald"/>
              <a:sym typeface="Oswald"/>
            </a:endParaRPr>
          </a:p>
        </p:txBody>
      </p:sp>
      <p:sp>
        <p:nvSpPr>
          <p:cNvPr id="261" name="Google Shape;261;p21"/>
          <p:cNvSpPr txBox="1"/>
          <p:nvPr/>
        </p:nvSpPr>
        <p:spPr>
          <a:xfrm>
            <a:off x="539625" y="8660575"/>
            <a:ext cx="13106100" cy="26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latin typeface="Times New Roman"/>
                <a:ea typeface="Times New Roman"/>
                <a:cs typeface="Times New Roman"/>
                <a:sym typeface="Times New Roman"/>
              </a:rPr>
              <a:t>Postovulatory secretion of the ovarian hormones and depression of the pituitary gonadotropins:</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Between ovulation and the beginning of menstruation, the corpus luteum secretes large quantities of </a:t>
            </a:r>
            <a:r>
              <a:rPr b="1" lang="en" sz="2200">
                <a:solidFill>
                  <a:srgbClr val="EA9999"/>
                </a:solidFill>
                <a:latin typeface="Times New Roman"/>
                <a:ea typeface="Times New Roman"/>
                <a:cs typeface="Times New Roman"/>
                <a:sym typeface="Times New Roman"/>
              </a:rPr>
              <a:t>progesterone</a:t>
            </a:r>
            <a:r>
              <a:rPr lang="en" sz="2200">
                <a:latin typeface="Times New Roman"/>
                <a:ea typeface="Times New Roman"/>
                <a:cs typeface="Times New Roman"/>
                <a:sym typeface="Times New Roman"/>
              </a:rPr>
              <a:t> and </a:t>
            </a:r>
            <a:r>
              <a:rPr b="1" lang="en" sz="2200">
                <a:solidFill>
                  <a:srgbClr val="EA9999"/>
                </a:solidFill>
                <a:latin typeface="Times New Roman"/>
                <a:ea typeface="Times New Roman"/>
                <a:cs typeface="Times New Roman"/>
                <a:sym typeface="Times New Roman"/>
              </a:rPr>
              <a:t>estrogen</a:t>
            </a:r>
            <a:r>
              <a:rPr lang="en" sz="2200">
                <a:latin typeface="Times New Roman"/>
                <a:ea typeface="Times New Roman"/>
                <a:cs typeface="Times New Roman"/>
                <a:sym typeface="Times New Roman"/>
              </a:rPr>
              <a:t>, as well as the hormone </a:t>
            </a:r>
            <a:r>
              <a:rPr b="1" lang="en" sz="2200">
                <a:solidFill>
                  <a:srgbClr val="EA9999"/>
                </a:solidFill>
                <a:latin typeface="Times New Roman"/>
                <a:ea typeface="Times New Roman"/>
                <a:cs typeface="Times New Roman"/>
                <a:sym typeface="Times New Roman"/>
              </a:rPr>
              <a:t>inhibin</a:t>
            </a:r>
            <a:r>
              <a:rPr lang="en" sz="2200">
                <a:latin typeface="Times New Roman"/>
                <a:ea typeface="Times New Roman"/>
                <a:cs typeface="Times New Roman"/>
                <a:sym typeface="Times New Roman"/>
              </a:rPr>
              <a:t>.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All these hormones together have a combined negative feedback effect on the anterior pituitary gland and hypothalamus, causing the suppression of both </a:t>
            </a:r>
            <a:r>
              <a:rPr b="1" lang="en" sz="2200">
                <a:solidFill>
                  <a:srgbClr val="EA9999"/>
                </a:solidFill>
                <a:latin typeface="Times New Roman"/>
                <a:ea typeface="Times New Roman"/>
                <a:cs typeface="Times New Roman"/>
                <a:sym typeface="Times New Roman"/>
              </a:rPr>
              <a:t>FSH</a:t>
            </a:r>
            <a:r>
              <a:rPr lang="en" sz="2200">
                <a:latin typeface="Times New Roman"/>
                <a:ea typeface="Times New Roman"/>
                <a:cs typeface="Times New Roman"/>
                <a:sym typeface="Times New Roman"/>
              </a:rPr>
              <a:t> and </a:t>
            </a:r>
            <a:r>
              <a:rPr b="1" lang="en" sz="2200">
                <a:solidFill>
                  <a:srgbClr val="EA9999"/>
                </a:solidFill>
                <a:latin typeface="Times New Roman"/>
                <a:ea typeface="Times New Roman"/>
                <a:cs typeface="Times New Roman"/>
                <a:sym typeface="Times New Roman"/>
              </a:rPr>
              <a:t>LH</a:t>
            </a:r>
            <a:r>
              <a:rPr lang="en" sz="2200">
                <a:latin typeface="Times New Roman"/>
                <a:ea typeface="Times New Roman"/>
                <a:cs typeface="Times New Roman"/>
                <a:sym typeface="Times New Roman"/>
              </a:rPr>
              <a:t> secretion and decreasing them to their </a:t>
            </a:r>
            <a:r>
              <a:rPr lang="en" sz="2200" u="sng">
                <a:latin typeface="Times New Roman"/>
                <a:ea typeface="Times New Roman"/>
                <a:cs typeface="Times New Roman"/>
                <a:sym typeface="Times New Roman"/>
              </a:rPr>
              <a:t>lowest levels</a:t>
            </a:r>
            <a:r>
              <a:rPr lang="en" sz="2200">
                <a:latin typeface="Times New Roman"/>
                <a:ea typeface="Times New Roman"/>
                <a:cs typeface="Times New Roman"/>
                <a:sym typeface="Times New Roman"/>
              </a:rPr>
              <a:t> about </a:t>
            </a:r>
            <a:r>
              <a:rPr lang="en" sz="2200">
                <a:solidFill>
                  <a:srgbClr val="E06666"/>
                </a:solidFill>
                <a:latin typeface="Times New Roman"/>
                <a:ea typeface="Times New Roman"/>
                <a:cs typeface="Times New Roman"/>
                <a:sym typeface="Times New Roman"/>
              </a:rPr>
              <a:t>3 to 4 days</a:t>
            </a:r>
            <a:r>
              <a:rPr lang="en" sz="2200">
                <a:latin typeface="Times New Roman"/>
                <a:ea typeface="Times New Roman"/>
                <a:cs typeface="Times New Roman"/>
                <a:sym typeface="Times New Roman"/>
              </a:rPr>
              <a:t> before the onset of menstruation.</a:t>
            </a:r>
            <a:endParaRPr sz="2200">
              <a:latin typeface="Times New Roman"/>
              <a:ea typeface="Times New Roman"/>
              <a:cs typeface="Times New Roman"/>
              <a:sym typeface="Times New Roman"/>
            </a:endParaRPr>
          </a:p>
        </p:txBody>
      </p:sp>
      <p:sp>
        <p:nvSpPr>
          <p:cNvPr id="262" name="Google Shape;262;p21"/>
          <p:cNvSpPr/>
          <p:nvPr/>
        </p:nvSpPr>
        <p:spPr>
          <a:xfrm>
            <a:off x="182553" y="8136554"/>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63" name="Google Shape;263;p21"/>
          <p:cNvSpPr txBox="1"/>
          <p:nvPr/>
        </p:nvSpPr>
        <p:spPr>
          <a:xfrm>
            <a:off x="677400" y="10994950"/>
            <a:ext cx="11504100" cy="153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D9D2E9"/>
                </a:highlight>
                <a:latin typeface="Oswald"/>
                <a:ea typeface="Oswald"/>
                <a:cs typeface="Oswald"/>
                <a:sym typeface="Oswald"/>
              </a:rPr>
              <a:t>Functions of Estrogen and Progesterone</a:t>
            </a:r>
            <a:endParaRPr sz="3600">
              <a:highlight>
                <a:srgbClr val="D9D2E9"/>
              </a:highlight>
              <a:latin typeface="Oswald"/>
              <a:ea typeface="Oswald"/>
              <a:cs typeface="Oswald"/>
              <a:sym typeface="Oswald"/>
            </a:endParaRPr>
          </a:p>
          <a:p>
            <a:pPr indent="0" lvl="0" marL="0" rtl="0" algn="l">
              <a:spcBef>
                <a:spcPts val="0"/>
              </a:spcBef>
              <a:spcAft>
                <a:spcPts val="0"/>
              </a:spcAft>
              <a:buNone/>
            </a:pPr>
            <a:r>
              <a:t/>
            </a:r>
            <a:endParaRPr sz="3600">
              <a:highlight>
                <a:srgbClr val="D9D2E9"/>
              </a:highlight>
              <a:latin typeface="Oswald"/>
              <a:ea typeface="Oswald"/>
              <a:cs typeface="Oswald"/>
              <a:sym typeface="Oswald"/>
            </a:endParaRPr>
          </a:p>
          <a:p>
            <a:pPr indent="0" lvl="0" marL="0" rtl="0" algn="l">
              <a:spcBef>
                <a:spcPts val="0"/>
              </a:spcBef>
              <a:spcAft>
                <a:spcPts val="0"/>
              </a:spcAft>
              <a:buNone/>
            </a:pPr>
            <a:r>
              <a:t/>
            </a:r>
            <a:endParaRPr sz="3600">
              <a:highlight>
                <a:srgbClr val="D9D2E9"/>
              </a:highlight>
              <a:latin typeface="Oswald"/>
              <a:ea typeface="Oswald"/>
              <a:cs typeface="Oswald"/>
              <a:sym typeface="Oswald"/>
            </a:endParaRPr>
          </a:p>
        </p:txBody>
      </p:sp>
      <p:graphicFrame>
        <p:nvGraphicFramePr>
          <p:cNvPr id="264" name="Google Shape;264;p21"/>
          <p:cNvGraphicFramePr/>
          <p:nvPr/>
        </p:nvGraphicFramePr>
        <p:xfrm>
          <a:off x="261150" y="11810188"/>
          <a:ext cx="3000000" cy="3000000"/>
        </p:xfrm>
        <a:graphic>
          <a:graphicData uri="http://schemas.openxmlformats.org/drawingml/2006/table">
            <a:tbl>
              <a:tblPr>
                <a:noFill/>
                <a:tableStyleId>{DD05153E-B842-487B-A2B4-BDC59FFD6623}</a:tableStyleId>
              </a:tblPr>
              <a:tblGrid>
                <a:gridCol w="6787350"/>
                <a:gridCol w="6787350"/>
              </a:tblGrid>
              <a:tr h="714750">
                <a:tc>
                  <a:txBody>
                    <a:bodyPr/>
                    <a:lstStyle/>
                    <a:p>
                      <a:pPr indent="0" lvl="0" marL="0" rtl="0" algn="ctr">
                        <a:spcBef>
                          <a:spcPts val="0"/>
                        </a:spcBef>
                        <a:spcAft>
                          <a:spcPts val="0"/>
                        </a:spcAft>
                        <a:buNone/>
                      </a:pPr>
                      <a:r>
                        <a:rPr lang="en" sz="3600">
                          <a:latin typeface="Oswald"/>
                          <a:ea typeface="Oswald"/>
                          <a:cs typeface="Oswald"/>
                          <a:sym typeface="Oswald"/>
                        </a:rPr>
                        <a:t>Estrogen	</a:t>
                      </a:r>
                      <a:endParaRPr sz="3600">
                        <a:latin typeface="Oswald"/>
                        <a:ea typeface="Oswald"/>
                        <a:cs typeface="Oswald"/>
                        <a:sym typeface="Oswald"/>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lang="en" sz="3600">
                          <a:latin typeface="Oswald"/>
                          <a:ea typeface="Oswald"/>
                          <a:cs typeface="Oswald"/>
                          <a:sym typeface="Oswald"/>
                        </a:rPr>
                        <a:t>Progesterone </a:t>
                      </a:r>
                      <a:endParaRPr sz="3600">
                        <a:latin typeface="Oswald"/>
                        <a:ea typeface="Oswald"/>
                        <a:cs typeface="Oswald"/>
                        <a:sym typeface="Oswald"/>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solidFill>
                      <a:srgbClr val="B4A7D6"/>
                    </a:solidFill>
                  </a:tcPr>
                </a:tc>
              </a:tr>
              <a:tr h="3124425">
                <a:tc>
                  <a:txBody>
                    <a:bodyPr/>
                    <a:lstStyle/>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Estrogens increase the size of ovaries, fallopian tubes, uterus, and external genitalia.</a:t>
                      </a:r>
                      <a:endParaRPr baseline="30000"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Estrogens cause marked proliferation of the endometrial stroma and greatly increased development of the endometrial glands.</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Estrogens cause:</a:t>
                      </a:r>
                      <a:r>
                        <a:rPr baseline="30000" lang="en" sz="2100">
                          <a:latin typeface="Times New Roman"/>
                          <a:ea typeface="Times New Roman"/>
                          <a:cs typeface="Times New Roman"/>
                          <a:sym typeface="Times New Roman"/>
                        </a:rPr>
                        <a:t>2</a:t>
                      </a:r>
                      <a:endParaRPr baseline="30000"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Development of the stromal tissues of the breasts</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Growth of an extensive ductile system</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Deposition of fat in the breasts.</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Estrogens stimulate bone growth and slightly increase protein deposition.</a:t>
                      </a:r>
                      <a:r>
                        <a:rPr baseline="30000" lang="en" sz="2100">
                          <a:latin typeface="Times New Roman"/>
                          <a:ea typeface="Times New Roman"/>
                          <a:cs typeface="Times New Roman"/>
                          <a:sym typeface="Times New Roman"/>
                        </a:rPr>
                        <a:t>3</a:t>
                      </a:r>
                      <a:endParaRPr baseline="30000"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Estrogens increase body metabolism and fat deposition.</a:t>
                      </a:r>
                      <a:r>
                        <a:rPr baseline="30000" lang="en" sz="2100">
                          <a:latin typeface="Times New Roman"/>
                          <a:ea typeface="Times New Roman"/>
                          <a:cs typeface="Times New Roman"/>
                          <a:sym typeface="Times New Roman"/>
                        </a:rPr>
                        <a:t>4</a:t>
                      </a:r>
                      <a:r>
                        <a:rPr lang="en" sz="2100">
                          <a:latin typeface="Times New Roman"/>
                          <a:ea typeface="Times New Roman"/>
                          <a:cs typeface="Times New Roman"/>
                          <a:sym typeface="Times New Roman"/>
                        </a:rPr>
                        <a:t> </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Estrogens cause sodium and water retention by the kidney tubules.</a:t>
                      </a:r>
                      <a:endParaRPr sz="2100">
                        <a:latin typeface="Times New Roman"/>
                        <a:ea typeface="Times New Roman"/>
                        <a:cs typeface="Times New Roman"/>
                        <a:sym typeface="Times New Roman"/>
                      </a:endParaRPr>
                    </a:p>
                    <a:p>
                      <a:pPr indent="0" lvl="0" marL="0" rtl="0" algn="l">
                        <a:spcBef>
                          <a:spcPts val="0"/>
                        </a:spcBef>
                        <a:spcAft>
                          <a:spcPts val="0"/>
                        </a:spcAft>
                        <a:buNone/>
                      </a:pPr>
                      <a:r>
                        <a:t/>
                      </a:r>
                      <a:endParaRPr sz="2100">
                        <a:latin typeface="Times New Roman"/>
                        <a:ea typeface="Times New Roman"/>
                        <a:cs typeface="Times New Roman"/>
                        <a:sym typeface="Times New Roman"/>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Progesterone promotes the secretory changes in the uterine endometrium.</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Progesterone promotes increased secretion by the mucosal lining of the fallopian tubes.</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Progesterone promotes development of the lobules and alveoli of the breasts, causing the alveolar cells to proliferate, enlarge, and become secretory in nature. </a:t>
                      </a:r>
                      <a:r>
                        <a:rPr lang="en" sz="2100">
                          <a:solidFill>
                            <a:srgbClr val="999999"/>
                          </a:solidFill>
                          <a:latin typeface="Times New Roman"/>
                          <a:ea typeface="Times New Roman"/>
                          <a:cs typeface="Times New Roman"/>
                          <a:sym typeface="Times New Roman"/>
                        </a:rPr>
                        <a:t>(however prolactin is necessary for milk to be produced)</a:t>
                      </a:r>
                      <a:r>
                        <a:rPr lang="en" sz="2100">
                          <a:latin typeface="Times New Roman"/>
                          <a:ea typeface="Times New Roman"/>
                          <a:cs typeface="Times New Roman"/>
                          <a:sym typeface="Times New Roman"/>
                        </a:rPr>
                        <a:t> </a:t>
                      </a:r>
                      <a:endParaRPr sz="2100">
                        <a:latin typeface="Times New Roman"/>
                        <a:ea typeface="Times New Roman"/>
                        <a:cs typeface="Times New Roman"/>
                        <a:sym typeface="Times New Roman"/>
                      </a:endParaRPr>
                    </a:p>
                    <a:p>
                      <a:pPr indent="-361950" lvl="0" marL="457200" rtl="0" algn="l">
                        <a:spcBef>
                          <a:spcPts val="0"/>
                        </a:spcBef>
                        <a:spcAft>
                          <a:spcPts val="0"/>
                        </a:spcAft>
                        <a:buSzPts val="2100"/>
                        <a:buFont typeface="Times New Roman"/>
                        <a:buChar char="●"/>
                      </a:pPr>
                      <a:r>
                        <a:rPr lang="en" sz="2100">
                          <a:latin typeface="Times New Roman"/>
                          <a:ea typeface="Times New Roman"/>
                          <a:cs typeface="Times New Roman"/>
                          <a:sym typeface="Times New Roman"/>
                        </a:rPr>
                        <a:t>Progesterone decreases the frequency and intensity of uterine contractions.</a:t>
                      </a:r>
                      <a:endParaRPr sz="2100">
                        <a:latin typeface="Times New Roman"/>
                        <a:ea typeface="Times New Roman"/>
                        <a:cs typeface="Times New Roman"/>
                        <a:sym typeface="Times New Roman"/>
                      </a:endParaRPr>
                    </a:p>
                    <a:p>
                      <a:pPr indent="0" lvl="0" marL="0" rtl="0" algn="l">
                        <a:spcBef>
                          <a:spcPts val="0"/>
                        </a:spcBef>
                        <a:spcAft>
                          <a:spcPts val="0"/>
                        </a:spcAft>
                        <a:buNone/>
                      </a:pPr>
                      <a:r>
                        <a:t/>
                      </a:r>
                      <a:endParaRPr sz="2100">
                        <a:latin typeface="Times New Roman"/>
                        <a:ea typeface="Times New Roman"/>
                        <a:cs typeface="Times New Roman"/>
                        <a:sym typeface="Times New Roman"/>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bl>
          </a:graphicData>
        </a:graphic>
      </p:graphicFrame>
      <p:sp>
        <p:nvSpPr>
          <p:cNvPr id="265" name="Google Shape;265;p21"/>
          <p:cNvSpPr/>
          <p:nvPr/>
        </p:nvSpPr>
        <p:spPr>
          <a:xfrm>
            <a:off x="261141" y="11138508"/>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66" name="Google Shape;266;p21"/>
          <p:cNvSpPr txBox="1"/>
          <p:nvPr/>
        </p:nvSpPr>
        <p:spPr>
          <a:xfrm>
            <a:off x="18800" y="18118475"/>
            <a:ext cx="14097000" cy="8652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As we might remember, necrosis is a form of cell death that can result in inflammation (the ischemic cells will release damage associated </a:t>
            </a:r>
            <a:r>
              <a:rPr lang="en" sz="1500">
                <a:latin typeface="Times New Roman"/>
                <a:ea typeface="Times New Roman"/>
                <a:cs typeface="Times New Roman"/>
                <a:sym typeface="Times New Roman"/>
              </a:rPr>
              <a:t>molecular</a:t>
            </a:r>
            <a:r>
              <a:rPr lang="en" sz="1500">
                <a:latin typeface="Times New Roman"/>
                <a:ea typeface="Times New Roman"/>
                <a:cs typeface="Times New Roman"/>
                <a:sym typeface="Times New Roman"/>
              </a:rPr>
              <a:t> patterns or DAMPs) which will recruit leukocytes to the site of necrosis. </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Estrogen will cause growth of both male and female breasts, in fact, with appropriate cocktail of hormones, males in the first two decades of life can be made to produce milk. </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Estrogen causes a somewhat rapid growth of the skeleton in the female after puberty, much like testosterone in males, but unlike testosterone, estrogens cause rapid fusion of epiphyseal plates, therefore female growth tend to stop earlier than males. </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Estrogen causes increase fat deposition in areas like the thigh and buttocks, areas associated with the image of a “feminine figure”. Estrogen will also increase vascularization of the skin, producing the warmer skin associated with females. </a:t>
            </a:r>
            <a:endParaRPr sz="1500">
              <a:latin typeface="Times New Roman"/>
              <a:ea typeface="Times New Roman"/>
              <a:cs typeface="Times New Roman"/>
              <a:sym typeface="Times New Roman"/>
            </a:endParaRPr>
          </a:p>
        </p:txBody>
      </p:sp>
      <p:grpSp>
        <p:nvGrpSpPr>
          <p:cNvPr id="267" name="Google Shape;267;p21"/>
          <p:cNvGrpSpPr/>
          <p:nvPr/>
        </p:nvGrpSpPr>
        <p:grpSpPr>
          <a:xfrm>
            <a:off x="2336659" y="943321"/>
            <a:ext cx="9735079" cy="3839528"/>
            <a:chOff x="2560395" y="816196"/>
            <a:chExt cx="9735079" cy="3839528"/>
          </a:xfrm>
        </p:grpSpPr>
        <p:pic>
          <p:nvPicPr>
            <p:cNvPr id="268" name="Google Shape;268;p21"/>
            <p:cNvPicPr preferRelativeResize="0"/>
            <p:nvPr/>
          </p:nvPicPr>
          <p:blipFill>
            <a:blip r:embed="rId3">
              <a:alphaModFix/>
            </a:blip>
            <a:stretch>
              <a:fillRect/>
            </a:stretch>
          </p:blipFill>
          <p:spPr>
            <a:xfrm>
              <a:off x="2560395" y="816196"/>
              <a:ext cx="4833225" cy="3839524"/>
            </a:xfrm>
            <a:prstGeom prst="rect">
              <a:avLst/>
            </a:prstGeom>
            <a:noFill/>
            <a:ln cap="flat" cmpd="sng" w="28575">
              <a:solidFill>
                <a:srgbClr val="000000"/>
              </a:solidFill>
              <a:prstDash val="solid"/>
              <a:round/>
              <a:headEnd len="sm" w="sm" type="none"/>
              <a:tailEnd len="sm" w="sm" type="none"/>
            </a:ln>
          </p:spPr>
        </p:pic>
        <p:pic>
          <p:nvPicPr>
            <p:cNvPr id="269" name="Google Shape;269;p21"/>
            <p:cNvPicPr preferRelativeResize="0"/>
            <p:nvPr/>
          </p:nvPicPr>
          <p:blipFill>
            <a:blip r:embed="rId4">
              <a:alphaModFix/>
            </a:blip>
            <a:stretch>
              <a:fillRect/>
            </a:stretch>
          </p:blipFill>
          <p:spPr>
            <a:xfrm>
              <a:off x="7462248" y="816200"/>
              <a:ext cx="4833226" cy="3839524"/>
            </a:xfrm>
            <a:prstGeom prst="rect">
              <a:avLst/>
            </a:prstGeom>
            <a:noFill/>
            <a:ln cap="flat" cmpd="sng" w="28575">
              <a:solidFill>
                <a:srgbClr val="000000"/>
              </a:solidFill>
              <a:prstDash val="solid"/>
              <a:round/>
              <a:headEnd len="sm" w="sm" type="none"/>
              <a:tailEnd len="sm" w="sm" type="none"/>
            </a:ln>
          </p:spPr>
        </p:pic>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