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19935825" cx="14097000"/>
  <p:notesSz cx="6858000" cy="9144000"/>
  <p:embeddedFontLst>
    <p:embeddedFont>
      <p:font typeface="Oswald"/>
      <p:regular r:id="rId22"/>
      <p:bold r:id="rId23"/>
    </p:embeddedFont>
    <p:embeddedFont>
      <p:font typeface="Merriweather"/>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279">
          <p15:clr>
            <a:srgbClr val="A4A3A4"/>
          </p15:clr>
        </p15:guide>
        <p15:guide id="2" pos="4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0E057E2-6DCF-4CC1-9A35-65C84026F91C}">
  <a:tblStyle styleId="{E0E057E2-6DCF-4CC1-9A35-65C84026F91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279" orient="horz"/>
        <p:guide pos="44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Oswald-regular.fntdata"/><Relationship Id="rId21" Type="http://schemas.openxmlformats.org/officeDocument/2006/relationships/slide" Target="slides/slide15.xml"/><Relationship Id="rId24" Type="http://schemas.openxmlformats.org/officeDocument/2006/relationships/font" Target="fonts/Merriweather-regular.fntdata"/><Relationship Id="rId23" Type="http://schemas.openxmlformats.org/officeDocument/2006/relationships/font" Target="fonts/Oswa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erriweather-italic.fntdata"/><Relationship Id="rId25" Type="http://schemas.openxmlformats.org/officeDocument/2006/relationships/font" Target="fonts/Merriweather-bold.fntdata"/><Relationship Id="rId27" Type="http://schemas.openxmlformats.org/officeDocument/2006/relationships/font" Target="fonts/Merriweather-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1887d567395aced1_163: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887d567395aced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71fa7fb8ea_2_21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71fa7fb8ea_2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72080421c9edbc4_21: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72080421c9edbc4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g72ea53c830_0_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72ea53c8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g71a19e8b68_0_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71a19e8b6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g71a19e8b68_0_8: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71a19e8b6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1a19e8b68_0_12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1a19e8b68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1fda5eca53bb4789_54: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fda5eca53bb4789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72080421c9edbc4_4: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2080421c9edbc4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71da667ca7_0_111: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71da667ca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71ee50e43d_0_2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71ee50e43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378c0c12702b70c6_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78c0c12702b70c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71fa7fb8ea_2_57: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71fa7fb8ea_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71ee50e43d_0_27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71ee50e43d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80550" y="2885918"/>
            <a:ext cx="13135800" cy="79557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12100"/>
              <a:buNone/>
              <a:defRPr sz="12100"/>
            </a:lvl1pPr>
            <a:lvl2pPr lvl="1" algn="ctr">
              <a:spcBef>
                <a:spcPts val="0"/>
              </a:spcBef>
              <a:spcAft>
                <a:spcPts val="0"/>
              </a:spcAft>
              <a:buSzPts val="12100"/>
              <a:buNone/>
              <a:defRPr sz="12100"/>
            </a:lvl2pPr>
            <a:lvl3pPr lvl="2" algn="ctr">
              <a:spcBef>
                <a:spcPts val="0"/>
              </a:spcBef>
              <a:spcAft>
                <a:spcPts val="0"/>
              </a:spcAft>
              <a:buSzPts val="12100"/>
              <a:buNone/>
              <a:defRPr sz="12100"/>
            </a:lvl3pPr>
            <a:lvl4pPr lvl="3" algn="ctr">
              <a:spcBef>
                <a:spcPts val="0"/>
              </a:spcBef>
              <a:spcAft>
                <a:spcPts val="0"/>
              </a:spcAft>
              <a:buSzPts val="12100"/>
              <a:buNone/>
              <a:defRPr sz="12100"/>
            </a:lvl4pPr>
            <a:lvl5pPr lvl="4" algn="ctr">
              <a:spcBef>
                <a:spcPts val="0"/>
              </a:spcBef>
              <a:spcAft>
                <a:spcPts val="0"/>
              </a:spcAft>
              <a:buSzPts val="12100"/>
              <a:buNone/>
              <a:defRPr sz="12100"/>
            </a:lvl5pPr>
            <a:lvl6pPr lvl="5" algn="ctr">
              <a:spcBef>
                <a:spcPts val="0"/>
              </a:spcBef>
              <a:spcAft>
                <a:spcPts val="0"/>
              </a:spcAft>
              <a:buSzPts val="12100"/>
              <a:buNone/>
              <a:defRPr sz="12100"/>
            </a:lvl6pPr>
            <a:lvl7pPr lvl="6" algn="ctr">
              <a:spcBef>
                <a:spcPts val="0"/>
              </a:spcBef>
              <a:spcAft>
                <a:spcPts val="0"/>
              </a:spcAft>
              <a:buSzPts val="12100"/>
              <a:buNone/>
              <a:defRPr sz="12100"/>
            </a:lvl7pPr>
            <a:lvl8pPr lvl="7" algn="ctr">
              <a:spcBef>
                <a:spcPts val="0"/>
              </a:spcBef>
              <a:spcAft>
                <a:spcPts val="0"/>
              </a:spcAft>
              <a:buSzPts val="12100"/>
              <a:buNone/>
              <a:defRPr sz="12100"/>
            </a:lvl8pPr>
            <a:lvl9pPr lvl="8" algn="ctr">
              <a:spcBef>
                <a:spcPts val="0"/>
              </a:spcBef>
              <a:spcAft>
                <a:spcPts val="0"/>
              </a:spcAft>
              <a:buSzPts val="12100"/>
              <a:buNone/>
              <a:defRPr sz="12100"/>
            </a:lvl9pPr>
          </a:lstStyle>
          <a:p/>
        </p:txBody>
      </p:sp>
      <p:sp>
        <p:nvSpPr>
          <p:cNvPr id="11" name="Google Shape;11;p2"/>
          <p:cNvSpPr txBox="1"/>
          <p:nvPr>
            <p:ph idx="1" type="subTitle"/>
          </p:nvPr>
        </p:nvSpPr>
        <p:spPr>
          <a:xfrm>
            <a:off x="480538" y="10984859"/>
            <a:ext cx="13135800" cy="30720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12" name="Google Shape;12;p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80538" y="4287259"/>
            <a:ext cx="13135800" cy="76104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27800"/>
              <a:buNone/>
              <a:defRPr sz="27800"/>
            </a:lvl1pPr>
            <a:lvl2pPr lvl="1" algn="ctr">
              <a:spcBef>
                <a:spcPts val="0"/>
              </a:spcBef>
              <a:spcAft>
                <a:spcPts val="0"/>
              </a:spcAft>
              <a:buSzPts val="27800"/>
              <a:buNone/>
              <a:defRPr sz="27800"/>
            </a:lvl2pPr>
            <a:lvl3pPr lvl="2" algn="ctr">
              <a:spcBef>
                <a:spcPts val="0"/>
              </a:spcBef>
              <a:spcAft>
                <a:spcPts val="0"/>
              </a:spcAft>
              <a:buSzPts val="27800"/>
              <a:buNone/>
              <a:defRPr sz="27800"/>
            </a:lvl3pPr>
            <a:lvl4pPr lvl="3" algn="ctr">
              <a:spcBef>
                <a:spcPts val="0"/>
              </a:spcBef>
              <a:spcAft>
                <a:spcPts val="0"/>
              </a:spcAft>
              <a:buSzPts val="27800"/>
              <a:buNone/>
              <a:defRPr sz="27800"/>
            </a:lvl4pPr>
            <a:lvl5pPr lvl="4" algn="ctr">
              <a:spcBef>
                <a:spcPts val="0"/>
              </a:spcBef>
              <a:spcAft>
                <a:spcPts val="0"/>
              </a:spcAft>
              <a:buSzPts val="27800"/>
              <a:buNone/>
              <a:defRPr sz="27800"/>
            </a:lvl5pPr>
            <a:lvl6pPr lvl="5" algn="ctr">
              <a:spcBef>
                <a:spcPts val="0"/>
              </a:spcBef>
              <a:spcAft>
                <a:spcPts val="0"/>
              </a:spcAft>
              <a:buSzPts val="27800"/>
              <a:buNone/>
              <a:defRPr sz="27800"/>
            </a:lvl6pPr>
            <a:lvl7pPr lvl="6" algn="ctr">
              <a:spcBef>
                <a:spcPts val="0"/>
              </a:spcBef>
              <a:spcAft>
                <a:spcPts val="0"/>
              </a:spcAft>
              <a:buSzPts val="27800"/>
              <a:buNone/>
              <a:defRPr sz="27800"/>
            </a:lvl7pPr>
            <a:lvl8pPr lvl="7" algn="ctr">
              <a:spcBef>
                <a:spcPts val="0"/>
              </a:spcBef>
              <a:spcAft>
                <a:spcPts val="0"/>
              </a:spcAft>
              <a:buSzPts val="27800"/>
              <a:buNone/>
              <a:defRPr sz="27800"/>
            </a:lvl8pPr>
            <a:lvl9pPr lvl="8" algn="ctr">
              <a:spcBef>
                <a:spcPts val="0"/>
              </a:spcBef>
              <a:spcAft>
                <a:spcPts val="0"/>
              </a:spcAft>
              <a:buSzPts val="27800"/>
              <a:buNone/>
              <a:defRPr sz="27800"/>
            </a:lvl9pPr>
          </a:lstStyle>
          <a:p>
            <a:r>
              <a:t>xx%</a:t>
            </a:r>
          </a:p>
        </p:txBody>
      </p:sp>
      <p:sp>
        <p:nvSpPr>
          <p:cNvPr id="46" name="Google Shape;46;p11"/>
          <p:cNvSpPr txBox="1"/>
          <p:nvPr>
            <p:ph idx="1" type="body"/>
          </p:nvPr>
        </p:nvSpPr>
        <p:spPr>
          <a:xfrm>
            <a:off x="480538" y="12217791"/>
            <a:ext cx="13135800" cy="5041800"/>
          </a:xfrm>
          <a:prstGeom prst="rect">
            <a:avLst/>
          </a:prstGeom>
        </p:spPr>
        <p:txBody>
          <a:bodyPr anchorCtr="0" anchor="t" bIns="212075" lIns="212075" spcFirstLastPara="1" rIns="212075" wrap="square" tIns="212075">
            <a:noAutofit/>
          </a:bodyPr>
          <a:lstStyle>
            <a:lvl1pPr indent="-495300" lvl="0" marL="457200" algn="ctr">
              <a:spcBef>
                <a:spcPts val="0"/>
              </a:spcBef>
              <a:spcAft>
                <a:spcPts val="0"/>
              </a:spcAft>
              <a:buSzPts val="4200"/>
              <a:buChar char="●"/>
              <a:defRPr/>
            </a:lvl1pPr>
            <a:lvl2pPr indent="-431800" lvl="1" marL="914400" algn="ctr">
              <a:spcBef>
                <a:spcPts val="3700"/>
              </a:spcBef>
              <a:spcAft>
                <a:spcPts val="0"/>
              </a:spcAft>
              <a:buSzPts val="3200"/>
              <a:buChar char="○"/>
              <a:defRPr/>
            </a:lvl2pPr>
            <a:lvl3pPr indent="-431800" lvl="2" marL="1371600" algn="ctr">
              <a:spcBef>
                <a:spcPts val="3700"/>
              </a:spcBef>
              <a:spcAft>
                <a:spcPts val="0"/>
              </a:spcAft>
              <a:buSzPts val="3200"/>
              <a:buChar char="■"/>
              <a:defRPr/>
            </a:lvl3pPr>
            <a:lvl4pPr indent="-431800" lvl="3" marL="1828800" algn="ctr">
              <a:spcBef>
                <a:spcPts val="3700"/>
              </a:spcBef>
              <a:spcAft>
                <a:spcPts val="0"/>
              </a:spcAft>
              <a:buSzPts val="3200"/>
              <a:buChar char="●"/>
              <a:defRPr/>
            </a:lvl4pPr>
            <a:lvl5pPr indent="-431800" lvl="4" marL="2286000" algn="ctr">
              <a:spcBef>
                <a:spcPts val="3700"/>
              </a:spcBef>
              <a:spcAft>
                <a:spcPts val="0"/>
              </a:spcAft>
              <a:buSzPts val="3200"/>
              <a:buChar char="○"/>
              <a:defRPr/>
            </a:lvl5pPr>
            <a:lvl6pPr indent="-431800" lvl="5" marL="2743200" algn="ctr">
              <a:spcBef>
                <a:spcPts val="3700"/>
              </a:spcBef>
              <a:spcAft>
                <a:spcPts val="0"/>
              </a:spcAft>
              <a:buSzPts val="3200"/>
              <a:buChar char="■"/>
              <a:defRPr/>
            </a:lvl6pPr>
            <a:lvl7pPr indent="-431800" lvl="6" marL="3200400" algn="ctr">
              <a:spcBef>
                <a:spcPts val="3700"/>
              </a:spcBef>
              <a:spcAft>
                <a:spcPts val="0"/>
              </a:spcAft>
              <a:buSzPts val="3200"/>
              <a:buChar char="●"/>
              <a:defRPr/>
            </a:lvl7pPr>
            <a:lvl8pPr indent="-431800" lvl="7" marL="3657600" algn="ctr">
              <a:spcBef>
                <a:spcPts val="3700"/>
              </a:spcBef>
              <a:spcAft>
                <a:spcPts val="0"/>
              </a:spcAft>
              <a:buSzPts val="3200"/>
              <a:buChar char="○"/>
              <a:defRPr/>
            </a:lvl8pPr>
            <a:lvl9pPr indent="-431800" lvl="8" marL="4114800" algn="ctr">
              <a:spcBef>
                <a:spcPts val="3700"/>
              </a:spcBef>
              <a:spcAft>
                <a:spcPts val="3700"/>
              </a:spcAft>
              <a:buSzPts val="3200"/>
              <a:buChar char="■"/>
              <a:defRPr/>
            </a:lvl9pPr>
          </a:lstStyle>
          <a:p/>
        </p:txBody>
      </p:sp>
      <p:sp>
        <p:nvSpPr>
          <p:cNvPr id="47" name="Google Shape;47;p11"/>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80538" y="8336535"/>
            <a:ext cx="13135800" cy="3262800"/>
          </a:xfrm>
          <a:prstGeom prst="rect">
            <a:avLst/>
          </a:prstGeom>
        </p:spPr>
        <p:txBody>
          <a:bodyPr anchorCtr="0" anchor="ctr" bIns="212075" lIns="212075" spcFirstLastPara="1" rIns="212075" wrap="square" tIns="212075">
            <a:no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15" name="Google Shape;15;p3"/>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8" name="Google Shape;18;p4"/>
          <p:cNvSpPr txBox="1"/>
          <p:nvPr>
            <p:ph idx="1" type="body"/>
          </p:nvPr>
        </p:nvSpPr>
        <p:spPr>
          <a:xfrm>
            <a:off x="480538" y="4466908"/>
            <a:ext cx="13135800" cy="13241700"/>
          </a:xfrm>
          <a:prstGeom prst="rect">
            <a:avLst/>
          </a:prstGeom>
        </p:spPr>
        <p:txBody>
          <a:bodyPr anchorCtr="0" anchor="t"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19" name="Google Shape;19;p4"/>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2" name="Google Shape;22;p5"/>
          <p:cNvSpPr txBox="1"/>
          <p:nvPr>
            <p:ph idx="1" type="body"/>
          </p:nvPr>
        </p:nvSpPr>
        <p:spPr>
          <a:xfrm>
            <a:off x="480538"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3" name="Google Shape;23;p5"/>
          <p:cNvSpPr txBox="1"/>
          <p:nvPr>
            <p:ph idx="2" type="body"/>
          </p:nvPr>
        </p:nvSpPr>
        <p:spPr>
          <a:xfrm>
            <a:off x="7449950"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4" name="Google Shape;24;p5"/>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7" name="Google Shape;27;p6"/>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80538" y="2153464"/>
            <a:ext cx="4329000" cy="2928900"/>
          </a:xfrm>
          <a:prstGeom prst="rect">
            <a:avLst/>
          </a:prstGeom>
        </p:spPr>
        <p:txBody>
          <a:bodyPr anchorCtr="0" anchor="b" bIns="212075" lIns="212075" spcFirstLastPara="1" rIns="212075" wrap="square" tIns="212075">
            <a:no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30" name="Google Shape;30;p7"/>
          <p:cNvSpPr txBox="1"/>
          <p:nvPr>
            <p:ph idx="1" type="body"/>
          </p:nvPr>
        </p:nvSpPr>
        <p:spPr>
          <a:xfrm>
            <a:off x="480538" y="5385987"/>
            <a:ext cx="4329000" cy="12323100"/>
          </a:xfrm>
          <a:prstGeom prst="rect">
            <a:avLst/>
          </a:prstGeom>
        </p:spPr>
        <p:txBody>
          <a:bodyPr anchorCtr="0" anchor="t" bIns="212075" lIns="212075" spcFirstLastPara="1" rIns="212075" wrap="square" tIns="212075">
            <a:noAutofit/>
          </a:bodyPr>
          <a:lstStyle>
            <a:lvl1pPr indent="-406400" lvl="0" marL="457200">
              <a:spcBef>
                <a:spcPts val="0"/>
              </a:spcBef>
              <a:spcAft>
                <a:spcPts val="0"/>
              </a:spcAft>
              <a:buSzPts val="2800"/>
              <a:buChar char="●"/>
              <a:defRPr sz="28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31" name="Google Shape;31;p7"/>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755802" y="1744748"/>
            <a:ext cx="9816900" cy="15855600"/>
          </a:xfrm>
          <a:prstGeom prst="rect">
            <a:avLst/>
          </a:prstGeom>
        </p:spPr>
        <p:txBody>
          <a:bodyPr anchorCtr="0" anchor="ctr" bIns="212075" lIns="212075" spcFirstLastPara="1" rIns="212075" wrap="square" tIns="212075">
            <a:noAutofit/>
          </a:bodyPr>
          <a:lstStyle>
            <a:lvl1pPr lvl="0">
              <a:spcBef>
                <a:spcPts val="0"/>
              </a:spcBef>
              <a:spcAft>
                <a:spcPts val="0"/>
              </a:spcAft>
              <a:buSzPts val="11100"/>
              <a:buNone/>
              <a:defRPr sz="11100"/>
            </a:lvl1pPr>
            <a:lvl2pPr lvl="1">
              <a:spcBef>
                <a:spcPts val="0"/>
              </a:spcBef>
              <a:spcAft>
                <a:spcPts val="0"/>
              </a:spcAft>
              <a:buSzPts val="11100"/>
              <a:buNone/>
              <a:defRPr sz="11100"/>
            </a:lvl2pPr>
            <a:lvl3pPr lvl="2">
              <a:spcBef>
                <a:spcPts val="0"/>
              </a:spcBef>
              <a:spcAft>
                <a:spcPts val="0"/>
              </a:spcAft>
              <a:buSzPts val="11100"/>
              <a:buNone/>
              <a:defRPr sz="11100"/>
            </a:lvl3pPr>
            <a:lvl4pPr lvl="3">
              <a:spcBef>
                <a:spcPts val="0"/>
              </a:spcBef>
              <a:spcAft>
                <a:spcPts val="0"/>
              </a:spcAft>
              <a:buSzPts val="11100"/>
              <a:buNone/>
              <a:defRPr sz="11100"/>
            </a:lvl4pPr>
            <a:lvl5pPr lvl="4">
              <a:spcBef>
                <a:spcPts val="0"/>
              </a:spcBef>
              <a:spcAft>
                <a:spcPts val="0"/>
              </a:spcAft>
              <a:buSzPts val="11100"/>
              <a:buNone/>
              <a:defRPr sz="11100"/>
            </a:lvl5pPr>
            <a:lvl6pPr lvl="5">
              <a:spcBef>
                <a:spcPts val="0"/>
              </a:spcBef>
              <a:spcAft>
                <a:spcPts val="0"/>
              </a:spcAft>
              <a:buSzPts val="11100"/>
              <a:buNone/>
              <a:defRPr sz="11100"/>
            </a:lvl6pPr>
            <a:lvl7pPr lvl="6">
              <a:spcBef>
                <a:spcPts val="0"/>
              </a:spcBef>
              <a:spcAft>
                <a:spcPts val="0"/>
              </a:spcAft>
              <a:buSzPts val="11100"/>
              <a:buNone/>
              <a:defRPr sz="11100"/>
            </a:lvl7pPr>
            <a:lvl8pPr lvl="7">
              <a:spcBef>
                <a:spcPts val="0"/>
              </a:spcBef>
              <a:spcAft>
                <a:spcPts val="0"/>
              </a:spcAft>
              <a:buSzPts val="11100"/>
              <a:buNone/>
              <a:defRPr sz="11100"/>
            </a:lvl8pPr>
            <a:lvl9pPr lvl="8">
              <a:spcBef>
                <a:spcPts val="0"/>
              </a:spcBef>
              <a:spcAft>
                <a:spcPts val="0"/>
              </a:spcAft>
              <a:buSzPts val="11100"/>
              <a:buNone/>
              <a:defRPr sz="11100"/>
            </a:lvl9pPr>
          </a:lstStyle>
          <a:p/>
        </p:txBody>
      </p:sp>
      <p:sp>
        <p:nvSpPr>
          <p:cNvPr id="34" name="Google Shape;34;p8"/>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7048500" y="-484"/>
            <a:ext cx="7048500" cy="19935900"/>
          </a:xfrm>
          <a:prstGeom prst="rect">
            <a:avLst/>
          </a:prstGeom>
          <a:solidFill>
            <a:schemeClr val="lt2"/>
          </a:solidFill>
          <a:ln>
            <a:noFill/>
          </a:ln>
        </p:spPr>
        <p:txBody>
          <a:bodyPr anchorCtr="0" anchor="ctr" bIns="212075" lIns="212075" spcFirstLastPara="1" rIns="212075" wrap="square" tIns="2120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409313" y="4779695"/>
            <a:ext cx="6236400" cy="57453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9700"/>
              <a:buNone/>
              <a:defRPr sz="9700"/>
            </a:lvl1pPr>
            <a:lvl2pPr lvl="1" algn="ctr">
              <a:spcBef>
                <a:spcPts val="0"/>
              </a:spcBef>
              <a:spcAft>
                <a:spcPts val="0"/>
              </a:spcAft>
              <a:buSzPts val="9700"/>
              <a:buNone/>
              <a:defRPr sz="9700"/>
            </a:lvl2pPr>
            <a:lvl3pPr lvl="2" algn="ctr">
              <a:spcBef>
                <a:spcPts val="0"/>
              </a:spcBef>
              <a:spcAft>
                <a:spcPts val="0"/>
              </a:spcAft>
              <a:buSzPts val="9700"/>
              <a:buNone/>
              <a:defRPr sz="9700"/>
            </a:lvl3pPr>
            <a:lvl4pPr lvl="3" algn="ctr">
              <a:spcBef>
                <a:spcPts val="0"/>
              </a:spcBef>
              <a:spcAft>
                <a:spcPts val="0"/>
              </a:spcAft>
              <a:buSzPts val="9700"/>
              <a:buNone/>
              <a:defRPr sz="9700"/>
            </a:lvl4pPr>
            <a:lvl5pPr lvl="4" algn="ctr">
              <a:spcBef>
                <a:spcPts val="0"/>
              </a:spcBef>
              <a:spcAft>
                <a:spcPts val="0"/>
              </a:spcAft>
              <a:buSzPts val="9700"/>
              <a:buNone/>
              <a:defRPr sz="9700"/>
            </a:lvl5pPr>
            <a:lvl6pPr lvl="5" algn="ctr">
              <a:spcBef>
                <a:spcPts val="0"/>
              </a:spcBef>
              <a:spcAft>
                <a:spcPts val="0"/>
              </a:spcAft>
              <a:buSzPts val="9700"/>
              <a:buNone/>
              <a:defRPr sz="9700"/>
            </a:lvl6pPr>
            <a:lvl7pPr lvl="6" algn="ctr">
              <a:spcBef>
                <a:spcPts val="0"/>
              </a:spcBef>
              <a:spcAft>
                <a:spcPts val="0"/>
              </a:spcAft>
              <a:buSzPts val="9700"/>
              <a:buNone/>
              <a:defRPr sz="9700"/>
            </a:lvl7pPr>
            <a:lvl8pPr lvl="7" algn="ctr">
              <a:spcBef>
                <a:spcPts val="0"/>
              </a:spcBef>
              <a:spcAft>
                <a:spcPts val="0"/>
              </a:spcAft>
              <a:buSzPts val="9700"/>
              <a:buNone/>
              <a:defRPr sz="9700"/>
            </a:lvl8pPr>
            <a:lvl9pPr lvl="8" algn="ctr">
              <a:spcBef>
                <a:spcPts val="0"/>
              </a:spcBef>
              <a:spcAft>
                <a:spcPts val="0"/>
              </a:spcAft>
              <a:buSzPts val="9700"/>
              <a:buNone/>
              <a:defRPr sz="9700"/>
            </a:lvl9pPr>
          </a:lstStyle>
          <a:p/>
        </p:txBody>
      </p:sp>
      <p:sp>
        <p:nvSpPr>
          <p:cNvPr id="38" name="Google Shape;38;p9"/>
          <p:cNvSpPr txBox="1"/>
          <p:nvPr>
            <p:ph idx="1" type="subTitle"/>
          </p:nvPr>
        </p:nvSpPr>
        <p:spPr>
          <a:xfrm>
            <a:off x="409313" y="10864511"/>
            <a:ext cx="6236400" cy="47871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39" name="Google Shape;39;p9"/>
          <p:cNvSpPr txBox="1"/>
          <p:nvPr>
            <p:ph idx="2" type="body"/>
          </p:nvPr>
        </p:nvSpPr>
        <p:spPr>
          <a:xfrm>
            <a:off x="7615063" y="2806461"/>
            <a:ext cx="5915400" cy="14322000"/>
          </a:xfrm>
          <a:prstGeom prst="rect">
            <a:avLst/>
          </a:prstGeom>
        </p:spPr>
        <p:txBody>
          <a:bodyPr anchorCtr="0" anchor="ctr"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40" name="Google Shape;40;p9"/>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80538" y="16397395"/>
            <a:ext cx="9248100" cy="2345400"/>
          </a:xfrm>
          <a:prstGeom prst="rect">
            <a:avLst/>
          </a:prstGeom>
        </p:spPr>
        <p:txBody>
          <a:bodyPr anchorCtr="0" anchor="ctr" bIns="212075" lIns="212075" spcFirstLastPara="1" rIns="212075" wrap="square" tIns="212075">
            <a:noAutofit/>
          </a:bodyPr>
          <a:lstStyle>
            <a:lvl1pPr indent="-228600" lvl="0" marL="457200">
              <a:lnSpc>
                <a:spcPct val="100000"/>
              </a:lnSpc>
              <a:spcBef>
                <a:spcPts val="0"/>
              </a:spcBef>
              <a:spcAft>
                <a:spcPts val="0"/>
              </a:spcAft>
              <a:buSzPts val="4200"/>
              <a:buNone/>
              <a:defRPr/>
            </a:lvl1pPr>
          </a:lstStyle>
          <a:p/>
        </p:txBody>
      </p:sp>
      <p:sp>
        <p:nvSpPr>
          <p:cNvPr id="43" name="Google Shape;43;p10"/>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80538" y="1724884"/>
            <a:ext cx="13135800" cy="2219700"/>
          </a:xfrm>
          <a:prstGeom prst="rect">
            <a:avLst/>
          </a:prstGeom>
          <a:noFill/>
          <a:ln>
            <a:noFill/>
          </a:ln>
        </p:spPr>
        <p:txBody>
          <a:bodyPr anchorCtr="0" anchor="t" bIns="212075" lIns="212075" spcFirstLastPara="1" rIns="212075" wrap="square" tIns="212075">
            <a:noAutofit/>
          </a:bodyPr>
          <a:lstStyle>
            <a:lvl1pPr lvl="0">
              <a:spcBef>
                <a:spcPts val="0"/>
              </a:spcBef>
              <a:spcAft>
                <a:spcPts val="0"/>
              </a:spcAft>
              <a:buClr>
                <a:schemeClr val="dk1"/>
              </a:buClr>
              <a:buSzPts val="6500"/>
              <a:buNone/>
              <a:defRPr sz="6500">
                <a:solidFill>
                  <a:schemeClr val="dk1"/>
                </a:solidFill>
              </a:defRPr>
            </a:lvl1pPr>
            <a:lvl2pPr lvl="1">
              <a:spcBef>
                <a:spcPts val="0"/>
              </a:spcBef>
              <a:spcAft>
                <a:spcPts val="0"/>
              </a:spcAft>
              <a:buClr>
                <a:schemeClr val="dk1"/>
              </a:buClr>
              <a:buSzPts val="6500"/>
              <a:buNone/>
              <a:defRPr sz="6500">
                <a:solidFill>
                  <a:schemeClr val="dk1"/>
                </a:solidFill>
              </a:defRPr>
            </a:lvl2pPr>
            <a:lvl3pPr lvl="2">
              <a:spcBef>
                <a:spcPts val="0"/>
              </a:spcBef>
              <a:spcAft>
                <a:spcPts val="0"/>
              </a:spcAft>
              <a:buClr>
                <a:schemeClr val="dk1"/>
              </a:buClr>
              <a:buSzPts val="6500"/>
              <a:buNone/>
              <a:defRPr sz="6500">
                <a:solidFill>
                  <a:schemeClr val="dk1"/>
                </a:solidFill>
              </a:defRPr>
            </a:lvl3pPr>
            <a:lvl4pPr lvl="3">
              <a:spcBef>
                <a:spcPts val="0"/>
              </a:spcBef>
              <a:spcAft>
                <a:spcPts val="0"/>
              </a:spcAft>
              <a:buClr>
                <a:schemeClr val="dk1"/>
              </a:buClr>
              <a:buSzPts val="6500"/>
              <a:buNone/>
              <a:defRPr sz="6500">
                <a:solidFill>
                  <a:schemeClr val="dk1"/>
                </a:solidFill>
              </a:defRPr>
            </a:lvl4pPr>
            <a:lvl5pPr lvl="4">
              <a:spcBef>
                <a:spcPts val="0"/>
              </a:spcBef>
              <a:spcAft>
                <a:spcPts val="0"/>
              </a:spcAft>
              <a:buClr>
                <a:schemeClr val="dk1"/>
              </a:buClr>
              <a:buSzPts val="6500"/>
              <a:buNone/>
              <a:defRPr sz="6500">
                <a:solidFill>
                  <a:schemeClr val="dk1"/>
                </a:solidFill>
              </a:defRPr>
            </a:lvl5pPr>
            <a:lvl6pPr lvl="5">
              <a:spcBef>
                <a:spcPts val="0"/>
              </a:spcBef>
              <a:spcAft>
                <a:spcPts val="0"/>
              </a:spcAft>
              <a:buClr>
                <a:schemeClr val="dk1"/>
              </a:buClr>
              <a:buSzPts val="6500"/>
              <a:buNone/>
              <a:defRPr sz="6500">
                <a:solidFill>
                  <a:schemeClr val="dk1"/>
                </a:solidFill>
              </a:defRPr>
            </a:lvl6pPr>
            <a:lvl7pPr lvl="6">
              <a:spcBef>
                <a:spcPts val="0"/>
              </a:spcBef>
              <a:spcAft>
                <a:spcPts val="0"/>
              </a:spcAft>
              <a:buClr>
                <a:schemeClr val="dk1"/>
              </a:buClr>
              <a:buSzPts val="6500"/>
              <a:buNone/>
              <a:defRPr sz="6500">
                <a:solidFill>
                  <a:schemeClr val="dk1"/>
                </a:solidFill>
              </a:defRPr>
            </a:lvl7pPr>
            <a:lvl8pPr lvl="7">
              <a:spcBef>
                <a:spcPts val="0"/>
              </a:spcBef>
              <a:spcAft>
                <a:spcPts val="0"/>
              </a:spcAft>
              <a:buClr>
                <a:schemeClr val="dk1"/>
              </a:buClr>
              <a:buSzPts val="6500"/>
              <a:buNone/>
              <a:defRPr sz="6500">
                <a:solidFill>
                  <a:schemeClr val="dk1"/>
                </a:solidFill>
              </a:defRPr>
            </a:lvl8pPr>
            <a:lvl9pPr lvl="8">
              <a:spcBef>
                <a:spcPts val="0"/>
              </a:spcBef>
              <a:spcAft>
                <a:spcPts val="0"/>
              </a:spcAft>
              <a:buClr>
                <a:schemeClr val="dk1"/>
              </a:buClr>
              <a:buSzPts val="6500"/>
              <a:buNone/>
              <a:defRPr sz="6500">
                <a:solidFill>
                  <a:schemeClr val="dk1"/>
                </a:solidFill>
              </a:defRPr>
            </a:lvl9pPr>
          </a:lstStyle>
          <a:p/>
        </p:txBody>
      </p:sp>
      <p:sp>
        <p:nvSpPr>
          <p:cNvPr id="7" name="Google Shape;7;p1"/>
          <p:cNvSpPr txBox="1"/>
          <p:nvPr>
            <p:ph idx="1" type="body"/>
          </p:nvPr>
        </p:nvSpPr>
        <p:spPr>
          <a:xfrm>
            <a:off x="480538" y="4466908"/>
            <a:ext cx="13135800" cy="13241700"/>
          </a:xfrm>
          <a:prstGeom prst="rect">
            <a:avLst/>
          </a:prstGeom>
          <a:noFill/>
          <a:ln>
            <a:noFill/>
          </a:ln>
        </p:spPr>
        <p:txBody>
          <a:bodyPr anchorCtr="0" anchor="t" bIns="212075" lIns="212075" spcFirstLastPara="1" rIns="212075" wrap="square" tIns="212075">
            <a:noAutofit/>
          </a:bodyPr>
          <a:lstStyle>
            <a:lvl1pPr indent="-495300" lvl="0" marL="457200">
              <a:lnSpc>
                <a:spcPct val="115000"/>
              </a:lnSpc>
              <a:spcBef>
                <a:spcPts val="0"/>
              </a:spcBef>
              <a:spcAft>
                <a:spcPts val="0"/>
              </a:spcAft>
              <a:buClr>
                <a:schemeClr val="dk2"/>
              </a:buClr>
              <a:buSzPts val="4200"/>
              <a:buChar char="●"/>
              <a:defRPr sz="4200">
                <a:solidFill>
                  <a:schemeClr val="dk2"/>
                </a:solidFill>
              </a:defRPr>
            </a:lvl1pPr>
            <a:lvl2pPr indent="-431800" lvl="1" marL="914400">
              <a:lnSpc>
                <a:spcPct val="115000"/>
              </a:lnSpc>
              <a:spcBef>
                <a:spcPts val="3700"/>
              </a:spcBef>
              <a:spcAft>
                <a:spcPts val="0"/>
              </a:spcAft>
              <a:buClr>
                <a:schemeClr val="dk2"/>
              </a:buClr>
              <a:buSzPts val="3200"/>
              <a:buChar char="○"/>
              <a:defRPr sz="3200">
                <a:solidFill>
                  <a:schemeClr val="dk2"/>
                </a:solidFill>
              </a:defRPr>
            </a:lvl2pPr>
            <a:lvl3pPr indent="-431800" lvl="2" marL="1371600">
              <a:lnSpc>
                <a:spcPct val="115000"/>
              </a:lnSpc>
              <a:spcBef>
                <a:spcPts val="3700"/>
              </a:spcBef>
              <a:spcAft>
                <a:spcPts val="0"/>
              </a:spcAft>
              <a:buClr>
                <a:schemeClr val="dk2"/>
              </a:buClr>
              <a:buSzPts val="3200"/>
              <a:buChar char="■"/>
              <a:defRPr sz="3200">
                <a:solidFill>
                  <a:schemeClr val="dk2"/>
                </a:solidFill>
              </a:defRPr>
            </a:lvl3pPr>
            <a:lvl4pPr indent="-431800" lvl="3" marL="1828800">
              <a:lnSpc>
                <a:spcPct val="115000"/>
              </a:lnSpc>
              <a:spcBef>
                <a:spcPts val="3700"/>
              </a:spcBef>
              <a:spcAft>
                <a:spcPts val="0"/>
              </a:spcAft>
              <a:buClr>
                <a:schemeClr val="dk2"/>
              </a:buClr>
              <a:buSzPts val="3200"/>
              <a:buChar char="●"/>
              <a:defRPr sz="3200">
                <a:solidFill>
                  <a:schemeClr val="dk2"/>
                </a:solidFill>
              </a:defRPr>
            </a:lvl4pPr>
            <a:lvl5pPr indent="-431800" lvl="4" marL="2286000">
              <a:lnSpc>
                <a:spcPct val="115000"/>
              </a:lnSpc>
              <a:spcBef>
                <a:spcPts val="3700"/>
              </a:spcBef>
              <a:spcAft>
                <a:spcPts val="0"/>
              </a:spcAft>
              <a:buClr>
                <a:schemeClr val="dk2"/>
              </a:buClr>
              <a:buSzPts val="3200"/>
              <a:buChar char="○"/>
              <a:defRPr sz="3200">
                <a:solidFill>
                  <a:schemeClr val="dk2"/>
                </a:solidFill>
              </a:defRPr>
            </a:lvl5pPr>
            <a:lvl6pPr indent="-431800" lvl="5" marL="2743200">
              <a:lnSpc>
                <a:spcPct val="115000"/>
              </a:lnSpc>
              <a:spcBef>
                <a:spcPts val="3700"/>
              </a:spcBef>
              <a:spcAft>
                <a:spcPts val="0"/>
              </a:spcAft>
              <a:buClr>
                <a:schemeClr val="dk2"/>
              </a:buClr>
              <a:buSzPts val="3200"/>
              <a:buChar char="■"/>
              <a:defRPr sz="3200">
                <a:solidFill>
                  <a:schemeClr val="dk2"/>
                </a:solidFill>
              </a:defRPr>
            </a:lvl6pPr>
            <a:lvl7pPr indent="-431800" lvl="6" marL="3200400">
              <a:lnSpc>
                <a:spcPct val="115000"/>
              </a:lnSpc>
              <a:spcBef>
                <a:spcPts val="3700"/>
              </a:spcBef>
              <a:spcAft>
                <a:spcPts val="0"/>
              </a:spcAft>
              <a:buClr>
                <a:schemeClr val="dk2"/>
              </a:buClr>
              <a:buSzPts val="3200"/>
              <a:buChar char="●"/>
              <a:defRPr sz="3200">
                <a:solidFill>
                  <a:schemeClr val="dk2"/>
                </a:solidFill>
              </a:defRPr>
            </a:lvl7pPr>
            <a:lvl8pPr indent="-431800" lvl="7" marL="3657600">
              <a:lnSpc>
                <a:spcPct val="115000"/>
              </a:lnSpc>
              <a:spcBef>
                <a:spcPts val="3700"/>
              </a:spcBef>
              <a:spcAft>
                <a:spcPts val="0"/>
              </a:spcAft>
              <a:buClr>
                <a:schemeClr val="dk2"/>
              </a:buClr>
              <a:buSzPts val="3200"/>
              <a:buChar char="○"/>
              <a:defRPr sz="3200">
                <a:solidFill>
                  <a:schemeClr val="dk2"/>
                </a:solidFill>
              </a:defRPr>
            </a:lvl8pPr>
            <a:lvl9pPr indent="-431800" lvl="8" marL="4114800">
              <a:lnSpc>
                <a:spcPct val="115000"/>
              </a:lnSpc>
              <a:spcBef>
                <a:spcPts val="3700"/>
              </a:spcBef>
              <a:spcAft>
                <a:spcPts val="3700"/>
              </a:spcAft>
              <a:buClr>
                <a:schemeClr val="dk2"/>
              </a:buClr>
              <a:buSzPts val="3200"/>
              <a:buChar char="■"/>
              <a:defRPr sz="3200">
                <a:solidFill>
                  <a:schemeClr val="dk2"/>
                </a:solidFill>
              </a:defRPr>
            </a:lvl9pPr>
          </a:lstStyle>
          <a:p/>
        </p:txBody>
      </p:sp>
      <p:sp>
        <p:nvSpPr>
          <p:cNvPr id="8" name="Google Shape;8;p1"/>
          <p:cNvSpPr txBox="1"/>
          <p:nvPr>
            <p:ph idx="12" type="sldNum"/>
          </p:nvPr>
        </p:nvSpPr>
        <p:spPr>
          <a:xfrm>
            <a:off x="13061706" y="18074283"/>
            <a:ext cx="846000" cy="1525500"/>
          </a:xfrm>
          <a:prstGeom prst="rect">
            <a:avLst/>
          </a:prstGeom>
          <a:noFill/>
          <a:ln>
            <a:noFill/>
          </a:ln>
        </p:spPr>
        <p:txBody>
          <a:bodyPr anchorCtr="0" anchor="ctr" bIns="212075" lIns="212075" spcFirstLastPara="1" rIns="212075" wrap="square" tIns="212075">
            <a:noAutofit/>
          </a:bodyPr>
          <a:lstStyle>
            <a:lvl1pPr lvl="0" algn="r">
              <a:buNone/>
              <a:defRPr sz="2300">
                <a:solidFill>
                  <a:schemeClr val="dk2"/>
                </a:solidFill>
              </a:defRPr>
            </a:lvl1pPr>
            <a:lvl2pPr lvl="1" algn="r">
              <a:buNone/>
              <a:defRPr sz="2300">
                <a:solidFill>
                  <a:schemeClr val="dk2"/>
                </a:solidFill>
              </a:defRPr>
            </a:lvl2pPr>
            <a:lvl3pPr lvl="2" algn="r">
              <a:buNone/>
              <a:defRPr sz="2300">
                <a:solidFill>
                  <a:schemeClr val="dk2"/>
                </a:solidFill>
              </a:defRPr>
            </a:lvl3pPr>
            <a:lvl4pPr lvl="3" algn="r">
              <a:buNone/>
              <a:defRPr sz="2300">
                <a:solidFill>
                  <a:schemeClr val="dk2"/>
                </a:solidFill>
              </a:defRPr>
            </a:lvl4pPr>
            <a:lvl5pPr lvl="4" algn="r">
              <a:buNone/>
              <a:defRPr sz="2300">
                <a:solidFill>
                  <a:schemeClr val="dk2"/>
                </a:solidFill>
              </a:defRPr>
            </a:lvl5pPr>
            <a:lvl6pPr lvl="5" algn="r">
              <a:buNone/>
              <a:defRPr sz="2300">
                <a:solidFill>
                  <a:schemeClr val="dk2"/>
                </a:solidFill>
              </a:defRPr>
            </a:lvl6pPr>
            <a:lvl7pPr lvl="6" algn="r">
              <a:buNone/>
              <a:defRPr sz="2300">
                <a:solidFill>
                  <a:schemeClr val="dk2"/>
                </a:solidFill>
              </a:defRPr>
            </a:lvl7pPr>
            <a:lvl8pPr lvl="7" algn="r">
              <a:buNone/>
              <a:defRPr sz="2300">
                <a:solidFill>
                  <a:schemeClr val="dk2"/>
                </a:solidFill>
              </a:defRPr>
            </a:lvl8pPr>
            <a:lvl9pPr lvl="8" algn="r">
              <a:buNone/>
              <a:defRPr sz="2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hyperlink" Target="https://docs.google.com/presentation/d/1VZySgq1AAzZ0G0U1FFZ35ItlviRyQBnwFjssRBWE8zQ"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22.png"/><Relationship Id="rId5" Type="http://schemas.openxmlformats.org/officeDocument/2006/relationships/image" Target="../media/image15.png"/><Relationship Id="rId6"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rive.google.com/file/d/1eTdYPhJmXSDJ0KZ2e1n0aiclzZxOqisV/view?usp=drivesdk" TargetMode="External"/><Relationship Id="rId4" Type="http://schemas.openxmlformats.org/officeDocument/2006/relationships/hyperlink" Target="https://drive.google.com/file/d/1eTdYPhJmXSDJ0KZ2e1n0aiclzZxOqisV/view?usp=drivesdk" TargetMode="External"/><Relationship Id="rId5" Type="http://schemas.openxmlformats.org/officeDocument/2006/relationships/hyperlink" Target="https://drive.google.com/file/d/1eTdYPhJmXSDJ0KZ2e1n0aiclzZxOqisV/view?usp=drivesd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image" Target="../media/image7.png"/><Relationship Id="rId11" Type="http://schemas.openxmlformats.org/officeDocument/2006/relationships/image" Target="../media/image3.png"/><Relationship Id="rId10" Type="http://schemas.openxmlformats.org/officeDocument/2006/relationships/image" Target="../media/image8.png"/><Relationship Id="rId9" Type="http://schemas.openxmlformats.org/officeDocument/2006/relationships/image" Target="../media/image5.png"/><Relationship Id="rId5" Type="http://schemas.openxmlformats.org/officeDocument/2006/relationships/image" Target="../media/image26.png"/><Relationship Id="rId6" Type="http://schemas.openxmlformats.org/officeDocument/2006/relationships/image" Target="../media/image4.png"/><Relationship Id="rId7" Type="http://schemas.openxmlformats.org/officeDocument/2006/relationships/image" Target="../media/image13.png"/><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366" y="0"/>
            <a:ext cx="14090270" cy="19935828"/>
          </a:xfrm>
          <a:prstGeom prst="rect">
            <a:avLst/>
          </a:prstGeom>
          <a:noFill/>
          <a:ln>
            <a:noFill/>
          </a:ln>
        </p:spPr>
      </p:pic>
      <p:sp>
        <p:nvSpPr>
          <p:cNvPr id="55" name="Google Shape;55;p13"/>
          <p:cNvSpPr/>
          <p:nvPr/>
        </p:nvSpPr>
        <p:spPr>
          <a:xfrm>
            <a:off x="2981475" y="19427250"/>
            <a:ext cx="456600" cy="381300"/>
          </a:xfrm>
          <a:prstGeom prst="rect">
            <a:avLst/>
          </a:prstGeom>
          <a:solidFill>
            <a:srgbClr val="8E7CC3"/>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6" name="Google Shape;56;p13"/>
          <p:cNvSpPr txBox="1"/>
          <p:nvPr/>
        </p:nvSpPr>
        <p:spPr>
          <a:xfrm>
            <a:off x="346952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8E7CC3"/>
                </a:solidFill>
                <a:latin typeface="Oswald"/>
                <a:ea typeface="Oswald"/>
                <a:cs typeface="Oswald"/>
                <a:sym typeface="Oswald"/>
              </a:rPr>
              <a:t>MALE SLIDES</a:t>
            </a:r>
            <a:endParaRPr sz="2400">
              <a:solidFill>
                <a:srgbClr val="8E7CC3"/>
              </a:solidFill>
              <a:latin typeface="Oswald"/>
              <a:ea typeface="Oswald"/>
              <a:cs typeface="Oswald"/>
              <a:sym typeface="Oswald"/>
            </a:endParaRPr>
          </a:p>
        </p:txBody>
      </p:sp>
      <p:sp>
        <p:nvSpPr>
          <p:cNvPr id="57" name="Google Shape;57;p13"/>
          <p:cNvSpPr/>
          <p:nvPr/>
        </p:nvSpPr>
        <p:spPr>
          <a:xfrm>
            <a:off x="188950" y="19410400"/>
            <a:ext cx="456600" cy="381300"/>
          </a:xfrm>
          <a:prstGeom prst="rect">
            <a:avLst/>
          </a:prstGeom>
          <a:solidFill>
            <a:srgbClr val="CC4125"/>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8" name="Google Shape;58;p13"/>
          <p:cNvSpPr txBox="1"/>
          <p:nvPr/>
        </p:nvSpPr>
        <p:spPr>
          <a:xfrm>
            <a:off x="690825" y="19325625"/>
            <a:ext cx="17433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CC4125"/>
                </a:solidFill>
                <a:latin typeface="Oswald"/>
                <a:ea typeface="Oswald"/>
                <a:cs typeface="Oswald"/>
                <a:sym typeface="Oswald"/>
              </a:rPr>
              <a:t>IMPORTANT</a:t>
            </a:r>
            <a:endParaRPr sz="2400">
              <a:solidFill>
                <a:srgbClr val="CC4125"/>
              </a:solidFill>
              <a:latin typeface="Oswald"/>
              <a:ea typeface="Oswald"/>
              <a:cs typeface="Oswald"/>
              <a:sym typeface="Oswald"/>
            </a:endParaRPr>
          </a:p>
        </p:txBody>
      </p:sp>
      <p:sp>
        <p:nvSpPr>
          <p:cNvPr id="59" name="Google Shape;59;p13"/>
          <p:cNvSpPr txBox="1"/>
          <p:nvPr/>
        </p:nvSpPr>
        <p:spPr>
          <a:xfrm>
            <a:off x="8458025" y="19342475"/>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5818E"/>
                </a:solidFill>
                <a:latin typeface="Oswald"/>
                <a:ea typeface="Oswald"/>
                <a:cs typeface="Oswald"/>
                <a:sym typeface="Oswald"/>
              </a:rPr>
              <a:t>FEMALE SLIDES</a:t>
            </a:r>
            <a:endParaRPr sz="2400">
              <a:solidFill>
                <a:srgbClr val="45818E"/>
              </a:solidFill>
              <a:latin typeface="Oswald"/>
              <a:ea typeface="Oswald"/>
              <a:cs typeface="Oswald"/>
              <a:sym typeface="Oswald"/>
            </a:endParaRPr>
          </a:p>
        </p:txBody>
      </p:sp>
      <p:sp>
        <p:nvSpPr>
          <p:cNvPr id="60" name="Google Shape;60;p13"/>
          <p:cNvSpPr/>
          <p:nvPr/>
        </p:nvSpPr>
        <p:spPr>
          <a:xfrm>
            <a:off x="11087125" y="19410400"/>
            <a:ext cx="456600" cy="381300"/>
          </a:xfrm>
          <a:prstGeom prst="rect">
            <a:avLst/>
          </a:prstGeom>
          <a:solidFill>
            <a:srgbClr val="B45F06"/>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61" name="Google Shape;61;p13"/>
          <p:cNvSpPr txBox="1"/>
          <p:nvPr/>
        </p:nvSpPr>
        <p:spPr>
          <a:xfrm>
            <a:off x="11589000" y="19325625"/>
            <a:ext cx="26718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45F06"/>
                </a:solidFill>
                <a:latin typeface="Oswald"/>
                <a:ea typeface="Oswald"/>
                <a:cs typeface="Oswald"/>
                <a:sym typeface="Oswald"/>
              </a:rPr>
              <a:t>LECTURER’S NOTES</a:t>
            </a:r>
            <a:endParaRPr sz="2400">
              <a:solidFill>
                <a:srgbClr val="B45F06"/>
              </a:solidFill>
              <a:latin typeface="Oswald"/>
              <a:ea typeface="Oswald"/>
              <a:cs typeface="Oswald"/>
              <a:sym typeface="Oswald"/>
            </a:endParaRPr>
          </a:p>
        </p:txBody>
      </p:sp>
      <p:sp>
        <p:nvSpPr>
          <p:cNvPr id="62" name="Google Shape;62;p13"/>
          <p:cNvSpPr/>
          <p:nvPr/>
        </p:nvSpPr>
        <p:spPr>
          <a:xfrm>
            <a:off x="6009500" y="19418825"/>
            <a:ext cx="456600" cy="381300"/>
          </a:xfrm>
          <a:prstGeom prst="rect">
            <a:avLst/>
          </a:prstGeom>
          <a:solidFill>
            <a:srgbClr val="999999"/>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999999"/>
              </a:solidFill>
            </a:endParaRPr>
          </a:p>
        </p:txBody>
      </p:sp>
      <p:sp>
        <p:nvSpPr>
          <p:cNvPr id="63" name="Google Shape;63;p13"/>
          <p:cNvSpPr txBox="1"/>
          <p:nvPr/>
        </p:nvSpPr>
        <p:spPr>
          <a:xfrm>
            <a:off x="651137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999999"/>
                </a:solidFill>
                <a:latin typeface="Oswald"/>
                <a:ea typeface="Oswald"/>
                <a:cs typeface="Oswald"/>
                <a:sym typeface="Oswald"/>
              </a:rPr>
              <a:t>EXTRA</a:t>
            </a:r>
            <a:endParaRPr sz="2400">
              <a:solidFill>
                <a:srgbClr val="999999"/>
              </a:solidFill>
              <a:latin typeface="Oswald"/>
              <a:ea typeface="Oswald"/>
              <a:cs typeface="Oswald"/>
              <a:sym typeface="Oswald"/>
            </a:endParaRPr>
          </a:p>
        </p:txBody>
      </p:sp>
      <p:sp>
        <p:nvSpPr>
          <p:cNvPr id="64" name="Google Shape;64;p13"/>
          <p:cNvSpPr/>
          <p:nvPr/>
        </p:nvSpPr>
        <p:spPr>
          <a:xfrm>
            <a:off x="7956150" y="19410450"/>
            <a:ext cx="456600" cy="381300"/>
          </a:xfrm>
          <a:prstGeom prst="rect">
            <a:avLst/>
          </a:prstGeom>
          <a:solidFill>
            <a:srgbClr val="45818E"/>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sp>
        <p:nvSpPr>
          <p:cNvPr id="65" name="Google Shape;65;p13"/>
          <p:cNvSpPr txBox="1"/>
          <p:nvPr/>
        </p:nvSpPr>
        <p:spPr>
          <a:xfrm>
            <a:off x="8176200" y="18452325"/>
            <a:ext cx="5977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rgbClr val="434343"/>
                </a:solidFill>
                <a:uFill>
                  <a:noFill/>
                </a:uFill>
                <a:latin typeface="Oswald"/>
                <a:ea typeface="Oswald"/>
                <a:cs typeface="Oswald"/>
                <a:sym typeface="Oswald"/>
                <a:hlinkClick r:id="rId4"/>
              </a:rPr>
              <a:t>EDITING FILE</a:t>
            </a:r>
            <a:endParaRPr sz="4100">
              <a:solidFill>
                <a:srgbClr val="434343"/>
              </a:solidFill>
              <a:latin typeface="Oswald"/>
              <a:ea typeface="Oswald"/>
              <a:cs typeface="Oswald"/>
              <a:sym typeface="Oswald"/>
            </a:endParaRPr>
          </a:p>
        </p:txBody>
      </p:sp>
      <p:sp>
        <p:nvSpPr>
          <p:cNvPr id="66" name="Google Shape;66;p13"/>
          <p:cNvSpPr txBox="1"/>
          <p:nvPr/>
        </p:nvSpPr>
        <p:spPr>
          <a:xfrm>
            <a:off x="188950" y="7088625"/>
            <a:ext cx="13245600" cy="182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600">
                <a:solidFill>
                  <a:srgbClr val="EA9999"/>
                </a:solidFill>
                <a:latin typeface="Oswald"/>
                <a:ea typeface="Oswald"/>
                <a:cs typeface="Oswald"/>
                <a:sym typeface="Oswald"/>
              </a:rPr>
              <a:t>LECTURE I</a:t>
            </a:r>
            <a:r>
              <a:rPr lang="en" sz="5600">
                <a:solidFill>
                  <a:srgbClr val="EA9999"/>
                </a:solidFill>
                <a:latin typeface="Oswald"/>
                <a:ea typeface="Oswald"/>
                <a:cs typeface="Oswald"/>
                <a:sym typeface="Oswald"/>
              </a:rPr>
              <a:t>V</a:t>
            </a:r>
            <a:r>
              <a:rPr lang="en" sz="5600">
                <a:solidFill>
                  <a:srgbClr val="EA9999"/>
                </a:solidFill>
                <a:latin typeface="Oswald"/>
                <a:ea typeface="Oswald"/>
                <a:cs typeface="Oswald"/>
                <a:sym typeface="Oswald"/>
              </a:rPr>
              <a:t>: Physiology of Androgens and Control of Male Sexual Functions </a:t>
            </a:r>
            <a:endParaRPr sz="5600">
              <a:solidFill>
                <a:srgbClr val="EA9999"/>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22"/>
          <p:cNvSpPr/>
          <p:nvPr/>
        </p:nvSpPr>
        <p:spPr>
          <a:xfrm>
            <a:off x="0" y="370466"/>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41" name="Google Shape;341;p22"/>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42" name="Google Shape;342;p22"/>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 </a:t>
            </a:r>
            <a:endParaRPr sz="3500">
              <a:latin typeface="Oswald"/>
              <a:ea typeface="Oswald"/>
              <a:cs typeface="Oswald"/>
              <a:sym typeface="Oswald"/>
            </a:endParaRPr>
          </a:p>
        </p:txBody>
      </p:sp>
      <p:sp>
        <p:nvSpPr>
          <p:cNvPr id="343" name="Google Shape;343;p22"/>
          <p:cNvSpPr txBox="1"/>
          <p:nvPr/>
        </p:nvSpPr>
        <p:spPr>
          <a:xfrm>
            <a:off x="929925" y="37047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PHYSIOLOGY OF ANDROGENS &amp; CONTROL OF MALE SEXUAL FUNCTIONS</a:t>
            </a:r>
            <a:endParaRPr sz="3100">
              <a:solidFill>
                <a:srgbClr val="FFFFFF"/>
              </a:solidFill>
              <a:latin typeface="Oswald"/>
              <a:ea typeface="Oswald"/>
              <a:cs typeface="Oswald"/>
              <a:sym typeface="Oswald"/>
            </a:endParaRPr>
          </a:p>
        </p:txBody>
      </p:sp>
      <p:sp>
        <p:nvSpPr>
          <p:cNvPr id="344" name="Google Shape;344;p22"/>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9</a:t>
            </a:r>
            <a:endParaRPr sz="4500">
              <a:solidFill>
                <a:srgbClr val="FFFFFF"/>
              </a:solidFill>
              <a:latin typeface="Oswald"/>
              <a:ea typeface="Oswald"/>
              <a:cs typeface="Oswald"/>
              <a:sym typeface="Oswald"/>
            </a:endParaRPr>
          </a:p>
        </p:txBody>
      </p:sp>
      <p:sp>
        <p:nvSpPr>
          <p:cNvPr id="345" name="Google Shape;345;p22"/>
          <p:cNvSpPr txBox="1"/>
          <p:nvPr/>
        </p:nvSpPr>
        <p:spPr>
          <a:xfrm>
            <a:off x="0" y="18741708"/>
            <a:ext cx="38178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400">
                <a:solidFill>
                  <a:srgbClr val="FFFFFF"/>
                </a:solidFill>
                <a:latin typeface="Verdana"/>
                <a:ea typeface="Verdana"/>
                <a:cs typeface="Verdana"/>
                <a:sym typeface="Verdana"/>
              </a:rPr>
              <a:t>Footnotes</a:t>
            </a:r>
            <a:endParaRPr sz="2400">
              <a:solidFill>
                <a:srgbClr val="FFFFFF"/>
              </a:solidFill>
              <a:latin typeface="Verdana"/>
              <a:ea typeface="Verdana"/>
              <a:cs typeface="Verdana"/>
              <a:sym typeface="Verdana"/>
            </a:endParaRPr>
          </a:p>
        </p:txBody>
      </p:sp>
      <p:sp>
        <p:nvSpPr>
          <p:cNvPr id="346" name="Google Shape;346;p22"/>
          <p:cNvSpPr/>
          <p:nvPr/>
        </p:nvSpPr>
        <p:spPr>
          <a:xfrm>
            <a:off x="545100" y="18741700"/>
            <a:ext cx="135855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347" name="Google Shape;347;p22"/>
          <p:cNvSpPr/>
          <p:nvPr/>
        </p:nvSpPr>
        <p:spPr>
          <a:xfrm>
            <a:off x="0" y="187417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48" name="Google Shape;348;p22"/>
          <p:cNvSpPr/>
          <p:nvPr/>
        </p:nvSpPr>
        <p:spPr>
          <a:xfrm>
            <a:off x="3182302" y="1476729"/>
            <a:ext cx="7686900" cy="959400"/>
          </a:xfrm>
          <a:prstGeom prst="roundRect">
            <a:avLst>
              <a:gd fmla="val 16667" name="adj"/>
            </a:avLst>
          </a:prstGeom>
          <a:solidFill>
            <a:srgbClr val="A2C4C9"/>
          </a:solidFill>
          <a:ln cap="flat" cmpd="sng" w="9525">
            <a:solidFill>
              <a:srgbClr val="FFF2CC"/>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chemeClr val="dk1"/>
                </a:solidFill>
                <a:latin typeface="Oswald"/>
                <a:ea typeface="Oswald"/>
                <a:cs typeface="Oswald"/>
                <a:sym typeface="Oswald"/>
              </a:rPr>
              <a:t>Abnormalities of Male Sexual Function</a:t>
            </a:r>
            <a:endParaRPr sz="3600">
              <a:latin typeface="Times New Roman"/>
              <a:ea typeface="Times New Roman"/>
              <a:cs typeface="Times New Roman"/>
              <a:sym typeface="Times New Roman"/>
            </a:endParaRPr>
          </a:p>
        </p:txBody>
      </p:sp>
      <p:sp>
        <p:nvSpPr>
          <p:cNvPr id="349" name="Google Shape;349;p22"/>
          <p:cNvSpPr/>
          <p:nvPr/>
        </p:nvSpPr>
        <p:spPr>
          <a:xfrm>
            <a:off x="7130394" y="2845846"/>
            <a:ext cx="3262800" cy="1322100"/>
          </a:xfrm>
          <a:prstGeom prst="roundRect">
            <a:avLst>
              <a:gd fmla="val 16667" name="adj"/>
            </a:avLst>
          </a:prstGeom>
          <a:solidFill>
            <a:srgbClr val="D0E0E3">
              <a:alpha val="496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Oswald"/>
                <a:ea typeface="Oswald"/>
                <a:cs typeface="Oswald"/>
                <a:sym typeface="Oswald"/>
              </a:rPr>
              <a:t>Cryptorchidism</a:t>
            </a:r>
            <a:endParaRPr sz="3000">
              <a:latin typeface="Oswald"/>
              <a:ea typeface="Oswald"/>
              <a:cs typeface="Oswald"/>
              <a:sym typeface="Oswald"/>
            </a:endParaRPr>
          </a:p>
        </p:txBody>
      </p:sp>
      <p:sp>
        <p:nvSpPr>
          <p:cNvPr id="350" name="Google Shape;350;p22"/>
          <p:cNvSpPr/>
          <p:nvPr/>
        </p:nvSpPr>
        <p:spPr>
          <a:xfrm>
            <a:off x="3703802" y="2845828"/>
            <a:ext cx="3262800" cy="1322100"/>
          </a:xfrm>
          <a:prstGeom prst="roundRect">
            <a:avLst>
              <a:gd fmla="val 16667" name="adj"/>
            </a:avLst>
          </a:prstGeom>
          <a:no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chemeClr val="dk1"/>
                </a:solidFill>
                <a:latin typeface="Oswald"/>
                <a:ea typeface="Oswald"/>
                <a:cs typeface="Oswald"/>
                <a:sym typeface="Oswald"/>
              </a:rPr>
              <a:t>Hypogonadism</a:t>
            </a:r>
            <a:endParaRPr sz="3000">
              <a:latin typeface="Oswald"/>
              <a:ea typeface="Oswald"/>
              <a:cs typeface="Oswald"/>
              <a:sym typeface="Oswald"/>
            </a:endParaRPr>
          </a:p>
        </p:txBody>
      </p:sp>
      <p:sp>
        <p:nvSpPr>
          <p:cNvPr id="351" name="Google Shape;351;p22"/>
          <p:cNvSpPr/>
          <p:nvPr/>
        </p:nvSpPr>
        <p:spPr>
          <a:xfrm>
            <a:off x="277200" y="2845827"/>
            <a:ext cx="3262800" cy="1322100"/>
          </a:xfrm>
          <a:prstGeom prst="roundRect">
            <a:avLst>
              <a:gd fmla="val 16667" name="adj"/>
            </a:avLst>
          </a:prstGeom>
          <a:solidFill>
            <a:srgbClr val="D0E0E3">
              <a:alpha val="496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1"/>
                </a:solidFill>
                <a:latin typeface="Oswald"/>
                <a:ea typeface="Oswald"/>
                <a:cs typeface="Oswald"/>
                <a:sym typeface="Oswald"/>
              </a:rPr>
              <a:t>Prostate gland abnormalities</a:t>
            </a:r>
            <a:endParaRPr sz="3000">
              <a:solidFill>
                <a:schemeClr val="dk1"/>
              </a:solidFill>
              <a:latin typeface="Oswald"/>
              <a:ea typeface="Oswald"/>
              <a:cs typeface="Oswald"/>
              <a:sym typeface="Oswald"/>
            </a:endParaRPr>
          </a:p>
        </p:txBody>
      </p:sp>
      <p:cxnSp>
        <p:nvCxnSpPr>
          <p:cNvPr id="352" name="Google Shape;352;p22"/>
          <p:cNvCxnSpPr>
            <a:stCxn id="348" idx="2"/>
            <a:endCxn id="350" idx="0"/>
          </p:cNvCxnSpPr>
          <p:nvPr/>
        </p:nvCxnSpPr>
        <p:spPr>
          <a:xfrm rot="5400000">
            <a:off x="5975602" y="1795779"/>
            <a:ext cx="409800" cy="1690500"/>
          </a:xfrm>
          <a:prstGeom prst="curvedConnector3">
            <a:avLst>
              <a:gd fmla="val 50002" name="adj1"/>
            </a:avLst>
          </a:prstGeom>
          <a:noFill/>
          <a:ln cap="flat" cmpd="sng" w="19050">
            <a:solidFill>
              <a:srgbClr val="45818E"/>
            </a:solidFill>
            <a:prstDash val="solid"/>
            <a:round/>
            <a:headEnd len="med" w="med" type="none"/>
            <a:tailEnd len="med" w="med" type="none"/>
          </a:ln>
        </p:spPr>
      </p:cxnSp>
      <p:cxnSp>
        <p:nvCxnSpPr>
          <p:cNvPr id="353" name="Google Shape;353;p22"/>
          <p:cNvCxnSpPr>
            <a:stCxn id="348" idx="2"/>
            <a:endCxn id="351" idx="0"/>
          </p:cNvCxnSpPr>
          <p:nvPr/>
        </p:nvCxnSpPr>
        <p:spPr>
          <a:xfrm rot="5400000">
            <a:off x="4262302" y="82479"/>
            <a:ext cx="409800" cy="5117100"/>
          </a:xfrm>
          <a:prstGeom prst="curvedConnector3">
            <a:avLst>
              <a:gd fmla="val 50002" name="adj1"/>
            </a:avLst>
          </a:prstGeom>
          <a:noFill/>
          <a:ln cap="flat" cmpd="sng" w="19050">
            <a:solidFill>
              <a:srgbClr val="45818E"/>
            </a:solidFill>
            <a:prstDash val="solid"/>
            <a:round/>
            <a:headEnd len="med" w="med" type="none"/>
            <a:tailEnd len="med" w="med" type="none"/>
          </a:ln>
        </p:spPr>
      </p:cxnSp>
      <p:cxnSp>
        <p:nvCxnSpPr>
          <p:cNvPr id="354" name="Google Shape;354;p22"/>
          <p:cNvCxnSpPr>
            <a:stCxn id="348" idx="2"/>
            <a:endCxn id="349" idx="0"/>
          </p:cNvCxnSpPr>
          <p:nvPr/>
        </p:nvCxnSpPr>
        <p:spPr>
          <a:xfrm flipH="1" rot="-5400000">
            <a:off x="7688902" y="1772979"/>
            <a:ext cx="409800" cy="1736100"/>
          </a:xfrm>
          <a:prstGeom prst="curvedConnector3">
            <a:avLst>
              <a:gd fmla="val 50004" name="adj1"/>
            </a:avLst>
          </a:prstGeom>
          <a:noFill/>
          <a:ln cap="flat" cmpd="sng" w="19050">
            <a:solidFill>
              <a:srgbClr val="45818E"/>
            </a:solidFill>
            <a:prstDash val="solid"/>
            <a:round/>
            <a:headEnd len="med" w="med" type="none"/>
            <a:tailEnd len="med" w="med" type="none"/>
          </a:ln>
        </p:spPr>
      </p:cxnSp>
      <p:sp>
        <p:nvSpPr>
          <p:cNvPr id="355" name="Google Shape;355;p22"/>
          <p:cNvSpPr/>
          <p:nvPr/>
        </p:nvSpPr>
        <p:spPr>
          <a:xfrm>
            <a:off x="10556997" y="2845846"/>
            <a:ext cx="3262800" cy="1322100"/>
          </a:xfrm>
          <a:prstGeom prst="roundRect">
            <a:avLst>
              <a:gd fmla="val 16667" name="adj"/>
            </a:avLst>
          </a:prstGeom>
          <a:no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3000">
                <a:latin typeface="Oswald"/>
                <a:ea typeface="Oswald"/>
                <a:cs typeface="Oswald"/>
                <a:sym typeface="Oswald"/>
              </a:rPr>
              <a:t>Testicular tumors </a:t>
            </a:r>
            <a:endParaRPr sz="3000">
              <a:latin typeface="Oswald"/>
              <a:ea typeface="Oswald"/>
              <a:cs typeface="Oswald"/>
              <a:sym typeface="Oswald"/>
            </a:endParaRPr>
          </a:p>
          <a:p>
            <a:pPr indent="0" lvl="0" marL="0" marR="0" rtl="0" algn="ctr">
              <a:lnSpc>
                <a:spcPct val="100000"/>
              </a:lnSpc>
              <a:spcBef>
                <a:spcPts val="0"/>
              </a:spcBef>
              <a:spcAft>
                <a:spcPts val="0"/>
              </a:spcAft>
              <a:buNone/>
            </a:pPr>
            <a:r>
              <a:rPr lang="en" sz="3000">
                <a:latin typeface="Oswald"/>
                <a:ea typeface="Oswald"/>
                <a:cs typeface="Oswald"/>
                <a:sym typeface="Oswald"/>
              </a:rPr>
              <a:t>&amp; </a:t>
            </a:r>
            <a:r>
              <a:rPr lang="en" sz="3000">
                <a:solidFill>
                  <a:schemeClr val="dk1"/>
                </a:solidFill>
                <a:latin typeface="Oswald"/>
                <a:ea typeface="Oswald"/>
                <a:cs typeface="Oswald"/>
                <a:sym typeface="Oswald"/>
              </a:rPr>
              <a:t>Hypergonadism</a:t>
            </a:r>
            <a:endParaRPr sz="3000">
              <a:latin typeface="Oswald"/>
              <a:ea typeface="Oswald"/>
              <a:cs typeface="Oswald"/>
              <a:sym typeface="Oswald"/>
            </a:endParaRPr>
          </a:p>
        </p:txBody>
      </p:sp>
      <p:cxnSp>
        <p:nvCxnSpPr>
          <p:cNvPr id="356" name="Google Shape;356;p22"/>
          <p:cNvCxnSpPr>
            <a:stCxn id="348" idx="2"/>
            <a:endCxn id="355" idx="0"/>
          </p:cNvCxnSpPr>
          <p:nvPr/>
        </p:nvCxnSpPr>
        <p:spPr>
          <a:xfrm flipH="1" rot="-5400000">
            <a:off x="9402202" y="59679"/>
            <a:ext cx="409800" cy="5162700"/>
          </a:xfrm>
          <a:prstGeom prst="curvedConnector3">
            <a:avLst>
              <a:gd fmla="val 50004" name="adj1"/>
            </a:avLst>
          </a:prstGeom>
          <a:noFill/>
          <a:ln cap="flat" cmpd="sng" w="19050">
            <a:solidFill>
              <a:srgbClr val="45818E"/>
            </a:solidFill>
            <a:prstDash val="solid"/>
            <a:round/>
            <a:headEnd len="med" w="med" type="none"/>
            <a:tailEnd len="med" w="med" type="none"/>
          </a:ln>
        </p:spPr>
      </p:cxnSp>
      <p:sp>
        <p:nvSpPr>
          <p:cNvPr id="357" name="Google Shape;357;p22"/>
          <p:cNvSpPr/>
          <p:nvPr/>
        </p:nvSpPr>
        <p:spPr>
          <a:xfrm>
            <a:off x="406850" y="4686300"/>
            <a:ext cx="13273800" cy="1926900"/>
          </a:xfrm>
          <a:prstGeom prst="rect">
            <a:avLst/>
          </a:prstGeom>
          <a:solidFill>
            <a:srgbClr val="D0E0E3">
              <a:alpha val="68630"/>
            </a:srgbClr>
          </a:solidFill>
          <a:ln cap="flat" cmpd="sng" w="952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2"/>
          <p:cNvSpPr/>
          <p:nvPr/>
        </p:nvSpPr>
        <p:spPr>
          <a:xfrm>
            <a:off x="404200" y="6770710"/>
            <a:ext cx="13273800" cy="4994100"/>
          </a:xfrm>
          <a:prstGeom prst="rect">
            <a:avLst/>
          </a:prstGeom>
          <a:noFill/>
          <a:ln cap="flat" cmpd="sng" w="952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2"/>
          <p:cNvSpPr/>
          <p:nvPr/>
        </p:nvSpPr>
        <p:spPr>
          <a:xfrm>
            <a:off x="404200" y="15141351"/>
            <a:ext cx="13273800" cy="2918100"/>
          </a:xfrm>
          <a:prstGeom prst="rect">
            <a:avLst/>
          </a:prstGeom>
          <a:noFill/>
          <a:ln cap="flat" cmpd="sng" w="952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2"/>
          <p:cNvSpPr/>
          <p:nvPr/>
        </p:nvSpPr>
        <p:spPr>
          <a:xfrm>
            <a:off x="404200" y="12089720"/>
            <a:ext cx="13273800" cy="2736000"/>
          </a:xfrm>
          <a:prstGeom prst="rect">
            <a:avLst/>
          </a:prstGeom>
          <a:solidFill>
            <a:srgbClr val="D0E0E3">
              <a:alpha val="68630"/>
            </a:srgbClr>
          </a:solidFill>
          <a:ln cap="flat" cmpd="sng" w="952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2"/>
          <p:cNvSpPr txBox="1"/>
          <p:nvPr/>
        </p:nvSpPr>
        <p:spPr>
          <a:xfrm>
            <a:off x="560925" y="4751959"/>
            <a:ext cx="8369100" cy="67344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highlight>
                  <a:srgbClr val="45818E"/>
                </a:highlight>
                <a:latin typeface="Oswald"/>
                <a:ea typeface="Oswald"/>
                <a:cs typeface="Oswald"/>
                <a:sym typeface="Oswald"/>
              </a:rPr>
              <a:t>Prostate gland and its abnormalities</a:t>
            </a:r>
            <a:endParaRPr sz="2600">
              <a:solidFill>
                <a:srgbClr val="FFFFFF"/>
              </a:solidFill>
              <a:highlight>
                <a:srgbClr val="45818E"/>
              </a:highlight>
              <a:latin typeface="Oswald"/>
              <a:ea typeface="Oswald"/>
              <a:cs typeface="Oswald"/>
              <a:sym typeface="Oswald"/>
            </a:endParaRPr>
          </a:p>
          <a:p>
            <a:pPr indent="0" lvl="0" marL="0" rtl="0" algn="l">
              <a:spcBef>
                <a:spcPts val="0"/>
              </a:spcBef>
              <a:spcAft>
                <a:spcPts val="0"/>
              </a:spcAft>
              <a:buNone/>
            </a:pPr>
            <a:r>
              <a:t/>
            </a:r>
            <a:endParaRPr sz="2600">
              <a:solidFill>
                <a:srgbClr val="FFFFFF"/>
              </a:solidFill>
              <a:highlight>
                <a:srgbClr val="45818E"/>
              </a:highlight>
              <a:latin typeface="Oswald"/>
              <a:ea typeface="Oswald"/>
              <a:cs typeface="Oswald"/>
              <a:sym typeface="Oswald"/>
            </a:endParaRPr>
          </a:p>
          <a:p>
            <a:pPr indent="0" lvl="0" marL="0" rtl="0" algn="l">
              <a:spcBef>
                <a:spcPts val="0"/>
              </a:spcBef>
              <a:spcAft>
                <a:spcPts val="0"/>
              </a:spcAft>
              <a:buNone/>
            </a:pPr>
            <a:r>
              <a:t/>
            </a:r>
            <a:endParaRPr sz="2600">
              <a:solidFill>
                <a:srgbClr val="FFFFFF"/>
              </a:solidFill>
              <a:highlight>
                <a:srgbClr val="45818E"/>
              </a:highlight>
              <a:latin typeface="Oswald"/>
              <a:ea typeface="Oswald"/>
              <a:cs typeface="Oswald"/>
              <a:sym typeface="Oswald"/>
            </a:endParaRPr>
          </a:p>
        </p:txBody>
      </p:sp>
      <p:sp>
        <p:nvSpPr>
          <p:cNvPr id="362" name="Google Shape;362;p22"/>
          <p:cNvSpPr txBox="1"/>
          <p:nvPr/>
        </p:nvSpPr>
        <p:spPr>
          <a:xfrm>
            <a:off x="560925" y="5169725"/>
            <a:ext cx="13131900" cy="819900"/>
          </a:xfrm>
          <a:prstGeom prst="rect">
            <a:avLst/>
          </a:prstGeom>
          <a:noFill/>
          <a:ln>
            <a:noFill/>
          </a:ln>
        </p:spPr>
        <p:txBody>
          <a:bodyPr anchorCtr="0" anchor="t" bIns="232200" lIns="232200" spcFirstLastPara="1" rIns="232200" wrap="square" tIns="232200">
            <a:noAutofit/>
          </a:bodyPr>
          <a:lstStyle/>
          <a:p>
            <a:pPr indent="-361950" lvl="0" marL="457200" marR="0" rtl="0" algn="l">
              <a:lnSpc>
                <a:spcPct val="100000"/>
              </a:lnSpc>
              <a:spcBef>
                <a:spcPts val="0"/>
              </a:spcBef>
              <a:spcAft>
                <a:spcPts val="0"/>
              </a:spcAft>
              <a:buSzPts val="2100"/>
              <a:buFont typeface="Times New Roman"/>
              <a:buChar char="■"/>
            </a:pPr>
            <a:r>
              <a:rPr b="1" lang="en" sz="2100">
                <a:latin typeface="Times New Roman"/>
                <a:ea typeface="Times New Roman"/>
                <a:cs typeface="Times New Roman"/>
                <a:sym typeface="Times New Roman"/>
              </a:rPr>
              <a:t>Benign prostatic fibroadenoma</a:t>
            </a:r>
            <a:r>
              <a:rPr lang="en" sz="2100">
                <a:latin typeface="Times New Roman"/>
                <a:ea typeface="Times New Roman"/>
                <a:cs typeface="Times New Roman"/>
                <a:sym typeface="Times New Roman"/>
              </a:rPr>
              <a:t>, develops in older men, due to overgrowth of prostate tissue (</a:t>
            </a:r>
            <a:r>
              <a:rPr b="1" lang="en" sz="2100">
                <a:latin typeface="Times New Roman"/>
                <a:ea typeface="Times New Roman"/>
                <a:cs typeface="Times New Roman"/>
                <a:sym typeface="Times New Roman"/>
              </a:rPr>
              <a:t>not caused by testosterone</a:t>
            </a:r>
            <a:r>
              <a:rPr lang="en" sz="2100">
                <a:latin typeface="Times New Roman"/>
                <a:ea typeface="Times New Roman"/>
                <a:cs typeface="Times New Roman"/>
                <a:sym typeface="Times New Roman"/>
              </a:rPr>
              <a:t>).</a:t>
            </a:r>
            <a:endParaRPr sz="2100">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368300" lvl="0" marL="457200" marR="0" rtl="0" algn="l">
              <a:lnSpc>
                <a:spcPct val="100000"/>
              </a:lnSpc>
              <a:spcBef>
                <a:spcPts val="0"/>
              </a:spcBef>
              <a:spcAft>
                <a:spcPts val="0"/>
              </a:spcAft>
              <a:buSzPts val="2200"/>
              <a:buFont typeface="Times New Roman"/>
              <a:buChar char="■"/>
            </a:pPr>
            <a:r>
              <a:rPr b="1" lang="en" sz="2200">
                <a:latin typeface="Times New Roman"/>
                <a:ea typeface="Times New Roman"/>
                <a:cs typeface="Times New Roman"/>
                <a:sym typeface="Times New Roman"/>
              </a:rPr>
              <a:t>Cancer of the prostate gland</a:t>
            </a:r>
            <a:r>
              <a:rPr lang="en" sz="2200">
                <a:latin typeface="Times New Roman"/>
                <a:ea typeface="Times New Roman"/>
                <a:cs typeface="Times New Roman"/>
                <a:sym typeface="Times New Roman"/>
              </a:rPr>
              <a:t> caused by stimulation of cancerous cells </a:t>
            </a:r>
            <a:r>
              <a:rPr b="1" lang="en" sz="2200">
                <a:latin typeface="Times New Roman"/>
                <a:ea typeface="Times New Roman"/>
                <a:cs typeface="Times New Roman"/>
                <a:sym typeface="Times New Roman"/>
              </a:rPr>
              <a:t>by testosterone</a:t>
            </a:r>
            <a:r>
              <a:rPr lang="en" sz="2200">
                <a:latin typeface="Times New Roman"/>
                <a:ea typeface="Times New Roman"/>
                <a:cs typeface="Times New Roman"/>
                <a:sym typeface="Times New Roman"/>
              </a:rPr>
              <a:t>.</a:t>
            </a:r>
            <a:endParaRPr sz="2200">
              <a:latin typeface="Times New Roman"/>
              <a:ea typeface="Times New Roman"/>
              <a:cs typeface="Times New Roman"/>
              <a:sym typeface="Times New Roman"/>
            </a:endParaRPr>
          </a:p>
        </p:txBody>
      </p:sp>
      <p:sp>
        <p:nvSpPr>
          <p:cNvPr id="363" name="Google Shape;363;p22"/>
          <p:cNvSpPr txBox="1"/>
          <p:nvPr/>
        </p:nvSpPr>
        <p:spPr>
          <a:xfrm>
            <a:off x="560925" y="15131082"/>
            <a:ext cx="11369100" cy="67344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highlight>
                  <a:srgbClr val="45818E"/>
                </a:highlight>
                <a:latin typeface="Oswald"/>
                <a:ea typeface="Oswald"/>
                <a:cs typeface="Oswald"/>
                <a:sym typeface="Oswald"/>
              </a:rPr>
              <a:t>Testicular tumors and hypergonadism in male:</a:t>
            </a:r>
            <a:endParaRPr sz="2600">
              <a:solidFill>
                <a:srgbClr val="FFFFFF"/>
              </a:solidFill>
              <a:highlight>
                <a:srgbClr val="45818E"/>
              </a:highlight>
              <a:latin typeface="Oswald"/>
              <a:ea typeface="Oswald"/>
              <a:cs typeface="Oswald"/>
              <a:sym typeface="Oswald"/>
            </a:endParaRPr>
          </a:p>
          <a:p>
            <a:pPr indent="0" lvl="0" marL="0" rtl="0" algn="l">
              <a:spcBef>
                <a:spcPts val="0"/>
              </a:spcBef>
              <a:spcAft>
                <a:spcPts val="0"/>
              </a:spcAft>
              <a:buNone/>
            </a:pPr>
            <a:r>
              <a:t/>
            </a:r>
            <a:endParaRPr sz="2600">
              <a:solidFill>
                <a:srgbClr val="FFFFFF"/>
              </a:solidFill>
              <a:highlight>
                <a:srgbClr val="45818E"/>
              </a:highlight>
              <a:latin typeface="Oswald"/>
              <a:ea typeface="Oswald"/>
              <a:cs typeface="Oswald"/>
              <a:sym typeface="Oswald"/>
            </a:endParaRPr>
          </a:p>
          <a:p>
            <a:pPr indent="0" lvl="0" marL="0" rtl="0" algn="l">
              <a:spcBef>
                <a:spcPts val="0"/>
              </a:spcBef>
              <a:spcAft>
                <a:spcPts val="0"/>
              </a:spcAft>
              <a:buNone/>
            </a:pPr>
            <a:r>
              <a:t/>
            </a:r>
            <a:endParaRPr sz="2600">
              <a:solidFill>
                <a:srgbClr val="FFFFFF"/>
              </a:solidFill>
              <a:highlight>
                <a:srgbClr val="45818E"/>
              </a:highlight>
              <a:latin typeface="Oswald"/>
              <a:ea typeface="Oswald"/>
              <a:cs typeface="Oswald"/>
              <a:sym typeface="Oswald"/>
            </a:endParaRPr>
          </a:p>
          <a:p>
            <a:pPr indent="0" lvl="0" marL="0" rtl="0" algn="l">
              <a:spcBef>
                <a:spcPts val="0"/>
              </a:spcBef>
              <a:spcAft>
                <a:spcPts val="0"/>
              </a:spcAft>
              <a:buNone/>
            </a:pPr>
            <a:r>
              <a:t/>
            </a:r>
            <a:endParaRPr sz="2600">
              <a:solidFill>
                <a:srgbClr val="FFFFFF"/>
              </a:solidFill>
              <a:highlight>
                <a:srgbClr val="45818E"/>
              </a:highlight>
              <a:latin typeface="Oswald"/>
              <a:ea typeface="Oswald"/>
              <a:cs typeface="Oswald"/>
              <a:sym typeface="Oswald"/>
            </a:endParaRPr>
          </a:p>
          <a:p>
            <a:pPr indent="0" lvl="0" marL="0" rtl="0" algn="l">
              <a:spcBef>
                <a:spcPts val="0"/>
              </a:spcBef>
              <a:spcAft>
                <a:spcPts val="0"/>
              </a:spcAft>
              <a:buNone/>
            </a:pPr>
            <a:r>
              <a:t/>
            </a:r>
            <a:endParaRPr sz="2600">
              <a:solidFill>
                <a:srgbClr val="FFFFFF"/>
              </a:solidFill>
              <a:highlight>
                <a:srgbClr val="45818E"/>
              </a:highlight>
              <a:latin typeface="Oswald"/>
              <a:ea typeface="Oswald"/>
              <a:cs typeface="Oswald"/>
              <a:sym typeface="Oswald"/>
            </a:endParaRPr>
          </a:p>
        </p:txBody>
      </p:sp>
      <p:sp>
        <p:nvSpPr>
          <p:cNvPr id="364" name="Google Shape;364;p22"/>
          <p:cNvSpPr txBox="1"/>
          <p:nvPr/>
        </p:nvSpPr>
        <p:spPr>
          <a:xfrm>
            <a:off x="560925" y="15392550"/>
            <a:ext cx="13381500" cy="2748900"/>
          </a:xfrm>
          <a:prstGeom prst="rect">
            <a:avLst/>
          </a:prstGeom>
          <a:noFill/>
          <a:ln>
            <a:noFill/>
          </a:ln>
        </p:spPr>
        <p:txBody>
          <a:bodyPr anchorCtr="0" anchor="ctr" bIns="232200" lIns="232200" spcFirstLastPara="1" rIns="232200" wrap="square" tIns="232200">
            <a:noAutofit/>
          </a:bodyPr>
          <a:lstStyle/>
          <a:p>
            <a:pPr indent="0" lvl="0" marL="0" marR="0" rtl="0" algn="l">
              <a:lnSpc>
                <a:spcPct val="100000"/>
              </a:lnSpc>
              <a:spcBef>
                <a:spcPts val="0"/>
              </a:spcBef>
              <a:spcAft>
                <a:spcPts val="0"/>
              </a:spcAft>
              <a:buNone/>
            </a:pPr>
            <a:r>
              <a:t/>
            </a:r>
            <a:endParaRPr sz="2200">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368300" lvl="0" marL="457200" marR="0" rtl="0" algn="l">
              <a:lnSpc>
                <a:spcPct val="100000"/>
              </a:lnSpc>
              <a:spcBef>
                <a:spcPts val="0"/>
              </a:spcBef>
              <a:spcAft>
                <a:spcPts val="0"/>
              </a:spcAft>
              <a:buSzPts val="2200"/>
              <a:buFont typeface="Times New Roman"/>
              <a:buChar char="■"/>
            </a:pPr>
            <a:r>
              <a:rPr b="1" lang="en" sz="2200">
                <a:latin typeface="Times New Roman"/>
                <a:ea typeface="Times New Roman"/>
                <a:cs typeface="Times New Roman"/>
                <a:sym typeface="Times New Roman"/>
              </a:rPr>
              <a:t>Interstitial leydig cell tumors (rare)</a:t>
            </a:r>
            <a:r>
              <a:rPr lang="en" sz="2200">
                <a:latin typeface="Times New Roman"/>
                <a:ea typeface="Times New Roman"/>
                <a:cs typeface="Times New Roman"/>
                <a:sym typeface="Times New Roman"/>
              </a:rPr>
              <a:t>, </a:t>
            </a:r>
            <a:r>
              <a:rPr lang="en" sz="2200">
                <a:latin typeface="Times New Roman"/>
                <a:ea typeface="Times New Roman"/>
                <a:cs typeface="Times New Roman"/>
                <a:sym typeface="Times New Roman"/>
              </a:rPr>
              <a:t>overproduction</a:t>
            </a:r>
            <a:r>
              <a:rPr lang="en" sz="2200">
                <a:latin typeface="Times New Roman"/>
                <a:ea typeface="Times New Roman"/>
                <a:cs typeface="Times New Roman"/>
                <a:sym typeface="Times New Roman"/>
              </a:rPr>
              <a:t> of testosterone. In children, they cause rapid growth of the musculature and bones but also early union of the epiphyses, </a:t>
            </a:r>
            <a:r>
              <a:rPr lang="en" sz="2200">
                <a:solidFill>
                  <a:srgbClr val="999999"/>
                </a:solidFill>
                <a:latin typeface="Times New Roman"/>
                <a:ea typeface="Times New Roman"/>
                <a:cs typeface="Times New Roman"/>
                <a:sym typeface="Times New Roman"/>
              </a:rPr>
              <a:t>so that the eventual adult height is actually considerably less than that which would have been achieved otherwise.</a:t>
            </a:r>
            <a:endParaRPr sz="2200">
              <a:solidFill>
                <a:srgbClr val="999999"/>
              </a:solidFill>
              <a:latin typeface="Times New Roman"/>
              <a:ea typeface="Times New Roman"/>
              <a:cs typeface="Times New Roman"/>
              <a:sym typeface="Times New Roman"/>
            </a:endParaRPr>
          </a:p>
          <a:p>
            <a:pPr indent="-368300" lvl="0" marL="457200" marR="0" rtl="0" algn="l">
              <a:lnSpc>
                <a:spcPct val="10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These tumors cause excessive development of the male sexual organs.</a:t>
            </a:r>
            <a:endParaRPr sz="2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368300" lvl="0" marL="457200" marR="0" rtl="0" algn="l">
              <a:lnSpc>
                <a:spcPct val="100000"/>
              </a:lnSpc>
              <a:spcBef>
                <a:spcPts val="0"/>
              </a:spcBef>
              <a:spcAft>
                <a:spcPts val="0"/>
              </a:spcAft>
              <a:buSzPts val="2200"/>
              <a:buFont typeface="Times New Roman"/>
              <a:buChar char="■"/>
            </a:pPr>
            <a:r>
              <a:rPr b="1" lang="en" sz="2200">
                <a:latin typeface="Times New Roman"/>
                <a:ea typeface="Times New Roman"/>
                <a:cs typeface="Times New Roman"/>
                <a:sym typeface="Times New Roman"/>
              </a:rPr>
              <a:t>Tumor of the germinal epithelium (more common)</a:t>
            </a:r>
            <a:r>
              <a:rPr lang="en" sz="2200">
                <a:latin typeface="Times New Roman"/>
                <a:ea typeface="Times New Roman"/>
                <a:cs typeface="Times New Roman"/>
                <a:sym typeface="Times New Roman"/>
              </a:rPr>
              <a:t>.</a:t>
            </a:r>
            <a:endParaRPr sz="2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200">
              <a:latin typeface="Times New Roman"/>
              <a:ea typeface="Times New Roman"/>
              <a:cs typeface="Times New Roman"/>
              <a:sym typeface="Times New Roman"/>
            </a:endParaRPr>
          </a:p>
        </p:txBody>
      </p:sp>
      <p:grpSp>
        <p:nvGrpSpPr>
          <p:cNvPr id="365" name="Google Shape;365;p22"/>
          <p:cNvGrpSpPr/>
          <p:nvPr/>
        </p:nvGrpSpPr>
        <p:grpSpPr>
          <a:xfrm>
            <a:off x="560925" y="6839381"/>
            <a:ext cx="13131900" cy="4908802"/>
            <a:chOff x="386800" y="8811288"/>
            <a:chExt cx="13131900" cy="4388737"/>
          </a:xfrm>
        </p:grpSpPr>
        <p:sp>
          <p:nvSpPr>
            <p:cNvPr id="366" name="Google Shape;366;p22"/>
            <p:cNvSpPr txBox="1"/>
            <p:nvPr/>
          </p:nvSpPr>
          <p:spPr>
            <a:xfrm>
              <a:off x="386800" y="8811288"/>
              <a:ext cx="11157000" cy="6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highlight>
                    <a:srgbClr val="45818E"/>
                  </a:highlight>
                  <a:latin typeface="Oswald"/>
                  <a:ea typeface="Oswald"/>
                  <a:cs typeface="Oswald"/>
                  <a:sym typeface="Oswald"/>
                </a:rPr>
                <a:t>Hypogonadism in male</a:t>
              </a:r>
              <a:endParaRPr sz="2600">
                <a:solidFill>
                  <a:srgbClr val="FFFFFF"/>
                </a:solidFill>
                <a:highlight>
                  <a:srgbClr val="45818E"/>
                </a:highlight>
                <a:latin typeface="Oswald"/>
                <a:ea typeface="Oswald"/>
                <a:cs typeface="Oswald"/>
                <a:sym typeface="Oswald"/>
              </a:endParaRPr>
            </a:p>
            <a:p>
              <a:pPr indent="0" lvl="0" marL="0" rtl="0" algn="l">
                <a:spcBef>
                  <a:spcPts val="0"/>
                </a:spcBef>
                <a:spcAft>
                  <a:spcPts val="0"/>
                </a:spcAft>
                <a:buNone/>
              </a:pPr>
              <a:r>
                <a:t/>
              </a:r>
              <a:endParaRPr sz="2600">
                <a:solidFill>
                  <a:srgbClr val="FFFFFF"/>
                </a:solidFill>
                <a:highlight>
                  <a:srgbClr val="45818E"/>
                </a:highlight>
                <a:latin typeface="Oswald"/>
                <a:ea typeface="Oswald"/>
                <a:cs typeface="Oswald"/>
                <a:sym typeface="Oswald"/>
              </a:endParaRPr>
            </a:p>
            <a:p>
              <a:pPr indent="0" lvl="0" marL="0" rtl="0" algn="l">
                <a:spcBef>
                  <a:spcPts val="0"/>
                </a:spcBef>
                <a:spcAft>
                  <a:spcPts val="0"/>
                </a:spcAft>
                <a:buNone/>
              </a:pPr>
              <a:r>
                <a:t/>
              </a:r>
              <a:endParaRPr sz="2600">
                <a:solidFill>
                  <a:srgbClr val="FFFFFF"/>
                </a:solidFill>
                <a:highlight>
                  <a:srgbClr val="45818E"/>
                </a:highlight>
                <a:latin typeface="Oswald"/>
                <a:ea typeface="Oswald"/>
                <a:cs typeface="Oswald"/>
                <a:sym typeface="Oswald"/>
              </a:endParaRPr>
            </a:p>
          </p:txBody>
        </p:sp>
        <p:sp>
          <p:nvSpPr>
            <p:cNvPr id="367" name="Google Shape;367;p22"/>
            <p:cNvSpPr txBox="1"/>
            <p:nvPr/>
          </p:nvSpPr>
          <p:spPr>
            <a:xfrm>
              <a:off x="386800" y="9184824"/>
              <a:ext cx="13131900" cy="4015200"/>
            </a:xfrm>
            <a:prstGeom prst="rect">
              <a:avLst/>
            </a:prstGeom>
            <a:noFill/>
            <a:ln>
              <a:noFill/>
            </a:ln>
          </p:spPr>
          <p:txBody>
            <a:bodyPr anchorCtr="0" anchor="t" bIns="232200" lIns="232200" spcFirstLastPara="1" rIns="232200" wrap="square" tIns="232200">
              <a:noAutofit/>
            </a:bodyPr>
            <a:lstStyle/>
            <a:p>
              <a:pPr indent="-368300" lvl="0" marL="457200" marR="0" rtl="0" algn="l">
                <a:lnSpc>
                  <a:spcPct val="10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During fetal life when the testis are non-functional, none of the male sexual characteristics develop in the fetus. Instead, female organs are formed.</a:t>
              </a:r>
              <a:endParaRPr sz="2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368300" lvl="0" marL="457200" marR="0" rtl="0" algn="l">
                <a:lnSpc>
                  <a:spcPct val="10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If a boy loses his testis </a:t>
              </a:r>
              <a:r>
                <a:rPr b="1" lang="en" sz="2200">
                  <a:latin typeface="Times New Roman"/>
                  <a:ea typeface="Times New Roman"/>
                  <a:cs typeface="Times New Roman"/>
                  <a:sym typeface="Times New Roman"/>
                </a:rPr>
                <a:t>before puberty</a:t>
              </a:r>
              <a:r>
                <a:rPr lang="en" sz="2200">
                  <a:latin typeface="Times New Roman"/>
                  <a:ea typeface="Times New Roman"/>
                  <a:cs typeface="Times New Roman"/>
                  <a:sym typeface="Times New Roman"/>
                </a:rPr>
                <a:t>, a state of </a:t>
              </a:r>
              <a:r>
                <a:rPr b="1" lang="en" sz="2200" u="sng">
                  <a:latin typeface="Times New Roman"/>
                  <a:ea typeface="Times New Roman"/>
                  <a:cs typeface="Times New Roman"/>
                  <a:sym typeface="Times New Roman"/>
                </a:rPr>
                <a:t>eunuchism</a:t>
              </a:r>
              <a:r>
                <a:rPr lang="en" sz="2200">
                  <a:latin typeface="Times New Roman"/>
                  <a:ea typeface="Times New Roman"/>
                  <a:cs typeface="Times New Roman"/>
                  <a:sym typeface="Times New Roman"/>
                </a:rPr>
                <a:t> occurs (he have infantile sex organs &amp; infantile sexual characteristics). The height of an adult eunuch is slightly greater than normal because of slow union of the epiphyses.</a:t>
              </a:r>
              <a:endParaRPr sz="2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368300" lvl="0" marL="457200" marR="0" rtl="0" algn="l">
                <a:lnSpc>
                  <a:spcPct val="10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If a man is castrated </a:t>
              </a:r>
              <a:r>
                <a:rPr b="1" lang="en" sz="2200">
                  <a:latin typeface="Times New Roman"/>
                  <a:ea typeface="Times New Roman"/>
                  <a:cs typeface="Times New Roman"/>
                  <a:sym typeface="Times New Roman"/>
                </a:rPr>
                <a:t>after puberty</a:t>
              </a:r>
              <a:r>
                <a:rPr lang="en" sz="2200">
                  <a:latin typeface="Times New Roman"/>
                  <a:ea typeface="Times New Roman"/>
                  <a:cs typeface="Times New Roman"/>
                  <a:sym typeface="Times New Roman"/>
                </a:rPr>
                <a:t>, sexual organ regress in size, the voice regress, loss of the thick </a:t>
              </a:r>
              <a:r>
                <a:rPr lang="en" sz="2200">
                  <a:latin typeface="Times New Roman"/>
                  <a:ea typeface="Times New Roman"/>
                  <a:cs typeface="Times New Roman"/>
                  <a:sym typeface="Times New Roman"/>
                </a:rPr>
                <a:t>masculine</a:t>
              </a:r>
              <a:r>
                <a:rPr lang="en" sz="2200">
                  <a:latin typeface="Times New Roman"/>
                  <a:ea typeface="Times New Roman"/>
                  <a:cs typeface="Times New Roman"/>
                  <a:sym typeface="Times New Roman"/>
                </a:rPr>
                <a:t> bones, loss of masculine hair production, and loss of musculature of the virile male.</a:t>
              </a:r>
              <a:endParaRPr sz="2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368300" lvl="0" marL="457200" marR="0" rtl="0" algn="l">
                <a:lnSpc>
                  <a:spcPct val="100000"/>
                </a:lnSpc>
                <a:spcBef>
                  <a:spcPts val="0"/>
                </a:spcBef>
                <a:spcAft>
                  <a:spcPts val="0"/>
                </a:spcAft>
                <a:buSzPts val="2200"/>
                <a:buFont typeface="Times New Roman"/>
                <a:buChar char="■"/>
              </a:pPr>
              <a:r>
                <a:rPr b="1" lang="en" sz="2200" u="sng">
                  <a:latin typeface="Times New Roman"/>
                  <a:ea typeface="Times New Roman"/>
                  <a:cs typeface="Times New Roman"/>
                  <a:sym typeface="Times New Roman"/>
                </a:rPr>
                <a:t>Adiposogenital</a:t>
              </a:r>
              <a:r>
                <a:rPr b="1" lang="en" sz="2200" u="sng">
                  <a:latin typeface="Times New Roman"/>
                  <a:ea typeface="Times New Roman"/>
                  <a:cs typeface="Times New Roman"/>
                  <a:sym typeface="Times New Roman"/>
                </a:rPr>
                <a:t> syndrome</a:t>
              </a:r>
              <a:r>
                <a:rPr lang="en" sz="2200">
                  <a:latin typeface="Times New Roman"/>
                  <a:ea typeface="Times New Roman"/>
                  <a:cs typeface="Times New Roman"/>
                  <a:sym typeface="Times New Roman"/>
                </a:rPr>
                <a:t>, </a:t>
              </a:r>
              <a:r>
                <a:rPr b="1" lang="en" sz="2200" u="sng">
                  <a:latin typeface="Times New Roman"/>
                  <a:ea typeface="Times New Roman"/>
                  <a:cs typeface="Times New Roman"/>
                  <a:sym typeface="Times New Roman"/>
                </a:rPr>
                <a:t>Frohlich’s syndrome</a:t>
              </a:r>
              <a:r>
                <a:rPr lang="en" sz="2200">
                  <a:latin typeface="Times New Roman"/>
                  <a:ea typeface="Times New Roman"/>
                  <a:cs typeface="Times New Roman"/>
                  <a:sym typeface="Times New Roman"/>
                </a:rPr>
                <a:t> or </a:t>
              </a:r>
              <a:r>
                <a:rPr b="1" lang="en" sz="2200" u="sng">
                  <a:latin typeface="Times New Roman"/>
                  <a:ea typeface="Times New Roman"/>
                  <a:cs typeface="Times New Roman"/>
                  <a:sym typeface="Times New Roman"/>
                </a:rPr>
                <a:t>hypothalamic eunuchism</a:t>
              </a:r>
              <a:r>
                <a:rPr lang="en" sz="2200">
                  <a:latin typeface="Times New Roman"/>
                  <a:ea typeface="Times New Roman"/>
                  <a:cs typeface="Times New Roman"/>
                  <a:sym typeface="Times New Roman"/>
                </a:rPr>
                <a:t>: </a:t>
              </a:r>
              <a:endParaRPr sz="2200">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rPr lang="en" sz="2200">
                  <a:latin typeface="Times New Roman"/>
                  <a:ea typeface="Times New Roman"/>
                  <a:cs typeface="Times New Roman"/>
                  <a:sym typeface="Times New Roman"/>
                </a:rPr>
                <a:t>Hypogonadism due to genetic inability of the hypothalamus to secrete normal amount of GnRH.</a:t>
              </a:r>
              <a:endParaRPr sz="2200">
                <a:latin typeface="Times New Roman"/>
                <a:ea typeface="Times New Roman"/>
                <a:cs typeface="Times New Roman"/>
                <a:sym typeface="Times New Roman"/>
              </a:endParaRPr>
            </a:p>
            <a:p>
              <a:pPr indent="-368300" lvl="0" marL="457200" marR="0" rtl="0" algn="l">
                <a:lnSpc>
                  <a:spcPct val="10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T</a:t>
              </a:r>
              <a:r>
                <a:rPr lang="en" sz="2200">
                  <a:latin typeface="Times New Roman"/>
                  <a:ea typeface="Times New Roman"/>
                  <a:cs typeface="Times New Roman"/>
                  <a:sym typeface="Times New Roman"/>
                </a:rPr>
                <a:t>his condition is often associated with a simultaneous abnormality of the feeding center of the hypothalamus, </a:t>
              </a:r>
              <a:r>
                <a:rPr lang="en" sz="2200">
                  <a:solidFill>
                    <a:srgbClr val="999999"/>
                  </a:solidFill>
                  <a:latin typeface="Times New Roman"/>
                  <a:ea typeface="Times New Roman"/>
                  <a:cs typeface="Times New Roman"/>
                  <a:sym typeface="Times New Roman"/>
                </a:rPr>
                <a:t>causing the person to greatly overeat. </a:t>
              </a:r>
              <a:r>
                <a:rPr lang="en" sz="2200">
                  <a:latin typeface="Times New Roman"/>
                  <a:ea typeface="Times New Roman"/>
                  <a:cs typeface="Times New Roman"/>
                  <a:sym typeface="Times New Roman"/>
                </a:rPr>
                <a:t>Consequently, obesity occurs along with eunuchism.</a:t>
              </a:r>
              <a:endParaRPr sz="2200">
                <a:latin typeface="Times New Roman"/>
                <a:ea typeface="Times New Roman"/>
                <a:cs typeface="Times New Roman"/>
                <a:sym typeface="Times New Roman"/>
              </a:endParaRPr>
            </a:p>
          </p:txBody>
        </p:sp>
      </p:grpSp>
      <p:grpSp>
        <p:nvGrpSpPr>
          <p:cNvPr id="368" name="Google Shape;368;p22"/>
          <p:cNvGrpSpPr/>
          <p:nvPr/>
        </p:nvGrpSpPr>
        <p:grpSpPr>
          <a:xfrm>
            <a:off x="558275" y="12113011"/>
            <a:ext cx="12963000" cy="2748736"/>
            <a:chOff x="386800" y="16124198"/>
            <a:chExt cx="12963000" cy="2457520"/>
          </a:xfrm>
        </p:grpSpPr>
        <p:sp>
          <p:nvSpPr>
            <p:cNvPr id="369" name="Google Shape;369;p22"/>
            <p:cNvSpPr txBox="1"/>
            <p:nvPr/>
          </p:nvSpPr>
          <p:spPr>
            <a:xfrm>
              <a:off x="386800" y="16124198"/>
              <a:ext cx="11013600" cy="52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highlight>
                    <a:srgbClr val="45818E"/>
                  </a:highlight>
                  <a:latin typeface="Oswald"/>
                  <a:ea typeface="Oswald"/>
                  <a:cs typeface="Oswald"/>
                  <a:sym typeface="Oswald"/>
                </a:rPr>
                <a:t>Cryptorchidism</a:t>
              </a:r>
              <a:r>
                <a:rPr baseline="30000" lang="en" sz="2600">
                  <a:solidFill>
                    <a:srgbClr val="FFFFFF"/>
                  </a:solidFill>
                  <a:highlight>
                    <a:srgbClr val="45818E"/>
                  </a:highlight>
                  <a:latin typeface="Oswald"/>
                  <a:ea typeface="Oswald"/>
                  <a:cs typeface="Oswald"/>
                  <a:sym typeface="Oswald"/>
                </a:rPr>
                <a:t>1</a:t>
              </a:r>
              <a:r>
                <a:rPr lang="en" sz="2600">
                  <a:solidFill>
                    <a:srgbClr val="FFFFFF"/>
                  </a:solidFill>
                  <a:highlight>
                    <a:srgbClr val="45818E"/>
                  </a:highlight>
                  <a:latin typeface="Oswald"/>
                  <a:ea typeface="Oswald"/>
                  <a:cs typeface="Oswald"/>
                  <a:sym typeface="Oswald"/>
                </a:rPr>
                <a:t>:</a:t>
              </a:r>
              <a:endParaRPr sz="2600">
                <a:solidFill>
                  <a:srgbClr val="FFFFFF"/>
                </a:solidFill>
                <a:highlight>
                  <a:srgbClr val="45818E"/>
                </a:highlight>
                <a:latin typeface="Oswald"/>
                <a:ea typeface="Oswald"/>
                <a:cs typeface="Oswald"/>
                <a:sym typeface="Oswald"/>
              </a:endParaRPr>
            </a:p>
            <a:p>
              <a:pPr indent="0" lvl="0" marL="0" rtl="0" algn="l">
                <a:spcBef>
                  <a:spcPts val="0"/>
                </a:spcBef>
                <a:spcAft>
                  <a:spcPts val="0"/>
                </a:spcAft>
                <a:buNone/>
              </a:pPr>
              <a:r>
                <a:t/>
              </a:r>
              <a:endParaRPr sz="2600">
                <a:solidFill>
                  <a:srgbClr val="FFFFFF"/>
                </a:solidFill>
                <a:highlight>
                  <a:srgbClr val="45818E"/>
                </a:highlight>
                <a:latin typeface="Oswald"/>
                <a:ea typeface="Oswald"/>
                <a:cs typeface="Oswald"/>
                <a:sym typeface="Oswald"/>
              </a:endParaRPr>
            </a:p>
            <a:p>
              <a:pPr indent="0" lvl="0" marL="0" rtl="0" algn="l">
                <a:spcBef>
                  <a:spcPts val="0"/>
                </a:spcBef>
                <a:spcAft>
                  <a:spcPts val="0"/>
                </a:spcAft>
                <a:buNone/>
              </a:pPr>
              <a:r>
                <a:t/>
              </a:r>
              <a:endParaRPr sz="2600">
                <a:solidFill>
                  <a:srgbClr val="FFFFFF"/>
                </a:solidFill>
                <a:highlight>
                  <a:srgbClr val="45818E"/>
                </a:highlight>
                <a:latin typeface="Oswald"/>
                <a:ea typeface="Oswald"/>
                <a:cs typeface="Oswald"/>
                <a:sym typeface="Oswald"/>
              </a:endParaRPr>
            </a:p>
          </p:txBody>
        </p:sp>
        <p:sp>
          <p:nvSpPr>
            <p:cNvPr id="370" name="Google Shape;370;p22"/>
            <p:cNvSpPr txBox="1"/>
            <p:nvPr/>
          </p:nvSpPr>
          <p:spPr>
            <a:xfrm>
              <a:off x="386800" y="16448418"/>
              <a:ext cx="12963000" cy="2133300"/>
            </a:xfrm>
            <a:prstGeom prst="rect">
              <a:avLst/>
            </a:prstGeom>
            <a:noFill/>
            <a:ln>
              <a:noFill/>
            </a:ln>
          </p:spPr>
          <p:txBody>
            <a:bodyPr anchorCtr="0" anchor="t" bIns="232200" lIns="232200" spcFirstLastPara="1" rIns="232200" wrap="square" tIns="232200">
              <a:noAutofit/>
            </a:bodyPr>
            <a:lstStyle/>
            <a:p>
              <a:pPr indent="-368300" lvl="0" marL="457200" marR="0" rtl="0" algn="l">
                <a:lnSpc>
                  <a:spcPct val="10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Failure of the testes to descend in the scrotum which normally occur during fetal life.</a:t>
              </a:r>
              <a:endParaRPr sz="2200">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368300" lvl="0" marL="457200" marR="0" rtl="0" algn="l">
                <a:lnSpc>
                  <a:spcPct val="10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10% of newborn males and it falls to 2% at age 1 year.</a:t>
              </a:r>
              <a:endParaRPr sz="2200">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368300" lvl="0" marL="457200" marR="0" rtl="0" algn="l">
                <a:lnSpc>
                  <a:spcPct val="10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0.3% after puberty</a:t>
              </a:r>
              <a:endParaRPr sz="2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368300" lvl="0" marL="457200" marR="0" rtl="0" algn="l">
                <a:lnSpc>
                  <a:spcPct val="10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They should be treated </a:t>
              </a:r>
              <a:r>
                <a:rPr b="1" lang="en" sz="2200">
                  <a:latin typeface="Times New Roman"/>
                  <a:ea typeface="Times New Roman"/>
                  <a:cs typeface="Times New Roman"/>
                  <a:sym typeface="Times New Roman"/>
                </a:rPr>
                <a:t>before puberty</a:t>
              </a:r>
              <a:r>
                <a:rPr lang="en" sz="2200">
                  <a:latin typeface="Times New Roman"/>
                  <a:ea typeface="Times New Roman"/>
                  <a:cs typeface="Times New Roman"/>
                  <a:sym typeface="Times New Roman"/>
                </a:rPr>
                <a:t> because of higher incidence of malignant tumors.</a:t>
              </a:r>
              <a:endParaRPr sz="2200">
                <a:latin typeface="Times New Roman"/>
                <a:ea typeface="Times New Roman"/>
                <a:cs typeface="Times New Roman"/>
                <a:sym typeface="Times New Roman"/>
              </a:endParaRPr>
            </a:p>
          </p:txBody>
        </p:sp>
      </p:grpSp>
      <p:sp>
        <p:nvSpPr>
          <p:cNvPr id="371" name="Google Shape;371;p22"/>
          <p:cNvSpPr txBox="1"/>
          <p:nvPr/>
        </p:nvSpPr>
        <p:spPr>
          <a:xfrm>
            <a:off x="-22750" y="19175200"/>
            <a:ext cx="14097000" cy="8199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Times New Roman"/>
              <a:buAutoNum type="arabicPeriod"/>
            </a:pPr>
            <a:r>
              <a:rPr lang="en" sz="1700">
                <a:solidFill>
                  <a:schemeClr val="dk1"/>
                </a:solidFill>
                <a:latin typeface="Times New Roman"/>
                <a:ea typeface="Times New Roman"/>
                <a:cs typeface="Times New Roman"/>
                <a:sym typeface="Times New Roman"/>
              </a:rPr>
              <a:t>Testes in the abdomen will be exposed to higher temperature, and the </a:t>
            </a:r>
            <a:r>
              <a:rPr lang="en" sz="1700">
                <a:solidFill>
                  <a:schemeClr val="dk1"/>
                </a:solidFill>
                <a:latin typeface="Times New Roman"/>
                <a:ea typeface="Times New Roman"/>
                <a:cs typeface="Times New Roman"/>
                <a:sym typeface="Times New Roman"/>
              </a:rPr>
              <a:t>seminiferous</a:t>
            </a:r>
            <a:r>
              <a:rPr lang="en" sz="1700">
                <a:solidFill>
                  <a:schemeClr val="dk1"/>
                </a:solidFill>
                <a:latin typeface="Times New Roman"/>
                <a:ea typeface="Times New Roman"/>
                <a:cs typeface="Times New Roman"/>
                <a:sym typeface="Times New Roman"/>
              </a:rPr>
              <a:t> epithelium will degenerate and therefore sterility will occur. Cryptorchidism is treated with testosterone which causes testes to descend, or GnRH which will stimulate testosterone production. </a:t>
            </a:r>
            <a:endParaRPr sz="17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23"/>
          <p:cNvSpPr txBox="1"/>
          <p:nvPr/>
        </p:nvSpPr>
        <p:spPr>
          <a:xfrm>
            <a:off x="9611725" y="8878788"/>
            <a:ext cx="2045700" cy="6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highlight>
                  <a:srgbClr val="F4CCCC"/>
                </a:highlight>
                <a:latin typeface="Oswald"/>
                <a:ea typeface="Oswald"/>
                <a:cs typeface="Oswald"/>
                <a:sym typeface="Oswald"/>
              </a:rPr>
              <a:t>Testosterone</a:t>
            </a:r>
            <a:endParaRPr sz="3000">
              <a:highlight>
                <a:srgbClr val="F4CCCC"/>
              </a:highlight>
              <a:latin typeface="Oswald"/>
              <a:ea typeface="Oswald"/>
              <a:cs typeface="Oswald"/>
              <a:sym typeface="Oswald"/>
            </a:endParaRPr>
          </a:p>
        </p:txBody>
      </p:sp>
      <p:sp>
        <p:nvSpPr>
          <p:cNvPr id="377" name="Google Shape;377;p23"/>
          <p:cNvSpPr txBox="1"/>
          <p:nvPr/>
        </p:nvSpPr>
        <p:spPr>
          <a:xfrm>
            <a:off x="9101875" y="9390463"/>
            <a:ext cx="5019900" cy="2615400"/>
          </a:xfrm>
          <a:prstGeom prst="rect">
            <a:avLst/>
          </a:prstGeom>
          <a:noFill/>
          <a:ln>
            <a:noFill/>
          </a:ln>
        </p:spPr>
        <p:txBody>
          <a:bodyPr anchorCtr="0" anchor="t" bIns="232200" lIns="232200" spcFirstLastPara="1" rIns="232200" wrap="square" tIns="232200">
            <a:noAutofit/>
          </a:bodyPr>
          <a:lstStyle/>
          <a:p>
            <a:pPr indent="0" lvl="0" marL="0" rtl="0" algn="l">
              <a:lnSpc>
                <a:spcPct val="115000"/>
              </a:lnSpc>
              <a:spcBef>
                <a:spcPts val="0"/>
              </a:spcBef>
              <a:spcAft>
                <a:spcPts val="0"/>
              </a:spcAft>
              <a:buNone/>
            </a:pPr>
            <a:r>
              <a:rPr lang="en" sz="1600">
                <a:latin typeface="Times New Roman"/>
                <a:ea typeface="Times New Roman"/>
                <a:cs typeface="Times New Roman"/>
                <a:sym typeface="Times New Roman"/>
              </a:rPr>
              <a:t>- Secreted by the interstitial cells of Leydig.  </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600">
                <a:latin typeface="Times New Roman"/>
                <a:ea typeface="Times New Roman"/>
                <a:cs typeface="Times New Roman"/>
                <a:sym typeface="Times New Roman"/>
              </a:rPr>
              <a:t>- The testes secrete several androgens including: </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600">
                <a:latin typeface="Times New Roman"/>
                <a:ea typeface="Times New Roman"/>
                <a:cs typeface="Times New Roman"/>
                <a:sym typeface="Times New Roman"/>
              </a:rPr>
              <a:t>Testosterone, Dihydrotestosterone &amp; Androstenedione.  </a:t>
            </a:r>
            <a:endParaRPr sz="1600">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600">
                <a:latin typeface="Times New Roman"/>
                <a:ea typeface="Times New Roman"/>
                <a:cs typeface="Times New Roman"/>
                <a:sym typeface="Times New Roman"/>
              </a:rPr>
              <a:t>- Most abundant: Testosterone </a:t>
            </a:r>
            <a:endParaRPr sz="1600">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sz="1600">
                <a:latin typeface="Times New Roman"/>
                <a:ea typeface="Times New Roman"/>
                <a:cs typeface="Times New Roman"/>
                <a:sym typeface="Times New Roman"/>
              </a:rPr>
              <a:t>- Most active: Dihydrotestosterone.</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600">
                <a:latin typeface="Times New Roman"/>
                <a:ea typeface="Times New Roman"/>
                <a:cs typeface="Times New Roman"/>
                <a:sym typeface="Times New Roman"/>
              </a:rPr>
              <a:t>- Testosterone is converted to Dihydrotestosterone in the target cells by 5 α-reductase.</a:t>
            </a:r>
            <a:endParaRPr sz="1600">
              <a:latin typeface="Times New Roman"/>
              <a:ea typeface="Times New Roman"/>
              <a:cs typeface="Times New Roman"/>
              <a:sym typeface="Times New Roman"/>
            </a:endParaRPr>
          </a:p>
        </p:txBody>
      </p:sp>
      <p:sp>
        <p:nvSpPr>
          <p:cNvPr id="378" name="Google Shape;378;p23"/>
          <p:cNvSpPr/>
          <p:nvPr/>
        </p:nvSpPr>
        <p:spPr>
          <a:xfrm>
            <a:off x="9159025" y="8820800"/>
            <a:ext cx="4688100" cy="3032700"/>
          </a:xfrm>
          <a:prstGeom prst="round1Rect">
            <a:avLst>
              <a:gd fmla="val 16667" name="adj"/>
            </a:avLst>
          </a:prstGeom>
          <a:noFill/>
          <a:ln cap="flat" cmpd="sng" w="1905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3"/>
          <p:cNvSpPr/>
          <p:nvPr/>
        </p:nvSpPr>
        <p:spPr>
          <a:xfrm>
            <a:off x="0" y="370466"/>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80" name="Google Shape;380;p23"/>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81" name="Google Shape;381;p23"/>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 </a:t>
            </a:r>
            <a:endParaRPr sz="3500">
              <a:latin typeface="Oswald"/>
              <a:ea typeface="Oswald"/>
              <a:cs typeface="Oswald"/>
              <a:sym typeface="Oswald"/>
            </a:endParaRPr>
          </a:p>
        </p:txBody>
      </p:sp>
      <p:sp>
        <p:nvSpPr>
          <p:cNvPr id="382" name="Google Shape;382;p23"/>
          <p:cNvSpPr txBox="1"/>
          <p:nvPr/>
        </p:nvSpPr>
        <p:spPr>
          <a:xfrm>
            <a:off x="929925" y="37047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PHYSIOLOGY OF ANDROGENS &amp; CONTROL OF MALE SEXUAL FUNCTIONS</a:t>
            </a:r>
            <a:endParaRPr sz="3100">
              <a:solidFill>
                <a:srgbClr val="FFFFFF"/>
              </a:solidFill>
              <a:latin typeface="Oswald"/>
              <a:ea typeface="Oswald"/>
              <a:cs typeface="Oswald"/>
              <a:sym typeface="Oswald"/>
            </a:endParaRPr>
          </a:p>
        </p:txBody>
      </p:sp>
      <p:sp>
        <p:nvSpPr>
          <p:cNvPr id="383" name="Google Shape;383;p23"/>
          <p:cNvSpPr txBox="1"/>
          <p:nvPr/>
        </p:nvSpPr>
        <p:spPr>
          <a:xfrm>
            <a:off x="4" y="321600"/>
            <a:ext cx="6567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10</a:t>
            </a:r>
            <a:endParaRPr sz="4500">
              <a:solidFill>
                <a:srgbClr val="FFFFFF"/>
              </a:solidFill>
              <a:latin typeface="Oswald"/>
              <a:ea typeface="Oswald"/>
              <a:cs typeface="Oswald"/>
              <a:sym typeface="Oswald"/>
            </a:endParaRPr>
          </a:p>
        </p:txBody>
      </p:sp>
      <p:grpSp>
        <p:nvGrpSpPr>
          <p:cNvPr id="384" name="Google Shape;384;p23"/>
          <p:cNvGrpSpPr/>
          <p:nvPr/>
        </p:nvGrpSpPr>
        <p:grpSpPr>
          <a:xfrm>
            <a:off x="174912" y="1233350"/>
            <a:ext cx="13955686" cy="17143800"/>
            <a:chOff x="152400" y="1249800"/>
            <a:chExt cx="13955686" cy="17143800"/>
          </a:xfrm>
        </p:grpSpPr>
        <p:sp>
          <p:nvSpPr>
            <p:cNvPr id="385" name="Google Shape;385;p23"/>
            <p:cNvSpPr/>
            <p:nvPr/>
          </p:nvSpPr>
          <p:spPr>
            <a:xfrm rot="10800000">
              <a:off x="152400" y="1706400"/>
              <a:ext cx="13792200" cy="16687200"/>
            </a:xfrm>
            <a:prstGeom prst="round1Rect">
              <a:avLst>
                <a:gd fmla="val 7504" name="adj"/>
              </a:avLst>
            </a:prstGeom>
            <a:noFill/>
            <a:ln cap="flat" cmpd="sng" w="38100">
              <a:solidFill>
                <a:srgbClr val="EA9999"/>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86" name="Google Shape;386;p23"/>
            <p:cNvSpPr/>
            <p:nvPr/>
          </p:nvSpPr>
          <p:spPr>
            <a:xfrm>
              <a:off x="152400" y="1249800"/>
              <a:ext cx="1748100" cy="456600"/>
            </a:xfrm>
            <a:prstGeom prst="rect">
              <a:avLst/>
            </a:prstGeom>
            <a:solidFill>
              <a:srgbClr val="EA9999"/>
            </a:solidFill>
            <a:ln cap="flat" cmpd="sng" w="3810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3"/>
            <p:cNvSpPr/>
            <p:nvPr/>
          </p:nvSpPr>
          <p:spPr>
            <a:xfrm>
              <a:off x="1819186" y="1249800"/>
              <a:ext cx="12288900" cy="456600"/>
            </a:xfrm>
            <a:prstGeom prst="rect">
              <a:avLst/>
            </a:prstGeom>
            <a:solidFill>
              <a:srgbClr val="666666"/>
            </a:solidFill>
            <a:ln cap="flat" cmpd="sng" w="38100">
              <a:solidFill>
                <a:srgbClr val="666666"/>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grpSp>
      <p:sp>
        <p:nvSpPr>
          <p:cNvPr id="388" name="Google Shape;388;p23"/>
          <p:cNvSpPr txBox="1"/>
          <p:nvPr/>
        </p:nvSpPr>
        <p:spPr>
          <a:xfrm>
            <a:off x="302750" y="1819625"/>
            <a:ext cx="4802700" cy="9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500">
                <a:latin typeface="Oswald"/>
                <a:ea typeface="Oswald"/>
                <a:cs typeface="Oswald"/>
                <a:sym typeface="Oswald"/>
              </a:rPr>
              <a:t>LECTURE </a:t>
            </a:r>
            <a:r>
              <a:rPr lang="en" sz="4500">
                <a:latin typeface="Oswald"/>
                <a:ea typeface="Oswald"/>
                <a:cs typeface="Oswald"/>
                <a:sym typeface="Oswald"/>
              </a:rPr>
              <a:t>SUMMARY:</a:t>
            </a:r>
            <a:endParaRPr sz="4500">
              <a:latin typeface="Oswald"/>
              <a:ea typeface="Oswald"/>
              <a:cs typeface="Oswald"/>
              <a:sym typeface="Oswald"/>
            </a:endParaRPr>
          </a:p>
        </p:txBody>
      </p:sp>
      <p:pic>
        <p:nvPicPr>
          <p:cNvPr id="389" name="Google Shape;389;p23"/>
          <p:cNvPicPr preferRelativeResize="0"/>
          <p:nvPr/>
        </p:nvPicPr>
        <p:blipFill rotWithShape="1">
          <a:blip r:embed="rId3">
            <a:alphaModFix/>
          </a:blip>
          <a:srcRect b="7860" l="6129" r="5679" t="2203"/>
          <a:stretch/>
        </p:blipFill>
        <p:spPr>
          <a:xfrm>
            <a:off x="11872100" y="14587300"/>
            <a:ext cx="1802774" cy="3032826"/>
          </a:xfrm>
          <a:prstGeom prst="rect">
            <a:avLst/>
          </a:prstGeom>
          <a:noFill/>
          <a:ln cap="flat" cmpd="sng" w="19050">
            <a:solidFill>
              <a:srgbClr val="999999"/>
            </a:solidFill>
            <a:prstDash val="solid"/>
            <a:round/>
            <a:headEnd len="sm" w="sm" type="none"/>
            <a:tailEnd len="sm" w="sm" type="none"/>
          </a:ln>
        </p:spPr>
      </p:pic>
      <p:sp>
        <p:nvSpPr>
          <p:cNvPr id="390" name="Google Shape;390;p23"/>
          <p:cNvSpPr txBox="1"/>
          <p:nvPr/>
        </p:nvSpPr>
        <p:spPr>
          <a:xfrm>
            <a:off x="4887444" y="2097250"/>
            <a:ext cx="4418100" cy="73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highlight>
                  <a:srgbClr val="F4CCCC"/>
                </a:highlight>
                <a:latin typeface="Oswald"/>
                <a:ea typeface="Oswald"/>
                <a:cs typeface="Oswald"/>
                <a:sym typeface="Oswald"/>
              </a:rPr>
              <a:t>Spermatogenesis</a:t>
            </a:r>
            <a:endParaRPr sz="4800">
              <a:highlight>
                <a:srgbClr val="F4CCCC"/>
              </a:highlight>
              <a:latin typeface="Oswald"/>
              <a:ea typeface="Oswald"/>
              <a:cs typeface="Oswald"/>
              <a:sym typeface="Oswald"/>
            </a:endParaRPr>
          </a:p>
        </p:txBody>
      </p:sp>
      <p:sp>
        <p:nvSpPr>
          <p:cNvPr id="391" name="Google Shape;391;p23"/>
          <p:cNvSpPr/>
          <p:nvPr/>
        </p:nvSpPr>
        <p:spPr>
          <a:xfrm>
            <a:off x="394163" y="2810550"/>
            <a:ext cx="3465300" cy="2727900"/>
          </a:xfrm>
          <a:prstGeom prst="homePlate">
            <a:avLst>
              <a:gd fmla="val 17209" name="adj"/>
            </a:avLst>
          </a:prstGeom>
          <a:solidFill>
            <a:srgbClr val="E06666">
              <a:alpha val="76470"/>
            </a:srgbClr>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2000">
              <a:latin typeface="Times New Roman"/>
              <a:ea typeface="Times New Roman"/>
              <a:cs typeface="Times New Roman"/>
              <a:sym typeface="Times New Roman"/>
            </a:endParaRPr>
          </a:p>
        </p:txBody>
      </p:sp>
      <p:sp>
        <p:nvSpPr>
          <p:cNvPr id="392" name="Google Shape;392;p23"/>
          <p:cNvSpPr/>
          <p:nvPr/>
        </p:nvSpPr>
        <p:spPr>
          <a:xfrm>
            <a:off x="3707288" y="2810550"/>
            <a:ext cx="3465300" cy="2727900"/>
          </a:xfrm>
          <a:prstGeom prst="homePlate">
            <a:avLst>
              <a:gd fmla="val 17209" name="adj"/>
            </a:avLst>
          </a:prstGeom>
          <a:solidFill>
            <a:srgbClr val="EA9999">
              <a:alpha val="686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2000">
              <a:latin typeface="Times New Roman"/>
              <a:ea typeface="Times New Roman"/>
              <a:cs typeface="Times New Roman"/>
              <a:sym typeface="Times New Roman"/>
            </a:endParaRPr>
          </a:p>
        </p:txBody>
      </p:sp>
      <p:sp>
        <p:nvSpPr>
          <p:cNvPr id="393" name="Google Shape;393;p23"/>
          <p:cNvSpPr/>
          <p:nvPr/>
        </p:nvSpPr>
        <p:spPr>
          <a:xfrm>
            <a:off x="7020425" y="2810550"/>
            <a:ext cx="3465300" cy="2727900"/>
          </a:xfrm>
          <a:prstGeom prst="homePlate">
            <a:avLst>
              <a:gd fmla="val 17209" name="adj"/>
            </a:avLst>
          </a:prstGeom>
          <a:solidFill>
            <a:srgbClr val="F4CCCC">
              <a:alpha val="725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2000">
              <a:latin typeface="Times New Roman"/>
              <a:ea typeface="Times New Roman"/>
              <a:cs typeface="Times New Roman"/>
              <a:sym typeface="Times New Roman"/>
            </a:endParaRPr>
          </a:p>
        </p:txBody>
      </p:sp>
      <p:sp>
        <p:nvSpPr>
          <p:cNvPr id="394" name="Google Shape;394;p23"/>
          <p:cNvSpPr/>
          <p:nvPr/>
        </p:nvSpPr>
        <p:spPr>
          <a:xfrm>
            <a:off x="10333537" y="2810550"/>
            <a:ext cx="3465300" cy="2727900"/>
          </a:xfrm>
          <a:prstGeom prst="homePlate">
            <a:avLst>
              <a:gd fmla="val 17209" name="adj"/>
            </a:avLst>
          </a:prstGeom>
          <a:solidFill>
            <a:srgbClr val="FEE5E5">
              <a:alpha val="686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2000">
              <a:latin typeface="Times New Roman"/>
              <a:ea typeface="Times New Roman"/>
              <a:cs typeface="Times New Roman"/>
              <a:sym typeface="Times New Roman"/>
            </a:endParaRPr>
          </a:p>
        </p:txBody>
      </p:sp>
      <p:sp>
        <p:nvSpPr>
          <p:cNvPr id="395" name="Google Shape;395;p23"/>
          <p:cNvSpPr/>
          <p:nvPr/>
        </p:nvSpPr>
        <p:spPr>
          <a:xfrm>
            <a:off x="395970" y="2868612"/>
            <a:ext cx="3272100" cy="26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Oswald"/>
                <a:ea typeface="Oswald"/>
                <a:cs typeface="Oswald"/>
                <a:sym typeface="Oswald"/>
              </a:rPr>
              <a:t>Formation</a:t>
            </a:r>
            <a:endParaRPr b="1" sz="2000">
              <a:latin typeface="Oswald"/>
              <a:ea typeface="Oswald"/>
              <a:cs typeface="Oswald"/>
              <a:sym typeface="Oswald"/>
            </a:endParaRPr>
          </a:p>
          <a:p>
            <a:pPr indent="0" lvl="0" marL="0" rtl="0" algn="l">
              <a:spcBef>
                <a:spcPts val="0"/>
              </a:spcBef>
              <a:spcAft>
                <a:spcPts val="0"/>
              </a:spcAft>
              <a:buNone/>
            </a:pPr>
            <a:r>
              <a:rPr lang="en" sz="1900">
                <a:latin typeface="Times New Roman"/>
                <a:ea typeface="Times New Roman"/>
                <a:cs typeface="Times New Roman"/>
                <a:sym typeface="Times New Roman"/>
              </a:rPr>
              <a:t>Formation of sperm from spermatogonia occurs in the seminiferous tubules </a:t>
            </a:r>
            <a:r>
              <a:rPr lang="en" sz="1900">
                <a:solidFill>
                  <a:srgbClr val="000000"/>
                </a:solidFill>
                <a:latin typeface="Times New Roman"/>
                <a:ea typeface="Times New Roman"/>
                <a:cs typeface="Times New Roman"/>
                <a:sym typeface="Times New Roman"/>
              </a:rPr>
              <a:t>due to stimulation </a:t>
            </a:r>
            <a:r>
              <a:rPr lang="en" sz="1900">
                <a:latin typeface="Times New Roman"/>
                <a:ea typeface="Times New Roman"/>
                <a:cs typeface="Times New Roman"/>
                <a:sym typeface="Times New Roman"/>
              </a:rPr>
              <a:t>of HPG</a:t>
            </a:r>
            <a:endParaRPr sz="1900">
              <a:latin typeface="Times New Roman"/>
              <a:ea typeface="Times New Roman"/>
              <a:cs typeface="Times New Roman"/>
              <a:sym typeface="Times New Roman"/>
            </a:endParaRPr>
          </a:p>
          <a:p>
            <a:pPr indent="0" lvl="0" marL="0" rtl="0" algn="l">
              <a:spcBef>
                <a:spcPts val="0"/>
              </a:spcBef>
              <a:spcAft>
                <a:spcPts val="0"/>
              </a:spcAft>
              <a:buNone/>
            </a:pPr>
            <a:r>
              <a:rPr b="1" lang="en" sz="2000">
                <a:latin typeface="Times New Roman"/>
                <a:ea typeface="Times New Roman"/>
                <a:cs typeface="Times New Roman"/>
                <a:sym typeface="Times New Roman"/>
              </a:rPr>
              <a:t>Facilitated by: </a:t>
            </a:r>
            <a:endParaRPr b="1" sz="2000">
              <a:latin typeface="Times New Roman"/>
              <a:ea typeface="Times New Roman"/>
              <a:cs typeface="Times New Roman"/>
              <a:sym typeface="Times New Roman"/>
            </a:endParaRPr>
          </a:p>
          <a:p>
            <a:pPr indent="0" lvl="0" marL="0" rtl="0" algn="l">
              <a:spcBef>
                <a:spcPts val="0"/>
              </a:spcBef>
              <a:spcAft>
                <a:spcPts val="0"/>
              </a:spcAft>
              <a:buNone/>
            </a:pPr>
            <a:r>
              <a:rPr lang="en" sz="1500">
                <a:latin typeface="Times New Roman"/>
                <a:ea typeface="Times New Roman"/>
                <a:cs typeface="Times New Roman"/>
                <a:sym typeface="Times New Roman"/>
              </a:rPr>
              <a:t>- Sertoli Cells (surround spermatogonia)</a:t>
            </a:r>
            <a:endParaRPr sz="1500">
              <a:latin typeface="Times New Roman"/>
              <a:ea typeface="Times New Roman"/>
              <a:cs typeface="Times New Roman"/>
              <a:sym typeface="Times New Roman"/>
            </a:endParaRPr>
          </a:p>
          <a:p>
            <a:pPr indent="0" lvl="0" marL="0" rtl="0" algn="l">
              <a:spcBef>
                <a:spcPts val="0"/>
              </a:spcBef>
              <a:spcAft>
                <a:spcPts val="0"/>
              </a:spcAft>
              <a:buNone/>
            </a:pPr>
            <a:r>
              <a:rPr lang="en" sz="1500">
                <a:latin typeface="Times New Roman"/>
                <a:ea typeface="Times New Roman"/>
                <a:cs typeface="Times New Roman"/>
                <a:sym typeface="Times New Roman"/>
              </a:rPr>
              <a:t>- Leydig Cells (in interstices) secrete Testosterone</a:t>
            </a:r>
            <a:endParaRPr sz="1500">
              <a:latin typeface="Times New Roman"/>
              <a:ea typeface="Times New Roman"/>
              <a:cs typeface="Times New Roman"/>
              <a:sym typeface="Times New Roman"/>
            </a:endParaRPr>
          </a:p>
        </p:txBody>
      </p:sp>
      <p:sp>
        <p:nvSpPr>
          <p:cNvPr id="396" name="Google Shape;396;p23"/>
          <p:cNvSpPr/>
          <p:nvPr/>
        </p:nvSpPr>
        <p:spPr>
          <a:xfrm>
            <a:off x="3669364" y="2790548"/>
            <a:ext cx="3324000" cy="272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Oswald"/>
                <a:ea typeface="Oswald"/>
                <a:cs typeface="Oswald"/>
                <a:sym typeface="Oswald"/>
              </a:rPr>
              <a:t>Maturation</a:t>
            </a:r>
            <a:endParaRPr sz="2000">
              <a:latin typeface="Oswald"/>
              <a:ea typeface="Oswald"/>
              <a:cs typeface="Oswald"/>
              <a:sym typeface="Oswald"/>
            </a:endParaRPr>
          </a:p>
          <a:p>
            <a:pPr indent="0" lvl="0" marL="0" rtl="0" algn="l">
              <a:spcBef>
                <a:spcPts val="0"/>
              </a:spcBef>
              <a:spcAft>
                <a:spcPts val="0"/>
              </a:spcAft>
              <a:buNone/>
            </a:pPr>
            <a:r>
              <a:rPr lang="en" sz="1900">
                <a:latin typeface="Times New Roman"/>
                <a:ea typeface="Times New Roman"/>
                <a:cs typeface="Times New Roman"/>
                <a:sym typeface="Times New Roman"/>
              </a:rPr>
              <a:t>Occurs in Epididymis. </a:t>
            </a:r>
            <a:endParaRPr sz="19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300">
              <a:latin typeface="Times New Roman"/>
              <a:ea typeface="Times New Roman"/>
              <a:cs typeface="Times New Roman"/>
              <a:sym typeface="Times New Roman"/>
            </a:endParaRPr>
          </a:p>
          <a:p>
            <a:pPr indent="0" lvl="0" marL="0" rtl="0" algn="l">
              <a:spcBef>
                <a:spcPts val="0"/>
              </a:spcBef>
              <a:spcAft>
                <a:spcPts val="0"/>
              </a:spcAft>
              <a:buNone/>
            </a:pPr>
            <a:r>
              <a:rPr lang="en" sz="1800">
                <a:latin typeface="Times New Roman"/>
                <a:ea typeface="Times New Roman"/>
                <a:cs typeface="Times New Roman"/>
                <a:sym typeface="Times New Roman"/>
              </a:rPr>
              <a:t>- Mature sperm are motile &amp; capable of fertilizing ova.</a:t>
            </a:r>
            <a:endParaRPr sz="1800">
              <a:latin typeface="Times New Roman"/>
              <a:ea typeface="Times New Roman"/>
              <a:cs typeface="Times New Roman"/>
              <a:sym typeface="Times New Roman"/>
            </a:endParaRPr>
          </a:p>
          <a:p>
            <a:pPr indent="0" lvl="0" marL="0" rtl="0" algn="l">
              <a:spcBef>
                <a:spcPts val="0"/>
              </a:spcBef>
              <a:spcAft>
                <a:spcPts val="0"/>
              </a:spcAft>
              <a:buNone/>
            </a:pPr>
            <a:r>
              <a:rPr lang="en" sz="1800">
                <a:latin typeface="Times New Roman"/>
                <a:ea typeface="Times New Roman"/>
                <a:cs typeface="Times New Roman"/>
                <a:sym typeface="Times New Roman"/>
              </a:rPr>
              <a:t>- Activity is enhanced in alkaline medium.</a:t>
            </a:r>
            <a:endParaRPr sz="1800">
              <a:latin typeface="Times New Roman"/>
              <a:ea typeface="Times New Roman"/>
              <a:cs typeface="Times New Roman"/>
              <a:sym typeface="Times New Roman"/>
            </a:endParaRPr>
          </a:p>
          <a:p>
            <a:pPr indent="0" lvl="0" marL="0" rtl="0" algn="l">
              <a:spcBef>
                <a:spcPts val="0"/>
              </a:spcBef>
              <a:spcAft>
                <a:spcPts val="0"/>
              </a:spcAft>
              <a:buNone/>
            </a:pPr>
            <a:r>
              <a:rPr lang="en" sz="1800">
                <a:latin typeface="Times New Roman"/>
                <a:ea typeface="Times New Roman"/>
                <a:cs typeface="Times New Roman"/>
                <a:sym typeface="Times New Roman"/>
              </a:rPr>
              <a:t>- Motility is inhibited in epididymis due to inhibitory proteins (work after ejaculation).</a:t>
            </a:r>
            <a:endParaRPr sz="1800">
              <a:latin typeface="Times New Roman"/>
              <a:ea typeface="Times New Roman"/>
              <a:cs typeface="Times New Roman"/>
              <a:sym typeface="Times New Roman"/>
            </a:endParaRPr>
          </a:p>
        </p:txBody>
      </p:sp>
      <p:sp>
        <p:nvSpPr>
          <p:cNvPr id="397" name="Google Shape;397;p23"/>
          <p:cNvSpPr/>
          <p:nvPr/>
        </p:nvSpPr>
        <p:spPr>
          <a:xfrm>
            <a:off x="7057996" y="2790500"/>
            <a:ext cx="3324000" cy="272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Oswald"/>
                <a:ea typeface="Oswald"/>
                <a:cs typeface="Oswald"/>
                <a:sym typeface="Oswald"/>
              </a:rPr>
              <a:t>Storage</a:t>
            </a:r>
            <a:endParaRPr b="1" sz="2000">
              <a:latin typeface="Oswald"/>
              <a:ea typeface="Oswald"/>
              <a:cs typeface="Oswald"/>
              <a:sym typeface="Oswald"/>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E</a:t>
            </a:r>
            <a:r>
              <a:rPr lang="en" sz="2000">
                <a:solidFill>
                  <a:srgbClr val="000000"/>
                </a:solidFill>
                <a:latin typeface="Times New Roman"/>
                <a:ea typeface="Times New Roman"/>
                <a:cs typeface="Times New Roman"/>
                <a:sym typeface="Times New Roman"/>
              </a:rPr>
              <a:t>pididymis (</a:t>
            </a:r>
            <a:r>
              <a:rPr lang="en" sz="2000">
                <a:latin typeface="Times New Roman"/>
                <a:ea typeface="Times New Roman"/>
                <a:cs typeface="Times New Roman"/>
                <a:sym typeface="Times New Roman"/>
              </a:rPr>
              <a:t>major</a:t>
            </a:r>
            <a:r>
              <a:rPr lang="en" sz="2000">
                <a:solidFill>
                  <a:srgbClr val="000000"/>
                </a:solidFill>
                <a:latin typeface="Times New Roman"/>
                <a:ea typeface="Times New Roman"/>
                <a:cs typeface="Times New Roman"/>
                <a:sym typeface="Times New Roman"/>
              </a:rPr>
              <a:t>)</a:t>
            </a:r>
            <a:r>
              <a:rPr lang="en" sz="2000">
                <a:latin typeface="Times New Roman"/>
                <a:ea typeface="Times New Roman"/>
                <a:cs typeface="Times New Roman"/>
                <a:sym typeface="Times New Roman"/>
              </a:rPr>
              <a:t>.</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V</a:t>
            </a:r>
            <a:r>
              <a:rPr lang="en" sz="2000">
                <a:solidFill>
                  <a:srgbClr val="000000"/>
                </a:solidFill>
                <a:latin typeface="Times New Roman"/>
                <a:ea typeface="Times New Roman"/>
                <a:cs typeface="Times New Roman"/>
                <a:sym typeface="Times New Roman"/>
              </a:rPr>
              <a:t>as deferens (</a:t>
            </a:r>
            <a:r>
              <a:rPr lang="en" sz="2000">
                <a:latin typeface="Times New Roman"/>
                <a:ea typeface="Times New Roman"/>
                <a:cs typeface="Times New Roman"/>
                <a:sym typeface="Times New Roman"/>
              </a:rPr>
              <a:t>minor</a:t>
            </a:r>
            <a:r>
              <a:rPr lang="en" sz="2000">
                <a:solidFill>
                  <a:srgbClr val="000000"/>
                </a:solidFill>
                <a:latin typeface="Times New Roman"/>
                <a:ea typeface="Times New Roman"/>
                <a:cs typeface="Times New Roman"/>
                <a:sym typeface="Times New Roman"/>
              </a:rPr>
              <a:t>).</a:t>
            </a:r>
            <a:endParaRPr sz="20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800">
                <a:latin typeface="Times New Roman"/>
                <a:ea typeface="Times New Roman"/>
                <a:cs typeface="Times New Roman"/>
                <a:sym typeface="Times New Roman"/>
              </a:rPr>
              <a:t>While stored, sperm maintain fertility for &gt; month.</a:t>
            </a:r>
            <a:endParaRPr sz="18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800">
                <a:latin typeface="Times New Roman"/>
                <a:ea typeface="Times New Roman"/>
                <a:cs typeface="Times New Roman"/>
                <a:sym typeface="Times New Roman"/>
              </a:rPr>
              <a:t>S</a:t>
            </a:r>
            <a:r>
              <a:rPr lang="en" sz="1800">
                <a:latin typeface="Times New Roman"/>
                <a:ea typeface="Times New Roman"/>
                <a:cs typeface="Times New Roman"/>
                <a:sym typeface="Times New Roman"/>
              </a:rPr>
              <a:t>perm are kept inactive by multiple inhibitory factors while stored.</a:t>
            </a:r>
            <a:endParaRPr sz="1800">
              <a:solidFill>
                <a:srgbClr val="000000"/>
              </a:solidFill>
              <a:latin typeface="Times New Roman"/>
              <a:ea typeface="Times New Roman"/>
              <a:cs typeface="Times New Roman"/>
              <a:sym typeface="Times New Roman"/>
            </a:endParaRPr>
          </a:p>
        </p:txBody>
      </p:sp>
      <p:sp>
        <p:nvSpPr>
          <p:cNvPr id="398" name="Google Shape;398;p23"/>
          <p:cNvSpPr/>
          <p:nvPr/>
        </p:nvSpPr>
        <p:spPr>
          <a:xfrm>
            <a:off x="10366254" y="2899138"/>
            <a:ext cx="3324000" cy="26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Oswald"/>
                <a:ea typeface="Oswald"/>
                <a:cs typeface="Oswald"/>
                <a:sym typeface="Oswald"/>
              </a:rPr>
              <a:t>Capacitation:</a:t>
            </a:r>
            <a:endParaRPr b="1" sz="2000">
              <a:latin typeface="Oswald"/>
              <a:ea typeface="Oswald"/>
              <a:cs typeface="Oswald"/>
              <a:sym typeface="Oswald"/>
            </a:endParaRPr>
          </a:p>
          <a:p>
            <a:pPr indent="0" lvl="0" marL="0" rtl="0" algn="l">
              <a:spcBef>
                <a:spcPts val="0"/>
              </a:spcBef>
              <a:spcAft>
                <a:spcPts val="0"/>
              </a:spcAft>
              <a:buNone/>
            </a:pPr>
            <a:r>
              <a:rPr lang="en" sz="1800">
                <a:latin typeface="Times New Roman"/>
                <a:ea typeface="Times New Roman"/>
                <a:cs typeface="Times New Roman"/>
                <a:sym typeface="Times New Roman"/>
              </a:rPr>
              <a:t>= Making it possible for sperm to penetrate ova.</a:t>
            </a:r>
            <a:endParaRPr sz="18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1- Uterine fluid removes inhibitory factors.</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2- Removed from cholesterol vesicles.</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3- Increased Ca</a:t>
            </a:r>
            <a:r>
              <a:rPr baseline="30000" lang="en" sz="1600">
                <a:latin typeface="Times New Roman"/>
                <a:ea typeface="Times New Roman"/>
                <a:cs typeface="Times New Roman"/>
                <a:sym typeface="Times New Roman"/>
              </a:rPr>
              <a:t>2+</a:t>
            </a:r>
            <a:r>
              <a:rPr lang="en" sz="1600">
                <a:latin typeface="Times New Roman"/>
                <a:ea typeface="Times New Roman"/>
                <a:cs typeface="Times New Roman"/>
                <a:sym typeface="Times New Roman"/>
              </a:rPr>
              <a:t> = Increase movement of sperm &amp; release of enzymes.</a:t>
            </a:r>
            <a:endParaRPr sz="1600">
              <a:latin typeface="Times New Roman"/>
              <a:ea typeface="Times New Roman"/>
              <a:cs typeface="Times New Roman"/>
              <a:sym typeface="Times New Roman"/>
            </a:endParaRPr>
          </a:p>
        </p:txBody>
      </p:sp>
      <p:sp>
        <p:nvSpPr>
          <p:cNvPr id="399" name="Google Shape;399;p23"/>
          <p:cNvSpPr/>
          <p:nvPr/>
        </p:nvSpPr>
        <p:spPr>
          <a:xfrm>
            <a:off x="357875" y="8879950"/>
            <a:ext cx="8598300" cy="433500"/>
          </a:xfrm>
          <a:prstGeom prst="round2SameRect">
            <a:avLst>
              <a:gd fmla="val 16667" name="adj1"/>
              <a:gd fmla="val 0" name="adj2"/>
            </a:avLst>
          </a:prstGeom>
          <a:solidFill>
            <a:srgbClr val="EA9999"/>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400">
                <a:latin typeface="Oswald"/>
                <a:ea typeface="Oswald"/>
                <a:cs typeface="Oswald"/>
                <a:sym typeface="Oswald"/>
              </a:rPr>
              <a:t>Semen</a:t>
            </a:r>
            <a:endParaRPr sz="2400">
              <a:latin typeface="Oswald"/>
              <a:ea typeface="Oswald"/>
              <a:cs typeface="Oswald"/>
              <a:sym typeface="Oswald"/>
            </a:endParaRPr>
          </a:p>
        </p:txBody>
      </p:sp>
      <p:sp>
        <p:nvSpPr>
          <p:cNvPr id="400" name="Google Shape;400;p23"/>
          <p:cNvSpPr/>
          <p:nvPr/>
        </p:nvSpPr>
        <p:spPr>
          <a:xfrm>
            <a:off x="357875" y="9252750"/>
            <a:ext cx="8598300" cy="1431300"/>
          </a:xfrm>
          <a:prstGeom prst="rect">
            <a:avLst/>
          </a:pr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355600" lvl="0" marL="457200" rtl="0" algn="l">
              <a:lnSpc>
                <a:spcPct val="150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Ejaculated semen during sexual act is composed of the fluid &amp; sperm:</a:t>
            </a:r>
            <a:endParaRPr sz="2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900">
                <a:solidFill>
                  <a:schemeClr val="dk1"/>
                </a:solidFill>
                <a:latin typeface="Times New Roman"/>
                <a:ea typeface="Times New Roman"/>
                <a:cs typeface="Times New Roman"/>
                <a:sym typeface="Times New Roman"/>
              </a:rPr>
              <a:t>- From the seminal vesicles (</a:t>
            </a:r>
            <a:r>
              <a:rPr lang="en" sz="1900" u="sng">
                <a:solidFill>
                  <a:schemeClr val="dk1"/>
                </a:solidFill>
                <a:latin typeface="Times New Roman"/>
                <a:ea typeface="Times New Roman"/>
                <a:cs typeface="Times New Roman"/>
                <a:sym typeface="Times New Roman"/>
              </a:rPr>
              <a:t>~</a:t>
            </a:r>
            <a:r>
              <a:rPr lang="en" sz="1900">
                <a:solidFill>
                  <a:schemeClr val="dk1"/>
                </a:solidFill>
                <a:latin typeface="Times New Roman"/>
                <a:ea typeface="Times New Roman"/>
                <a:cs typeface="Times New Roman"/>
                <a:sym typeface="Times New Roman"/>
              </a:rPr>
              <a:t>60%).	- From the prostate gland (</a:t>
            </a:r>
            <a:r>
              <a:rPr lang="en" sz="1900" u="sng">
                <a:solidFill>
                  <a:schemeClr val="dk1"/>
                </a:solidFill>
                <a:latin typeface="Times New Roman"/>
                <a:ea typeface="Times New Roman"/>
                <a:cs typeface="Times New Roman"/>
                <a:sym typeface="Times New Roman"/>
              </a:rPr>
              <a:t>~</a:t>
            </a:r>
            <a:r>
              <a:rPr lang="en" sz="1900">
                <a:solidFill>
                  <a:schemeClr val="dk1"/>
                </a:solidFill>
                <a:latin typeface="Times New Roman"/>
                <a:ea typeface="Times New Roman"/>
                <a:cs typeface="Times New Roman"/>
                <a:sym typeface="Times New Roman"/>
              </a:rPr>
              <a:t>30%).</a:t>
            </a:r>
            <a:endParaRPr sz="19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900">
                <a:solidFill>
                  <a:schemeClr val="dk1"/>
                </a:solidFill>
                <a:latin typeface="Times New Roman"/>
                <a:ea typeface="Times New Roman"/>
                <a:cs typeface="Times New Roman"/>
                <a:sym typeface="Times New Roman"/>
              </a:rPr>
              <a:t>- From the vas deferens (</a:t>
            </a:r>
            <a:r>
              <a:rPr lang="en" sz="1900" u="sng">
                <a:solidFill>
                  <a:schemeClr val="dk1"/>
                </a:solidFill>
                <a:latin typeface="Times New Roman"/>
                <a:ea typeface="Times New Roman"/>
                <a:cs typeface="Times New Roman"/>
                <a:sym typeface="Times New Roman"/>
              </a:rPr>
              <a:t>~</a:t>
            </a:r>
            <a:r>
              <a:rPr lang="en" sz="1900">
                <a:solidFill>
                  <a:schemeClr val="dk1"/>
                </a:solidFill>
                <a:latin typeface="Times New Roman"/>
                <a:ea typeface="Times New Roman"/>
                <a:cs typeface="Times New Roman"/>
                <a:sym typeface="Times New Roman"/>
              </a:rPr>
              <a:t>10%).		- Small amounts from the bulbourethral glands.</a:t>
            </a:r>
            <a:endParaRPr sz="1900">
              <a:solidFill>
                <a:schemeClr val="dk1"/>
              </a:solidFill>
              <a:latin typeface="Times New Roman"/>
              <a:ea typeface="Times New Roman"/>
              <a:cs typeface="Times New Roman"/>
              <a:sym typeface="Times New Roman"/>
            </a:endParaRPr>
          </a:p>
        </p:txBody>
      </p:sp>
      <p:sp>
        <p:nvSpPr>
          <p:cNvPr id="401" name="Google Shape;401;p23"/>
          <p:cNvSpPr/>
          <p:nvPr/>
        </p:nvSpPr>
        <p:spPr>
          <a:xfrm>
            <a:off x="383775" y="11056063"/>
            <a:ext cx="8572500" cy="3127200"/>
          </a:xfrm>
          <a:prstGeom prst="rect">
            <a:avLst/>
          </a:prstGeom>
          <a:solidFill>
            <a:srgbClr val="F4CCCC">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3"/>
          <p:cNvSpPr/>
          <p:nvPr/>
        </p:nvSpPr>
        <p:spPr>
          <a:xfrm>
            <a:off x="1156850" y="12561491"/>
            <a:ext cx="7653900" cy="1500600"/>
          </a:xfrm>
          <a:prstGeom prst="rect">
            <a:avLst/>
          </a:prstGeom>
          <a:noFill/>
          <a:ln cap="flat" cmpd="sng" w="19050">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Times New Roman"/>
                <a:ea typeface="Times New Roman"/>
                <a:cs typeface="Times New Roman"/>
                <a:sym typeface="Times New Roman"/>
              </a:rPr>
              <a:t>3.1- </a:t>
            </a:r>
            <a:r>
              <a:rPr b="1" lang="en" sz="2000">
                <a:latin typeface="Times New Roman"/>
                <a:ea typeface="Times New Roman"/>
                <a:cs typeface="Times New Roman"/>
                <a:sym typeface="Times New Roman"/>
              </a:rPr>
              <a:t>Emission</a:t>
            </a:r>
            <a:r>
              <a:rPr lang="en" sz="2000">
                <a:latin typeface="Times New Roman"/>
                <a:ea typeface="Times New Roman"/>
                <a:cs typeface="Times New Roman"/>
                <a:sym typeface="Times New Roman"/>
              </a:rPr>
              <a:t>: Sympathetic - Contraction of: vas deferens, prostate &amp; seminal vesicles to expel their fluid into the urethra. </a:t>
            </a:r>
            <a:endParaRPr sz="20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3.2- </a:t>
            </a:r>
            <a:r>
              <a:rPr b="1" lang="en" sz="2000">
                <a:latin typeface="Times New Roman"/>
                <a:ea typeface="Times New Roman"/>
                <a:cs typeface="Times New Roman"/>
                <a:sym typeface="Times New Roman"/>
              </a:rPr>
              <a:t>Ejaculation</a:t>
            </a:r>
            <a:r>
              <a:rPr lang="en" sz="2000">
                <a:latin typeface="Times New Roman"/>
                <a:ea typeface="Times New Roman"/>
                <a:cs typeface="Times New Roman"/>
                <a:sym typeface="Times New Roman"/>
              </a:rPr>
              <a:t>: Sympathetic - Rhythmical contractions to push the semen outside.</a:t>
            </a:r>
            <a:endParaRPr sz="2000">
              <a:latin typeface="Times New Roman"/>
              <a:ea typeface="Times New Roman"/>
              <a:cs typeface="Times New Roman"/>
              <a:sym typeface="Times New Roman"/>
            </a:endParaRPr>
          </a:p>
        </p:txBody>
      </p:sp>
      <p:sp>
        <p:nvSpPr>
          <p:cNvPr id="403" name="Google Shape;403;p23"/>
          <p:cNvSpPr/>
          <p:nvPr/>
        </p:nvSpPr>
        <p:spPr>
          <a:xfrm>
            <a:off x="1156856" y="11869462"/>
            <a:ext cx="7653900" cy="586500"/>
          </a:xfrm>
          <a:prstGeom prst="rect">
            <a:avLst/>
          </a:prstGeom>
          <a:noFill/>
          <a:ln cap="flat" cmpd="sng" w="19050">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Times New Roman"/>
                <a:ea typeface="Times New Roman"/>
                <a:cs typeface="Times New Roman"/>
                <a:sym typeface="Times New Roman"/>
              </a:rPr>
              <a:t>2- </a:t>
            </a:r>
            <a:r>
              <a:rPr b="1" lang="en" sz="2000">
                <a:latin typeface="Times New Roman"/>
                <a:ea typeface="Times New Roman"/>
                <a:cs typeface="Times New Roman"/>
                <a:sym typeface="Times New Roman"/>
              </a:rPr>
              <a:t>Lubrication</a:t>
            </a:r>
            <a:r>
              <a:rPr lang="en" sz="2000">
                <a:latin typeface="Times New Roman"/>
                <a:ea typeface="Times New Roman"/>
                <a:cs typeface="Times New Roman"/>
                <a:sym typeface="Times New Roman"/>
              </a:rPr>
              <a:t>: Parasympathetic.</a:t>
            </a:r>
            <a:endParaRPr sz="2000">
              <a:latin typeface="Times New Roman"/>
              <a:ea typeface="Times New Roman"/>
              <a:cs typeface="Times New Roman"/>
              <a:sym typeface="Times New Roman"/>
            </a:endParaRPr>
          </a:p>
        </p:txBody>
      </p:sp>
      <p:sp>
        <p:nvSpPr>
          <p:cNvPr id="404" name="Google Shape;404;p23"/>
          <p:cNvSpPr/>
          <p:nvPr/>
        </p:nvSpPr>
        <p:spPr>
          <a:xfrm>
            <a:off x="1156850" y="11177463"/>
            <a:ext cx="7653900" cy="586500"/>
          </a:xfrm>
          <a:prstGeom prst="rect">
            <a:avLst/>
          </a:prstGeom>
          <a:noFill/>
          <a:ln cap="flat" cmpd="sng" w="19050">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Times New Roman"/>
                <a:ea typeface="Times New Roman"/>
                <a:cs typeface="Times New Roman"/>
                <a:sym typeface="Times New Roman"/>
              </a:rPr>
              <a:t>1- </a:t>
            </a:r>
            <a:r>
              <a:rPr b="1" lang="en" sz="2000">
                <a:latin typeface="Times New Roman"/>
                <a:ea typeface="Times New Roman"/>
                <a:cs typeface="Times New Roman"/>
                <a:sym typeface="Times New Roman"/>
              </a:rPr>
              <a:t>Penile erection</a:t>
            </a:r>
            <a:r>
              <a:rPr lang="en" sz="2000">
                <a:latin typeface="Times New Roman"/>
                <a:ea typeface="Times New Roman"/>
                <a:cs typeface="Times New Roman"/>
                <a:sym typeface="Times New Roman"/>
              </a:rPr>
              <a:t>: Parasympathetic.</a:t>
            </a:r>
            <a:endParaRPr sz="2000">
              <a:latin typeface="Times New Roman"/>
              <a:ea typeface="Times New Roman"/>
              <a:cs typeface="Times New Roman"/>
              <a:sym typeface="Times New Roman"/>
            </a:endParaRPr>
          </a:p>
        </p:txBody>
      </p:sp>
      <p:sp>
        <p:nvSpPr>
          <p:cNvPr id="405" name="Google Shape;405;p23"/>
          <p:cNvSpPr txBox="1"/>
          <p:nvPr/>
        </p:nvSpPr>
        <p:spPr>
          <a:xfrm rot="-5400000">
            <a:off x="-656975" y="12335113"/>
            <a:ext cx="2884500" cy="568800"/>
          </a:xfrm>
          <a:prstGeom prst="rect">
            <a:avLst/>
          </a:prstGeom>
          <a:solidFill>
            <a:srgbClr val="EA9999"/>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FFFFFF"/>
                </a:solidFill>
                <a:latin typeface="Oswald"/>
                <a:ea typeface="Oswald"/>
                <a:cs typeface="Oswald"/>
                <a:sym typeface="Oswald"/>
              </a:rPr>
              <a:t>Stages of male sexual act</a:t>
            </a:r>
            <a:endParaRPr sz="2200">
              <a:solidFill>
                <a:srgbClr val="FFFFFF"/>
              </a:solidFill>
              <a:latin typeface="Oswald"/>
              <a:ea typeface="Oswald"/>
              <a:cs typeface="Oswald"/>
              <a:sym typeface="Oswald"/>
            </a:endParaRPr>
          </a:p>
        </p:txBody>
      </p:sp>
      <p:sp>
        <p:nvSpPr>
          <p:cNvPr id="406" name="Google Shape;406;p23"/>
          <p:cNvSpPr/>
          <p:nvPr/>
        </p:nvSpPr>
        <p:spPr>
          <a:xfrm>
            <a:off x="424500" y="14555300"/>
            <a:ext cx="11232000" cy="555300"/>
          </a:xfrm>
          <a:prstGeom prst="roundRect">
            <a:avLst>
              <a:gd fmla="val 16667" name="adj"/>
            </a:avLst>
          </a:prstGeom>
          <a:solidFill>
            <a:srgbClr val="F4CCCC"/>
          </a:solidFill>
          <a:ln cap="flat" cmpd="sng" w="9525">
            <a:solidFill>
              <a:srgbClr val="FFF2CC"/>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highlight>
                  <a:srgbClr val="F4CCCC"/>
                </a:highlight>
                <a:latin typeface="Oswald"/>
                <a:ea typeface="Oswald"/>
                <a:cs typeface="Oswald"/>
                <a:sym typeface="Oswald"/>
              </a:rPr>
              <a:t>Abnormalities of male sexual function</a:t>
            </a:r>
            <a:endParaRPr sz="2400">
              <a:latin typeface="Times New Roman"/>
              <a:ea typeface="Times New Roman"/>
              <a:cs typeface="Times New Roman"/>
              <a:sym typeface="Times New Roman"/>
            </a:endParaRPr>
          </a:p>
        </p:txBody>
      </p:sp>
      <p:sp>
        <p:nvSpPr>
          <p:cNvPr id="407" name="Google Shape;407;p23"/>
          <p:cNvSpPr/>
          <p:nvPr/>
        </p:nvSpPr>
        <p:spPr>
          <a:xfrm>
            <a:off x="7718689" y="15207275"/>
            <a:ext cx="3937800" cy="910800"/>
          </a:xfrm>
          <a:prstGeom prst="roundRect">
            <a:avLst>
              <a:gd fmla="val 16667" name="adj"/>
            </a:avLst>
          </a:prstGeom>
          <a:solidFill>
            <a:srgbClr val="FEE5E5">
              <a:alpha val="372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Oswald"/>
                <a:ea typeface="Oswald"/>
                <a:cs typeface="Oswald"/>
                <a:sym typeface="Oswald"/>
              </a:rPr>
              <a:t>Cryptorchidism</a:t>
            </a:r>
            <a:endParaRPr sz="2200">
              <a:latin typeface="Oswald"/>
              <a:ea typeface="Oswald"/>
              <a:cs typeface="Oswald"/>
              <a:sym typeface="Oswald"/>
            </a:endParaRPr>
          </a:p>
          <a:p>
            <a:pPr indent="0" lvl="0" marL="0" rtl="0" algn="l">
              <a:spcBef>
                <a:spcPts val="0"/>
              </a:spcBef>
              <a:spcAft>
                <a:spcPts val="0"/>
              </a:spcAft>
              <a:buNone/>
            </a:pPr>
            <a:r>
              <a:rPr lang="en" sz="2000">
                <a:latin typeface="Times New Roman"/>
                <a:ea typeface="Times New Roman"/>
                <a:cs typeface="Times New Roman"/>
                <a:sym typeface="Times New Roman"/>
              </a:rPr>
              <a:t>Failure of testis to descend.</a:t>
            </a:r>
            <a:endParaRPr sz="2000">
              <a:latin typeface="Oswald"/>
              <a:ea typeface="Oswald"/>
              <a:cs typeface="Oswald"/>
              <a:sym typeface="Oswald"/>
            </a:endParaRPr>
          </a:p>
        </p:txBody>
      </p:sp>
      <p:sp>
        <p:nvSpPr>
          <p:cNvPr id="408" name="Google Shape;408;p23"/>
          <p:cNvSpPr/>
          <p:nvPr/>
        </p:nvSpPr>
        <p:spPr>
          <a:xfrm>
            <a:off x="3747837" y="15214525"/>
            <a:ext cx="3841200" cy="2803500"/>
          </a:xfrm>
          <a:prstGeom prst="roundRect">
            <a:avLst>
              <a:gd fmla="val 16667" name="adj"/>
            </a:avLst>
          </a:prstGeom>
          <a:noFill/>
          <a:ln cap="flat" cmpd="sng" w="2857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solidFill>
                  <a:schemeClr val="dk1"/>
                </a:solidFill>
                <a:latin typeface="Oswald"/>
                <a:ea typeface="Oswald"/>
                <a:cs typeface="Oswald"/>
                <a:sym typeface="Oswald"/>
              </a:rPr>
              <a:t>Hypogonadism</a:t>
            </a:r>
            <a:endParaRPr sz="2200">
              <a:solidFill>
                <a:schemeClr val="dk1"/>
              </a:solidFill>
              <a:latin typeface="Oswald"/>
              <a:ea typeface="Oswald"/>
              <a:cs typeface="Oswald"/>
              <a:sym typeface="Oswald"/>
            </a:endParaRPr>
          </a:p>
          <a:p>
            <a:pPr indent="0" lvl="0" marL="0" rtl="0" algn="l">
              <a:spcBef>
                <a:spcPts val="0"/>
              </a:spcBef>
              <a:spcAft>
                <a:spcPts val="0"/>
              </a:spcAft>
              <a:buClr>
                <a:schemeClr val="dk1"/>
              </a:buClr>
              <a:buSzPts val="1100"/>
              <a:buFont typeface="Arial"/>
              <a:buNone/>
            </a:pPr>
            <a:r>
              <a:rPr lang="en" sz="1600">
                <a:solidFill>
                  <a:schemeClr val="dk1"/>
                </a:solidFill>
                <a:latin typeface="Times New Roman"/>
                <a:ea typeface="Times New Roman"/>
                <a:cs typeface="Times New Roman"/>
                <a:sym typeface="Times New Roman"/>
              </a:rPr>
              <a:t>I</a:t>
            </a:r>
            <a:r>
              <a:rPr lang="en" sz="1600">
                <a:solidFill>
                  <a:schemeClr val="dk1"/>
                </a:solidFill>
                <a:latin typeface="Times New Roman"/>
                <a:ea typeface="Times New Roman"/>
                <a:cs typeface="Times New Roman"/>
                <a:sym typeface="Times New Roman"/>
              </a:rPr>
              <a:t>n fetal life testes are non-functional.</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600">
                <a:solidFill>
                  <a:schemeClr val="dk1"/>
                </a:solidFill>
                <a:latin typeface="Times New Roman"/>
                <a:ea typeface="Times New Roman"/>
                <a:cs typeface="Times New Roman"/>
                <a:sym typeface="Times New Roman"/>
              </a:rPr>
              <a:t>1. </a:t>
            </a:r>
            <a:r>
              <a:rPr b="1" lang="en" sz="1600">
                <a:solidFill>
                  <a:schemeClr val="dk1"/>
                </a:solidFill>
                <a:latin typeface="Times New Roman"/>
                <a:ea typeface="Times New Roman"/>
                <a:cs typeface="Times New Roman"/>
                <a:sym typeface="Times New Roman"/>
              </a:rPr>
              <a:t>Eunuchism</a:t>
            </a:r>
            <a:r>
              <a:rPr lang="en" sz="1600">
                <a:solidFill>
                  <a:schemeClr val="dk1"/>
                </a:solidFill>
                <a:latin typeface="Times New Roman"/>
                <a:ea typeface="Times New Roman"/>
                <a:cs typeface="Times New Roman"/>
                <a:sym typeface="Times New Roman"/>
              </a:rPr>
              <a:t>: loss of testes before puberty.</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600">
                <a:solidFill>
                  <a:schemeClr val="dk1"/>
                </a:solidFill>
                <a:latin typeface="Times New Roman"/>
                <a:ea typeface="Times New Roman"/>
                <a:cs typeface="Times New Roman"/>
                <a:sym typeface="Times New Roman"/>
              </a:rPr>
              <a:t>2. Castration</a:t>
            </a:r>
            <a:r>
              <a:rPr lang="en" sz="1600">
                <a:solidFill>
                  <a:schemeClr val="dk1"/>
                </a:solidFill>
                <a:latin typeface="Times New Roman"/>
                <a:ea typeface="Times New Roman"/>
                <a:cs typeface="Times New Roman"/>
                <a:sym typeface="Times New Roman"/>
              </a:rPr>
              <a:t>: loss of testes after puberty.</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600">
                <a:solidFill>
                  <a:schemeClr val="dk1"/>
                </a:solidFill>
                <a:latin typeface="Times New Roman"/>
                <a:ea typeface="Times New Roman"/>
                <a:cs typeface="Times New Roman"/>
                <a:sym typeface="Times New Roman"/>
              </a:rPr>
              <a:t>3. </a:t>
            </a:r>
            <a:r>
              <a:rPr b="1" lang="en" sz="1600">
                <a:solidFill>
                  <a:schemeClr val="dk1"/>
                </a:solidFill>
                <a:latin typeface="Times New Roman"/>
                <a:ea typeface="Times New Roman"/>
                <a:cs typeface="Times New Roman"/>
                <a:sym typeface="Times New Roman"/>
              </a:rPr>
              <a:t>Adiposogenital</a:t>
            </a:r>
            <a:r>
              <a:rPr b="1" lang="en" sz="1600">
                <a:solidFill>
                  <a:schemeClr val="dk1"/>
                </a:solidFill>
                <a:latin typeface="Times New Roman"/>
                <a:ea typeface="Times New Roman"/>
                <a:cs typeface="Times New Roman"/>
                <a:sym typeface="Times New Roman"/>
              </a:rPr>
              <a:t> syndrome</a:t>
            </a:r>
            <a:r>
              <a:rPr lang="en" sz="1600">
                <a:solidFill>
                  <a:schemeClr val="dk1"/>
                </a:solidFill>
                <a:latin typeface="Times New Roman"/>
                <a:ea typeface="Times New Roman"/>
                <a:cs typeface="Times New Roman"/>
                <a:sym typeface="Times New Roman"/>
              </a:rPr>
              <a:t>: hypogonadism secondary to HPG axis failure.</a:t>
            </a:r>
            <a:endParaRPr sz="1600">
              <a:solidFill>
                <a:schemeClr val="dk1"/>
              </a:solidFill>
              <a:latin typeface="Times New Roman"/>
              <a:ea typeface="Times New Roman"/>
              <a:cs typeface="Times New Roman"/>
              <a:sym typeface="Times New Roman"/>
            </a:endParaRPr>
          </a:p>
        </p:txBody>
      </p:sp>
      <p:sp>
        <p:nvSpPr>
          <p:cNvPr id="409" name="Google Shape;409;p23"/>
          <p:cNvSpPr/>
          <p:nvPr/>
        </p:nvSpPr>
        <p:spPr>
          <a:xfrm>
            <a:off x="424500" y="15214525"/>
            <a:ext cx="3196800" cy="2803500"/>
          </a:xfrm>
          <a:prstGeom prst="roundRect">
            <a:avLst>
              <a:gd fmla="val 16667" name="adj"/>
            </a:avLst>
          </a:prstGeom>
          <a:solidFill>
            <a:srgbClr val="FEE5E5">
              <a:alpha val="372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dk1"/>
                </a:solidFill>
                <a:latin typeface="Oswald"/>
                <a:ea typeface="Oswald"/>
                <a:cs typeface="Oswald"/>
                <a:sym typeface="Oswald"/>
              </a:rPr>
              <a:t>Prostate gland abnormalities</a:t>
            </a:r>
            <a:endParaRPr sz="2200">
              <a:solidFill>
                <a:schemeClr val="dk1"/>
              </a:solidFill>
              <a:latin typeface="Oswald"/>
              <a:ea typeface="Oswald"/>
              <a:cs typeface="Oswald"/>
              <a:sym typeface="Oswald"/>
            </a:endParaRPr>
          </a:p>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1. Fibroadenoma (not caused by testosterone).</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2. Cancer: caused by testosterone.</a:t>
            </a:r>
            <a:endParaRPr sz="1800">
              <a:solidFill>
                <a:schemeClr val="dk1"/>
              </a:solidFill>
              <a:latin typeface="Times New Roman"/>
              <a:ea typeface="Times New Roman"/>
              <a:cs typeface="Times New Roman"/>
              <a:sym typeface="Times New Roman"/>
            </a:endParaRPr>
          </a:p>
        </p:txBody>
      </p:sp>
      <p:sp>
        <p:nvSpPr>
          <p:cNvPr id="410" name="Google Shape;410;p23"/>
          <p:cNvSpPr/>
          <p:nvPr/>
        </p:nvSpPr>
        <p:spPr>
          <a:xfrm>
            <a:off x="7718689" y="16198576"/>
            <a:ext cx="3937800" cy="1826700"/>
          </a:xfrm>
          <a:prstGeom prst="roundRect">
            <a:avLst>
              <a:gd fmla="val 16667" name="adj"/>
            </a:avLst>
          </a:prstGeom>
          <a:noFill/>
          <a:ln cap="flat" cmpd="sng" w="2857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200">
                <a:latin typeface="Oswald"/>
                <a:ea typeface="Oswald"/>
                <a:cs typeface="Oswald"/>
                <a:sym typeface="Oswald"/>
              </a:rPr>
              <a:t>Testicular tumors </a:t>
            </a:r>
            <a:endParaRPr sz="2200">
              <a:latin typeface="Oswald"/>
              <a:ea typeface="Oswald"/>
              <a:cs typeface="Oswald"/>
              <a:sym typeface="Oswald"/>
            </a:endParaRPr>
          </a:p>
          <a:p>
            <a:pPr indent="0" lvl="0" marL="0" marR="0" rtl="0" algn="ctr">
              <a:lnSpc>
                <a:spcPct val="100000"/>
              </a:lnSpc>
              <a:spcBef>
                <a:spcPts val="0"/>
              </a:spcBef>
              <a:spcAft>
                <a:spcPts val="0"/>
              </a:spcAft>
              <a:buNone/>
            </a:pPr>
            <a:r>
              <a:rPr lang="en" sz="2200">
                <a:latin typeface="Oswald"/>
                <a:ea typeface="Oswald"/>
                <a:cs typeface="Oswald"/>
                <a:sym typeface="Oswald"/>
              </a:rPr>
              <a:t>&amp; </a:t>
            </a:r>
            <a:r>
              <a:rPr lang="en" sz="2200">
                <a:solidFill>
                  <a:schemeClr val="dk1"/>
                </a:solidFill>
                <a:latin typeface="Oswald"/>
                <a:ea typeface="Oswald"/>
                <a:cs typeface="Oswald"/>
                <a:sym typeface="Oswald"/>
              </a:rPr>
              <a:t>Hypergonadism</a:t>
            </a:r>
            <a:endParaRPr sz="2200">
              <a:solidFill>
                <a:schemeClr val="dk1"/>
              </a:solidFill>
              <a:latin typeface="Oswald"/>
              <a:ea typeface="Oswald"/>
              <a:cs typeface="Oswald"/>
              <a:sym typeface="Oswald"/>
            </a:endParaRPr>
          </a:p>
          <a:p>
            <a:pPr indent="0" lvl="0" marL="0" marR="0" rtl="0" algn="l">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Interstitial leydig cell tumors</a:t>
            </a:r>
            <a:r>
              <a:rPr lang="en" sz="1800">
                <a:solidFill>
                  <a:schemeClr val="dk1"/>
                </a:solidFill>
                <a:latin typeface="Times New Roman"/>
                <a:ea typeface="Times New Roman"/>
                <a:cs typeface="Times New Roman"/>
                <a:sym typeface="Times New Roman"/>
              </a:rPr>
              <a:t> </a:t>
            </a:r>
            <a:r>
              <a:rPr lang="en" sz="1800">
                <a:solidFill>
                  <a:schemeClr val="dk1"/>
                </a:solidFill>
                <a:latin typeface="Times New Roman"/>
                <a:ea typeface="Times New Roman"/>
                <a:cs typeface="Times New Roman"/>
                <a:sym typeface="Times New Roman"/>
              </a:rPr>
              <a:t>(rare)</a:t>
            </a:r>
            <a:r>
              <a:rPr lang="en"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 sz="1800">
                <a:solidFill>
                  <a:schemeClr val="dk1"/>
                </a:solidFill>
                <a:latin typeface="Times New Roman"/>
                <a:ea typeface="Times New Roman"/>
                <a:cs typeface="Times New Roman"/>
                <a:sym typeface="Times New Roman"/>
              </a:rPr>
              <a:t>Tumor of the germinal epithelium (more common).</a:t>
            </a:r>
            <a:endParaRPr sz="1800">
              <a:solidFill>
                <a:schemeClr val="dk1"/>
              </a:solidFill>
              <a:latin typeface="Times New Roman"/>
              <a:ea typeface="Times New Roman"/>
              <a:cs typeface="Times New Roman"/>
              <a:sym typeface="Times New Roman"/>
            </a:endParaRPr>
          </a:p>
        </p:txBody>
      </p:sp>
      <p:sp>
        <p:nvSpPr>
          <p:cNvPr id="411" name="Google Shape;411;p23"/>
          <p:cNvSpPr txBox="1"/>
          <p:nvPr/>
        </p:nvSpPr>
        <p:spPr>
          <a:xfrm>
            <a:off x="11600275" y="17514800"/>
            <a:ext cx="2477400" cy="686100"/>
          </a:xfrm>
          <a:prstGeom prst="rect">
            <a:avLst/>
          </a:prstGeom>
          <a:noFill/>
          <a:ln>
            <a:noFill/>
          </a:ln>
        </p:spPr>
        <p:txBody>
          <a:bodyPr anchorCtr="0" anchor="ctr" bIns="242375" lIns="242375" spcFirstLastPara="1" rIns="242375" wrap="square" tIns="242375">
            <a:noAutofit/>
          </a:bodyPr>
          <a:lstStyle/>
          <a:p>
            <a:pPr indent="0" lvl="0" marL="0" rtl="0" algn="ctr">
              <a:spcBef>
                <a:spcPts val="0"/>
              </a:spcBef>
              <a:spcAft>
                <a:spcPts val="0"/>
              </a:spcAft>
              <a:buNone/>
            </a:pPr>
            <a:r>
              <a:rPr b="1" lang="en" sz="1200">
                <a:solidFill>
                  <a:schemeClr val="dk1"/>
                </a:solidFill>
                <a:highlight>
                  <a:schemeClr val="lt1"/>
                </a:highlight>
                <a:latin typeface="Merriweather"/>
                <a:ea typeface="Merriweather"/>
                <a:cs typeface="Merriweather"/>
                <a:sym typeface="Merriweather"/>
              </a:rPr>
              <a:t>Figure 4-16: role of Testosterone in the body.</a:t>
            </a:r>
            <a:endParaRPr b="1" sz="1200">
              <a:highlight>
                <a:srgbClr val="FFFFFF"/>
              </a:highlight>
              <a:latin typeface="Merriweather"/>
              <a:ea typeface="Merriweather"/>
              <a:cs typeface="Merriweather"/>
              <a:sym typeface="Merriweather"/>
            </a:endParaRPr>
          </a:p>
        </p:txBody>
      </p:sp>
      <p:sp>
        <p:nvSpPr>
          <p:cNvPr id="412" name="Google Shape;412;p23"/>
          <p:cNvSpPr/>
          <p:nvPr/>
        </p:nvSpPr>
        <p:spPr>
          <a:xfrm>
            <a:off x="358425" y="5784025"/>
            <a:ext cx="6540900" cy="2648100"/>
          </a:xfrm>
          <a:prstGeom prst="rect">
            <a:avLst/>
          </a:prstGeom>
          <a:solidFill>
            <a:srgbClr val="FEE5E5">
              <a:alpha val="80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3"/>
          <p:cNvSpPr/>
          <p:nvPr/>
        </p:nvSpPr>
        <p:spPr>
          <a:xfrm>
            <a:off x="7140525" y="5791900"/>
            <a:ext cx="6540900" cy="2648100"/>
          </a:xfrm>
          <a:prstGeom prst="rect">
            <a:avLst/>
          </a:prstGeom>
          <a:solidFill>
            <a:srgbClr val="F4CCCC">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3"/>
          <p:cNvSpPr/>
          <p:nvPr/>
        </p:nvSpPr>
        <p:spPr>
          <a:xfrm>
            <a:off x="424500" y="5851625"/>
            <a:ext cx="6540900" cy="2648100"/>
          </a:xfrm>
          <a:prstGeom prst="rect">
            <a:avLst/>
          </a:pr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3"/>
          <p:cNvSpPr/>
          <p:nvPr/>
        </p:nvSpPr>
        <p:spPr>
          <a:xfrm>
            <a:off x="7197675" y="5859500"/>
            <a:ext cx="6540900" cy="2648100"/>
          </a:xfrm>
          <a:prstGeom prst="rect">
            <a:avLst/>
          </a:prstGeom>
          <a:solidFill>
            <a:srgbClr val="F4CCCC">
              <a:alpha val="13410"/>
            </a:srgbClr>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3"/>
          <p:cNvSpPr txBox="1"/>
          <p:nvPr/>
        </p:nvSpPr>
        <p:spPr>
          <a:xfrm>
            <a:off x="633075" y="5861175"/>
            <a:ext cx="6385200" cy="6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highlight>
                  <a:srgbClr val="EA9999"/>
                </a:highlight>
                <a:latin typeface="Oswald"/>
                <a:ea typeface="Oswald"/>
                <a:cs typeface="Oswald"/>
                <a:sym typeface="Oswald"/>
              </a:rPr>
              <a:t>Seminal vesicles</a:t>
            </a:r>
            <a:endParaRPr sz="2600">
              <a:solidFill>
                <a:srgbClr val="FFFFFF"/>
              </a:solidFill>
              <a:highlight>
                <a:srgbClr val="EA9999"/>
              </a:highlight>
              <a:latin typeface="Oswald"/>
              <a:ea typeface="Oswald"/>
              <a:cs typeface="Oswald"/>
              <a:sym typeface="Oswald"/>
            </a:endParaRPr>
          </a:p>
        </p:txBody>
      </p:sp>
      <p:sp>
        <p:nvSpPr>
          <p:cNvPr id="417" name="Google Shape;417;p23"/>
          <p:cNvSpPr txBox="1"/>
          <p:nvPr/>
        </p:nvSpPr>
        <p:spPr>
          <a:xfrm>
            <a:off x="404475" y="6158475"/>
            <a:ext cx="6712200" cy="2264100"/>
          </a:xfrm>
          <a:prstGeom prst="rect">
            <a:avLst/>
          </a:prstGeom>
          <a:noFill/>
          <a:ln>
            <a:noFill/>
          </a:ln>
        </p:spPr>
        <p:txBody>
          <a:bodyPr anchorCtr="0" anchor="t" bIns="232200" lIns="232200" spcFirstLastPara="1" rIns="232200" wrap="square" tIns="232200">
            <a:noAutofit/>
          </a:bodyPr>
          <a:lstStyle/>
          <a:p>
            <a:pPr indent="-342900" lvl="0" marL="457200" rtl="0" algn="l">
              <a:spcBef>
                <a:spcPts val="0"/>
              </a:spcBef>
              <a:spcAft>
                <a:spcPts val="0"/>
              </a:spcAft>
              <a:buSzPts val="1800"/>
              <a:buFont typeface="Times New Roman"/>
              <a:buChar char="■"/>
            </a:pPr>
            <a:r>
              <a:rPr b="1" lang="en" sz="1800">
                <a:solidFill>
                  <a:schemeClr val="dk1"/>
                </a:solidFill>
                <a:latin typeface="Times New Roman"/>
                <a:ea typeface="Times New Roman"/>
                <a:cs typeface="Times New Roman"/>
                <a:sym typeface="Times New Roman"/>
              </a:rPr>
              <a:t>Secrete mucoid material containing:  </a:t>
            </a:r>
            <a:r>
              <a:rPr lang="en" sz="1800">
                <a:solidFill>
                  <a:schemeClr val="dk1"/>
                </a:solidFill>
                <a:latin typeface="Times New Roman"/>
                <a:ea typeface="Times New Roman"/>
                <a:cs typeface="Times New Roman"/>
                <a:sym typeface="Times New Roman"/>
              </a:rPr>
              <a:t>fructose, citric acid nutrients,</a:t>
            </a:r>
            <a:r>
              <a:rPr b="1" lang="en" sz="1800">
                <a:solidFill>
                  <a:schemeClr val="dk1"/>
                </a:solidFill>
                <a:latin typeface="Times New Roman"/>
                <a:ea typeface="Times New Roman"/>
                <a:cs typeface="Times New Roman"/>
                <a:sym typeface="Times New Roman"/>
              </a:rPr>
              <a:t> large quantities of Prostaglandins &amp; Fibrinogen</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4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b="1" lang="en" sz="1800">
                <a:solidFill>
                  <a:schemeClr val="dk1"/>
                </a:solidFill>
                <a:latin typeface="Times New Roman"/>
                <a:ea typeface="Times New Roman"/>
                <a:cs typeface="Times New Roman"/>
                <a:sym typeface="Times New Roman"/>
              </a:rPr>
              <a:t>Prostaglandins</a:t>
            </a:r>
            <a:r>
              <a:rPr lang="en" sz="1800">
                <a:solidFill>
                  <a:schemeClr val="dk1"/>
                </a:solidFill>
                <a:latin typeface="Times New Roman"/>
                <a:ea typeface="Times New Roman"/>
                <a:cs typeface="Times New Roman"/>
                <a:sym typeface="Times New Roman"/>
              </a:rPr>
              <a:t> help in fertilization:</a:t>
            </a:r>
            <a:endParaRPr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 sz="1800">
                <a:solidFill>
                  <a:schemeClr val="dk1"/>
                </a:solidFill>
                <a:latin typeface="Times New Roman"/>
                <a:ea typeface="Times New Roman"/>
                <a:cs typeface="Times New Roman"/>
                <a:sym typeface="Times New Roman"/>
              </a:rPr>
              <a:t>1- Making the female cervical mucus more receptive to sperm movement.</a:t>
            </a:r>
            <a:endParaRPr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 sz="1800">
                <a:solidFill>
                  <a:schemeClr val="dk1"/>
                </a:solidFill>
                <a:latin typeface="Times New Roman"/>
                <a:ea typeface="Times New Roman"/>
                <a:cs typeface="Times New Roman"/>
                <a:sym typeface="Times New Roman"/>
              </a:rPr>
              <a:t>2- Causing reverse peristaltic contractions of the uterus &amp; fallopian tubes.</a:t>
            </a:r>
            <a:endParaRPr sz="1800">
              <a:latin typeface="Times New Roman"/>
              <a:ea typeface="Times New Roman"/>
              <a:cs typeface="Times New Roman"/>
              <a:sym typeface="Times New Roman"/>
            </a:endParaRPr>
          </a:p>
        </p:txBody>
      </p:sp>
      <p:sp>
        <p:nvSpPr>
          <p:cNvPr id="418" name="Google Shape;418;p23"/>
          <p:cNvSpPr txBox="1"/>
          <p:nvPr/>
        </p:nvSpPr>
        <p:spPr>
          <a:xfrm>
            <a:off x="7326375" y="5861175"/>
            <a:ext cx="6385200" cy="6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highlight>
                  <a:srgbClr val="EA9999"/>
                </a:highlight>
                <a:latin typeface="Oswald"/>
                <a:ea typeface="Oswald"/>
                <a:cs typeface="Oswald"/>
                <a:sym typeface="Oswald"/>
              </a:rPr>
              <a:t>Prostate gland</a:t>
            </a:r>
            <a:endParaRPr sz="2600">
              <a:solidFill>
                <a:srgbClr val="FFFFFF"/>
              </a:solidFill>
              <a:highlight>
                <a:srgbClr val="EA9999"/>
              </a:highlight>
              <a:latin typeface="Oswald"/>
              <a:ea typeface="Oswald"/>
              <a:cs typeface="Oswald"/>
              <a:sym typeface="Oswald"/>
            </a:endParaRPr>
          </a:p>
        </p:txBody>
      </p:sp>
      <p:sp>
        <p:nvSpPr>
          <p:cNvPr id="419" name="Google Shape;419;p23"/>
          <p:cNvSpPr txBox="1"/>
          <p:nvPr/>
        </p:nvSpPr>
        <p:spPr>
          <a:xfrm>
            <a:off x="7326375" y="6463275"/>
            <a:ext cx="6385200" cy="1922700"/>
          </a:xfrm>
          <a:prstGeom prst="rect">
            <a:avLst/>
          </a:prstGeom>
          <a:noFill/>
          <a:ln>
            <a:noFill/>
          </a:ln>
        </p:spPr>
        <p:txBody>
          <a:bodyPr anchorCtr="0" anchor="t" bIns="232200" lIns="232200" spcFirstLastPara="1" rIns="232200" wrap="square" tIns="232200">
            <a:noAutofit/>
          </a:bodyPr>
          <a:lstStyle/>
          <a:p>
            <a:pPr indent="-342900" lvl="0" marL="457200" rtl="0" algn="l">
              <a:spcBef>
                <a:spcPts val="0"/>
              </a:spcBef>
              <a:spcAft>
                <a:spcPts val="0"/>
              </a:spcAft>
              <a:buSzPts val="1800"/>
              <a:buFont typeface="Times New Roman"/>
              <a:buChar char="■"/>
            </a:pPr>
            <a:r>
              <a:rPr b="1" lang="en" sz="1800">
                <a:solidFill>
                  <a:schemeClr val="dk1"/>
                </a:solidFill>
                <a:latin typeface="Times New Roman"/>
                <a:ea typeface="Times New Roman"/>
                <a:cs typeface="Times New Roman"/>
                <a:sym typeface="Times New Roman"/>
              </a:rPr>
              <a:t>Secretes thin milky fluid contains Ca2+ ion, </a:t>
            </a:r>
            <a:r>
              <a:rPr lang="en" sz="1800">
                <a:solidFill>
                  <a:schemeClr val="dk1"/>
                </a:solidFill>
                <a:latin typeface="Times New Roman"/>
                <a:ea typeface="Times New Roman"/>
                <a:cs typeface="Times New Roman"/>
                <a:sym typeface="Times New Roman"/>
              </a:rPr>
              <a:t>citrate ion, phosphate ion, a clotting enzyme &amp; profibrinolysin</a:t>
            </a:r>
            <a:r>
              <a:rPr b="1" lang="en" sz="1800">
                <a:solidFill>
                  <a:schemeClr val="dk1"/>
                </a:solidFill>
                <a:latin typeface="Times New Roman"/>
                <a:ea typeface="Times New Roman"/>
                <a:cs typeface="Times New Roman"/>
                <a:sym typeface="Times New Roman"/>
              </a:rPr>
              <a:t>.  </a:t>
            </a:r>
            <a:endParaRPr b="1"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b="1" lang="en" sz="500">
                <a:solidFill>
                  <a:schemeClr val="dk1"/>
                </a:solidFill>
                <a:latin typeface="Times New Roman"/>
                <a:ea typeface="Times New Roman"/>
                <a:cs typeface="Times New Roman"/>
                <a:sym typeface="Times New Roman"/>
              </a:rPr>
              <a:t>  </a:t>
            </a:r>
            <a:endParaRPr b="1" sz="5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b="1" lang="en" sz="1800">
                <a:solidFill>
                  <a:schemeClr val="dk1"/>
                </a:solidFill>
                <a:latin typeface="Times New Roman"/>
                <a:ea typeface="Times New Roman"/>
                <a:cs typeface="Times New Roman"/>
                <a:sym typeface="Times New Roman"/>
              </a:rPr>
              <a:t>Alkaline Prostatic fluid is important for successful fertilization of the ovum; it neutralizes acidic vaginal secretions.</a:t>
            </a:r>
            <a:endParaRPr b="1" sz="1800">
              <a:solidFill>
                <a:schemeClr val="dk1"/>
              </a:solidFill>
              <a:latin typeface="Times New Roman"/>
              <a:ea typeface="Times New Roman"/>
              <a:cs typeface="Times New Roman"/>
              <a:sym typeface="Times New Roman"/>
            </a:endParaRPr>
          </a:p>
        </p:txBody>
      </p:sp>
      <p:sp>
        <p:nvSpPr>
          <p:cNvPr id="420" name="Google Shape;420;p23"/>
          <p:cNvSpPr/>
          <p:nvPr/>
        </p:nvSpPr>
        <p:spPr>
          <a:xfrm>
            <a:off x="9338425" y="9078051"/>
            <a:ext cx="273300" cy="2736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A9999"/>
              </a:solidFill>
            </a:endParaRPr>
          </a:p>
        </p:txBody>
      </p:sp>
      <p:sp>
        <p:nvSpPr>
          <p:cNvPr id="421" name="Google Shape;421;p23"/>
          <p:cNvSpPr txBox="1"/>
          <p:nvPr/>
        </p:nvSpPr>
        <p:spPr>
          <a:xfrm>
            <a:off x="10055613" y="13955775"/>
            <a:ext cx="2885400" cy="686100"/>
          </a:xfrm>
          <a:prstGeom prst="rect">
            <a:avLst/>
          </a:prstGeom>
          <a:noFill/>
          <a:ln>
            <a:noFill/>
          </a:ln>
        </p:spPr>
        <p:txBody>
          <a:bodyPr anchorCtr="0" anchor="ctr" bIns="242375" lIns="242375" spcFirstLastPara="1" rIns="242375" wrap="square" tIns="242375">
            <a:noAutofit/>
          </a:bodyPr>
          <a:lstStyle/>
          <a:p>
            <a:pPr indent="0" lvl="0" marL="0" rtl="0" algn="ctr">
              <a:spcBef>
                <a:spcPts val="0"/>
              </a:spcBef>
              <a:spcAft>
                <a:spcPts val="0"/>
              </a:spcAft>
              <a:buNone/>
            </a:pPr>
            <a:r>
              <a:rPr b="1" lang="en" sz="1200">
                <a:highlight>
                  <a:srgbClr val="FFFFFF"/>
                </a:highlight>
                <a:latin typeface="Merriweather"/>
                <a:ea typeface="Merriweather"/>
                <a:cs typeface="Merriweather"/>
                <a:sym typeface="Merriweather"/>
              </a:rPr>
              <a:t>Figure 4-15: Control of testes.</a:t>
            </a:r>
            <a:endParaRPr b="1" sz="1200">
              <a:highlight>
                <a:srgbClr val="FFFFFF"/>
              </a:highlight>
              <a:latin typeface="Merriweather"/>
              <a:ea typeface="Merriweather"/>
              <a:cs typeface="Merriweather"/>
              <a:sym typeface="Merriweather"/>
            </a:endParaRPr>
          </a:p>
        </p:txBody>
      </p:sp>
      <p:pic>
        <p:nvPicPr>
          <p:cNvPr id="422" name="Google Shape;422;p23"/>
          <p:cNvPicPr preferRelativeResize="0"/>
          <p:nvPr/>
        </p:nvPicPr>
        <p:blipFill>
          <a:blip r:embed="rId4">
            <a:alphaModFix/>
          </a:blip>
          <a:stretch>
            <a:fillRect/>
          </a:stretch>
        </p:blipFill>
        <p:spPr>
          <a:xfrm>
            <a:off x="10191687" y="11981711"/>
            <a:ext cx="2758849" cy="2158635"/>
          </a:xfrm>
          <a:prstGeom prst="rect">
            <a:avLst/>
          </a:prstGeom>
          <a:noFill/>
          <a:ln cap="flat" cmpd="sng" w="19050">
            <a:solidFill>
              <a:srgbClr val="999999"/>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24"/>
          <p:cNvSpPr/>
          <p:nvPr/>
        </p:nvSpPr>
        <p:spPr>
          <a:xfrm>
            <a:off x="0" y="218066"/>
            <a:ext cx="11331900" cy="699600"/>
          </a:xfrm>
          <a:prstGeom prst="rect">
            <a:avLst/>
          </a:prstGeom>
          <a:solidFill>
            <a:srgbClr val="99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428" name="Google Shape;428;p24"/>
          <p:cNvSpPr/>
          <p:nvPr/>
        </p:nvSpPr>
        <p:spPr>
          <a:xfrm>
            <a:off x="656616" y="2181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429" name="Google Shape;429;p24"/>
          <p:cNvSpPr txBox="1"/>
          <p:nvPr/>
        </p:nvSpPr>
        <p:spPr>
          <a:xfrm>
            <a:off x="11409324" y="2077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 </a:t>
            </a:r>
            <a:endParaRPr sz="3500">
              <a:latin typeface="Oswald"/>
              <a:ea typeface="Oswald"/>
              <a:cs typeface="Oswald"/>
              <a:sym typeface="Oswald"/>
            </a:endParaRPr>
          </a:p>
        </p:txBody>
      </p:sp>
      <p:sp>
        <p:nvSpPr>
          <p:cNvPr id="430" name="Google Shape;430;p24"/>
          <p:cNvSpPr txBox="1"/>
          <p:nvPr/>
        </p:nvSpPr>
        <p:spPr>
          <a:xfrm>
            <a:off x="929925" y="218075"/>
            <a:ext cx="11331900" cy="5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PHYSIOLOGY OF ANDROGENS &amp; CONTROL OF MALE SEXUAL FUNCTIONS</a:t>
            </a:r>
            <a:endParaRPr sz="3100">
              <a:solidFill>
                <a:srgbClr val="FFFFFF"/>
              </a:solidFill>
              <a:latin typeface="Oswald"/>
              <a:ea typeface="Oswald"/>
              <a:cs typeface="Oswald"/>
              <a:sym typeface="Oswald"/>
            </a:endParaRPr>
          </a:p>
        </p:txBody>
      </p:sp>
      <p:sp>
        <p:nvSpPr>
          <p:cNvPr id="431" name="Google Shape;431;p24"/>
          <p:cNvSpPr txBox="1"/>
          <p:nvPr/>
        </p:nvSpPr>
        <p:spPr>
          <a:xfrm>
            <a:off x="32475" y="169200"/>
            <a:ext cx="6243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11</a:t>
            </a:r>
            <a:endParaRPr sz="4500">
              <a:solidFill>
                <a:srgbClr val="FFFFFF"/>
              </a:solidFill>
              <a:latin typeface="Oswald"/>
              <a:ea typeface="Oswald"/>
              <a:cs typeface="Oswald"/>
              <a:sym typeface="Oswald"/>
            </a:endParaRPr>
          </a:p>
        </p:txBody>
      </p:sp>
      <p:sp>
        <p:nvSpPr>
          <p:cNvPr id="432" name="Google Shape;432;p24"/>
          <p:cNvSpPr txBox="1"/>
          <p:nvPr/>
        </p:nvSpPr>
        <p:spPr>
          <a:xfrm>
            <a:off x="1006125" y="1152875"/>
            <a:ext cx="11622300" cy="9642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latin typeface="Oswald"/>
                <a:ea typeface="Oswald"/>
                <a:cs typeface="Oswald"/>
                <a:sym typeface="Oswald"/>
              </a:rPr>
              <a:t>Further Reading </a:t>
            </a:r>
            <a:endParaRPr sz="6000">
              <a:latin typeface="Oswald"/>
              <a:ea typeface="Oswald"/>
              <a:cs typeface="Oswald"/>
              <a:sym typeface="Oswald"/>
            </a:endParaRPr>
          </a:p>
        </p:txBody>
      </p:sp>
      <p:sp>
        <p:nvSpPr>
          <p:cNvPr id="433" name="Google Shape;433;p24"/>
          <p:cNvSpPr/>
          <p:nvPr/>
        </p:nvSpPr>
        <p:spPr>
          <a:xfrm flipH="1" rot="10800000">
            <a:off x="328400" y="2365575"/>
            <a:ext cx="13394700" cy="5970900"/>
          </a:xfrm>
          <a:prstGeom prst="round1Rect">
            <a:avLst>
              <a:gd fmla="val 16667" name="adj"/>
            </a:avLst>
          </a:prstGeom>
          <a:no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434" name="Google Shape;434;p24"/>
          <p:cNvSpPr/>
          <p:nvPr/>
        </p:nvSpPr>
        <p:spPr>
          <a:xfrm>
            <a:off x="12288049" y="2365600"/>
            <a:ext cx="468600" cy="59709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435" name="Google Shape;435;p24"/>
          <p:cNvSpPr txBox="1"/>
          <p:nvPr/>
        </p:nvSpPr>
        <p:spPr>
          <a:xfrm>
            <a:off x="1229138" y="2271727"/>
            <a:ext cx="7338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highlight>
                  <a:srgbClr val="B7B7B7"/>
                </a:highlight>
                <a:latin typeface="Oswald"/>
                <a:ea typeface="Oswald"/>
                <a:cs typeface="Oswald"/>
                <a:sym typeface="Oswald"/>
              </a:rPr>
              <a:t>Spermatogenesis</a:t>
            </a:r>
            <a:endParaRPr sz="4800">
              <a:highlight>
                <a:srgbClr val="B7B7B7"/>
              </a:highlight>
              <a:latin typeface="Oswald"/>
              <a:ea typeface="Oswald"/>
              <a:cs typeface="Oswald"/>
              <a:sym typeface="Oswald"/>
            </a:endParaRPr>
          </a:p>
        </p:txBody>
      </p:sp>
      <p:sp>
        <p:nvSpPr>
          <p:cNvPr id="436" name="Google Shape;436;p24"/>
          <p:cNvSpPr/>
          <p:nvPr/>
        </p:nvSpPr>
        <p:spPr>
          <a:xfrm>
            <a:off x="11529875" y="2365600"/>
            <a:ext cx="468600" cy="59709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437" name="Google Shape;437;p24"/>
          <p:cNvSpPr/>
          <p:nvPr/>
        </p:nvSpPr>
        <p:spPr>
          <a:xfrm>
            <a:off x="545101" y="2510825"/>
            <a:ext cx="800700" cy="725700"/>
          </a:xfrm>
          <a:prstGeom prst="rect">
            <a:avLst/>
          </a:prstGeom>
          <a:solidFill>
            <a:srgbClr val="B7B7B7"/>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sz="3000"/>
          </a:p>
        </p:txBody>
      </p:sp>
      <p:pic>
        <p:nvPicPr>
          <p:cNvPr id="438" name="Google Shape;438;p24"/>
          <p:cNvPicPr preferRelativeResize="0"/>
          <p:nvPr/>
        </p:nvPicPr>
        <p:blipFill>
          <a:blip r:embed="rId3">
            <a:alphaModFix/>
          </a:blip>
          <a:stretch>
            <a:fillRect/>
          </a:stretch>
        </p:blipFill>
        <p:spPr>
          <a:xfrm>
            <a:off x="9498000" y="2620355"/>
            <a:ext cx="2190822" cy="3707872"/>
          </a:xfrm>
          <a:prstGeom prst="rect">
            <a:avLst/>
          </a:prstGeom>
          <a:noFill/>
          <a:ln cap="flat" cmpd="sng" w="19050">
            <a:solidFill>
              <a:srgbClr val="B7B7B7"/>
            </a:solidFill>
            <a:prstDash val="solid"/>
            <a:round/>
            <a:headEnd len="sm" w="sm" type="none"/>
            <a:tailEnd len="sm" w="sm" type="none"/>
          </a:ln>
        </p:spPr>
      </p:pic>
      <p:sp>
        <p:nvSpPr>
          <p:cNvPr id="439" name="Google Shape;439;p24"/>
          <p:cNvSpPr txBox="1"/>
          <p:nvPr/>
        </p:nvSpPr>
        <p:spPr>
          <a:xfrm>
            <a:off x="10179550" y="6328225"/>
            <a:ext cx="28887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highlight>
                  <a:srgbClr val="FFFFFF"/>
                </a:highlight>
                <a:latin typeface="Merriweather"/>
                <a:ea typeface="Merriweather"/>
                <a:cs typeface="Merriweather"/>
                <a:sym typeface="Merriweather"/>
              </a:rPr>
              <a:t>Figures 4-17</a:t>
            </a:r>
            <a:endParaRPr b="1" sz="2700">
              <a:highlight>
                <a:srgbClr val="FFFFFF"/>
              </a:highlight>
              <a:latin typeface="Merriweather"/>
              <a:ea typeface="Merriweather"/>
              <a:cs typeface="Merriweather"/>
              <a:sym typeface="Merriweather"/>
            </a:endParaRPr>
          </a:p>
        </p:txBody>
      </p:sp>
      <p:sp>
        <p:nvSpPr>
          <p:cNvPr id="440" name="Google Shape;440;p24"/>
          <p:cNvSpPr txBox="1"/>
          <p:nvPr/>
        </p:nvSpPr>
        <p:spPr>
          <a:xfrm>
            <a:off x="334700" y="3351335"/>
            <a:ext cx="9279600" cy="483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i="1" lang="en" sz="1800">
                <a:solidFill>
                  <a:schemeClr val="dk1"/>
                </a:solidFill>
                <a:latin typeface="Times New Roman"/>
                <a:ea typeface="Times New Roman"/>
                <a:cs typeface="Times New Roman"/>
                <a:sym typeface="Times New Roman"/>
              </a:rPr>
              <a:t>Spermatogonia</a:t>
            </a:r>
            <a:r>
              <a:rPr lang="en" sz="1800">
                <a:solidFill>
                  <a:schemeClr val="dk1"/>
                </a:solidFill>
                <a:latin typeface="Times New Roman"/>
                <a:ea typeface="Times New Roman"/>
                <a:cs typeface="Times New Roman"/>
                <a:sym typeface="Times New Roman"/>
              </a:rPr>
              <a:t> </a:t>
            </a:r>
            <a:r>
              <a:rPr i="1" lang="en" sz="1000">
                <a:solidFill>
                  <a:schemeClr val="dk1"/>
                </a:solidFill>
                <a:latin typeface="Times New Roman"/>
                <a:ea typeface="Times New Roman"/>
                <a:cs typeface="Times New Roman"/>
                <a:sym typeface="Times New Roman"/>
              </a:rPr>
              <a:t>(46 chromosomes)</a:t>
            </a:r>
            <a:r>
              <a:rPr i="1" lang="en" sz="1800">
                <a:solidFill>
                  <a:schemeClr val="dk1"/>
                </a:solidFill>
                <a:latin typeface="Times New Roman"/>
                <a:ea typeface="Times New Roman"/>
                <a:cs typeface="Times New Roman"/>
                <a:sym typeface="Times New Roman"/>
              </a:rPr>
              <a:t> </a:t>
            </a:r>
            <a:r>
              <a:rPr lang="en" sz="1800">
                <a:solidFill>
                  <a:schemeClr val="dk1"/>
                </a:solidFill>
                <a:latin typeface="Times New Roman"/>
                <a:ea typeface="Times New Roman"/>
                <a:cs typeface="Times New Roman"/>
                <a:sym typeface="Times New Roman"/>
              </a:rPr>
              <a:t>undergo </a:t>
            </a:r>
            <a:r>
              <a:rPr b="1" lang="en" sz="1800">
                <a:solidFill>
                  <a:schemeClr val="dk1"/>
                </a:solidFill>
                <a:latin typeface="Times New Roman"/>
                <a:ea typeface="Times New Roman"/>
                <a:cs typeface="Times New Roman"/>
                <a:sym typeface="Times New Roman"/>
              </a:rPr>
              <a:t>Mitosis</a:t>
            </a:r>
            <a:r>
              <a:rPr lang="en" sz="1800">
                <a:solidFill>
                  <a:schemeClr val="dk1"/>
                </a:solidFill>
                <a:latin typeface="Times New Roman"/>
                <a:ea typeface="Times New Roman"/>
                <a:cs typeface="Times New Roman"/>
                <a:sym typeface="Times New Roman"/>
              </a:rPr>
              <a:t> producing a </a:t>
            </a:r>
            <a:r>
              <a:rPr i="1" lang="en" sz="1800">
                <a:solidFill>
                  <a:schemeClr val="dk1"/>
                </a:solidFill>
                <a:latin typeface="Times New Roman"/>
                <a:ea typeface="Times New Roman"/>
                <a:cs typeface="Times New Roman"/>
                <a:sym typeface="Times New Roman"/>
              </a:rPr>
              <a:t>Primary Spermatocyte</a:t>
            </a:r>
            <a:r>
              <a:rPr lang="en" sz="1800">
                <a:solidFill>
                  <a:schemeClr val="dk1"/>
                </a:solidFill>
                <a:latin typeface="Times New Roman"/>
                <a:ea typeface="Times New Roman"/>
                <a:cs typeface="Times New Roman"/>
                <a:sym typeface="Times New Roman"/>
              </a:rPr>
              <a:t> &amp; </a:t>
            </a:r>
            <a:r>
              <a:rPr i="1" lang="en" sz="1800">
                <a:solidFill>
                  <a:schemeClr val="dk1"/>
                </a:solidFill>
                <a:latin typeface="Times New Roman"/>
                <a:ea typeface="Times New Roman"/>
                <a:cs typeface="Times New Roman"/>
                <a:sym typeface="Times New Roman"/>
              </a:rPr>
              <a:t>Spermatogonium</a:t>
            </a:r>
            <a:r>
              <a:rPr lang="en" sz="1800">
                <a:solidFill>
                  <a:schemeClr val="dk1"/>
                </a:solidFill>
                <a:latin typeface="Times New Roman"/>
                <a:ea typeface="Times New Roman"/>
                <a:cs typeface="Times New Roman"/>
                <a:sym typeface="Times New Roman"/>
              </a:rPr>
              <a:t> </a:t>
            </a:r>
            <a:r>
              <a:rPr lang="en" sz="1200">
                <a:solidFill>
                  <a:schemeClr val="dk1"/>
                </a:solidFill>
                <a:latin typeface="Times New Roman"/>
                <a:ea typeface="Times New Roman"/>
                <a:cs typeface="Times New Roman"/>
                <a:sym typeface="Times New Roman"/>
              </a:rPr>
              <a:t>(for self sustainability)</a:t>
            </a:r>
            <a:r>
              <a:rPr lang="en" sz="1800">
                <a:solidFill>
                  <a:schemeClr val="dk1"/>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300">
                <a:solidFill>
                  <a:schemeClr val="dk1"/>
                </a:solidFill>
                <a:latin typeface="Times New Roman"/>
                <a:ea typeface="Times New Roman"/>
                <a:cs typeface="Times New Roman"/>
                <a:sym typeface="Times New Roman"/>
              </a:rPr>
              <a:t>\</a:t>
            </a:r>
            <a:endParaRPr sz="3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Char char="●"/>
            </a:pPr>
            <a:r>
              <a:rPr i="1" lang="en" sz="1800">
                <a:solidFill>
                  <a:schemeClr val="dk1"/>
                </a:solidFill>
                <a:latin typeface="Times New Roman"/>
                <a:ea typeface="Times New Roman"/>
                <a:cs typeface="Times New Roman"/>
                <a:sym typeface="Times New Roman"/>
              </a:rPr>
              <a:t>Primary Spermatocytes</a:t>
            </a:r>
            <a:r>
              <a:rPr lang="en" sz="1800">
                <a:solidFill>
                  <a:schemeClr val="dk1"/>
                </a:solidFill>
                <a:latin typeface="Times New Roman"/>
                <a:ea typeface="Times New Roman"/>
                <a:cs typeface="Times New Roman"/>
                <a:sym typeface="Times New Roman"/>
              </a:rPr>
              <a:t> undergo </a:t>
            </a:r>
            <a:r>
              <a:rPr b="1" lang="en" sz="1800">
                <a:solidFill>
                  <a:schemeClr val="dk1"/>
                </a:solidFill>
                <a:latin typeface="Times New Roman"/>
                <a:ea typeface="Times New Roman"/>
                <a:cs typeface="Times New Roman"/>
                <a:sym typeface="Times New Roman"/>
              </a:rPr>
              <a:t>Meiosis</a:t>
            </a:r>
            <a:r>
              <a:rPr lang="en" sz="1800">
                <a:solidFill>
                  <a:schemeClr val="dk1"/>
                </a:solidFill>
                <a:latin typeface="Times New Roman"/>
                <a:ea typeface="Times New Roman"/>
                <a:cs typeface="Times New Roman"/>
                <a:sym typeface="Times New Roman"/>
              </a:rPr>
              <a:t> to form 2 </a:t>
            </a:r>
            <a:r>
              <a:rPr i="1" lang="en" sz="1800">
                <a:solidFill>
                  <a:schemeClr val="dk1"/>
                </a:solidFill>
                <a:latin typeface="Times New Roman"/>
                <a:ea typeface="Times New Roman"/>
                <a:cs typeface="Times New Roman"/>
                <a:sym typeface="Times New Roman"/>
              </a:rPr>
              <a:t>Secondary Spermatocytes</a:t>
            </a:r>
            <a:r>
              <a:rPr lang="en" sz="1800">
                <a:solidFill>
                  <a:schemeClr val="dk1"/>
                </a:solidFill>
                <a:latin typeface="Times New Roman"/>
                <a:ea typeface="Times New Roman"/>
                <a:cs typeface="Times New Roman"/>
                <a:sym typeface="Times New Roman"/>
              </a:rPr>
              <a:t> which will further divide to yield a total of 4 </a:t>
            </a:r>
            <a:r>
              <a:rPr i="1" lang="en" sz="1800">
                <a:solidFill>
                  <a:schemeClr val="dk1"/>
                </a:solidFill>
                <a:latin typeface="Times New Roman"/>
                <a:ea typeface="Times New Roman"/>
                <a:cs typeface="Times New Roman"/>
                <a:sym typeface="Times New Roman"/>
              </a:rPr>
              <a:t>Spermatids </a:t>
            </a:r>
            <a:r>
              <a:rPr i="1" lang="en" sz="1000">
                <a:solidFill>
                  <a:schemeClr val="dk1"/>
                </a:solidFill>
                <a:latin typeface="Times New Roman"/>
                <a:ea typeface="Times New Roman"/>
                <a:cs typeface="Times New Roman"/>
                <a:sym typeface="Times New Roman"/>
              </a:rPr>
              <a:t>(23 chromosomes)</a:t>
            </a:r>
            <a:r>
              <a:rPr lang="en"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In each spermatogonium, the 23rd pair of chromosomes carries the genetic informa­tion that determines the sex of each eventual offspring:</a:t>
            </a:r>
            <a:endParaRPr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 sz="1800">
                <a:solidFill>
                  <a:schemeClr val="dk1"/>
                </a:solidFill>
                <a:latin typeface="Times New Roman"/>
                <a:ea typeface="Times New Roman"/>
                <a:cs typeface="Times New Roman"/>
                <a:sym typeface="Times New Roman"/>
              </a:rPr>
              <a:t>- X called the </a:t>
            </a:r>
            <a:r>
              <a:rPr i="1" lang="en" sz="1800">
                <a:solidFill>
                  <a:schemeClr val="dk1"/>
                </a:solidFill>
                <a:latin typeface="Times New Roman"/>
                <a:ea typeface="Times New Roman"/>
                <a:cs typeface="Times New Roman"/>
                <a:sym typeface="Times New Roman"/>
              </a:rPr>
              <a:t>female chromosome.	</a:t>
            </a:r>
            <a:r>
              <a:rPr lang="en" sz="1800">
                <a:solidFill>
                  <a:schemeClr val="dk1"/>
                </a:solidFill>
                <a:latin typeface="Times New Roman"/>
                <a:ea typeface="Times New Roman"/>
                <a:cs typeface="Times New Roman"/>
                <a:sym typeface="Times New Roman"/>
              </a:rPr>
              <a:t> 	- Y called the </a:t>
            </a:r>
            <a:r>
              <a:rPr i="1" lang="en" sz="1800">
                <a:solidFill>
                  <a:schemeClr val="dk1"/>
                </a:solidFill>
                <a:latin typeface="Times New Roman"/>
                <a:ea typeface="Times New Roman"/>
                <a:cs typeface="Times New Roman"/>
                <a:sym typeface="Times New Roman"/>
              </a:rPr>
              <a:t>male chromosome.</a:t>
            </a:r>
            <a:endParaRPr i="1"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During meiotic division, the Y chromosome goes to one spermatid making it a male sperm, and the X chromosome goes to another spermatid making it a female sperm.</a:t>
            </a:r>
            <a:endParaRPr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When the spermatids are first formed, they still have the usual characteristics of epithe­lioid cells, but soon they begin to differentiate &amp; elon­gate into spermatozoa, in a process called Spermiogenesis.</a:t>
            </a:r>
            <a:endParaRPr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The entire period of spermatogenesis </a:t>
            </a:r>
            <a:r>
              <a:rPr lang="en" sz="1200">
                <a:solidFill>
                  <a:schemeClr val="dk1"/>
                </a:solidFill>
                <a:latin typeface="Times New Roman"/>
                <a:ea typeface="Times New Roman"/>
                <a:cs typeface="Times New Roman"/>
                <a:sym typeface="Times New Roman"/>
              </a:rPr>
              <a:t>(from spermato­gonia to spermatozoa) </a:t>
            </a:r>
            <a:r>
              <a:rPr lang="en" sz="1800">
                <a:solidFill>
                  <a:schemeClr val="dk1"/>
                </a:solidFill>
                <a:latin typeface="Times New Roman"/>
                <a:ea typeface="Times New Roman"/>
                <a:cs typeface="Times New Roman"/>
                <a:sym typeface="Times New Roman"/>
              </a:rPr>
              <a:t>takes about 74 days.</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pic>
        <p:nvPicPr>
          <p:cNvPr id="441" name="Google Shape;441;p24"/>
          <p:cNvPicPr preferRelativeResize="0"/>
          <p:nvPr/>
        </p:nvPicPr>
        <p:blipFill>
          <a:blip r:embed="rId4">
            <a:alphaModFix/>
          </a:blip>
          <a:stretch>
            <a:fillRect/>
          </a:stretch>
        </p:blipFill>
        <p:spPr>
          <a:xfrm>
            <a:off x="11688830" y="2620350"/>
            <a:ext cx="1907170" cy="3707869"/>
          </a:xfrm>
          <a:prstGeom prst="rect">
            <a:avLst/>
          </a:prstGeom>
          <a:noFill/>
          <a:ln cap="flat" cmpd="sng" w="19050">
            <a:solidFill>
              <a:srgbClr val="B7B7B7"/>
            </a:solidFill>
            <a:prstDash val="solid"/>
            <a:round/>
            <a:headEnd len="sm" w="sm" type="none"/>
            <a:tailEnd len="sm" w="sm" type="none"/>
          </a:ln>
        </p:spPr>
      </p:pic>
      <p:sp>
        <p:nvSpPr>
          <p:cNvPr id="442" name="Google Shape;442;p24"/>
          <p:cNvSpPr txBox="1"/>
          <p:nvPr/>
        </p:nvSpPr>
        <p:spPr>
          <a:xfrm>
            <a:off x="163800" y="8336475"/>
            <a:ext cx="15962700" cy="14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highlight>
                  <a:srgbClr val="B7B7B7"/>
                </a:highlight>
                <a:latin typeface="Oswald"/>
                <a:ea typeface="Oswald"/>
                <a:cs typeface="Oswald"/>
                <a:sym typeface="Oswald"/>
              </a:rPr>
              <a:t>Pineal Gland Function: A Seat for the Soul, A Third Eye</a:t>
            </a:r>
            <a:endParaRPr sz="3600">
              <a:highlight>
                <a:srgbClr val="B7B7B7"/>
              </a:highlight>
              <a:latin typeface="Oswald"/>
              <a:ea typeface="Oswald"/>
              <a:cs typeface="Oswald"/>
              <a:sym typeface="Oswald"/>
            </a:endParaRPr>
          </a:p>
        </p:txBody>
      </p:sp>
      <p:pic>
        <p:nvPicPr>
          <p:cNvPr id="443" name="Google Shape;443;p24"/>
          <p:cNvPicPr preferRelativeResize="0"/>
          <p:nvPr/>
        </p:nvPicPr>
        <p:blipFill>
          <a:blip r:embed="rId5">
            <a:alphaModFix/>
          </a:blip>
          <a:stretch>
            <a:fillRect/>
          </a:stretch>
        </p:blipFill>
        <p:spPr>
          <a:xfrm>
            <a:off x="9331725" y="9530175"/>
            <a:ext cx="4307700" cy="2264630"/>
          </a:xfrm>
          <a:prstGeom prst="rect">
            <a:avLst/>
          </a:prstGeom>
          <a:noFill/>
          <a:ln cap="flat" cmpd="sng" w="9525">
            <a:solidFill>
              <a:srgbClr val="000000"/>
            </a:solidFill>
            <a:prstDash val="solid"/>
            <a:round/>
            <a:headEnd len="sm" w="sm" type="none"/>
            <a:tailEnd len="sm" w="sm" type="none"/>
          </a:ln>
        </p:spPr>
      </p:pic>
      <p:sp>
        <p:nvSpPr>
          <p:cNvPr id="444" name="Google Shape;444;p24"/>
          <p:cNvSpPr txBox="1"/>
          <p:nvPr/>
        </p:nvSpPr>
        <p:spPr>
          <a:xfrm>
            <a:off x="163800" y="8932495"/>
            <a:ext cx="9035100" cy="110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222222"/>
                </a:solidFill>
                <a:highlight>
                  <a:srgbClr val="FFFFFF"/>
                </a:highlight>
                <a:latin typeface="Times New Roman"/>
                <a:ea typeface="Times New Roman"/>
                <a:cs typeface="Times New Roman"/>
                <a:sym typeface="Times New Roman"/>
              </a:rPr>
              <a:t>Even though our curriculum didn't pay much attention to the pineal gland, it is an elusive, sometimes poetic and intriguing structure.</a:t>
            </a:r>
            <a:endParaRPr sz="20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2000">
              <a:solidFill>
                <a:srgbClr val="222222"/>
              </a:solidFill>
              <a:highlight>
                <a:srgbClr val="FFFFFF"/>
              </a:highlight>
              <a:latin typeface="Times New Roman"/>
              <a:ea typeface="Times New Roman"/>
              <a:cs typeface="Times New Roman"/>
              <a:sym typeface="Times New Roman"/>
            </a:endParaRPr>
          </a:p>
          <a:p>
            <a:pPr indent="-355600" lvl="0" marL="457200" rtl="0" algn="l">
              <a:spcBef>
                <a:spcPts val="0"/>
              </a:spcBef>
              <a:spcAft>
                <a:spcPts val="0"/>
              </a:spcAft>
              <a:buClr>
                <a:srgbClr val="222222"/>
              </a:buClr>
              <a:buSzPts val="2000"/>
              <a:buFont typeface="Times New Roman"/>
              <a:buChar char="-"/>
            </a:pPr>
            <a:r>
              <a:rPr lang="en" sz="2000">
                <a:solidFill>
                  <a:srgbClr val="222222"/>
                </a:solidFill>
                <a:highlight>
                  <a:srgbClr val="FFFFFF"/>
                </a:highlight>
                <a:latin typeface="Times New Roman"/>
                <a:ea typeface="Times New Roman"/>
                <a:cs typeface="Times New Roman"/>
                <a:sym typeface="Times New Roman"/>
              </a:rPr>
              <a:t>A seat for the soul, as the </a:t>
            </a:r>
            <a:r>
              <a:rPr lang="en" sz="2000">
                <a:solidFill>
                  <a:srgbClr val="222222"/>
                </a:solidFill>
                <a:highlight>
                  <a:srgbClr val="FFFFFF"/>
                </a:highlight>
                <a:latin typeface="Times New Roman"/>
                <a:ea typeface="Times New Roman"/>
                <a:cs typeface="Times New Roman"/>
                <a:sym typeface="Times New Roman"/>
              </a:rPr>
              <a:t>french</a:t>
            </a:r>
            <a:r>
              <a:rPr lang="en" sz="2000">
                <a:solidFill>
                  <a:srgbClr val="222222"/>
                </a:solidFill>
                <a:highlight>
                  <a:srgbClr val="FFFFFF"/>
                </a:highlight>
                <a:latin typeface="Times New Roman"/>
                <a:ea typeface="Times New Roman"/>
                <a:cs typeface="Times New Roman"/>
                <a:sym typeface="Times New Roman"/>
              </a:rPr>
              <a:t> philosopher Rene </a:t>
            </a:r>
            <a:r>
              <a:rPr lang="en" sz="2000">
                <a:solidFill>
                  <a:srgbClr val="222222"/>
                </a:solidFill>
                <a:highlight>
                  <a:srgbClr val="FFFFFF"/>
                </a:highlight>
                <a:latin typeface="Times New Roman"/>
                <a:ea typeface="Times New Roman"/>
                <a:cs typeface="Times New Roman"/>
                <a:sym typeface="Times New Roman"/>
              </a:rPr>
              <a:t>Descartes</a:t>
            </a:r>
            <a:r>
              <a:rPr lang="en" sz="2000">
                <a:solidFill>
                  <a:srgbClr val="222222"/>
                </a:solidFill>
                <a:highlight>
                  <a:srgbClr val="FFFFFF"/>
                </a:highlight>
                <a:latin typeface="Times New Roman"/>
                <a:ea typeface="Times New Roman"/>
                <a:cs typeface="Times New Roman"/>
                <a:sym typeface="Times New Roman"/>
              </a:rPr>
              <a:t> put it. This was quite imaginative for his time, now we know more about this elusive structure and its origins.</a:t>
            </a:r>
            <a:endParaRPr sz="20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20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2000">
                <a:solidFill>
                  <a:srgbClr val="222222"/>
                </a:solidFill>
                <a:highlight>
                  <a:srgbClr val="FFFFFF"/>
                </a:highlight>
                <a:latin typeface="Times New Roman"/>
                <a:ea typeface="Times New Roman"/>
                <a:cs typeface="Times New Roman"/>
                <a:sym typeface="Times New Roman"/>
              </a:rPr>
              <a:t> It is now known that the pineal gland in humans is a remnant of a third eye that is present in some lower animals (sea turtles and lizards), and during the process of evolution, it lodged itself between the two hemispheres in a groove between the two thalami.</a:t>
            </a:r>
            <a:endParaRPr sz="20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2000">
                <a:solidFill>
                  <a:srgbClr val="222222"/>
                </a:solidFill>
                <a:highlight>
                  <a:srgbClr val="FFFFFF"/>
                </a:highlight>
                <a:latin typeface="Times New Roman"/>
                <a:ea typeface="Times New Roman"/>
                <a:cs typeface="Times New Roman"/>
                <a:sym typeface="Times New Roman"/>
              </a:rPr>
              <a:t> A well-known function of the pineal gland is its secretion of melatonin, an activity regulated by light and darkness.</a:t>
            </a:r>
            <a:endParaRPr sz="20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2000">
                <a:solidFill>
                  <a:srgbClr val="222222"/>
                </a:solidFill>
                <a:highlight>
                  <a:srgbClr val="FFFFFF"/>
                </a:highlight>
                <a:latin typeface="Times New Roman"/>
                <a:ea typeface="Times New Roman"/>
                <a:cs typeface="Times New Roman"/>
                <a:sym typeface="Times New Roman"/>
              </a:rPr>
              <a:t>(More light &gt; More activation of suprachiasmatic nucleus of hypothalamus which inhibits the activity of pineal gland &gt; less melatonin) the opposite happens in darkness.</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2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2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lang="en" sz="3600">
                <a:highlight>
                  <a:srgbClr val="B7B7B7"/>
                </a:highlight>
                <a:latin typeface="Oswald"/>
                <a:ea typeface="Oswald"/>
                <a:cs typeface="Oswald"/>
                <a:sym typeface="Oswald"/>
              </a:rPr>
              <a:t>The Pineal Gland Plays A Role in Sex Regulation</a:t>
            </a:r>
            <a:endParaRPr sz="2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rPr lang="en" sz="2000">
                <a:solidFill>
                  <a:srgbClr val="222222"/>
                </a:solidFill>
                <a:highlight>
                  <a:srgbClr val="FFFFFF"/>
                </a:highlight>
                <a:latin typeface="Times New Roman"/>
                <a:ea typeface="Times New Roman"/>
                <a:cs typeface="Times New Roman"/>
                <a:sym typeface="Times New Roman"/>
              </a:rPr>
              <a:t>It is believed that the melatonin produced (or perhaps some other substance released from the pineal gland) can reach the hypothalamus, either through blood or brain fluids in the ventricles, and inhibit the release of gonadotropins of the anterior pituitary.</a:t>
            </a:r>
            <a:endParaRPr sz="2000">
              <a:solidFill>
                <a:srgbClr val="222222"/>
              </a:solidFill>
              <a:highlight>
                <a:srgbClr val="FFFFFF"/>
              </a:highlight>
              <a:latin typeface="Times New Roman"/>
              <a:ea typeface="Times New Roman"/>
              <a:cs typeface="Times New Roman"/>
              <a:sym typeface="Times New Roman"/>
            </a:endParaRPr>
          </a:p>
          <a:p>
            <a:pPr indent="-355600" lvl="0" marL="457200" rtl="0" algn="l">
              <a:spcBef>
                <a:spcPts val="0"/>
              </a:spcBef>
              <a:spcAft>
                <a:spcPts val="0"/>
              </a:spcAft>
              <a:buClr>
                <a:srgbClr val="222222"/>
              </a:buClr>
              <a:buSzPts val="2000"/>
              <a:buFont typeface="Times New Roman"/>
              <a:buChar char="-"/>
            </a:pPr>
            <a:r>
              <a:rPr lang="en" sz="2000">
                <a:solidFill>
                  <a:srgbClr val="222222"/>
                </a:solidFill>
                <a:highlight>
                  <a:srgbClr val="FFFFFF"/>
                </a:highlight>
                <a:latin typeface="Times New Roman"/>
                <a:ea typeface="Times New Roman"/>
                <a:cs typeface="Times New Roman"/>
                <a:sym typeface="Times New Roman"/>
              </a:rPr>
              <a:t>This has been observed in some animals where sexual activity was inhibited in the winter months where there is prolonged periods of darkness.</a:t>
            </a:r>
            <a:endParaRPr sz="2000">
              <a:solidFill>
                <a:srgbClr val="222222"/>
              </a:solidFill>
              <a:highlight>
                <a:srgbClr val="FFFFFF"/>
              </a:highlight>
              <a:latin typeface="Times New Roman"/>
              <a:ea typeface="Times New Roman"/>
              <a:cs typeface="Times New Roman"/>
              <a:sym typeface="Times New Roman"/>
            </a:endParaRPr>
          </a:p>
          <a:p>
            <a:pPr indent="-355600" lvl="0" marL="457200" rtl="0" algn="l">
              <a:spcBef>
                <a:spcPts val="0"/>
              </a:spcBef>
              <a:spcAft>
                <a:spcPts val="0"/>
              </a:spcAft>
              <a:buClr>
                <a:srgbClr val="222222"/>
              </a:buClr>
              <a:buSzPts val="2000"/>
              <a:buFont typeface="Times New Roman"/>
              <a:buChar char="-"/>
            </a:pPr>
            <a:r>
              <a:rPr b="1" lang="en" sz="2000">
                <a:solidFill>
                  <a:srgbClr val="222222"/>
                </a:solidFill>
                <a:highlight>
                  <a:srgbClr val="FFFFFF"/>
                </a:highlight>
                <a:latin typeface="Times New Roman"/>
                <a:ea typeface="Times New Roman"/>
                <a:cs typeface="Times New Roman"/>
                <a:sym typeface="Times New Roman"/>
              </a:rPr>
              <a:t>In humans, this was also observed but in a clinicopathological manner, a pineal gland tumor which produces excess melatonin and other pineal hormones is associated with hypogonadism and decreased gonadal function.</a:t>
            </a:r>
            <a:endParaRPr b="1" sz="20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rPr b="1" lang="en" sz="2000">
                <a:solidFill>
                  <a:srgbClr val="222222"/>
                </a:solidFill>
                <a:highlight>
                  <a:srgbClr val="FFFFFF"/>
                </a:highlight>
                <a:latin typeface="Times New Roman"/>
                <a:ea typeface="Times New Roman"/>
                <a:cs typeface="Times New Roman"/>
                <a:sym typeface="Times New Roman"/>
              </a:rPr>
              <a:t>Is melatonin responsible for the onset of puberty? </a:t>
            </a:r>
            <a:r>
              <a:rPr lang="en" sz="2000">
                <a:solidFill>
                  <a:srgbClr val="222222"/>
                </a:solidFill>
                <a:highlight>
                  <a:srgbClr val="FFFFFF"/>
                </a:highlight>
                <a:latin typeface="Times New Roman"/>
                <a:ea typeface="Times New Roman"/>
                <a:cs typeface="Times New Roman"/>
                <a:sym typeface="Times New Roman"/>
              </a:rPr>
              <a:t>From the above we can conclude that melanin inhibits the secretion of GnRH, puberty is characterized with a sudden rise in GnRH levels. It has been found that melatonin levels decrease at the time of onset of puberty and during reproductive years and are higher during childhood, What’s more intriguing is that people with removed pineal glands experience puberty earlier than those with intact pineal glands.</a:t>
            </a:r>
            <a:endParaRPr sz="2000">
              <a:latin typeface="Times New Roman"/>
              <a:ea typeface="Times New Roman"/>
              <a:cs typeface="Times New Roman"/>
              <a:sym typeface="Times New Roman"/>
            </a:endParaRPr>
          </a:p>
        </p:txBody>
      </p:sp>
      <p:sp>
        <p:nvSpPr>
          <p:cNvPr id="445" name="Google Shape;445;p24"/>
          <p:cNvSpPr txBox="1"/>
          <p:nvPr/>
        </p:nvSpPr>
        <p:spPr>
          <a:xfrm>
            <a:off x="9610325" y="14854164"/>
            <a:ext cx="4307700" cy="3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222222"/>
                </a:solidFill>
                <a:highlight>
                  <a:srgbClr val="FFFFFF"/>
                </a:highlight>
                <a:latin typeface="Times New Roman"/>
                <a:ea typeface="Times New Roman"/>
                <a:cs typeface="Times New Roman"/>
                <a:sym typeface="Times New Roman"/>
              </a:rPr>
              <a:t>Being the only unpaired structure in the brain, the famous french philosopher Rene Descartes had this to say about the pineal gland:</a:t>
            </a:r>
            <a:endParaRPr sz="22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22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i="1" lang="en" sz="2200">
                <a:solidFill>
                  <a:srgbClr val="222222"/>
                </a:solidFill>
                <a:highlight>
                  <a:srgbClr val="FFFFFF"/>
                </a:highlight>
                <a:latin typeface="Times New Roman"/>
                <a:ea typeface="Times New Roman"/>
                <a:cs typeface="Times New Roman"/>
                <a:sym typeface="Times New Roman"/>
              </a:rPr>
              <a:t>"Since it is the only solid part in the whole brain which is single, it must necessarily be the seat of the common sense, i.e., of thought, and consequently of the soul; for one cannot be separated from the other."</a:t>
            </a:r>
            <a:endParaRPr i="1" sz="22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2200">
                <a:solidFill>
                  <a:srgbClr val="222222"/>
                </a:solidFill>
                <a:highlight>
                  <a:srgbClr val="FFFFFF"/>
                </a:highlight>
                <a:latin typeface="Times New Roman"/>
                <a:ea typeface="Times New Roman"/>
                <a:cs typeface="Times New Roman"/>
                <a:sym typeface="Times New Roman"/>
              </a:rPr>
              <a:t>- Rene Descartes</a:t>
            </a:r>
            <a:endParaRPr b="1"/>
          </a:p>
        </p:txBody>
      </p:sp>
      <p:pic>
        <p:nvPicPr>
          <p:cNvPr id="446" name="Google Shape;446;p24"/>
          <p:cNvPicPr preferRelativeResize="0"/>
          <p:nvPr/>
        </p:nvPicPr>
        <p:blipFill>
          <a:blip r:embed="rId6">
            <a:alphaModFix/>
          </a:blip>
          <a:stretch>
            <a:fillRect/>
          </a:stretch>
        </p:blipFill>
        <p:spPr>
          <a:xfrm>
            <a:off x="10934711" y="12204143"/>
            <a:ext cx="1658925" cy="2650032"/>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25"/>
          <p:cNvSpPr/>
          <p:nvPr/>
        </p:nvSpPr>
        <p:spPr>
          <a:xfrm>
            <a:off x="0" y="218066"/>
            <a:ext cx="11331900" cy="699600"/>
          </a:xfrm>
          <a:prstGeom prst="rect">
            <a:avLst/>
          </a:prstGeom>
          <a:solidFill>
            <a:srgbClr val="99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452" name="Google Shape;452;p25"/>
          <p:cNvSpPr/>
          <p:nvPr/>
        </p:nvSpPr>
        <p:spPr>
          <a:xfrm>
            <a:off x="656616" y="2181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453" name="Google Shape;453;p25"/>
          <p:cNvSpPr txBox="1"/>
          <p:nvPr/>
        </p:nvSpPr>
        <p:spPr>
          <a:xfrm>
            <a:off x="11409324" y="2077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 </a:t>
            </a:r>
            <a:endParaRPr sz="3500">
              <a:latin typeface="Oswald"/>
              <a:ea typeface="Oswald"/>
              <a:cs typeface="Oswald"/>
              <a:sym typeface="Oswald"/>
            </a:endParaRPr>
          </a:p>
        </p:txBody>
      </p:sp>
      <p:sp>
        <p:nvSpPr>
          <p:cNvPr id="454" name="Google Shape;454;p25"/>
          <p:cNvSpPr txBox="1"/>
          <p:nvPr/>
        </p:nvSpPr>
        <p:spPr>
          <a:xfrm>
            <a:off x="929925" y="218075"/>
            <a:ext cx="11331900" cy="9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PHYSIOLOGY OF ANDROGENS &amp; CONTROL OF MALE SEXUAL FUNCTIONS</a:t>
            </a:r>
            <a:endParaRPr sz="3100">
              <a:solidFill>
                <a:srgbClr val="FFFFFF"/>
              </a:solidFill>
              <a:latin typeface="Oswald"/>
              <a:ea typeface="Oswald"/>
              <a:cs typeface="Oswald"/>
              <a:sym typeface="Oswald"/>
            </a:endParaRPr>
          </a:p>
        </p:txBody>
      </p:sp>
      <p:sp>
        <p:nvSpPr>
          <p:cNvPr id="455" name="Google Shape;455;p25"/>
          <p:cNvSpPr txBox="1"/>
          <p:nvPr/>
        </p:nvSpPr>
        <p:spPr>
          <a:xfrm>
            <a:off x="32475" y="169200"/>
            <a:ext cx="6243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12</a:t>
            </a:r>
            <a:endParaRPr sz="4500">
              <a:solidFill>
                <a:srgbClr val="FFFFFF"/>
              </a:solidFill>
              <a:latin typeface="Oswald"/>
              <a:ea typeface="Oswald"/>
              <a:cs typeface="Oswald"/>
              <a:sym typeface="Oswald"/>
            </a:endParaRPr>
          </a:p>
        </p:txBody>
      </p:sp>
      <p:sp>
        <p:nvSpPr>
          <p:cNvPr id="456" name="Google Shape;456;p25"/>
          <p:cNvSpPr txBox="1"/>
          <p:nvPr/>
        </p:nvSpPr>
        <p:spPr>
          <a:xfrm>
            <a:off x="1006125" y="1152875"/>
            <a:ext cx="11622300" cy="9642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latin typeface="Oswald"/>
                <a:ea typeface="Oswald"/>
                <a:cs typeface="Oswald"/>
                <a:sym typeface="Oswald"/>
              </a:rPr>
              <a:t>Further Reading </a:t>
            </a:r>
            <a:endParaRPr sz="6000">
              <a:latin typeface="Oswald"/>
              <a:ea typeface="Oswald"/>
              <a:cs typeface="Oswald"/>
              <a:sym typeface="Oswald"/>
            </a:endParaRPr>
          </a:p>
        </p:txBody>
      </p:sp>
      <p:sp>
        <p:nvSpPr>
          <p:cNvPr id="457" name="Google Shape;457;p25"/>
          <p:cNvSpPr txBox="1"/>
          <p:nvPr/>
        </p:nvSpPr>
        <p:spPr>
          <a:xfrm>
            <a:off x="1229138" y="2271727"/>
            <a:ext cx="7338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highlight>
                  <a:srgbClr val="B7B7B7"/>
                </a:highlight>
                <a:latin typeface="Oswald"/>
                <a:ea typeface="Oswald"/>
                <a:cs typeface="Oswald"/>
                <a:sym typeface="Oswald"/>
              </a:rPr>
              <a:t>The Physics of Human Sperm</a:t>
            </a:r>
            <a:endParaRPr sz="4800">
              <a:highlight>
                <a:srgbClr val="B7B7B7"/>
              </a:highlight>
              <a:latin typeface="Oswald"/>
              <a:ea typeface="Oswald"/>
              <a:cs typeface="Oswald"/>
              <a:sym typeface="Oswald"/>
            </a:endParaRPr>
          </a:p>
        </p:txBody>
      </p:sp>
      <p:sp>
        <p:nvSpPr>
          <p:cNvPr id="458" name="Google Shape;458;p25"/>
          <p:cNvSpPr/>
          <p:nvPr/>
        </p:nvSpPr>
        <p:spPr>
          <a:xfrm>
            <a:off x="545101" y="2510825"/>
            <a:ext cx="800700" cy="725700"/>
          </a:xfrm>
          <a:prstGeom prst="rect">
            <a:avLst/>
          </a:prstGeom>
          <a:solidFill>
            <a:srgbClr val="B7B7B7"/>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sz="3000"/>
          </a:p>
        </p:txBody>
      </p:sp>
      <p:sp>
        <p:nvSpPr>
          <p:cNvPr id="459" name="Google Shape;459;p25"/>
          <p:cNvSpPr txBox="1"/>
          <p:nvPr/>
        </p:nvSpPr>
        <p:spPr>
          <a:xfrm>
            <a:off x="723450" y="3630275"/>
            <a:ext cx="12650100" cy="903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250">
                <a:solidFill>
                  <a:schemeClr val="dk1"/>
                </a:solidFill>
                <a:latin typeface="Times New Roman"/>
                <a:ea typeface="Times New Roman"/>
                <a:cs typeface="Times New Roman"/>
                <a:sym typeface="Times New Roman"/>
              </a:rPr>
              <a:t>The laws of physics apply everywhere within the universe, as it basically includes everything in space and time. </a:t>
            </a:r>
            <a:endParaRPr sz="2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2250">
                <a:solidFill>
                  <a:schemeClr val="dk1"/>
                </a:solidFill>
                <a:latin typeface="Times New Roman"/>
                <a:ea typeface="Times New Roman"/>
                <a:cs typeface="Times New Roman"/>
                <a:sym typeface="Times New Roman"/>
              </a:rPr>
              <a:t>- Living matter, scientifically speaking, are sac of chemicals clustered within a plasma membrane. Humans are merely larger collection of communicating matter. </a:t>
            </a:r>
            <a:endParaRPr sz="2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2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2250">
                <a:solidFill>
                  <a:schemeClr val="dk1"/>
                </a:solidFill>
                <a:latin typeface="Times New Roman"/>
                <a:ea typeface="Times New Roman"/>
                <a:cs typeface="Times New Roman"/>
                <a:sym typeface="Times New Roman"/>
              </a:rPr>
              <a:t>In accordance with this view, even the human body with its constituent cells obeys the laws of physics. Newton's laws hold true even within our bodies. We're gonna be looking into fluid dynamics and how it relates to human sperm: </a:t>
            </a:r>
            <a:endParaRPr sz="2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2250">
                <a:solidFill>
                  <a:schemeClr val="dk1"/>
                </a:solidFill>
                <a:latin typeface="Times New Roman"/>
                <a:ea typeface="Times New Roman"/>
                <a:cs typeface="Times New Roman"/>
                <a:sym typeface="Times New Roman"/>
              </a:rPr>
              <a:t>- Sperm always travels in a liquid medium from the lumen of seminiferous tubules which is filled with testicular fluids formed by Sertoli and Leydig cells, and then into the epididymal lumen where sperm starts to flap its flagella powered by ancient organisms buried in our cells, the mitochondria. </a:t>
            </a:r>
            <a:endParaRPr sz="2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2250">
                <a:solidFill>
                  <a:schemeClr val="dk1"/>
                </a:solidFill>
                <a:latin typeface="Times New Roman"/>
                <a:ea typeface="Times New Roman"/>
                <a:cs typeface="Times New Roman"/>
                <a:sym typeface="Times New Roman"/>
              </a:rPr>
              <a:t>- And through the proteinaceous and inorganic mesh of epididymal fluids, sperm emerges into the vas deferens and is further decorated there with more nutrients and cholesterol and finally reaches the urethra to mix up with other contents of the semen. </a:t>
            </a:r>
            <a:endParaRPr sz="2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2250">
                <a:solidFill>
                  <a:schemeClr val="dk1"/>
                </a:solidFill>
                <a:latin typeface="Times New Roman"/>
                <a:ea typeface="Times New Roman"/>
                <a:cs typeface="Times New Roman"/>
                <a:sym typeface="Times New Roman"/>
              </a:rPr>
              <a:t>- Therefore in order for sperm to travel from two points in space it'll have to swim its way through all of these fluids (with the help of peristaltic contractions of male genital tract). </a:t>
            </a:r>
            <a:endParaRPr sz="2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2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2250">
                <a:solidFill>
                  <a:schemeClr val="dk1"/>
                </a:solidFill>
                <a:latin typeface="Times New Roman"/>
                <a:ea typeface="Times New Roman"/>
                <a:cs typeface="Times New Roman"/>
                <a:sym typeface="Times New Roman"/>
              </a:rPr>
              <a:t>The laws of physics govern this journey, as it also govern the billions of chemical processes that happen each second in our body. </a:t>
            </a:r>
            <a:endParaRPr sz="2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2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2250">
                <a:solidFill>
                  <a:schemeClr val="dk1"/>
                </a:solidFill>
                <a:latin typeface="Times New Roman"/>
                <a:ea typeface="Times New Roman"/>
                <a:cs typeface="Times New Roman"/>
                <a:sym typeface="Times New Roman"/>
              </a:rPr>
              <a:t>Let us examine this further </a:t>
            </a:r>
            <a:r>
              <a:rPr lang="en" sz="2250" u="sng">
                <a:solidFill>
                  <a:schemeClr val="hlink"/>
                </a:solidFill>
                <a:latin typeface="Times New Roman"/>
                <a:ea typeface="Times New Roman"/>
                <a:cs typeface="Times New Roman"/>
                <a:sym typeface="Times New Roman"/>
                <a:hlinkClick r:id="rId3"/>
              </a:rPr>
              <a:t>(</a:t>
            </a:r>
            <a:r>
              <a:rPr lang="en" sz="2250" u="sng">
                <a:solidFill>
                  <a:schemeClr val="hlink"/>
                </a:solidFill>
                <a:latin typeface="Times New Roman"/>
                <a:ea typeface="Times New Roman"/>
                <a:cs typeface="Times New Roman"/>
                <a:sym typeface="Times New Roman"/>
                <a:hlinkClick r:id="rId4"/>
              </a:rPr>
              <a:t>click here</a:t>
            </a:r>
            <a:r>
              <a:rPr lang="en" sz="2250" u="sng">
                <a:solidFill>
                  <a:schemeClr val="hlink"/>
                </a:solidFill>
                <a:latin typeface="Times New Roman"/>
                <a:ea typeface="Times New Roman"/>
                <a:cs typeface="Times New Roman"/>
                <a:sym typeface="Times New Roman"/>
                <a:hlinkClick r:id="rId5"/>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pic>
        <p:nvPicPr>
          <p:cNvPr id="464" name="Google Shape;464;p26"/>
          <p:cNvPicPr preferRelativeResize="0"/>
          <p:nvPr/>
        </p:nvPicPr>
        <p:blipFill>
          <a:blip r:embed="rId3">
            <a:alphaModFix/>
          </a:blip>
          <a:stretch>
            <a:fillRect/>
          </a:stretch>
        </p:blipFill>
        <p:spPr>
          <a:xfrm>
            <a:off x="0" y="0"/>
            <a:ext cx="14097000" cy="19935825"/>
          </a:xfrm>
          <a:prstGeom prst="rect">
            <a:avLst/>
          </a:prstGeom>
          <a:noFill/>
          <a:ln>
            <a:noFill/>
          </a:ln>
        </p:spPr>
      </p:pic>
      <p:sp>
        <p:nvSpPr>
          <p:cNvPr id="465" name="Google Shape;465;p26"/>
          <p:cNvSpPr/>
          <p:nvPr/>
        </p:nvSpPr>
        <p:spPr>
          <a:xfrm>
            <a:off x="548750" y="2470050"/>
            <a:ext cx="12962100" cy="15941100"/>
          </a:xfrm>
          <a:prstGeom prst="rect">
            <a:avLst/>
          </a:prstGeom>
          <a:noFill/>
          <a:ln>
            <a:noFill/>
          </a:ln>
        </p:spPr>
        <p:txBody>
          <a:bodyPr anchorCtr="0" anchor="t" bIns="91425" lIns="91425" spcFirstLastPara="1" rIns="91425" wrap="square" tIns="91425">
            <a:noAutofit/>
          </a:bodyPr>
          <a:lstStyle/>
          <a:p>
            <a:pPr indent="-355600" lvl="0" marL="457200" rtl="0" algn="just">
              <a:lnSpc>
                <a:spcPct val="100000"/>
              </a:lnSpc>
              <a:spcBef>
                <a:spcPts val="0"/>
              </a:spcBef>
              <a:spcAft>
                <a:spcPts val="0"/>
              </a:spcAft>
              <a:buClr>
                <a:schemeClr val="lt1"/>
              </a:buClr>
              <a:buSzPts val="2000"/>
              <a:buFont typeface="Times New Roman"/>
              <a:buAutoNum type="arabicPeriod"/>
            </a:pPr>
            <a:r>
              <a:rPr b="1" lang="en" sz="2000">
                <a:solidFill>
                  <a:schemeClr val="lt1"/>
                </a:solidFill>
                <a:latin typeface="Times New Roman"/>
                <a:ea typeface="Times New Roman"/>
                <a:cs typeface="Times New Roman"/>
                <a:sym typeface="Times New Roman"/>
              </a:rPr>
              <a:t>What is the correct trajectory of sperm during ejaculation</a:t>
            </a:r>
            <a:r>
              <a:rPr b="1" lang="en" sz="2000">
                <a:solidFill>
                  <a:schemeClr val="lt1"/>
                </a:solidFill>
                <a:latin typeface="Times New Roman"/>
                <a:ea typeface="Times New Roman"/>
                <a:cs typeface="Times New Roman"/>
                <a:sym typeface="Times New Roman"/>
              </a:rPr>
              <a:t>? </a:t>
            </a:r>
            <a:endParaRPr b="1" sz="2000">
              <a:solidFill>
                <a:schemeClr val="lt1"/>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Ejaculatory duct, epididymis, vas deferens, ampulla of vas deferens, urethra.</a:t>
            </a:r>
            <a:r>
              <a:rPr lang="en" sz="2000">
                <a:solidFill>
                  <a:schemeClr val="lt1"/>
                </a:solidFill>
                <a:latin typeface="Times New Roman"/>
                <a:ea typeface="Times New Roman"/>
                <a:cs typeface="Times New Roman"/>
                <a:sym typeface="Times New Roman"/>
              </a:rPr>
              <a:t> </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Epididymis, ejaculatory duct, ampulla of vas deferens, vas deferens, urethra.</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Epididymis, vas deferens, ampulla of vas deferens, ejaculatory duct, urethra.</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Vas deferens, ejaculatory duct, ampulla of vas deferens, urethra.</a:t>
            </a:r>
            <a:endParaRPr sz="20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2000">
              <a:solidFill>
                <a:schemeClr val="lt1"/>
              </a:solidFill>
              <a:latin typeface="Times New Roman"/>
              <a:ea typeface="Times New Roman"/>
              <a:cs typeface="Times New Roman"/>
              <a:sym typeface="Times New Roman"/>
            </a:endParaRPr>
          </a:p>
          <a:p>
            <a:pPr indent="-355600" lvl="0" marL="457200" marR="0" rtl="0" algn="just">
              <a:lnSpc>
                <a:spcPct val="100000"/>
              </a:lnSpc>
              <a:spcBef>
                <a:spcPts val="0"/>
              </a:spcBef>
              <a:spcAft>
                <a:spcPts val="0"/>
              </a:spcAft>
              <a:buClr>
                <a:schemeClr val="lt1"/>
              </a:buClr>
              <a:buSzPts val="2000"/>
              <a:buFont typeface="Times New Roman"/>
              <a:buAutoNum type="arabicPeriod"/>
            </a:pPr>
            <a:r>
              <a:rPr b="1" lang="en" sz="2000">
                <a:solidFill>
                  <a:schemeClr val="lt1"/>
                </a:solidFill>
                <a:latin typeface="Times New Roman"/>
                <a:ea typeface="Times New Roman"/>
                <a:cs typeface="Times New Roman"/>
                <a:sym typeface="Times New Roman"/>
              </a:rPr>
              <a:t>What would NOT be a side effect of a drug that hypo-stimulates the Leydig (interstitial) cells on a pubertal human?</a:t>
            </a:r>
            <a:endParaRPr sz="2000">
              <a:solidFill>
                <a:schemeClr val="lt1"/>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Increased secretion of GnRH (gonadotropin-releasing hormone) by hypothalamus. </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Increased secretion of FSH (follicle stimulating hormone) by anterior pituitary.</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Decreased secretion of GnRH (gonadotropin-releasing hormone) by hypothalamus.</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Increased secretion of LH (luteinizing hormone) by anterior pituitary.</a:t>
            </a:r>
            <a:endParaRPr sz="20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2000">
              <a:solidFill>
                <a:schemeClr val="lt1"/>
              </a:solidFill>
              <a:latin typeface="Times New Roman"/>
              <a:ea typeface="Times New Roman"/>
              <a:cs typeface="Times New Roman"/>
              <a:sym typeface="Times New Roman"/>
            </a:endParaRPr>
          </a:p>
          <a:p>
            <a:pPr indent="-355600" lvl="0" marL="457200" marR="0" rtl="0" algn="just">
              <a:lnSpc>
                <a:spcPct val="100000"/>
              </a:lnSpc>
              <a:spcBef>
                <a:spcPts val="0"/>
              </a:spcBef>
              <a:spcAft>
                <a:spcPts val="0"/>
              </a:spcAft>
              <a:buClr>
                <a:schemeClr val="lt1"/>
              </a:buClr>
              <a:buSzPts val="2000"/>
              <a:buFont typeface="Times New Roman"/>
              <a:buAutoNum type="arabicPeriod"/>
            </a:pPr>
            <a:r>
              <a:rPr b="1" lang="en" sz="2000">
                <a:solidFill>
                  <a:schemeClr val="lt1"/>
                </a:solidFill>
                <a:latin typeface="Times New Roman"/>
                <a:ea typeface="Times New Roman"/>
                <a:cs typeface="Times New Roman"/>
                <a:sym typeface="Times New Roman"/>
              </a:rPr>
              <a:t>What is the function of the epididymis?</a:t>
            </a:r>
            <a:endParaRPr sz="2000">
              <a:solidFill>
                <a:schemeClr val="lt1"/>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Sperm maturation and storage. </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Produces the bulk of seminal fluid.</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Provides nitric oxide needed for erections.</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Spermatogenesis.</a:t>
            </a:r>
            <a:endParaRPr sz="20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2000">
              <a:solidFill>
                <a:schemeClr val="lt1"/>
              </a:solidFill>
              <a:latin typeface="Times New Roman"/>
              <a:ea typeface="Times New Roman"/>
              <a:cs typeface="Times New Roman"/>
              <a:sym typeface="Times New Roman"/>
            </a:endParaRPr>
          </a:p>
          <a:p>
            <a:pPr indent="-355600" lvl="0" marL="457200" marR="0" rtl="0" algn="just">
              <a:lnSpc>
                <a:spcPct val="100000"/>
              </a:lnSpc>
              <a:spcBef>
                <a:spcPts val="0"/>
              </a:spcBef>
              <a:spcAft>
                <a:spcPts val="0"/>
              </a:spcAft>
              <a:buClr>
                <a:schemeClr val="lt1"/>
              </a:buClr>
              <a:buSzPts val="2000"/>
              <a:buFont typeface="Times New Roman"/>
              <a:buAutoNum type="arabicPeriod"/>
            </a:pPr>
            <a:r>
              <a:rPr b="1" lang="en" sz="2000">
                <a:solidFill>
                  <a:schemeClr val="lt1"/>
                </a:solidFill>
                <a:latin typeface="Times New Roman"/>
                <a:ea typeface="Times New Roman"/>
                <a:cs typeface="Times New Roman"/>
                <a:sym typeface="Times New Roman"/>
              </a:rPr>
              <a:t>Which hypothalamic hormone contributes to the regulation of the male reproductive system?</a:t>
            </a:r>
            <a:endParaRPr sz="2000">
              <a:solidFill>
                <a:schemeClr val="lt1"/>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 Luteinizing Hormone. </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 Gonadotropin-Releasing Hormone.</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 Follicle-Stimulating Hormone.</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 Androgens.</a:t>
            </a:r>
            <a:endParaRPr sz="20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2000">
              <a:solidFill>
                <a:schemeClr val="lt1"/>
              </a:solidFill>
              <a:latin typeface="Times New Roman"/>
              <a:ea typeface="Times New Roman"/>
              <a:cs typeface="Times New Roman"/>
              <a:sym typeface="Times New Roman"/>
            </a:endParaRPr>
          </a:p>
          <a:p>
            <a:pPr indent="-355600" lvl="0" marL="457200" marR="0" rtl="0" algn="just">
              <a:lnSpc>
                <a:spcPct val="100000"/>
              </a:lnSpc>
              <a:spcBef>
                <a:spcPts val="0"/>
              </a:spcBef>
              <a:spcAft>
                <a:spcPts val="0"/>
              </a:spcAft>
              <a:buClr>
                <a:schemeClr val="lt1"/>
              </a:buClr>
              <a:buSzPts val="2000"/>
              <a:buFont typeface="Times New Roman"/>
              <a:buAutoNum type="arabicPeriod"/>
            </a:pPr>
            <a:r>
              <a:rPr b="1" lang="en" sz="2000">
                <a:solidFill>
                  <a:schemeClr val="lt1"/>
                </a:solidFill>
                <a:latin typeface="Times New Roman"/>
                <a:ea typeface="Times New Roman"/>
                <a:cs typeface="Times New Roman"/>
                <a:sym typeface="Times New Roman"/>
              </a:rPr>
              <a:t>Which one of the following are the earliest cells of spermatogenesis?</a:t>
            </a:r>
            <a:endParaRPr sz="2000">
              <a:solidFill>
                <a:schemeClr val="lt1"/>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Primary spermatocytes. </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Spermatids.</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Secondary spermatocytes.</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Spermatogonia.</a:t>
            </a:r>
            <a:endParaRPr sz="20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2000">
              <a:solidFill>
                <a:schemeClr val="lt1"/>
              </a:solidFill>
              <a:latin typeface="Times New Roman"/>
              <a:ea typeface="Times New Roman"/>
              <a:cs typeface="Times New Roman"/>
              <a:sym typeface="Times New Roman"/>
            </a:endParaRPr>
          </a:p>
          <a:p>
            <a:pPr indent="-355600" lvl="0" marL="457200" marR="0" rtl="0" algn="just">
              <a:lnSpc>
                <a:spcPct val="100000"/>
              </a:lnSpc>
              <a:spcBef>
                <a:spcPts val="0"/>
              </a:spcBef>
              <a:spcAft>
                <a:spcPts val="0"/>
              </a:spcAft>
              <a:buClr>
                <a:schemeClr val="lt1"/>
              </a:buClr>
              <a:buSzPts val="2000"/>
              <a:buFont typeface="Times New Roman"/>
              <a:buAutoNum type="arabicPeriod"/>
            </a:pPr>
            <a:r>
              <a:rPr b="1" lang="en" sz="2000">
                <a:solidFill>
                  <a:schemeClr val="lt1"/>
                </a:solidFill>
                <a:latin typeface="Times New Roman"/>
                <a:ea typeface="Times New Roman"/>
                <a:cs typeface="Times New Roman"/>
                <a:sym typeface="Times New Roman"/>
              </a:rPr>
              <a:t>A 1-year old boy comes to the office for a routine check-up. Physical examination shows that his right testis is not palpable in the scrotum. This same finding was noted on his discharge from the newborn nursery. What is your provisional diagnosis?</a:t>
            </a:r>
            <a:endParaRPr b="1" sz="2000">
              <a:solidFill>
                <a:schemeClr val="lt1"/>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Prostatic Fibroadenoma.. </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Cryptorchidism.</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Adiposogenital syndrome.</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Hypergonadism.</a:t>
            </a:r>
            <a:endParaRPr sz="20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2000">
              <a:solidFill>
                <a:schemeClr val="lt1"/>
              </a:solidFill>
              <a:latin typeface="Times New Roman"/>
              <a:ea typeface="Times New Roman"/>
              <a:cs typeface="Times New Roman"/>
              <a:sym typeface="Times New Roman"/>
            </a:endParaRPr>
          </a:p>
          <a:p>
            <a:pPr indent="-355600" lvl="0" marL="457200" marR="0" rtl="0" algn="just">
              <a:lnSpc>
                <a:spcPct val="100000"/>
              </a:lnSpc>
              <a:spcBef>
                <a:spcPts val="0"/>
              </a:spcBef>
              <a:spcAft>
                <a:spcPts val="0"/>
              </a:spcAft>
              <a:buClr>
                <a:schemeClr val="lt1"/>
              </a:buClr>
              <a:buSzPts val="2000"/>
              <a:buFont typeface="Times New Roman"/>
              <a:buAutoNum type="arabicPeriod"/>
            </a:pPr>
            <a:r>
              <a:rPr b="1" lang="en" sz="2000">
                <a:solidFill>
                  <a:schemeClr val="lt1"/>
                </a:solidFill>
                <a:latin typeface="Times New Roman"/>
                <a:ea typeface="Times New Roman"/>
                <a:cs typeface="Times New Roman"/>
                <a:sym typeface="Times New Roman"/>
              </a:rPr>
              <a:t>A 40-year-old woman comes to the physician because of a 6-month history of increased facial hair growth. Her last menstrual period was 4 months ago. She is 165 cm (5 ft 5 in) tall and weighs 70 kg (154 lb); BMI is 26 kg/m . Her pulse is 80/min, and blood pressure is 130/82 mm Hg. Physical examination shows temporal balding and coarse dark hair on the upper lip and chin. Pelvic examination shows clitoral enlargement. Her serum testosterone concentration is increased. Serum concentrations of androstenedione, dehydroepiandrosterone, and urinary 17-ketosteroids are within the reference ranges. Ultrasonography of the pelvis shows a 12-cm ovarian mass. Which of the following best describes this mass?</a:t>
            </a:r>
            <a:endParaRPr b="1" sz="2000">
              <a:solidFill>
                <a:schemeClr val="lt1"/>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Granulosa tumor. </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Ovarian carcinoid.</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Sertoli-Leydig tumor.</a:t>
            </a:r>
            <a:endParaRPr sz="2000">
              <a:solidFill>
                <a:schemeClr val="lt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lt1"/>
              </a:buClr>
              <a:buSzPts val="2000"/>
              <a:buFont typeface="Times New Roman"/>
              <a:buAutoNum type="alphaUcParenR"/>
            </a:pPr>
            <a:r>
              <a:rPr lang="en" sz="2000">
                <a:solidFill>
                  <a:schemeClr val="lt1"/>
                </a:solidFill>
                <a:latin typeface="Times New Roman"/>
                <a:ea typeface="Times New Roman"/>
                <a:cs typeface="Times New Roman"/>
                <a:sym typeface="Times New Roman"/>
              </a:rPr>
              <a:t>Teratoma.</a:t>
            </a:r>
            <a:endParaRPr sz="2000">
              <a:solidFill>
                <a:schemeClr val="lt1"/>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t/>
            </a:r>
            <a:endParaRPr sz="2000">
              <a:solidFill>
                <a:schemeClr val="lt1"/>
              </a:solidFill>
              <a:latin typeface="Times New Roman"/>
              <a:ea typeface="Times New Roman"/>
              <a:cs typeface="Times New Roman"/>
              <a:sym typeface="Times New Roman"/>
            </a:endParaRPr>
          </a:p>
        </p:txBody>
      </p:sp>
      <p:sp>
        <p:nvSpPr>
          <p:cNvPr id="466" name="Google Shape;466;p26"/>
          <p:cNvSpPr/>
          <p:nvPr/>
        </p:nvSpPr>
        <p:spPr>
          <a:xfrm>
            <a:off x="7861325" y="18476350"/>
            <a:ext cx="8478900" cy="134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ANSWER KEY: </a:t>
            </a:r>
            <a:r>
              <a:rPr lang="en" sz="2500">
                <a:solidFill>
                  <a:schemeClr val="lt1"/>
                </a:solidFill>
                <a:latin typeface="Oswald"/>
                <a:ea typeface="Oswald"/>
                <a:cs typeface="Oswald"/>
                <a:sym typeface="Oswald"/>
              </a:rPr>
              <a:t> C, C, A, B, D, B, C</a:t>
            </a:r>
            <a:endParaRPr sz="2500">
              <a:solidFill>
                <a:schemeClr val="lt1"/>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pic>
        <p:nvPicPr>
          <p:cNvPr id="471" name="Google Shape;471;p27"/>
          <p:cNvPicPr preferRelativeResize="0"/>
          <p:nvPr/>
        </p:nvPicPr>
        <p:blipFill>
          <a:blip r:embed="rId3">
            <a:alphaModFix/>
          </a:blip>
          <a:stretch>
            <a:fillRect/>
          </a:stretch>
        </p:blipFill>
        <p:spPr>
          <a:xfrm>
            <a:off x="0" y="17"/>
            <a:ext cx="14097000" cy="19935788"/>
          </a:xfrm>
          <a:prstGeom prst="rect">
            <a:avLst/>
          </a:prstGeom>
          <a:noFill/>
          <a:ln>
            <a:noFill/>
          </a:ln>
        </p:spPr>
      </p:pic>
      <p:sp>
        <p:nvSpPr>
          <p:cNvPr id="472" name="Google Shape;472;p27"/>
          <p:cNvSpPr txBox="1"/>
          <p:nvPr/>
        </p:nvSpPr>
        <p:spPr>
          <a:xfrm>
            <a:off x="7518950" y="9090975"/>
            <a:ext cx="6922800" cy="10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Nayef Alsaber, Hameed M. Humaid </a:t>
            </a:r>
            <a:endParaRPr sz="3600">
              <a:solidFill>
                <a:srgbClr val="FFFFFF"/>
              </a:solidFill>
              <a:latin typeface="Oswald"/>
              <a:ea typeface="Oswald"/>
              <a:cs typeface="Oswald"/>
              <a:sym typeface="Oswald"/>
            </a:endParaRPr>
          </a:p>
          <a:p>
            <a:pPr indent="0" lvl="0" marL="0" rtl="0" algn="ctr">
              <a:spcBef>
                <a:spcPts val="0"/>
              </a:spcBef>
              <a:spcAft>
                <a:spcPts val="0"/>
              </a:spcAft>
              <a:buNone/>
            </a:pPr>
            <a:r>
              <a:t/>
            </a:r>
            <a:endParaRPr sz="3600">
              <a:solidFill>
                <a:srgbClr val="FFFFFF"/>
              </a:solidFill>
              <a:latin typeface="Oswald"/>
              <a:ea typeface="Oswald"/>
              <a:cs typeface="Oswald"/>
              <a:sym typeface="Oswald"/>
            </a:endParaRPr>
          </a:p>
        </p:txBody>
      </p:sp>
      <p:sp>
        <p:nvSpPr>
          <p:cNvPr id="473" name="Google Shape;473;p27"/>
          <p:cNvSpPr txBox="1"/>
          <p:nvPr/>
        </p:nvSpPr>
        <p:spPr>
          <a:xfrm>
            <a:off x="-329650" y="9090975"/>
            <a:ext cx="6922800" cy="173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FEMALE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Maha Alnahdi, Taif Alshammari</a:t>
            </a:r>
            <a:endParaRPr sz="3600">
              <a:solidFill>
                <a:srgbClr val="FFFFFF"/>
              </a:solidFill>
              <a:latin typeface="Oswald"/>
              <a:ea typeface="Oswald"/>
              <a:cs typeface="Oswald"/>
              <a:sym typeface="Oswald"/>
            </a:endParaRPr>
          </a:p>
        </p:txBody>
      </p:sp>
      <p:sp>
        <p:nvSpPr>
          <p:cNvPr id="474" name="Google Shape;474;p27"/>
          <p:cNvSpPr txBox="1"/>
          <p:nvPr/>
        </p:nvSpPr>
        <p:spPr>
          <a:xfrm>
            <a:off x="5486400" y="11722374"/>
            <a:ext cx="9135000" cy="10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REFERENCES</a:t>
            </a:r>
            <a:endParaRPr sz="36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Guyton and Hall Textbook of Medical Physiology</a:t>
            </a:r>
            <a:endParaRPr sz="30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Ganong’s Review of Medical Physiology</a:t>
            </a:r>
            <a:endParaRPr sz="3000">
              <a:solidFill>
                <a:srgbClr val="FFFFFF"/>
              </a:solidFill>
              <a:latin typeface="Oswald"/>
              <a:ea typeface="Oswald"/>
              <a:cs typeface="Oswald"/>
              <a:sym typeface="Oswald"/>
            </a:endParaRPr>
          </a:p>
        </p:txBody>
      </p:sp>
      <p:sp>
        <p:nvSpPr>
          <p:cNvPr id="475" name="Google Shape;475;p27"/>
          <p:cNvSpPr txBox="1"/>
          <p:nvPr/>
        </p:nvSpPr>
        <p:spPr>
          <a:xfrm>
            <a:off x="210775" y="5283200"/>
            <a:ext cx="13886400" cy="252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Oswald"/>
                <a:ea typeface="Oswald"/>
                <a:cs typeface="Oswald"/>
                <a:sym typeface="Oswald"/>
              </a:rPr>
              <a:t>Mohammed Alhumud</a:t>
            </a:r>
            <a:endParaRPr sz="6000">
              <a:solidFill>
                <a:srgbClr val="FFFFFF"/>
              </a:solidFill>
              <a:latin typeface="Oswald"/>
              <a:ea typeface="Oswald"/>
              <a:cs typeface="Oswald"/>
              <a:sym typeface="Oswald"/>
            </a:endParaRPr>
          </a:p>
          <a:p>
            <a:pPr indent="0" lvl="0" marL="0" rtl="0" algn="l">
              <a:spcBef>
                <a:spcPts val="0"/>
              </a:spcBef>
              <a:spcAft>
                <a:spcPts val="0"/>
              </a:spcAft>
              <a:buNone/>
            </a:pPr>
            <a:r>
              <a:t/>
            </a:r>
            <a:endParaRPr sz="3000">
              <a:solidFill>
                <a:srgbClr val="FFFFFF"/>
              </a:solidFill>
              <a:latin typeface="Oswald"/>
              <a:ea typeface="Oswald"/>
              <a:cs typeface="Oswald"/>
              <a:sym typeface="Oswald"/>
            </a:endParaRPr>
          </a:p>
          <a:p>
            <a:pPr indent="0" lvl="0" marL="0" rtl="0" algn="ctr">
              <a:spcBef>
                <a:spcPts val="0"/>
              </a:spcBef>
              <a:spcAft>
                <a:spcPts val="0"/>
              </a:spcAft>
              <a:buNone/>
            </a:pPr>
            <a:r>
              <a:rPr lang="en" sz="5000">
                <a:solidFill>
                  <a:srgbClr val="FFFFFF"/>
                </a:solidFill>
                <a:latin typeface="Oswald"/>
                <a:ea typeface="Oswald"/>
                <a:cs typeface="Oswald"/>
                <a:sym typeface="Oswald"/>
              </a:rPr>
              <a:t>Co-editor: </a:t>
            </a:r>
            <a:r>
              <a:rPr lang="en" sz="5000">
                <a:solidFill>
                  <a:srgbClr val="FFFFFF"/>
                </a:solidFill>
                <a:latin typeface="Oswald"/>
                <a:ea typeface="Oswald"/>
                <a:cs typeface="Oswald"/>
                <a:sym typeface="Oswald"/>
              </a:rPr>
              <a:t>Nouf Alshammari</a:t>
            </a:r>
            <a:endParaRPr sz="5000">
              <a:solidFill>
                <a:srgbClr val="FFFFFF"/>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p:nvPr/>
        </p:nvSpPr>
        <p:spPr>
          <a:xfrm>
            <a:off x="0" y="-10534"/>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2" name="Google Shape;72;p14"/>
          <p:cNvSpPr/>
          <p:nvPr/>
        </p:nvSpPr>
        <p:spPr>
          <a:xfrm>
            <a:off x="656616" y="-10489"/>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3" name="Google Shape;73;p14"/>
          <p:cNvSpPr/>
          <p:nvPr/>
        </p:nvSpPr>
        <p:spPr>
          <a:xfrm rot="10800000">
            <a:off x="302850" y="943225"/>
            <a:ext cx="9888900" cy="1787700"/>
          </a:xfrm>
          <a:prstGeom prst="round1Rect">
            <a:avLst>
              <a:gd fmla="val 16667" name="adj"/>
            </a:avLst>
          </a:prstGeom>
          <a:noFill/>
          <a:ln cap="flat" cmpd="sng" w="38100">
            <a:solidFill>
              <a:srgbClr val="666666"/>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4" name="Google Shape;74;p14"/>
          <p:cNvSpPr txBox="1"/>
          <p:nvPr/>
        </p:nvSpPr>
        <p:spPr>
          <a:xfrm>
            <a:off x="11409324" y="-2087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 </a:t>
            </a:r>
            <a:endParaRPr sz="3500">
              <a:latin typeface="Oswald"/>
              <a:ea typeface="Oswald"/>
              <a:cs typeface="Oswald"/>
              <a:sym typeface="Oswald"/>
            </a:endParaRPr>
          </a:p>
        </p:txBody>
      </p:sp>
      <p:sp>
        <p:nvSpPr>
          <p:cNvPr id="75" name="Google Shape;75;p14"/>
          <p:cNvSpPr/>
          <p:nvPr/>
        </p:nvSpPr>
        <p:spPr>
          <a:xfrm>
            <a:off x="780250" y="793841"/>
            <a:ext cx="134460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6" name="Google Shape;76;p14"/>
          <p:cNvSpPr/>
          <p:nvPr/>
        </p:nvSpPr>
        <p:spPr>
          <a:xfrm>
            <a:off x="283700" y="793841"/>
            <a:ext cx="18873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txBox="1"/>
          <p:nvPr/>
        </p:nvSpPr>
        <p:spPr>
          <a:xfrm>
            <a:off x="331315" y="784741"/>
            <a:ext cx="1887300" cy="4335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800">
                <a:solidFill>
                  <a:srgbClr val="FFFFFF"/>
                </a:solidFill>
                <a:latin typeface="Oswald"/>
                <a:ea typeface="Oswald"/>
                <a:cs typeface="Oswald"/>
                <a:sym typeface="Oswald"/>
              </a:rPr>
              <a:t>OBJECTIVES</a:t>
            </a:r>
            <a:endParaRPr sz="2800">
              <a:solidFill>
                <a:srgbClr val="FFFFFF"/>
              </a:solidFill>
              <a:latin typeface="Oswald"/>
              <a:ea typeface="Oswald"/>
              <a:cs typeface="Oswald"/>
              <a:sym typeface="Oswald"/>
            </a:endParaRPr>
          </a:p>
        </p:txBody>
      </p:sp>
      <p:sp>
        <p:nvSpPr>
          <p:cNvPr id="78" name="Google Shape;78;p14"/>
          <p:cNvSpPr txBox="1"/>
          <p:nvPr/>
        </p:nvSpPr>
        <p:spPr>
          <a:xfrm>
            <a:off x="929925" y="-1052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PHYSIOLOGY OF ANDROGENS &amp; CONTROL OF MALE SEXUAL FUNCTIONS</a:t>
            </a:r>
            <a:endParaRPr sz="3100">
              <a:solidFill>
                <a:srgbClr val="FFFFFF"/>
              </a:solidFill>
              <a:latin typeface="Oswald"/>
              <a:ea typeface="Oswald"/>
              <a:cs typeface="Oswald"/>
              <a:sym typeface="Oswald"/>
            </a:endParaRPr>
          </a:p>
        </p:txBody>
      </p:sp>
      <p:sp>
        <p:nvSpPr>
          <p:cNvPr id="79" name="Google Shape;79;p14"/>
          <p:cNvSpPr txBox="1"/>
          <p:nvPr/>
        </p:nvSpPr>
        <p:spPr>
          <a:xfrm>
            <a:off x="188014" y="-59398"/>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1</a:t>
            </a:r>
            <a:endParaRPr sz="4500">
              <a:solidFill>
                <a:srgbClr val="FFFFFF"/>
              </a:solidFill>
              <a:latin typeface="Oswald"/>
              <a:ea typeface="Oswald"/>
              <a:cs typeface="Oswald"/>
              <a:sym typeface="Oswald"/>
            </a:endParaRPr>
          </a:p>
        </p:txBody>
      </p:sp>
      <p:sp>
        <p:nvSpPr>
          <p:cNvPr id="80" name="Google Shape;80;p14"/>
          <p:cNvSpPr txBox="1"/>
          <p:nvPr/>
        </p:nvSpPr>
        <p:spPr>
          <a:xfrm>
            <a:off x="0" y="18360708"/>
            <a:ext cx="38178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400">
                <a:solidFill>
                  <a:srgbClr val="FFFFFF"/>
                </a:solidFill>
                <a:latin typeface="Verdana"/>
                <a:ea typeface="Verdana"/>
                <a:cs typeface="Verdana"/>
                <a:sym typeface="Verdana"/>
              </a:rPr>
              <a:t>Footnotes</a:t>
            </a:r>
            <a:endParaRPr sz="2400">
              <a:solidFill>
                <a:srgbClr val="FFFFFF"/>
              </a:solidFill>
              <a:latin typeface="Verdana"/>
              <a:ea typeface="Verdana"/>
              <a:cs typeface="Verdana"/>
              <a:sym typeface="Verdana"/>
            </a:endParaRPr>
          </a:p>
        </p:txBody>
      </p:sp>
      <p:sp>
        <p:nvSpPr>
          <p:cNvPr id="81" name="Google Shape;81;p14"/>
          <p:cNvSpPr/>
          <p:nvPr/>
        </p:nvSpPr>
        <p:spPr>
          <a:xfrm>
            <a:off x="545100" y="18283425"/>
            <a:ext cx="135855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82" name="Google Shape;82;p14"/>
          <p:cNvSpPr/>
          <p:nvPr/>
        </p:nvSpPr>
        <p:spPr>
          <a:xfrm>
            <a:off x="0" y="18283425"/>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83" name="Google Shape;83;p14"/>
          <p:cNvSpPr txBox="1"/>
          <p:nvPr/>
        </p:nvSpPr>
        <p:spPr>
          <a:xfrm>
            <a:off x="388075" y="1159000"/>
            <a:ext cx="9803700" cy="14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By the end of this lecture, you should be able to:</a:t>
            </a:r>
            <a:endParaRPr b="1">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Understand the functions of the male reproductive organs and glands.</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Describe the synthesis, secretion, metabolism and effects of testosterone.</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Explain how the hypothalamus and anterior pituitary gland regulate male reproductive function.</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Describe the major testicular abnormalities.</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Discuss the normal mechanism of the male sexual act.</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ctr">
              <a:spcBef>
                <a:spcPts val="0"/>
              </a:spcBef>
              <a:spcAft>
                <a:spcPts val="0"/>
              </a:spcAft>
              <a:buNone/>
            </a:pPr>
            <a:r>
              <a:t/>
            </a:r>
            <a:endParaRPr>
              <a:latin typeface="Times New Roman"/>
              <a:ea typeface="Times New Roman"/>
              <a:cs typeface="Times New Roman"/>
              <a:sym typeface="Times New Roman"/>
            </a:endParaRPr>
          </a:p>
        </p:txBody>
      </p:sp>
      <p:sp>
        <p:nvSpPr>
          <p:cNvPr id="84" name="Google Shape;84;p14"/>
          <p:cNvSpPr txBox="1"/>
          <p:nvPr/>
        </p:nvSpPr>
        <p:spPr>
          <a:xfrm>
            <a:off x="0" y="18716925"/>
            <a:ext cx="14065800" cy="819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AutoNum type="arabicPeriod"/>
            </a:pPr>
            <a:r>
              <a:rPr lang="en">
                <a:latin typeface="Times New Roman"/>
                <a:ea typeface="Times New Roman"/>
                <a:cs typeface="Times New Roman"/>
                <a:sym typeface="Times New Roman"/>
              </a:rPr>
              <a:t>Check further reading 1.</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AutoNum type="arabicPeriod"/>
            </a:pPr>
            <a:r>
              <a:rPr b="1" lang="en">
                <a:solidFill>
                  <a:schemeClr val="dk1"/>
                </a:solidFill>
                <a:latin typeface="Times New Roman"/>
                <a:ea typeface="Times New Roman"/>
                <a:cs typeface="Times New Roman"/>
                <a:sym typeface="Times New Roman"/>
              </a:rPr>
              <a:t>How does it prevent autoimmunity? </a:t>
            </a:r>
            <a:r>
              <a:rPr lang="en">
                <a:solidFill>
                  <a:schemeClr val="dk1"/>
                </a:solidFill>
                <a:latin typeface="Times New Roman"/>
                <a:ea typeface="Times New Roman"/>
                <a:cs typeface="Times New Roman"/>
                <a:sym typeface="Times New Roman"/>
              </a:rPr>
              <a:t>The antigens of testes are said to be ‘sequestered’ (antigen sequestration), and if they are exposed to immune cells, they will be recognized as </a:t>
            </a:r>
            <a:r>
              <a:rPr lang="en">
                <a:solidFill>
                  <a:schemeClr val="dk1"/>
                </a:solidFill>
                <a:latin typeface="Times New Roman"/>
                <a:ea typeface="Times New Roman"/>
                <a:cs typeface="Times New Roman"/>
                <a:sym typeface="Times New Roman"/>
              </a:rPr>
              <a:t>foreign</a:t>
            </a:r>
            <a:r>
              <a:rPr lang="en">
                <a:solidFill>
                  <a:schemeClr val="dk1"/>
                </a:solidFill>
                <a:latin typeface="Times New Roman"/>
                <a:ea typeface="Times New Roman"/>
                <a:cs typeface="Times New Roman"/>
                <a:sym typeface="Times New Roman"/>
              </a:rPr>
              <a:t> bodies and an immune </a:t>
            </a:r>
            <a:r>
              <a:rPr lang="en">
                <a:solidFill>
                  <a:schemeClr val="dk1"/>
                </a:solidFill>
                <a:latin typeface="Times New Roman"/>
                <a:ea typeface="Times New Roman"/>
                <a:cs typeface="Times New Roman"/>
                <a:sym typeface="Times New Roman"/>
              </a:rPr>
              <a:t>reaction</a:t>
            </a:r>
            <a:r>
              <a:rPr lang="en">
                <a:solidFill>
                  <a:schemeClr val="dk1"/>
                </a:solidFill>
                <a:latin typeface="Times New Roman"/>
                <a:ea typeface="Times New Roman"/>
                <a:cs typeface="Times New Roman"/>
                <a:sym typeface="Times New Roman"/>
              </a:rPr>
              <a:t> will ensue. FASL binding to its receptor is a major mechanism for immune regulation, in fact, autoreactive cytotoxic and T-helper cells are removed in this manner by unique cells, called T-regulatory cells. (or T-reg). </a:t>
            </a:r>
            <a:endParaRPr>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AutoNum type="arabicPeriod"/>
            </a:pPr>
            <a:r>
              <a:rPr lang="en">
                <a:solidFill>
                  <a:schemeClr val="dk1"/>
                </a:solidFill>
                <a:latin typeface="Times New Roman"/>
                <a:ea typeface="Times New Roman"/>
                <a:cs typeface="Times New Roman"/>
                <a:sym typeface="Times New Roman"/>
              </a:rPr>
              <a:t>Sper</a:t>
            </a:r>
            <a:r>
              <a:rPr lang="en" u="sng">
                <a:solidFill>
                  <a:schemeClr val="dk1"/>
                </a:solidFill>
                <a:latin typeface="Times New Roman"/>
                <a:ea typeface="Times New Roman"/>
                <a:cs typeface="Times New Roman"/>
                <a:sym typeface="Times New Roman"/>
              </a:rPr>
              <a:t>mio</a:t>
            </a:r>
            <a:r>
              <a:rPr lang="en">
                <a:solidFill>
                  <a:schemeClr val="dk1"/>
                </a:solidFill>
                <a:latin typeface="Times New Roman"/>
                <a:ea typeface="Times New Roman"/>
                <a:cs typeface="Times New Roman"/>
                <a:sym typeface="Times New Roman"/>
              </a:rPr>
              <a:t>genesis is the final step of Sper</a:t>
            </a:r>
            <a:r>
              <a:rPr lang="en" u="sng">
                <a:solidFill>
                  <a:schemeClr val="dk1"/>
                </a:solidFill>
                <a:latin typeface="Times New Roman"/>
                <a:ea typeface="Times New Roman"/>
                <a:cs typeface="Times New Roman"/>
                <a:sym typeface="Times New Roman"/>
              </a:rPr>
              <a:t>mato</a:t>
            </a:r>
            <a:r>
              <a:rPr lang="en">
                <a:solidFill>
                  <a:schemeClr val="dk1"/>
                </a:solidFill>
                <a:latin typeface="Times New Roman"/>
                <a:ea typeface="Times New Roman"/>
                <a:cs typeface="Times New Roman"/>
                <a:sym typeface="Times New Roman"/>
              </a:rPr>
              <a:t>genesis.</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85" name="Google Shape;85;p14"/>
          <p:cNvSpPr/>
          <p:nvPr/>
        </p:nvSpPr>
        <p:spPr>
          <a:xfrm flipH="1" rot="10800000">
            <a:off x="265725" y="8523775"/>
            <a:ext cx="13437900" cy="9672900"/>
          </a:xfrm>
          <a:prstGeom prst="round1Rect">
            <a:avLst>
              <a:gd fmla="val 6268" name="adj"/>
            </a:avLst>
          </a:prstGeom>
          <a:noFill/>
          <a:ln cap="flat" cmpd="sng" w="9525">
            <a:solidFill>
              <a:srgbClr val="EA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86" name="Google Shape;86;p14"/>
          <p:cNvSpPr/>
          <p:nvPr/>
        </p:nvSpPr>
        <p:spPr>
          <a:xfrm>
            <a:off x="12406376" y="8520205"/>
            <a:ext cx="573000" cy="93306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87" name="Google Shape;87;p14"/>
          <p:cNvSpPr txBox="1"/>
          <p:nvPr/>
        </p:nvSpPr>
        <p:spPr>
          <a:xfrm>
            <a:off x="985962" y="8353150"/>
            <a:ext cx="8971500" cy="10587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highlight>
                  <a:srgbClr val="F4CCCC"/>
                </a:highlight>
                <a:latin typeface="Oswald"/>
                <a:ea typeface="Oswald"/>
                <a:cs typeface="Oswald"/>
                <a:sym typeface="Oswald"/>
              </a:rPr>
              <a:t>Spermatogenesis</a:t>
            </a:r>
            <a:r>
              <a:rPr baseline="30000" lang="en" sz="4800">
                <a:highlight>
                  <a:srgbClr val="F4CCCC"/>
                </a:highlight>
                <a:latin typeface="Oswald"/>
                <a:ea typeface="Oswald"/>
                <a:cs typeface="Oswald"/>
                <a:sym typeface="Oswald"/>
              </a:rPr>
              <a:t>1</a:t>
            </a:r>
            <a:endParaRPr baseline="30000" sz="4800">
              <a:highlight>
                <a:srgbClr val="F4CCCC"/>
              </a:highlight>
              <a:latin typeface="Oswald"/>
              <a:ea typeface="Oswald"/>
              <a:cs typeface="Oswald"/>
              <a:sym typeface="Oswald"/>
            </a:endParaRPr>
          </a:p>
        </p:txBody>
      </p:sp>
      <p:sp>
        <p:nvSpPr>
          <p:cNvPr id="88" name="Google Shape;88;p14"/>
          <p:cNvSpPr/>
          <p:nvPr/>
        </p:nvSpPr>
        <p:spPr>
          <a:xfrm>
            <a:off x="11462475" y="8515975"/>
            <a:ext cx="573000" cy="93306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89" name="Google Shape;89;p14"/>
          <p:cNvSpPr/>
          <p:nvPr/>
        </p:nvSpPr>
        <p:spPr>
          <a:xfrm>
            <a:off x="573430" y="8754531"/>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A9999"/>
              </a:solidFill>
            </a:endParaRPr>
          </a:p>
        </p:txBody>
      </p:sp>
      <p:sp>
        <p:nvSpPr>
          <p:cNvPr id="90" name="Google Shape;90;p14"/>
          <p:cNvSpPr txBox="1"/>
          <p:nvPr/>
        </p:nvSpPr>
        <p:spPr>
          <a:xfrm>
            <a:off x="713381" y="9253875"/>
            <a:ext cx="10286100" cy="23280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Times New Roman"/>
              <a:buChar char="■"/>
            </a:pPr>
            <a:r>
              <a:rPr lang="en" sz="2000">
                <a:latin typeface="Times New Roman"/>
                <a:ea typeface="Times New Roman"/>
                <a:cs typeface="Times New Roman"/>
                <a:sym typeface="Times New Roman"/>
              </a:rPr>
              <a:t>Spermatogenesis is the formation of sperm.</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Char char="■"/>
            </a:pPr>
            <a:r>
              <a:rPr lang="en" sz="2000">
                <a:latin typeface="Times New Roman"/>
                <a:ea typeface="Times New Roman"/>
                <a:cs typeface="Times New Roman"/>
                <a:sym typeface="Times New Roman"/>
              </a:rPr>
              <a:t>Occurs in the seminiferous tubules during active sexual life due to stimulation of</a:t>
            </a:r>
            <a:r>
              <a:rPr lang="en" sz="2000">
                <a:latin typeface="Times New Roman"/>
                <a:ea typeface="Times New Roman"/>
                <a:cs typeface="Times New Roman"/>
                <a:sym typeface="Times New Roman"/>
              </a:rPr>
              <a:t> </a:t>
            </a:r>
            <a:r>
              <a:rPr lang="en" sz="2000">
                <a:latin typeface="Times New Roman"/>
                <a:ea typeface="Times New Roman"/>
                <a:cs typeface="Times New Roman"/>
                <a:sym typeface="Times New Roman"/>
              </a:rPr>
              <a:t>AP-GnHs</a:t>
            </a:r>
            <a:r>
              <a:rPr lang="en" sz="2000">
                <a:latin typeface="Times New Roman"/>
                <a:ea typeface="Times New Roman"/>
                <a:cs typeface="Times New Roman"/>
                <a:sym typeface="Times New Roman"/>
              </a:rPr>
              <a:t>.</a:t>
            </a:r>
            <a:r>
              <a:rPr lang="en" sz="2000">
                <a:solidFill>
                  <a:srgbClr val="45818E"/>
                </a:solidFill>
                <a:latin typeface="Times New Roman"/>
                <a:ea typeface="Times New Roman"/>
                <a:cs typeface="Times New Roman"/>
                <a:sym typeface="Times New Roman"/>
              </a:rPr>
              <a:t> </a:t>
            </a:r>
            <a:r>
              <a:rPr lang="en" sz="1700">
                <a:solidFill>
                  <a:srgbClr val="999999"/>
                </a:solidFill>
                <a:latin typeface="Times New Roman"/>
                <a:ea typeface="Times New Roman"/>
                <a:cs typeface="Times New Roman"/>
                <a:sym typeface="Times New Roman"/>
              </a:rPr>
              <a:t>(Anterior pituitary gonadotropic hormones) </a:t>
            </a:r>
            <a:endParaRPr sz="1700">
              <a:solidFill>
                <a:srgbClr val="999999"/>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Char char="■"/>
            </a:pPr>
            <a:r>
              <a:rPr lang="en" sz="2000">
                <a:latin typeface="Times New Roman"/>
                <a:ea typeface="Times New Roman"/>
                <a:cs typeface="Times New Roman"/>
                <a:sym typeface="Times New Roman"/>
              </a:rPr>
              <a:t>Seminiferous tubules contain: </a:t>
            </a:r>
            <a:endParaRPr sz="2000">
              <a:latin typeface="Times New Roman"/>
              <a:ea typeface="Times New Roman"/>
              <a:cs typeface="Times New Roman"/>
              <a:sym typeface="Times New Roman"/>
            </a:endParaRPr>
          </a:p>
          <a:p>
            <a:pPr indent="-355600" lvl="0" marL="914400" rtl="0" algn="l">
              <a:lnSpc>
                <a:spcPct val="115000"/>
              </a:lnSpc>
              <a:spcBef>
                <a:spcPts val="0"/>
              </a:spcBef>
              <a:spcAft>
                <a:spcPts val="0"/>
              </a:spcAft>
              <a:buSzPts val="2000"/>
              <a:buFont typeface="Times New Roman"/>
              <a:buChar char="-"/>
            </a:pPr>
            <a:r>
              <a:rPr lang="en" sz="2000">
                <a:latin typeface="Times New Roman"/>
                <a:ea typeface="Times New Roman"/>
                <a:cs typeface="Times New Roman"/>
                <a:sym typeface="Times New Roman"/>
              </a:rPr>
              <a:t>Spermatogonia: Stem cells involved in spermatogenesis.</a:t>
            </a:r>
            <a:endParaRPr sz="2000">
              <a:latin typeface="Times New Roman"/>
              <a:ea typeface="Times New Roman"/>
              <a:cs typeface="Times New Roman"/>
              <a:sym typeface="Times New Roman"/>
            </a:endParaRPr>
          </a:p>
          <a:p>
            <a:pPr indent="-355600" lvl="0" marL="914400" rtl="0" algn="l">
              <a:lnSpc>
                <a:spcPct val="115000"/>
              </a:lnSpc>
              <a:spcBef>
                <a:spcPts val="0"/>
              </a:spcBef>
              <a:spcAft>
                <a:spcPts val="0"/>
              </a:spcAft>
              <a:buSzPts val="2000"/>
              <a:buFont typeface="Times New Roman"/>
              <a:buChar char="-"/>
            </a:pPr>
            <a:r>
              <a:rPr lang="en" sz="2000">
                <a:latin typeface="Times New Roman"/>
                <a:ea typeface="Times New Roman"/>
                <a:cs typeface="Times New Roman"/>
                <a:sym typeface="Times New Roman"/>
              </a:rPr>
              <a:t>Sertoli (Sustentacular) cells: Sustain and promote development of sperm.</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Clr>
                <a:srgbClr val="45818E"/>
              </a:buClr>
              <a:buSzPts val="2000"/>
              <a:buFont typeface="Times New Roman"/>
              <a:buChar char="■"/>
            </a:pPr>
            <a:r>
              <a:rPr lang="en" sz="2000">
                <a:solidFill>
                  <a:srgbClr val="45818E"/>
                </a:solidFill>
                <a:latin typeface="Times New Roman"/>
                <a:ea typeface="Times New Roman"/>
                <a:cs typeface="Times New Roman"/>
                <a:sym typeface="Times New Roman"/>
              </a:rPr>
              <a:t>Begins at an </a:t>
            </a:r>
            <a:r>
              <a:rPr lang="en" sz="2000">
                <a:solidFill>
                  <a:srgbClr val="45818E"/>
                </a:solidFill>
                <a:latin typeface="Times New Roman"/>
                <a:ea typeface="Times New Roman"/>
                <a:cs typeface="Times New Roman"/>
                <a:sym typeface="Times New Roman"/>
              </a:rPr>
              <a:t>average age </a:t>
            </a:r>
            <a:r>
              <a:rPr lang="en" sz="2000">
                <a:solidFill>
                  <a:srgbClr val="45818E"/>
                </a:solidFill>
                <a:latin typeface="Times New Roman"/>
                <a:ea typeface="Times New Roman"/>
                <a:cs typeface="Times New Roman"/>
                <a:sym typeface="Times New Roman"/>
              </a:rPr>
              <a:t>of 13, continues throughout life &amp; </a:t>
            </a:r>
            <a:r>
              <a:rPr lang="en" sz="2000">
                <a:solidFill>
                  <a:srgbClr val="45818E"/>
                </a:solidFill>
                <a:latin typeface="Times New Roman"/>
                <a:ea typeface="Times New Roman"/>
                <a:cs typeface="Times New Roman"/>
                <a:sym typeface="Times New Roman"/>
              </a:rPr>
              <a:t>decreases</a:t>
            </a:r>
            <a:r>
              <a:rPr lang="en" sz="2000">
                <a:solidFill>
                  <a:srgbClr val="45818E"/>
                </a:solidFill>
                <a:latin typeface="Times New Roman"/>
                <a:ea typeface="Times New Roman"/>
                <a:cs typeface="Times New Roman"/>
                <a:sym typeface="Times New Roman"/>
              </a:rPr>
              <a:t> in old age.</a:t>
            </a:r>
            <a:endParaRPr sz="2000">
              <a:solidFill>
                <a:srgbClr val="8E7CC3"/>
              </a:solidFill>
              <a:latin typeface="Times New Roman"/>
              <a:ea typeface="Times New Roman"/>
              <a:cs typeface="Times New Roman"/>
              <a:sym typeface="Times New Roman"/>
            </a:endParaRPr>
          </a:p>
        </p:txBody>
      </p:sp>
      <p:sp>
        <p:nvSpPr>
          <p:cNvPr id="91" name="Google Shape;91;p14"/>
          <p:cNvSpPr/>
          <p:nvPr/>
        </p:nvSpPr>
        <p:spPr>
          <a:xfrm flipH="1" rot="10800000">
            <a:off x="325500" y="3136485"/>
            <a:ext cx="13446000" cy="2373600"/>
          </a:xfrm>
          <a:prstGeom prst="round1Rect">
            <a:avLst>
              <a:gd fmla="val 16667" name="adj"/>
            </a:avLst>
          </a:prstGeom>
          <a:noFill/>
          <a:ln cap="flat" cmpd="sng" w="9525">
            <a:solidFill>
              <a:srgbClr val="8E7CC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92" name="Google Shape;92;p14"/>
          <p:cNvSpPr/>
          <p:nvPr/>
        </p:nvSpPr>
        <p:spPr>
          <a:xfrm>
            <a:off x="12409304" y="3133485"/>
            <a:ext cx="581100" cy="2373600"/>
          </a:xfrm>
          <a:prstGeom prst="rect">
            <a:avLst/>
          </a:prstGeom>
          <a:solidFill>
            <a:srgbClr val="8E7CC3"/>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93" name="Google Shape;93;p14"/>
          <p:cNvSpPr txBox="1"/>
          <p:nvPr/>
        </p:nvSpPr>
        <p:spPr>
          <a:xfrm>
            <a:off x="1213928" y="3044035"/>
            <a:ext cx="9687900" cy="10587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600">
                <a:highlight>
                  <a:srgbClr val="D9D2E9"/>
                </a:highlight>
                <a:latin typeface="Oswald"/>
                <a:ea typeface="Oswald"/>
                <a:cs typeface="Oswald"/>
                <a:sym typeface="Oswald"/>
              </a:rPr>
              <a:t>Male Reproductive Anatomy and Physiology</a:t>
            </a:r>
            <a:endParaRPr baseline="30000" sz="3600">
              <a:highlight>
                <a:srgbClr val="D9D2E9"/>
              </a:highlight>
              <a:latin typeface="Oswald"/>
              <a:ea typeface="Oswald"/>
              <a:cs typeface="Oswald"/>
              <a:sym typeface="Oswald"/>
            </a:endParaRPr>
          </a:p>
        </p:txBody>
      </p:sp>
      <p:sp>
        <p:nvSpPr>
          <p:cNvPr id="94" name="Google Shape;94;p14"/>
          <p:cNvSpPr/>
          <p:nvPr/>
        </p:nvSpPr>
        <p:spPr>
          <a:xfrm>
            <a:off x="11469100" y="3133485"/>
            <a:ext cx="581100" cy="2373600"/>
          </a:xfrm>
          <a:prstGeom prst="rect">
            <a:avLst/>
          </a:prstGeom>
          <a:solidFill>
            <a:srgbClr val="8E7CC3"/>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95" name="Google Shape;95;p14"/>
          <p:cNvSpPr/>
          <p:nvPr/>
        </p:nvSpPr>
        <p:spPr>
          <a:xfrm>
            <a:off x="761101" y="3356635"/>
            <a:ext cx="468600" cy="433500"/>
          </a:xfrm>
          <a:prstGeom prst="rect">
            <a:avLst/>
          </a:prstGeom>
          <a:solidFill>
            <a:srgbClr val="8E7CC3"/>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A9999"/>
              </a:solidFill>
            </a:endParaRPr>
          </a:p>
        </p:txBody>
      </p:sp>
      <p:pic>
        <p:nvPicPr>
          <p:cNvPr id="96" name="Google Shape;96;p14"/>
          <p:cNvPicPr preferRelativeResize="0"/>
          <p:nvPr/>
        </p:nvPicPr>
        <p:blipFill>
          <a:blip r:embed="rId3">
            <a:alphaModFix/>
          </a:blip>
          <a:stretch>
            <a:fillRect/>
          </a:stretch>
        </p:blipFill>
        <p:spPr>
          <a:xfrm>
            <a:off x="12023051" y="3144813"/>
            <a:ext cx="1160281" cy="2026199"/>
          </a:xfrm>
          <a:prstGeom prst="rect">
            <a:avLst/>
          </a:prstGeom>
          <a:noFill/>
          <a:ln cap="flat" cmpd="sng" w="9525">
            <a:solidFill>
              <a:srgbClr val="000000"/>
            </a:solidFill>
            <a:prstDash val="solid"/>
            <a:round/>
            <a:headEnd len="sm" w="sm" type="none"/>
            <a:tailEnd len="sm" w="sm" type="none"/>
          </a:ln>
        </p:spPr>
      </p:pic>
      <p:sp>
        <p:nvSpPr>
          <p:cNvPr id="97" name="Google Shape;97;p14"/>
          <p:cNvSpPr txBox="1"/>
          <p:nvPr/>
        </p:nvSpPr>
        <p:spPr>
          <a:xfrm>
            <a:off x="11744146" y="5171013"/>
            <a:ext cx="1894200" cy="354600"/>
          </a:xfrm>
          <a:prstGeom prst="rect">
            <a:avLst/>
          </a:prstGeom>
          <a:noFill/>
          <a:ln>
            <a:noFill/>
          </a:ln>
        </p:spPr>
        <p:txBody>
          <a:bodyPr anchorCtr="0" anchor="ctr" bIns="242375" lIns="242375" spcFirstLastPara="1" rIns="242375" wrap="square" tIns="242375">
            <a:noAutofit/>
          </a:bodyPr>
          <a:lstStyle/>
          <a:p>
            <a:pPr indent="0" lvl="0" marL="0" rtl="0" algn="ctr">
              <a:spcBef>
                <a:spcPts val="0"/>
              </a:spcBef>
              <a:spcAft>
                <a:spcPts val="0"/>
              </a:spcAft>
              <a:buNone/>
            </a:pPr>
            <a:r>
              <a:rPr b="1" lang="en" sz="1600">
                <a:highlight>
                  <a:srgbClr val="FFFFFF"/>
                </a:highlight>
                <a:latin typeface="Merriweather"/>
                <a:ea typeface="Merriweather"/>
                <a:cs typeface="Merriweather"/>
                <a:sym typeface="Merriweather"/>
              </a:rPr>
              <a:t>Figure</a:t>
            </a:r>
            <a:r>
              <a:rPr b="1" lang="en" sz="1600">
                <a:highlight>
                  <a:srgbClr val="FFFFFF"/>
                </a:highlight>
                <a:latin typeface="Merriweather"/>
                <a:ea typeface="Merriweather"/>
                <a:cs typeface="Merriweather"/>
                <a:sym typeface="Merriweather"/>
              </a:rPr>
              <a:t> 4-3</a:t>
            </a:r>
            <a:endParaRPr sz="1600">
              <a:highlight>
                <a:srgbClr val="FFFFFF"/>
              </a:highlight>
              <a:latin typeface="Merriweather"/>
              <a:ea typeface="Merriweather"/>
              <a:cs typeface="Merriweather"/>
              <a:sym typeface="Merriweather"/>
            </a:endParaRPr>
          </a:p>
        </p:txBody>
      </p:sp>
      <p:grpSp>
        <p:nvGrpSpPr>
          <p:cNvPr id="98" name="Google Shape;98;p14"/>
          <p:cNvGrpSpPr/>
          <p:nvPr/>
        </p:nvGrpSpPr>
        <p:grpSpPr>
          <a:xfrm>
            <a:off x="10222906" y="3167342"/>
            <a:ext cx="1604554" cy="2002040"/>
            <a:chOff x="14495588" y="1507637"/>
            <a:chExt cx="2324431" cy="2900247"/>
          </a:xfrm>
        </p:grpSpPr>
        <p:pic>
          <p:nvPicPr>
            <p:cNvPr id="99" name="Google Shape;99;p14"/>
            <p:cNvPicPr preferRelativeResize="0"/>
            <p:nvPr/>
          </p:nvPicPr>
          <p:blipFill>
            <a:blip r:embed="rId4">
              <a:alphaModFix/>
            </a:blip>
            <a:stretch>
              <a:fillRect/>
            </a:stretch>
          </p:blipFill>
          <p:spPr>
            <a:xfrm>
              <a:off x="14495588" y="3027135"/>
              <a:ext cx="2324426" cy="1380749"/>
            </a:xfrm>
            <a:prstGeom prst="rect">
              <a:avLst/>
            </a:prstGeom>
            <a:noFill/>
            <a:ln cap="flat" cmpd="sng" w="9525">
              <a:solidFill>
                <a:srgbClr val="000000"/>
              </a:solidFill>
              <a:prstDash val="solid"/>
              <a:round/>
              <a:headEnd len="sm" w="sm" type="none"/>
              <a:tailEnd len="sm" w="sm" type="none"/>
            </a:ln>
          </p:spPr>
        </p:pic>
        <p:pic>
          <p:nvPicPr>
            <p:cNvPr id="100" name="Google Shape;100;p14"/>
            <p:cNvPicPr preferRelativeResize="0"/>
            <p:nvPr/>
          </p:nvPicPr>
          <p:blipFill rotWithShape="1">
            <a:blip r:embed="rId5">
              <a:alphaModFix/>
            </a:blip>
            <a:srcRect b="0" l="0" r="0" t="3222"/>
            <a:stretch/>
          </p:blipFill>
          <p:spPr>
            <a:xfrm>
              <a:off x="14495593" y="1507637"/>
              <a:ext cx="2324425" cy="1528800"/>
            </a:xfrm>
            <a:prstGeom prst="rect">
              <a:avLst/>
            </a:prstGeom>
            <a:noFill/>
            <a:ln cap="flat" cmpd="sng" w="9525">
              <a:solidFill>
                <a:srgbClr val="000000"/>
              </a:solidFill>
              <a:prstDash val="solid"/>
              <a:round/>
              <a:headEnd len="sm" w="sm" type="none"/>
              <a:tailEnd len="sm" w="sm" type="none"/>
            </a:ln>
          </p:spPr>
        </p:pic>
      </p:grpSp>
      <p:sp>
        <p:nvSpPr>
          <p:cNvPr id="101" name="Google Shape;101;p14"/>
          <p:cNvSpPr txBox="1"/>
          <p:nvPr/>
        </p:nvSpPr>
        <p:spPr>
          <a:xfrm>
            <a:off x="10078105" y="5171013"/>
            <a:ext cx="1894200" cy="354600"/>
          </a:xfrm>
          <a:prstGeom prst="rect">
            <a:avLst/>
          </a:prstGeom>
          <a:noFill/>
          <a:ln>
            <a:noFill/>
          </a:ln>
        </p:spPr>
        <p:txBody>
          <a:bodyPr anchorCtr="0" anchor="ctr" bIns="242375" lIns="242375" spcFirstLastPara="1" rIns="242375" wrap="square" tIns="242375">
            <a:noAutofit/>
          </a:bodyPr>
          <a:lstStyle/>
          <a:p>
            <a:pPr indent="0" lvl="0" marL="0" rtl="0" algn="ctr">
              <a:spcBef>
                <a:spcPts val="0"/>
              </a:spcBef>
              <a:spcAft>
                <a:spcPts val="0"/>
              </a:spcAft>
              <a:buNone/>
            </a:pPr>
            <a:r>
              <a:rPr b="1" lang="en" sz="1600">
                <a:highlight>
                  <a:srgbClr val="FFFFFF"/>
                </a:highlight>
                <a:latin typeface="Merriweather"/>
                <a:ea typeface="Merriweather"/>
                <a:cs typeface="Merriweather"/>
                <a:sym typeface="Merriweather"/>
              </a:rPr>
              <a:t>Figure</a:t>
            </a:r>
            <a:r>
              <a:rPr b="1" lang="en" sz="1600">
                <a:highlight>
                  <a:srgbClr val="FFFFFF"/>
                </a:highlight>
                <a:latin typeface="Merriweather"/>
                <a:ea typeface="Merriweather"/>
                <a:cs typeface="Merriweather"/>
                <a:sym typeface="Merriweather"/>
              </a:rPr>
              <a:t>s 4-2</a:t>
            </a:r>
            <a:endParaRPr sz="1600">
              <a:highlight>
                <a:srgbClr val="FFFFFF"/>
              </a:highlight>
              <a:latin typeface="Merriweather"/>
              <a:ea typeface="Merriweather"/>
              <a:cs typeface="Merriweather"/>
              <a:sym typeface="Merriweather"/>
            </a:endParaRPr>
          </a:p>
        </p:txBody>
      </p:sp>
      <p:sp>
        <p:nvSpPr>
          <p:cNvPr id="102" name="Google Shape;102;p14"/>
          <p:cNvSpPr/>
          <p:nvPr/>
        </p:nvSpPr>
        <p:spPr>
          <a:xfrm>
            <a:off x="302900" y="5647651"/>
            <a:ext cx="10400400" cy="2722500"/>
          </a:xfrm>
          <a:prstGeom prst="rect">
            <a:avLst/>
          </a:prstGeom>
          <a:solidFill>
            <a:srgbClr val="D9D2E9">
              <a:alpha val="4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393771" y="5638809"/>
            <a:ext cx="10400400" cy="2722500"/>
          </a:xfrm>
          <a:prstGeom prst="rect">
            <a:avLst/>
          </a:prstGeom>
          <a:solidFill>
            <a:srgbClr val="F4CCCC">
              <a:alpha val="13410"/>
            </a:srgbClr>
          </a:solidFill>
          <a:ln cap="flat" cmpd="sng" w="9525">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txBox="1"/>
          <p:nvPr/>
        </p:nvSpPr>
        <p:spPr>
          <a:xfrm>
            <a:off x="593649" y="5611473"/>
            <a:ext cx="9989100" cy="6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highlight>
                  <a:srgbClr val="B4A7D6"/>
                </a:highlight>
                <a:latin typeface="Oswald"/>
                <a:ea typeface="Oswald"/>
                <a:cs typeface="Oswald"/>
                <a:sym typeface="Oswald"/>
              </a:rPr>
              <a:t>Testes</a:t>
            </a:r>
            <a:endParaRPr sz="3600">
              <a:highlight>
                <a:srgbClr val="B4A7D6"/>
              </a:highlight>
              <a:latin typeface="Oswald"/>
              <a:ea typeface="Oswald"/>
              <a:cs typeface="Oswald"/>
              <a:sym typeface="Oswald"/>
            </a:endParaRPr>
          </a:p>
        </p:txBody>
      </p:sp>
      <p:sp>
        <p:nvSpPr>
          <p:cNvPr id="105" name="Google Shape;105;p14"/>
          <p:cNvSpPr txBox="1"/>
          <p:nvPr/>
        </p:nvSpPr>
        <p:spPr>
          <a:xfrm>
            <a:off x="393775" y="5984973"/>
            <a:ext cx="10514700" cy="2268900"/>
          </a:xfrm>
          <a:prstGeom prst="rect">
            <a:avLst/>
          </a:prstGeom>
          <a:noFill/>
          <a:ln>
            <a:noFill/>
          </a:ln>
        </p:spPr>
        <p:txBody>
          <a:bodyPr anchorCtr="0" anchor="t" bIns="232200" lIns="232200" spcFirstLastPara="1" rIns="232200" wrap="square" tIns="232200">
            <a:noAutofit/>
          </a:bodyPr>
          <a:lstStyle/>
          <a:p>
            <a:pPr indent="-342900" lvl="0" marL="457200" rtl="0" algn="l">
              <a:lnSpc>
                <a:spcPct val="115000"/>
              </a:lnSpc>
              <a:spcBef>
                <a:spcPts val="0"/>
              </a:spcBef>
              <a:spcAft>
                <a:spcPts val="0"/>
              </a:spcAft>
              <a:buSzPts val="1800"/>
              <a:buFont typeface="Times New Roman"/>
              <a:buChar char="■"/>
            </a:pPr>
            <a:r>
              <a:rPr lang="en" sz="1800">
                <a:solidFill>
                  <a:schemeClr val="dk1"/>
                </a:solidFill>
                <a:latin typeface="Times New Roman"/>
                <a:ea typeface="Times New Roman"/>
                <a:cs typeface="Times New Roman"/>
                <a:sym typeface="Times New Roman"/>
              </a:rPr>
              <a:t>The testes reside outside the abdominal cavity in the scrotum. </a:t>
            </a:r>
            <a:endParaRPr sz="1800">
              <a:solidFill>
                <a:schemeClr val="dk1"/>
              </a:solidFill>
              <a:latin typeface="Times New Roman"/>
              <a:ea typeface="Times New Roman"/>
              <a:cs typeface="Times New Roman"/>
              <a:sym typeface="Times New Roman"/>
            </a:endParaRPr>
          </a:p>
          <a:p>
            <a:pPr indent="-342900" lvl="0" marL="9144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This location maintains testicular temperature at about 2°C lower than body temperature </a:t>
            </a:r>
            <a:r>
              <a:rPr lang="en" sz="1500">
                <a:solidFill>
                  <a:schemeClr val="dk1"/>
                </a:solidFill>
                <a:latin typeface="Times New Roman"/>
                <a:ea typeface="Times New Roman"/>
                <a:cs typeface="Times New Roman"/>
                <a:sym typeface="Times New Roman"/>
              </a:rPr>
              <a:t>(clinical significance of this location will be discussed in page 9)</a:t>
            </a:r>
            <a:endParaRPr sz="15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SzPts val="1800"/>
              <a:buFont typeface="Times New Roman"/>
              <a:buChar char="■"/>
            </a:pPr>
            <a:r>
              <a:rPr lang="en" sz="1800">
                <a:solidFill>
                  <a:schemeClr val="dk1"/>
                </a:solidFill>
                <a:latin typeface="Times New Roman"/>
                <a:ea typeface="Times New Roman"/>
                <a:cs typeface="Times New Roman"/>
                <a:sym typeface="Times New Roman"/>
              </a:rPr>
              <a:t>Each testis is composed of 300 lobules.</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SzPts val="1800"/>
              <a:buFont typeface="Times New Roman"/>
              <a:buChar char="■"/>
            </a:pPr>
            <a:r>
              <a:rPr lang="en" sz="1800">
                <a:solidFill>
                  <a:schemeClr val="dk1"/>
                </a:solidFill>
                <a:latin typeface="Times New Roman"/>
                <a:ea typeface="Times New Roman"/>
                <a:cs typeface="Times New Roman"/>
                <a:sym typeface="Times New Roman"/>
              </a:rPr>
              <a:t>The seminiferous tubule is lined by a complex seminiferous epithelium composed of two cell types: </a:t>
            </a:r>
            <a:endParaRPr sz="18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1. Sperm cells in various stages of spermatogenesis.</a:t>
            </a:r>
            <a:endParaRPr sz="18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2. Sertoli cell, which is a “nurse cell” in intimate contact with all sperm cells.</a:t>
            </a:r>
            <a:endParaRPr sz="1800">
              <a:solidFill>
                <a:schemeClr val="dk1"/>
              </a:solidFill>
              <a:latin typeface="Times New Roman"/>
              <a:ea typeface="Times New Roman"/>
              <a:cs typeface="Times New Roman"/>
              <a:sym typeface="Times New Roman"/>
            </a:endParaRPr>
          </a:p>
        </p:txBody>
      </p:sp>
      <p:grpSp>
        <p:nvGrpSpPr>
          <p:cNvPr id="106" name="Google Shape;106;p14"/>
          <p:cNvGrpSpPr/>
          <p:nvPr/>
        </p:nvGrpSpPr>
        <p:grpSpPr>
          <a:xfrm>
            <a:off x="11100352" y="5698468"/>
            <a:ext cx="2421296" cy="574071"/>
            <a:chOff x="10831530" y="7898624"/>
            <a:chExt cx="2959296" cy="701713"/>
          </a:xfrm>
        </p:grpSpPr>
        <p:pic>
          <p:nvPicPr>
            <p:cNvPr id="107" name="Google Shape;107;p14"/>
            <p:cNvPicPr preferRelativeResize="0"/>
            <p:nvPr/>
          </p:nvPicPr>
          <p:blipFill rotWithShape="1">
            <a:blip r:embed="rId6">
              <a:alphaModFix/>
            </a:blip>
            <a:srcRect b="0" l="10378" r="0" t="54262"/>
            <a:stretch/>
          </p:blipFill>
          <p:spPr>
            <a:xfrm>
              <a:off x="11902436" y="7900762"/>
              <a:ext cx="1888389" cy="699575"/>
            </a:xfrm>
            <a:prstGeom prst="rect">
              <a:avLst/>
            </a:prstGeom>
            <a:noFill/>
            <a:ln cap="flat" cmpd="sng" w="9525">
              <a:solidFill>
                <a:srgbClr val="8E7CC3"/>
              </a:solidFill>
              <a:prstDash val="solid"/>
              <a:round/>
              <a:headEnd len="sm" w="sm" type="none"/>
              <a:tailEnd len="sm" w="sm" type="none"/>
            </a:ln>
          </p:spPr>
        </p:pic>
        <p:pic>
          <p:nvPicPr>
            <p:cNvPr id="108" name="Google Shape;108;p14"/>
            <p:cNvPicPr preferRelativeResize="0"/>
            <p:nvPr/>
          </p:nvPicPr>
          <p:blipFill rotWithShape="1">
            <a:blip r:embed="rId6">
              <a:alphaModFix/>
            </a:blip>
            <a:srcRect b="-18885" l="13068" r="45560" t="16969"/>
            <a:stretch/>
          </p:blipFill>
          <p:spPr>
            <a:xfrm rot="5401470">
              <a:off x="11108129" y="7622174"/>
              <a:ext cx="701400" cy="1254300"/>
            </a:xfrm>
            <a:prstGeom prst="corner">
              <a:avLst>
                <a:gd fmla="val 113867" name="adj1"/>
                <a:gd fmla="val 20872" name="adj2"/>
              </a:avLst>
            </a:prstGeom>
            <a:noFill/>
            <a:ln cap="flat" cmpd="sng" w="9525">
              <a:solidFill>
                <a:srgbClr val="8E7CC3"/>
              </a:solidFill>
              <a:prstDash val="solid"/>
              <a:round/>
              <a:headEnd len="sm" w="sm" type="none"/>
              <a:tailEnd len="sm" w="sm" type="none"/>
            </a:ln>
          </p:spPr>
        </p:pic>
      </p:grpSp>
      <p:cxnSp>
        <p:nvCxnSpPr>
          <p:cNvPr id="109" name="Google Shape;109;p14"/>
          <p:cNvCxnSpPr/>
          <p:nvPr/>
        </p:nvCxnSpPr>
        <p:spPr>
          <a:xfrm flipH="1" rot="10800000">
            <a:off x="11415710" y="5976166"/>
            <a:ext cx="785100" cy="84000"/>
          </a:xfrm>
          <a:prstGeom prst="straightConnector1">
            <a:avLst/>
          </a:prstGeom>
          <a:noFill/>
          <a:ln cap="flat" cmpd="sng" w="9525">
            <a:solidFill>
              <a:schemeClr val="dk2"/>
            </a:solidFill>
            <a:prstDash val="solid"/>
            <a:round/>
            <a:headEnd len="med" w="med" type="none"/>
            <a:tailEnd len="med" w="med" type="stealth"/>
          </a:ln>
        </p:spPr>
      </p:cxnSp>
      <p:pic>
        <p:nvPicPr>
          <p:cNvPr id="110" name="Google Shape;110;p14"/>
          <p:cNvPicPr preferRelativeResize="0"/>
          <p:nvPr/>
        </p:nvPicPr>
        <p:blipFill rotWithShape="1">
          <a:blip r:embed="rId7">
            <a:alphaModFix/>
          </a:blip>
          <a:srcRect b="6612" l="0" r="0" t="1034"/>
          <a:stretch/>
        </p:blipFill>
        <p:spPr>
          <a:xfrm>
            <a:off x="11108325" y="6297825"/>
            <a:ext cx="2428100" cy="1665575"/>
          </a:xfrm>
          <a:prstGeom prst="rect">
            <a:avLst/>
          </a:prstGeom>
          <a:noFill/>
          <a:ln cap="flat" cmpd="sng" w="9525">
            <a:solidFill>
              <a:srgbClr val="8E7CC3"/>
            </a:solidFill>
            <a:prstDash val="solid"/>
            <a:round/>
            <a:headEnd len="sm" w="sm" type="none"/>
            <a:tailEnd len="sm" w="sm" type="none"/>
          </a:ln>
        </p:spPr>
      </p:pic>
      <p:sp>
        <p:nvSpPr>
          <p:cNvPr id="111" name="Google Shape;111;p14"/>
          <p:cNvSpPr txBox="1"/>
          <p:nvPr/>
        </p:nvSpPr>
        <p:spPr>
          <a:xfrm>
            <a:off x="10794250" y="8047870"/>
            <a:ext cx="3092100" cy="422100"/>
          </a:xfrm>
          <a:prstGeom prst="rect">
            <a:avLst/>
          </a:prstGeom>
          <a:noFill/>
          <a:ln>
            <a:noFill/>
          </a:ln>
        </p:spPr>
        <p:txBody>
          <a:bodyPr anchorCtr="0" anchor="ctr" bIns="242375" lIns="242375" spcFirstLastPara="1" rIns="242375" wrap="square" tIns="242375">
            <a:noAutofit/>
          </a:bodyPr>
          <a:lstStyle/>
          <a:p>
            <a:pPr indent="0" lvl="0" marL="0" rtl="0" algn="ctr">
              <a:spcBef>
                <a:spcPts val="0"/>
              </a:spcBef>
              <a:spcAft>
                <a:spcPts val="0"/>
              </a:spcAft>
              <a:buNone/>
            </a:pPr>
            <a:r>
              <a:rPr b="1" lang="en" sz="1800">
                <a:highlight>
                  <a:srgbClr val="FFFFFF"/>
                </a:highlight>
                <a:latin typeface="Merriweather"/>
                <a:ea typeface="Merriweather"/>
                <a:cs typeface="Merriweather"/>
                <a:sym typeface="Merriweather"/>
              </a:rPr>
              <a:t>Figure</a:t>
            </a:r>
            <a:r>
              <a:rPr b="1" lang="en" sz="1800">
                <a:highlight>
                  <a:srgbClr val="FFFFFF"/>
                </a:highlight>
                <a:latin typeface="Merriweather"/>
                <a:ea typeface="Merriweather"/>
                <a:cs typeface="Merriweather"/>
                <a:sym typeface="Merriweather"/>
              </a:rPr>
              <a:t>s 4-4:</a:t>
            </a:r>
            <a:endParaRPr b="1" sz="1800">
              <a:highlight>
                <a:srgbClr val="FFFFFF"/>
              </a:highlight>
              <a:latin typeface="Merriweather"/>
              <a:ea typeface="Merriweather"/>
              <a:cs typeface="Merriweather"/>
              <a:sym typeface="Merriweather"/>
            </a:endParaRPr>
          </a:p>
          <a:p>
            <a:pPr indent="0" lvl="0" marL="0" rtl="0" algn="ctr">
              <a:spcBef>
                <a:spcPts val="0"/>
              </a:spcBef>
              <a:spcAft>
                <a:spcPts val="0"/>
              </a:spcAft>
              <a:buNone/>
            </a:pPr>
            <a:r>
              <a:rPr b="1" lang="en">
                <a:highlight>
                  <a:srgbClr val="FFFFFF"/>
                </a:highlight>
                <a:latin typeface="Merriweather"/>
                <a:ea typeface="Merriweather"/>
                <a:cs typeface="Merriweather"/>
                <a:sym typeface="Merriweather"/>
              </a:rPr>
              <a:t>The Seminiferous Tubules</a:t>
            </a:r>
            <a:endParaRPr b="1">
              <a:highlight>
                <a:srgbClr val="FFFFFF"/>
              </a:highlight>
              <a:latin typeface="Merriweather"/>
              <a:ea typeface="Merriweather"/>
              <a:cs typeface="Merriweather"/>
              <a:sym typeface="Merriweather"/>
            </a:endParaRPr>
          </a:p>
        </p:txBody>
      </p:sp>
      <p:pic>
        <p:nvPicPr>
          <p:cNvPr id="112" name="Google Shape;112;p14"/>
          <p:cNvPicPr preferRelativeResize="0"/>
          <p:nvPr/>
        </p:nvPicPr>
        <p:blipFill>
          <a:blip r:embed="rId8">
            <a:alphaModFix/>
          </a:blip>
          <a:stretch>
            <a:fillRect/>
          </a:stretch>
        </p:blipFill>
        <p:spPr>
          <a:xfrm>
            <a:off x="11535984" y="8573834"/>
            <a:ext cx="1369913" cy="2008644"/>
          </a:xfrm>
          <a:prstGeom prst="rect">
            <a:avLst/>
          </a:prstGeom>
          <a:noFill/>
          <a:ln cap="flat" cmpd="sng" w="9525">
            <a:solidFill>
              <a:srgbClr val="8E7CC3"/>
            </a:solidFill>
            <a:prstDash val="solid"/>
            <a:round/>
            <a:headEnd len="sm" w="sm" type="none"/>
            <a:tailEnd len="sm" w="sm" type="none"/>
          </a:ln>
        </p:spPr>
      </p:pic>
      <p:sp>
        <p:nvSpPr>
          <p:cNvPr id="113" name="Google Shape;113;p14"/>
          <p:cNvSpPr/>
          <p:nvPr/>
        </p:nvSpPr>
        <p:spPr>
          <a:xfrm>
            <a:off x="483725" y="13036675"/>
            <a:ext cx="12775800" cy="5109300"/>
          </a:xfrm>
          <a:prstGeom prst="rect">
            <a:avLst/>
          </a:prstGeom>
          <a:solidFill>
            <a:srgbClr val="FF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1642525" y="16820744"/>
            <a:ext cx="11472600" cy="1220100"/>
          </a:xfrm>
          <a:prstGeom prst="rect">
            <a:avLst/>
          </a:prstGeom>
          <a:no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349250" lvl="0" marL="457200" rtl="0" algn="l">
              <a:spcBef>
                <a:spcPts val="0"/>
              </a:spcBef>
              <a:spcAft>
                <a:spcPts val="0"/>
              </a:spcAft>
              <a:buClr>
                <a:srgbClr val="000000"/>
              </a:buClr>
              <a:buSzPts val="1900"/>
              <a:buFont typeface="Times New Roman"/>
              <a:buChar char="■"/>
            </a:pPr>
            <a:r>
              <a:rPr lang="en" sz="1900">
                <a:latin typeface="Times New Roman"/>
                <a:ea typeface="Times New Roman"/>
                <a:cs typeface="Times New Roman"/>
                <a:sym typeface="Times New Roman"/>
              </a:rPr>
              <a:t>Lie within the interstices between the seminiferous tubules.</a:t>
            </a:r>
            <a:endParaRPr sz="1900">
              <a:latin typeface="Times New Roman"/>
              <a:ea typeface="Times New Roman"/>
              <a:cs typeface="Times New Roman"/>
              <a:sym typeface="Times New Roman"/>
            </a:endParaRPr>
          </a:p>
          <a:p>
            <a:pPr indent="-349250" lvl="0" marL="457200" rtl="0" algn="l">
              <a:spcBef>
                <a:spcPts val="0"/>
              </a:spcBef>
              <a:spcAft>
                <a:spcPts val="0"/>
              </a:spcAft>
              <a:buClr>
                <a:srgbClr val="000000"/>
              </a:buClr>
              <a:buSzPts val="1900"/>
              <a:buFont typeface="Times New Roman"/>
              <a:buChar char="■"/>
            </a:pPr>
            <a:r>
              <a:rPr lang="en" sz="1900">
                <a:latin typeface="Times New Roman"/>
                <a:ea typeface="Times New Roman"/>
                <a:cs typeface="Times New Roman"/>
                <a:sym typeface="Times New Roman"/>
              </a:rPr>
              <a:t>They are almost non-existent in the testis during childhood when the testes secrete almost no testosterone.</a:t>
            </a:r>
            <a:endParaRPr sz="1900">
              <a:latin typeface="Times New Roman"/>
              <a:ea typeface="Times New Roman"/>
              <a:cs typeface="Times New Roman"/>
              <a:sym typeface="Times New Roman"/>
            </a:endParaRPr>
          </a:p>
          <a:p>
            <a:pPr indent="-349250" lvl="0" marL="457200" rtl="0" algn="l">
              <a:spcBef>
                <a:spcPts val="0"/>
              </a:spcBef>
              <a:spcAft>
                <a:spcPts val="0"/>
              </a:spcAft>
              <a:buClr>
                <a:srgbClr val="000000"/>
              </a:buClr>
              <a:buSzPts val="1900"/>
              <a:buFont typeface="Times New Roman"/>
              <a:buChar char="■"/>
            </a:pPr>
            <a:r>
              <a:rPr lang="en" sz="1900">
                <a:latin typeface="Times New Roman"/>
                <a:ea typeface="Times New Roman"/>
                <a:cs typeface="Times New Roman"/>
                <a:sym typeface="Times New Roman"/>
              </a:rPr>
              <a:t>Numerous in the newborn male infants for the first few months of life.</a:t>
            </a:r>
            <a:endParaRPr sz="1900">
              <a:latin typeface="Times New Roman"/>
              <a:ea typeface="Times New Roman"/>
              <a:cs typeface="Times New Roman"/>
              <a:sym typeface="Times New Roman"/>
            </a:endParaRPr>
          </a:p>
          <a:p>
            <a:pPr indent="-349250" lvl="0" marL="457200" rtl="0" algn="l">
              <a:spcBef>
                <a:spcPts val="0"/>
              </a:spcBef>
              <a:spcAft>
                <a:spcPts val="0"/>
              </a:spcAft>
              <a:buClr>
                <a:srgbClr val="000000"/>
              </a:buClr>
              <a:buSzPts val="1900"/>
              <a:buFont typeface="Times New Roman"/>
              <a:buChar char="■"/>
            </a:pPr>
            <a:r>
              <a:rPr lang="en" sz="1900">
                <a:latin typeface="Times New Roman"/>
                <a:ea typeface="Times New Roman"/>
                <a:cs typeface="Times New Roman"/>
                <a:sym typeface="Times New Roman"/>
              </a:rPr>
              <a:t>Active at puberty &amp; throughout adult life. It secrete testosterone.</a:t>
            </a:r>
            <a:endParaRPr sz="1900">
              <a:latin typeface="Times New Roman"/>
              <a:ea typeface="Times New Roman"/>
              <a:cs typeface="Times New Roman"/>
              <a:sym typeface="Times New Roman"/>
            </a:endParaRPr>
          </a:p>
        </p:txBody>
      </p:sp>
      <p:sp>
        <p:nvSpPr>
          <p:cNvPr id="115" name="Google Shape;115;p14"/>
          <p:cNvSpPr txBox="1"/>
          <p:nvPr/>
        </p:nvSpPr>
        <p:spPr>
          <a:xfrm rot="-5400000">
            <a:off x="-700650" y="14504934"/>
            <a:ext cx="3555000" cy="840300"/>
          </a:xfrm>
          <a:prstGeom prst="rect">
            <a:avLst/>
          </a:prstGeom>
          <a:solidFill>
            <a:srgbClr val="EA9999"/>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lt1"/>
                </a:solidFill>
                <a:latin typeface="Oswald"/>
                <a:ea typeface="Oswald"/>
                <a:cs typeface="Oswald"/>
                <a:sym typeface="Oswald"/>
              </a:rPr>
              <a:t>Sertoli Cells </a:t>
            </a:r>
            <a:endParaRPr sz="3000">
              <a:solidFill>
                <a:srgbClr val="FFFFFF"/>
              </a:solidFill>
              <a:latin typeface="Oswald"/>
              <a:ea typeface="Oswald"/>
              <a:cs typeface="Oswald"/>
              <a:sym typeface="Oswald"/>
            </a:endParaRPr>
          </a:p>
        </p:txBody>
      </p:sp>
      <p:sp>
        <p:nvSpPr>
          <p:cNvPr id="116" name="Google Shape;116;p14"/>
          <p:cNvSpPr txBox="1"/>
          <p:nvPr/>
        </p:nvSpPr>
        <p:spPr>
          <a:xfrm rot="-5400000">
            <a:off x="460350" y="17004950"/>
            <a:ext cx="1233000" cy="840300"/>
          </a:xfrm>
          <a:prstGeom prst="rect">
            <a:avLst/>
          </a:prstGeom>
          <a:solidFill>
            <a:srgbClr val="76A5AF"/>
          </a:solid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Oswald"/>
                <a:ea typeface="Oswald"/>
                <a:cs typeface="Oswald"/>
                <a:sym typeface="Oswald"/>
              </a:rPr>
              <a:t>Leydig </a:t>
            </a:r>
            <a:endParaRPr b="1" sz="2400">
              <a:solidFill>
                <a:schemeClr val="lt1"/>
              </a:solidFill>
              <a:latin typeface="Oswald"/>
              <a:ea typeface="Oswald"/>
              <a:cs typeface="Oswald"/>
              <a:sym typeface="Oswald"/>
            </a:endParaRPr>
          </a:p>
          <a:p>
            <a:pPr indent="0" lvl="0" marL="0" rtl="0" algn="ctr">
              <a:spcBef>
                <a:spcPts val="0"/>
              </a:spcBef>
              <a:spcAft>
                <a:spcPts val="0"/>
              </a:spcAft>
              <a:buNone/>
            </a:pPr>
            <a:r>
              <a:rPr b="1" lang="en" sz="2400">
                <a:solidFill>
                  <a:schemeClr val="lt1"/>
                </a:solidFill>
                <a:latin typeface="Oswald"/>
                <a:ea typeface="Oswald"/>
                <a:cs typeface="Oswald"/>
                <a:sym typeface="Oswald"/>
              </a:rPr>
              <a:t>Cells </a:t>
            </a:r>
            <a:endParaRPr sz="2400">
              <a:solidFill>
                <a:srgbClr val="FFFFFF"/>
              </a:solidFill>
              <a:latin typeface="Oswald"/>
              <a:ea typeface="Oswald"/>
              <a:cs typeface="Oswald"/>
              <a:sym typeface="Oswald"/>
            </a:endParaRPr>
          </a:p>
        </p:txBody>
      </p:sp>
      <p:sp>
        <p:nvSpPr>
          <p:cNvPr id="117" name="Google Shape;117;p14"/>
          <p:cNvSpPr/>
          <p:nvPr/>
        </p:nvSpPr>
        <p:spPr>
          <a:xfrm>
            <a:off x="1642525" y="13146296"/>
            <a:ext cx="11472600" cy="3572700"/>
          </a:xfrm>
          <a:prstGeom prst="rect">
            <a:avLst/>
          </a:prstGeom>
          <a:noFill/>
          <a:ln cap="flat" cmpd="sng" w="19050">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349250" lvl="0" marL="457200" rtl="0" algn="l">
              <a:spcBef>
                <a:spcPts val="0"/>
              </a:spcBef>
              <a:spcAft>
                <a:spcPts val="0"/>
              </a:spcAft>
              <a:buClr>
                <a:srgbClr val="45818E"/>
              </a:buClr>
              <a:buSzPts val="1900"/>
              <a:buFont typeface="Times New Roman"/>
              <a:buChar char="■"/>
            </a:pPr>
            <a:r>
              <a:rPr lang="en" sz="1900">
                <a:solidFill>
                  <a:srgbClr val="45818E"/>
                </a:solidFill>
                <a:latin typeface="Times New Roman"/>
                <a:ea typeface="Times New Roman"/>
                <a:cs typeface="Times New Roman"/>
                <a:sym typeface="Times New Roman"/>
              </a:rPr>
              <a:t>Large with overflowing cytoplasmic envelopes. </a:t>
            </a:r>
            <a:endParaRPr sz="1900">
              <a:solidFill>
                <a:srgbClr val="45818E"/>
              </a:solidFill>
              <a:latin typeface="Times New Roman"/>
              <a:ea typeface="Times New Roman"/>
              <a:cs typeface="Times New Roman"/>
              <a:sym typeface="Times New Roman"/>
            </a:endParaRPr>
          </a:p>
          <a:p>
            <a:pPr indent="-349250" lvl="0" marL="457200" rtl="0" algn="l">
              <a:spcBef>
                <a:spcPts val="0"/>
              </a:spcBef>
              <a:spcAft>
                <a:spcPts val="0"/>
              </a:spcAft>
              <a:buClr>
                <a:srgbClr val="45818E"/>
              </a:buClr>
              <a:buSzPts val="1900"/>
              <a:buFont typeface="Times New Roman"/>
              <a:buChar char="■"/>
            </a:pPr>
            <a:r>
              <a:rPr lang="en" sz="1900">
                <a:solidFill>
                  <a:srgbClr val="45818E"/>
                </a:solidFill>
                <a:latin typeface="Times New Roman"/>
                <a:ea typeface="Times New Roman"/>
                <a:cs typeface="Times New Roman"/>
                <a:sym typeface="Times New Roman"/>
              </a:rPr>
              <a:t>Surround the developing spermatogonia around the central lumen of the seminiferous tubules.</a:t>
            </a:r>
            <a:endParaRPr sz="1900">
              <a:solidFill>
                <a:srgbClr val="45818E"/>
              </a:solidFill>
              <a:latin typeface="Times New Roman"/>
              <a:ea typeface="Times New Roman"/>
              <a:cs typeface="Times New Roman"/>
              <a:sym typeface="Times New Roman"/>
            </a:endParaRPr>
          </a:p>
          <a:p>
            <a:pPr indent="-349250" lvl="0" marL="457200" rtl="0" algn="l">
              <a:spcBef>
                <a:spcPts val="0"/>
              </a:spcBef>
              <a:spcAft>
                <a:spcPts val="0"/>
              </a:spcAft>
              <a:buClr>
                <a:srgbClr val="8E7CC3"/>
              </a:buClr>
              <a:buSzPts val="1900"/>
              <a:buFont typeface="Times New Roman"/>
              <a:buChar char="■"/>
            </a:pPr>
            <a:r>
              <a:rPr b="1" lang="en" sz="1900">
                <a:solidFill>
                  <a:srgbClr val="8E7CC3"/>
                </a:solidFill>
                <a:latin typeface="Times New Roman"/>
                <a:ea typeface="Times New Roman"/>
                <a:cs typeface="Times New Roman"/>
                <a:sym typeface="Times New Roman"/>
              </a:rPr>
              <a:t>Form blood-testes barrier:</a:t>
            </a:r>
            <a:r>
              <a:rPr b="1" baseline="30000" lang="en" sz="1900">
                <a:solidFill>
                  <a:srgbClr val="8E7CC3"/>
                </a:solidFill>
                <a:latin typeface="Times New Roman"/>
                <a:ea typeface="Times New Roman"/>
                <a:cs typeface="Times New Roman"/>
                <a:sym typeface="Times New Roman"/>
              </a:rPr>
              <a:t>2</a:t>
            </a:r>
            <a:endParaRPr b="1" baseline="30000" sz="1900">
              <a:solidFill>
                <a:srgbClr val="8E7CC3"/>
              </a:solidFill>
              <a:latin typeface="Times New Roman"/>
              <a:ea typeface="Times New Roman"/>
              <a:cs typeface="Times New Roman"/>
              <a:sym typeface="Times New Roman"/>
            </a:endParaRPr>
          </a:p>
          <a:p>
            <a:pPr indent="-349250" lvl="0" marL="914400" rtl="0" algn="l">
              <a:spcBef>
                <a:spcPts val="0"/>
              </a:spcBef>
              <a:spcAft>
                <a:spcPts val="0"/>
              </a:spcAft>
              <a:buClr>
                <a:srgbClr val="8E7CC3"/>
              </a:buClr>
              <a:buSzPts val="1900"/>
              <a:buFont typeface="Times New Roman"/>
              <a:buChar char="-"/>
            </a:pPr>
            <a:r>
              <a:rPr lang="en" sz="1900">
                <a:solidFill>
                  <a:srgbClr val="8E7CC3"/>
                </a:solidFill>
                <a:latin typeface="Times New Roman"/>
                <a:ea typeface="Times New Roman"/>
                <a:cs typeface="Times New Roman"/>
                <a:sym typeface="Times New Roman"/>
              </a:rPr>
              <a:t>Prevents autoimmune destruction of sperm.</a:t>
            </a:r>
            <a:endParaRPr sz="1900">
              <a:solidFill>
                <a:srgbClr val="8E7CC3"/>
              </a:solidFill>
              <a:latin typeface="Times New Roman"/>
              <a:ea typeface="Times New Roman"/>
              <a:cs typeface="Times New Roman"/>
              <a:sym typeface="Times New Roman"/>
            </a:endParaRPr>
          </a:p>
          <a:p>
            <a:pPr indent="-349250" lvl="0" marL="914400" rtl="0" algn="l">
              <a:spcBef>
                <a:spcPts val="0"/>
              </a:spcBef>
              <a:spcAft>
                <a:spcPts val="0"/>
              </a:spcAft>
              <a:buClr>
                <a:srgbClr val="8E7CC3"/>
              </a:buClr>
              <a:buSzPts val="1900"/>
              <a:buFont typeface="Times New Roman"/>
              <a:buChar char="-"/>
            </a:pPr>
            <a:r>
              <a:rPr lang="en" sz="1900">
                <a:solidFill>
                  <a:srgbClr val="8E7CC3"/>
                </a:solidFill>
                <a:latin typeface="Times New Roman"/>
                <a:ea typeface="Times New Roman"/>
                <a:cs typeface="Times New Roman"/>
                <a:sym typeface="Times New Roman"/>
              </a:rPr>
              <a:t>Produce FAS ligand which binds to the FAS receptor on surface to T lymphocytes, triggering apoptosis of T lymphocytes.</a:t>
            </a:r>
            <a:endParaRPr sz="1900">
              <a:solidFill>
                <a:srgbClr val="8E7CC3"/>
              </a:solidFill>
              <a:latin typeface="Times New Roman"/>
              <a:ea typeface="Times New Roman"/>
              <a:cs typeface="Times New Roman"/>
              <a:sym typeface="Times New Roman"/>
            </a:endParaRPr>
          </a:p>
          <a:p>
            <a:pPr indent="-349250" lvl="0" marL="914400" rtl="0" algn="l">
              <a:spcBef>
                <a:spcPts val="0"/>
              </a:spcBef>
              <a:spcAft>
                <a:spcPts val="0"/>
              </a:spcAft>
              <a:buClr>
                <a:srgbClr val="8E7CC3"/>
              </a:buClr>
              <a:buSzPts val="1900"/>
              <a:buFont typeface="Times New Roman"/>
              <a:buChar char="-"/>
            </a:pPr>
            <a:r>
              <a:rPr lang="en" sz="1900">
                <a:solidFill>
                  <a:srgbClr val="8E7CC3"/>
                </a:solidFill>
                <a:latin typeface="Times New Roman"/>
                <a:ea typeface="Times New Roman"/>
                <a:cs typeface="Times New Roman"/>
                <a:sym typeface="Times New Roman"/>
              </a:rPr>
              <a:t>Prevents immune attack.</a:t>
            </a:r>
            <a:endParaRPr sz="1900">
              <a:solidFill>
                <a:srgbClr val="8E7CC3"/>
              </a:solidFill>
              <a:latin typeface="Times New Roman"/>
              <a:ea typeface="Times New Roman"/>
              <a:cs typeface="Times New Roman"/>
              <a:sym typeface="Times New Roman"/>
            </a:endParaRPr>
          </a:p>
          <a:p>
            <a:pPr indent="-349250" lvl="0" marL="457200" rtl="0" algn="l">
              <a:spcBef>
                <a:spcPts val="0"/>
              </a:spcBef>
              <a:spcAft>
                <a:spcPts val="0"/>
              </a:spcAft>
              <a:buClr>
                <a:srgbClr val="8E7CC3"/>
              </a:buClr>
              <a:buSzPts val="1900"/>
              <a:buFont typeface="Times New Roman"/>
              <a:buChar char="■"/>
            </a:pPr>
            <a:r>
              <a:rPr b="1" lang="en" sz="1900">
                <a:solidFill>
                  <a:srgbClr val="8E7CC3"/>
                </a:solidFill>
                <a:latin typeface="Times New Roman"/>
                <a:ea typeface="Times New Roman"/>
                <a:cs typeface="Times New Roman"/>
                <a:sym typeface="Times New Roman"/>
              </a:rPr>
              <a:t>Secrete inhibin and </a:t>
            </a:r>
            <a:r>
              <a:rPr b="1" lang="en">
                <a:solidFill>
                  <a:srgbClr val="B45F06"/>
                </a:solidFill>
                <a:latin typeface="Times New Roman"/>
                <a:ea typeface="Times New Roman"/>
                <a:cs typeface="Times New Roman"/>
                <a:sym typeface="Times New Roman"/>
              </a:rPr>
              <a:t>MIS (causes degeneration of the primordial female reproductive system ‘mullerian duct)</a:t>
            </a:r>
            <a:endParaRPr b="1">
              <a:solidFill>
                <a:srgbClr val="B45F06"/>
              </a:solidFill>
              <a:latin typeface="Times New Roman"/>
              <a:ea typeface="Times New Roman"/>
              <a:cs typeface="Times New Roman"/>
              <a:sym typeface="Times New Roman"/>
            </a:endParaRPr>
          </a:p>
          <a:p>
            <a:pPr indent="-349250" lvl="0" marL="457200" rtl="0" algn="l">
              <a:spcBef>
                <a:spcPts val="0"/>
              </a:spcBef>
              <a:spcAft>
                <a:spcPts val="0"/>
              </a:spcAft>
              <a:buClr>
                <a:srgbClr val="8E7CC3"/>
              </a:buClr>
              <a:buSzPts val="1900"/>
              <a:buFont typeface="Times New Roman"/>
              <a:buChar char="■"/>
            </a:pPr>
            <a:r>
              <a:rPr b="1" lang="en" sz="1900">
                <a:solidFill>
                  <a:srgbClr val="8E7CC3"/>
                </a:solidFill>
                <a:latin typeface="Times New Roman"/>
                <a:ea typeface="Times New Roman"/>
                <a:cs typeface="Times New Roman"/>
                <a:sym typeface="Times New Roman"/>
              </a:rPr>
              <a:t>Phagocytize residual bodies </a:t>
            </a:r>
            <a:r>
              <a:rPr b="1" lang="en" sz="1900">
                <a:solidFill>
                  <a:srgbClr val="999999"/>
                </a:solidFill>
                <a:latin typeface="Times New Roman"/>
                <a:ea typeface="Times New Roman"/>
                <a:cs typeface="Times New Roman"/>
                <a:sym typeface="Times New Roman"/>
              </a:rPr>
              <a:t>(excess cytoplasm shed by spermatocytes as they mature) </a:t>
            </a:r>
            <a:endParaRPr b="1" sz="1900">
              <a:solidFill>
                <a:srgbClr val="999999"/>
              </a:solidFill>
              <a:latin typeface="Times New Roman"/>
              <a:ea typeface="Times New Roman"/>
              <a:cs typeface="Times New Roman"/>
              <a:sym typeface="Times New Roman"/>
            </a:endParaRPr>
          </a:p>
          <a:p>
            <a:pPr indent="-349250" lvl="0" marL="914400" rtl="0" algn="l">
              <a:spcBef>
                <a:spcPts val="0"/>
              </a:spcBef>
              <a:spcAft>
                <a:spcPts val="0"/>
              </a:spcAft>
              <a:buClr>
                <a:srgbClr val="8E7CC3"/>
              </a:buClr>
              <a:buSzPts val="1900"/>
              <a:buFont typeface="Times New Roman"/>
              <a:buChar char="-"/>
            </a:pPr>
            <a:r>
              <a:rPr lang="en" sz="1900">
                <a:solidFill>
                  <a:srgbClr val="8E7CC3"/>
                </a:solidFill>
                <a:latin typeface="Times New Roman"/>
                <a:ea typeface="Times New Roman"/>
                <a:cs typeface="Times New Roman"/>
                <a:sym typeface="Times New Roman"/>
              </a:rPr>
              <a:t>May transmit information molecules from germ cells to Sertoli cells.</a:t>
            </a:r>
            <a:endParaRPr sz="1900">
              <a:solidFill>
                <a:srgbClr val="8E7CC3"/>
              </a:solidFill>
              <a:latin typeface="Times New Roman"/>
              <a:ea typeface="Times New Roman"/>
              <a:cs typeface="Times New Roman"/>
              <a:sym typeface="Times New Roman"/>
            </a:endParaRPr>
          </a:p>
          <a:p>
            <a:pPr indent="-349250" lvl="0" marL="457200" rtl="0" algn="l">
              <a:spcBef>
                <a:spcPts val="0"/>
              </a:spcBef>
              <a:spcAft>
                <a:spcPts val="0"/>
              </a:spcAft>
              <a:buClr>
                <a:srgbClr val="8E7CC3"/>
              </a:buClr>
              <a:buSzPts val="1900"/>
              <a:buFont typeface="Times New Roman"/>
              <a:buChar char="■"/>
            </a:pPr>
            <a:r>
              <a:rPr b="1" lang="en" sz="1900">
                <a:solidFill>
                  <a:srgbClr val="8E7CC3"/>
                </a:solidFill>
                <a:latin typeface="Times New Roman"/>
                <a:ea typeface="Times New Roman"/>
                <a:cs typeface="Times New Roman"/>
                <a:sym typeface="Times New Roman"/>
              </a:rPr>
              <a:t>Secrete androgen-binding protein (ABP):</a:t>
            </a:r>
            <a:endParaRPr b="1" sz="1900">
              <a:solidFill>
                <a:srgbClr val="8E7CC3"/>
              </a:solidFill>
              <a:latin typeface="Times New Roman"/>
              <a:ea typeface="Times New Roman"/>
              <a:cs typeface="Times New Roman"/>
              <a:sym typeface="Times New Roman"/>
            </a:endParaRPr>
          </a:p>
          <a:p>
            <a:pPr indent="-349250" lvl="0" marL="914400" rtl="0" algn="l">
              <a:spcBef>
                <a:spcPts val="0"/>
              </a:spcBef>
              <a:spcAft>
                <a:spcPts val="0"/>
              </a:spcAft>
              <a:buClr>
                <a:srgbClr val="8E7CC3"/>
              </a:buClr>
              <a:buSzPts val="1900"/>
              <a:buFont typeface="Times New Roman"/>
              <a:buChar char="-"/>
            </a:pPr>
            <a:r>
              <a:rPr lang="en" sz="1900">
                <a:solidFill>
                  <a:srgbClr val="8E7CC3"/>
                </a:solidFill>
                <a:latin typeface="Times New Roman"/>
                <a:ea typeface="Times New Roman"/>
                <a:cs typeface="Times New Roman"/>
                <a:sym typeface="Times New Roman"/>
              </a:rPr>
              <a:t>Binds to testosterone and concentrates testosterone in the tubules.</a:t>
            </a:r>
            <a:endParaRPr sz="1900">
              <a:solidFill>
                <a:srgbClr val="8E7CC3"/>
              </a:solidFill>
              <a:latin typeface="Times New Roman"/>
              <a:ea typeface="Times New Roman"/>
              <a:cs typeface="Times New Roman"/>
              <a:sym typeface="Times New Roman"/>
            </a:endParaRPr>
          </a:p>
        </p:txBody>
      </p:sp>
      <p:sp>
        <p:nvSpPr>
          <p:cNvPr id="118" name="Google Shape;118;p14"/>
          <p:cNvSpPr txBox="1"/>
          <p:nvPr/>
        </p:nvSpPr>
        <p:spPr>
          <a:xfrm>
            <a:off x="986450" y="4036554"/>
            <a:ext cx="2744700" cy="1452000"/>
          </a:xfrm>
          <a:prstGeom prst="rect">
            <a:avLst/>
          </a:prstGeom>
          <a:noFill/>
          <a:ln>
            <a:noFill/>
          </a:ln>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Testis</a:t>
            </a:r>
            <a:endParaRPr sz="2300">
              <a:solidFill>
                <a:schemeClr val="dk1"/>
              </a:solidFill>
              <a:latin typeface="Times New Roman"/>
              <a:ea typeface="Times New Roman"/>
              <a:cs typeface="Times New Roman"/>
              <a:sym typeface="Times New Roman"/>
            </a:endParaRPr>
          </a:p>
          <a:p>
            <a:pPr indent="-374650" lvl="0" marL="457200" rtl="0" algn="l">
              <a:lnSpc>
                <a:spcPct val="115000"/>
              </a:lnSpc>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Epididymis</a:t>
            </a:r>
            <a:endParaRPr sz="2300">
              <a:solidFill>
                <a:schemeClr val="dk1"/>
              </a:solidFill>
              <a:latin typeface="Times New Roman"/>
              <a:ea typeface="Times New Roman"/>
              <a:cs typeface="Times New Roman"/>
              <a:sym typeface="Times New Roman"/>
            </a:endParaRPr>
          </a:p>
          <a:p>
            <a:pPr indent="-374650" lvl="0" marL="457200" rtl="0" algn="l">
              <a:lnSpc>
                <a:spcPct val="115000"/>
              </a:lnSpc>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Vas deferens</a:t>
            </a:r>
            <a:endParaRPr sz="2300">
              <a:solidFill>
                <a:schemeClr val="dk1"/>
              </a:solidFill>
              <a:latin typeface="Times New Roman"/>
              <a:ea typeface="Times New Roman"/>
              <a:cs typeface="Times New Roman"/>
              <a:sym typeface="Times New Roman"/>
            </a:endParaRPr>
          </a:p>
        </p:txBody>
      </p:sp>
      <p:sp>
        <p:nvSpPr>
          <p:cNvPr id="119" name="Google Shape;119;p14"/>
          <p:cNvSpPr txBox="1"/>
          <p:nvPr/>
        </p:nvSpPr>
        <p:spPr>
          <a:xfrm>
            <a:off x="3668325" y="4029060"/>
            <a:ext cx="2744700" cy="1380600"/>
          </a:xfrm>
          <a:prstGeom prst="rect">
            <a:avLst/>
          </a:prstGeom>
          <a:noFill/>
          <a:ln>
            <a:noFill/>
          </a:ln>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Seminal vesicle</a:t>
            </a:r>
            <a:endParaRPr sz="2300">
              <a:solidFill>
                <a:schemeClr val="dk1"/>
              </a:solidFill>
              <a:latin typeface="Times New Roman"/>
              <a:ea typeface="Times New Roman"/>
              <a:cs typeface="Times New Roman"/>
              <a:sym typeface="Times New Roman"/>
            </a:endParaRPr>
          </a:p>
          <a:p>
            <a:pPr indent="-374650" lvl="0" marL="457200" rtl="0" algn="l">
              <a:lnSpc>
                <a:spcPct val="115000"/>
              </a:lnSpc>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Prostate</a:t>
            </a:r>
            <a:endParaRPr sz="2300">
              <a:solidFill>
                <a:schemeClr val="dk1"/>
              </a:solidFill>
              <a:latin typeface="Times New Roman"/>
              <a:ea typeface="Times New Roman"/>
              <a:cs typeface="Times New Roman"/>
              <a:sym typeface="Times New Roman"/>
            </a:endParaRPr>
          </a:p>
          <a:p>
            <a:pPr indent="-374650" lvl="0" marL="457200" rtl="0" algn="l">
              <a:lnSpc>
                <a:spcPct val="115000"/>
              </a:lnSpc>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Bulbourethral</a:t>
            </a:r>
            <a:endParaRPr sz="2300">
              <a:solidFill>
                <a:schemeClr val="dk1"/>
              </a:solidFill>
              <a:latin typeface="Times New Roman"/>
              <a:ea typeface="Times New Roman"/>
              <a:cs typeface="Times New Roman"/>
              <a:sym typeface="Times New Roman"/>
            </a:endParaRPr>
          </a:p>
        </p:txBody>
      </p:sp>
      <p:sp>
        <p:nvSpPr>
          <p:cNvPr id="120" name="Google Shape;120;p14"/>
          <p:cNvSpPr txBox="1"/>
          <p:nvPr/>
        </p:nvSpPr>
        <p:spPr>
          <a:xfrm>
            <a:off x="6413013" y="4029060"/>
            <a:ext cx="2744700" cy="1380600"/>
          </a:xfrm>
          <a:prstGeom prst="rect">
            <a:avLst/>
          </a:prstGeom>
          <a:noFill/>
          <a:ln>
            <a:noFill/>
          </a:ln>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Ejaculatory duct</a:t>
            </a:r>
            <a:endParaRPr sz="2300">
              <a:solidFill>
                <a:schemeClr val="dk1"/>
              </a:solidFill>
              <a:latin typeface="Times New Roman"/>
              <a:ea typeface="Times New Roman"/>
              <a:cs typeface="Times New Roman"/>
              <a:sym typeface="Times New Roman"/>
            </a:endParaRPr>
          </a:p>
          <a:p>
            <a:pPr indent="-374650" lvl="0" marL="457200" rtl="0" algn="l">
              <a:lnSpc>
                <a:spcPct val="115000"/>
              </a:lnSpc>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Urethra</a:t>
            </a:r>
            <a:endParaRPr sz="2300">
              <a:solidFill>
                <a:schemeClr val="dk1"/>
              </a:solidFill>
              <a:latin typeface="Times New Roman"/>
              <a:ea typeface="Times New Roman"/>
              <a:cs typeface="Times New Roman"/>
              <a:sym typeface="Times New Roman"/>
            </a:endParaRPr>
          </a:p>
          <a:p>
            <a:pPr indent="-374650" lvl="0" marL="457200" rtl="0" algn="l">
              <a:lnSpc>
                <a:spcPct val="115000"/>
              </a:lnSpc>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Penis</a:t>
            </a:r>
            <a:endParaRPr sz="2300">
              <a:solidFill>
                <a:schemeClr val="dk1"/>
              </a:solidFill>
              <a:latin typeface="Times New Roman"/>
              <a:ea typeface="Times New Roman"/>
              <a:cs typeface="Times New Roman"/>
              <a:sym typeface="Times New Roman"/>
            </a:endParaRPr>
          </a:p>
        </p:txBody>
      </p:sp>
      <p:sp>
        <p:nvSpPr>
          <p:cNvPr id="121" name="Google Shape;121;p14"/>
          <p:cNvSpPr txBox="1"/>
          <p:nvPr/>
        </p:nvSpPr>
        <p:spPr>
          <a:xfrm>
            <a:off x="568250" y="11798245"/>
            <a:ext cx="8369100" cy="6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highlight>
                  <a:srgbClr val="D0E0E3"/>
                </a:highlight>
                <a:latin typeface="Oswald"/>
                <a:ea typeface="Oswald"/>
                <a:cs typeface="Oswald"/>
                <a:sym typeface="Oswald"/>
              </a:rPr>
              <a:t>Spermiogenesis</a:t>
            </a:r>
            <a:r>
              <a:rPr baseline="30000" lang="en" sz="2600">
                <a:highlight>
                  <a:srgbClr val="D0E0E3"/>
                </a:highlight>
                <a:latin typeface="Oswald"/>
                <a:ea typeface="Oswald"/>
                <a:cs typeface="Oswald"/>
                <a:sym typeface="Oswald"/>
              </a:rPr>
              <a:t>3</a:t>
            </a:r>
            <a:endParaRPr baseline="30000" sz="2600">
              <a:highlight>
                <a:srgbClr val="D0E0E3"/>
              </a:highlight>
              <a:latin typeface="Oswald"/>
              <a:ea typeface="Oswald"/>
              <a:cs typeface="Oswald"/>
              <a:sym typeface="Oswald"/>
            </a:endParaRPr>
          </a:p>
        </p:txBody>
      </p:sp>
      <p:sp>
        <p:nvSpPr>
          <p:cNvPr id="122" name="Google Shape;122;p14"/>
          <p:cNvSpPr txBox="1"/>
          <p:nvPr/>
        </p:nvSpPr>
        <p:spPr>
          <a:xfrm>
            <a:off x="644450" y="12230734"/>
            <a:ext cx="6385200" cy="699600"/>
          </a:xfrm>
          <a:prstGeom prst="rect">
            <a:avLst/>
          </a:prstGeom>
          <a:noFill/>
          <a:ln>
            <a:noFill/>
          </a:ln>
        </p:spPr>
        <p:txBody>
          <a:bodyPr anchorCtr="0" anchor="ctr" bIns="232200" lIns="232200" spcFirstLastPara="1" rIns="232200" wrap="square" tIns="232200">
            <a:noAutofit/>
          </a:bodyPr>
          <a:lstStyle/>
          <a:p>
            <a:pPr indent="-355600" lvl="0" marL="457200" marR="0" rtl="0" algn="l">
              <a:lnSpc>
                <a:spcPct val="100000"/>
              </a:lnSpc>
              <a:spcBef>
                <a:spcPts val="0"/>
              </a:spcBef>
              <a:spcAft>
                <a:spcPts val="0"/>
              </a:spcAft>
              <a:buSzPts val="2000"/>
              <a:buFont typeface="Times New Roman"/>
              <a:buChar char="■"/>
            </a:pPr>
            <a:r>
              <a:rPr lang="en" sz="2000">
                <a:latin typeface="Times New Roman"/>
                <a:ea typeface="Times New Roman"/>
                <a:cs typeface="Times New Roman"/>
                <a:sym typeface="Times New Roman"/>
              </a:rPr>
              <a:t>Maturation of spermatozoa. </a:t>
            </a:r>
            <a:endParaRPr sz="2000">
              <a:latin typeface="Times New Roman"/>
              <a:ea typeface="Times New Roman"/>
              <a:cs typeface="Times New Roman"/>
              <a:sym typeface="Times New Roman"/>
            </a:endParaRPr>
          </a:p>
          <a:p>
            <a:pPr indent="-355600" lvl="0" marL="457200" marR="0" rtl="0" algn="l">
              <a:lnSpc>
                <a:spcPct val="100000"/>
              </a:lnSpc>
              <a:spcBef>
                <a:spcPts val="0"/>
              </a:spcBef>
              <a:spcAft>
                <a:spcPts val="0"/>
              </a:spcAft>
              <a:buSzPts val="2000"/>
              <a:buFont typeface="Times New Roman"/>
              <a:buChar char="■"/>
            </a:pPr>
            <a:r>
              <a:rPr lang="en" sz="2000">
                <a:latin typeface="Times New Roman"/>
                <a:ea typeface="Times New Roman"/>
                <a:cs typeface="Times New Roman"/>
                <a:sym typeface="Times New Roman"/>
              </a:rPr>
              <a:t>Phagocytosis of cytoplasm by the Sertoli cells</a:t>
            </a:r>
            <a:endParaRPr sz="2000">
              <a:latin typeface="Times New Roman"/>
              <a:ea typeface="Times New Roman"/>
              <a:cs typeface="Times New Roman"/>
              <a:sym typeface="Times New Roman"/>
            </a:endParaRPr>
          </a:p>
        </p:txBody>
      </p:sp>
      <p:pic>
        <p:nvPicPr>
          <p:cNvPr id="123" name="Google Shape;123;p14"/>
          <p:cNvPicPr preferRelativeResize="0"/>
          <p:nvPr/>
        </p:nvPicPr>
        <p:blipFill rotWithShape="1">
          <a:blip r:embed="rId9">
            <a:alphaModFix/>
          </a:blip>
          <a:srcRect b="17454" l="0" r="0" t="16777"/>
          <a:stretch/>
        </p:blipFill>
        <p:spPr>
          <a:xfrm>
            <a:off x="9647625" y="11493820"/>
            <a:ext cx="2127781" cy="1212883"/>
          </a:xfrm>
          <a:prstGeom prst="rect">
            <a:avLst/>
          </a:prstGeom>
          <a:noFill/>
          <a:ln cap="flat" cmpd="sng" w="9525">
            <a:solidFill>
              <a:srgbClr val="8E7CC3"/>
            </a:solidFill>
            <a:prstDash val="solid"/>
            <a:round/>
            <a:headEnd len="sm" w="sm" type="none"/>
            <a:tailEnd len="sm" w="sm" type="none"/>
          </a:ln>
        </p:spPr>
      </p:pic>
      <p:pic>
        <p:nvPicPr>
          <p:cNvPr id="124" name="Google Shape;124;p14"/>
          <p:cNvPicPr preferRelativeResize="0"/>
          <p:nvPr/>
        </p:nvPicPr>
        <p:blipFill>
          <a:blip r:embed="rId10">
            <a:alphaModFix/>
          </a:blip>
          <a:stretch>
            <a:fillRect/>
          </a:stretch>
        </p:blipFill>
        <p:spPr>
          <a:xfrm>
            <a:off x="11775395" y="11493806"/>
            <a:ext cx="1690030" cy="1212907"/>
          </a:xfrm>
          <a:prstGeom prst="rect">
            <a:avLst/>
          </a:prstGeom>
          <a:noFill/>
          <a:ln cap="flat" cmpd="sng" w="9525">
            <a:solidFill>
              <a:srgbClr val="8E7CC3"/>
            </a:solidFill>
            <a:prstDash val="solid"/>
            <a:round/>
            <a:headEnd len="sm" w="sm" type="none"/>
            <a:tailEnd len="sm" w="sm" type="none"/>
          </a:ln>
        </p:spPr>
      </p:pic>
      <p:sp>
        <p:nvSpPr>
          <p:cNvPr id="125" name="Google Shape;125;p14"/>
          <p:cNvSpPr txBox="1"/>
          <p:nvPr/>
        </p:nvSpPr>
        <p:spPr>
          <a:xfrm>
            <a:off x="10886977" y="10986485"/>
            <a:ext cx="2667900" cy="364200"/>
          </a:xfrm>
          <a:prstGeom prst="rect">
            <a:avLst/>
          </a:prstGeom>
          <a:noFill/>
          <a:ln>
            <a:noFill/>
          </a:ln>
        </p:spPr>
        <p:txBody>
          <a:bodyPr anchorCtr="0" anchor="ctr" bIns="242375" lIns="242375" spcFirstLastPara="1" rIns="242375" wrap="square" tIns="242375">
            <a:noAutofit/>
          </a:bodyPr>
          <a:lstStyle/>
          <a:p>
            <a:pPr indent="0" lvl="0" marL="0" rtl="0" algn="ctr">
              <a:spcBef>
                <a:spcPts val="0"/>
              </a:spcBef>
              <a:spcAft>
                <a:spcPts val="0"/>
              </a:spcAft>
              <a:buNone/>
            </a:pPr>
            <a:r>
              <a:rPr b="1" lang="en" sz="1600">
                <a:highlight>
                  <a:srgbClr val="FFFFFF"/>
                </a:highlight>
                <a:latin typeface="Merriweather"/>
                <a:ea typeface="Merriweather"/>
                <a:cs typeface="Merriweather"/>
                <a:sym typeface="Merriweather"/>
              </a:rPr>
              <a:t>Figure</a:t>
            </a:r>
            <a:r>
              <a:rPr b="1" lang="en" sz="1600">
                <a:highlight>
                  <a:srgbClr val="FFFFFF"/>
                </a:highlight>
                <a:latin typeface="Merriweather"/>
                <a:ea typeface="Merriweather"/>
                <a:cs typeface="Merriweather"/>
                <a:sym typeface="Merriweather"/>
              </a:rPr>
              <a:t> 4-5:</a:t>
            </a:r>
            <a:endParaRPr b="1" sz="1600">
              <a:highlight>
                <a:srgbClr val="FFFFFF"/>
              </a:highlight>
              <a:latin typeface="Merriweather"/>
              <a:ea typeface="Merriweather"/>
              <a:cs typeface="Merriweather"/>
              <a:sym typeface="Merriweather"/>
            </a:endParaRPr>
          </a:p>
          <a:p>
            <a:pPr indent="0" lvl="0" marL="0" rtl="0" algn="ctr">
              <a:spcBef>
                <a:spcPts val="0"/>
              </a:spcBef>
              <a:spcAft>
                <a:spcPts val="0"/>
              </a:spcAft>
              <a:buNone/>
            </a:pPr>
            <a:r>
              <a:rPr b="1" lang="en" sz="1600">
                <a:highlight>
                  <a:srgbClr val="FFFFFF"/>
                </a:highlight>
                <a:latin typeface="Merriweather"/>
                <a:ea typeface="Merriweather"/>
                <a:cs typeface="Merriweather"/>
                <a:sym typeface="Merriweather"/>
              </a:rPr>
              <a:t>Spermatogenesis</a:t>
            </a:r>
            <a:endParaRPr b="1" sz="1600">
              <a:highlight>
                <a:srgbClr val="FFFFFF"/>
              </a:highlight>
              <a:latin typeface="Merriweather"/>
              <a:ea typeface="Merriweather"/>
              <a:cs typeface="Merriweather"/>
              <a:sym typeface="Merriweather"/>
            </a:endParaRPr>
          </a:p>
        </p:txBody>
      </p:sp>
      <p:sp>
        <p:nvSpPr>
          <p:cNvPr id="126" name="Google Shape;126;p14"/>
          <p:cNvSpPr txBox="1"/>
          <p:nvPr/>
        </p:nvSpPr>
        <p:spPr>
          <a:xfrm>
            <a:off x="9518475" y="12635506"/>
            <a:ext cx="4076100" cy="422100"/>
          </a:xfrm>
          <a:prstGeom prst="rect">
            <a:avLst/>
          </a:prstGeom>
          <a:noFill/>
          <a:ln>
            <a:noFill/>
          </a:ln>
        </p:spPr>
        <p:txBody>
          <a:bodyPr anchorCtr="0" anchor="ctr" bIns="242375" lIns="242375" spcFirstLastPara="1" rIns="242375" wrap="square" tIns="242375">
            <a:noAutofit/>
          </a:bodyPr>
          <a:lstStyle/>
          <a:p>
            <a:pPr indent="0" lvl="0" marL="0" rtl="0" algn="ctr">
              <a:spcBef>
                <a:spcPts val="0"/>
              </a:spcBef>
              <a:spcAft>
                <a:spcPts val="0"/>
              </a:spcAft>
              <a:buNone/>
            </a:pPr>
            <a:r>
              <a:rPr b="1" lang="en" sz="1600">
                <a:highlight>
                  <a:srgbClr val="FFFFFF"/>
                </a:highlight>
                <a:latin typeface="Merriweather"/>
                <a:ea typeface="Merriweather"/>
                <a:cs typeface="Merriweather"/>
                <a:sym typeface="Merriweather"/>
              </a:rPr>
              <a:t>Figur</a:t>
            </a:r>
            <a:r>
              <a:rPr b="1" lang="en" sz="1600">
                <a:highlight>
                  <a:srgbClr val="FFFFFF"/>
                </a:highlight>
                <a:latin typeface="Merriweather"/>
                <a:ea typeface="Merriweather"/>
                <a:cs typeface="Merriweather"/>
                <a:sym typeface="Merriweather"/>
              </a:rPr>
              <a:t>es 4-6: Spermiogenesis</a:t>
            </a:r>
            <a:endParaRPr b="1" sz="1600">
              <a:highlight>
                <a:srgbClr val="FFFFFF"/>
              </a:highlight>
              <a:latin typeface="Merriweather"/>
              <a:ea typeface="Merriweather"/>
              <a:cs typeface="Merriweather"/>
              <a:sym typeface="Merriweather"/>
            </a:endParaRPr>
          </a:p>
        </p:txBody>
      </p:sp>
      <p:sp>
        <p:nvSpPr>
          <p:cNvPr id="127" name="Google Shape;127;p14"/>
          <p:cNvSpPr txBox="1"/>
          <p:nvPr/>
        </p:nvSpPr>
        <p:spPr>
          <a:xfrm>
            <a:off x="10956896" y="2797696"/>
            <a:ext cx="1894200" cy="354600"/>
          </a:xfrm>
          <a:prstGeom prst="rect">
            <a:avLst/>
          </a:prstGeom>
          <a:noFill/>
          <a:ln>
            <a:noFill/>
          </a:ln>
        </p:spPr>
        <p:txBody>
          <a:bodyPr anchorCtr="0" anchor="ctr" bIns="242375" lIns="242375" spcFirstLastPara="1" rIns="242375" wrap="square" tIns="242375">
            <a:noAutofit/>
          </a:bodyPr>
          <a:lstStyle/>
          <a:p>
            <a:pPr indent="0" lvl="0" marL="0" rtl="0" algn="ctr">
              <a:spcBef>
                <a:spcPts val="0"/>
              </a:spcBef>
              <a:spcAft>
                <a:spcPts val="0"/>
              </a:spcAft>
              <a:buNone/>
            </a:pPr>
            <a:r>
              <a:rPr b="1" lang="en" sz="1600">
                <a:highlight>
                  <a:srgbClr val="FFFFFF"/>
                </a:highlight>
                <a:latin typeface="Merriweather"/>
                <a:ea typeface="Merriweather"/>
                <a:cs typeface="Merriweather"/>
                <a:sym typeface="Merriweather"/>
              </a:rPr>
              <a:t>Figure</a:t>
            </a:r>
            <a:r>
              <a:rPr b="1" lang="en" sz="1600">
                <a:highlight>
                  <a:srgbClr val="FFFFFF"/>
                </a:highlight>
                <a:latin typeface="Merriweather"/>
                <a:ea typeface="Merriweather"/>
                <a:cs typeface="Merriweather"/>
                <a:sym typeface="Merriweather"/>
              </a:rPr>
              <a:t> 4-1</a:t>
            </a:r>
            <a:endParaRPr sz="1600">
              <a:highlight>
                <a:srgbClr val="FFFFFF"/>
              </a:highlight>
              <a:latin typeface="Merriweather"/>
              <a:ea typeface="Merriweather"/>
              <a:cs typeface="Merriweather"/>
              <a:sym typeface="Merriweather"/>
            </a:endParaRPr>
          </a:p>
        </p:txBody>
      </p:sp>
      <p:pic>
        <p:nvPicPr>
          <p:cNvPr id="128" name="Google Shape;128;p14"/>
          <p:cNvPicPr preferRelativeResize="0"/>
          <p:nvPr/>
        </p:nvPicPr>
        <p:blipFill>
          <a:blip r:embed="rId11">
            <a:alphaModFix/>
          </a:blip>
          <a:stretch>
            <a:fillRect/>
          </a:stretch>
        </p:blipFill>
        <p:spPr>
          <a:xfrm>
            <a:off x="10703300" y="1332113"/>
            <a:ext cx="2603300" cy="1500149"/>
          </a:xfrm>
          <a:prstGeom prst="rect">
            <a:avLst/>
          </a:prstGeom>
          <a:noFill/>
          <a:ln cap="flat" cmpd="sng" w="9525">
            <a:solidFill>
              <a:srgbClr val="45818E"/>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5"/>
          <p:cNvSpPr txBox="1"/>
          <p:nvPr/>
        </p:nvSpPr>
        <p:spPr>
          <a:xfrm>
            <a:off x="724200" y="15092766"/>
            <a:ext cx="12823500" cy="2004000"/>
          </a:xfrm>
          <a:prstGeom prst="rect">
            <a:avLst/>
          </a:prstGeom>
          <a:noFill/>
          <a:ln>
            <a:noFill/>
          </a:ln>
        </p:spPr>
        <p:txBody>
          <a:bodyPr anchorCtr="0" anchor="t" bIns="232200" lIns="232200" spcFirstLastPara="1" rIns="232200" wrap="square" tIns="232200">
            <a:noAutofit/>
          </a:bodyPr>
          <a:lstStyle/>
          <a:p>
            <a:pPr indent="-374650" lvl="0" marL="457200" rtl="0" algn="l">
              <a:lnSpc>
                <a:spcPct val="115000"/>
              </a:lnSpc>
              <a:spcBef>
                <a:spcPts val="0"/>
              </a:spcBef>
              <a:spcAft>
                <a:spcPts val="0"/>
              </a:spcAft>
              <a:buClr>
                <a:srgbClr val="45818E"/>
              </a:buClr>
              <a:buSzPts val="2300"/>
              <a:buFont typeface="Times New Roman"/>
              <a:buChar char="■"/>
            </a:pPr>
            <a:r>
              <a:rPr lang="en" sz="2300">
                <a:solidFill>
                  <a:srgbClr val="45818E"/>
                </a:solidFill>
                <a:latin typeface="Times New Roman"/>
                <a:ea typeface="Times New Roman"/>
                <a:cs typeface="Times New Roman"/>
                <a:sym typeface="Times New Roman"/>
              </a:rPr>
              <a:t>Mature sperm are </a:t>
            </a:r>
            <a:r>
              <a:rPr lang="en" sz="2300" u="sng">
                <a:solidFill>
                  <a:srgbClr val="45818E"/>
                </a:solidFill>
                <a:latin typeface="Times New Roman"/>
                <a:ea typeface="Times New Roman"/>
                <a:cs typeface="Times New Roman"/>
                <a:sym typeface="Times New Roman"/>
              </a:rPr>
              <a:t>motile</a:t>
            </a:r>
            <a:r>
              <a:rPr lang="en" sz="2300">
                <a:solidFill>
                  <a:srgbClr val="45818E"/>
                </a:solidFill>
                <a:latin typeface="Times New Roman"/>
                <a:ea typeface="Times New Roman"/>
                <a:cs typeface="Times New Roman"/>
                <a:sym typeface="Times New Roman"/>
              </a:rPr>
              <a:t> &amp; capable of fertilizing the ovum.</a:t>
            </a:r>
            <a:endParaRPr sz="2300">
              <a:solidFill>
                <a:srgbClr val="45818E"/>
              </a:solidFill>
              <a:latin typeface="Times New Roman"/>
              <a:ea typeface="Times New Roman"/>
              <a:cs typeface="Times New Roman"/>
              <a:sym typeface="Times New Roman"/>
            </a:endParaRPr>
          </a:p>
          <a:p>
            <a:pPr indent="-374650" lvl="0" marL="457200" rtl="0" algn="l">
              <a:lnSpc>
                <a:spcPct val="115000"/>
              </a:lnSpc>
              <a:spcBef>
                <a:spcPts val="0"/>
              </a:spcBef>
              <a:spcAft>
                <a:spcPts val="0"/>
              </a:spcAft>
              <a:buSzPts val="2300"/>
              <a:buFont typeface="Times New Roman"/>
              <a:buChar char="■"/>
            </a:pPr>
            <a:r>
              <a:rPr lang="en" sz="2300">
                <a:latin typeface="Times New Roman"/>
                <a:ea typeface="Times New Roman"/>
                <a:cs typeface="Times New Roman"/>
                <a:sym typeface="Times New Roman"/>
              </a:rPr>
              <a:t>Their activity is greatly </a:t>
            </a:r>
            <a:r>
              <a:rPr lang="en" sz="2300" u="sng">
                <a:latin typeface="Times New Roman"/>
                <a:ea typeface="Times New Roman"/>
                <a:cs typeface="Times New Roman"/>
                <a:sym typeface="Times New Roman"/>
              </a:rPr>
              <a:t>enhanced</a:t>
            </a:r>
            <a:r>
              <a:rPr lang="en" sz="2300">
                <a:latin typeface="Times New Roman"/>
                <a:ea typeface="Times New Roman"/>
                <a:cs typeface="Times New Roman"/>
                <a:sym typeface="Times New Roman"/>
              </a:rPr>
              <a:t> in a neutral and slightly </a:t>
            </a:r>
            <a:r>
              <a:rPr lang="en" sz="2300" u="sng">
                <a:latin typeface="Times New Roman"/>
                <a:ea typeface="Times New Roman"/>
                <a:cs typeface="Times New Roman"/>
                <a:sym typeface="Times New Roman"/>
              </a:rPr>
              <a:t>alkaline</a:t>
            </a:r>
            <a:r>
              <a:rPr lang="en" sz="2300">
                <a:latin typeface="Times New Roman"/>
                <a:ea typeface="Times New Roman"/>
                <a:cs typeface="Times New Roman"/>
                <a:sym typeface="Times New Roman"/>
              </a:rPr>
              <a:t> medium, </a:t>
            </a:r>
            <a:r>
              <a:rPr lang="en" sz="2300">
                <a:solidFill>
                  <a:srgbClr val="999999"/>
                </a:solidFill>
                <a:latin typeface="Times New Roman"/>
                <a:ea typeface="Times New Roman"/>
                <a:cs typeface="Times New Roman"/>
                <a:sym typeface="Times New Roman"/>
              </a:rPr>
              <a:t>as </a:t>
            </a:r>
            <a:r>
              <a:rPr lang="en" sz="2300">
                <a:solidFill>
                  <a:srgbClr val="999999"/>
                </a:solidFill>
                <a:latin typeface="Times New Roman"/>
                <a:ea typeface="Times New Roman"/>
                <a:cs typeface="Times New Roman"/>
                <a:sym typeface="Times New Roman"/>
              </a:rPr>
              <a:t>exists in the ejaculated semen,</a:t>
            </a:r>
            <a:r>
              <a:rPr lang="en" sz="2300">
                <a:latin typeface="Times New Roman"/>
                <a:ea typeface="Times New Roman"/>
                <a:cs typeface="Times New Roman"/>
                <a:sym typeface="Times New Roman"/>
              </a:rPr>
              <a:t> but it is greatly </a:t>
            </a:r>
            <a:r>
              <a:rPr lang="en" sz="2300">
                <a:latin typeface="Times New Roman"/>
                <a:ea typeface="Times New Roman"/>
                <a:cs typeface="Times New Roman"/>
                <a:sym typeface="Times New Roman"/>
              </a:rPr>
              <a:t>depressed in a mildly acidic medium.</a:t>
            </a:r>
            <a:r>
              <a:rPr baseline="30000" lang="en" sz="2300">
                <a:latin typeface="Times New Roman"/>
                <a:ea typeface="Times New Roman"/>
                <a:cs typeface="Times New Roman"/>
                <a:sym typeface="Times New Roman"/>
              </a:rPr>
              <a:t>1</a:t>
            </a:r>
            <a:r>
              <a:rPr lang="en" sz="2300">
                <a:latin typeface="Times New Roman"/>
                <a:ea typeface="Times New Roman"/>
                <a:cs typeface="Times New Roman"/>
                <a:sym typeface="Times New Roman"/>
              </a:rPr>
              <a:t> </a:t>
            </a:r>
            <a:r>
              <a:rPr lang="en" sz="1700">
                <a:solidFill>
                  <a:srgbClr val="999999"/>
                </a:solidFill>
                <a:latin typeface="Times New Roman"/>
                <a:ea typeface="Times New Roman"/>
                <a:cs typeface="Times New Roman"/>
                <a:sym typeface="Times New Roman"/>
              </a:rPr>
              <a:t>(sperm does not actually become motile unless the pH of surrounding environment reaches &gt;6-6.5.)</a:t>
            </a:r>
            <a:endParaRPr sz="1700">
              <a:solidFill>
                <a:srgbClr val="999999"/>
              </a:solidFill>
              <a:latin typeface="Times New Roman"/>
              <a:ea typeface="Times New Roman"/>
              <a:cs typeface="Times New Roman"/>
              <a:sym typeface="Times New Roman"/>
            </a:endParaRPr>
          </a:p>
          <a:p>
            <a:pPr indent="-374650" lvl="0" marL="457200" rtl="0" algn="l">
              <a:lnSpc>
                <a:spcPct val="115000"/>
              </a:lnSpc>
              <a:spcBef>
                <a:spcPts val="0"/>
              </a:spcBef>
              <a:spcAft>
                <a:spcPts val="0"/>
              </a:spcAft>
              <a:buSzPts val="2300"/>
              <a:buFont typeface="Times New Roman"/>
              <a:buChar char="■"/>
            </a:pPr>
            <a:r>
              <a:rPr lang="en" sz="2300">
                <a:latin typeface="Times New Roman"/>
                <a:ea typeface="Times New Roman"/>
                <a:cs typeface="Times New Roman"/>
                <a:sym typeface="Times New Roman"/>
              </a:rPr>
              <a:t>The life expectancy of ejaculated sperm in the female genital tract is </a:t>
            </a:r>
            <a:r>
              <a:rPr lang="en" sz="2300" u="sng">
                <a:latin typeface="Times New Roman"/>
                <a:ea typeface="Times New Roman"/>
                <a:cs typeface="Times New Roman"/>
                <a:sym typeface="Times New Roman"/>
              </a:rPr>
              <a:t>only 1 to 2 days.</a:t>
            </a:r>
            <a:endParaRPr sz="2300" u="sng">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300">
              <a:latin typeface="Times New Roman"/>
              <a:ea typeface="Times New Roman"/>
              <a:cs typeface="Times New Roman"/>
              <a:sym typeface="Times New Roman"/>
            </a:endParaRPr>
          </a:p>
        </p:txBody>
      </p:sp>
      <p:sp>
        <p:nvSpPr>
          <p:cNvPr id="134" name="Google Shape;134;p15"/>
          <p:cNvSpPr/>
          <p:nvPr/>
        </p:nvSpPr>
        <p:spPr>
          <a:xfrm>
            <a:off x="0" y="370466"/>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35" name="Google Shape;135;p15"/>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36" name="Google Shape;136;p15"/>
          <p:cNvSpPr txBox="1"/>
          <p:nvPr/>
        </p:nvSpPr>
        <p:spPr>
          <a:xfrm>
            <a:off x="929925" y="37047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PHYSIOLOGY OF ANDROGENS &amp; CONTROL OF MALE SEXUAL FUNCTIONS</a:t>
            </a:r>
            <a:endParaRPr sz="3100">
              <a:solidFill>
                <a:srgbClr val="FFFFFF"/>
              </a:solidFill>
              <a:latin typeface="Oswald"/>
              <a:ea typeface="Oswald"/>
              <a:cs typeface="Oswald"/>
              <a:sym typeface="Oswald"/>
            </a:endParaRPr>
          </a:p>
        </p:txBody>
      </p:sp>
      <p:sp>
        <p:nvSpPr>
          <p:cNvPr id="137" name="Google Shape;137;p15"/>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2</a:t>
            </a:r>
            <a:endParaRPr sz="4500">
              <a:solidFill>
                <a:srgbClr val="FFFFFF"/>
              </a:solidFill>
              <a:latin typeface="Oswald"/>
              <a:ea typeface="Oswald"/>
              <a:cs typeface="Oswald"/>
              <a:sym typeface="Oswald"/>
            </a:endParaRPr>
          </a:p>
        </p:txBody>
      </p:sp>
      <p:sp>
        <p:nvSpPr>
          <p:cNvPr id="138" name="Google Shape;138;p15"/>
          <p:cNvSpPr txBox="1"/>
          <p:nvPr/>
        </p:nvSpPr>
        <p:spPr>
          <a:xfrm>
            <a:off x="0" y="17827308"/>
            <a:ext cx="38178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400">
                <a:solidFill>
                  <a:srgbClr val="FFFFFF"/>
                </a:solidFill>
                <a:latin typeface="Verdana"/>
                <a:ea typeface="Verdana"/>
                <a:cs typeface="Verdana"/>
                <a:sym typeface="Verdana"/>
              </a:rPr>
              <a:t>Footnotes</a:t>
            </a:r>
            <a:endParaRPr sz="2400">
              <a:solidFill>
                <a:srgbClr val="FFFFFF"/>
              </a:solidFill>
              <a:latin typeface="Verdana"/>
              <a:ea typeface="Verdana"/>
              <a:cs typeface="Verdana"/>
              <a:sym typeface="Verdana"/>
            </a:endParaRPr>
          </a:p>
        </p:txBody>
      </p:sp>
      <p:sp>
        <p:nvSpPr>
          <p:cNvPr id="139" name="Google Shape;139;p15"/>
          <p:cNvSpPr/>
          <p:nvPr/>
        </p:nvSpPr>
        <p:spPr>
          <a:xfrm>
            <a:off x="545100" y="17827300"/>
            <a:ext cx="135855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140" name="Google Shape;140;p15"/>
          <p:cNvSpPr/>
          <p:nvPr/>
        </p:nvSpPr>
        <p:spPr>
          <a:xfrm>
            <a:off x="0" y="178273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41" name="Google Shape;141;p15"/>
          <p:cNvSpPr txBox="1"/>
          <p:nvPr/>
        </p:nvSpPr>
        <p:spPr>
          <a:xfrm>
            <a:off x="-22750" y="18260800"/>
            <a:ext cx="14097000" cy="8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142" name="Google Shape;142;p15"/>
          <p:cNvSpPr/>
          <p:nvPr/>
        </p:nvSpPr>
        <p:spPr>
          <a:xfrm flipH="1" rot="10800000">
            <a:off x="160404" y="1280596"/>
            <a:ext cx="13904100" cy="9685500"/>
          </a:xfrm>
          <a:prstGeom prst="round1Rect">
            <a:avLst>
              <a:gd fmla="val 11221" name="adj"/>
            </a:avLst>
          </a:prstGeom>
          <a:noFill/>
          <a:ln cap="flat" cmpd="sng" w="9525">
            <a:solidFill>
              <a:srgbClr val="EA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43" name="Google Shape;143;p15"/>
          <p:cNvSpPr/>
          <p:nvPr/>
        </p:nvSpPr>
        <p:spPr>
          <a:xfrm>
            <a:off x="12568229" y="1277287"/>
            <a:ext cx="581100" cy="9685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44" name="Google Shape;144;p15"/>
          <p:cNvSpPr/>
          <p:nvPr/>
        </p:nvSpPr>
        <p:spPr>
          <a:xfrm>
            <a:off x="11628025" y="1277287"/>
            <a:ext cx="581100" cy="9685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45" name="Google Shape;145;p15"/>
          <p:cNvSpPr txBox="1"/>
          <p:nvPr/>
        </p:nvSpPr>
        <p:spPr>
          <a:xfrm>
            <a:off x="535775" y="2256599"/>
            <a:ext cx="10123500" cy="2426400"/>
          </a:xfrm>
          <a:prstGeom prst="rect">
            <a:avLst/>
          </a:prstGeom>
          <a:noFill/>
          <a:ln>
            <a:noFill/>
          </a:ln>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Clr>
                <a:srgbClr val="8E7CC3"/>
              </a:buClr>
              <a:buSzPts val="2300"/>
              <a:buFont typeface="Times New Roman"/>
              <a:buChar char="■"/>
            </a:pPr>
            <a:r>
              <a:rPr lang="en" sz="2300">
                <a:solidFill>
                  <a:srgbClr val="8E7CC3"/>
                </a:solidFill>
                <a:latin typeface="Times New Roman"/>
                <a:ea typeface="Times New Roman"/>
                <a:cs typeface="Times New Roman"/>
                <a:sym typeface="Times New Roman"/>
              </a:rPr>
              <a:t>GnRH &gt; LH &gt; Leydig cells &gt; Testosterone &gt; growth and division of germ cells.</a:t>
            </a:r>
            <a:endParaRPr sz="2300">
              <a:solidFill>
                <a:srgbClr val="8E7CC3"/>
              </a:solidFill>
              <a:latin typeface="Times New Roman"/>
              <a:ea typeface="Times New Roman"/>
              <a:cs typeface="Times New Roman"/>
              <a:sym typeface="Times New Roman"/>
            </a:endParaRPr>
          </a:p>
          <a:p>
            <a:pPr indent="-374650" lvl="0" marL="457200" rtl="0" algn="l">
              <a:lnSpc>
                <a:spcPct val="115000"/>
              </a:lnSpc>
              <a:spcBef>
                <a:spcPts val="0"/>
              </a:spcBef>
              <a:spcAft>
                <a:spcPts val="0"/>
              </a:spcAft>
              <a:buClr>
                <a:srgbClr val="8E7CC3"/>
              </a:buClr>
              <a:buSzPts val="2300"/>
              <a:buFont typeface="Times New Roman"/>
              <a:buChar char="■"/>
            </a:pPr>
            <a:r>
              <a:rPr lang="en" sz="2300">
                <a:solidFill>
                  <a:srgbClr val="8E7CC3"/>
                </a:solidFill>
                <a:latin typeface="Times New Roman"/>
                <a:ea typeface="Times New Roman"/>
                <a:cs typeface="Times New Roman"/>
                <a:sym typeface="Times New Roman"/>
              </a:rPr>
              <a:t>GnRH &gt; FSH &gt; Sertoli cells &gt; </a:t>
            </a:r>
            <a:r>
              <a:rPr lang="en" sz="2300">
                <a:solidFill>
                  <a:srgbClr val="8E7CC3"/>
                </a:solidFill>
                <a:latin typeface="Times New Roman"/>
                <a:ea typeface="Times New Roman"/>
                <a:cs typeface="Times New Roman"/>
                <a:sym typeface="Times New Roman"/>
              </a:rPr>
              <a:t>Spermatocyte</a:t>
            </a:r>
            <a:r>
              <a:rPr lang="en" sz="2300">
                <a:solidFill>
                  <a:srgbClr val="8E7CC3"/>
                </a:solidFill>
                <a:latin typeface="Times New Roman"/>
                <a:ea typeface="Times New Roman"/>
                <a:cs typeface="Times New Roman"/>
                <a:sym typeface="Times New Roman"/>
              </a:rPr>
              <a:t> maturation.</a:t>
            </a:r>
            <a:endParaRPr sz="2300">
              <a:solidFill>
                <a:srgbClr val="8E7CC3"/>
              </a:solidFill>
              <a:latin typeface="Times New Roman"/>
              <a:ea typeface="Times New Roman"/>
              <a:cs typeface="Times New Roman"/>
              <a:sym typeface="Times New Roman"/>
            </a:endParaRPr>
          </a:p>
          <a:p>
            <a:pPr indent="-374650" lvl="0" marL="457200" rtl="0" algn="l">
              <a:lnSpc>
                <a:spcPct val="115000"/>
              </a:lnSpc>
              <a:spcBef>
                <a:spcPts val="0"/>
              </a:spcBef>
              <a:spcAft>
                <a:spcPts val="0"/>
              </a:spcAft>
              <a:buClr>
                <a:srgbClr val="8E7CC3"/>
              </a:buClr>
              <a:buSzPts val="2300"/>
              <a:buFont typeface="Times New Roman"/>
              <a:buChar char="■"/>
            </a:pPr>
            <a:r>
              <a:rPr lang="en" sz="2300">
                <a:solidFill>
                  <a:srgbClr val="8E7CC3"/>
                </a:solidFill>
                <a:latin typeface="Times New Roman"/>
                <a:ea typeface="Times New Roman"/>
                <a:cs typeface="Times New Roman"/>
                <a:sym typeface="Times New Roman"/>
              </a:rPr>
              <a:t>Inhibin feedback – FSH,  testosterone – short &amp; long loops.</a:t>
            </a:r>
            <a:endParaRPr sz="2300">
              <a:solidFill>
                <a:srgbClr val="8E7CC3"/>
              </a:solidFill>
              <a:latin typeface="Times New Roman"/>
              <a:ea typeface="Times New Roman"/>
              <a:cs typeface="Times New Roman"/>
              <a:sym typeface="Times New Roman"/>
            </a:endParaRPr>
          </a:p>
          <a:p>
            <a:pPr indent="-374650" lvl="0" marL="457200" rtl="0" algn="l">
              <a:lnSpc>
                <a:spcPct val="115000"/>
              </a:lnSpc>
              <a:spcBef>
                <a:spcPts val="0"/>
              </a:spcBef>
              <a:spcAft>
                <a:spcPts val="0"/>
              </a:spcAft>
              <a:buClr>
                <a:srgbClr val="8E7CC3"/>
              </a:buClr>
              <a:buSzPts val="2300"/>
              <a:buFont typeface="Times New Roman"/>
              <a:buChar char="■"/>
            </a:pPr>
            <a:r>
              <a:rPr lang="en" sz="2300">
                <a:solidFill>
                  <a:srgbClr val="8E7CC3"/>
                </a:solidFill>
                <a:latin typeface="Times New Roman"/>
                <a:ea typeface="Times New Roman"/>
                <a:cs typeface="Times New Roman"/>
                <a:sym typeface="Times New Roman"/>
              </a:rPr>
              <a:t>Estrogen.</a:t>
            </a:r>
            <a:endParaRPr sz="2300">
              <a:solidFill>
                <a:srgbClr val="8E7CC3"/>
              </a:solidFill>
              <a:latin typeface="Times New Roman"/>
              <a:ea typeface="Times New Roman"/>
              <a:cs typeface="Times New Roman"/>
              <a:sym typeface="Times New Roman"/>
            </a:endParaRPr>
          </a:p>
          <a:p>
            <a:pPr indent="-374650" lvl="0" marL="457200" rtl="0" algn="l">
              <a:lnSpc>
                <a:spcPct val="115000"/>
              </a:lnSpc>
              <a:spcBef>
                <a:spcPts val="0"/>
              </a:spcBef>
              <a:spcAft>
                <a:spcPts val="0"/>
              </a:spcAft>
              <a:buClr>
                <a:srgbClr val="8E7CC3"/>
              </a:buClr>
              <a:buSzPts val="2300"/>
              <a:buFont typeface="Times New Roman"/>
              <a:buChar char="■"/>
            </a:pPr>
            <a:r>
              <a:rPr lang="en" sz="2300">
                <a:solidFill>
                  <a:srgbClr val="8E7CC3"/>
                </a:solidFill>
                <a:latin typeface="Times New Roman"/>
                <a:ea typeface="Times New Roman"/>
                <a:cs typeface="Times New Roman"/>
                <a:sym typeface="Times New Roman"/>
              </a:rPr>
              <a:t>Growth hormone.</a:t>
            </a:r>
            <a:endParaRPr sz="2300">
              <a:solidFill>
                <a:srgbClr val="8E7CC3"/>
              </a:solidFill>
              <a:latin typeface="Times New Roman"/>
              <a:ea typeface="Times New Roman"/>
              <a:cs typeface="Times New Roman"/>
              <a:sym typeface="Times New Roman"/>
            </a:endParaRPr>
          </a:p>
        </p:txBody>
      </p:sp>
      <p:sp>
        <p:nvSpPr>
          <p:cNvPr id="146" name="Google Shape;146;p15"/>
          <p:cNvSpPr txBox="1"/>
          <p:nvPr/>
        </p:nvSpPr>
        <p:spPr>
          <a:xfrm>
            <a:off x="774638" y="1280287"/>
            <a:ext cx="11598000" cy="9354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000">
                <a:highlight>
                  <a:srgbClr val="F4CCCC"/>
                </a:highlight>
                <a:latin typeface="Oswald"/>
                <a:ea typeface="Oswald"/>
                <a:cs typeface="Oswald"/>
                <a:sym typeface="Oswald"/>
              </a:rPr>
              <a:t>Regulation of Spermatogenesis</a:t>
            </a:r>
            <a:endParaRPr sz="4000">
              <a:solidFill>
                <a:srgbClr val="F1C232"/>
              </a:solidFill>
              <a:highlight>
                <a:srgbClr val="F4CCCC"/>
              </a:highlight>
              <a:latin typeface="Oswald"/>
              <a:ea typeface="Oswald"/>
              <a:cs typeface="Oswald"/>
              <a:sym typeface="Oswald"/>
            </a:endParaRPr>
          </a:p>
        </p:txBody>
      </p:sp>
      <p:sp>
        <p:nvSpPr>
          <p:cNvPr id="147" name="Google Shape;147;p15"/>
          <p:cNvSpPr/>
          <p:nvPr/>
        </p:nvSpPr>
        <p:spPr>
          <a:xfrm>
            <a:off x="449769" y="1625964"/>
            <a:ext cx="468600" cy="4206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pic>
        <p:nvPicPr>
          <p:cNvPr id="148" name="Google Shape;148;p15"/>
          <p:cNvPicPr preferRelativeResize="0"/>
          <p:nvPr/>
        </p:nvPicPr>
        <p:blipFill>
          <a:blip r:embed="rId3">
            <a:alphaModFix/>
          </a:blip>
          <a:stretch>
            <a:fillRect/>
          </a:stretch>
        </p:blipFill>
        <p:spPr>
          <a:xfrm>
            <a:off x="10977150" y="1499869"/>
            <a:ext cx="2742806" cy="2525096"/>
          </a:xfrm>
          <a:prstGeom prst="rect">
            <a:avLst/>
          </a:prstGeom>
          <a:noFill/>
          <a:ln cap="flat" cmpd="sng" w="9525">
            <a:solidFill>
              <a:srgbClr val="8E7CC3"/>
            </a:solidFill>
            <a:prstDash val="solid"/>
            <a:round/>
            <a:headEnd len="sm" w="sm" type="none"/>
            <a:tailEnd len="sm" w="sm" type="none"/>
          </a:ln>
        </p:spPr>
      </p:pic>
      <p:sp>
        <p:nvSpPr>
          <p:cNvPr id="149" name="Google Shape;149;p15"/>
          <p:cNvSpPr txBox="1"/>
          <p:nvPr/>
        </p:nvSpPr>
        <p:spPr>
          <a:xfrm>
            <a:off x="11055621" y="3802217"/>
            <a:ext cx="2666100" cy="926700"/>
          </a:xfrm>
          <a:prstGeom prst="rect">
            <a:avLst/>
          </a:prstGeom>
          <a:noFill/>
          <a:ln>
            <a:noFill/>
          </a:ln>
        </p:spPr>
        <p:txBody>
          <a:bodyPr anchorCtr="0" anchor="ctr" bIns="242375" lIns="242375" spcFirstLastPara="1" rIns="242375" wrap="square" tIns="242375">
            <a:noAutofit/>
          </a:bodyPr>
          <a:lstStyle/>
          <a:p>
            <a:pPr indent="0" lvl="0" marL="0" rtl="0" algn="ctr">
              <a:spcBef>
                <a:spcPts val="0"/>
              </a:spcBef>
              <a:spcAft>
                <a:spcPts val="0"/>
              </a:spcAft>
              <a:buNone/>
            </a:pPr>
            <a:r>
              <a:rPr b="1" lang="en" sz="2000">
                <a:highlight>
                  <a:srgbClr val="FFFFFF"/>
                </a:highlight>
                <a:latin typeface="Merriweather"/>
                <a:ea typeface="Merriweather"/>
                <a:cs typeface="Merriweather"/>
                <a:sym typeface="Merriweather"/>
              </a:rPr>
              <a:t>Figure</a:t>
            </a:r>
            <a:r>
              <a:rPr b="1" lang="en" sz="2000">
                <a:highlight>
                  <a:srgbClr val="FFFFFF"/>
                </a:highlight>
                <a:latin typeface="Merriweather"/>
                <a:ea typeface="Merriweather"/>
                <a:cs typeface="Merriweather"/>
                <a:sym typeface="Merriweather"/>
              </a:rPr>
              <a:t> 4-6</a:t>
            </a:r>
            <a:endParaRPr sz="2000">
              <a:highlight>
                <a:srgbClr val="FFFFFF"/>
              </a:highlight>
              <a:latin typeface="Merriweather"/>
              <a:ea typeface="Merriweather"/>
              <a:cs typeface="Merriweather"/>
              <a:sym typeface="Merriweather"/>
            </a:endParaRPr>
          </a:p>
        </p:txBody>
      </p:sp>
      <p:sp>
        <p:nvSpPr>
          <p:cNvPr id="150" name="Google Shape;150;p15"/>
          <p:cNvSpPr txBox="1"/>
          <p:nvPr/>
        </p:nvSpPr>
        <p:spPr>
          <a:xfrm>
            <a:off x="289800" y="4383663"/>
            <a:ext cx="11598000" cy="9354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000">
                <a:highlight>
                  <a:srgbClr val="D0E0E3"/>
                </a:highlight>
                <a:latin typeface="Oswald"/>
                <a:ea typeface="Oswald"/>
                <a:cs typeface="Oswald"/>
                <a:sym typeface="Oswald"/>
              </a:rPr>
              <a:t>Hormonal Factors that Stimulate Spermatogenesis</a:t>
            </a:r>
            <a:endParaRPr sz="4000">
              <a:solidFill>
                <a:srgbClr val="F1C232"/>
              </a:solidFill>
              <a:highlight>
                <a:srgbClr val="D0E0E3"/>
              </a:highlight>
              <a:latin typeface="Oswald"/>
              <a:ea typeface="Oswald"/>
              <a:cs typeface="Oswald"/>
              <a:sym typeface="Oswald"/>
            </a:endParaRPr>
          </a:p>
        </p:txBody>
      </p:sp>
      <p:sp>
        <p:nvSpPr>
          <p:cNvPr id="151" name="Google Shape;151;p15"/>
          <p:cNvSpPr/>
          <p:nvPr/>
        </p:nvSpPr>
        <p:spPr>
          <a:xfrm>
            <a:off x="384575" y="5449862"/>
            <a:ext cx="13284900" cy="5300700"/>
          </a:xfrm>
          <a:prstGeom prst="roundRect">
            <a:avLst>
              <a:gd fmla="val 16667" name="adj"/>
            </a:avLst>
          </a:prstGeom>
          <a:solidFill>
            <a:srgbClr val="EDF9FB"/>
          </a:solid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000">
              <a:solidFill>
                <a:srgbClr val="FFFFFF"/>
              </a:solidFill>
              <a:latin typeface="Times New Roman"/>
              <a:ea typeface="Times New Roman"/>
              <a:cs typeface="Times New Roman"/>
              <a:sym typeface="Times New Roman"/>
            </a:endParaRPr>
          </a:p>
        </p:txBody>
      </p:sp>
      <p:sp>
        <p:nvSpPr>
          <p:cNvPr id="152" name="Google Shape;152;p15"/>
          <p:cNvSpPr txBox="1"/>
          <p:nvPr/>
        </p:nvSpPr>
        <p:spPr>
          <a:xfrm>
            <a:off x="724206" y="5649425"/>
            <a:ext cx="12823500" cy="487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highlight>
                  <a:srgbClr val="A2C4C9"/>
                </a:highlight>
                <a:latin typeface="Times New Roman"/>
                <a:ea typeface="Times New Roman"/>
                <a:cs typeface="Times New Roman"/>
                <a:sym typeface="Times New Roman"/>
              </a:rPr>
              <a:t>1- Testosterone:</a:t>
            </a:r>
            <a:r>
              <a:rPr lang="en" sz="2400">
                <a:latin typeface="Times New Roman"/>
                <a:ea typeface="Times New Roman"/>
                <a:cs typeface="Times New Roman"/>
                <a:sym typeface="Times New Roman"/>
              </a:rPr>
              <a:t> Secreted by the leydig cells which are located in the interstitium of the testis. It is essential for the growth and division of the testicular germinal cells.</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b="1" sz="1200">
              <a:highlight>
                <a:srgbClr val="FFF2CC"/>
              </a:highlight>
              <a:latin typeface="Times New Roman"/>
              <a:ea typeface="Times New Roman"/>
              <a:cs typeface="Times New Roman"/>
              <a:sym typeface="Times New Roman"/>
            </a:endParaRPr>
          </a:p>
          <a:p>
            <a:pPr indent="0" lvl="0" marL="0" rtl="0" algn="l">
              <a:spcBef>
                <a:spcPts val="0"/>
              </a:spcBef>
              <a:spcAft>
                <a:spcPts val="0"/>
              </a:spcAft>
              <a:buNone/>
            </a:pPr>
            <a:r>
              <a:rPr b="1" lang="en" sz="2400">
                <a:highlight>
                  <a:srgbClr val="A2C4C9"/>
                </a:highlight>
                <a:latin typeface="Times New Roman"/>
                <a:ea typeface="Times New Roman"/>
                <a:cs typeface="Times New Roman"/>
                <a:sym typeface="Times New Roman"/>
              </a:rPr>
              <a:t>2- Luteinizing hormone (LH):</a:t>
            </a:r>
            <a:r>
              <a:rPr lang="en" sz="2400">
                <a:solidFill>
                  <a:schemeClr val="dk1"/>
                </a:solidFill>
                <a:latin typeface="Times New Roman"/>
                <a:ea typeface="Times New Roman"/>
                <a:cs typeface="Times New Roman"/>
                <a:sym typeface="Times New Roman"/>
              </a:rPr>
              <a:t> </a:t>
            </a:r>
            <a:r>
              <a:rPr lang="en" sz="2400">
                <a:latin typeface="Times New Roman"/>
                <a:ea typeface="Times New Roman"/>
                <a:cs typeface="Times New Roman"/>
                <a:sym typeface="Times New Roman"/>
              </a:rPr>
              <a:t>Secreted by the anterior pituitary gland, stimulates </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the </a:t>
            </a:r>
            <a:r>
              <a:rPr lang="en" sz="2400" u="sng">
                <a:latin typeface="Times New Roman"/>
                <a:ea typeface="Times New Roman"/>
                <a:cs typeface="Times New Roman"/>
                <a:sym typeface="Times New Roman"/>
              </a:rPr>
              <a:t>L</a:t>
            </a:r>
            <a:r>
              <a:rPr lang="en" sz="2400">
                <a:latin typeface="Times New Roman"/>
                <a:ea typeface="Times New Roman"/>
                <a:cs typeface="Times New Roman"/>
                <a:sym typeface="Times New Roman"/>
              </a:rPr>
              <a:t>eydig cells to secrete testosterone.</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b="1" sz="1200">
              <a:highlight>
                <a:srgbClr val="FFF2CC"/>
              </a:highlight>
              <a:latin typeface="Times New Roman"/>
              <a:ea typeface="Times New Roman"/>
              <a:cs typeface="Times New Roman"/>
              <a:sym typeface="Times New Roman"/>
            </a:endParaRPr>
          </a:p>
          <a:p>
            <a:pPr indent="0" lvl="0" marL="0" rtl="0" algn="l">
              <a:spcBef>
                <a:spcPts val="0"/>
              </a:spcBef>
              <a:spcAft>
                <a:spcPts val="0"/>
              </a:spcAft>
              <a:buNone/>
            </a:pPr>
            <a:r>
              <a:rPr b="1" lang="en" sz="2400">
                <a:highlight>
                  <a:srgbClr val="A2C4C9"/>
                </a:highlight>
                <a:latin typeface="Times New Roman"/>
                <a:ea typeface="Times New Roman"/>
                <a:cs typeface="Times New Roman"/>
                <a:sym typeface="Times New Roman"/>
              </a:rPr>
              <a:t>3- Follicle stimulating hormone: (FSH):</a:t>
            </a:r>
            <a:r>
              <a:rPr lang="en" sz="2400">
                <a:solidFill>
                  <a:schemeClr val="dk1"/>
                </a:solidFill>
                <a:latin typeface="Times New Roman"/>
                <a:ea typeface="Times New Roman"/>
                <a:cs typeface="Times New Roman"/>
                <a:sym typeface="Times New Roman"/>
              </a:rPr>
              <a:t> </a:t>
            </a:r>
            <a:r>
              <a:rPr lang="en" sz="2400">
                <a:latin typeface="Times New Roman"/>
                <a:ea typeface="Times New Roman"/>
                <a:cs typeface="Times New Roman"/>
                <a:sym typeface="Times New Roman"/>
              </a:rPr>
              <a:t>Secreted by the anterior pituitary gland, stimulates the </a:t>
            </a:r>
            <a:r>
              <a:rPr lang="en" sz="2400" u="sng">
                <a:latin typeface="Times New Roman"/>
                <a:ea typeface="Times New Roman"/>
                <a:cs typeface="Times New Roman"/>
                <a:sym typeface="Times New Roman"/>
              </a:rPr>
              <a:t>S</a:t>
            </a:r>
            <a:r>
              <a:rPr lang="en" sz="2400">
                <a:latin typeface="Times New Roman"/>
                <a:ea typeface="Times New Roman"/>
                <a:cs typeface="Times New Roman"/>
                <a:sym typeface="Times New Roman"/>
              </a:rPr>
              <a:t>ertoli cells, stimulate the conversion of spermatids to sperm (also important for spermatogenesis).</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b="1" lang="en" sz="2400">
                <a:highlight>
                  <a:srgbClr val="A2C4C9"/>
                </a:highlight>
                <a:latin typeface="Times New Roman"/>
                <a:ea typeface="Times New Roman"/>
                <a:cs typeface="Times New Roman"/>
                <a:sym typeface="Times New Roman"/>
              </a:rPr>
              <a:t>4- Estrogen:</a:t>
            </a:r>
            <a:r>
              <a:rPr lang="en" sz="2400">
                <a:solidFill>
                  <a:schemeClr val="dk1"/>
                </a:solidFill>
                <a:latin typeface="Times New Roman"/>
                <a:ea typeface="Times New Roman"/>
                <a:cs typeface="Times New Roman"/>
                <a:sym typeface="Times New Roman"/>
              </a:rPr>
              <a:t> </a:t>
            </a:r>
            <a:r>
              <a:rPr lang="en" sz="2400">
                <a:latin typeface="Times New Roman"/>
                <a:ea typeface="Times New Roman"/>
                <a:cs typeface="Times New Roman"/>
                <a:sym typeface="Times New Roman"/>
              </a:rPr>
              <a:t>Formed from testosterone by the </a:t>
            </a:r>
            <a:r>
              <a:rPr lang="en" sz="2400">
                <a:latin typeface="Times New Roman"/>
                <a:ea typeface="Times New Roman"/>
                <a:cs typeface="Times New Roman"/>
                <a:sym typeface="Times New Roman"/>
              </a:rPr>
              <a:t>sertoli cells</a:t>
            </a:r>
            <a:r>
              <a:rPr lang="en" sz="2400">
                <a:latin typeface="Times New Roman"/>
                <a:ea typeface="Times New Roman"/>
                <a:cs typeface="Times New Roman"/>
                <a:sym typeface="Times New Roman"/>
              </a:rPr>
              <a:t> under FSH stimulation, also essential for spermatogenesis. </a:t>
            </a:r>
            <a:r>
              <a:rPr lang="en" sz="2000">
                <a:solidFill>
                  <a:srgbClr val="B45F06"/>
                </a:solidFill>
                <a:latin typeface="Times New Roman"/>
                <a:ea typeface="Times New Roman"/>
                <a:cs typeface="Times New Roman"/>
                <a:sym typeface="Times New Roman"/>
              </a:rPr>
              <a:t>(Sperm has receptors for estrogen, mutation in estrogen receptors reduces fertility)</a:t>
            </a:r>
            <a:endParaRPr sz="2000">
              <a:solidFill>
                <a:srgbClr val="B45F06"/>
              </a:solidFill>
              <a:latin typeface="Times New Roman"/>
              <a:ea typeface="Times New Roman"/>
              <a:cs typeface="Times New Roman"/>
              <a:sym typeface="Times New Roman"/>
            </a:endParaRPr>
          </a:p>
          <a:p>
            <a:pPr indent="0" lvl="0" marL="0" rtl="0" algn="l">
              <a:spcBef>
                <a:spcPts val="0"/>
              </a:spcBef>
              <a:spcAft>
                <a:spcPts val="0"/>
              </a:spcAft>
              <a:buNone/>
            </a:pPr>
            <a:r>
              <a:t/>
            </a:r>
            <a:endParaRPr b="1" sz="1200">
              <a:highlight>
                <a:srgbClr val="FFF2CC"/>
              </a:highlight>
              <a:latin typeface="Times New Roman"/>
              <a:ea typeface="Times New Roman"/>
              <a:cs typeface="Times New Roman"/>
              <a:sym typeface="Times New Roman"/>
            </a:endParaRPr>
          </a:p>
          <a:p>
            <a:pPr indent="0" lvl="0" marL="0" rtl="0" algn="l">
              <a:spcBef>
                <a:spcPts val="0"/>
              </a:spcBef>
              <a:spcAft>
                <a:spcPts val="0"/>
              </a:spcAft>
              <a:buNone/>
            </a:pPr>
            <a:r>
              <a:rPr b="1" lang="en" sz="2400">
                <a:highlight>
                  <a:srgbClr val="A2C4C9"/>
                </a:highlight>
                <a:latin typeface="Times New Roman"/>
                <a:ea typeface="Times New Roman"/>
                <a:cs typeface="Times New Roman"/>
                <a:sym typeface="Times New Roman"/>
              </a:rPr>
              <a:t>5- Growth hormone (GH) -and other body hormones-:</a:t>
            </a:r>
            <a:r>
              <a:rPr b="1"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Is</a:t>
            </a:r>
            <a:r>
              <a:rPr lang="en" sz="2400">
                <a:latin typeface="Times New Roman"/>
                <a:ea typeface="Times New Roman"/>
                <a:cs typeface="Times New Roman"/>
                <a:sym typeface="Times New Roman"/>
              </a:rPr>
              <a:t> necessary for controlling metabolic functions of the testis. GH promotes early division of Spermatogonia; in its absence (as in pituitary dwarfs), the spermatogenesis is severely deficient or absent, thus causing infertility.</a:t>
            </a:r>
            <a:endParaRPr b="1" sz="2400">
              <a:highlight>
                <a:srgbClr val="FFF2CC"/>
              </a:highlight>
              <a:latin typeface="Times New Roman"/>
              <a:ea typeface="Times New Roman"/>
              <a:cs typeface="Times New Roman"/>
              <a:sym typeface="Times New Roman"/>
            </a:endParaRPr>
          </a:p>
        </p:txBody>
      </p:sp>
      <p:sp>
        <p:nvSpPr>
          <p:cNvPr id="153" name="Google Shape;153;p15"/>
          <p:cNvSpPr/>
          <p:nvPr/>
        </p:nvSpPr>
        <p:spPr>
          <a:xfrm>
            <a:off x="103296" y="11587490"/>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50" lIns="242350" spcFirstLastPara="1" rIns="242350" wrap="square" tIns="242350">
            <a:noAutofit/>
          </a:bodyPr>
          <a:lstStyle/>
          <a:p>
            <a:pPr indent="0" lvl="0" marL="0" rtl="0" algn="l">
              <a:spcBef>
                <a:spcPts val="0"/>
              </a:spcBef>
              <a:spcAft>
                <a:spcPts val="0"/>
              </a:spcAft>
              <a:buNone/>
            </a:pPr>
            <a:r>
              <a:t/>
            </a:r>
            <a:endParaRPr sz="1500">
              <a:solidFill>
                <a:srgbClr val="EA9999"/>
              </a:solidFill>
            </a:endParaRPr>
          </a:p>
        </p:txBody>
      </p:sp>
      <p:sp>
        <p:nvSpPr>
          <p:cNvPr id="154" name="Google Shape;154;p15"/>
          <p:cNvSpPr txBox="1"/>
          <p:nvPr/>
        </p:nvSpPr>
        <p:spPr>
          <a:xfrm>
            <a:off x="730808" y="11321501"/>
            <a:ext cx="112035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highlight>
                  <a:srgbClr val="F4CCCC"/>
                </a:highlight>
                <a:latin typeface="Oswald"/>
                <a:ea typeface="Oswald"/>
                <a:cs typeface="Oswald"/>
                <a:sym typeface="Oswald"/>
              </a:rPr>
              <a:t>Maturation of Sperm in the Epididymis</a:t>
            </a:r>
            <a:endParaRPr sz="4800">
              <a:highlight>
                <a:srgbClr val="F4CCCC"/>
              </a:highlight>
              <a:latin typeface="Oswald"/>
              <a:ea typeface="Oswald"/>
              <a:cs typeface="Oswald"/>
              <a:sym typeface="Oswald"/>
            </a:endParaRPr>
          </a:p>
        </p:txBody>
      </p:sp>
      <p:sp>
        <p:nvSpPr>
          <p:cNvPr id="155" name="Google Shape;155;p15"/>
          <p:cNvSpPr/>
          <p:nvPr/>
        </p:nvSpPr>
        <p:spPr>
          <a:xfrm>
            <a:off x="547100" y="12363572"/>
            <a:ext cx="13130700" cy="5129400"/>
          </a:xfrm>
          <a:prstGeom prst="round1Rect">
            <a:avLst>
              <a:gd fmla="val 16667" name="adj"/>
            </a:avLst>
          </a:prstGeom>
          <a:solidFill>
            <a:srgbClr val="F4CCCC">
              <a:alpha val="21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rot="10800000">
            <a:off x="716600" y="12192227"/>
            <a:ext cx="13130700" cy="5197800"/>
          </a:xfrm>
          <a:prstGeom prst="round1Rect">
            <a:avLst>
              <a:gd fmla="val 16667" name="adj"/>
            </a:avLst>
          </a:pr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txBox="1"/>
          <p:nvPr/>
        </p:nvSpPr>
        <p:spPr>
          <a:xfrm>
            <a:off x="724200" y="12147066"/>
            <a:ext cx="13300200" cy="2596200"/>
          </a:xfrm>
          <a:prstGeom prst="rect">
            <a:avLst/>
          </a:prstGeom>
          <a:noFill/>
          <a:ln>
            <a:noFill/>
          </a:ln>
        </p:spPr>
        <p:txBody>
          <a:bodyPr anchorCtr="0" anchor="t" bIns="232200" lIns="232200" spcFirstLastPara="1" rIns="232200" wrap="square" tIns="232200">
            <a:noAutofit/>
          </a:bodyPr>
          <a:lstStyle/>
          <a:p>
            <a:pPr indent="-374650" lvl="0" marL="457200" rtl="0" algn="l">
              <a:spcBef>
                <a:spcPts val="0"/>
              </a:spcBef>
              <a:spcAft>
                <a:spcPts val="0"/>
              </a:spcAft>
              <a:buSzPts val="2300"/>
              <a:buFont typeface="Times New Roman"/>
              <a:buChar char="■"/>
            </a:pPr>
            <a:r>
              <a:rPr lang="en" sz="2300">
                <a:solidFill>
                  <a:srgbClr val="45818E"/>
                </a:solidFill>
                <a:latin typeface="Times New Roman"/>
                <a:ea typeface="Times New Roman"/>
                <a:cs typeface="Times New Roman"/>
                <a:sym typeface="Times New Roman"/>
              </a:rPr>
              <a:t>After formation in the seminiferous tubules, the sperm require several days to pass through the epididymis (</a:t>
            </a:r>
            <a:r>
              <a:rPr lang="en" sz="2300" u="sng">
                <a:solidFill>
                  <a:srgbClr val="45818E"/>
                </a:solidFill>
                <a:latin typeface="Times New Roman"/>
                <a:ea typeface="Times New Roman"/>
                <a:cs typeface="Times New Roman"/>
                <a:sym typeface="Times New Roman"/>
              </a:rPr>
              <a:t>still non-motile</a:t>
            </a:r>
            <a:r>
              <a:rPr lang="en" sz="2300">
                <a:solidFill>
                  <a:srgbClr val="45818E"/>
                </a:solidFill>
                <a:latin typeface="Times New Roman"/>
                <a:ea typeface="Times New Roman"/>
                <a:cs typeface="Times New Roman"/>
                <a:sym typeface="Times New Roman"/>
              </a:rPr>
              <a:t>).</a:t>
            </a:r>
            <a:r>
              <a:rPr lang="en" sz="2300">
                <a:latin typeface="Times New Roman"/>
                <a:ea typeface="Times New Roman"/>
                <a:cs typeface="Times New Roman"/>
                <a:sym typeface="Times New Roman"/>
              </a:rPr>
              <a:t> </a:t>
            </a:r>
            <a:r>
              <a:rPr lang="en" sz="2300">
                <a:solidFill>
                  <a:srgbClr val="8E7CC3"/>
                </a:solidFill>
                <a:latin typeface="Times New Roman"/>
                <a:ea typeface="Times New Roman"/>
                <a:cs typeface="Times New Roman"/>
                <a:sym typeface="Times New Roman"/>
              </a:rPr>
              <a:t>Sperm in the early portion of epididymis are non-motile.</a:t>
            </a:r>
            <a:endParaRPr sz="2300">
              <a:solidFill>
                <a:srgbClr val="8E7CC3"/>
              </a:solidFill>
              <a:latin typeface="Times New Roman"/>
              <a:ea typeface="Times New Roman"/>
              <a:cs typeface="Times New Roman"/>
              <a:sym typeface="Times New Roman"/>
            </a:endParaRPr>
          </a:p>
          <a:p>
            <a:pPr indent="0" lvl="0" marL="0" rtl="0" algn="l">
              <a:spcBef>
                <a:spcPts val="0"/>
              </a:spcBef>
              <a:spcAft>
                <a:spcPts val="0"/>
              </a:spcAft>
              <a:buNone/>
            </a:pPr>
            <a:r>
              <a:t/>
            </a:r>
            <a:endParaRPr sz="500">
              <a:latin typeface="Times New Roman"/>
              <a:ea typeface="Times New Roman"/>
              <a:cs typeface="Times New Roman"/>
              <a:sym typeface="Times New Roman"/>
            </a:endParaRPr>
          </a:p>
          <a:p>
            <a:pPr indent="-374650" lvl="0" marL="457200" rtl="0" algn="l">
              <a:spcBef>
                <a:spcPts val="0"/>
              </a:spcBef>
              <a:spcAft>
                <a:spcPts val="0"/>
              </a:spcAft>
              <a:buSzPts val="2300"/>
              <a:buFont typeface="Times New Roman"/>
              <a:buChar char="■"/>
            </a:pPr>
            <a:r>
              <a:rPr lang="en" sz="2300">
                <a:latin typeface="Times New Roman"/>
                <a:ea typeface="Times New Roman"/>
                <a:cs typeface="Times New Roman"/>
                <a:sym typeface="Times New Roman"/>
              </a:rPr>
              <a:t>After the sperm have been in the epididymis for 18 to 24 hours, they develop the capability of motility, even </a:t>
            </a:r>
            <a:r>
              <a:rPr lang="en" sz="2300">
                <a:latin typeface="Times New Roman"/>
                <a:ea typeface="Times New Roman"/>
                <a:cs typeface="Times New Roman"/>
                <a:sym typeface="Times New Roman"/>
              </a:rPr>
              <a:t>though several </a:t>
            </a:r>
            <a:r>
              <a:rPr lang="en" sz="2300">
                <a:latin typeface="Times New Roman"/>
                <a:ea typeface="Times New Roman"/>
                <a:cs typeface="Times New Roman"/>
                <a:sym typeface="Times New Roman"/>
              </a:rPr>
              <a:t>inhibitory proteins in the epididymal fluid </a:t>
            </a:r>
            <a:r>
              <a:rPr lang="en" sz="2300">
                <a:latin typeface="Times New Roman"/>
                <a:ea typeface="Times New Roman"/>
                <a:cs typeface="Times New Roman"/>
                <a:sym typeface="Times New Roman"/>
              </a:rPr>
              <a:t>still </a:t>
            </a:r>
            <a:r>
              <a:rPr lang="en" sz="2300">
                <a:latin typeface="Times New Roman"/>
                <a:ea typeface="Times New Roman"/>
                <a:cs typeface="Times New Roman"/>
                <a:sym typeface="Times New Roman"/>
              </a:rPr>
              <a:t>prevent final motility until after ejaculation.</a:t>
            </a:r>
            <a:endParaRPr sz="2300">
              <a:latin typeface="Times New Roman"/>
              <a:ea typeface="Times New Roman"/>
              <a:cs typeface="Times New Roman"/>
              <a:sym typeface="Times New Roman"/>
            </a:endParaRPr>
          </a:p>
          <a:p>
            <a:pPr indent="-374650" lvl="0" marL="457200" rtl="0" algn="l">
              <a:spcBef>
                <a:spcPts val="0"/>
              </a:spcBef>
              <a:spcAft>
                <a:spcPts val="0"/>
              </a:spcAft>
              <a:buClr>
                <a:srgbClr val="8E7CC3"/>
              </a:buClr>
              <a:buSzPts val="2300"/>
              <a:buFont typeface="Times New Roman"/>
              <a:buChar char="■"/>
            </a:pPr>
            <a:r>
              <a:rPr lang="en" sz="2300">
                <a:solidFill>
                  <a:srgbClr val="8E7CC3"/>
                </a:solidFill>
                <a:latin typeface="Times New Roman"/>
                <a:ea typeface="Times New Roman"/>
                <a:cs typeface="Times New Roman"/>
                <a:sym typeface="Times New Roman"/>
              </a:rPr>
              <a:t>After ejaculation they become motile.</a:t>
            </a:r>
            <a:endParaRPr sz="2300">
              <a:solidFill>
                <a:srgbClr val="8E7CC3"/>
              </a:solidFill>
              <a:latin typeface="Times New Roman"/>
              <a:ea typeface="Times New Roman"/>
              <a:cs typeface="Times New Roman"/>
              <a:sym typeface="Times New Roman"/>
            </a:endParaRPr>
          </a:p>
        </p:txBody>
      </p:sp>
      <p:sp>
        <p:nvSpPr>
          <p:cNvPr id="158" name="Google Shape;158;p15"/>
          <p:cNvSpPr txBox="1"/>
          <p:nvPr/>
        </p:nvSpPr>
        <p:spPr>
          <a:xfrm>
            <a:off x="883200" y="14667666"/>
            <a:ext cx="4847100" cy="9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highlight>
                  <a:srgbClr val="EA9999"/>
                </a:highlight>
                <a:latin typeface="Oswald"/>
                <a:ea typeface="Oswald"/>
                <a:cs typeface="Oswald"/>
                <a:sym typeface="Oswald"/>
              </a:rPr>
              <a:t>Physiology of mature sperm:    </a:t>
            </a:r>
            <a:endParaRPr sz="3000">
              <a:solidFill>
                <a:srgbClr val="FFFFFF"/>
              </a:solidFill>
              <a:highlight>
                <a:srgbClr val="EA9999"/>
              </a:highlight>
              <a:latin typeface="Oswald"/>
              <a:ea typeface="Oswald"/>
              <a:cs typeface="Oswald"/>
              <a:sym typeface="Oswald"/>
            </a:endParaRPr>
          </a:p>
        </p:txBody>
      </p:sp>
      <p:sp>
        <p:nvSpPr>
          <p:cNvPr id="159" name="Google Shape;159;p15"/>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 </a:t>
            </a:r>
            <a:endParaRPr sz="3500">
              <a:latin typeface="Oswald"/>
              <a:ea typeface="Oswald"/>
              <a:cs typeface="Oswald"/>
              <a:sym typeface="Oswald"/>
            </a:endParaRPr>
          </a:p>
        </p:txBody>
      </p:sp>
      <p:sp>
        <p:nvSpPr>
          <p:cNvPr id="160" name="Google Shape;160;p15"/>
          <p:cNvSpPr txBox="1"/>
          <p:nvPr/>
        </p:nvSpPr>
        <p:spPr>
          <a:xfrm>
            <a:off x="136550" y="18260800"/>
            <a:ext cx="13904100" cy="14799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Times New Roman"/>
              <a:buAutoNum type="arabicPeriod"/>
            </a:pPr>
            <a:r>
              <a:rPr lang="en" sz="1700">
                <a:latin typeface="Times New Roman"/>
                <a:ea typeface="Times New Roman"/>
                <a:cs typeface="Times New Roman"/>
                <a:sym typeface="Times New Roman"/>
              </a:rPr>
              <a:t>Sperm has special alkaline-sensitive Ca</a:t>
            </a:r>
            <a:r>
              <a:rPr baseline="30000" lang="en" sz="1700">
                <a:latin typeface="Times New Roman"/>
                <a:ea typeface="Times New Roman"/>
                <a:cs typeface="Times New Roman"/>
                <a:sym typeface="Times New Roman"/>
              </a:rPr>
              <a:t>++</a:t>
            </a:r>
            <a:r>
              <a:rPr lang="en" sz="1700">
                <a:latin typeface="Times New Roman"/>
                <a:ea typeface="Times New Roman"/>
                <a:cs typeface="Times New Roman"/>
                <a:sym typeface="Times New Roman"/>
              </a:rPr>
              <a:t> channels called CatSper, they are activated when sperm passes through an alkaline medium. Calcium entry activates complex cellular pathways that enhance the movement of flagella. Mice with knockout CatSper have immotile sperm, and are infertile.</a:t>
            </a:r>
            <a:endParaRPr sz="1700">
              <a:latin typeface="Times New Roman"/>
              <a:ea typeface="Times New Roman"/>
              <a:cs typeface="Times New Roman"/>
              <a:sym typeface="Times New Roman"/>
            </a:endParaRPr>
          </a:p>
          <a:p>
            <a:pPr indent="-336550" lvl="0" marL="457200" rtl="0" algn="l">
              <a:spcBef>
                <a:spcPts val="0"/>
              </a:spcBef>
              <a:spcAft>
                <a:spcPts val="0"/>
              </a:spcAft>
              <a:buSzPts val="1700"/>
              <a:buFont typeface="Times New Roman"/>
              <a:buChar char="-"/>
            </a:pPr>
            <a:r>
              <a:rPr lang="en" sz="1700">
                <a:latin typeface="Times New Roman"/>
                <a:ea typeface="Times New Roman"/>
                <a:cs typeface="Times New Roman"/>
                <a:sym typeface="Times New Roman"/>
              </a:rPr>
              <a:t>In an unrelated note, sperm also express olfactory receptors (yes, same ones we use for smelling), and detect the aroma of ovaries and move towards them as they enter the female genital tract. </a:t>
            </a:r>
            <a:endParaRPr sz="17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6"/>
          <p:cNvSpPr txBox="1"/>
          <p:nvPr/>
        </p:nvSpPr>
        <p:spPr>
          <a:xfrm>
            <a:off x="455013" y="11780737"/>
            <a:ext cx="13300200" cy="1869600"/>
          </a:xfrm>
          <a:prstGeom prst="rect">
            <a:avLst/>
          </a:prstGeom>
          <a:noFill/>
          <a:ln>
            <a:noFill/>
          </a:ln>
        </p:spPr>
        <p:txBody>
          <a:bodyPr anchorCtr="0" anchor="t" bIns="232200" lIns="232200" spcFirstLastPara="1" rIns="232200" wrap="square" tIns="232200">
            <a:noAutofit/>
          </a:bodyPr>
          <a:lstStyle/>
          <a:p>
            <a:pPr indent="-374650" lvl="0" marL="457200" rtl="0" algn="l">
              <a:spcBef>
                <a:spcPts val="0"/>
              </a:spcBef>
              <a:spcAft>
                <a:spcPts val="0"/>
              </a:spcAft>
              <a:buSzPts val="2300"/>
              <a:buFont typeface="Times New Roman"/>
              <a:buChar char="■"/>
            </a:pPr>
            <a:r>
              <a:rPr lang="en" sz="2300">
                <a:latin typeface="Times New Roman"/>
                <a:ea typeface="Times New Roman"/>
                <a:cs typeface="Times New Roman"/>
                <a:sym typeface="Times New Roman"/>
              </a:rPr>
              <a:t>The prostate gland secretes a thin milky fluid that contains Ca2+ ion, citrate ion, phosphate ion, a clotting enzyme, and a profibrinolysin.  </a:t>
            </a:r>
            <a:endParaRPr sz="2300">
              <a:latin typeface="Times New Roman"/>
              <a:ea typeface="Times New Roman"/>
              <a:cs typeface="Times New Roman"/>
              <a:sym typeface="Times New Roman"/>
            </a:endParaRPr>
          </a:p>
          <a:p>
            <a:pPr indent="0" lvl="0" marL="0" rtl="0" algn="l">
              <a:spcBef>
                <a:spcPts val="0"/>
              </a:spcBef>
              <a:spcAft>
                <a:spcPts val="0"/>
              </a:spcAft>
              <a:buNone/>
            </a:pPr>
            <a:r>
              <a:t/>
            </a:r>
            <a:endParaRPr sz="500">
              <a:latin typeface="Times New Roman"/>
              <a:ea typeface="Times New Roman"/>
              <a:cs typeface="Times New Roman"/>
              <a:sym typeface="Times New Roman"/>
            </a:endParaRPr>
          </a:p>
          <a:p>
            <a:pPr indent="-374650" lvl="0" marL="457200" rtl="0" algn="l">
              <a:spcBef>
                <a:spcPts val="0"/>
              </a:spcBef>
              <a:spcAft>
                <a:spcPts val="0"/>
              </a:spcAft>
              <a:buClr>
                <a:srgbClr val="45818E"/>
              </a:buClr>
              <a:buSzPts val="2300"/>
              <a:buFont typeface="Times New Roman"/>
              <a:buChar char="■"/>
            </a:pPr>
            <a:r>
              <a:rPr lang="en" sz="2300">
                <a:solidFill>
                  <a:srgbClr val="45818E"/>
                </a:solidFill>
                <a:latin typeface="Times New Roman"/>
                <a:ea typeface="Times New Roman"/>
                <a:cs typeface="Times New Roman"/>
                <a:sym typeface="Times New Roman"/>
              </a:rPr>
              <a:t>The alkaline prostatic fluid is important for </a:t>
            </a:r>
            <a:r>
              <a:rPr lang="en" sz="2300" u="sng">
                <a:solidFill>
                  <a:srgbClr val="45818E"/>
                </a:solidFill>
                <a:latin typeface="Times New Roman"/>
                <a:ea typeface="Times New Roman"/>
                <a:cs typeface="Times New Roman"/>
                <a:sym typeface="Times New Roman"/>
              </a:rPr>
              <a:t>successful fertilization of the ovum</a:t>
            </a:r>
            <a:r>
              <a:rPr lang="en" sz="2300">
                <a:solidFill>
                  <a:srgbClr val="45818E"/>
                </a:solidFill>
                <a:latin typeface="Times New Roman"/>
                <a:ea typeface="Times New Roman"/>
                <a:cs typeface="Times New Roman"/>
                <a:sym typeface="Times New Roman"/>
              </a:rPr>
              <a:t>.</a:t>
            </a:r>
            <a:endParaRPr sz="2300">
              <a:solidFill>
                <a:srgbClr val="45818E"/>
              </a:solidFill>
              <a:latin typeface="Times New Roman"/>
              <a:ea typeface="Times New Roman"/>
              <a:cs typeface="Times New Roman"/>
              <a:sym typeface="Times New Roman"/>
            </a:endParaRPr>
          </a:p>
        </p:txBody>
      </p:sp>
      <p:sp>
        <p:nvSpPr>
          <p:cNvPr id="166" name="Google Shape;166;p16"/>
          <p:cNvSpPr/>
          <p:nvPr/>
        </p:nvSpPr>
        <p:spPr>
          <a:xfrm>
            <a:off x="468600" y="13549500"/>
            <a:ext cx="13071300" cy="3920100"/>
          </a:xfrm>
          <a:prstGeom prst="rect">
            <a:avLst/>
          </a:prstGeom>
          <a:noFill/>
          <a:ln cap="flat" cmpd="sng" w="1905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
          <p:cNvSpPr/>
          <p:nvPr/>
        </p:nvSpPr>
        <p:spPr>
          <a:xfrm>
            <a:off x="598025" y="13393650"/>
            <a:ext cx="13071300" cy="3920100"/>
          </a:xfrm>
          <a:prstGeom prst="rect">
            <a:avLst/>
          </a:prstGeom>
          <a:noFill/>
          <a:ln cap="flat" cmpd="sng" w="19050">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6"/>
          <p:cNvSpPr/>
          <p:nvPr/>
        </p:nvSpPr>
        <p:spPr>
          <a:xfrm>
            <a:off x="0" y="370466"/>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69" name="Google Shape;169;p16"/>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70" name="Google Shape;170;p16"/>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 </a:t>
            </a:r>
            <a:endParaRPr sz="3500">
              <a:latin typeface="Oswald"/>
              <a:ea typeface="Oswald"/>
              <a:cs typeface="Oswald"/>
              <a:sym typeface="Oswald"/>
            </a:endParaRPr>
          </a:p>
        </p:txBody>
      </p:sp>
      <p:sp>
        <p:nvSpPr>
          <p:cNvPr id="171" name="Google Shape;171;p16"/>
          <p:cNvSpPr txBox="1"/>
          <p:nvPr/>
        </p:nvSpPr>
        <p:spPr>
          <a:xfrm>
            <a:off x="929925" y="37047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PHYSIOLOGY OF ANDROGENS &amp; CONTROL OF MALE SEXUAL FUNCTIONS</a:t>
            </a:r>
            <a:endParaRPr sz="3100">
              <a:solidFill>
                <a:srgbClr val="FFFFFF"/>
              </a:solidFill>
              <a:latin typeface="Oswald"/>
              <a:ea typeface="Oswald"/>
              <a:cs typeface="Oswald"/>
              <a:sym typeface="Oswald"/>
            </a:endParaRPr>
          </a:p>
        </p:txBody>
      </p:sp>
      <p:sp>
        <p:nvSpPr>
          <p:cNvPr id="172" name="Google Shape;172;p16"/>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3</a:t>
            </a:r>
            <a:endParaRPr sz="4500">
              <a:solidFill>
                <a:srgbClr val="FFFFFF"/>
              </a:solidFill>
              <a:latin typeface="Oswald"/>
              <a:ea typeface="Oswald"/>
              <a:cs typeface="Oswald"/>
              <a:sym typeface="Oswald"/>
            </a:endParaRPr>
          </a:p>
        </p:txBody>
      </p:sp>
      <p:sp>
        <p:nvSpPr>
          <p:cNvPr id="173" name="Google Shape;173;p16"/>
          <p:cNvSpPr txBox="1"/>
          <p:nvPr/>
        </p:nvSpPr>
        <p:spPr>
          <a:xfrm>
            <a:off x="0" y="18360708"/>
            <a:ext cx="38178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400">
                <a:solidFill>
                  <a:srgbClr val="FFFFFF"/>
                </a:solidFill>
                <a:latin typeface="Verdana"/>
                <a:ea typeface="Verdana"/>
                <a:cs typeface="Verdana"/>
                <a:sym typeface="Verdana"/>
              </a:rPr>
              <a:t>Footnotes</a:t>
            </a:r>
            <a:endParaRPr sz="2400">
              <a:solidFill>
                <a:srgbClr val="FFFFFF"/>
              </a:solidFill>
              <a:latin typeface="Verdana"/>
              <a:ea typeface="Verdana"/>
              <a:cs typeface="Verdana"/>
              <a:sym typeface="Verdana"/>
            </a:endParaRPr>
          </a:p>
        </p:txBody>
      </p:sp>
      <p:sp>
        <p:nvSpPr>
          <p:cNvPr id="174" name="Google Shape;174;p16"/>
          <p:cNvSpPr/>
          <p:nvPr/>
        </p:nvSpPr>
        <p:spPr>
          <a:xfrm>
            <a:off x="545100" y="18360700"/>
            <a:ext cx="135855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175" name="Google Shape;175;p16"/>
          <p:cNvSpPr/>
          <p:nvPr/>
        </p:nvSpPr>
        <p:spPr>
          <a:xfrm>
            <a:off x="0" y="183607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76" name="Google Shape;176;p16"/>
          <p:cNvSpPr txBox="1"/>
          <p:nvPr/>
        </p:nvSpPr>
        <p:spPr>
          <a:xfrm>
            <a:off x="-22750" y="18794200"/>
            <a:ext cx="14097000" cy="8199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Times New Roman"/>
              <a:buAutoNum type="arabicPeriod"/>
            </a:pPr>
            <a:r>
              <a:rPr lang="en" sz="1700">
                <a:solidFill>
                  <a:schemeClr val="dk1"/>
                </a:solidFill>
                <a:latin typeface="Times New Roman"/>
                <a:ea typeface="Times New Roman"/>
                <a:cs typeface="Times New Roman"/>
                <a:sym typeface="Times New Roman"/>
              </a:rPr>
              <a:t>Prostatic secretion also contain some zinc, this can inhibit the growth of some pathogenic bacteria, like E. coli, which </a:t>
            </a:r>
            <a:r>
              <a:rPr lang="en" sz="1700">
                <a:solidFill>
                  <a:schemeClr val="dk1"/>
                </a:solidFill>
                <a:latin typeface="Times New Roman"/>
                <a:ea typeface="Times New Roman"/>
                <a:cs typeface="Times New Roman"/>
                <a:sym typeface="Times New Roman"/>
              </a:rPr>
              <a:t>contributes</a:t>
            </a:r>
            <a:r>
              <a:rPr lang="en" sz="1700">
                <a:solidFill>
                  <a:schemeClr val="dk1"/>
                </a:solidFill>
                <a:latin typeface="Times New Roman"/>
                <a:ea typeface="Times New Roman"/>
                <a:cs typeface="Times New Roman"/>
                <a:sym typeface="Times New Roman"/>
              </a:rPr>
              <a:t> to the decreased risk of UTIs in males. Androgens control the growth and survival of prostatic cells, castration results in atrophy and apoptosis of prostatic cells.</a:t>
            </a:r>
            <a:endParaRPr sz="1700">
              <a:latin typeface="Times New Roman"/>
              <a:ea typeface="Times New Roman"/>
              <a:cs typeface="Times New Roman"/>
              <a:sym typeface="Times New Roman"/>
            </a:endParaRPr>
          </a:p>
        </p:txBody>
      </p:sp>
      <p:sp>
        <p:nvSpPr>
          <p:cNvPr id="177" name="Google Shape;177;p16"/>
          <p:cNvSpPr txBox="1"/>
          <p:nvPr/>
        </p:nvSpPr>
        <p:spPr>
          <a:xfrm>
            <a:off x="7048500" y="9078588"/>
            <a:ext cx="6313800" cy="1506300"/>
          </a:xfrm>
          <a:prstGeom prst="rect">
            <a:avLst/>
          </a:prstGeom>
          <a:noFill/>
          <a:ln>
            <a:noFill/>
          </a:ln>
        </p:spPr>
        <p:txBody>
          <a:bodyPr anchorCtr="0" anchor="t" bIns="232200" lIns="232200" spcFirstLastPara="1" rIns="232200" wrap="square" tIns="232200">
            <a:noAutofit/>
          </a:bodyPr>
          <a:lstStyle/>
          <a:p>
            <a:pPr indent="0" lvl="0" marL="0" rtl="0" algn="l">
              <a:spcBef>
                <a:spcPts val="0"/>
              </a:spcBef>
              <a:spcAft>
                <a:spcPts val="0"/>
              </a:spcAft>
              <a:buNone/>
            </a:pPr>
            <a:r>
              <a:rPr lang="en" sz="2300">
                <a:latin typeface="Times New Roman"/>
                <a:ea typeface="Times New Roman"/>
                <a:cs typeface="Times New Roman"/>
                <a:sym typeface="Times New Roman"/>
              </a:rPr>
              <a:t>Causing backward reverse peristaltic contractions of the uterus &amp; fallopian tubes to move the ejaculated sperm toward the ovaries.</a:t>
            </a:r>
            <a:endParaRPr sz="2300">
              <a:latin typeface="Times New Roman"/>
              <a:ea typeface="Times New Roman"/>
              <a:cs typeface="Times New Roman"/>
              <a:sym typeface="Times New Roman"/>
            </a:endParaRPr>
          </a:p>
        </p:txBody>
      </p:sp>
      <p:sp>
        <p:nvSpPr>
          <p:cNvPr id="178" name="Google Shape;178;p16"/>
          <p:cNvSpPr/>
          <p:nvPr/>
        </p:nvSpPr>
        <p:spPr>
          <a:xfrm rot="10800000">
            <a:off x="711950" y="8702563"/>
            <a:ext cx="6313800" cy="1770300"/>
          </a:xfrm>
          <a:prstGeom prst="round1Rect">
            <a:avLst>
              <a:gd fmla="val 16667" name="adj"/>
            </a:avLst>
          </a:prstGeom>
          <a:solidFill>
            <a:srgbClr val="F4CCCC">
              <a:alpha val="21790"/>
            </a:srgbClr>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6"/>
          <p:cNvSpPr/>
          <p:nvPr/>
        </p:nvSpPr>
        <p:spPr>
          <a:xfrm flipH="1" rot="10800000">
            <a:off x="7025750" y="8702600"/>
            <a:ext cx="6313800" cy="1770300"/>
          </a:xfrm>
          <a:prstGeom prst="round1Rect">
            <a:avLst>
              <a:gd fmla="val 16667" name="adj"/>
            </a:avLst>
          </a:prstGeom>
          <a:solidFill>
            <a:srgbClr val="F4CCCC">
              <a:alpha val="21790"/>
            </a:srgbClr>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180" name="Google Shape;180;p16"/>
          <p:cNvSpPr/>
          <p:nvPr/>
        </p:nvSpPr>
        <p:spPr>
          <a:xfrm>
            <a:off x="1525108" y="7640377"/>
            <a:ext cx="10944000" cy="1600200"/>
          </a:xfrm>
          <a:prstGeom prst="roundRect">
            <a:avLst>
              <a:gd fmla="val 16667" name="adj"/>
            </a:avLst>
          </a:prstGeom>
          <a:solidFill>
            <a:srgbClr val="FFFFFF"/>
          </a:solidFill>
          <a:ln cap="flat" cmpd="sng" w="19050">
            <a:solidFill>
              <a:srgbClr val="EA9999"/>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300">
                <a:latin typeface="Times New Roman"/>
                <a:ea typeface="Times New Roman"/>
                <a:cs typeface="Times New Roman"/>
                <a:sym typeface="Times New Roman"/>
              </a:rPr>
              <a:t>Secretes a mucoid material containing fructose, citric acid, and other nutrient substances, as well as large quantities of prostaglandins &amp; fibrinogen. </a:t>
            </a:r>
            <a:endParaRPr sz="23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8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8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2300">
                <a:highlight>
                  <a:srgbClr val="FEE5E5"/>
                </a:highlight>
                <a:latin typeface="Times New Roman"/>
                <a:ea typeface="Times New Roman"/>
                <a:cs typeface="Times New Roman"/>
                <a:sym typeface="Times New Roman"/>
              </a:rPr>
              <a:t>The prostaglandins are important help in fertilization by:</a:t>
            </a:r>
            <a:endParaRPr sz="2300">
              <a:highlight>
                <a:srgbClr val="FEE5E5"/>
              </a:highlight>
              <a:latin typeface="Times New Roman"/>
              <a:ea typeface="Times New Roman"/>
              <a:cs typeface="Times New Roman"/>
              <a:sym typeface="Times New Roman"/>
            </a:endParaRPr>
          </a:p>
        </p:txBody>
      </p:sp>
      <p:sp>
        <p:nvSpPr>
          <p:cNvPr id="181" name="Google Shape;181;p16"/>
          <p:cNvSpPr/>
          <p:nvPr/>
        </p:nvSpPr>
        <p:spPr>
          <a:xfrm>
            <a:off x="1525100" y="7009763"/>
            <a:ext cx="10944000" cy="783000"/>
          </a:xfrm>
          <a:prstGeom prst="rect">
            <a:avLst/>
          </a:prstGeom>
          <a:solidFill>
            <a:srgbClr val="EA99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4800">
                <a:latin typeface="Oswald"/>
                <a:ea typeface="Oswald"/>
                <a:cs typeface="Oswald"/>
                <a:sym typeface="Oswald"/>
              </a:rPr>
              <a:t>Function of the Seminal Vesicle </a:t>
            </a:r>
            <a:endParaRPr sz="4800">
              <a:latin typeface="Oswald"/>
              <a:ea typeface="Oswald"/>
              <a:cs typeface="Oswald"/>
              <a:sym typeface="Oswald"/>
            </a:endParaRPr>
          </a:p>
        </p:txBody>
      </p:sp>
      <p:sp>
        <p:nvSpPr>
          <p:cNvPr id="182" name="Google Shape;182;p16"/>
          <p:cNvSpPr txBox="1"/>
          <p:nvPr/>
        </p:nvSpPr>
        <p:spPr>
          <a:xfrm>
            <a:off x="711850" y="9199288"/>
            <a:ext cx="6313800" cy="1273500"/>
          </a:xfrm>
          <a:prstGeom prst="rect">
            <a:avLst/>
          </a:prstGeom>
          <a:noFill/>
          <a:ln>
            <a:noFill/>
          </a:ln>
        </p:spPr>
        <p:txBody>
          <a:bodyPr anchorCtr="0" anchor="t" bIns="232200" lIns="232200" spcFirstLastPara="1" rIns="232200" wrap="square" tIns="232200">
            <a:noAutofit/>
          </a:bodyPr>
          <a:lstStyle/>
          <a:p>
            <a:pPr indent="0" lvl="0" marL="0" rtl="0" algn="l">
              <a:spcBef>
                <a:spcPts val="0"/>
              </a:spcBef>
              <a:spcAft>
                <a:spcPts val="0"/>
              </a:spcAft>
              <a:buNone/>
            </a:pPr>
            <a:r>
              <a:rPr lang="en" sz="2300">
                <a:latin typeface="Times New Roman"/>
                <a:ea typeface="Times New Roman"/>
                <a:cs typeface="Times New Roman"/>
                <a:sym typeface="Times New Roman"/>
              </a:rPr>
              <a:t>Reacting with the female cervical mucus making it more receptive to sperm movement.</a:t>
            </a:r>
            <a:endParaRPr sz="2300">
              <a:latin typeface="Times New Roman"/>
              <a:ea typeface="Times New Roman"/>
              <a:cs typeface="Times New Roman"/>
              <a:sym typeface="Times New Roman"/>
            </a:endParaRPr>
          </a:p>
        </p:txBody>
      </p:sp>
      <p:sp>
        <p:nvSpPr>
          <p:cNvPr id="183" name="Google Shape;183;p16"/>
          <p:cNvSpPr txBox="1"/>
          <p:nvPr/>
        </p:nvSpPr>
        <p:spPr>
          <a:xfrm>
            <a:off x="853650" y="8865300"/>
            <a:ext cx="468600" cy="433500"/>
          </a:xfrm>
          <a:prstGeom prst="rect">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Times New Roman"/>
                <a:ea typeface="Times New Roman"/>
                <a:cs typeface="Times New Roman"/>
                <a:sym typeface="Times New Roman"/>
              </a:rPr>
              <a:t>1</a:t>
            </a:r>
            <a:endParaRPr b="1" sz="3000">
              <a:solidFill>
                <a:srgbClr val="FFFFFF"/>
              </a:solidFill>
            </a:endParaRPr>
          </a:p>
        </p:txBody>
      </p:sp>
      <p:sp>
        <p:nvSpPr>
          <p:cNvPr id="184" name="Google Shape;184;p16"/>
          <p:cNvSpPr txBox="1"/>
          <p:nvPr/>
        </p:nvSpPr>
        <p:spPr>
          <a:xfrm>
            <a:off x="12671950" y="8865300"/>
            <a:ext cx="468600" cy="433500"/>
          </a:xfrm>
          <a:prstGeom prst="rect">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Times New Roman"/>
                <a:ea typeface="Times New Roman"/>
                <a:cs typeface="Times New Roman"/>
                <a:sym typeface="Times New Roman"/>
              </a:rPr>
              <a:t>2</a:t>
            </a:r>
            <a:endParaRPr b="1" sz="3000">
              <a:solidFill>
                <a:srgbClr val="FFFFFF"/>
              </a:solidFill>
            </a:endParaRPr>
          </a:p>
        </p:txBody>
      </p:sp>
      <p:sp>
        <p:nvSpPr>
          <p:cNvPr id="185" name="Google Shape;185;p16"/>
          <p:cNvSpPr/>
          <p:nvPr/>
        </p:nvSpPr>
        <p:spPr>
          <a:xfrm>
            <a:off x="238984" y="11292674"/>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50" lIns="242350" spcFirstLastPara="1" rIns="242350" wrap="square" tIns="242350">
            <a:noAutofit/>
          </a:bodyPr>
          <a:lstStyle/>
          <a:p>
            <a:pPr indent="0" lvl="0" marL="0" rtl="0" algn="l">
              <a:spcBef>
                <a:spcPts val="0"/>
              </a:spcBef>
              <a:spcAft>
                <a:spcPts val="0"/>
              </a:spcAft>
              <a:buNone/>
            </a:pPr>
            <a:r>
              <a:t/>
            </a:r>
            <a:endParaRPr sz="1500">
              <a:solidFill>
                <a:srgbClr val="EA9999"/>
              </a:solidFill>
            </a:endParaRPr>
          </a:p>
        </p:txBody>
      </p:sp>
      <p:sp>
        <p:nvSpPr>
          <p:cNvPr id="186" name="Google Shape;186;p16"/>
          <p:cNvSpPr txBox="1"/>
          <p:nvPr/>
        </p:nvSpPr>
        <p:spPr>
          <a:xfrm>
            <a:off x="866495" y="11026684"/>
            <a:ext cx="112035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highlight>
                  <a:srgbClr val="F4CCCC"/>
                </a:highlight>
                <a:latin typeface="Oswald"/>
                <a:ea typeface="Oswald"/>
                <a:cs typeface="Oswald"/>
                <a:sym typeface="Oswald"/>
              </a:rPr>
              <a:t>Function of the Prostate Gland</a:t>
            </a:r>
            <a:r>
              <a:rPr baseline="30000" lang="en" sz="4800">
                <a:highlight>
                  <a:srgbClr val="F4CCCC"/>
                </a:highlight>
                <a:latin typeface="Oswald"/>
                <a:ea typeface="Oswald"/>
                <a:cs typeface="Oswald"/>
                <a:sym typeface="Oswald"/>
              </a:rPr>
              <a:t>1</a:t>
            </a:r>
            <a:endParaRPr baseline="30000" sz="4800">
              <a:solidFill>
                <a:srgbClr val="EA9999"/>
              </a:solidFill>
              <a:latin typeface="Oswald"/>
              <a:ea typeface="Oswald"/>
              <a:cs typeface="Oswald"/>
              <a:sym typeface="Oswald"/>
            </a:endParaRPr>
          </a:p>
        </p:txBody>
      </p:sp>
      <p:sp>
        <p:nvSpPr>
          <p:cNvPr id="187" name="Google Shape;187;p16"/>
          <p:cNvSpPr txBox="1"/>
          <p:nvPr/>
        </p:nvSpPr>
        <p:spPr>
          <a:xfrm>
            <a:off x="449375" y="2134875"/>
            <a:ext cx="13300200" cy="1869600"/>
          </a:xfrm>
          <a:prstGeom prst="rect">
            <a:avLst/>
          </a:prstGeom>
          <a:noFill/>
          <a:ln>
            <a:noFill/>
          </a:ln>
        </p:spPr>
        <p:txBody>
          <a:bodyPr anchorCtr="0" anchor="t" bIns="232200" lIns="232200" spcFirstLastPara="1" rIns="232200" wrap="square" tIns="232200">
            <a:noAutofit/>
          </a:bodyPr>
          <a:lstStyle/>
          <a:p>
            <a:pPr indent="-374650" lvl="0" marL="457200" rtl="0" algn="l">
              <a:spcBef>
                <a:spcPts val="0"/>
              </a:spcBef>
              <a:spcAft>
                <a:spcPts val="0"/>
              </a:spcAft>
              <a:buClr>
                <a:srgbClr val="45818E"/>
              </a:buClr>
              <a:buSzPts val="2300"/>
              <a:buFont typeface="Times New Roman"/>
              <a:buChar char="■"/>
            </a:pPr>
            <a:r>
              <a:rPr lang="en" sz="2300">
                <a:solidFill>
                  <a:srgbClr val="45818E"/>
                </a:solidFill>
                <a:latin typeface="Times New Roman"/>
                <a:ea typeface="Times New Roman"/>
                <a:cs typeface="Times New Roman"/>
                <a:sym typeface="Times New Roman"/>
              </a:rPr>
              <a:t>The two testes of the human </a:t>
            </a:r>
            <a:r>
              <a:rPr lang="en" sz="2300">
                <a:solidFill>
                  <a:srgbClr val="45818E"/>
                </a:solidFill>
                <a:latin typeface="Times New Roman"/>
                <a:ea typeface="Times New Roman"/>
                <a:cs typeface="Times New Roman"/>
                <a:sym typeface="Times New Roman"/>
              </a:rPr>
              <a:t>adult </a:t>
            </a:r>
            <a:r>
              <a:rPr lang="en" sz="2300">
                <a:solidFill>
                  <a:srgbClr val="45818E"/>
                </a:solidFill>
                <a:latin typeface="Times New Roman"/>
                <a:ea typeface="Times New Roman"/>
                <a:cs typeface="Times New Roman"/>
                <a:sym typeface="Times New Roman"/>
              </a:rPr>
              <a:t>form up to 120 million sperm each day.  </a:t>
            </a:r>
            <a:endParaRPr sz="2300">
              <a:solidFill>
                <a:srgbClr val="45818E"/>
              </a:solidFill>
              <a:latin typeface="Times New Roman"/>
              <a:ea typeface="Times New Roman"/>
              <a:cs typeface="Times New Roman"/>
              <a:sym typeface="Times New Roman"/>
            </a:endParaRPr>
          </a:p>
          <a:p>
            <a:pPr indent="-374650" lvl="0" marL="457200" rtl="0" algn="l">
              <a:spcBef>
                <a:spcPts val="0"/>
              </a:spcBef>
              <a:spcAft>
                <a:spcPts val="0"/>
              </a:spcAft>
              <a:buClr>
                <a:srgbClr val="45818E"/>
              </a:buClr>
              <a:buSzPts val="2300"/>
              <a:buFont typeface="Times New Roman"/>
              <a:buChar char="■"/>
            </a:pPr>
            <a:r>
              <a:rPr lang="en" sz="2300">
                <a:latin typeface="Times New Roman"/>
                <a:ea typeface="Times New Roman"/>
                <a:cs typeface="Times New Roman"/>
                <a:sym typeface="Times New Roman"/>
              </a:rPr>
              <a:t>Most of these sperm are stored in the epididymis</a:t>
            </a:r>
            <a:r>
              <a:rPr lang="en" sz="2300">
                <a:solidFill>
                  <a:srgbClr val="45818E"/>
                </a:solidFill>
                <a:latin typeface="Times New Roman"/>
                <a:ea typeface="Times New Roman"/>
                <a:cs typeface="Times New Roman"/>
                <a:sym typeface="Times New Roman"/>
              </a:rPr>
              <a:t>, although a small quantity is stored in the vas deferens.</a:t>
            </a:r>
            <a:endParaRPr sz="2300">
              <a:solidFill>
                <a:srgbClr val="45818E"/>
              </a:solidFill>
              <a:latin typeface="Times New Roman"/>
              <a:ea typeface="Times New Roman"/>
              <a:cs typeface="Times New Roman"/>
              <a:sym typeface="Times New Roman"/>
            </a:endParaRPr>
          </a:p>
          <a:p>
            <a:pPr indent="-374650" lvl="0" marL="457200" rtl="0" algn="l">
              <a:spcBef>
                <a:spcPts val="0"/>
              </a:spcBef>
              <a:spcAft>
                <a:spcPts val="0"/>
              </a:spcAft>
              <a:buClr>
                <a:srgbClr val="45818E"/>
              </a:buClr>
              <a:buSzPts val="2300"/>
              <a:buFont typeface="Times New Roman"/>
              <a:buChar char="■"/>
            </a:pPr>
            <a:r>
              <a:rPr lang="en" sz="2300">
                <a:solidFill>
                  <a:srgbClr val="45818E"/>
                </a:solidFill>
                <a:latin typeface="Times New Roman"/>
                <a:ea typeface="Times New Roman"/>
                <a:cs typeface="Times New Roman"/>
                <a:sym typeface="Times New Roman"/>
              </a:rPr>
              <a:t>They can remain stored, while </a:t>
            </a:r>
            <a:r>
              <a:rPr lang="en" sz="2300">
                <a:solidFill>
                  <a:srgbClr val="45818E"/>
                </a:solidFill>
                <a:latin typeface="Times New Roman"/>
                <a:ea typeface="Times New Roman"/>
                <a:cs typeface="Times New Roman"/>
                <a:sym typeface="Times New Roman"/>
              </a:rPr>
              <a:t>maintaining their fertility, for at least a </a:t>
            </a:r>
            <a:r>
              <a:rPr lang="en" sz="2300">
                <a:solidFill>
                  <a:srgbClr val="45818E"/>
                </a:solidFill>
                <a:latin typeface="Times New Roman"/>
                <a:ea typeface="Times New Roman"/>
                <a:cs typeface="Times New Roman"/>
                <a:sym typeface="Times New Roman"/>
              </a:rPr>
              <a:t>month</a:t>
            </a:r>
            <a:r>
              <a:rPr lang="en" sz="2300">
                <a:solidFill>
                  <a:srgbClr val="45818E"/>
                </a:solidFill>
                <a:latin typeface="Times New Roman"/>
                <a:ea typeface="Times New Roman"/>
                <a:cs typeface="Times New Roman"/>
                <a:sym typeface="Times New Roman"/>
              </a:rPr>
              <a:t>. </a:t>
            </a:r>
            <a:endParaRPr sz="2300">
              <a:solidFill>
                <a:srgbClr val="45818E"/>
              </a:solidFill>
              <a:latin typeface="Times New Roman"/>
              <a:ea typeface="Times New Roman"/>
              <a:cs typeface="Times New Roman"/>
              <a:sym typeface="Times New Roman"/>
            </a:endParaRPr>
          </a:p>
          <a:p>
            <a:pPr indent="-374650" lvl="0" marL="457200" rtl="0" algn="l">
              <a:spcBef>
                <a:spcPts val="0"/>
              </a:spcBef>
              <a:spcAft>
                <a:spcPts val="0"/>
              </a:spcAft>
              <a:buClr>
                <a:srgbClr val="45818E"/>
              </a:buClr>
              <a:buSzPts val="2300"/>
              <a:buFont typeface="Times New Roman"/>
              <a:buChar char="■"/>
            </a:pPr>
            <a:r>
              <a:rPr lang="en" sz="2300">
                <a:solidFill>
                  <a:srgbClr val="45818E"/>
                </a:solidFill>
                <a:latin typeface="Times New Roman"/>
                <a:ea typeface="Times New Roman"/>
                <a:cs typeface="Times New Roman"/>
                <a:sym typeface="Times New Roman"/>
              </a:rPr>
              <a:t>The sperm are kept inactive by multiple inhibitory substances in the secretion of the ducts.</a:t>
            </a:r>
            <a:endParaRPr sz="2300">
              <a:solidFill>
                <a:srgbClr val="45818E"/>
              </a:solidFill>
              <a:latin typeface="Times New Roman"/>
              <a:ea typeface="Times New Roman"/>
              <a:cs typeface="Times New Roman"/>
              <a:sym typeface="Times New Roman"/>
            </a:endParaRPr>
          </a:p>
        </p:txBody>
      </p:sp>
      <p:sp>
        <p:nvSpPr>
          <p:cNvPr id="188" name="Google Shape;188;p16"/>
          <p:cNvSpPr/>
          <p:nvPr/>
        </p:nvSpPr>
        <p:spPr>
          <a:xfrm>
            <a:off x="238984" y="1691686"/>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50" lIns="242350" spcFirstLastPara="1" rIns="242350" wrap="square" tIns="242350">
            <a:noAutofit/>
          </a:bodyPr>
          <a:lstStyle/>
          <a:p>
            <a:pPr indent="0" lvl="0" marL="0" rtl="0" algn="l">
              <a:spcBef>
                <a:spcPts val="0"/>
              </a:spcBef>
              <a:spcAft>
                <a:spcPts val="0"/>
              </a:spcAft>
              <a:buNone/>
            </a:pPr>
            <a:r>
              <a:t/>
            </a:r>
            <a:endParaRPr sz="1500">
              <a:solidFill>
                <a:srgbClr val="EA9999"/>
              </a:solidFill>
            </a:endParaRPr>
          </a:p>
        </p:txBody>
      </p:sp>
      <p:sp>
        <p:nvSpPr>
          <p:cNvPr id="189" name="Google Shape;189;p16"/>
          <p:cNvSpPr txBox="1"/>
          <p:nvPr/>
        </p:nvSpPr>
        <p:spPr>
          <a:xfrm>
            <a:off x="866495" y="1425697"/>
            <a:ext cx="112035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highlight>
                  <a:srgbClr val="F4CCCC"/>
                </a:highlight>
                <a:latin typeface="Oswald"/>
                <a:ea typeface="Oswald"/>
                <a:cs typeface="Oswald"/>
                <a:sym typeface="Oswald"/>
              </a:rPr>
              <a:t>Storage of Sperm</a:t>
            </a:r>
            <a:endParaRPr sz="4800">
              <a:solidFill>
                <a:srgbClr val="EA9999"/>
              </a:solidFill>
              <a:highlight>
                <a:srgbClr val="F4CCCC"/>
              </a:highlight>
              <a:latin typeface="Oswald"/>
              <a:ea typeface="Oswald"/>
              <a:cs typeface="Oswald"/>
              <a:sym typeface="Oswald"/>
            </a:endParaRPr>
          </a:p>
        </p:txBody>
      </p:sp>
      <p:sp>
        <p:nvSpPr>
          <p:cNvPr id="190" name="Google Shape;190;p16"/>
          <p:cNvSpPr/>
          <p:nvPr/>
        </p:nvSpPr>
        <p:spPr>
          <a:xfrm>
            <a:off x="238984" y="4587286"/>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50" lIns="242350" spcFirstLastPara="1" rIns="242350" wrap="square" tIns="242350">
            <a:noAutofit/>
          </a:bodyPr>
          <a:lstStyle/>
          <a:p>
            <a:pPr indent="0" lvl="0" marL="0" rtl="0" algn="l">
              <a:spcBef>
                <a:spcPts val="0"/>
              </a:spcBef>
              <a:spcAft>
                <a:spcPts val="0"/>
              </a:spcAft>
              <a:buNone/>
            </a:pPr>
            <a:r>
              <a:t/>
            </a:r>
            <a:endParaRPr sz="1500">
              <a:solidFill>
                <a:srgbClr val="E06666"/>
              </a:solidFill>
            </a:endParaRPr>
          </a:p>
        </p:txBody>
      </p:sp>
      <p:sp>
        <p:nvSpPr>
          <p:cNvPr id="191" name="Google Shape;191;p16"/>
          <p:cNvSpPr txBox="1"/>
          <p:nvPr/>
        </p:nvSpPr>
        <p:spPr>
          <a:xfrm>
            <a:off x="866495" y="4321297"/>
            <a:ext cx="112035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highlight>
                  <a:srgbClr val="F4CCCC"/>
                </a:highlight>
                <a:latin typeface="Oswald"/>
                <a:ea typeface="Oswald"/>
                <a:cs typeface="Oswald"/>
                <a:sym typeface="Oswald"/>
              </a:rPr>
              <a:t>After Ejaculation</a:t>
            </a:r>
            <a:endParaRPr sz="4800">
              <a:solidFill>
                <a:srgbClr val="EA9999"/>
              </a:solidFill>
              <a:highlight>
                <a:srgbClr val="F4CCCC"/>
              </a:highlight>
              <a:latin typeface="Oswald"/>
              <a:ea typeface="Oswald"/>
              <a:cs typeface="Oswald"/>
              <a:sym typeface="Oswald"/>
            </a:endParaRPr>
          </a:p>
        </p:txBody>
      </p:sp>
      <p:sp>
        <p:nvSpPr>
          <p:cNvPr id="192" name="Google Shape;192;p16"/>
          <p:cNvSpPr txBox="1"/>
          <p:nvPr/>
        </p:nvSpPr>
        <p:spPr>
          <a:xfrm>
            <a:off x="455025" y="5075350"/>
            <a:ext cx="13300200" cy="1506300"/>
          </a:xfrm>
          <a:prstGeom prst="rect">
            <a:avLst/>
          </a:prstGeom>
          <a:noFill/>
          <a:ln>
            <a:noFill/>
          </a:ln>
        </p:spPr>
        <p:txBody>
          <a:bodyPr anchorCtr="0" anchor="t" bIns="232200" lIns="232200" spcFirstLastPara="1" rIns="232200" wrap="square" tIns="232200">
            <a:noAutofit/>
          </a:bodyPr>
          <a:lstStyle/>
          <a:p>
            <a:pPr indent="-374650" lvl="0" marL="457200" rtl="0" algn="l">
              <a:spcBef>
                <a:spcPts val="0"/>
              </a:spcBef>
              <a:spcAft>
                <a:spcPts val="0"/>
              </a:spcAft>
              <a:buSzPts val="2300"/>
              <a:buFont typeface="Times New Roman"/>
              <a:buChar char="■"/>
            </a:pPr>
            <a:r>
              <a:rPr lang="en" sz="2300">
                <a:latin typeface="Times New Roman"/>
                <a:ea typeface="Times New Roman"/>
                <a:cs typeface="Times New Roman"/>
                <a:sym typeface="Times New Roman"/>
              </a:rPr>
              <a:t>The sperm become motile and capable of fertilizing the ovum, a </a:t>
            </a:r>
            <a:r>
              <a:rPr lang="en" sz="2300">
                <a:latin typeface="Times New Roman"/>
                <a:ea typeface="Times New Roman"/>
                <a:cs typeface="Times New Roman"/>
                <a:sym typeface="Times New Roman"/>
              </a:rPr>
              <a:t>process </a:t>
            </a:r>
            <a:r>
              <a:rPr lang="en" sz="2300">
                <a:latin typeface="Times New Roman"/>
                <a:ea typeface="Times New Roman"/>
                <a:cs typeface="Times New Roman"/>
                <a:sym typeface="Times New Roman"/>
              </a:rPr>
              <a:t>called “</a:t>
            </a:r>
            <a:r>
              <a:rPr lang="en" sz="2300" u="sng">
                <a:latin typeface="Times New Roman"/>
                <a:ea typeface="Times New Roman"/>
                <a:cs typeface="Times New Roman"/>
                <a:sym typeface="Times New Roman"/>
              </a:rPr>
              <a:t>maturation</a:t>
            </a:r>
            <a:r>
              <a:rPr lang="en" sz="2300">
                <a:latin typeface="Times New Roman"/>
                <a:ea typeface="Times New Roman"/>
                <a:cs typeface="Times New Roman"/>
                <a:sym typeface="Times New Roman"/>
              </a:rPr>
              <a:t>”. </a:t>
            </a:r>
            <a:endParaRPr sz="2300">
              <a:latin typeface="Times New Roman"/>
              <a:ea typeface="Times New Roman"/>
              <a:cs typeface="Times New Roman"/>
              <a:sym typeface="Times New Roman"/>
            </a:endParaRPr>
          </a:p>
          <a:p>
            <a:pPr indent="0" lvl="0" marL="0" rtl="0" algn="l">
              <a:spcBef>
                <a:spcPts val="0"/>
              </a:spcBef>
              <a:spcAft>
                <a:spcPts val="0"/>
              </a:spcAft>
              <a:buNone/>
            </a:pPr>
            <a:r>
              <a:t/>
            </a:r>
            <a:endParaRPr sz="500">
              <a:latin typeface="Times New Roman"/>
              <a:ea typeface="Times New Roman"/>
              <a:cs typeface="Times New Roman"/>
              <a:sym typeface="Times New Roman"/>
            </a:endParaRPr>
          </a:p>
          <a:p>
            <a:pPr indent="-374650" lvl="0" marL="457200" rtl="0" algn="l">
              <a:spcBef>
                <a:spcPts val="0"/>
              </a:spcBef>
              <a:spcAft>
                <a:spcPts val="0"/>
              </a:spcAft>
              <a:buSzPts val="2300"/>
              <a:buFont typeface="Times New Roman"/>
              <a:buChar char="■"/>
            </a:pPr>
            <a:r>
              <a:rPr lang="en" sz="2300">
                <a:latin typeface="Times New Roman"/>
                <a:ea typeface="Times New Roman"/>
                <a:cs typeface="Times New Roman"/>
                <a:sym typeface="Times New Roman"/>
              </a:rPr>
              <a:t>The sertoli cells and the epithelium of the epididymis secrete a nutrient fluid </a:t>
            </a:r>
            <a:r>
              <a:rPr lang="en" sz="2300">
                <a:solidFill>
                  <a:srgbClr val="999999"/>
                </a:solidFill>
                <a:latin typeface="Times New Roman"/>
                <a:ea typeface="Times New Roman"/>
                <a:cs typeface="Times New Roman"/>
                <a:sym typeface="Times New Roman"/>
              </a:rPr>
              <a:t>(that is ejaculated along with the sperm)</a:t>
            </a:r>
            <a:r>
              <a:rPr lang="en" sz="2300">
                <a:latin typeface="Times New Roman"/>
                <a:ea typeface="Times New Roman"/>
                <a:cs typeface="Times New Roman"/>
                <a:sym typeface="Times New Roman"/>
              </a:rPr>
              <a:t> which contains </a:t>
            </a:r>
            <a:r>
              <a:rPr lang="en" sz="2300">
                <a:latin typeface="Times New Roman"/>
                <a:ea typeface="Times New Roman"/>
                <a:cs typeface="Times New Roman"/>
                <a:sym typeface="Times New Roman"/>
              </a:rPr>
              <a:t>hormones </a:t>
            </a:r>
            <a:r>
              <a:rPr lang="en" sz="2300">
                <a:latin typeface="Times New Roman"/>
                <a:ea typeface="Times New Roman"/>
                <a:cs typeface="Times New Roman"/>
                <a:sym typeface="Times New Roman"/>
              </a:rPr>
              <a:t>(testosterone &amp; estrogens), enzymes, and </a:t>
            </a:r>
            <a:r>
              <a:rPr lang="en" sz="2300">
                <a:latin typeface="Times New Roman"/>
                <a:ea typeface="Times New Roman"/>
                <a:cs typeface="Times New Roman"/>
                <a:sym typeface="Times New Roman"/>
              </a:rPr>
              <a:t>special </a:t>
            </a:r>
            <a:r>
              <a:rPr lang="en" sz="2300">
                <a:latin typeface="Times New Roman"/>
                <a:ea typeface="Times New Roman"/>
                <a:cs typeface="Times New Roman"/>
                <a:sym typeface="Times New Roman"/>
              </a:rPr>
              <a:t>nutrients </a:t>
            </a:r>
            <a:r>
              <a:rPr lang="en" sz="2300">
                <a:latin typeface="Times New Roman"/>
                <a:ea typeface="Times New Roman"/>
                <a:cs typeface="Times New Roman"/>
                <a:sym typeface="Times New Roman"/>
              </a:rPr>
              <a:t>that are </a:t>
            </a:r>
            <a:r>
              <a:rPr lang="en" sz="2300">
                <a:latin typeface="Times New Roman"/>
                <a:ea typeface="Times New Roman"/>
                <a:cs typeface="Times New Roman"/>
                <a:sym typeface="Times New Roman"/>
              </a:rPr>
              <a:t>essential for sperm maturation.</a:t>
            </a:r>
            <a:endParaRPr sz="2300">
              <a:latin typeface="Times New Roman"/>
              <a:ea typeface="Times New Roman"/>
              <a:cs typeface="Times New Roman"/>
              <a:sym typeface="Times New Roman"/>
            </a:endParaRPr>
          </a:p>
        </p:txBody>
      </p:sp>
      <p:sp>
        <p:nvSpPr>
          <p:cNvPr id="193" name="Google Shape;193;p16"/>
          <p:cNvSpPr txBox="1"/>
          <p:nvPr/>
        </p:nvSpPr>
        <p:spPr>
          <a:xfrm>
            <a:off x="619200" y="13537904"/>
            <a:ext cx="11203500" cy="9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highlight>
                  <a:srgbClr val="F4CCCC"/>
                </a:highlight>
                <a:latin typeface="Oswald"/>
                <a:ea typeface="Oswald"/>
                <a:cs typeface="Oswald"/>
                <a:sym typeface="Oswald"/>
              </a:rPr>
              <a:t>Function of Alkaline Prostatic fluid </a:t>
            </a:r>
            <a:r>
              <a:rPr lang="en" sz="4000">
                <a:highlight>
                  <a:srgbClr val="EA9999"/>
                </a:highlight>
                <a:latin typeface="Oswald"/>
                <a:ea typeface="Oswald"/>
                <a:cs typeface="Oswald"/>
                <a:sym typeface="Oswald"/>
              </a:rPr>
              <a:t> </a:t>
            </a:r>
            <a:endParaRPr sz="4000">
              <a:highlight>
                <a:srgbClr val="EA9999"/>
              </a:highlight>
              <a:latin typeface="Oswald"/>
              <a:ea typeface="Oswald"/>
              <a:cs typeface="Oswald"/>
              <a:sym typeface="Oswald"/>
            </a:endParaRPr>
          </a:p>
        </p:txBody>
      </p:sp>
      <p:sp>
        <p:nvSpPr>
          <p:cNvPr id="194" name="Google Shape;194;p16"/>
          <p:cNvSpPr txBox="1"/>
          <p:nvPr/>
        </p:nvSpPr>
        <p:spPr>
          <a:xfrm>
            <a:off x="1801332" y="15074981"/>
            <a:ext cx="11868000" cy="1120200"/>
          </a:xfrm>
          <a:prstGeom prst="rect">
            <a:avLst/>
          </a:prstGeom>
          <a:noFill/>
          <a:ln>
            <a:noFill/>
          </a:ln>
        </p:spPr>
        <p:txBody>
          <a:bodyPr anchorCtr="0" anchor="ctr" bIns="232200" lIns="232200" spcFirstLastPara="1" rIns="232200" wrap="square" tIns="232200">
            <a:noAutofit/>
          </a:bodyPr>
          <a:lstStyle/>
          <a:p>
            <a:pPr indent="0" lvl="0" marL="0" rtl="0" algn="l">
              <a:spcBef>
                <a:spcPts val="0"/>
              </a:spcBef>
              <a:spcAft>
                <a:spcPts val="0"/>
              </a:spcAft>
              <a:buNone/>
            </a:pPr>
            <a:r>
              <a:rPr lang="en" sz="2300">
                <a:solidFill>
                  <a:srgbClr val="45818E"/>
                </a:solidFill>
                <a:latin typeface="Times New Roman"/>
                <a:ea typeface="Times New Roman"/>
                <a:cs typeface="Times New Roman"/>
                <a:sym typeface="Times New Roman"/>
              </a:rPr>
              <a:t>Help to neutralize the slightly acidic fluid of the vas deferens (due to the presence of citric acid and metabolic end products of the sperm that inhibit sperm fertility). </a:t>
            </a:r>
            <a:endParaRPr sz="2300">
              <a:solidFill>
                <a:srgbClr val="45818E"/>
              </a:solidFill>
              <a:latin typeface="Times New Roman"/>
              <a:ea typeface="Times New Roman"/>
              <a:cs typeface="Times New Roman"/>
              <a:sym typeface="Times New Roman"/>
            </a:endParaRPr>
          </a:p>
        </p:txBody>
      </p:sp>
      <p:sp>
        <p:nvSpPr>
          <p:cNvPr id="195" name="Google Shape;195;p16"/>
          <p:cNvSpPr/>
          <p:nvPr/>
        </p:nvSpPr>
        <p:spPr>
          <a:xfrm>
            <a:off x="658075" y="14534856"/>
            <a:ext cx="452700" cy="468600"/>
          </a:xfrm>
          <a:prstGeom prst="rect">
            <a:avLst/>
          </a:pr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1</a:t>
            </a:r>
            <a:endParaRPr b="1" sz="2400">
              <a:solidFill>
                <a:srgbClr val="FFFFFF"/>
              </a:solidFill>
              <a:latin typeface="Merriweather"/>
              <a:ea typeface="Merriweather"/>
              <a:cs typeface="Merriweather"/>
              <a:sym typeface="Merriweather"/>
            </a:endParaRPr>
          </a:p>
        </p:txBody>
      </p:sp>
      <p:sp>
        <p:nvSpPr>
          <p:cNvPr id="196" name="Google Shape;196;p16"/>
          <p:cNvSpPr/>
          <p:nvPr/>
        </p:nvSpPr>
        <p:spPr>
          <a:xfrm>
            <a:off x="1467738" y="15373056"/>
            <a:ext cx="452700" cy="468600"/>
          </a:xfrm>
          <a:prstGeom prst="rect">
            <a:avLst/>
          </a:prstGeom>
          <a:solidFill>
            <a:srgbClr val="45818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400">
                <a:solidFill>
                  <a:srgbClr val="FFFFFF"/>
                </a:solidFill>
                <a:latin typeface="Merriweather"/>
                <a:ea typeface="Merriweather"/>
                <a:cs typeface="Merriweather"/>
                <a:sym typeface="Merriweather"/>
              </a:rPr>
              <a:t>2</a:t>
            </a:r>
            <a:endParaRPr b="1" sz="2400">
              <a:solidFill>
                <a:srgbClr val="FFFFFF"/>
              </a:solidFill>
              <a:latin typeface="Merriweather"/>
              <a:ea typeface="Merriweather"/>
              <a:cs typeface="Merriweather"/>
              <a:sym typeface="Merriweather"/>
            </a:endParaRPr>
          </a:p>
        </p:txBody>
      </p:sp>
      <p:sp>
        <p:nvSpPr>
          <p:cNvPr id="197" name="Google Shape;197;p16"/>
          <p:cNvSpPr/>
          <p:nvPr/>
        </p:nvSpPr>
        <p:spPr>
          <a:xfrm>
            <a:off x="2277401" y="16303609"/>
            <a:ext cx="452700" cy="468600"/>
          </a:xfrm>
          <a:prstGeom prst="rect">
            <a:avLst/>
          </a:prstGeom>
          <a:solidFill>
            <a:srgbClr val="EA99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400">
                <a:solidFill>
                  <a:srgbClr val="FFFFFF"/>
                </a:solidFill>
                <a:latin typeface="Merriweather"/>
                <a:ea typeface="Merriweather"/>
                <a:cs typeface="Merriweather"/>
                <a:sym typeface="Merriweather"/>
              </a:rPr>
              <a:t>3</a:t>
            </a:r>
            <a:endParaRPr b="1" sz="2400">
              <a:solidFill>
                <a:srgbClr val="FFFFFF"/>
              </a:solidFill>
              <a:latin typeface="Merriweather"/>
              <a:ea typeface="Merriweather"/>
              <a:cs typeface="Merriweather"/>
              <a:sym typeface="Merriweather"/>
            </a:endParaRPr>
          </a:p>
        </p:txBody>
      </p:sp>
      <p:sp>
        <p:nvSpPr>
          <p:cNvPr id="198" name="Google Shape;198;p16"/>
          <p:cNvSpPr txBox="1"/>
          <p:nvPr/>
        </p:nvSpPr>
        <p:spPr>
          <a:xfrm>
            <a:off x="992756" y="14419356"/>
            <a:ext cx="12677700" cy="699600"/>
          </a:xfrm>
          <a:prstGeom prst="rect">
            <a:avLst/>
          </a:prstGeom>
          <a:noFill/>
          <a:ln>
            <a:noFill/>
          </a:ln>
        </p:spPr>
        <p:txBody>
          <a:bodyPr anchorCtr="0" anchor="ctr" bIns="232200" lIns="232200" spcFirstLastPara="1" rIns="232200" wrap="square" tIns="232200">
            <a:noAutofit/>
          </a:bodyPr>
          <a:lstStyle/>
          <a:p>
            <a:pPr indent="0" lvl="0" marL="0" rtl="0" algn="l">
              <a:spcBef>
                <a:spcPts val="0"/>
              </a:spcBef>
              <a:spcAft>
                <a:spcPts val="0"/>
              </a:spcAft>
              <a:buNone/>
            </a:pPr>
            <a:r>
              <a:rPr lang="en" sz="2300">
                <a:solidFill>
                  <a:srgbClr val="45818E"/>
                </a:solidFill>
                <a:latin typeface="Times New Roman"/>
                <a:ea typeface="Times New Roman"/>
                <a:cs typeface="Times New Roman"/>
                <a:sym typeface="Times New Roman"/>
              </a:rPr>
              <a:t>Successful fertilization of the ovum.</a:t>
            </a:r>
            <a:endParaRPr sz="2300">
              <a:solidFill>
                <a:srgbClr val="45818E"/>
              </a:solidFill>
              <a:latin typeface="Times New Roman"/>
              <a:ea typeface="Times New Roman"/>
              <a:cs typeface="Times New Roman"/>
              <a:sym typeface="Times New Roman"/>
            </a:endParaRPr>
          </a:p>
        </p:txBody>
      </p:sp>
      <p:sp>
        <p:nvSpPr>
          <p:cNvPr id="199" name="Google Shape;199;p16"/>
          <p:cNvSpPr txBox="1"/>
          <p:nvPr/>
        </p:nvSpPr>
        <p:spPr>
          <a:xfrm>
            <a:off x="2612075" y="16403075"/>
            <a:ext cx="10944000" cy="696300"/>
          </a:xfrm>
          <a:prstGeom prst="rect">
            <a:avLst/>
          </a:prstGeom>
          <a:noFill/>
          <a:ln>
            <a:noFill/>
          </a:ln>
        </p:spPr>
        <p:txBody>
          <a:bodyPr anchorCtr="0" anchor="ctr" bIns="232200" lIns="232200" spcFirstLastPara="1" rIns="232200" wrap="square" tIns="232200">
            <a:noAutofit/>
          </a:bodyPr>
          <a:lstStyle/>
          <a:p>
            <a:pPr indent="0" lvl="0" marL="0" rtl="0" algn="l">
              <a:spcBef>
                <a:spcPts val="0"/>
              </a:spcBef>
              <a:spcAft>
                <a:spcPts val="0"/>
              </a:spcAft>
              <a:buNone/>
            </a:pPr>
            <a:r>
              <a:rPr lang="en" sz="2300">
                <a:latin typeface="Times New Roman"/>
                <a:ea typeface="Times New Roman"/>
                <a:cs typeface="Times New Roman"/>
                <a:sym typeface="Times New Roman"/>
              </a:rPr>
              <a:t>Helps to neutralize the acidity of other seminal fluids </a:t>
            </a:r>
            <a:r>
              <a:rPr lang="en" sz="2300">
                <a:solidFill>
                  <a:srgbClr val="8E7CC3"/>
                </a:solidFill>
                <a:latin typeface="Times New Roman"/>
                <a:ea typeface="Times New Roman"/>
                <a:cs typeface="Times New Roman"/>
                <a:sym typeface="Times New Roman"/>
              </a:rPr>
              <a:t>-as well as the vaginal fluids </a:t>
            </a:r>
            <a:r>
              <a:rPr lang="en" sz="1700">
                <a:solidFill>
                  <a:srgbClr val="999999"/>
                </a:solidFill>
                <a:latin typeface="Times New Roman"/>
                <a:ea typeface="Times New Roman"/>
                <a:cs typeface="Times New Roman"/>
                <a:sym typeface="Times New Roman"/>
              </a:rPr>
              <a:t>(pH is around 4, sperm becomes motile in pH of 6 or higher)</a:t>
            </a:r>
            <a:r>
              <a:rPr lang="en" sz="2300">
                <a:solidFill>
                  <a:srgbClr val="8E7CC3"/>
                </a:solidFill>
                <a:latin typeface="Times New Roman"/>
                <a:ea typeface="Times New Roman"/>
                <a:cs typeface="Times New Roman"/>
                <a:sym typeface="Times New Roman"/>
              </a:rPr>
              <a:t>-</a:t>
            </a:r>
            <a:r>
              <a:rPr lang="en" sz="2300">
                <a:latin typeface="Times New Roman"/>
                <a:ea typeface="Times New Roman"/>
                <a:cs typeface="Times New Roman"/>
                <a:sym typeface="Times New Roman"/>
              </a:rPr>
              <a:t> </a:t>
            </a:r>
            <a:r>
              <a:rPr lang="en" sz="2300">
                <a:solidFill>
                  <a:srgbClr val="45818E"/>
                </a:solidFill>
                <a:latin typeface="Times New Roman"/>
                <a:ea typeface="Times New Roman"/>
                <a:cs typeface="Times New Roman"/>
                <a:sym typeface="Times New Roman"/>
              </a:rPr>
              <a:t>during ejaculation and thus enhances the motility &amp; fertility of the sperm.</a:t>
            </a:r>
            <a:endParaRPr sz="2300">
              <a:solidFill>
                <a:srgbClr val="45818E"/>
              </a:solidFill>
              <a:latin typeface="Times New Roman"/>
              <a:ea typeface="Times New Roman"/>
              <a:cs typeface="Times New Roman"/>
              <a:sym typeface="Times New Roman"/>
            </a:endParaRPr>
          </a:p>
        </p:txBody>
      </p:sp>
      <p:cxnSp>
        <p:nvCxnSpPr>
          <p:cNvPr id="200" name="Google Shape;200;p16"/>
          <p:cNvCxnSpPr>
            <a:stCxn id="195" idx="2"/>
            <a:endCxn id="196" idx="1"/>
          </p:cNvCxnSpPr>
          <p:nvPr/>
        </p:nvCxnSpPr>
        <p:spPr>
          <a:xfrm flipH="1" rot="-5400000">
            <a:off x="874075" y="15013806"/>
            <a:ext cx="603900" cy="583200"/>
          </a:xfrm>
          <a:prstGeom prst="bentConnector2">
            <a:avLst/>
          </a:prstGeom>
          <a:noFill/>
          <a:ln cap="flat" cmpd="sng" w="19050">
            <a:solidFill>
              <a:srgbClr val="45818E"/>
            </a:solidFill>
            <a:prstDash val="solid"/>
            <a:round/>
            <a:headEnd len="med" w="med" type="none"/>
            <a:tailEnd len="med" w="med" type="none"/>
          </a:ln>
        </p:spPr>
      </p:cxnSp>
      <p:cxnSp>
        <p:nvCxnSpPr>
          <p:cNvPr id="201" name="Google Shape;201;p16"/>
          <p:cNvCxnSpPr>
            <a:stCxn id="196" idx="2"/>
            <a:endCxn id="197" idx="1"/>
          </p:cNvCxnSpPr>
          <p:nvPr/>
        </p:nvCxnSpPr>
        <p:spPr>
          <a:xfrm flipH="1" rot="-5400000">
            <a:off x="1637538" y="15898206"/>
            <a:ext cx="696300" cy="583200"/>
          </a:xfrm>
          <a:prstGeom prst="bentConnector2">
            <a:avLst/>
          </a:prstGeom>
          <a:noFill/>
          <a:ln cap="flat" cmpd="sng" w="19050">
            <a:solidFill>
              <a:srgbClr val="EA9999"/>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17"/>
          <p:cNvSpPr/>
          <p:nvPr/>
        </p:nvSpPr>
        <p:spPr>
          <a:xfrm>
            <a:off x="958725" y="8932538"/>
            <a:ext cx="5747700" cy="851700"/>
          </a:xfrm>
          <a:prstGeom prst="roundRect">
            <a:avLst>
              <a:gd fmla="val 16667" name="adj"/>
            </a:avLst>
          </a:prstGeom>
          <a:noFill/>
          <a:ln cap="flat" cmpd="sng" w="19050">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solidFill>
                  <a:schemeClr val="dk1"/>
                </a:solidFill>
                <a:latin typeface="Times New Roman"/>
                <a:ea typeface="Times New Roman"/>
                <a:cs typeface="Times New Roman"/>
                <a:sym typeface="Times New Roman"/>
              </a:rPr>
              <a:t>Fluid from the seminal vesicles (</a:t>
            </a:r>
            <a:r>
              <a:rPr lang="en" sz="2200" u="sng">
                <a:solidFill>
                  <a:srgbClr val="45818E"/>
                </a:solidFill>
                <a:latin typeface="Times New Roman"/>
                <a:ea typeface="Times New Roman"/>
                <a:cs typeface="Times New Roman"/>
                <a:sym typeface="Times New Roman"/>
              </a:rPr>
              <a:t>~</a:t>
            </a:r>
            <a:r>
              <a:rPr lang="en" sz="2200">
                <a:solidFill>
                  <a:srgbClr val="45818E"/>
                </a:solidFill>
                <a:latin typeface="Times New Roman"/>
                <a:ea typeface="Times New Roman"/>
                <a:cs typeface="Times New Roman"/>
                <a:sym typeface="Times New Roman"/>
              </a:rPr>
              <a:t>60%, </a:t>
            </a:r>
            <a:r>
              <a:rPr lang="en" sz="2200">
                <a:solidFill>
                  <a:srgbClr val="8E7CC3"/>
                </a:solidFill>
                <a:latin typeface="Times New Roman"/>
                <a:ea typeface="Times New Roman"/>
                <a:cs typeface="Times New Roman"/>
                <a:sym typeface="Times New Roman"/>
              </a:rPr>
              <a:t>65%</a:t>
            </a:r>
            <a:r>
              <a:rPr lang="en" sz="2200">
                <a:solidFill>
                  <a:schemeClr val="dk1"/>
                </a:solidFill>
                <a:latin typeface="Times New Roman"/>
                <a:ea typeface="Times New Roman"/>
                <a:cs typeface="Times New Roman"/>
                <a:sym typeface="Times New Roman"/>
              </a:rPr>
              <a:t>).</a:t>
            </a:r>
            <a:endParaRPr sz="2200">
              <a:solidFill>
                <a:schemeClr val="dk1"/>
              </a:solidFill>
              <a:latin typeface="Times New Roman"/>
              <a:ea typeface="Times New Roman"/>
              <a:cs typeface="Times New Roman"/>
              <a:sym typeface="Times New Roman"/>
            </a:endParaRPr>
          </a:p>
        </p:txBody>
      </p:sp>
      <p:sp>
        <p:nvSpPr>
          <p:cNvPr id="207" name="Google Shape;207;p17"/>
          <p:cNvSpPr/>
          <p:nvPr/>
        </p:nvSpPr>
        <p:spPr>
          <a:xfrm>
            <a:off x="0" y="370466"/>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08" name="Google Shape;208;p17"/>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09" name="Google Shape;209;p17"/>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 </a:t>
            </a:r>
            <a:endParaRPr sz="3500">
              <a:latin typeface="Oswald"/>
              <a:ea typeface="Oswald"/>
              <a:cs typeface="Oswald"/>
              <a:sym typeface="Oswald"/>
            </a:endParaRPr>
          </a:p>
        </p:txBody>
      </p:sp>
      <p:sp>
        <p:nvSpPr>
          <p:cNvPr id="210" name="Google Shape;210;p17"/>
          <p:cNvSpPr txBox="1"/>
          <p:nvPr/>
        </p:nvSpPr>
        <p:spPr>
          <a:xfrm>
            <a:off x="929925" y="37047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PHYSIOLOGY OF ANDROGENS &amp; CONTROL OF MALE SEXUAL FUNCTIONS</a:t>
            </a:r>
            <a:endParaRPr sz="3100">
              <a:solidFill>
                <a:srgbClr val="FFFFFF"/>
              </a:solidFill>
              <a:latin typeface="Oswald"/>
              <a:ea typeface="Oswald"/>
              <a:cs typeface="Oswald"/>
              <a:sym typeface="Oswald"/>
            </a:endParaRPr>
          </a:p>
        </p:txBody>
      </p:sp>
      <p:sp>
        <p:nvSpPr>
          <p:cNvPr id="211" name="Google Shape;211;p17"/>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4</a:t>
            </a:r>
            <a:endParaRPr sz="4500">
              <a:solidFill>
                <a:srgbClr val="FFFFFF"/>
              </a:solidFill>
              <a:latin typeface="Oswald"/>
              <a:ea typeface="Oswald"/>
              <a:cs typeface="Oswald"/>
              <a:sym typeface="Oswald"/>
            </a:endParaRPr>
          </a:p>
        </p:txBody>
      </p:sp>
      <p:sp>
        <p:nvSpPr>
          <p:cNvPr id="212" name="Google Shape;212;p17"/>
          <p:cNvSpPr txBox="1"/>
          <p:nvPr/>
        </p:nvSpPr>
        <p:spPr>
          <a:xfrm>
            <a:off x="0" y="18741708"/>
            <a:ext cx="38178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400">
                <a:solidFill>
                  <a:srgbClr val="FFFFFF"/>
                </a:solidFill>
                <a:latin typeface="Verdana"/>
                <a:ea typeface="Verdana"/>
                <a:cs typeface="Verdana"/>
                <a:sym typeface="Verdana"/>
              </a:rPr>
              <a:t>Footnotes</a:t>
            </a:r>
            <a:endParaRPr sz="2400">
              <a:solidFill>
                <a:srgbClr val="FFFFFF"/>
              </a:solidFill>
              <a:latin typeface="Verdana"/>
              <a:ea typeface="Verdana"/>
              <a:cs typeface="Verdana"/>
              <a:sym typeface="Verdana"/>
            </a:endParaRPr>
          </a:p>
        </p:txBody>
      </p:sp>
      <p:sp>
        <p:nvSpPr>
          <p:cNvPr id="213" name="Google Shape;213;p17"/>
          <p:cNvSpPr/>
          <p:nvPr/>
        </p:nvSpPr>
        <p:spPr>
          <a:xfrm>
            <a:off x="545100" y="18741700"/>
            <a:ext cx="135855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214" name="Google Shape;214;p17"/>
          <p:cNvSpPr/>
          <p:nvPr/>
        </p:nvSpPr>
        <p:spPr>
          <a:xfrm>
            <a:off x="0" y="187417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5" name="Google Shape;215;p17"/>
          <p:cNvSpPr/>
          <p:nvPr/>
        </p:nvSpPr>
        <p:spPr>
          <a:xfrm>
            <a:off x="359561" y="1648875"/>
            <a:ext cx="13377900" cy="819900"/>
          </a:xfrm>
          <a:prstGeom prst="round2SameRect">
            <a:avLst>
              <a:gd fmla="val 16667" name="adj1"/>
              <a:gd fmla="val 0" name="adj2"/>
            </a:avLst>
          </a:prstGeom>
          <a:solidFill>
            <a:srgbClr val="EA99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4800">
                <a:latin typeface="Oswald"/>
                <a:ea typeface="Oswald"/>
                <a:cs typeface="Oswald"/>
                <a:sym typeface="Oswald"/>
              </a:rPr>
              <a:t>Semen</a:t>
            </a:r>
            <a:endParaRPr sz="4800">
              <a:latin typeface="Oswald"/>
              <a:ea typeface="Oswald"/>
              <a:cs typeface="Oswald"/>
              <a:sym typeface="Oswald"/>
            </a:endParaRPr>
          </a:p>
        </p:txBody>
      </p:sp>
      <p:sp>
        <p:nvSpPr>
          <p:cNvPr id="216" name="Google Shape;216;p17"/>
          <p:cNvSpPr/>
          <p:nvPr/>
        </p:nvSpPr>
        <p:spPr>
          <a:xfrm>
            <a:off x="359550" y="2531675"/>
            <a:ext cx="13377900" cy="8724600"/>
          </a:xfrm>
          <a:prstGeom prst="rect">
            <a:avLst/>
          </a:prstGeom>
          <a:no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8E7CC3"/>
              </a:buClr>
              <a:buSzPts val="2400"/>
              <a:buFont typeface="Times New Roman"/>
              <a:buChar char="□"/>
            </a:pPr>
            <a:r>
              <a:rPr lang="en" sz="2400">
                <a:solidFill>
                  <a:srgbClr val="8E7CC3"/>
                </a:solidFill>
                <a:latin typeface="Times New Roman"/>
                <a:ea typeface="Times New Roman"/>
                <a:cs typeface="Times New Roman"/>
                <a:sym typeface="Times New Roman"/>
              </a:rPr>
              <a:t>Milky white, sticky mixture of sperm and accessory gland secretions.</a:t>
            </a:r>
            <a:endParaRPr sz="2400">
              <a:solidFill>
                <a:srgbClr val="8E7CC3"/>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45818E"/>
              </a:buClr>
              <a:buSzPts val="2400"/>
              <a:buFont typeface="Times New Roman"/>
              <a:buChar char="□"/>
            </a:pPr>
            <a:r>
              <a:rPr lang="en" sz="2400">
                <a:solidFill>
                  <a:srgbClr val="45818E"/>
                </a:solidFill>
                <a:latin typeface="Times New Roman"/>
                <a:ea typeface="Times New Roman"/>
                <a:cs typeface="Times New Roman"/>
                <a:sym typeface="Times New Roman"/>
              </a:rPr>
              <a:t>Ejaculated semen during sexual act is composed of the fluid &amp; sperm.</a:t>
            </a:r>
            <a:endParaRPr sz="2400">
              <a:solidFill>
                <a:srgbClr val="45818E"/>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8E7CC3"/>
              </a:buClr>
              <a:buSzPts val="2400"/>
              <a:buFont typeface="Times New Roman"/>
              <a:buChar char="□"/>
            </a:pPr>
            <a:r>
              <a:rPr lang="en" sz="2400">
                <a:solidFill>
                  <a:srgbClr val="8E7CC3"/>
                </a:solidFill>
                <a:latin typeface="Times New Roman"/>
                <a:ea typeface="Times New Roman"/>
                <a:cs typeface="Times New Roman"/>
                <a:sym typeface="Times New Roman"/>
              </a:rPr>
              <a:t>Provides a transport medium and nutrients (fructose), protects and activates sperm, and facilitates their movement.</a:t>
            </a:r>
            <a:endParaRPr sz="2400">
              <a:solidFill>
                <a:srgbClr val="8E7CC3"/>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The average pH is about 7.5, </a:t>
            </a:r>
            <a:r>
              <a:rPr lang="en" sz="2400">
                <a:solidFill>
                  <a:srgbClr val="45818E"/>
                </a:solidFill>
                <a:latin typeface="Times New Roman"/>
                <a:ea typeface="Times New Roman"/>
                <a:cs typeface="Times New Roman"/>
                <a:sym typeface="Times New Roman"/>
              </a:rPr>
              <a:t>the alkaline prostatic fluid help to neutralize the mild acidity</a:t>
            </a:r>
            <a:r>
              <a:rPr lang="en" sz="2400">
                <a:solidFill>
                  <a:schemeClr val="dk1"/>
                </a:solidFill>
                <a:latin typeface="Times New Roman"/>
                <a:ea typeface="Times New Roman"/>
                <a:cs typeface="Times New Roman"/>
                <a:sym typeface="Times New Roman"/>
              </a:rPr>
              <a:t> </a:t>
            </a:r>
            <a:r>
              <a:rPr lang="en" sz="2400">
                <a:solidFill>
                  <a:srgbClr val="45818E"/>
                </a:solidFill>
                <a:latin typeface="Times New Roman"/>
                <a:ea typeface="Times New Roman"/>
                <a:cs typeface="Times New Roman"/>
                <a:sym typeface="Times New Roman"/>
              </a:rPr>
              <a:t>of other portions of the semen. </a:t>
            </a:r>
            <a:endParaRPr sz="2400">
              <a:solidFill>
                <a:srgbClr val="45818E"/>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 sz="2400">
                <a:solidFill>
                  <a:srgbClr val="45818E"/>
                </a:solidFill>
                <a:latin typeface="Times New Roman"/>
                <a:ea typeface="Times New Roman"/>
                <a:cs typeface="Times New Roman"/>
                <a:sym typeface="Times New Roman"/>
              </a:rPr>
              <a:t>The prostatic fluid gives the semen a milky appearance.</a:t>
            </a:r>
            <a:endParaRPr sz="2400">
              <a:solidFill>
                <a:srgbClr val="45818E"/>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45818E"/>
              </a:buClr>
              <a:buSzPts val="2400"/>
              <a:buFont typeface="Times New Roman"/>
              <a:buChar char="□"/>
            </a:pPr>
            <a:r>
              <a:rPr lang="en" sz="2400">
                <a:solidFill>
                  <a:srgbClr val="45818E"/>
                </a:solidFill>
                <a:latin typeface="Times New Roman"/>
                <a:ea typeface="Times New Roman"/>
                <a:cs typeface="Times New Roman"/>
                <a:sym typeface="Times New Roman"/>
              </a:rPr>
              <a:t>Fluid from the seminal vesicles and mucous glands gives the semen a mucoid consistency.</a:t>
            </a:r>
            <a:endParaRPr sz="2400">
              <a:solidFill>
                <a:srgbClr val="45818E"/>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8E7CC3"/>
              </a:buClr>
              <a:buSzPts val="2400"/>
              <a:buFont typeface="Times New Roman"/>
              <a:buChar char="□"/>
            </a:pPr>
            <a:r>
              <a:rPr lang="en" sz="2400">
                <a:solidFill>
                  <a:srgbClr val="8E7CC3"/>
                </a:solidFill>
                <a:latin typeface="Times New Roman"/>
                <a:ea typeface="Times New Roman"/>
                <a:cs typeface="Times New Roman"/>
                <a:sym typeface="Times New Roman"/>
              </a:rPr>
              <a:t>Prostaglandins in semen:</a:t>
            </a:r>
            <a:endParaRPr sz="2400">
              <a:solidFill>
                <a:srgbClr val="8E7CC3"/>
              </a:solidFill>
              <a:latin typeface="Times New Roman"/>
              <a:ea typeface="Times New Roman"/>
              <a:cs typeface="Times New Roman"/>
              <a:sym typeface="Times New Roman"/>
            </a:endParaRPr>
          </a:p>
          <a:p>
            <a:pPr indent="-381000" lvl="0" marL="914400" rtl="0" algn="l">
              <a:lnSpc>
                <a:spcPct val="115000"/>
              </a:lnSpc>
              <a:spcBef>
                <a:spcPts val="0"/>
              </a:spcBef>
              <a:spcAft>
                <a:spcPts val="0"/>
              </a:spcAft>
              <a:buClr>
                <a:srgbClr val="8E7CC3"/>
              </a:buClr>
              <a:buSzPts val="2400"/>
              <a:buFont typeface="Times New Roman"/>
              <a:buChar char="-"/>
            </a:pPr>
            <a:r>
              <a:rPr lang="en" sz="2400">
                <a:solidFill>
                  <a:srgbClr val="8E7CC3"/>
                </a:solidFill>
                <a:latin typeface="Times New Roman"/>
                <a:ea typeface="Times New Roman"/>
                <a:cs typeface="Times New Roman"/>
                <a:sym typeface="Times New Roman"/>
              </a:rPr>
              <a:t>Decrease the viscosity of mucus in the cervix</a:t>
            </a:r>
            <a:endParaRPr sz="2400">
              <a:solidFill>
                <a:srgbClr val="8E7CC3"/>
              </a:solidFill>
              <a:latin typeface="Times New Roman"/>
              <a:ea typeface="Times New Roman"/>
              <a:cs typeface="Times New Roman"/>
              <a:sym typeface="Times New Roman"/>
            </a:endParaRPr>
          </a:p>
          <a:p>
            <a:pPr indent="-381000" lvl="0" marL="914400" rtl="0" algn="l">
              <a:lnSpc>
                <a:spcPct val="115000"/>
              </a:lnSpc>
              <a:spcBef>
                <a:spcPts val="0"/>
              </a:spcBef>
              <a:spcAft>
                <a:spcPts val="0"/>
              </a:spcAft>
              <a:buClr>
                <a:srgbClr val="8E7CC3"/>
              </a:buClr>
              <a:buSzPts val="2400"/>
              <a:buFont typeface="Times New Roman"/>
              <a:buChar char="-"/>
            </a:pPr>
            <a:r>
              <a:rPr lang="en" sz="2400">
                <a:solidFill>
                  <a:srgbClr val="8E7CC3"/>
                </a:solidFill>
                <a:latin typeface="Times New Roman"/>
                <a:ea typeface="Times New Roman"/>
                <a:cs typeface="Times New Roman"/>
                <a:sym typeface="Times New Roman"/>
              </a:rPr>
              <a:t>Stimulate reverse peristalsis in the uterus</a:t>
            </a:r>
            <a:endParaRPr sz="2400">
              <a:solidFill>
                <a:srgbClr val="8E7CC3"/>
              </a:solidFill>
              <a:latin typeface="Times New Roman"/>
              <a:ea typeface="Times New Roman"/>
              <a:cs typeface="Times New Roman"/>
              <a:sym typeface="Times New Roman"/>
            </a:endParaRPr>
          </a:p>
          <a:p>
            <a:pPr indent="-381000" lvl="0" marL="914400" rtl="0" algn="l">
              <a:lnSpc>
                <a:spcPct val="115000"/>
              </a:lnSpc>
              <a:spcBef>
                <a:spcPts val="0"/>
              </a:spcBef>
              <a:spcAft>
                <a:spcPts val="0"/>
              </a:spcAft>
              <a:buClr>
                <a:srgbClr val="8E7CC3"/>
              </a:buClr>
              <a:buSzPts val="2400"/>
              <a:buFont typeface="Times New Roman"/>
              <a:buChar char="-"/>
            </a:pPr>
            <a:r>
              <a:rPr lang="en" sz="2400">
                <a:solidFill>
                  <a:srgbClr val="8E7CC3"/>
                </a:solidFill>
                <a:latin typeface="Times New Roman"/>
                <a:ea typeface="Times New Roman"/>
                <a:cs typeface="Times New Roman"/>
                <a:sym typeface="Times New Roman"/>
              </a:rPr>
              <a:t>Facilitate the movement of sperm through the female reproductive tract</a:t>
            </a:r>
            <a:endParaRPr sz="2400">
              <a:solidFill>
                <a:srgbClr val="8E7CC3"/>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8E7CC3"/>
              </a:buClr>
              <a:buSzPts val="2400"/>
              <a:buFont typeface="Times New Roman"/>
              <a:buChar char="□"/>
            </a:pPr>
            <a:r>
              <a:rPr lang="en" sz="2400">
                <a:solidFill>
                  <a:srgbClr val="8E7CC3"/>
                </a:solidFill>
                <a:latin typeface="Times New Roman"/>
                <a:ea typeface="Times New Roman"/>
                <a:cs typeface="Times New Roman"/>
                <a:sym typeface="Times New Roman"/>
              </a:rPr>
              <a:t>Clotting factors coagulate semen immediately after ejaculation, then fibrinolysin liquefies the sticky mass during the next 15-30 minutes</a:t>
            </a:r>
            <a:r>
              <a:rPr baseline="30000" lang="en" sz="2400">
                <a:solidFill>
                  <a:srgbClr val="8E7CC3"/>
                </a:solidFill>
                <a:latin typeface="Times New Roman"/>
                <a:ea typeface="Times New Roman"/>
                <a:cs typeface="Times New Roman"/>
                <a:sym typeface="Times New Roman"/>
              </a:rPr>
              <a:t>1</a:t>
            </a:r>
            <a:r>
              <a:rPr lang="en" sz="2400">
                <a:solidFill>
                  <a:srgbClr val="8E7CC3"/>
                </a:solidFill>
                <a:latin typeface="Times New Roman"/>
                <a:ea typeface="Times New Roman"/>
                <a:cs typeface="Times New Roman"/>
                <a:sym typeface="Times New Roman"/>
              </a:rPr>
              <a:t>.</a:t>
            </a:r>
            <a:endParaRPr sz="2400">
              <a:solidFill>
                <a:srgbClr val="8E7CC3"/>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After ejaculation, sperms can live 24-48 h.</a:t>
            </a:r>
            <a:endParaRPr sz="2400">
              <a:latin typeface="Times New Roman"/>
              <a:ea typeface="Times New Roman"/>
              <a:cs typeface="Times New Roman"/>
              <a:sym typeface="Times New Roman"/>
            </a:endParaRPr>
          </a:p>
        </p:txBody>
      </p:sp>
      <p:sp>
        <p:nvSpPr>
          <p:cNvPr id="217" name="Google Shape;217;p17"/>
          <p:cNvSpPr/>
          <p:nvPr/>
        </p:nvSpPr>
        <p:spPr>
          <a:xfrm>
            <a:off x="7175262" y="8932538"/>
            <a:ext cx="5747700" cy="851700"/>
          </a:xfrm>
          <a:prstGeom prst="roundRect">
            <a:avLst>
              <a:gd fmla="val 16667" name="adj"/>
            </a:avLst>
          </a:prstGeom>
          <a:noFill/>
          <a:ln cap="flat" cmpd="sng" w="19050">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solidFill>
                  <a:schemeClr val="dk1"/>
                </a:solidFill>
                <a:latin typeface="Times New Roman"/>
                <a:ea typeface="Times New Roman"/>
                <a:cs typeface="Times New Roman"/>
                <a:sym typeface="Times New Roman"/>
              </a:rPr>
              <a:t>Fluid from the vas deferens </a:t>
            </a:r>
            <a:r>
              <a:rPr lang="en" sz="2200">
                <a:solidFill>
                  <a:schemeClr val="dk1"/>
                </a:solidFill>
                <a:latin typeface="Times New Roman"/>
                <a:ea typeface="Times New Roman"/>
                <a:cs typeface="Times New Roman"/>
                <a:sym typeface="Times New Roman"/>
              </a:rPr>
              <a:t>(</a:t>
            </a:r>
            <a:r>
              <a:rPr lang="en" sz="2200" u="sng">
                <a:solidFill>
                  <a:schemeClr val="dk1"/>
                </a:solidFill>
                <a:latin typeface="Times New Roman"/>
                <a:ea typeface="Times New Roman"/>
                <a:cs typeface="Times New Roman"/>
                <a:sym typeface="Times New Roman"/>
              </a:rPr>
              <a:t>~</a:t>
            </a:r>
            <a:r>
              <a:rPr lang="en" sz="2200">
                <a:solidFill>
                  <a:schemeClr val="dk1"/>
                </a:solidFill>
                <a:latin typeface="Times New Roman"/>
                <a:ea typeface="Times New Roman"/>
                <a:cs typeface="Times New Roman"/>
                <a:sym typeface="Times New Roman"/>
              </a:rPr>
              <a:t>10</a:t>
            </a:r>
            <a:r>
              <a:rPr lang="en" sz="2200">
                <a:solidFill>
                  <a:schemeClr val="dk1"/>
                </a:solidFill>
                <a:latin typeface="Times New Roman"/>
                <a:ea typeface="Times New Roman"/>
                <a:cs typeface="Times New Roman"/>
                <a:sym typeface="Times New Roman"/>
              </a:rPr>
              <a:t>%).</a:t>
            </a:r>
            <a:endParaRPr sz="2200">
              <a:solidFill>
                <a:schemeClr val="dk1"/>
              </a:solidFill>
              <a:latin typeface="Times New Roman"/>
              <a:ea typeface="Times New Roman"/>
              <a:cs typeface="Times New Roman"/>
              <a:sym typeface="Times New Roman"/>
            </a:endParaRPr>
          </a:p>
        </p:txBody>
      </p:sp>
      <p:sp>
        <p:nvSpPr>
          <p:cNvPr id="218" name="Google Shape;218;p17"/>
          <p:cNvSpPr/>
          <p:nvPr/>
        </p:nvSpPr>
        <p:spPr>
          <a:xfrm>
            <a:off x="958725" y="9953283"/>
            <a:ext cx="5747700" cy="851700"/>
          </a:xfrm>
          <a:prstGeom prst="roundRect">
            <a:avLst>
              <a:gd fmla="val 16667" name="adj"/>
            </a:avLst>
          </a:prstGeom>
          <a:noFill/>
          <a:ln cap="flat" cmpd="sng" w="19050">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solidFill>
                  <a:schemeClr val="dk1"/>
                </a:solidFill>
                <a:latin typeface="Times New Roman"/>
                <a:ea typeface="Times New Roman"/>
                <a:cs typeface="Times New Roman"/>
                <a:sym typeface="Times New Roman"/>
              </a:rPr>
              <a:t>Fluid from the prostate gland (</a:t>
            </a:r>
            <a:r>
              <a:rPr lang="en" sz="2200" u="sng">
                <a:solidFill>
                  <a:srgbClr val="45818E"/>
                </a:solidFill>
                <a:latin typeface="Times New Roman"/>
                <a:ea typeface="Times New Roman"/>
                <a:cs typeface="Times New Roman"/>
                <a:sym typeface="Times New Roman"/>
              </a:rPr>
              <a:t>~</a:t>
            </a:r>
            <a:r>
              <a:rPr lang="en" sz="2200">
                <a:solidFill>
                  <a:srgbClr val="45818E"/>
                </a:solidFill>
                <a:latin typeface="Times New Roman"/>
                <a:ea typeface="Times New Roman"/>
                <a:cs typeface="Times New Roman"/>
                <a:sym typeface="Times New Roman"/>
              </a:rPr>
              <a:t>30%, </a:t>
            </a:r>
            <a:r>
              <a:rPr lang="en" sz="2200">
                <a:solidFill>
                  <a:srgbClr val="8E7CC3"/>
                </a:solidFill>
                <a:latin typeface="Times New Roman"/>
                <a:ea typeface="Times New Roman"/>
                <a:cs typeface="Times New Roman"/>
                <a:sym typeface="Times New Roman"/>
              </a:rPr>
              <a:t>25%</a:t>
            </a:r>
            <a:r>
              <a:rPr lang="en" sz="2200">
                <a:solidFill>
                  <a:schemeClr val="dk1"/>
                </a:solidFill>
                <a:latin typeface="Times New Roman"/>
                <a:ea typeface="Times New Roman"/>
                <a:cs typeface="Times New Roman"/>
                <a:sym typeface="Times New Roman"/>
              </a:rPr>
              <a:t>).</a:t>
            </a:r>
            <a:endParaRPr sz="2200">
              <a:solidFill>
                <a:schemeClr val="dk1"/>
              </a:solidFill>
              <a:latin typeface="Times New Roman"/>
              <a:ea typeface="Times New Roman"/>
              <a:cs typeface="Times New Roman"/>
              <a:sym typeface="Times New Roman"/>
            </a:endParaRPr>
          </a:p>
        </p:txBody>
      </p:sp>
      <p:sp>
        <p:nvSpPr>
          <p:cNvPr id="219" name="Google Shape;219;p17"/>
          <p:cNvSpPr/>
          <p:nvPr/>
        </p:nvSpPr>
        <p:spPr>
          <a:xfrm>
            <a:off x="7175262" y="9953279"/>
            <a:ext cx="5747700" cy="851700"/>
          </a:xfrm>
          <a:prstGeom prst="roundRect">
            <a:avLst>
              <a:gd fmla="val 16667" name="adj"/>
            </a:avLst>
          </a:prstGeom>
          <a:noFill/>
          <a:ln cap="flat" cmpd="sng" w="19050">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solidFill>
                  <a:schemeClr val="dk1"/>
                </a:solidFill>
                <a:latin typeface="Times New Roman"/>
                <a:ea typeface="Times New Roman"/>
                <a:cs typeface="Times New Roman"/>
                <a:sym typeface="Times New Roman"/>
              </a:rPr>
              <a:t>Small amounts from the mucous glands, especially the bulbourethral glands.</a:t>
            </a:r>
            <a:endParaRPr sz="2200">
              <a:solidFill>
                <a:schemeClr val="dk1"/>
              </a:solidFill>
              <a:latin typeface="Times New Roman"/>
              <a:ea typeface="Times New Roman"/>
              <a:cs typeface="Times New Roman"/>
              <a:sym typeface="Times New Roman"/>
            </a:endParaRPr>
          </a:p>
        </p:txBody>
      </p:sp>
      <p:graphicFrame>
        <p:nvGraphicFramePr>
          <p:cNvPr id="220" name="Google Shape;220;p17"/>
          <p:cNvGraphicFramePr/>
          <p:nvPr/>
        </p:nvGraphicFramePr>
        <p:xfrm>
          <a:off x="251900" y="11831488"/>
          <a:ext cx="3000000" cy="3000000"/>
        </p:xfrm>
        <a:graphic>
          <a:graphicData uri="http://schemas.openxmlformats.org/drawingml/2006/table">
            <a:tbl>
              <a:tblPr>
                <a:noFill/>
                <a:tableStyleId>{E0E057E2-6DCF-4CC1-9A35-65C84026F91C}</a:tableStyleId>
              </a:tblPr>
              <a:tblGrid>
                <a:gridCol w="3344475"/>
                <a:gridCol w="3094375"/>
                <a:gridCol w="3594575"/>
                <a:gridCol w="3344475"/>
              </a:tblGrid>
              <a:tr h="154275">
                <a:tc gridSpan="4">
                  <a:txBody>
                    <a:bodyPr/>
                    <a:lstStyle/>
                    <a:p>
                      <a:pPr indent="0" lvl="0" marL="0" marR="0" rtl="0" algn="ctr">
                        <a:lnSpc>
                          <a:spcPct val="100000"/>
                        </a:lnSpc>
                        <a:spcBef>
                          <a:spcPts val="0"/>
                        </a:spcBef>
                        <a:spcAft>
                          <a:spcPts val="0"/>
                        </a:spcAft>
                        <a:buNone/>
                      </a:pPr>
                      <a:r>
                        <a:rPr lang="en" sz="4800">
                          <a:latin typeface="Oswald"/>
                          <a:ea typeface="Oswald"/>
                          <a:cs typeface="Oswald"/>
                          <a:sym typeface="Oswald"/>
                        </a:rPr>
                        <a:t>Factors Affecting Fertility </a:t>
                      </a:r>
                      <a:endParaRPr sz="4800">
                        <a:latin typeface="Oswald"/>
                        <a:ea typeface="Oswald"/>
                        <a:cs typeface="Oswald"/>
                        <a:sym typeface="Oswald"/>
                      </a:endParaRPr>
                    </a:p>
                  </a:txBody>
                  <a:tcPr marT="91425" marB="91425" marR="91425" marL="91425" anchor="ctr">
                    <a:lnL cap="flat" cmpd="sng" w="19050">
                      <a:solidFill>
                        <a:srgbClr val="EA9999"/>
                      </a:solidFill>
                      <a:prstDash val="solid"/>
                      <a:round/>
                      <a:headEnd len="sm" w="sm" type="none"/>
                      <a:tailEnd len="sm" w="sm" type="none"/>
                    </a:lnL>
                    <a:lnR cap="flat" cmpd="sng" w="19050">
                      <a:solidFill>
                        <a:srgbClr val="EA9999"/>
                      </a:solidFill>
                      <a:prstDash val="solid"/>
                      <a:round/>
                      <a:headEnd len="sm" w="sm" type="none"/>
                      <a:tailEnd len="sm" w="sm" type="none"/>
                    </a:lnR>
                    <a:lnT cap="flat" cmpd="sng" w="19050">
                      <a:solidFill>
                        <a:srgbClr val="EA9999"/>
                      </a:solidFill>
                      <a:prstDash val="solid"/>
                      <a:round/>
                      <a:headEnd len="sm" w="sm" type="none"/>
                      <a:tailEnd len="sm" w="sm" type="none"/>
                    </a:lnT>
                    <a:lnB cap="flat" cmpd="sng" w="19050">
                      <a:solidFill>
                        <a:srgbClr val="EA9999"/>
                      </a:solidFill>
                      <a:prstDash val="solid"/>
                      <a:round/>
                      <a:headEnd len="sm" w="sm" type="none"/>
                      <a:tailEnd len="sm" w="sm" type="none"/>
                    </a:lnB>
                    <a:solidFill>
                      <a:srgbClr val="EA9999"/>
                    </a:solidFill>
                  </a:tcPr>
                </a:tc>
                <a:tc hMerge="1"/>
                <a:tc hMerge="1"/>
                <a:tc hMerge="1"/>
              </a:tr>
              <a:tr h="137275">
                <a:tc gridSpan="2">
                  <a:txBody>
                    <a:bodyPr/>
                    <a:lstStyle/>
                    <a:p>
                      <a:pPr indent="0" lvl="0" marL="0" rtl="0" algn="ctr">
                        <a:spcBef>
                          <a:spcPts val="0"/>
                        </a:spcBef>
                        <a:spcAft>
                          <a:spcPts val="0"/>
                        </a:spcAft>
                        <a:buNone/>
                      </a:pPr>
                      <a:r>
                        <a:rPr lang="en" sz="3000">
                          <a:latin typeface="Oswald"/>
                          <a:ea typeface="Oswald"/>
                          <a:cs typeface="Oswald"/>
                          <a:sym typeface="Oswald"/>
                        </a:rPr>
                        <a:t>Sperm Count</a:t>
                      </a:r>
                      <a:endParaRPr sz="3000">
                        <a:latin typeface="Oswald"/>
                        <a:ea typeface="Oswald"/>
                        <a:cs typeface="Oswald"/>
                        <a:sym typeface="Oswald"/>
                      </a:endParaRPr>
                    </a:p>
                  </a:txBody>
                  <a:tcPr marT="91425" marB="91425" marR="91425" marL="91425" anchor="ctr">
                    <a:lnL cap="flat" cmpd="sng" w="19050">
                      <a:solidFill>
                        <a:srgbClr val="EA9999"/>
                      </a:solidFill>
                      <a:prstDash val="solid"/>
                      <a:round/>
                      <a:headEnd len="sm" w="sm" type="none"/>
                      <a:tailEnd len="sm" w="sm" type="none"/>
                    </a:lnL>
                    <a:lnR cap="flat" cmpd="sng" w="19050">
                      <a:solidFill>
                        <a:srgbClr val="EA9999"/>
                      </a:solidFill>
                      <a:prstDash val="solid"/>
                      <a:round/>
                      <a:headEnd len="sm" w="sm" type="none"/>
                      <a:tailEnd len="sm" w="sm" type="none"/>
                    </a:lnR>
                    <a:lnT cap="flat" cmpd="sng" w="19050">
                      <a:solidFill>
                        <a:srgbClr val="EA9999"/>
                      </a:solidFill>
                      <a:prstDash val="solid"/>
                      <a:round/>
                      <a:headEnd len="sm" w="sm" type="none"/>
                      <a:tailEnd len="sm" w="sm" type="none"/>
                    </a:lnT>
                    <a:lnB cap="flat" cmpd="sng" w="19050">
                      <a:solidFill>
                        <a:srgbClr val="EA9999"/>
                      </a:solidFill>
                      <a:prstDash val="solid"/>
                      <a:round/>
                      <a:headEnd len="sm" w="sm" type="none"/>
                      <a:tailEnd len="sm" w="sm" type="none"/>
                    </a:lnB>
                    <a:solidFill>
                      <a:srgbClr val="FEE5E5"/>
                    </a:solidFill>
                  </a:tcPr>
                </a:tc>
                <a:tc hMerge="1"/>
                <a:tc gridSpan="2" rowSpan="2">
                  <a:txBody>
                    <a:bodyPr/>
                    <a:lstStyle/>
                    <a:p>
                      <a:pPr indent="0" lvl="0" marL="0" rtl="0" algn="ctr">
                        <a:spcBef>
                          <a:spcPts val="0"/>
                        </a:spcBef>
                        <a:spcAft>
                          <a:spcPts val="0"/>
                        </a:spcAft>
                        <a:buNone/>
                      </a:pPr>
                      <a:r>
                        <a:rPr lang="en" sz="3000">
                          <a:latin typeface="Oswald"/>
                          <a:ea typeface="Oswald"/>
                          <a:cs typeface="Oswald"/>
                          <a:sym typeface="Oswald"/>
                        </a:rPr>
                        <a:t>Sperm Morphology &amp; Motility</a:t>
                      </a:r>
                      <a:endParaRPr sz="3000">
                        <a:latin typeface="Oswald"/>
                        <a:ea typeface="Oswald"/>
                        <a:cs typeface="Oswald"/>
                        <a:sym typeface="Oswald"/>
                      </a:endParaRPr>
                    </a:p>
                    <a:p>
                      <a:pPr indent="0" lvl="0" marL="0" rtl="0" algn="l">
                        <a:spcBef>
                          <a:spcPts val="0"/>
                        </a:spcBef>
                        <a:spcAft>
                          <a:spcPts val="0"/>
                        </a:spcAft>
                        <a:buNone/>
                      </a:pPr>
                      <a:r>
                        <a:t/>
                      </a:r>
                      <a:endParaRPr sz="1000">
                        <a:latin typeface="Oswald"/>
                        <a:ea typeface="Oswald"/>
                        <a:cs typeface="Oswald"/>
                        <a:sym typeface="Oswald"/>
                      </a:endParaRPr>
                    </a:p>
                    <a:p>
                      <a:pPr indent="0" lvl="0" marL="0" rtl="0" algn="l">
                        <a:spcBef>
                          <a:spcPts val="0"/>
                        </a:spcBef>
                        <a:spcAft>
                          <a:spcPts val="0"/>
                        </a:spcAft>
                        <a:buNone/>
                      </a:pPr>
                      <a:r>
                        <a:rPr lang="en" sz="2000">
                          <a:latin typeface="Times New Roman"/>
                          <a:ea typeface="Times New Roman"/>
                          <a:cs typeface="Times New Roman"/>
                          <a:sym typeface="Times New Roman"/>
                        </a:rPr>
                        <a:t>When the majority of the sperm are morphologically abnormal or nonmotile then person is likely to be infertile.</a:t>
                      </a:r>
                      <a:endParaRPr sz="2000">
                        <a:latin typeface="Times New Roman"/>
                        <a:ea typeface="Times New Roman"/>
                        <a:cs typeface="Times New Roman"/>
                        <a:sym typeface="Times New Roman"/>
                      </a:endParaRPr>
                    </a:p>
                  </a:txBody>
                  <a:tcPr marT="91425" marB="91425" marR="91425" marL="91425" anchor="ctr">
                    <a:lnL cap="flat" cmpd="sng" w="19050">
                      <a:solidFill>
                        <a:srgbClr val="EA9999"/>
                      </a:solidFill>
                      <a:prstDash val="solid"/>
                      <a:round/>
                      <a:headEnd len="sm" w="sm" type="none"/>
                      <a:tailEnd len="sm" w="sm" type="none"/>
                    </a:lnL>
                    <a:lnR cap="flat" cmpd="sng" w="19050">
                      <a:solidFill>
                        <a:srgbClr val="EA9999"/>
                      </a:solidFill>
                      <a:prstDash val="solid"/>
                      <a:round/>
                      <a:headEnd len="sm" w="sm" type="none"/>
                      <a:tailEnd len="sm" w="sm" type="none"/>
                    </a:lnR>
                    <a:lnT cap="flat" cmpd="sng" w="19050">
                      <a:solidFill>
                        <a:srgbClr val="EA9999"/>
                      </a:solidFill>
                      <a:prstDash val="solid"/>
                      <a:round/>
                      <a:headEnd len="sm" w="sm" type="none"/>
                      <a:tailEnd len="sm" w="sm" type="none"/>
                    </a:lnT>
                    <a:lnB cap="flat" cmpd="sng" w="19050">
                      <a:solidFill>
                        <a:srgbClr val="EA9999"/>
                      </a:solidFill>
                      <a:prstDash val="solid"/>
                      <a:round/>
                      <a:headEnd len="sm" w="sm" type="none"/>
                      <a:tailEnd len="sm" w="sm" type="none"/>
                    </a:lnB>
                    <a:solidFill>
                      <a:srgbClr val="FEE5E5"/>
                    </a:solidFill>
                  </a:tcPr>
                </a:tc>
                <a:tc rowSpan="2" hMerge="1"/>
              </a:tr>
              <a:tr h="197975">
                <a:tc gridSpan="2" rowSpan="3">
                  <a:txBody>
                    <a:bodyPr/>
                    <a:lstStyle/>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The quantity of ejaculated semen </a:t>
                      </a:r>
                      <a:r>
                        <a:rPr lang="en" sz="2200">
                          <a:solidFill>
                            <a:srgbClr val="45818E"/>
                          </a:solidFill>
                          <a:latin typeface="Times New Roman"/>
                          <a:ea typeface="Times New Roman"/>
                          <a:cs typeface="Times New Roman"/>
                          <a:sym typeface="Times New Roman"/>
                        </a:rPr>
                        <a:t>during each coitus</a:t>
                      </a:r>
                      <a:r>
                        <a:rPr lang="en" sz="2200">
                          <a:latin typeface="Times New Roman"/>
                          <a:ea typeface="Times New Roman"/>
                          <a:cs typeface="Times New Roman"/>
                          <a:sym typeface="Times New Roman"/>
                        </a:rPr>
                        <a:t> is about </a:t>
                      </a:r>
                      <a:r>
                        <a:rPr lang="en" sz="2200">
                          <a:solidFill>
                            <a:srgbClr val="45818E"/>
                          </a:solidFill>
                          <a:latin typeface="Times New Roman"/>
                          <a:ea typeface="Times New Roman"/>
                          <a:cs typeface="Times New Roman"/>
                          <a:sym typeface="Times New Roman"/>
                        </a:rPr>
                        <a:t>3.5 ml</a:t>
                      </a:r>
                      <a:r>
                        <a:rPr lang="en" sz="2200">
                          <a:latin typeface="Times New Roman"/>
                          <a:ea typeface="Times New Roman"/>
                          <a:cs typeface="Times New Roman"/>
                          <a:sym typeface="Times New Roman"/>
                        </a:rPr>
                        <a:t> (</a:t>
                      </a:r>
                      <a:r>
                        <a:rPr lang="en" sz="2200">
                          <a:solidFill>
                            <a:srgbClr val="8E7CC3"/>
                          </a:solidFill>
                          <a:latin typeface="Times New Roman"/>
                          <a:ea typeface="Times New Roman"/>
                          <a:cs typeface="Times New Roman"/>
                          <a:sym typeface="Times New Roman"/>
                        </a:rPr>
                        <a:t>2-5 ml</a:t>
                      </a:r>
                      <a:r>
                        <a:rPr lang="en" sz="2200">
                          <a:latin typeface="Times New Roman"/>
                          <a:ea typeface="Times New Roman"/>
                          <a:cs typeface="Times New Roman"/>
                          <a:sym typeface="Times New Roman"/>
                        </a:rPr>
                        <a:t>).</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Normal male count vary between 35 million to 200 million sperm</a:t>
                      </a:r>
                      <a:r>
                        <a:rPr lang="en" sz="2200">
                          <a:solidFill>
                            <a:srgbClr val="8E7CC3"/>
                          </a:solidFill>
                          <a:latin typeface="Times New Roman"/>
                          <a:ea typeface="Times New Roman"/>
                          <a:cs typeface="Times New Roman"/>
                          <a:sym typeface="Times New Roman"/>
                        </a:rPr>
                        <a:t>/ml</a:t>
                      </a:r>
                      <a:r>
                        <a:rPr lang="en" sz="2200">
                          <a:latin typeface="Times New Roman"/>
                          <a:ea typeface="Times New Roman"/>
                          <a:cs typeface="Times New Roman"/>
                          <a:sym typeface="Times New Roman"/>
                        </a:rPr>
                        <a:t> (</a:t>
                      </a:r>
                      <a:r>
                        <a:rPr lang="en" sz="2200">
                          <a:solidFill>
                            <a:srgbClr val="45818E"/>
                          </a:solidFill>
                          <a:latin typeface="Times New Roman"/>
                          <a:ea typeface="Times New Roman"/>
                          <a:cs typeface="Times New Roman"/>
                          <a:sym typeface="Times New Roman"/>
                        </a:rPr>
                        <a:t>Each </a:t>
                      </a:r>
                      <a:r>
                        <a:rPr lang="en" sz="2200">
                          <a:solidFill>
                            <a:srgbClr val="45818E"/>
                          </a:solidFill>
                          <a:latin typeface="Times New Roman"/>
                          <a:ea typeface="Times New Roman"/>
                          <a:cs typeface="Times New Roman"/>
                          <a:sym typeface="Times New Roman"/>
                        </a:rPr>
                        <a:t>milliliter</a:t>
                      </a:r>
                      <a:r>
                        <a:rPr lang="en" sz="2200">
                          <a:solidFill>
                            <a:srgbClr val="45818E"/>
                          </a:solidFill>
                          <a:latin typeface="Times New Roman"/>
                          <a:ea typeface="Times New Roman"/>
                          <a:cs typeface="Times New Roman"/>
                          <a:sym typeface="Times New Roman"/>
                        </a:rPr>
                        <a:t> contains about 120 million sperm</a:t>
                      </a:r>
                      <a:r>
                        <a:rPr lang="en" sz="2200">
                          <a:solidFill>
                            <a:schemeClr val="dk1"/>
                          </a:solidFill>
                          <a:latin typeface="Times New Roman"/>
                          <a:ea typeface="Times New Roman"/>
                          <a:cs typeface="Times New Roman"/>
                          <a:sym typeface="Times New Roman"/>
                        </a:rPr>
                        <a:t>).</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Sperm count below 20 million leads to infertility.</a:t>
                      </a:r>
                      <a:endParaRPr sz="2200">
                        <a:latin typeface="Times New Roman"/>
                        <a:ea typeface="Times New Roman"/>
                        <a:cs typeface="Times New Roman"/>
                        <a:sym typeface="Times New Roman"/>
                      </a:endParaRPr>
                    </a:p>
                  </a:txBody>
                  <a:tcPr marT="91425" marB="91425" marR="91425" marL="91425" anchor="ctr">
                    <a:lnL cap="flat" cmpd="sng" w="19050">
                      <a:solidFill>
                        <a:srgbClr val="EA9999"/>
                      </a:solidFill>
                      <a:prstDash val="dash"/>
                      <a:round/>
                      <a:headEnd len="sm" w="sm" type="none"/>
                      <a:tailEnd len="sm" w="sm" type="none"/>
                    </a:lnL>
                    <a:lnR cap="flat" cmpd="sng" w="19050">
                      <a:solidFill>
                        <a:srgbClr val="EA9999"/>
                      </a:solidFill>
                      <a:prstDash val="solid"/>
                      <a:round/>
                      <a:headEnd len="sm" w="sm" type="none"/>
                      <a:tailEnd len="sm" w="sm" type="none"/>
                    </a:lnR>
                    <a:lnT cap="flat" cmpd="sng" w="19050">
                      <a:solidFill>
                        <a:srgbClr val="EA9999"/>
                      </a:solidFill>
                      <a:prstDash val="solid"/>
                      <a:round/>
                      <a:headEnd len="sm" w="sm" type="none"/>
                      <a:tailEnd len="sm" w="sm" type="none"/>
                    </a:lnT>
                    <a:lnB cap="flat" cmpd="sng" w="19050">
                      <a:solidFill>
                        <a:srgbClr val="EA9999"/>
                      </a:solidFill>
                      <a:prstDash val="dash"/>
                      <a:round/>
                      <a:headEnd len="sm" w="sm" type="none"/>
                      <a:tailEnd len="sm" w="sm" type="none"/>
                    </a:lnB>
                  </a:tcPr>
                </a:tc>
                <a:tc rowSpan="3" hMerge="1"/>
                <a:tc gridSpan="2" vMerge="1"/>
                <a:tc hMerge="1" vMerge="1"/>
              </a:tr>
              <a:tr h="100000">
                <a:tc gridSpan="2" vMerge="1"/>
                <a:tc hMerge="1" vMerge="1"/>
                <a:tc>
                  <a:txBody>
                    <a:bodyPr/>
                    <a:lstStyle/>
                    <a:p>
                      <a:pPr indent="0" lvl="0" marL="0" rtl="0" algn="ctr">
                        <a:spcBef>
                          <a:spcPts val="0"/>
                        </a:spcBef>
                        <a:spcAft>
                          <a:spcPts val="0"/>
                        </a:spcAft>
                        <a:buNone/>
                      </a:pPr>
                      <a:r>
                        <a:rPr lang="en" sz="2400">
                          <a:latin typeface="Times New Roman"/>
                          <a:ea typeface="Times New Roman"/>
                          <a:cs typeface="Times New Roman"/>
                          <a:sym typeface="Times New Roman"/>
                        </a:rPr>
                        <a:t>Abnormal Shape </a:t>
                      </a:r>
                      <a:endParaRPr sz="2400">
                        <a:latin typeface="Times New Roman"/>
                        <a:ea typeface="Times New Roman"/>
                        <a:cs typeface="Times New Roman"/>
                        <a:sym typeface="Times New Roman"/>
                      </a:endParaRPr>
                    </a:p>
                  </a:txBody>
                  <a:tcPr marT="91425" marB="91425" marR="91425" marL="91425" anchor="ctr">
                    <a:lnL cap="flat" cmpd="sng" w="19050">
                      <a:solidFill>
                        <a:srgbClr val="EA9999"/>
                      </a:solidFill>
                      <a:prstDash val="solid"/>
                      <a:round/>
                      <a:headEnd len="sm" w="sm" type="none"/>
                      <a:tailEnd len="sm" w="sm" type="none"/>
                    </a:lnL>
                    <a:lnR cap="flat" cmpd="sng" w="19050">
                      <a:solidFill>
                        <a:srgbClr val="45818E"/>
                      </a:solidFill>
                      <a:prstDash val="dash"/>
                      <a:round/>
                      <a:headEnd len="sm" w="sm" type="none"/>
                      <a:tailEnd len="sm" w="sm" type="none"/>
                    </a:lnR>
                    <a:lnT cap="flat" cmpd="sng" w="19050">
                      <a:solidFill>
                        <a:srgbClr val="EA9999"/>
                      </a:solidFill>
                      <a:prstDash val="solid"/>
                      <a:round/>
                      <a:headEnd len="sm" w="sm" type="none"/>
                      <a:tailEnd len="sm" w="sm" type="none"/>
                    </a:lnT>
                    <a:lnB cap="flat" cmpd="sng" w="19050">
                      <a:solidFill>
                        <a:srgbClr val="45818E"/>
                      </a:solidFill>
                      <a:prstDash val="dash"/>
                      <a:round/>
                      <a:headEnd len="sm" w="sm" type="none"/>
                      <a:tailEnd len="sm" w="sm" type="none"/>
                    </a:lnB>
                    <a:solidFill>
                      <a:srgbClr val="D0E0E3"/>
                    </a:solidFill>
                  </a:tcPr>
                </a:tc>
                <a:tc>
                  <a:txBody>
                    <a:bodyPr/>
                    <a:lstStyle/>
                    <a:p>
                      <a:pPr indent="0" lvl="0" marL="0" rtl="0" algn="ctr">
                        <a:spcBef>
                          <a:spcPts val="0"/>
                        </a:spcBef>
                        <a:spcAft>
                          <a:spcPts val="0"/>
                        </a:spcAft>
                        <a:buNone/>
                      </a:pPr>
                      <a:r>
                        <a:rPr lang="en" sz="2400">
                          <a:latin typeface="Times New Roman"/>
                          <a:ea typeface="Times New Roman"/>
                          <a:cs typeface="Times New Roman"/>
                          <a:sym typeface="Times New Roman"/>
                        </a:rPr>
                        <a:t>Abnormal Motility</a:t>
                      </a:r>
                      <a:endParaRPr sz="2400">
                        <a:latin typeface="Times New Roman"/>
                        <a:ea typeface="Times New Roman"/>
                        <a:cs typeface="Times New Roman"/>
                        <a:sym typeface="Times New Roman"/>
                      </a:endParaRPr>
                    </a:p>
                  </a:txBody>
                  <a:tcPr marT="91425" marB="91425" marR="91425" marL="91425" anchor="ctr">
                    <a:lnL cap="flat" cmpd="sng" w="19050">
                      <a:solidFill>
                        <a:srgbClr val="45818E"/>
                      </a:solidFill>
                      <a:prstDash val="dash"/>
                      <a:round/>
                      <a:headEnd len="sm" w="sm" type="none"/>
                      <a:tailEnd len="sm" w="sm" type="none"/>
                    </a:lnL>
                    <a:lnR cap="flat" cmpd="sng" w="19050">
                      <a:solidFill>
                        <a:srgbClr val="EA9999"/>
                      </a:solidFill>
                      <a:prstDash val="dash"/>
                      <a:round/>
                      <a:headEnd len="sm" w="sm" type="none"/>
                      <a:tailEnd len="sm" w="sm" type="none"/>
                    </a:lnR>
                    <a:lnT cap="flat" cmpd="sng" w="19050">
                      <a:solidFill>
                        <a:srgbClr val="EA9999"/>
                      </a:solidFill>
                      <a:prstDash val="solid"/>
                      <a:round/>
                      <a:headEnd len="sm" w="sm" type="none"/>
                      <a:tailEnd len="sm" w="sm" type="none"/>
                    </a:lnT>
                    <a:lnB cap="flat" cmpd="sng" w="19050">
                      <a:solidFill>
                        <a:srgbClr val="45818E"/>
                      </a:solidFill>
                      <a:prstDash val="dash"/>
                      <a:round/>
                      <a:headEnd len="sm" w="sm" type="none"/>
                      <a:tailEnd len="sm" w="sm" type="none"/>
                    </a:lnB>
                    <a:solidFill>
                      <a:srgbClr val="D0E0E3"/>
                    </a:solidFill>
                  </a:tcPr>
                </a:tc>
              </a:tr>
              <a:tr h="3126250">
                <a:tc gridSpan="2" vMerge="1"/>
                <a:tc hMerge="1" vMerge="1"/>
                <a:tc>
                  <a:txBody>
                    <a:bodyPr/>
                    <a:lstStyle/>
                    <a:p>
                      <a:pPr indent="0" lvl="0" marL="0" rtl="0" algn="l">
                        <a:spcBef>
                          <a:spcPts val="0"/>
                        </a:spcBef>
                        <a:spcAft>
                          <a:spcPts val="0"/>
                        </a:spcAft>
                        <a:buNone/>
                      </a:pPr>
                      <a:r>
                        <a:rPr lang="en" sz="2200">
                          <a:latin typeface="Times New Roman"/>
                          <a:ea typeface="Times New Roman"/>
                          <a:cs typeface="Times New Roman"/>
                          <a:sym typeface="Times New Roman"/>
                        </a:rPr>
                        <a:t>Sometimes sperm count is normal but still infertile when about one half of the sperm have abnormal shape.</a:t>
                      </a:r>
                      <a:endParaRPr sz="2200">
                        <a:latin typeface="Times New Roman"/>
                        <a:ea typeface="Times New Roman"/>
                        <a:cs typeface="Times New Roman"/>
                        <a:sym typeface="Times New Roman"/>
                      </a:endParaRPr>
                    </a:p>
                  </a:txBody>
                  <a:tcPr marT="91425" marB="91425" marR="91425" marL="91425">
                    <a:lnL cap="flat" cmpd="sng" w="19050">
                      <a:solidFill>
                        <a:srgbClr val="EA9999"/>
                      </a:solidFill>
                      <a:prstDash val="solid"/>
                      <a:round/>
                      <a:headEnd len="sm" w="sm" type="none"/>
                      <a:tailEnd len="sm" w="sm" type="none"/>
                    </a:lnL>
                    <a:lnR cap="flat" cmpd="sng" w="19050">
                      <a:solidFill>
                        <a:srgbClr val="45818E"/>
                      </a:solidFill>
                      <a:prstDash val="dash"/>
                      <a:round/>
                      <a:headEnd len="sm" w="sm" type="none"/>
                      <a:tailEnd len="sm" w="sm" type="none"/>
                    </a:lnR>
                    <a:lnT cap="flat" cmpd="sng" w="19050">
                      <a:solidFill>
                        <a:srgbClr val="45818E"/>
                      </a:solidFill>
                      <a:prstDash val="dash"/>
                      <a:round/>
                      <a:headEnd len="sm" w="sm" type="none"/>
                      <a:tailEnd len="sm" w="sm" type="none"/>
                    </a:lnT>
                    <a:lnB cap="flat" cmpd="sng" w="19050">
                      <a:solidFill>
                        <a:srgbClr val="EA9999"/>
                      </a:solidFill>
                      <a:prstDash val="dash"/>
                      <a:round/>
                      <a:headEnd len="sm" w="sm" type="none"/>
                      <a:tailEnd len="sm" w="sm" type="none"/>
                    </a:lnB>
                  </a:tcPr>
                </a:tc>
                <a:tc>
                  <a:txBody>
                    <a:bodyPr/>
                    <a:lstStyle/>
                    <a:p>
                      <a:pPr indent="0" lvl="0" marL="0" rtl="0" algn="l">
                        <a:spcBef>
                          <a:spcPts val="0"/>
                        </a:spcBef>
                        <a:spcAft>
                          <a:spcPts val="0"/>
                        </a:spcAft>
                        <a:buNone/>
                      </a:pPr>
                      <a:r>
                        <a:rPr lang="en" sz="2200">
                          <a:latin typeface="Times New Roman"/>
                          <a:ea typeface="Times New Roman"/>
                          <a:cs typeface="Times New Roman"/>
                          <a:sym typeface="Times New Roman"/>
                        </a:rPr>
                        <a:t>Sometimes the shape of the sperm is normal but they’re either relatively non-motile or entirely non-motile which causes infertility.</a:t>
                      </a:r>
                      <a:endParaRPr sz="2200">
                        <a:latin typeface="Times New Roman"/>
                        <a:ea typeface="Times New Roman"/>
                        <a:cs typeface="Times New Roman"/>
                        <a:sym typeface="Times New Roman"/>
                      </a:endParaRPr>
                    </a:p>
                  </a:txBody>
                  <a:tcPr marT="91425" marB="91425" marR="91425" marL="91425">
                    <a:lnL cap="flat" cmpd="sng" w="19050">
                      <a:solidFill>
                        <a:srgbClr val="45818E"/>
                      </a:solidFill>
                      <a:prstDash val="dash"/>
                      <a:round/>
                      <a:headEnd len="sm" w="sm" type="none"/>
                      <a:tailEnd len="sm" w="sm" type="none"/>
                    </a:lnL>
                    <a:lnR cap="flat" cmpd="sng" w="19050">
                      <a:solidFill>
                        <a:srgbClr val="EA9999"/>
                      </a:solidFill>
                      <a:prstDash val="dash"/>
                      <a:round/>
                      <a:headEnd len="sm" w="sm" type="none"/>
                      <a:tailEnd len="sm" w="sm" type="none"/>
                    </a:lnR>
                    <a:lnT cap="flat" cmpd="sng" w="19050">
                      <a:solidFill>
                        <a:srgbClr val="45818E"/>
                      </a:solidFill>
                      <a:prstDash val="dash"/>
                      <a:round/>
                      <a:headEnd len="sm" w="sm" type="none"/>
                      <a:tailEnd len="sm" w="sm" type="none"/>
                    </a:lnT>
                    <a:lnB cap="flat" cmpd="sng" w="19050">
                      <a:solidFill>
                        <a:srgbClr val="EA9999"/>
                      </a:solidFill>
                      <a:prstDash val="dash"/>
                      <a:round/>
                      <a:headEnd len="sm" w="sm" type="none"/>
                      <a:tailEnd len="sm" w="sm" type="none"/>
                    </a:lnB>
                  </a:tcPr>
                </a:tc>
              </a:tr>
            </a:tbl>
          </a:graphicData>
        </a:graphic>
      </p:graphicFrame>
      <p:sp>
        <p:nvSpPr>
          <p:cNvPr id="221" name="Google Shape;221;p17"/>
          <p:cNvSpPr txBox="1"/>
          <p:nvPr/>
        </p:nvSpPr>
        <p:spPr>
          <a:xfrm>
            <a:off x="-22750" y="19175200"/>
            <a:ext cx="14097000" cy="819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Times New Roman"/>
              <a:buAutoNum type="arabicPeriod"/>
            </a:pPr>
            <a:r>
              <a:rPr lang="en" sz="1600">
                <a:solidFill>
                  <a:schemeClr val="dk1"/>
                </a:solidFill>
                <a:latin typeface="Times New Roman"/>
                <a:ea typeface="Times New Roman"/>
                <a:cs typeface="Times New Roman"/>
                <a:sym typeface="Times New Roman"/>
              </a:rPr>
              <a:t>The exact role of coagulation in fertilization is not clear, However, it might play a role in sperm stability once it enters the female reproductive system, and also to keep sperm close to the external OS. Keep in mind that coagulation happens deep within the vaigina. </a:t>
            </a:r>
            <a:endParaRPr sz="1600">
              <a:latin typeface="Times New Roman"/>
              <a:ea typeface="Times New Roman"/>
              <a:cs typeface="Times New Roman"/>
              <a:sym typeface="Times New Roman"/>
            </a:endParaRPr>
          </a:p>
        </p:txBody>
      </p:sp>
      <p:sp>
        <p:nvSpPr>
          <p:cNvPr id="222" name="Google Shape;222;p17"/>
          <p:cNvSpPr txBox="1"/>
          <p:nvPr/>
        </p:nvSpPr>
        <p:spPr>
          <a:xfrm>
            <a:off x="7543925" y="17154613"/>
            <a:ext cx="1824600" cy="616500"/>
          </a:xfrm>
          <a:prstGeom prst="rect">
            <a:avLst/>
          </a:prstGeom>
          <a:noFill/>
          <a:ln>
            <a:noFill/>
          </a:ln>
        </p:spPr>
        <p:txBody>
          <a:bodyPr anchorCtr="0" anchor="ctr" bIns="242375" lIns="242375" spcFirstLastPara="1" rIns="242375" wrap="square" tIns="242375">
            <a:noAutofit/>
          </a:bodyPr>
          <a:lstStyle/>
          <a:p>
            <a:pPr indent="0" lvl="0" marL="0" marR="0" rtl="0" algn="l">
              <a:lnSpc>
                <a:spcPct val="100000"/>
              </a:lnSpc>
              <a:spcBef>
                <a:spcPts val="0"/>
              </a:spcBef>
              <a:spcAft>
                <a:spcPts val="0"/>
              </a:spcAft>
              <a:buNone/>
            </a:pPr>
            <a:r>
              <a:rPr b="1" lang="en" sz="1800">
                <a:highlight>
                  <a:srgbClr val="FFFFFF"/>
                </a:highlight>
                <a:latin typeface="Merriweather"/>
                <a:ea typeface="Merriweather"/>
                <a:cs typeface="Merriweather"/>
                <a:sym typeface="Merriweather"/>
              </a:rPr>
              <a:t>Figure</a:t>
            </a:r>
            <a:r>
              <a:rPr b="1" lang="en" sz="1800">
                <a:highlight>
                  <a:srgbClr val="FFFFFF"/>
                </a:highlight>
                <a:latin typeface="Merriweather"/>
                <a:ea typeface="Merriweather"/>
                <a:cs typeface="Merriweather"/>
                <a:sym typeface="Merriweather"/>
              </a:rPr>
              <a:t> 4-8</a:t>
            </a:r>
            <a:endParaRPr b="1" sz="1800">
              <a:highlight>
                <a:srgbClr val="FFFFFF"/>
              </a:highlight>
              <a:latin typeface="Merriweather"/>
              <a:ea typeface="Merriweather"/>
              <a:cs typeface="Merriweather"/>
              <a:sym typeface="Merriweather"/>
            </a:endParaRPr>
          </a:p>
        </p:txBody>
      </p:sp>
      <p:pic>
        <p:nvPicPr>
          <p:cNvPr id="223" name="Google Shape;223;p17"/>
          <p:cNvPicPr preferRelativeResize="0"/>
          <p:nvPr/>
        </p:nvPicPr>
        <p:blipFill rotWithShape="1">
          <a:blip r:embed="rId3">
            <a:alphaModFix/>
          </a:blip>
          <a:srcRect b="2582" l="0" r="0" t="4168"/>
          <a:stretch/>
        </p:blipFill>
        <p:spPr>
          <a:xfrm>
            <a:off x="7540950" y="16237950"/>
            <a:ext cx="1830582" cy="964200"/>
          </a:xfrm>
          <a:prstGeom prst="rect">
            <a:avLst/>
          </a:prstGeom>
          <a:noFill/>
          <a:ln cap="flat" cmpd="sng" w="9525">
            <a:solidFill>
              <a:srgbClr val="8E7CC3"/>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18"/>
          <p:cNvSpPr/>
          <p:nvPr/>
        </p:nvSpPr>
        <p:spPr>
          <a:xfrm>
            <a:off x="359550" y="6897949"/>
            <a:ext cx="13480500" cy="3984300"/>
          </a:xfrm>
          <a:prstGeom prst="rect">
            <a:avLst/>
          </a:prstGeom>
          <a:solidFill>
            <a:srgbClr val="F4CCCC">
              <a:alpha val="21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8"/>
          <p:cNvSpPr/>
          <p:nvPr/>
        </p:nvSpPr>
        <p:spPr>
          <a:xfrm>
            <a:off x="536875" y="8648463"/>
            <a:ext cx="452700" cy="468600"/>
          </a:xfrm>
          <a:prstGeom prst="rect">
            <a:avLst/>
          </a:prstGeom>
          <a:solidFill>
            <a:srgbClr val="EA99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400">
                <a:solidFill>
                  <a:srgbClr val="FFFFFF"/>
                </a:solidFill>
                <a:latin typeface="Merriweather"/>
                <a:ea typeface="Merriweather"/>
                <a:cs typeface="Merriweather"/>
                <a:sym typeface="Merriweather"/>
              </a:rPr>
              <a:t>2</a:t>
            </a:r>
            <a:endParaRPr b="1" sz="2400">
              <a:solidFill>
                <a:srgbClr val="FFFFFF"/>
              </a:solidFill>
              <a:latin typeface="Merriweather"/>
              <a:ea typeface="Merriweather"/>
              <a:cs typeface="Merriweather"/>
              <a:sym typeface="Merriweather"/>
            </a:endParaRPr>
          </a:p>
        </p:txBody>
      </p:sp>
      <p:cxnSp>
        <p:nvCxnSpPr>
          <p:cNvPr id="230" name="Google Shape;230;p18"/>
          <p:cNvCxnSpPr>
            <a:stCxn id="231" idx="1"/>
            <a:endCxn id="232" idx="1"/>
          </p:cNvCxnSpPr>
          <p:nvPr/>
        </p:nvCxnSpPr>
        <p:spPr>
          <a:xfrm>
            <a:off x="179407" y="4682525"/>
            <a:ext cx="353100" cy="5531100"/>
          </a:xfrm>
          <a:prstGeom prst="bentConnector3">
            <a:avLst>
              <a:gd fmla="val -36635" name="adj1"/>
            </a:avLst>
          </a:prstGeom>
          <a:noFill/>
          <a:ln cap="flat" cmpd="sng" w="19050">
            <a:solidFill>
              <a:srgbClr val="EA9999"/>
            </a:solidFill>
            <a:prstDash val="solid"/>
            <a:round/>
            <a:headEnd len="med" w="med" type="none"/>
            <a:tailEnd len="med" w="med" type="none"/>
          </a:ln>
        </p:spPr>
      </p:cxnSp>
      <p:cxnSp>
        <p:nvCxnSpPr>
          <p:cNvPr id="233" name="Google Shape;233;p18"/>
          <p:cNvCxnSpPr>
            <a:stCxn id="231" idx="1"/>
            <a:endCxn id="229" idx="1"/>
          </p:cNvCxnSpPr>
          <p:nvPr/>
        </p:nvCxnSpPr>
        <p:spPr>
          <a:xfrm>
            <a:off x="179407" y="4682525"/>
            <a:ext cx="357600" cy="4200300"/>
          </a:xfrm>
          <a:prstGeom prst="bentConnector3">
            <a:avLst>
              <a:gd fmla="val -36174" name="adj1"/>
            </a:avLst>
          </a:prstGeom>
          <a:noFill/>
          <a:ln cap="flat" cmpd="sng" w="19050">
            <a:solidFill>
              <a:srgbClr val="EA9999"/>
            </a:solidFill>
            <a:prstDash val="solid"/>
            <a:round/>
            <a:headEnd len="med" w="med" type="none"/>
            <a:tailEnd len="med" w="med" type="none"/>
          </a:ln>
        </p:spPr>
      </p:cxnSp>
      <p:sp>
        <p:nvSpPr>
          <p:cNvPr id="234" name="Google Shape;234;p18"/>
          <p:cNvSpPr/>
          <p:nvPr/>
        </p:nvSpPr>
        <p:spPr>
          <a:xfrm>
            <a:off x="0" y="370466"/>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35" name="Google Shape;235;p18"/>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36" name="Google Shape;236;p18"/>
          <p:cNvSpPr txBox="1"/>
          <p:nvPr/>
        </p:nvSpPr>
        <p:spPr>
          <a:xfrm>
            <a:off x="11409325" y="360125"/>
            <a:ext cx="26649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 </a:t>
            </a:r>
            <a:endParaRPr sz="3500">
              <a:latin typeface="Oswald"/>
              <a:ea typeface="Oswald"/>
              <a:cs typeface="Oswald"/>
              <a:sym typeface="Oswald"/>
            </a:endParaRPr>
          </a:p>
        </p:txBody>
      </p:sp>
      <p:sp>
        <p:nvSpPr>
          <p:cNvPr id="237" name="Google Shape;237;p18"/>
          <p:cNvSpPr txBox="1"/>
          <p:nvPr/>
        </p:nvSpPr>
        <p:spPr>
          <a:xfrm>
            <a:off x="929925" y="37047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PHYSIOLOGY OF ANDROGENS &amp; CONTROL OF MALE SEXUAL FUNCTIONS</a:t>
            </a:r>
            <a:endParaRPr sz="3100">
              <a:solidFill>
                <a:srgbClr val="FFFFFF"/>
              </a:solidFill>
              <a:latin typeface="Oswald"/>
              <a:ea typeface="Oswald"/>
              <a:cs typeface="Oswald"/>
              <a:sym typeface="Oswald"/>
            </a:endParaRPr>
          </a:p>
        </p:txBody>
      </p:sp>
      <p:sp>
        <p:nvSpPr>
          <p:cNvPr id="238" name="Google Shape;238;p18"/>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5</a:t>
            </a:r>
            <a:endParaRPr sz="4500">
              <a:solidFill>
                <a:srgbClr val="FFFFFF"/>
              </a:solidFill>
              <a:latin typeface="Oswald"/>
              <a:ea typeface="Oswald"/>
              <a:cs typeface="Oswald"/>
              <a:sym typeface="Oswald"/>
            </a:endParaRPr>
          </a:p>
        </p:txBody>
      </p:sp>
      <p:sp>
        <p:nvSpPr>
          <p:cNvPr id="239" name="Google Shape;239;p18"/>
          <p:cNvSpPr txBox="1"/>
          <p:nvPr/>
        </p:nvSpPr>
        <p:spPr>
          <a:xfrm>
            <a:off x="637462" y="1781525"/>
            <a:ext cx="13130700" cy="964200"/>
          </a:xfrm>
          <a:prstGeom prst="rect">
            <a:avLst/>
          </a:prstGeom>
          <a:noFill/>
          <a:ln>
            <a:noFill/>
          </a:ln>
        </p:spPr>
        <p:txBody>
          <a:bodyPr anchorCtr="0" anchor="ctr" bIns="242375" lIns="242375" spcFirstLastPara="1" rIns="242375" wrap="square" tIns="242375">
            <a:noAutofit/>
          </a:bodyPr>
          <a:lstStyle/>
          <a:p>
            <a:pPr indent="0" lvl="0" marL="0" rtl="0" algn="l">
              <a:spcBef>
                <a:spcPts val="0"/>
              </a:spcBef>
              <a:spcAft>
                <a:spcPts val="0"/>
              </a:spcAft>
              <a:buNone/>
            </a:pPr>
            <a:r>
              <a:rPr lang="en" sz="4800">
                <a:highlight>
                  <a:srgbClr val="F4CCCC"/>
                </a:highlight>
                <a:latin typeface="Oswald"/>
                <a:ea typeface="Oswald"/>
                <a:cs typeface="Oswald"/>
                <a:sym typeface="Oswald"/>
              </a:rPr>
              <a:t>Capacitation of the Spermatozoa </a:t>
            </a:r>
            <a:endParaRPr sz="2900">
              <a:highlight>
                <a:srgbClr val="F4CCCC"/>
              </a:highlight>
              <a:latin typeface="Oswald"/>
              <a:ea typeface="Oswald"/>
              <a:cs typeface="Oswald"/>
              <a:sym typeface="Oswald"/>
            </a:endParaRPr>
          </a:p>
        </p:txBody>
      </p:sp>
      <p:sp>
        <p:nvSpPr>
          <p:cNvPr id="240" name="Google Shape;240;p18"/>
          <p:cNvSpPr/>
          <p:nvPr/>
        </p:nvSpPr>
        <p:spPr>
          <a:xfrm>
            <a:off x="283349" y="2048583"/>
            <a:ext cx="448200" cy="4323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31" name="Google Shape;231;p18"/>
          <p:cNvSpPr txBox="1"/>
          <p:nvPr/>
        </p:nvSpPr>
        <p:spPr>
          <a:xfrm>
            <a:off x="179407" y="2914175"/>
            <a:ext cx="13737300" cy="3536700"/>
          </a:xfrm>
          <a:prstGeom prst="rect">
            <a:avLst/>
          </a:prstGeom>
          <a:solidFill>
            <a:srgbClr val="F4CCCC"/>
          </a:solidFill>
          <a:ln cap="flat" cmpd="sng" w="9525">
            <a:solidFill>
              <a:srgbClr val="EA9999"/>
            </a:solidFill>
            <a:prstDash val="solid"/>
            <a:round/>
            <a:headEnd len="sm" w="sm" type="none"/>
            <a:tailEnd len="sm" w="sm" type="none"/>
          </a:ln>
        </p:spPr>
        <p:txBody>
          <a:bodyPr anchorCtr="0" anchor="t" bIns="242375" lIns="242375" spcFirstLastPara="1" rIns="242375" wrap="square" tIns="242375">
            <a:noAutofit/>
          </a:bodyPr>
          <a:lstStyle/>
          <a:p>
            <a:pPr indent="0" lvl="0" marL="0" rtl="0" algn="l">
              <a:spcBef>
                <a:spcPts val="0"/>
              </a:spcBef>
              <a:spcAft>
                <a:spcPts val="0"/>
              </a:spcAft>
              <a:buClr>
                <a:schemeClr val="dk1"/>
              </a:buClr>
              <a:buSzPts val="1100"/>
              <a:buFont typeface="Arial"/>
              <a:buNone/>
            </a:pPr>
            <a:r>
              <a:rPr b="1" lang="en" sz="3000">
                <a:latin typeface="Times New Roman"/>
                <a:ea typeface="Times New Roman"/>
                <a:cs typeface="Times New Roman"/>
                <a:sym typeface="Times New Roman"/>
              </a:rPr>
              <a:t>Capacitation = Making it possible for spermatozoa to penetrate the ovum:</a:t>
            </a:r>
            <a:endParaRPr b="1" sz="30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500">
              <a:solidFill>
                <a:srgbClr val="FFFFFF"/>
              </a:solidFill>
              <a:latin typeface="Times New Roman"/>
              <a:ea typeface="Times New Roman"/>
              <a:cs typeface="Times New Roman"/>
              <a:sym typeface="Times New Roman"/>
            </a:endParaRPr>
          </a:p>
          <a:p>
            <a:pPr indent="-419100" lvl="0" marL="457200" rtl="0" algn="l">
              <a:spcBef>
                <a:spcPts val="0"/>
              </a:spcBef>
              <a:spcAft>
                <a:spcPts val="0"/>
              </a:spcAft>
              <a:buClr>
                <a:srgbClr val="45818E"/>
              </a:buClr>
              <a:buSzPts val="3000"/>
              <a:buFont typeface="Times New Roman"/>
              <a:buChar char="□"/>
            </a:pPr>
            <a:r>
              <a:rPr lang="en" sz="3000">
                <a:solidFill>
                  <a:srgbClr val="45818E"/>
                </a:solidFill>
                <a:latin typeface="Times New Roman"/>
                <a:ea typeface="Times New Roman"/>
                <a:cs typeface="Times New Roman"/>
                <a:sym typeface="Times New Roman"/>
              </a:rPr>
              <a:t>Sperm in the epididymis is kept inactive by multiple inhibitory factors secreted by the genital duct epithelia.</a:t>
            </a:r>
            <a:endParaRPr sz="3000">
              <a:solidFill>
                <a:srgbClr val="45818E"/>
              </a:solidFill>
              <a:latin typeface="Times New Roman"/>
              <a:ea typeface="Times New Roman"/>
              <a:cs typeface="Times New Roman"/>
              <a:sym typeface="Times New Roman"/>
            </a:endParaRPr>
          </a:p>
          <a:p>
            <a:pPr indent="0" lvl="0" marL="0" rtl="0" algn="l">
              <a:spcBef>
                <a:spcPts val="0"/>
              </a:spcBef>
              <a:spcAft>
                <a:spcPts val="0"/>
              </a:spcAft>
              <a:buNone/>
            </a:pPr>
            <a:r>
              <a:t/>
            </a:r>
            <a:endParaRPr sz="500">
              <a:solidFill>
                <a:srgbClr val="45818E"/>
              </a:solidFill>
              <a:latin typeface="Times New Roman"/>
              <a:ea typeface="Times New Roman"/>
              <a:cs typeface="Times New Roman"/>
              <a:sym typeface="Times New Roman"/>
            </a:endParaRPr>
          </a:p>
          <a:p>
            <a:pPr indent="-419100" lvl="0" marL="457200" rtl="0" algn="l">
              <a:spcBef>
                <a:spcPts val="0"/>
              </a:spcBef>
              <a:spcAft>
                <a:spcPts val="0"/>
              </a:spcAft>
              <a:buClr>
                <a:srgbClr val="45818E"/>
              </a:buClr>
              <a:buSzPts val="3000"/>
              <a:buFont typeface="Merriweather"/>
              <a:buChar char="□"/>
            </a:pPr>
            <a:r>
              <a:rPr lang="en" sz="3000">
                <a:solidFill>
                  <a:srgbClr val="45818E"/>
                </a:solidFill>
                <a:latin typeface="Times New Roman"/>
                <a:ea typeface="Times New Roman"/>
                <a:cs typeface="Times New Roman"/>
                <a:sym typeface="Times New Roman"/>
              </a:rPr>
              <a:t>They will be activated </a:t>
            </a:r>
            <a:r>
              <a:rPr b="1" lang="en" sz="3000">
                <a:solidFill>
                  <a:srgbClr val="45818E"/>
                </a:solidFill>
                <a:latin typeface="Times New Roman"/>
                <a:ea typeface="Times New Roman"/>
                <a:cs typeface="Times New Roman"/>
                <a:sym typeface="Times New Roman"/>
              </a:rPr>
              <a:t>in the female genital tract</a:t>
            </a:r>
            <a:r>
              <a:rPr lang="en" sz="3000">
                <a:solidFill>
                  <a:srgbClr val="45818E"/>
                </a:solidFill>
                <a:latin typeface="Times New Roman"/>
                <a:ea typeface="Times New Roman"/>
                <a:cs typeface="Times New Roman"/>
                <a:sym typeface="Times New Roman"/>
              </a:rPr>
              <a:t>, for the processes of fertilization. </a:t>
            </a:r>
            <a:endParaRPr sz="3000">
              <a:solidFill>
                <a:srgbClr val="45818E"/>
              </a:solidFill>
              <a:latin typeface="Times New Roman"/>
              <a:ea typeface="Times New Roman"/>
              <a:cs typeface="Times New Roman"/>
              <a:sym typeface="Times New Roman"/>
            </a:endParaRPr>
          </a:p>
          <a:p>
            <a:pPr indent="-419100" lvl="0" marL="457200" rtl="0" algn="l">
              <a:spcBef>
                <a:spcPts val="0"/>
              </a:spcBef>
              <a:spcAft>
                <a:spcPts val="0"/>
              </a:spcAft>
              <a:buClr>
                <a:srgbClr val="45818E"/>
              </a:buClr>
              <a:buSzPts val="3000"/>
              <a:buFont typeface="Merriweather"/>
              <a:buChar char="□"/>
            </a:pPr>
            <a:r>
              <a:rPr lang="en" sz="3000">
                <a:solidFill>
                  <a:srgbClr val="45818E"/>
                </a:solidFill>
                <a:latin typeface="Times New Roman"/>
                <a:ea typeface="Times New Roman"/>
                <a:cs typeface="Times New Roman"/>
                <a:sym typeface="Times New Roman"/>
              </a:rPr>
              <a:t>These activation changes are called </a:t>
            </a:r>
            <a:r>
              <a:rPr b="1" lang="en" sz="3000">
                <a:solidFill>
                  <a:srgbClr val="45818E"/>
                </a:solidFill>
                <a:latin typeface="Times New Roman"/>
                <a:ea typeface="Times New Roman"/>
                <a:cs typeface="Times New Roman"/>
                <a:sym typeface="Times New Roman"/>
              </a:rPr>
              <a:t>capacitation</a:t>
            </a:r>
            <a:r>
              <a:rPr lang="en" sz="3000">
                <a:solidFill>
                  <a:srgbClr val="45818E"/>
                </a:solidFill>
                <a:latin typeface="Times New Roman"/>
                <a:ea typeface="Times New Roman"/>
                <a:cs typeface="Times New Roman"/>
                <a:sym typeface="Times New Roman"/>
              </a:rPr>
              <a:t> of the spermatozoa (it requires from 1 to 10 hrs).</a:t>
            </a:r>
            <a:endParaRPr sz="3000">
              <a:solidFill>
                <a:srgbClr val="45818E"/>
              </a:solidFill>
              <a:latin typeface="Times New Roman"/>
              <a:ea typeface="Times New Roman"/>
              <a:cs typeface="Times New Roman"/>
              <a:sym typeface="Times New Roman"/>
            </a:endParaRPr>
          </a:p>
        </p:txBody>
      </p:sp>
      <p:sp>
        <p:nvSpPr>
          <p:cNvPr id="241" name="Google Shape;241;p18"/>
          <p:cNvSpPr/>
          <p:nvPr/>
        </p:nvSpPr>
        <p:spPr>
          <a:xfrm>
            <a:off x="532475" y="7292938"/>
            <a:ext cx="452700" cy="468600"/>
          </a:xfrm>
          <a:prstGeom prst="rect">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1</a:t>
            </a:r>
            <a:endParaRPr b="1" sz="2400">
              <a:solidFill>
                <a:srgbClr val="FFFFFF"/>
              </a:solidFill>
              <a:latin typeface="Merriweather"/>
              <a:ea typeface="Merriweather"/>
              <a:cs typeface="Merriweather"/>
              <a:sym typeface="Merriweather"/>
            </a:endParaRPr>
          </a:p>
        </p:txBody>
      </p:sp>
      <p:sp>
        <p:nvSpPr>
          <p:cNvPr id="232" name="Google Shape;232;p18"/>
          <p:cNvSpPr/>
          <p:nvPr/>
        </p:nvSpPr>
        <p:spPr>
          <a:xfrm>
            <a:off x="532464" y="9979457"/>
            <a:ext cx="452700" cy="468600"/>
          </a:xfrm>
          <a:prstGeom prst="rect">
            <a:avLst/>
          </a:prstGeom>
          <a:solidFill>
            <a:srgbClr val="EA99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2400">
                <a:solidFill>
                  <a:srgbClr val="FFFFFF"/>
                </a:solidFill>
                <a:latin typeface="Merriweather"/>
                <a:ea typeface="Merriweather"/>
                <a:cs typeface="Merriweather"/>
                <a:sym typeface="Merriweather"/>
              </a:rPr>
              <a:t>3</a:t>
            </a:r>
            <a:endParaRPr b="1" sz="2400">
              <a:solidFill>
                <a:srgbClr val="FFFFFF"/>
              </a:solidFill>
              <a:latin typeface="Merriweather"/>
              <a:ea typeface="Merriweather"/>
              <a:cs typeface="Merriweather"/>
              <a:sym typeface="Merriweather"/>
            </a:endParaRPr>
          </a:p>
        </p:txBody>
      </p:sp>
      <p:cxnSp>
        <p:nvCxnSpPr>
          <p:cNvPr id="242" name="Google Shape;242;p18"/>
          <p:cNvCxnSpPr>
            <a:stCxn id="231" idx="1"/>
            <a:endCxn id="241" idx="1"/>
          </p:cNvCxnSpPr>
          <p:nvPr/>
        </p:nvCxnSpPr>
        <p:spPr>
          <a:xfrm>
            <a:off x="179407" y="4682525"/>
            <a:ext cx="353100" cy="2844600"/>
          </a:xfrm>
          <a:prstGeom prst="bentConnector3">
            <a:avLst>
              <a:gd fmla="val -36635" name="adj1"/>
            </a:avLst>
          </a:prstGeom>
          <a:noFill/>
          <a:ln cap="flat" cmpd="sng" w="19050">
            <a:solidFill>
              <a:srgbClr val="EA9999"/>
            </a:solidFill>
            <a:prstDash val="solid"/>
            <a:round/>
            <a:headEnd len="med" w="med" type="none"/>
            <a:tailEnd len="med" w="med" type="none"/>
          </a:ln>
        </p:spPr>
      </p:cxnSp>
      <p:sp>
        <p:nvSpPr>
          <p:cNvPr id="243" name="Google Shape;243;p18"/>
          <p:cNvSpPr/>
          <p:nvPr/>
        </p:nvSpPr>
        <p:spPr>
          <a:xfrm flipH="1" rot="10800000">
            <a:off x="323850" y="11820833"/>
            <a:ext cx="13332000" cy="3755100"/>
          </a:xfrm>
          <a:prstGeom prst="round1Rect">
            <a:avLst>
              <a:gd fmla="val 16667" name="adj"/>
            </a:avLst>
          </a:prstGeom>
          <a:noFill/>
          <a:ln cap="flat" cmpd="sng" w="9525">
            <a:solidFill>
              <a:srgbClr val="45818E"/>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44" name="Google Shape;244;p18"/>
          <p:cNvSpPr/>
          <p:nvPr/>
        </p:nvSpPr>
        <p:spPr>
          <a:xfrm>
            <a:off x="12379963" y="11824892"/>
            <a:ext cx="598500" cy="3755100"/>
          </a:xfrm>
          <a:prstGeom prst="rect">
            <a:avLst/>
          </a:prstGeom>
          <a:solidFill>
            <a:srgbClr val="45818E"/>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45" name="Google Shape;245;p18"/>
          <p:cNvSpPr txBox="1"/>
          <p:nvPr/>
        </p:nvSpPr>
        <p:spPr>
          <a:xfrm>
            <a:off x="971225" y="11815938"/>
            <a:ext cx="11013900" cy="964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000">
                <a:highlight>
                  <a:srgbClr val="D0E0E3"/>
                </a:highlight>
                <a:latin typeface="Oswald"/>
                <a:ea typeface="Oswald"/>
                <a:cs typeface="Oswald"/>
                <a:sym typeface="Oswald"/>
              </a:rPr>
              <a:t>Acrosome enzymes, the “Acrosome Reaction” &amp; Penetration of the ovum</a:t>
            </a:r>
            <a:endParaRPr baseline="30000" sz="3000">
              <a:highlight>
                <a:srgbClr val="D0E0E3"/>
              </a:highlight>
              <a:latin typeface="Oswald"/>
              <a:ea typeface="Oswald"/>
              <a:cs typeface="Oswald"/>
              <a:sym typeface="Oswald"/>
            </a:endParaRPr>
          </a:p>
        </p:txBody>
      </p:sp>
      <p:sp>
        <p:nvSpPr>
          <p:cNvPr id="246" name="Google Shape;246;p18"/>
          <p:cNvSpPr/>
          <p:nvPr/>
        </p:nvSpPr>
        <p:spPr>
          <a:xfrm>
            <a:off x="11411729" y="11824892"/>
            <a:ext cx="598500" cy="3755100"/>
          </a:xfrm>
          <a:prstGeom prst="rect">
            <a:avLst/>
          </a:prstGeom>
          <a:solidFill>
            <a:srgbClr val="45818E"/>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47" name="Google Shape;247;p18"/>
          <p:cNvSpPr/>
          <p:nvPr/>
        </p:nvSpPr>
        <p:spPr>
          <a:xfrm>
            <a:off x="506066" y="12032029"/>
            <a:ext cx="598500" cy="533100"/>
          </a:xfrm>
          <a:prstGeom prst="rect">
            <a:avLst/>
          </a:prstGeom>
          <a:solidFill>
            <a:srgbClr val="45818E"/>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A9999"/>
              </a:solidFill>
            </a:endParaRPr>
          </a:p>
        </p:txBody>
      </p:sp>
      <p:sp>
        <p:nvSpPr>
          <p:cNvPr id="248" name="Google Shape;248;p18"/>
          <p:cNvSpPr txBox="1"/>
          <p:nvPr/>
        </p:nvSpPr>
        <p:spPr>
          <a:xfrm>
            <a:off x="731550" y="12741138"/>
            <a:ext cx="9555600" cy="27039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Font typeface="Merriweather"/>
              <a:buChar char="■"/>
            </a:pPr>
            <a:r>
              <a:rPr b="1" lang="en" sz="2400">
                <a:solidFill>
                  <a:schemeClr val="dk1"/>
                </a:solidFill>
                <a:latin typeface="Times New Roman"/>
                <a:ea typeface="Times New Roman"/>
                <a:cs typeface="Times New Roman"/>
                <a:sym typeface="Times New Roman"/>
              </a:rPr>
              <a:t>The acrosome</a:t>
            </a:r>
            <a:r>
              <a:rPr lang="en" sz="2400">
                <a:solidFill>
                  <a:schemeClr val="dk1"/>
                </a:solidFill>
                <a:latin typeface="Times New Roman"/>
                <a:ea typeface="Times New Roman"/>
                <a:cs typeface="Times New Roman"/>
                <a:sym typeface="Times New Roman"/>
              </a:rPr>
              <a:t> of the sperm store large quantities of hyaluronidase and proteolytic enzymes.  </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9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Hyaluronidase depolymerizes hyaluronic acid polymers in the intracellular cement that hold the ovarian granulosa cells together.  </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9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Also the proteolytic enzymes digest the proteins.</a:t>
            </a:r>
            <a:endParaRPr sz="2400">
              <a:solidFill>
                <a:schemeClr val="dk1"/>
              </a:solidFill>
              <a:latin typeface="Times New Roman"/>
              <a:ea typeface="Times New Roman"/>
              <a:cs typeface="Times New Roman"/>
              <a:sym typeface="Times New Roman"/>
            </a:endParaRPr>
          </a:p>
        </p:txBody>
      </p:sp>
      <p:sp>
        <p:nvSpPr>
          <p:cNvPr id="249" name="Google Shape;249;p18"/>
          <p:cNvSpPr txBox="1"/>
          <p:nvPr/>
        </p:nvSpPr>
        <p:spPr>
          <a:xfrm>
            <a:off x="10959398" y="13013213"/>
            <a:ext cx="2356500" cy="647400"/>
          </a:xfrm>
          <a:prstGeom prst="rect">
            <a:avLst/>
          </a:prstGeom>
          <a:noFill/>
          <a:ln>
            <a:noFill/>
          </a:ln>
        </p:spPr>
        <p:txBody>
          <a:bodyPr anchorCtr="0" anchor="ctr" bIns="242375" lIns="242375" spcFirstLastPara="1" rIns="242375" wrap="square" tIns="242375">
            <a:noAutofit/>
          </a:bodyPr>
          <a:lstStyle/>
          <a:p>
            <a:pPr indent="0" lvl="0" marL="0" rtl="0" algn="l">
              <a:spcBef>
                <a:spcPts val="0"/>
              </a:spcBef>
              <a:spcAft>
                <a:spcPts val="0"/>
              </a:spcAft>
              <a:buNone/>
            </a:pPr>
            <a:r>
              <a:rPr b="1" lang="en" sz="2700">
                <a:highlight>
                  <a:srgbClr val="FFFFFF"/>
                </a:highlight>
                <a:latin typeface="Merriweather"/>
                <a:ea typeface="Merriweather"/>
                <a:cs typeface="Merriweather"/>
                <a:sym typeface="Merriweather"/>
              </a:rPr>
              <a:t>Figure 4-4</a:t>
            </a:r>
            <a:endParaRPr b="1" sz="2700">
              <a:highlight>
                <a:srgbClr val="FFFFFF"/>
              </a:highlight>
              <a:latin typeface="Merriweather"/>
              <a:ea typeface="Merriweather"/>
              <a:cs typeface="Merriweather"/>
              <a:sym typeface="Merriweather"/>
            </a:endParaRPr>
          </a:p>
        </p:txBody>
      </p:sp>
      <p:pic>
        <p:nvPicPr>
          <p:cNvPr id="250" name="Google Shape;250;p18"/>
          <p:cNvPicPr preferRelativeResize="0"/>
          <p:nvPr/>
        </p:nvPicPr>
        <p:blipFill>
          <a:blip r:embed="rId3">
            <a:alphaModFix/>
          </a:blip>
          <a:stretch>
            <a:fillRect/>
          </a:stretch>
        </p:blipFill>
        <p:spPr>
          <a:xfrm>
            <a:off x="10713775" y="12693512"/>
            <a:ext cx="2904900" cy="2309750"/>
          </a:xfrm>
          <a:prstGeom prst="rect">
            <a:avLst/>
          </a:prstGeom>
          <a:noFill/>
          <a:ln cap="flat" cmpd="sng" w="9525">
            <a:solidFill>
              <a:srgbClr val="45818E"/>
            </a:solidFill>
            <a:prstDash val="solid"/>
            <a:round/>
            <a:headEnd len="sm" w="sm" type="none"/>
            <a:tailEnd len="sm" w="sm" type="none"/>
          </a:ln>
        </p:spPr>
      </p:pic>
      <p:sp>
        <p:nvSpPr>
          <p:cNvPr id="251" name="Google Shape;251;p18"/>
          <p:cNvSpPr txBox="1"/>
          <p:nvPr/>
        </p:nvSpPr>
        <p:spPr>
          <a:xfrm>
            <a:off x="1052050" y="7024325"/>
            <a:ext cx="12642300" cy="964200"/>
          </a:xfrm>
          <a:prstGeom prst="rect">
            <a:avLst/>
          </a:prstGeom>
          <a:noFill/>
          <a:ln cap="flat" cmpd="sng" w="9525">
            <a:solidFill>
              <a:srgbClr val="EA9999"/>
            </a:solidFill>
            <a:prstDash val="solid"/>
            <a:round/>
            <a:headEnd len="sm" w="sm" type="none"/>
            <a:tailEnd len="sm" w="sm" type="none"/>
          </a:ln>
        </p:spPr>
        <p:txBody>
          <a:bodyPr anchorCtr="0" anchor="ctr" bIns="232200" lIns="232200" spcFirstLastPara="1" rIns="232200" wrap="square" tIns="232200">
            <a:noAutofit/>
          </a:bodyPr>
          <a:lstStyle/>
          <a:p>
            <a:pPr indent="0" lvl="0" marL="0" rtl="0" algn="l">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Uterine and fallopian tube fluids wash away the inhibitory factors </a:t>
            </a:r>
            <a:r>
              <a:rPr lang="en" sz="2400">
                <a:latin typeface="Times New Roman"/>
                <a:ea typeface="Times New Roman"/>
                <a:cs typeface="Times New Roman"/>
                <a:sym typeface="Times New Roman"/>
              </a:rPr>
              <a:t>which suppress the sperm activity in the male genital ducts.</a:t>
            </a:r>
            <a:endParaRPr sz="2400">
              <a:latin typeface="Times New Roman"/>
              <a:ea typeface="Times New Roman"/>
              <a:cs typeface="Times New Roman"/>
              <a:sym typeface="Times New Roman"/>
            </a:endParaRPr>
          </a:p>
        </p:txBody>
      </p:sp>
      <p:sp>
        <p:nvSpPr>
          <p:cNvPr id="252" name="Google Shape;252;p18"/>
          <p:cNvSpPr txBox="1"/>
          <p:nvPr/>
        </p:nvSpPr>
        <p:spPr>
          <a:xfrm>
            <a:off x="1052050" y="9777017"/>
            <a:ext cx="12642300" cy="964200"/>
          </a:xfrm>
          <a:prstGeom prst="rect">
            <a:avLst/>
          </a:prstGeom>
          <a:noFill/>
          <a:ln cap="flat" cmpd="sng" w="9525">
            <a:solidFill>
              <a:srgbClr val="EA9999"/>
            </a:solidFill>
            <a:prstDash val="solid"/>
            <a:round/>
            <a:headEnd len="sm" w="sm" type="none"/>
            <a:tailEnd len="sm" w="sm" type="none"/>
          </a:ln>
        </p:spPr>
        <p:txBody>
          <a:bodyPr anchorCtr="0" anchor="ctr" bIns="232200" lIns="232200" spcFirstLastPara="1" rIns="232200" wrap="square" tIns="232200">
            <a:noAutofit/>
          </a:bodyPr>
          <a:lstStyle/>
          <a:p>
            <a:pPr indent="0" lvl="0" marL="0" rtl="0" algn="l">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The </a:t>
            </a:r>
            <a:r>
              <a:rPr lang="en" sz="2400">
                <a:latin typeface="Times New Roman"/>
                <a:ea typeface="Times New Roman"/>
                <a:cs typeface="Times New Roman"/>
                <a:sym typeface="Times New Roman"/>
              </a:rPr>
              <a:t>sperm membrane becomes more permeable to Ca</a:t>
            </a:r>
            <a:r>
              <a:rPr baseline="30000" lang="en" sz="2400">
                <a:latin typeface="Times New Roman"/>
                <a:ea typeface="Times New Roman"/>
                <a:cs typeface="Times New Roman"/>
                <a:sym typeface="Times New Roman"/>
              </a:rPr>
              <a:t>2+</a:t>
            </a:r>
            <a:r>
              <a:rPr lang="en" sz="2400">
                <a:latin typeface="Times New Roman"/>
                <a:ea typeface="Times New Roman"/>
                <a:cs typeface="Times New Roman"/>
                <a:sym typeface="Times New Roman"/>
              </a:rPr>
              <a:t> ion which increase their movements &amp; help to release the proteolytic enzymes from the acrosome which aid in penetrating the ovum.</a:t>
            </a:r>
            <a:endParaRPr sz="2400">
              <a:latin typeface="Times New Roman"/>
              <a:ea typeface="Times New Roman"/>
              <a:cs typeface="Times New Roman"/>
              <a:sym typeface="Times New Roman"/>
            </a:endParaRPr>
          </a:p>
        </p:txBody>
      </p:sp>
      <p:sp>
        <p:nvSpPr>
          <p:cNvPr id="253" name="Google Shape;253;p18"/>
          <p:cNvSpPr txBox="1"/>
          <p:nvPr/>
        </p:nvSpPr>
        <p:spPr>
          <a:xfrm>
            <a:off x="1051650" y="8115675"/>
            <a:ext cx="12642300" cy="1534200"/>
          </a:xfrm>
          <a:prstGeom prst="rect">
            <a:avLst/>
          </a:prstGeom>
          <a:noFill/>
          <a:ln cap="flat" cmpd="sng" w="9525">
            <a:solidFill>
              <a:srgbClr val="EA9999"/>
            </a:solidFill>
            <a:prstDash val="solid"/>
            <a:round/>
            <a:headEnd len="sm" w="sm" type="none"/>
            <a:tailEnd len="sm" w="sm" type="none"/>
          </a:ln>
        </p:spPr>
        <p:txBody>
          <a:bodyPr anchorCtr="0" anchor="ctr" bIns="232200" lIns="232200" spcFirstLastPara="1" rIns="232200" wrap="square" tIns="232200">
            <a:noAutofit/>
          </a:bodyPr>
          <a:lstStyle/>
          <a:p>
            <a:pPr indent="0" lvl="0" marL="0" rtl="0" algn="l">
              <a:lnSpc>
                <a:spcPct val="115000"/>
              </a:lnSpc>
              <a:spcBef>
                <a:spcPts val="0"/>
              </a:spcBef>
              <a:spcAft>
                <a:spcPts val="0"/>
              </a:spcAft>
              <a:buNone/>
            </a:pPr>
            <a:r>
              <a:rPr lang="en" sz="2400">
                <a:latin typeface="Times New Roman"/>
                <a:ea typeface="Times New Roman"/>
                <a:cs typeface="Times New Roman"/>
                <a:sym typeface="Times New Roman"/>
              </a:rPr>
              <a:t>Cellular membrane covering the acrosome is covered with cholesterol </a:t>
            </a:r>
            <a:r>
              <a:rPr lang="en" sz="2400">
                <a:latin typeface="Times New Roman"/>
                <a:ea typeface="Times New Roman"/>
                <a:cs typeface="Times New Roman"/>
                <a:sym typeface="Times New Roman"/>
              </a:rPr>
              <a:t>which</a:t>
            </a:r>
            <a:r>
              <a:rPr lang="en" sz="2400">
                <a:latin typeface="Times New Roman"/>
                <a:ea typeface="Times New Roman"/>
                <a:cs typeface="Times New Roman"/>
                <a:sym typeface="Times New Roman"/>
              </a:rPr>
              <a:t> prevent the release of its enzymes. After ejaculation, the sperm is removed -</a:t>
            </a:r>
            <a:r>
              <a:rPr lang="en" sz="2400">
                <a:latin typeface="Times New Roman"/>
                <a:ea typeface="Times New Roman"/>
                <a:cs typeface="Times New Roman"/>
                <a:sym typeface="Times New Roman"/>
              </a:rPr>
              <a:t>swims away-</a:t>
            </a:r>
            <a:r>
              <a:rPr lang="en" sz="2400">
                <a:latin typeface="Times New Roman"/>
                <a:ea typeface="Times New Roman"/>
                <a:cs typeface="Times New Roman"/>
                <a:sym typeface="Times New Roman"/>
              </a:rPr>
              <a:t> from the cholesterol vesicles &amp; this makes the membrane of the sperm head </a:t>
            </a:r>
            <a:r>
              <a:rPr lang="en" sz="2400">
                <a:solidFill>
                  <a:srgbClr val="999999"/>
                </a:solidFill>
                <a:latin typeface="Times New Roman"/>
                <a:ea typeface="Times New Roman"/>
                <a:cs typeface="Times New Roman"/>
                <a:sym typeface="Times New Roman"/>
              </a:rPr>
              <a:t>(the acrosome)</a:t>
            </a:r>
            <a:r>
              <a:rPr lang="en" sz="2400">
                <a:latin typeface="Times New Roman"/>
                <a:ea typeface="Times New Roman"/>
                <a:cs typeface="Times New Roman"/>
                <a:sym typeface="Times New Roman"/>
              </a:rPr>
              <a:t> becomes much weaker.</a:t>
            </a:r>
            <a:endParaRPr sz="2400">
              <a:latin typeface="Times New Roman"/>
              <a:ea typeface="Times New Roman"/>
              <a:cs typeface="Times New Roman"/>
              <a:sym typeface="Times New Roman"/>
            </a:endParaRPr>
          </a:p>
        </p:txBody>
      </p:sp>
      <p:sp>
        <p:nvSpPr>
          <p:cNvPr id="254" name="Google Shape;254;p18"/>
          <p:cNvSpPr txBox="1"/>
          <p:nvPr/>
        </p:nvSpPr>
        <p:spPr>
          <a:xfrm>
            <a:off x="11253925" y="14881988"/>
            <a:ext cx="1824600" cy="616500"/>
          </a:xfrm>
          <a:prstGeom prst="rect">
            <a:avLst/>
          </a:prstGeom>
          <a:noFill/>
          <a:ln>
            <a:noFill/>
          </a:ln>
        </p:spPr>
        <p:txBody>
          <a:bodyPr anchorCtr="0" anchor="ctr" bIns="242375" lIns="242375" spcFirstLastPara="1" rIns="242375" wrap="square" tIns="242375">
            <a:noAutofit/>
          </a:bodyPr>
          <a:lstStyle/>
          <a:p>
            <a:pPr indent="0" lvl="0" marL="0" marR="0" rtl="0" algn="l">
              <a:lnSpc>
                <a:spcPct val="100000"/>
              </a:lnSpc>
              <a:spcBef>
                <a:spcPts val="0"/>
              </a:spcBef>
              <a:spcAft>
                <a:spcPts val="0"/>
              </a:spcAft>
              <a:buNone/>
            </a:pPr>
            <a:r>
              <a:rPr b="1" lang="en" sz="1800">
                <a:highlight>
                  <a:srgbClr val="FFFFFF"/>
                </a:highlight>
                <a:latin typeface="Merriweather"/>
                <a:ea typeface="Merriweather"/>
                <a:cs typeface="Merriweather"/>
                <a:sym typeface="Merriweather"/>
              </a:rPr>
              <a:t>Figure</a:t>
            </a:r>
            <a:r>
              <a:rPr b="1" lang="en" sz="1800">
                <a:highlight>
                  <a:srgbClr val="FFFFFF"/>
                </a:highlight>
                <a:latin typeface="Merriweather"/>
                <a:ea typeface="Merriweather"/>
                <a:cs typeface="Merriweather"/>
                <a:sym typeface="Merriweather"/>
              </a:rPr>
              <a:t> 4-9</a:t>
            </a:r>
            <a:endParaRPr b="1" sz="1800">
              <a:highlight>
                <a:srgbClr val="FFFFFF"/>
              </a:highlight>
              <a:latin typeface="Merriweather"/>
              <a:ea typeface="Merriweather"/>
              <a:cs typeface="Merriweather"/>
              <a:sym typeface="Merriweather"/>
            </a:endParaRPr>
          </a:p>
        </p:txBody>
      </p:sp>
      <p:pic>
        <p:nvPicPr>
          <p:cNvPr id="255" name="Google Shape;255;p18"/>
          <p:cNvPicPr preferRelativeResize="0"/>
          <p:nvPr/>
        </p:nvPicPr>
        <p:blipFill>
          <a:blip r:embed="rId4">
            <a:alphaModFix/>
          </a:blip>
          <a:stretch>
            <a:fillRect/>
          </a:stretch>
        </p:blipFill>
        <p:spPr>
          <a:xfrm>
            <a:off x="15238995" y="12780139"/>
            <a:ext cx="2664901" cy="3409211"/>
          </a:xfrm>
          <a:prstGeom prst="rect">
            <a:avLst/>
          </a:prstGeom>
          <a:noFill/>
          <a:ln cap="flat" cmpd="sng" w="9525">
            <a:solidFill>
              <a:srgbClr val="999999"/>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19"/>
          <p:cNvSpPr/>
          <p:nvPr/>
        </p:nvSpPr>
        <p:spPr>
          <a:xfrm>
            <a:off x="0" y="214666"/>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61" name="Google Shape;261;p19"/>
          <p:cNvSpPr txBox="1"/>
          <p:nvPr/>
        </p:nvSpPr>
        <p:spPr>
          <a:xfrm>
            <a:off x="929925" y="21467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PHYSIOLOGY OF ANDROGENS &amp; CONTROL OF MALE SEXUAL FUNCTIONS</a:t>
            </a:r>
            <a:endParaRPr sz="3100">
              <a:solidFill>
                <a:srgbClr val="FFFFFF"/>
              </a:solidFill>
              <a:latin typeface="Oswald"/>
              <a:ea typeface="Oswald"/>
              <a:cs typeface="Oswald"/>
              <a:sym typeface="Oswald"/>
            </a:endParaRPr>
          </a:p>
        </p:txBody>
      </p:sp>
      <p:sp>
        <p:nvSpPr>
          <p:cNvPr id="262" name="Google Shape;262;p19"/>
          <p:cNvSpPr txBox="1"/>
          <p:nvPr/>
        </p:nvSpPr>
        <p:spPr>
          <a:xfrm>
            <a:off x="188014" y="1658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6</a:t>
            </a:r>
            <a:endParaRPr sz="4500">
              <a:solidFill>
                <a:srgbClr val="FFFFFF"/>
              </a:solidFill>
              <a:latin typeface="Oswald"/>
              <a:ea typeface="Oswald"/>
              <a:cs typeface="Oswald"/>
              <a:sym typeface="Oswald"/>
            </a:endParaRPr>
          </a:p>
        </p:txBody>
      </p:sp>
      <p:sp>
        <p:nvSpPr>
          <p:cNvPr id="263" name="Google Shape;263;p19"/>
          <p:cNvSpPr/>
          <p:nvPr/>
        </p:nvSpPr>
        <p:spPr>
          <a:xfrm>
            <a:off x="656616" y="214686"/>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64" name="Google Shape;264;p19"/>
          <p:cNvSpPr txBox="1"/>
          <p:nvPr/>
        </p:nvSpPr>
        <p:spPr>
          <a:xfrm>
            <a:off x="11409324" y="2043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 </a:t>
            </a:r>
            <a:endParaRPr sz="3500">
              <a:latin typeface="Oswald"/>
              <a:ea typeface="Oswald"/>
              <a:cs typeface="Oswald"/>
              <a:sym typeface="Oswald"/>
            </a:endParaRPr>
          </a:p>
        </p:txBody>
      </p:sp>
      <p:sp>
        <p:nvSpPr>
          <p:cNvPr id="265" name="Google Shape;265;p19"/>
          <p:cNvSpPr txBox="1"/>
          <p:nvPr/>
        </p:nvSpPr>
        <p:spPr>
          <a:xfrm>
            <a:off x="0" y="17446308"/>
            <a:ext cx="38178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400">
                <a:solidFill>
                  <a:srgbClr val="FFFFFF"/>
                </a:solidFill>
                <a:latin typeface="Verdana"/>
                <a:ea typeface="Verdana"/>
                <a:cs typeface="Verdana"/>
                <a:sym typeface="Verdana"/>
              </a:rPr>
              <a:t>Footnotes</a:t>
            </a:r>
            <a:endParaRPr sz="2400">
              <a:solidFill>
                <a:srgbClr val="FFFFFF"/>
              </a:solidFill>
              <a:latin typeface="Verdana"/>
              <a:ea typeface="Verdana"/>
              <a:cs typeface="Verdana"/>
              <a:sym typeface="Verdana"/>
            </a:endParaRPr>
          </a:p>
        </p:txBody>
      </p:sp>
      <p:sp>
        <p:nvSpPr>
          <p:cNvPr id="266" name="Google Shape;266;p19"/>
          <p:cNvSpPr/>
          <p:nvPr/>
        </p:nvSpPr>
        <p:spPr>
          <a:xfrm>
            <a:off x="545100" y="17446300"/>
            <a:ext cx="135855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267" name="Google Shape;267;p19"/>
          <p:cNvSpPr/>
          <p:nvPr/>
        </p:nvSpPr>
        <p:spPr>
          <a:xfrm>
            <a:off x="0" y="174463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graphicFrame>
        <p:nvGraphicFramePr>
          <p:cNvPr id="268" name="Google Shape;268;p19"/>
          <p:cNvGraphicFramePr/>
          <p:nvPr/>
        </p:nvGraphicFramePr>
        <p:xfrm>
          <a:off x="134275" y="1168513"/>
          <a:ext cx="3000000" cy="3000000"/>
        </p:xfrm>
        <a:graphic>
          <a:graphicData uri="http://schemas.openxmlformats.org/drawingml/2006/table">
            <a:tbl>
              <a:tblPr>
                <a:noFill/>
                <a:tableStyleId>{E0E057E2-6DCF-4CC1-9A35-65C84026F91C}</a:tableStyleId>
              </a:tblPr>
              <a:tblGrid>
                <a:gridCol w="687300"/>
                <a:gridCol w="7387275"/>
                <a:gridCol w="2243350"/>
                <a:gridCol w="3439300"/>
              </a:tblGrid>
              <a:tr h="360050">
                <a:tc gridSpan="4">
                  <a:txBody>
                    <a:bodyPr/>
                    <a:lstStyle/>
                    <a:p>
                      <a:pPr indent="0" lvl="0" marL="0" marR="0" rtl="0" algn="ctr">
                        <a:lnSpc>
                          <a:spcPct val="100000"/>
                        </a:lnSpc>
                        <a:spcBef>
                          <a:spcPts val="0"/>
                        </a:spcBef>
                        <a:spcAft>
                          <a:spcPts val="0"/>
                        </a:spcAft>
                        <a:buNone/>
                      </a:pPr>
                      <a:r>
                        <a:rPr lang="en" sz="4400">
                          <a:latin typeface="Oswald"/>
                          <a:ea typeface="Oswald"/>
                          <a:cs typeface="Oswald"/>
                          <a:sym typeface="Oswald"/>
                        </a:rPr>
                        <a:t>Male Sexual Act</a:t>
                      </a:r>
                      <a:endParaRPr sz="4400">
                        <a:latin typeface="Oswald"/>
                        <a:ea typeface="Oswald"/>
                        <a:cs typeface="Oswald"/>
                        <a:sym typeface="Oswald"/>
                      </a:endParaRPr>
                    </a:p>
                  </a:txBody>
                  <a:tcPr marT="91425" marB="91425" marR="91425" marL="91425" anchor="ctr">
                    <a:lnL cap="flat" cmpd="sng" w="19050">
                      <a:solidFill>
                        <a:srgbClr val="EA9999"/>
                      </a:solidFill>
                      <a:prstDash val="solid"/>
                      <a:round/>
                      <a:headEnd len="sm" w="sm" type="none"/>
                      <a:tailEnd len="sm" w="sm" type="none"/>
                    </a:lnL>
                    <a:lnR cap="flat" cmpd="sng" w="19050">
                      <a:solidFill>
                        <a:srgbClr val="EA9999"/>
                      </a:solidFill>
                      <a:prstDash val="solid"/>
                      <a:round/>
                      <a:headEnd len="sm" w="sm" type="none"/>
                      <a:tailEnd len="sm" w="sm" type="none"/>
                    </a:lnR>
                    <a:lnT cap="flat" cmpd="sng" w="19050">
                      <a:solidFill>
                        <a:srgbClr val="EA9999"/>
                      </a:solidFill>
                      <a:prstDash val="solid"/>
                      <a:round/>
                      <a:headEnd len="sm" w="sm" type="none"/>
                      <a:tailEnd len="sm" w="sm" type="none"/>
                    </a:lnT>
                    <a:lnB cap="flat" cmpd="sng" w="19050">
                      <a:solidFill>
                        <a:srgbClr val="EA9999"/>
                      </a:solidFill>
                      <a:prstDash val="solid"/>
                      <a:round/>
                      <a:headEnd len="sm" w="sm" type="none"/>
                      <a:tailEnd len="sm" w="sm" type="none"/>
                    </a:lnB>
                    <a:solidFill>
                      <a:srgbClr val="F4CCCC"/>
                    </a:solidFill>
                  </a:tcPr>
                </a:tc>
                <a:tc hMerge="1"/>
                <a:tc hMerge="1"/>
                <a:tc hMerge="1"/>
              </a:tr>
              <a:tr h="6136700">
                <a:tc rowSpan="3">
                  <a:txBody>
                    <a:bodyPr/>
                    <a:lstStyle/>
                    <a:p>
                      <a:pPr indent="0" lvl="0" marL="0" rtl="0" algn="ctr">
                        <a:spcBef>
                          <a:spcPts val="0"/>
                        </a:spcBef>
                        <a:spcAft>
                          <a:spcPts val="0"/>
                        </a:spcAft>
                        <a:buNone/>
                      </a:pPr>
                      <a:r>
                        <a:t/>
                      </a:r>
                      <a:endParaRPr sz="3000">
                        <a:latin typeface="Merriweather"/>
                        <a:ea typeface="Merriweather"/>
                        <a:cs typeface="Merriweather"/>
                        <a:sym typeface="Merriweather"/>
                      </a:endParaRPr>
                    </a:p>
                  </a:txBody>
                  <a:tcPr marT="91425" marB="91425" marR="91425" marL="91425" anchor="ctr">
                    <a:lnL cap="flat" cmpd="sng" w="19050">
                      <a:solidFill>
                        <a:srgbClr val="EA9999"/>
                      </a:solidFill>
                      <a:prstDash val="solid"/>
                      <a:round/>
                      <a:headEnd len="sm" w="sm" type="none"/>
                      <a:tailEnd len="sm" w="sm" type="none"/>
                    </a:lnL>
                    <a:lnR cap="flat" cmpd="sng" w="19050">
                      <a:solidFill>
                        <a:srgbClr val="EA9999"/>
                      </a:solidFill>
                      <a:prstDash val="solid"/>
                      <a:round/>
                      <a:headEnd len="sm" w="sm" type="none"/>
                      <a:tailEnd len="sm" w="sm" type="none"/>
                    </a:lnR>
                    <a:lnT cap="flat" cmpd="sng" w="19050">
                      <a:solidFill>
                        <a:srgbClr val="EA9999"/>
                      </a:solidFill>
                      <a:prstDash val="solid"/>
                      <a:round/>
                      <a:headEnd len="sm" w="sm" type="none"/>
                      <a:tailEnd len="sm" w="sm" type="none"/>
                    </a:lnT>
                    <a:lnB cap="flat" cmpd="sng" w="19050">
                      <a:solidFill>
                        <a:srgbClr val="EA9999">
                          <a:alpha val="0"/>
                        </a:srgbClr>
                      </a:solidFill>
                      <a:prstDash val="solid"/>
                      <a:round/>
                      <a:headEnd len="sm" w="sm" type="none"/>
                      <a:tailEnd len="sm" w="sm" type="none"/>
                    </a:lnB>
                    <a:solidFill>
                      <a:srgbClr val="F4CCCC">
                        <a:alpha val="21790"/>
                      </a:srgbClr>
                    </a:solidFill>
                  </a:tcPr>
                </a:tc>
                <a:tc>
                  <a:txBody>
                    <a:bodyPr/>
                    <a:lstStyle/>
                    <a:p>
                      <a:pPr indent="0" lvl="0" marL="0" rtl="0" algn="l">
                        <a:spcBef>
                          <a:spcPts val="0"/>
                        </a:spcBef>
                        <a:spcAft>
                          <a:spcPts val="0"/>
                        </a:spcAft>
                        <a:buNone/>
                      </a:pPr>
                      <a:r>
                        <a:rPr b="1" lang="en" sz="2100">
                          <a:latin typeface="Times New Roman"/>
                          <a:ea typeface="Times New Roman"/>
                          <a:cs typeface="Times New Roman"/>
                          <a:sym typeface="Times New Roman"/>
                        </a:rPr>
                        <a:t>1. Penile erection:</a:t>
                      </a:r>
                      <a:endParaRPr b="1" sz="2100">
                        <a:latin typeface="Times New Roman"/>
                        <a:ea typeface="Times New Roman"/>
                        <a:cs typeface="Times New Roman"/>
                        <a:sym typeface="Times New Roman"/>
                      </a:endParaRPr>
                    </a:p>
                    <a:p>
                      <a:pPr indent="-355600" lvl="0" marL="457200" marR="0" rtl="0" algn="l">
                        <a:lnSpc>
                          <a:spcPct val="100000"/>
                        </a:lnSpc>
                        <a:spcBef>
                          <a:spcPts val="0"/>
                        </a:spcBef>
                        <a:spcAft>
                          <a:spcPts val="0"/>
                        </a:spcAft>
                        <a:buClr>
                          <a:srgbClr val="8E7CC3"/>
                        </a:buClr>
                        <a:buSzPts val="2000"/>
                        <a:buFont typeface="Times New Roman"/>
                        <a:buChar char="■"/>
                      </a:pPr>
                      <a:r>
                        <a:rPr lang="en" sz="2000">
                          <a:solidFill>
                            <a:srgbClr val="8E7CC3"/>
                          </a:solidFill>
                          <a:latin typeface="Times New Roman"/>
                          <a:ea typeface="Times New Roman"/>
                          <a:cs typeface="Times New Roman"/>
                          <a:sym typeface="Times New Roman"/>
                        </a:rPr>
                        <a:t>Enlargement and stiffening of the penis from engorgement of erectile tissue with blood.</a:t>
                      </a:r>
                      <a:endParaRPr sz="2000">
                        <a:solidFill>
                          <a:srgbClr val="8E7CC3"/>
                        </a:solidFill>
                        <a:latin typeface="Times New Roman"/>
                        <a:ea typeface="Times New Roman"/>
                        <a:cs typeface="Times New Roman"/>
                        <a:sym typeface="Times New Roman"/>
                      </a:endParaRPr>
                    </a:p>
                    <a:p>
                      <a:pPr indent="-355600" lvl="0" marL="457200" marR="0" rtl="0" algn="l">
                        <a:lnSpc>
                          <a:spcPct val="100000"/>
                        </a:lnSpc>
                        <a:spcBef>
                          <a:spcPts val="0"/>
                        </a:spcBef>
                        <a:spcAft>
                          <a:spcPts val="0"/>
                        </a:spcAft>
                        <a:buClr>
                          <a:srgbClr val="45818E"/>
                        </a:buClr>
                        <a:buSzPts val="2000"/>
                        <a:buFont typeface="Times New Roman"/>
                        <a:buChar char="■"/>
                      </a:pPr>
                      <a:r>
                        <a:rPr lang="en" sz="2000">
                          <a:solidFill>
                            <a:srgbClr val="45818E"/>
                          </a:solidFill>
                          <a:latin typeface="Times New Roman"/>
                          <a:ea typeface="Times New Roman"/>
                          <a:cs typeface="Times New Roman"/>
                          <a:sym typeface="Times New Roman"/>
                        </a:rPr>
                        <a:t>Erection is caused by parasympathetic impulses that pass from the sacral portion of the spinal cord through the pelvic nerves to the penis.</a:t>
                      </a:r>
                      <a:endParaRPr sz="2000">
                        <a:solidFill>
                          <a:srgbClr val="45818E"/>
                        </a:solidFill>
                        <a:latin typeface="Times New Roman"/>
                        <a:ea typeface="Times New Roman"/>
                        <a:cs typeface="Times New Roman"/>
                        <a:sym typeface="Times New Roman"/>
                      </a:endParaRPr>
                    </a:p>
                    <a:p>
                      <a:pPr indent="-355600" lvl="0" marL="457200" marR="0" rtl="0" algn="l">
                        <a:lnSpc>
                          <a:spcPct val="100000"/>
                        </a:lnSpc>
                        <a:spcBef>
                          <a:spcPts val="0"/>
                        </a:spcBef>
                        <a:spcAft>
                          <a:spcPts val="0"/>
                        </a:spcAft>
                        <a:buClr>
                          <a:srgbClr val="8E7CC3"/>
                        </a:buClr>
                        <a:buSzPts val="2000"/>
                        <a:buFont typeface="Times New Roman"/>
                        <a:buChar char="■"/>
                      </a:pPr>
                      <a:r>
                        <a:rPr lang="en" sz="2000">
                          <a:solidFill>
                            <a:srgbClr val="8E7CC3"/>
                          </a:solidFill>
                          <a:latin typeface="Times New Roman"/>
                          <a:ea typeface="Times New Roman"/>
                          <a:cs typeface="Times New Roman"/>
                          <a:sym typeface="Times New Roman"/>
                        </a:rPr>
                        <a:t>Erection is initiated by sexual stimuli including:</a:t>
                      </a:r>
                      <a:endParaRPr sz="2000">
                        <a:solidFill>
                          <a:srgbClr val="8E7CC3"/>
                        </a:solidFill>
                        <a:latin typeface="Times New Roman"/>
                        <a:ea typeface="Times New Roman"/>
                        <a:cs typeface="Times New Roman"/>
                        <a:sym typeface="Times New Roman"/>
                      </a:endParaRPr>
                    </a:p>
                    <a:p>
                      <a:pPr indent="-355600" lvl="1" marL="914400" marR="0" rtl="0" algn="l">
                        <a:lnSpc>
                          <a:spcPct val="100000"/>
                        </a:lnSpc>
                        <a:spcBef>
                          <a:spcPts val="0"/>
                        </a:spcBef>
                        <a:spcAft>
                          <a:spcPts val="0"/>
                        </a:spcAft>
                        <a:buClr>
                          <a:srgbClr val="8E7CC3"/>
                        </a:buClr>
                        <a:buSzPts val="2000"/>
                        <a:buFont typeface="Times New Roman"/>
                        <a:buChar char="□"/>
                      </a:pPr>
                      <a:r>
                        <a:rPr lang="en" sz="2000">
                          <a:solidFill>
                            <a:srgbClr val="8E7CC3"/>
                          </a:solidFill>
                          <a:latin typeface="Times New Roman"/>
                          <a:ea typeface="Times New Roman"/>
                          <a:cs typeface="Times New Roman"/>
                          <a:sym typeface="Times New Roman"/>
                        </a:rPr>
                        <a:t>Touch and mechanical stimulation of the glans penis and other parts.</a:t>
                      </a:r>
                      <a:endParaRPr sz="2000">
                        <a:solidFill>
                          <a:srgbClr val="8E7CC3"/>
                        </a:solidFill>
                        <a:latin typeface="Times New Roman"/>
                        <a:ea typeface="Times New Roman"/>
                        <a:cs typeface="Times New Roman"/>
                        <a:sym typeface="Times New Roman"/>
                      </a:endParaRPr>
                    </a:p>
                    <a:p>
                      <a:pPr indent="-355600" lvl="1" marL="914400" marR="0" rtl="0" algn="l">
                        <a:lnSpc>
                          <a:spcPct val="100000"/>
                        </a:lnSpc>
                        <a:spcBef>
                          <a:spcPts val="0"/>
                        </a:spcBef>
                        <a:spcAft>
                          <a:spcPts val="0"/>
                        </a:spcAft>
                        <a:buClr>
                          <a:srgbClr val="8E7CC3"/>
                        </a:buClr>
                        <a:buSzPts val="2000"/>
                        <a:buFont typeface="Times New Roman"/>
                        <a:buChar char="□"/>
                      </a:pPr>
                      <a:r>
                        <a:rPr lang="en" sz="2000">
                          <a:solidFill>
                            <a:srgbClr val="8E7CC3"/>
                          </a:solidFill>
                          <a:latin typeface="Times New Roman"/>
                          <a:ea typeface="Times New Roman"/>
                          <a:cs typeface="Times New Roman"/>
                          <a:sym typeface="Times New Roman"/>
                        </a:rPr>
                        <a:t>Erotic sights, sounds, and smells.</a:t>
                      </a:r>
                      <a:endParaRPr sz="2000">
                        <a:solidFill>
                          <a:srgbClr val="8E7CC3"/>
                        </a:solidFill>
                        <a:latin typeface="Times New Roman"/>
                        <a:ea typeface="Times New Roman"/>
                        <a:cs typeface="Times New Roman"/>
                        <a:sym typeface="Times New Roman"/>
                      </a:endParaRPr>
                    </a:p>
                    <a:p>
                      <a:pPr indent="-355600" lvl="0" marL="457200" marR="0" rtl="0" algn="l">
                        <a:lnSpc>
                          <a:spcPct val="100000"/>
                        </a:lnSpc>
                        <a:spcBef>
                          <a:spcPts val="0"/>
                        </a:spcBef>
                        <a:spcAft>
                          <a:spcPts val="0"/>
                        </a:spcAft>
                        <a:buClr>
                          <a:srgbClr val="8E7CC3"/>
                        </a:buClr>
                        <a:buSzPts val="2000"/>
                        <a:buFont typeface="Times New Roman"/>
                        <a:buChar char="■"/>
                      </a:pPr>
                      <a:r>
                        <a:rPr lang="en" sz="2000">
                          <a:solidFill>
                            <a:srgbClr val="8E7CC3"/>
                          </a:solidFill>
                          <a:latin typeface="Times New Roman"/>
                          <a:ea typeface="Times New Roman"/>
                          <a:cs typeface="Times New Roman"/>
                          <a:sym typeface="Times New Roman"/>
                        </a:rPr>
                        <a:t>Erection can be induced or inhibited solely by emotional or higher mental activity. </a:t>
                      </a:r>
                      <a:endParaRPr sz="2000">
                        <a:solidFill>
                          <a:srgbClr val="8E7CC3"/>
                        </a:solidFill>
                        <a:latin typeface="Times New Roman"/>
                        <a:ea typeface="Times New Roman"/>
                        <a:cs typeface="Times New Roman"/>
                        <a:sym typeface="Times New Roman"/>
                      </a:endParaRPr>
                    </a:p>
                  </a:txBody>
                  <a:tcPr marT="91425" marB="91425" marR="91425" marL="91425">
                    <a:lnL cap="flat" cmpd="sng" w="19050">
                      <a:solidFill>
                        <a:srgbClr val="EA9999"/>
                      </a:solidFill>
                      <a:prstDash val="solid"/>
                      <a:round/>
                      <a:headEnd len="sm" w="sm" type="none"/>
                      <a:tailEnd len="sm" w="sm" type="none"/>
                    </a:lnL>
                    <a:lnR cap="flat" cmpd="sng" w="19050">
                      <a:solidFill>
                        <a:srgbClr val="EA9999"/>
                      </a:solidFill>
                      <a:prstDash val="solid"/>
                      <a:round/>
                      <a:headEnd len="sm" w="sm" type="none"/>
                      <a:tailEnd len="sm" w="sm" type="none"/>
                    </a:lnR>
                    <a:lnT cap="flat" cmpd="sng" w="19050">
                      <a:solidFill>
                        <a:srgbClr val="EA9999"/>
                      </a:solidFill>
                      <a:prstDash val="solid"/>
                      <a:round/>
                      <a:headEnd len="sm" w="sm" type="none"/>
                      <a:tailEnd len="sm" w="sm" type="none"/>
                    </a:lnT>
                    <a:lnB cap="flat" cmpd="sng" w="28575">
                      <a:solidFill>
                        <a:srgbClr val="EA9999"/>
                      </a:solidFill>
                      <a:prstDash val="solid"/>
                      <a:round/>
                      <a:headEnd len="sm" w="sm" type="none"/>
                      <a:tailEnd len="sm" w="sm" type="none"/>
                    </a:lnB>
                  </a:tcPr>
                </a:tc>
                <a:tc gridSpan="2">
                  <a:txBody>
                    <a:bodyPr/>
                    <a:lstStyle/>
                    <a:p>
                      <a:pPr indent="0" lvl="0" marL="0" rtl="0" algn="l">
                        <a:spcBef>
                          <a:spcPts val="0"/>
                        </a:spcBef>
                        <a:spcAft>
                          <a:spcPts val="0"/>
                        </a:spcAft>
                        <a:buNone/>
                      </a:pPr>
                      <a:r>
                        <a:rPr lang="en" sz="2600">
                          <a:solidFill>
                            <a:srgbClr val="FFFFFF"/>
                          </a:solidFill>
                          <a:highlight>
                            <a:srgbClr val="8E7CC3"/>
                          </a:highlight>
                          <a:latin typeface="Oswald"/>
                          <a:ea typeface="Oswald"/>
                          <a:cs typeface="Oswald"/>
                          <a:sym typeface="Oswald"/>
                        </a:rPr>
                        <a:t>Mechanism</a:t>
                      </a:r>
                      <a:endParaRPr sz="2600">
                        <a:solidFill>
                          <a:srgbClr val="FFFFFF"/>
                        </a:solidFill>
                        <a:highlight>
                          <a:srgbClr val="8E7CC3"/>
                        </a:highlight>
                        <a:latin typeface="Oswald"/>
                        <a:ea typeface="Oswald"/>
                        <a:cs typeface="Oswald"/>
                        <a:sym typeface="Oswald"/>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During sexual arousal, a parasympathetic reflex promotes the release of nitric oxide, VIP, and Acetylcholine.</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Nitric oxide</a:t>
                      </a:r>
                      <a:r>
                        <a:rPr baseline="30000" lang="en" sz="2000">
                          <a:solidFill>
                            <a:schemeClr val="dk1"/>
                          </a:solidFill>
                          <a:latin typeface="Times New Roman"/>
                          <a:ea typeface="Times New Roman"/>
                          <a:cs typeface="Times New Roman"/>
                          <a:sym typeface="Times New Roman"/>
                        </a:rPr>
                        <a:t>1</a:t>
                      </a:r>
                      <a:r>
                        <a:rPr lang="en" sz="2000">
                          <a:solidFill>
                            <a:schemeClr val="dk1"/>
                          </a:solidFill>
                          <a:latin typeface="Times New Roman"/>
                          <a:ea typeface="Times New Roman"/>
                          <a:cs typeface="Times New Roman"/>
                          <a:sym typeface="Times New Roman"/>
                        </a:rPr>
                        <a:t> relaxes the penis arteries and causes erectile tissue to fill with blood.</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Expansion of the corpora cavernosa:</a:t>
                      </a:r>
                      <a:endParaRPr sz="2000">
                        <a:solidFill>
                          <a:schemeClr val="dk1"/>
                        </a:solidFill>
                        <a:latin typeface="Times New Roman"/>
                        <a:ea typeface="Times New Roman"/>
                        <a:cs typeface="Times New Roman"/>
                        <a:sym typeface="Times New Roman"/>
                      </a:endParaRPr>
                    </a:p>
                    <a:p>
                      <a:pPr indent="-355600" lvl="1" marL="9144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Compresses their drainage veins</a:t>
                      </a:r>
                      <a:endParaRPr sz="2000">
                        <a:solidFill>
                          <a:schemeClr val="dk1"/>
                        </a:solidFill>
                        <a:latin typeface="Times New Roman"/>
                        <a:ea typeface="Times New Roman"/>
                        <a:cs typeface="Times New Roman"/>
                        <a:sym typeface="Times New Roman"/>
                      </a:endParaRPr>
                    </a:p>
                    <a:p>
                      <a:pPr indent="-355600" lvl="1" marL="9144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Retards blood outflow and maintains engorgement.</a:t>
                      </a:r>
                      <a:endParaRPr sz="2000">
                        <a:latin typeface="Merriweather"/>
                        <a:ea typeface="Merriweather"/>
                        <a:cs typeface="Merriweather"/>
                        <a:sym typeface="Merriweather"/>
                      </a:endParaRPr>
                    </a:p>
                  </a:txBody>
                  <a:tcPr marT="91425" marB="91425" marR="91425" marL="91425">
                    <a:lnL cap="flat" cmpd="sng" w="19050">
                      <a:solidFill>
                        <a:srgbClr val="EA9999"/>
                      </a:solidFill>
                      <a:prstDash val="solid"/>
                      <a:round/>
                      <a:headEnd len="sm" w="sm" type="none"/>
                      <a:tailEnd len="sm" w="sm" type="none"/>
                    </a:lnL>
                    <a:lnR cap="flat" cmpd="sng" w="19050">
                      <a:solidFill>
                        <a:srgbClr val="EA9999"/>
                      </a:solidFill>
                      <a:prstDash val="solid"/>
                      <a:round/>
                      <a:headEnd len="sm" w="sm" type="none"/>
                      <a:tailEnd len="sm" w="sm" type="none"/>
                    </a:lnR>
                    <a:lnT cap="flat" cmpd="sng" w="19050">
                      <a:solidFill>
                        <a:srgbClr val="EA9999"/>
                      </a:solidFill>
                      <a:prstDash val="solid"/>
                      <a:round/>
                      <a:headEnd len="sm" w="sm" type="none"/>
                      <a:tailEnd len="sm" w="sm" type="none"/>
                    </a:lnT>
                    <a:lnB cap="flat" cmpd="sng" w="28575">
                      <a:solidFill>
                        <a:srgbClr val="EA9999"/>
                      </a:solidFill>
                      <a:prstDash val="solid"/>
                      <a:round/>
                      <a:headEnd len="sm" w="sm" type="none"/>
                      <a:tailEnd len="sm" w="sm" type="none"/>
                    </a:lnB>
                  </a:tcPr>
                </a:tc>
                <a:tc hMerge="1"/>
              </a:tr>
              <a:tr h="391425">
                <a:tc vMerge="1"/>
                <a:tc gridSpan="3">
                  <a:txBody>
                    <a:bodyPr/>
                    <a:lstStyle/>
                    <a:p>
                      <a:pPr indent="0" lvl="0" marL="0" rtl="0" algn="l">
                        <a:lnSpc>
                          <a:spcPct val="115000"/>
                        </a:lnSpc>
                        <a:spcBef>
                          <a:spcPts val="0"/>
                        </a:spcBef>
                        <a:spcAft>
                          <a:spcPts val="0"/>
                        </a:spcAft>
                        <a:buNone/>
                      </a:pPr>
                      <a:r>
                        <a:rPr b="1" lang="en" sz="2100">
                          <a:solidFill>
                            <a:srgbClr val="45818E"/>
                          </a:solidFill>
                          <a:latin typeface="Times New Roman"/>
                          <a:ea typeface="Times New Roman"/>
                          <a:cs typeface="Times New Roman"/>
                          <a:sym typeface="Times New Roman"/>
                        </a:rPr>
                        <a:t>2. Lubrication:</a:t>
                      </a:r>
                      <a:endParaRPr b="1" sz="2100">
                        <a:solidFill>
                          <a:srgbClr val="45818E"/>
                        </a:solidFill>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Parasympathetic impulses cause the urethral glands &amp; the bulbourethral glands to secrete mucous.</a:t>
                      </a:r>
                      <a:endParaRPr sz="2000">
                        <a:latin typeface="Times New Roman"/>
                        <a:ea typeface="Times New Roman"/>
                        <a:cs typeface="Times New Roman"/>
                        <a:sym typeface="Times New Roman"/>
                      </a:endParaRPr>
                    </a:p>
                  </a:txBody>
                  <a:tcPr marT="91425" marB="91425" marR="91425" marL="91425">
                    <a:lnL cap="flat" cmpd="sng" w="19050">
                      <a:solidFill>
                        <a:srgbClr val="EA9999"/>
                      </a:solidFill>
                      <a:prstDash val="solid"/>
                      <a:round/>
                      <a:headEnd len="sm" w="sm" type="none"/>
                      <a:tailEnd len="sm" w="sm" type="none"/>
                    </a:lnL>
                    <a:lnR cap="flat" cmpd="sng" w="19050">
                      <a:solidFill>
                        <a:srgbClr val="EA9999"/>
                      </a:solidFill>
                      <a:prstDash val="solid"/>
                      <a:round/>
                      <a:headEnd len="sm" w="sm" type="none"/>
                      <a:tailEnd len="sm" w="sm" type="none"/>
                    </a:lnR>
                    <a:lnT cap="flat" cmpd="sng" w="28575">
                      <a:solidFill>
                        <a:srgbClr val="EA9999"/>
                      </a:solidFill>
                      <a:prstDash val="solid"/>
                      <a:round/>
                      <a:headEnd len="sm" w="sm" type="none"/>
                      <a:tailEnd len="sm" w="sm" type="none"/>
                    </a:lnT>
                    <a:lnB cap="flat" cmpd="sng" w="28575">
                      <a:solidFill>
                        <a:srgbClr val="EA9999"/>
                      </a:solidFill>
                      <a:prstDash val="solid"/>
                      <a:round/>
                      <a:headEnd len="sm" w="sm" type="none"/>
                      <a:tailEnd len="sm" w="sm" type="none"/>
                    </a:lnB>
                  </a:tcPr>
                </a:tc>
                <a:tc hMerge="1"/>
                <a:tc hMerge="1"/>
              </a:tr>
              <a:tr h="139175">
                <a:tc vMerge="1"/>
                <a:tc gridSpan="3">
                  <a:txBody>
                    <a:bodyPr/>
                    <a:lstStyle/>
                    <a:p>
                      <a:pPr indent="0" lvl="0" marL="0" rtl="0" algn="l">
                        <a:spcBef>
                          <a:spcPts val="0"/>
                        </a:spcBef>
                        <a:spcAft>
                          <a:spcPts val="0"/>
                        </a:spcAft>
                        <a:buNone/>
                      </a:pPr>
                      <a:r>
                        <a:rPr b="1" lang="en" sz="2100">
                          <a:latin typeface="Times New Roman"/>
                          <a:ea typeface="Times New Roman"/>
                          <a:cs typeface="Times New Roman"/>
                          <a:sym typeface="Times New Roman"/>
                        </a:rPr>
                        <a:t>3. Emission and ejaculation:</a:t>
                      </a:r>
                      <a:endParaRPr b="1" sz="21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Functions of the sympathetic nerves.  </a:t>
                      </a:r>
                      <a:endParaRPr sz="2000">
                        <a:latin typeface="Times New Roman"/>
                        <a:ea typeface="Times New Roman"/>
                        <a:cs typeface="Times New Roman"/>
                        <a:sym typeface="Times New Roman"/>
                      </a:endParaRPr>
                    </a:p>
                  </a:txBody>
                  <a:tcPr marT="91425" marB="91425" marR="91425" marL="91425">
                    <a:lnL cap="flat" cmpd="sng" w="19050">
                      <a:solidFill>
                        <a:srgbClr val="EA9999"/>
                      </a:solidFill>
                      <a:prstDash val="solid"/>
                      <a:round/>
                      <a:headEnd len="sm" w="sm" type="none"/>
                      <a:tailEnd len="sm" w="sm" type="none"/>
                    </a:lnL>
                    <a:lnR cap="flat" cmpd="sng" w="19050">
                      <a:solidFill>
                        <a:srgbClr val="EA9999"/>
                      </a:solidFill>
                      <a:prstDash val="solid"/>
                      <a:round/>
                      <a:headEnd len="sm" w="sm" type="none"/>
                      <a:tailEnd len="sm" w="sm" type="none"/>
                    </a:lnR>
                    <a:lnT cap="flat" cmpd="sng" w="28575">
                      <a:solidFill>
                        <a:srgbClr val="EA9999"/>
                      </a:solidFill>
                      <a:prstDash val="solid"/>
                      <a:round/>
                      <a:headEnd len="sm" w="sm" type="none"/>
                      <a:tailEnd len="sm" w="sm" type="none"/>
                    </a:lnT>
                    <a:lnB cap="flat" cmpd="sng" w="19050">
                      <a:solidFill>
                        <a:srgbClr val="F4CCCC"/>
                      </a:solidFill>
                      <a:prstDash val="dash"/>
                      <a:round/>
                      <a:headEnd len="sm" w="sm" type="none"/>
                      <a:tailEnd len="sm" w="sm" type="none"/>
                    </a:lnB>
                  </a:tcPr>
                </a:tc>
                <a:tc hMerge="1"/>
                <a:tc hMerge="1"/>
              </a:tr>
              <a:tr h="2475275">
                <a:tc>
                  <a:txBody>
                    <a:bodyPr/>
                    <a:lstStyle/>
                    <a:p>
                      <a:pPr indent="0" lvl="0" marL="0" rtl="0" algn="ctr">
                        <a:spcBef>
                          <a:spcPts val="0"/>
                        </a:spcBef>
                        <a:spcAft>
                          <a:spcPts val="0"/>
                        </a:spcAft>
                        <a:buNone/>
                      </a:pPr>
                      <a:r>
                        <a:t/>
                      </a:r>
                      <a:endParaRPr sz="3000">
                        <a:latin typeface="Merriweather"/>
                        <a:ea typeface="Merriweather"/>
                        <a:cs typeface="Merriweather"/>
                        <a:sym typeface="Merriweather"/>
                      </a:endParaRPr>
                    </a:p>
                  </a:txBody>
                  <a:tcPr marT="91425" marB="91425" marR="91425" marL="91425" anchor="ctr">
                    <a:lnL cap="flat" cmpd="sng" w="19050">
                      <a:solidFill>
                        <a:srgbClr val="EA9999"/>
                      </a:solidFill>
                      <a:prstDash val="solid"/>
                      <a:round/>
                      <a:headEnd len="sm" w="sm" type="none"/>
                      <a:tailEnd len="sm" w="sm" type="none"/>
                    </a:lnL>
                    <a:lnR cap="flat" cmpd="sng" w="19050">
                      <a:solidFill>
                        <a:srgbClr val="EA9999"/>
                      </a:solidFill>
                      <a:prstDash val="solid"/>
                      <a:round/>
                      <a:headEnd len="sm" w="sm" type="none"/>
                      <a:tailEnd len="sm" w="sm" type="none"/>
                    </a:lnR>
                    <a:lnT cap="flat" cmpd="sng" w="19050">
                      <a:solidFill>
                        <a:srgbClr val="EA9999">
                          <a:alpha val="0"/>
                        </a:srgbClr>
                      </a:solidFill>
                      <a:prstDash val="solid"/>
                      <a:round/>
                      <a:headEnd len="sm" w="sm" type="none"/>
                      <a:tailEnd len="sm" w="sm" type="none"/>
                    </a:lnT>
                    <a:lnB cap="flat" cmpd="sng" w="19050">
                      <a:solidFill>
                        <a:srgbClr val="EA9999">
                          <a:alpha val="0"/>
                        </a:srgbClr>
                      </a:solidFill>
                      <a:prstDash val="solid"/>
                      <a:round/>
                      <a:headEnd len="sm" w="sm" type="none"/>
                      <a:tailEnd len="sm" w="sm" type="none"/>
                    </a:lnB>
                    <a:solidFill>
                      <a:srgbClr val="F4CCCC">
                        <a:alpha val="21790"/>
                      </a:srgbClr>
                    </a:solidFill>
                  </a:tcPr>
                </a:tc>
                <a:tc>
                  <a:txBody>
                    <a:bodyPr/>
                    <a:lstStyle/>
                    <a:p>
                      <a:pPr indent="0" lvl="0" marL="0" rtl="0" algn="ctr">
                        <a:spcBef>
                          <a:spcPts val="0"/>
                        </a:spcBef>
                        <a:spcAft>
                          <a:spcPts val="0"/>
                        </a:spcAft>
                        <a:buNone/>
                      </a:pPr>
                      <a:r>
                        <a:rPr b="1" lang="en" sz="2100">
                          <a:solidFill>
                            <a:schemeClr val="dk1"/>
                          </a:solidFill>
                          <a:latin typeface="Times New Roman"/>
                          <a:ea typeface="Times New Roman"/>
                          <a:cs typeface="Times New Roman"/>
                          <a:sym typeface="Times New Roman"/>
                        </a:rPr>
                        <a:t>Emission</a:t>
                      </a:r>
                      <a:endParaRPr b="1" sz="21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rgbClr val="8E7CC3"/>
                        </a:buClr>
                        <a:buSzPts val="2000"/>
                        <a:buFont typeface="Times New Roman"/>
                        <a:buChar char="■"/>
                      </a:pPr>
                      <a:r>
                        <a:rPr lang="en" sz="2000">
                          <a:solidFill>
                            <a:srgbClr val="8E7CC3"/>
                          </a:solidFill>
                          <a:latin typeface="Times New Roman"/>
                          <a:ea typeface="Times New Roman"/>
                          <a:cs typeface="Times New Roman"/>
                          <a:sym typeface="Times New Roman"/>
                        </a:rPr>
                        <a:t>When the sexual stimulus becomes extremely intense, spinal cord begins to send sympathetic impulses to initiate emission.</a:t>
                      </a:r>
                      <a:endParaRPr sz="2000">
                        <a:solidFill>
                          <a:srgbClr val="8E7CC3"/>
                        </a:solidFill>
                        <a:latin typeface="Times New Roman"/>
                        <a:ea typeface="Times New Roman"/>
                        <a:cs typeface="Times New Roman"/>
                        <a:sym typeface="Times New Roman"/>
                      </a:endParaRPr>
                    </a:p>
                    <a:p>
                      <a:pPr indent="-355600" lvl="0" marL="457200" rtl="0" algn="l">
                        <a:spcBef>
                          <a:spcPts val="0"/>
                        </a:spcBef>
                        <a:spcAft>
                          <a:spcPts val="0"/>
                        </a:spcAft>
                        <a:buClr>
                          <a:srgbClr val="45818E"/>
                        </a:buClr>
                        <a:buSzPts val="2000"/>
                        <a:buFont typeface="Times New Roman"/>
                        <a:buChar char="■"/>
                      </a:pPr>
                      <a:r>
                        <a:rPr lang="en" sz="2000">
                          <a:solidFill>
                            <a:srgbClr val="45818E"/>
                          </a:solidFill>
                          <a:latin typeface="Times New Roman"/>
                          <a:ea typeface="Times New Roman"/>
                          <a:cs typeface="Times New Roman"/>
                          <a:sym typeface="Times New Roman"/>
                        </a:rPr>
                        <a:t>Emission begins with contraction of the vas deferens and the ampulla to cause expulsion of the sperm into the internal urethra.  </a:t>
                      </a:r>
                      <a:endParaRPr sz="2000">
                        <a:solidFill>
                          <a:srgbClr val="45818E"/>
                        </a:solidFill>
                        <a:latin typeface="Times New Roman"/>
                        <a:ea typeface="Times New Roman"/>
                        <a:cs typeface="Times New Roman"/>
                        <a:sym typeface="Times New Roman"/>
                      </a:endParaRPr>
                    </a:p>
                    <a:p>
                      <a:pPr indent="-355600" lvl="0" marL="457200" rtl="0" algn="l">
                        <a:spcBef>
                          <a:spcPts val="0"/>
                        </a:spcBef>
                        <a:spcAft>
                          <a:spcPts val="0"/>
                        </a:spcAft>
                        <a:buClr>
                          <a:srgbClr val="45818E"/>
                        </a:buClr>
                        <a:buSzPts val="2000"/>
                        <a:buFont typeface="Times New Roman"/>
                        <a:buChar char="■"/>
                      </a:pPr>
                      <a:r>
                        <a:rPr lang="en" sz="2000">
                          <a:solidFill>
                            <a:srgbClr val="45818E"/>
                          </a:solidFill>
                          <a:latin typeface="Times New Roman"/>
                          <a:ea typeface="Times New Roman"/>
                          <a:cs typeface="Times New Roman"/>
                          <a:sym typeface="Times New Roman"/>
                        </a:rPr>
                        <a:t>Contraction of the prostate &amp; seminal vesicles to expel their fluid into the urethra.  </a:t>
                      </a:r>
                      <a:endParaRPr sz="2000">
                        <a:solidFill>
                          <a:srgbClr val="45818E"/>
                        </a:solidFill>
                        <a:latin typeface="Times New Roman"/>
                        <a:ea typeface="Times New Roman"/>
                        <a:cs typeface="Times New Roman"/>
                        <a:sym typeface="Times New Roman"/>
                      </a:endParaRPr>
                    </a:p>
                    <a:p>
                      <a:pPr indent="-355600" lvl="0" marL="457200" rtl="0" algn="l">
                        <a:spcBef>
                          <a:spcPts val="0"/>
                        </a:spcBef>
                        <a:spcAft>
                          <a:spcPts val="0"/>
                        </a:spcAft>
                        <a:buClr>
                          <a:srgbClr val="45818E"/>
                        </a:buClr>
                        <a:buSzPts val="2000"/>
                        <a:buFont typeface="Times New Roman"/>
                        <a:buChar char="■"/>
                      </a:pPr>
                      <a:r>
                        <a:rPr lang="en" sz="2000">
                          <a:solidFill>
                            <a:srgbClr val="45818E"/>
                          </a:solidFill>
                          <a:latin typeface="Times New Roman"/>
                          <a:ea typeface="Times New Roman"/>
                          <a:cs typeface="Times New Roman"/>
                          <a:sym typeface="Times New Roman"/>
                        </a:rPr>
                        <a:t>All these fluids mix in the internal urethra with the mucus already secreted by the bulbourethral glands to form the semen. This process at this point is called </a:t>
                      </a:r>
                      <a:r>
                        <a:rPr lang="en" sz="2000" u="sng">
                          <a:solidFill>
                            <a:srgbClr val="45818E"/>
                          </a:solidFill>
                          <a:latin typeface="Times New Roman"/>
                          <a:ea typeface="Times New Roman"/>
                          <a:cs typeface="Times New Roman"/>
                          <a:sym typeface="Times New Roman"/>
                        </a:rPr>
                        <a:t>emission</a:t>
                      </a:r>
                      <a:r>
                        <a:rPr lang="en" sz="2000">
                          <a:solidFill>
                            <a:srgbClr val="45818E"/>
                          </a:solidFill>
                          <a:latin typeface="Times New Roman"/>
                          <a:ea typeface="Times New Roman"/>
                          <a:cs typeface="Times New Roman"/>
                          <a:sym typeface="Times New Roman"/>
                        </a:rPr>
                        <a:t>.</a:t>
                      </a:r>
                      <a:endParaRPr b="1" sz="2000">
                        <a:solidFill>
                          <a:srgbClr val="45818E"/>
                        </a:solidFill>
                        <a:latin typeface="Times New Roman"/>
                        <a:ea typeface="Times New Roman"/>
                        <a:cs typeface="Times New Roman"/>
                        <a:sym typeface="Times New Roman"/>
                      </a:endParaRPr>
                    </a:p>
                  </a:txBody>
                  <a:tcPr marT="91425" marB="91425" marR="91425" marL="91425">
                    <a:lnL cap="flat" cmpd="sng" w="19050">
                      <a:solidFill>
                        <a:srgbClr val="EA9999"/>
                      </a:solidFill>
                      <a:prstDash val="solid"/>
                      <a:round/>
                      <a:headEnd len="sm" w="sm" type="none"/>
                      <a:tailEnd len="sm" w="sm" type="none"/>
                    </a:lnL>
                    <a:lnR cap="flat" cmpd="sng" w="19050">
                      <a:solidFill>
                        <a:srgbClr val="F4CCCC"/>
                      </a:solidFill>
                      <a:prstDash val="dash"/>
                      <a:round/>
                      <a:headEnd len="sm" w="sm" type="none"/>
                      <a:tailEnd len="sm" w="sm" type="none"/>
                    </a:lnR>
                    <a:lnT cap="flat" cmpd="sng" w="19050">
                      <a:solidFill>
                        <a:srgbClr val="F4CCCC"/>
                      </a:solidFill>
                      <a:prstDash val="dash"/>
                      <a:round/>
                      <a:headEnd len="sm" w="sm" type="none"/>
                      <a:tailEnd len="sm" w="sm" type="none"/>
                    </a:lnT>
                    <a:lnB cap="flat" cmpd="sng" w="28575">
                      <a:solidFill>
                        <a:srgbClr val="EA9999"/>
                      </a:solidFill>
                      <a:prstDash val="solid"/>
                      <a:round/>
                      <a:headEnd len="sm" w="sm" type="none"/>
                      <a:tailEnd len="sm" w="sm" type="none"/>
                    </a:lnB>
                  </a:tcPr>
                </a:tc>
                <a:tc gridSpan="2">
                  <a:txBody>
                    <a:bodyPr/>
                    <a:lstStyle/>
                    <a:p>
                      <a:pPr indent="0" lvl="0" marL="0" rtl="0" algn="ctr">
                        <a:spcBef>
                          <a:spcPts val="0"/>
                        </a:spcBef>
                        <a:spcAft>
                          <a:spcPts val="0"/>
                        </a:spcAft>
                        <a:buNone/>
                      </a:pPr>
                      <a:r>
                        <a:rPr b="1" lang="en" sz="2100">
                          <a:solidFill>
                            <a:schemeClr val="dk1"/>
                          </a:solidFill>
                          <a:latin typeface="Times New Roman"/>
                          <a:ea typeface="Times New Roman"/>
                          <a:cs typeface="Times New Roman"/>
                          <a:sym typeface="Times New Roman"/>
                        </a:rPr>
                        <a:t>Ejaculation</a:t>
                      </a:r>
                      <a:endParaRPr b="1"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F</a:t>
                      </a:r>
                      <a:r>
                        <a:rPr lang="en" sz="2000">
                          <a:latin typeface="Times New Roman"/>
                          <a:ea typeface="Times New Roman"/>
                          <a:cs typeface="Times New Roman"/>
                          <a:sym typeface="Times New Roman"/>
                        </a:rPr>
                        <a:t>illing of the internal urethra with semen elicits sensory signals, that are transmitted through pudendal nerves to the sacral region of the cord, which promotes ejaculation.</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rgbClr val="45818E"/>
                        </a:buClr>
                        <a:buSzPts val="2000"/>
                        <a:buFont typeface="Times New Roman"/>
                        <a:buChar char="■"/>
                      </a:pPr>
                      <a:r>
                        <a:rPr lang="en" sz="2000">
                          <a:solidFill>
                            <a:srgbClr val="45818E"/>
                          </a:solidFill>
                          <a:latin typeface="Times New Roman"/>
                          <a:ea typeface="Times New Roman"/>
                          <a:cs typeface="Times New Roman"/>
                          <a:sym typeface="Times New Roman"/>
                        </a:rPr>
                        <a:t>Fullness of the internal urethra causes rhythmical contractions of the internal genital organs which increases their pressure to ejaculate the semen to the outside. This process is called </a:t>
                      </a:r>
                      <a:r>
                        <a:rPr lang="en" sz="2000" u="sng">
                          <a:solidFill>
                            <a:srgbClr val="45818E"/>
                          </a:solidFill>
                          <a:latin typeface="Times New Roman"/>
                          <a:ea typeface="Times New Roman"/>
                          <a:cs typeface="Times New Roman"/>
                          <a:sym typeface="Times New Roman"/>
                        </a:rPr>
                        <a:t>ejaculation</a:t>
                      </a:r>
                      <a:r>
                        <a:rPr lang="en" sz="2000">
                          <a:solidFill>
                            <a:srgbClr val="45818E"/>
                          </a:solidFill>
                          <a:latin typeface="Times New Roman"/>
                          <a:ea typeface="Times New Roman"/>
                          <a:cs typeface="Times New Roman"/>
                          <a:sym typeface="Times New Roman"/>
                        </a:rPr>
                        <a:t>.</a:t>
                      </a:r>
                      <a:endParaRPr sz="2000">
                        <a:solidFill>
                          <a:srgbClr val="45818E"/>
                        </a:solidFill>
                        <a:latin typeface="Times New Roman"/>
                        <a:ea typeface="Times New Roman"/>
                        <a:cs typeface="Times New Roman"/>
                        <a:sym typeface="Times New Roman"/>
                      </a:endParaRPr>
                    </a:p>
                  </a:txBody>
                  <a:tcPr marT="91425" marB="91425" marR="91425" marL="91425">
                    <a:lnL cap="flat" cmpd="sng" w="19050">
                      <a:solidFill>
                        <a:srgbClr val="F4CCCC"/>
                      </a:solidFill>
                      <a:prstDash val="dash"/>
                      <a:round/>
                      <a:headEnd len="sm" w="sm" type="none"/>
                      <a:tailEnd len="sm" w="sm" type="none"/>
                    </a:lnL>
                    <a:lnR cap="flat" cmpd="sng" w="19050">
                      <a:solidFill>
                        <a:srgbClr val="EA9999"/>
                      </a:solidFill>
                      <a:prstDash val="solid"/>
                      <a:round/>
                      <a:headEnd len="sm" w="sm" type="none"/>
                      <a:tailEnd len="sm" w="sm" type="none"/>
                    </a:lnR>
                    <a:lnT cap="flat" cmpd="sng" w="19050">
                      <a:solidFill>
                        <a:srgbClr val="F4CCCC"/>
                      </a:solidFill>
                      <a:prstDash val="dash"/>
                      <a:round/>
                      <a:headEnd len="sm" w="sm" type="none"/>
                      <a:tailEnd len="sm" w="sm" type="none"/>
                    </a:lnT>
                    <a:lnB cap="flat" cmpd="sng" w="28575">
                      <a:solidFill>
                        <a:srgbClr val="EA9999"/>
                      </a:solidFill>
                      <a:prstDash val="solid"/>
                      <a:round/>
                      <a:headEnd len="sm" w="sm" type="none"/>
                      <a:tailEnd len="sm" w="sm" type="none"/>
                    </a:lnB>
                  </a:tcPr>
                </a:tc>
                <a:tc hMerge="1"/>
              </a:tr>
              <a:tr h="245925">
                <a:tc>
                  <a:txBody>
                    <a:bodyPr/>
                    <a:lstStyle/>
                    <a:p>
                      <a:pPr indent="0" lvl="0" marL="0" rtl="0" algn="ctr">
                        <a:spcBef>
                          <a:spcPts val="0"/>
                        </a:spcBef>
                        <a:spcAft>
                          <a:spcPts val="0"/>
                        </a:spcAft>
                        <a:buNone/>
                      </a:pPr>
                      <a:r>
                        <a:t/>
                      </a:r>
                      <a:endParaRPr sz="3000">
                        <a:latin typeface="Merriweather"/>
                        <a:ea typeface="Merriweather"/>
                        <a:cs typeface="Merriweather"/>
                        <a:sym typeface="Merriweather"/>
                      </a:endParaRPr>
                    </a:p>
                  </a:txBody>
                  <a:tcPr marT="91425" marB="91425" marR="91425" marL="91425" anchor="ctr">
                    <a:lnL cap="flat" cmpd="sng" w="19050">
                      <a:solidFill>
                        <a:srgbClr val="EA9999"/>
                      </a:solidFill>
                      <a:prstDash val="solid"/>
                      <a:round/>
                      <a:headEnd len="sm" w="sm" type="none"/>
                      <a:tailEnd len="sm" w="sm" type="none"/>
                    </a:lnL>
                    <a:lnR cap="flat" cmpd="sng" w="19050">
                      <a:solidFill>
                        <a:srgbClr val="EA9999"/>
                      </a:solidFill>
                      <a:prstDash val="solid"/>
                      <a:round/>
                      <a:headEnd len="sm" w="sm" type="none"/>
                      <a:tailEnd len="sm" w="sm" type="none"/>
                    </a:lnR>
                    <a:lnT cap="flat" cmpd="sng" w="19050">
                      <a:solidFill>
                        <a:srgbClr val="EA9999">
                          <a:alpha val="0"/>
                        </a:srgbClr>
                      </a:solidFill>
                      <a:prstDash val="solid"/>
                      <a:round/>
                      <a:headEnd len="sm" w="sm" type="none"/>
                      <a:tailEnd len="sm" w="sm" type="none"/>
                    </a:lnT>
                    <a:lnB cap="flat" cmpd="sng" w="19050">
                      <a:solidFill>
                        <a:srgbClr val="EA9999"/>
                      </a:solidFill>
                      <a:prstDash val="solid"/>
                      <a:round/>
                      <a:headEnd len="sm" w="sm" type="none"/>
                      <a:tailEnd len="sm" w="sm" type="none"/>
                    </a:lnB>
                    <a:solidFill>
                      <a:srgbClr val="F4CCCC">
                        <a:alpha val="21790"/>
                      </a:srgbClr>
                    </a:solidFill>
                  </a:tcPr>
                </a:tc>
                <a:tc gridSpan="3">
                  <a:txBody>
                    <a:bodyPr/>
                    <a:lstStyle/>
                    <a:p>
                      <a:pPr indent="0" lvl="0" marL="0" rtl="0" algn="l">
                        <a:spcBef>
                          <a:spcPts val="0"/>
                        </a:spcBef>
                        <a:spcAft>
                          <a:spcPts val="0"/>
                        </a:spcAft>
                        <a:buNone/>
                      </a:pPr>
                      <a:r>
                        <a:rPr b="1" lang="en" sz="2100">
                          <a:solidFill>
                            <a:srgbClr val="8E7CC3"/>
                          </a:solidFill>
                          <a:latin typeface="Times New Roman"/>
                          <a:ea typeface="Times New Roman"/>
                          <a:cs typeface="Times New Roman"/>
                          <a:sym typeface="Times New Roman"/>
                        </a:rPr>
                        <a:t>4. Resolution: </a:t>
                      </a:r>
                      <a:endParaRPr b="1" sz="2100">
                        <a:solidFill>
                          <a:srgbClr val="8E7CC3"/>
                        </a:solidFill>
                        <a:latin typeface="Times New Roman"/>
                        <a:ea typeface="Times New Roman"/>
                        <a:cs typeface="Times New Roman"/>
                        <a:sym typeface="Times New Roman"/>
                      </a:endParaRPr>
                    </a:p>
                    <a:p>
                      <a:pPr indent="0" lvl="0" marL="0" rtl="0" algn="l">
                        <a:spcBef>
                          <a:spcPts val="0"/>
                        </a:spcBef>
                        <a:spcAft>
                          <a:spcPts val="0"/>
                        </a:spcAft>
                        <a:buNone/>
                      </a:pPr>
                      <a:r>
                        <a:rPr lang="en" sz="2100">
                          <a:latin typeface="Times New Roman"/>
                          <a:ea typeface="Times New Roman"/>
                          <a:cs typeface="Times New Roman"/>
                          <a:sym typeface="Times New Roman"/>
                        </a:rPr>
                        <a:t>After orgasm, the excitement disappears within 1-2 minutes (resolution)</a:t>
                      </a:r>
                      <a:r>
                        <a:rPr baseline="30000" lang="en" sz="2100">
                          <a:latin typeface="Times New Roman"/>
                          <a:ea typeface="Times New Roman"/>
                          <a:cs typeface="Times New Roman"/>
                          <a:sym typeface="Times New Roman"/>
                        </a:rPr>
                        <a:t>2</a:t>
                      </a:r>
                      <a:r>
                        <a:rPr lang="en" sz="2100">
                          <a:latin typeface="Times New Roman"/>
                          <a:ea typeface="Times New Roman"/>
                          <a:cs typeface="Times New Roman"/>
                          <a:sym typeface="Times New Roman"/>
                        </a:rPr>
                        <a:t>.</a:t>
                      </a:r>
                      <a:endParaRPr sz="2100">
                        <a:solidFill>
                          <a:srgbClr val="8E7CC3"/>
                        </a:solidFill>
                        <a:latin typeface="Times New Roman"/>
                        <a:ea typeface="Times New Roman"/>
                        <a:cs typeface="Times New Roman"/>
                        <a:sym typeface="Times New Roman"/>
                      </a:endParaRPr>
                    </a:p>
                  </a:txBody>
                  <a:tcPr marT="91425" marB="91425" marR="91425" marL="91425">
                    <a:lnL cap="flat" cmpd="sng" w="19050">
                      <a:solidFill>
                        <a:srgbClr val="EA9999"/>
                      </a:solidFill>
                      <a:prstDash val="solid"/>
                      <a:round/>
                      <a:headEnd len="sm" w="sm" type="none"/>
                      <a:tailEnd len="sm" w="sm" type="none"/>
                    </a:lnL>
                    <a:lnR cap="flat" cmpd="sng" w="19050">
                      <a:solidFill>
                        <a:srgbClr val="EA9999"/>
                      </a:solidFill>
                      <a:prstDash val="solid"/>
                      <a:round/>
                      <a:headEnd len="sm" w="sm" type="none"/>
                      <a:tailEnd len="sm" w="sm" type="none"/>
                    </a:lnR>
                    <a:lnT cap="flat" cmpd="sng" w="28575">
                      <a:solidFill>
                        <a:srgbClr val="EA9999"/>
                      </a:solidFill>
                      <a:prstDash val="solid"/>
                      <a:round/>
                      <a:headEnd len="sm" w="sm" type="none"/>
                      <a:tailEnd len="sm" w="sm" type="none"/>
                    </a:lnT>
                    <a:lnB cap="flat" cmpd="sng" w="19050">
                      <a:solidFill>
                        <a:srgbClr val="EA9999"/>
                      </a:solidFill>
                      <a:prstDash val="solid"/>
                      <a:round/>
                      <a:headEnd len="sm" w="sm" type="none"/>
                      <a:tailEnd len="sm" w="sm" type="none"/>
                    </a:lnB>
                  </a:tcPr>
                </a:tc>
                <a:tc hMerge="1"/>
                <a:tc hMerge="1"/>
              </a:tr>
            </a:tbl>
          </a:graphicData>
        </a:graphic>
      </p:graphicFrame>
      <p:sp>
        <p:nvSpPr>
          <p:cNvPr id="269" name="Google Shape;269;p19"/>
          <p:cNvSpPr txBox="1"/>
          <p:nvPr/>
        </p:nvSpPr>
        <p:spPr>
          <a:xfrm rot="-5400000">
            <a:off x="-4291500" y="6581825"/>
            <a:ext cx="9487500" cy="64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EA9999"/>
                </a:solidFill>
                <a:latin typeface="Oswald"/>
                <a:ea typeface="Oswald"/>
                <a:cs typeface="Oswald"/>
                <a:sym typeface="Oswald"/>
              </a:rPr>
              <a:t>Stages of Male Sexual Act</a:t>
            </a:r>
            <a:endParaRPr sz="3600">
              <a:solidFill>
                <a:srgbClr val="EA9999"/>
              </a:solidFill>
              <a:latin typeface="Oswald"/>
              <a:ea typeface="Oswald"/>
              <a:cs typeface="Oswald"/>
              <a:sym typeface="Oswald"/>
            </a:endParaRPr>
          </a:p>
        </p:txBody>
      </p:sp>
      <p:sp>
        <p:nvSpPr>
          <p:cNvPr id="270" name="Google Shape;270;p19"/>
          <p:cNvSpPr txBox="1"/>
          <p:nvPr/>
        </p:nvSpPr>
        <p:spPr>
          <a:xfrm>
            <a:off x="-22750" y="17825950"/>
            <a:ext cx="14097000" cy="873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B45F06"/>
              </a:buClr>
              <a:buSzPts val="1800"/>
              <a:buFont typeface="Times New Roman"/>
              <a:buAutoNum type="arabicPeriod"/>
            </a:pPr>
            <a:r>
              <a:rPr lang="en" sz="1800">
                <a:solidFill>
                  <a:srgbClr val="B45F06"/>
                </a:solidFill>
                <a:latin typeface="Times New Roman"/>
                <a:ea typeface="Times New Roman"/>
                <a:cs typeface="Times New Roman"/>
                <a:sym typeface="Times New Roman"/>
              </a:rPr>
              <a:t>How does Viagra work? Sildenafil, aka Viagra, is a phosphodiesterase inhibitor that inhibit the degradation of cGMP (the 2nd messenger of nitric oxide), therefore the effect of NO will be potentiated. The erectile tissue, like corpus cavernosum, is usually empty of blood, therefore when vasodilation occurs, it becomes engorged with blood and enlarges. </a:t>
            </a:r>
            <a:endParaRPr sz="1800">
              <a:solidFill>
                <a:srgbClr val="B45F06"/>
              </a:solidFill>
              <a:latin typeface="Times New Roman"/>
              <a:ea typeface="Times New Roman"/>
              <a:cs typeface="Times New Roman"/>
              <a:sym typeface="Times New Roman"/>
            </a:endParaRPr>
          </a:p>
          <a:p>
            <a:pPr indent="-342900" lvl="0" marL="457200" rtl="0" algn="l">
              <a:spcBef>
                <a:spcPts val="0"/>
              </a:spcBef>
              <a:spcAft>
                <a:spcPts val="0"/>
              </a:spcAft>
              <a:buClr>
                <a:srgbClr val="B45F06"/>
              </a:buClr>
              <a:buSzPts val="1800"/>
              <a:buFont typeface="Times New Roman"/>
              <a:buAutoNum type="arabicPeriod"/>
            </a:pPr>
            <a:r>
              <a:rPr b="1" lang="en" sz="1800">
                <a:solidFill>
                  <a:srgbClr val="B45F06"/>
                </a:solidFill>
                <a:latin typeface="Times New Roman"/>
                <a:ea typeface="Times New Roman"/>
                <a:cs typeface="Times New Roman"/>
                <a:sym typeface="Times New Roman"/>
              </a:rPr>
              <a:t>Refractory Periods After Ejaculation: </a:t>
            </a:r>
            <a:r>
              <a:rPr lang="en" sz="1800">
                <a:solidFill>
                  <a:srgbClr val="B45F06"/>
                </a:solidFill>
                <a:latin typeface="Times New Roman"/>
                <a:ea typeface="Times New Roman"/>
                <a:cs typeface="Times New Roman"/>
                <a:sym typeface="Times New Roman"/>
              </a:rPr>
              <a:t>Males tend to have refractory periods after orgasms where it is physiologically impossible to maintain erections and have another orgasm, it lasts from minutes (in young individuals) up to days (in elderly). Females are known to have multiple orgasms, therefore it is suspected that females do not actually have refractory periods. The mechanism for refractory periods are complex and involves several hormones, which is not our topic of discussion at the moment.</a:t>
            </a:r>
            <a:endParaRPr sz="1800">
              <a:solidFill>
                <a:srgbClr val="B45F06"/>
              </a:solidFill>
              <a:latin typeface="Times New Roman"/>
              <a:ea typeface="Times New Roman"/>
              <a:cs typeface="Times New Roman"/>
              <a:sym typeface="Times New Roman"/>
            </a:endParaRPr>
          </a:p>
        </p:txBody>
      </p:sp>
      <p:pic>
        <p:nvPicPr>
          <p:cNvPr id="271" name="Google Shape;271;p19"/>
          <p:cNvPicPr preferRelativeResize="0"/>
          <p:nvPr/>
        </p:nvPicPr>
        <p:blipFill>
          <a:blip r:embed="rId3">
            <a:alphaModFix/>
          </a:blip>
          <a:stretch>
            <a:fillRect/>
          </a:stretch>
        </p:blipFill>
        <p:spPr>
          <a:xfrm>
            <a:off x="3171251" y="5555025"/>
            <a:ext cx="2533200" cy="2281775"/>
          </a:xfrm>
          <a:prstGeom prst="rect">
            <a:avLst/>
          </a:prstGeom>
          <a:noFill/>
          <a:ln cap="flat" cmpd="sng" w="9525">
            <a:solidFill>
              <a:srgbClr val="8E7CC3"/>
            </a:solidFill>
            <a:prstDash val="solid"/>
            <a:round/>
            <a:headEnd len="sm" w="sm" type="none"/>
            <a:tailEnd len="sm" w="sm" type="none"/>
          </a:ln>
        </p:spPr>
      </p:pic>
      <p:sp>
        <p:nvSpPr>
          <p:cNvPr id="272" name="Google Shape;272;p19"/>
          <p:cNvSpPr txBox="1"/>
          <p:nvPr/>
        </p:nvSpPr>
        <p:spPr>
          <a:xfrm>
            <a:off x="2199450" y="7836800"/>
            <a:ext cx="4170300" cy="318000"/>
          </a:xfrm>
          <a:prstGeom prst="rect">
            <a:avLst/>
          </a:prstGeom>
          <a:noFill/>
          <a:ln>
            <a:noFill/>
          </a:ln>
        </p:spPr>
        <p:txBody>
          <a:bodyPr anchorCtr="0" anchor="ctr" bIns="242375" lIns="242375" spcFirstLastPara="1" rIns="242375" wrap="square" tIns="242375">
            <a:noAutofit/>
          </a:bodyPr>
          <a:lstStyle/>
          <a:p>
            <a:pPr indent="0" lvl="0" marL="0" rtl="0" algn="r">
              <a:spcBef>
                <a:spcPts val="0"/>
              </a:spcBef>
              <a:spcAft>
                <a:spcPts val="0"/>
              </a:spcAft>
              <a:buNone/>
            </a:pPr>
            <a:r>
              <a:rPr b="1" lang="en" sz="1600">
                <a:latin typeface="Merriweather"/>
                <a:ea typeface="Merriweather"/>
                <a:cs typeface="Merriweather"/>
                <a:sym typeface="Merriweather"/>
              </a:rPr>
              <a:t>Figure</a:t>
            </a:r>
            <a:r>
              <a:rPr b="1" lang="en" sz="1600">
                <a:latin typeface="Merriweather"/>
                <a:ea typeface="Merriweather"/>
                <a:cs typeface="Merriweather"/>
                <a:sym typeface="Merriweather"/>
              </a:rPr>
              <a:t> 4-10: The Erection Reflex</a:t>
            </a:r>
            <a:endParaRPr sz="1600">
              <a:latin typeface="Merriweather"/>
              <a:ea typeface="Merriweather"/>
              <a:cs typeface="Merriweather"/>
              <a:sym typeface="Merriweather"/>
            </a:endParaRPr>
          </a:p>
        </p:txBody>
      </p:sp>
      <p:sp>
        <p:nvSpPr>
          <p:cNvPr id="273" name="Google Shape;273;p19"/>
          <p:cNvSpPr/>
          <p:nvPr/>
        </p:nvSpPr>
        <p:spPr>
          <a:xfrm flipH="1" rot="10800000">
            <a:off x="302750" y="13992443"/>
            <a:ext cx="13446000" cy="3291600"/>
          </a:xfrm>
          <a:prstGeom prst="round1Rect">
            <a:avLst>
              <a:gd fmla="val 16667" name="adj"/>
            </a:avLst>
          </a:prstGeom>
          <a:noFill/>
          <a:ln cap="flat" cmpd="sng" w="9525">
            <a:solidFill>
              <a:srgbClr val="8E7CC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74" name="Google Shape;274;p19"/>
          <p:cNvSpPr/>
          <p:nvPr/>
        </p:nvSpPr>
        <p:spPr>
          <a:xfrm>
            <a:off x="12386554" y="13988168"/>
            <a:ext cx="581100" cy="3291600"/>
          </a:xfrm>
          <a:prstGeom prst="rect">
            <a:avLst/>
          </a:prstGeom>
          <a:solidFill>
            <a:srgbClr val="8E7CC3"/>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75" name="Google Shape;275;p19"/>
          <p:cNvSpPr/>
          <p:nvPr/>
        </p:nvSpPr>
        <p:spPr>
          <a:xfrm>
            <a:off x="11446350" y="13988168"/>
            <a:ext cx="581100" cy="3291600"/>
          </a:xfrm>
          <a:prstGeom prst="rect">
            <a:avLst/>
          </a:prstGeom>
          <a:solidFill>
            <a:srgbClr val="8E7CC3"/>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76" name="Google Shape;276;p19"/>
          <p:cNvSpPr txBox="1"/>
          <p:nvPr/>
        </p:nvSpPr>
        <p:spPr>
          <a:xfrm>
            <a:off x="691500" y="14670244"/>
            <a:ext cx="10112700" cy="21369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The hypothalamus releases gonadotropin-releasing hormone (GnRH). </a:t>
            </a:r>
            <a:endParaRPr sz="2000">
              <a:solidFill>
                <a:schemeClr val="dk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GnRH stimulates the anterior pituitary to secrete FSH and LH.</a:t>
            </a:r>
            <a:endParaRPr sz="2000">
              <a:solidFill>
                <a:schemeClr val="dk1"/>
              </a:solidFill>
              <a:latin typeface="Times New Roman"/>
              <a:ea typeface="Times New Roman"/>
              <a:cs typeface="Times New Roman"/>
              <a:sym typeface="Times New Roman"/>
            </a:endParaRPr>
          </a:p>
          <a:p>
            <a:pPr indent="-355600" lvl="1" marL="914400" rtl="0" algn="l">
              <a:lnSpc>
                <a:spcPct val="100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FSH causes Sertoli cells to release androgen-binding protein (ABP).</a:t>
            </a:r>
            <a:endParaRPr sz="2000">
              <a:solidFill>
                <a:schemeClr val="dk1"/>
              </a:solidFill>
              <a:latin typeface="Times New Roman"/>
              <a:ea typeface="Times New Roman"/>
              <a:cs typeface="Times New Roman"/>
              <a:sym typeface="Times New Roman"/>
            </a:endParaRPr>
          </a:p>
          <a:p>
            <a:pPr indent="-355600" lvl="1" marL="914400" rtl="0" algn="l">
              <a:lnSpc>
                <a:spcPct val="100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LH stimulates interstitial (Leydig) cells to release testosterone.</a:t>
            </a:r>
            <a:endParaRPr sz="2000">
              <a:solidFill>
                <a:schemeClr val="dk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ABP binding of testosterone enhances spermatogenesis.</a:t>
            </a:r>
            <a:endParaRPr sz="2000">
              <a:solidFill>
                <a:schemeClr val="dk1"/>
              </a:solidFill>
              <a:latin typeface="Times New Roman"/>
              <a:ea typeface="Times New Roman"/>
              <a:cs typeface="Times New Roman"/>
              <a:sym typeface="Times New Roman"/>
            </a:endParaRPr>
          </a:p>
          <a:p>
            <a:pPr indent="-355600" lvl="0" marL="457200" rtl="0" algn="l">
              <a:lnSpc>
                <a:spcPct val="100000"/>
              </a:lnSpc>
              <a:spcBef>
                <a:spcPts val="0"/>
              </a:spcBef>
              <a:spcAft>
                <a:spcPts val="0"/>
              </a:spcAft>
              <a:buClr>
                <a:schemeClr val="dk1"/>
              </a:buClr>
              <a:buSzPts val="2000"/>
              <a:buFont typeface="Times New Roman"/>
              <a:buChar char="■"/>
            </a:pPr>
            <a:r>
              <a:rPr lang="en" sz="2000">
                <a:solidFill>
                  <a:schemeClr val="dk1"/>
                </a:solidFill>
                <a:highlight>
                  <a:srgbClr val="D9D2E9"/>
                </a:highlight>
                <a:latin typeface="Times New Roman"/>
                <a:ea typeface="Times New Roman"/>
                <a:cs typeface="Times New Roman"/>
                <a:sym typeface="Times New Roman"/>
              </a:rPr>
              <a:t>Feedback inhibition on the hypothalamus and pituitary results from:</a:t>
            </a:r>
            <a:endParaRPr sz="2000">
              <a:solidFill>
                <a:schemeClr val="dk1"/>
              </a:solidFill>
              <a:highlight>
                <a:srgbClr val="D9D2E9"/>
              </a:highlight>
              <a:latin typeface="Times New Roman"/>
              <a:ea typeface="Times New Roman"/>
              <a:cs typeface="Times New Roman"/>
              <a:sym typeface="Times New Roman"/>
            </a:endParaRPr>
          </a:p>
          <a:p>
            <a:pPr indent="-355600" lvl="1" marL="914400" rtl="0" algn="l">
              <a:lnSpc>
                <a:spcPct val="100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Rising levels of testosterone.</a:t>
            </a:r>
            <a:endParaRPr sz="2000">
              <a:solidFill>
                <a:schemeClr val="dk1"/>
              </a:solidFill>
              <a:latin typeface="Times New Roman"/>
              <a:ea typeface="Times New Roman"/>
              <a:cs typeface="Times New Roman"/>
              <a:sym typeface="Times New Roman"/>
            </a:endParaRPr>
          </a:p>
          <a:p>
            <a:pPr indent="-355600" lvl="1" marL="914400" rtl="0" algn="l">
              <a:lnSpc>
                <a:spcPct val="100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Increased inhibin.</a:t>
            </a:r>
            <a:endParaRPr sz="2000">
              <a:solidFill>
                <a:schemeClr val="dk1"/>
              </a:solidFill>
              <a:latin typeface="Times New Roman"/>
              <a:ea typeface="Times New Roman"/>
              <a:cs typeface="Times New Roman"/>
              <a:sym typeface="Times New Roman"/>
            </a:endParaRPr>
          </a:p>
        </p:txBody>
      </p:sp>
      <p:sp>
        <p:nvSpPr>
          <p:cNvPr id="277" name="Google Shape;277;p19"/>
          <p:cNvSpPr txBox="1"/>
          <p:nvPr/>
        </p:nvSpPr>
        <p:spPr>
          <a:xfrm>
            <a:off x="821575" y="13820794"/>
            <a:ext cx="9790500" cy="1047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000">
                <a:highlight>
                  <a:srgbClr val="D9D2E9"/>
                </a:highlight>
                <a:latin typeface="Oswald"/>
                <a:ea typeface="Oswald"/>
                <a:cs typeface="Oswald"/>
                <a:sym typeface="Oswald"/>
              </a:rPr>
              <a:t>Hormonal Regulation of Testicular Function</a:t>
            </a:r>
            <a:endParaRPr sz="4000">
              <a:solidFill>
                <a:srgbClr val="F1C232"/>
              </a:solidFill>
              <a:highlight>
                <a:srgbClr val="D9D2E9"/>
              </a:highlight>
              <a:latin typeface="Oswald"/>
              <a:ea typeface="Oswald"/>
              <a:cs typeface="Oswald"/>
              <a:sym typeface="Oswald"/>
            </a:endParaRPr>
          </a:p>
        </p:txBody>
      </p:sp>
      <p:sp>
        <p:nvSpPr>
          <p:cNvPr id="278" name="Google Shape;278;p19"/>
          <p:cNvSpPr txBox="1"/>
          <p:nvPr/>
        </p:nvSpPr>
        <p:spPr>
          <a:xfrm>
            <a:off x="10867625" y="16624044"/>
            <a:ext cx="2666100" cy="660000"/>
          </a:xfrm>
          <a:prstGeom prst="rect">
            <a:avLst/>
          </a:prstGeom>
          <a:noFill/>
          <a:ln>
            <a:noFill/>
          </a:ln>
        </p:spPr>
        <p:txBody>
          <a:bodyPr anchorCtr="0" anchor="ctr" bIns="242375" lIns="242375" spcFirstLastPara="1" rIns="242375" wrap="square" tIns="242375">
            <a:noAutofit/>
          </a:bodyPr>
          <a:lstStyle/>
          <a:p>
            <a:pPr indent="0" lvl="0" marL="0" rtl="0" algn="ctr">
              <a:spcBef>
                <a:spcPts val="0"/>
              </a:spcBef>
              <a:spcAft>
                <a:spcPts val="0"/>
              </a:spcAft>
              <a:buNone/>
            </a:pPr>
            <a:r>
              <a:rPr b="1" lang="en" sz="2000">
                <a:highlight>
                  <a:srgbClr val="FFFFFF"/>
                </a:highlight>
                <a:latin typeface="Merriweather"/>
                <a:ea typeface="Merriweather"/>
                <a:cs typeface="Merriweather"/>
                <a:sym typeface="Merriweather"/>
              </a:rPr>
              <a:t>Figure</a:t>
            </a:r>
            <a:r>
              <a:rPr b="1" lang="en" sz="2000">
                <a:highlight>
                  <a:srgbClr val="FFFFFF"/>
                </a:highlight>
                <a:latin typeface="Merriweather"/>
                <a:ea typeface="Merriweather"/>
                <a:cs typeface="Merriweather"/>
                <a:sym typeface="Merriweather"/>
              </a:rPr>
              <a:t> 4-11</a:t>
            </a:r>
            <a:endParaRPr sz="2000">
              <a:highlight>
                <a:srgbClr val="FFFFFF"/>
              </a:highlight>
              <a:latin typeface="Merriweather"/>
              <a:ea typeface="Merriweather"/>
              <a:cs typeface="Merriweather"/>
              <a:sym typeface="Merriweather"/>
            </a:endParaRPr>
          </a:p>
        </p:txBody>
      </p:sp>
      <p:sp>
        <p:nvSpPr>
          <p:cNvPr id="279" name="Google Shape;279;p19"/>
          <p:cNvSpPr/>
          <p:nvPr/>
        </p:nvSpPr>
        <p:spPr>
          <a:xfrm>
            <a:off x="452087" y="14144898"/>
            <a:ext cx="468600" cy="433500"/>
          </a:xfrm>
          <a:prstGeom prst="rect">
            <a:avLst/>
          </a:prstGeom>
          <a:solidFill>
            <a:srgbClr val="8E7CC3"/>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A9999"/>
              </a:solidFill>
            </a:endParaRPr>
          </a:p>
        </p:txBody>
      </p:sp>
      <p:pic>
        <p:nvPicPr>
          <p:cNvPr id="280" name="Google Shape;280;p19"/>
          <p:cNvPicPr preferRelativeResize="0"/>
          <p:nvPr/>
        </p:nvPicPr>
        <p:blipFill>
          <a:blip r:embed="rId4">
            <a:alphaModFix/>
          </a:blip>
          <a:stretch>
            <a:fillRect/>
          </a:stretch>
        </p:blipFill>
        <p:spPr>
          <a:xfrm>
            <a:off x="11148911" y="14144890"/>
            <a:ext cx="2103544" cy="2662200"/>
          </a:xfrm>
          <a:prstGeom prst="rect">
            <a:avLst/>
          </a:prstGeom>
          <a:noFill/>
          <a:ln cap="flat" cmpd="sng" w="9525">
            <a:solidFill>
              <a:srgbClr val="8E7CC3"/>
            </a:solidFill>
            <a:prstDash val="solid"/>
            <a:round/>
            <a:headEnd len="sm" w="sm" type="none"/>
            <a:tailEnd len="sm" w="sm" type="none"/>
          </a:ln>
        </p:spPr>
      </p:pic>
      <p:pic>
        <p:nvPicPr>
          <p:cNvPr id="281" name="Google Shape;281;p19"/>
          <p:cNvPicPr preferRelativeResize="0"/>
          <p:nvPr/>
        </p:nvPicPr>
        <p:blipFill rotWithShape="1">
          <a:blip r:embed="rId5">
            <a:alphaModFix/>
          </a:blip>
          <a:srcRect b="12264" l="0" r="0" t="2331"/>
          <a:stretch/>
        </p:blipFill>
        <p:spPr>
          <a:xfrm>
            <a:off x="8980225" y="5684300"/>
            <a:ext cx="4272224" cy="2080075"/>
          </a:xfrm>
          <a:prstGeom prst="rect">
            <a:avLst/>
          </a:prstGeom>
          <a:noFill/>
          <a:ln cap="flat" cmpd="sng" w="19050">
            <a:solidFill>
              <a:srgbClr val="999999"/>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20"/>
          <p:cNvSpPr/>
          <p:nvPr/>
        </p:nvSpPr>
        <p:spPr>
          <a:xfrm flipH="1" rot="10800000">
            <a:off x="279375" y="10314156"/>
            <a:ext cx="13563300" cy="8395200"/>
          </a:xfrm>
          <a:prstGeom prst="round1Rect">
            <a:avLst>
              <a:gd fmla="val 6868" name="adj"/>
            </a:avLst>
          </a:prstGeom>
          <a:noFill/>
          <a:ln cap="flat" cmpd="sng" w="9525">
            <a:solidFill>
              <a:srgbClr val="EA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87" name="Google Shape;287;p20"/>
          <p:cNvSpPr/>
          <p:nvPr/>
        </p:nvSpPr>
        <p:spPr>
          <a:xfrm>
            <a:off x="12566800" y="10326425"/>
            <a:ext cx="598500" cy="83829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88" name="Google Shape;288;p20"/>
          <p:cNvSpPr/>
          <p:nvPr/>
        </p:nvSpPr>
        <p:spPr>
          <a:xfrm>
            <a:off x="11598575" y="10326425"/>
            <a:ext cx="598500" cy="83829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89" name="Google Shape;289;p20"/>
          <p:cNvSpPr/>
          <p:nvPr/>
        </p:nvSpPr>
        <p:spPr>
          <a:xfrm>
            <a:off x="7275002" y="15591063"/>
            <a:ext cx="6540900" cy="2648100"/>
          </a:xfrm>
          <a:prstGeom prst="rect">
            <a:avLst/>
          </a:prstGeom>
          <a:solidFill>
            <a:srgbClr val="FC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0"/>
          <p:cNvSpPr txBox="1"/>
          <p:nvPr/>
        </p:nvSpPr>
        <p:spPr>
          <a:xfrm>
            <a:off x="7332152" y="16279822"/>
            <a:ext cx="6385200" cy="1310100"/>
          </a:xfrm>
          <a:prstGeom prst="rect">
            <a:avLst/>
          </a:prstGeom>
          <a:noFill/>
          <a:ln>
            <a:noFill/>
          </a:ln>
        </p:spPr>
        <p:txBody>
          <a:bodyPr anchorCtr="0" anchor="t" bIns="232200" lIns="232200" spcFirstLastPara="1" rIns="232200" wrap="square" tIns="232200">
            <a:noAutofit/>
          </a:bodyPr>
          <a:lstStyle/>
          <a:p>
            <a:pPr indent="-368300" lvl="0" marL="457200" marR="0" rtl="0" algn="l">
              <a:lnSpc>
                <a:spcPct val="100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The testis descend into the scrotum during the last 2 to 3 months of gestation when the testis begin secreting reasonable quantities of testosterone.</a:t>
            </a:r>
            <a:endParaRPr sz="2200">
              <a:latin typeface="Times New Roman"/>
              <a:ea typeface="Times New Roman"/>
              <a:cs typeface="Times New Roman"/>
              <a:sym typeface="Times New Roman"/>
            </a:endParaRPr>
          </a:p>
        </p:txBody>
      </p:sp>
      <p:sp>
        <p:nvSpPr>
          <p:cNvPr id="291" name="Google Shape;291;p20"/>
          <p:cNvSpPr/>
          <p:nvPr/>
        </p:nvSpPr>
        <p:spPr>
          <a:xfrm>
            <a:off x="0" y="370466"/>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92" name="Google Shape;292;p20"/>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93" name="Google Shape;293;p20"/>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 </a:t>
            </a:r>
            <a:endParaRPr sz="3500">
              <a:latin typeface="Oswald"/>
              <a:ea typeface="Oswald"/>
              <a:cs typeface="Oswald"/>
              <a:sym typeface="Oswald"/>
            </a:endParaRPr>
          </a:p>
        </p:txBody>
      </p:sp>
      <p:sp>
        <p:nvSpPr>
          <p:cNvPr id="294" name="Google Shape;294;p20"/>
          <p:cNvSpPr txBox="1"/>
          <p:nvPr/>
        </p:nvSpPr>
        <p:spPr>
          <a:xfrm>
            <a:off x="929925" y="37047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PHYSIOLOGY OF ANDROGENS &amp; CONTROL OF MALE SEXUAL FUNCTIONS</a:t>
            </a:r>
            <a:endParaRPr sz="3100">
              <a:solidFill>
                <a:srgbClr val="FFFFFF"/>
              </a:solidFill>
              <a:latin typeface="Oswald"/>
              <a:ea typeface="Oswald"/>
              <a:cs typeface="Oswald"/>
              <a:sym typeface="Oswald"/>
            </a:endParaRPr>
          </a:p>
        </p:txBody>
      </p:sp>
      <p:sp>
        <p:nvSpPr>
          <p:cNvPr id="295" name="Google Shape;295;p20"/>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7</a:t>
            </a:r>
            <a:endParaRPr sz="4500">
              <a:solidFill>
                <a:srgbClr val="FFFFFF"/>
              </a:solidFill>
              <a:latin typeface="Oswald"/>
              <a:ea typeface="Oswald"/>
              <a:cs typeface="Oswald"/>
              <a:sym typeface="Oswald"/>
            </a:endParaRPr>
          </a:p>
        </p:txBody>
      </p:sp>
      <p:sp>
        <p:nvSpPr>
          <p:cNvPr id="296" name="Google Shape;296;p20"/>
          <p:cNvSpPr txBox="1"/>
          <p:nvPr/>
        </p:nvSpPr>
        <p:spPr>
          <a:xfrm>
            <a:off x="921850" y="10310048"/>
            <a:ext cx="11203500" cy="9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highlight>
                  <a:srgbClr val="F4CCCC"/>
                </a:highlight>
                <a:latin typeface="Oswald"/>
                <a:ea typeface="Oswald"/>
                <a:cs typeface="Oswald"/>
                <a:sym typeface="Oswald"/>
              </a:rPr>
              <a:t>Functions of Testosterone</a:t>
            </a:r>
            <a:endParaRPr sz="3600">
              <a:highlight>
                <a:srgbClr val="F4CCCC"/>
              </a:highlight>
              <a:latin typeface="Oswald"/>
              <a:ea typeface="Oswald"/>
              <a:cs typeface="Oswald"/>
              <a:sym typeface="Oswald"/>
            </a:endParaRPr>
          </a:p>
        </p:txBody>
      </p:sp>
      <p:sp>
        <p:nvSpPr>
          <p:cNvPr id="297" name="Google Shape;297;p20"/>
          <p:cNvSpPr txBox="1"/>
          <p:nvPr/>
        </p:nvSpPr>
        <p:spPr>
          <a:xfrm>
            <a:off x="340225" y="10920150"/>
            <a:ext cx="9657000" cy="4502700"/>
          </a:xfrm>
          <a:prstGeom prst="rect">
            <a:avLst/>
          </a:prstGeom>
          <a:noFill/>
          <a:ln>
            <a:noFill/>
          </a:ln>
        </p:spPr>
        <p:txBody>
          <a:bodyPr anchorCtr="0" anchor="t" bIns="232200" lIns="232200" spcFirstLastPara="1" rIns="232200" wrap="square" tIns="232200">
            <a:noAutofit/>
          </a:bodyPr>
          <a:lstStyle/>
          <a:p>
            <a:pPr indent="-361950" lvl="0" marL="457200" rtl="0" algn="l">
              <a:lnSpc>
                <a:spcPct val="115000"/>
              </a:lnSpc>
              <a:spcBef>
                <a:spcPts val="0"/>
              </a:spcBef>
              <a:spcAft>
                <a:spcPts val="0"/>
              </a:spcAft>
              <a:buClr>
                <a:srgbClr val="45818E"/>
              </a:buClr>
              <a:buSzPts val="2100"/>
              <a:buFont typeface="Times New Roman"/>
              <a:buChar char="■"/>
            </a:pPr>
            <a:r>
              <a:rPr lang="en" sz="2100">
                <a:latin typeface="Times New Roman"/>
                <a:ea typeface="Times New Roman"/>
                <a:cs typeface="Times New Roman"/>
                <a:sym typeface="Times New Roman"/>
              </a:rPr>
              <a:t>It is responsible for the characteristic </a:t>
            </a:r>
            <a:r>
              <a:rPr b="1" lang="en" sz="2100" u="sng">
                <a:latin typeface="Times New Roman"/>
                <a:ea typeface="Times New Roman"/>
                <a:cs typeface="Times New Roman"/>
                <a:sym typeface="Times New Roman"/>
              </a:rPr>
              <a:t>masculine body</a:t>
            </a:r>
            <a:r>
              <a:rPr lang="en" sz="2100">
                <a:solidFill>
                  <a:srgbClr val="45818E"/>
                </a:solidFill>
                <a:latin typeface="Times New Roman"/>
                <a:ea typeface="Times New Roman"/>
                <a:cs typeface="Times New Roman"/>
                <a:sym typeface="Times New Roman"/>
              </a:rPr>
              <a:t>.  </a:t>
            </a:r>
            <a:endParaRPr sz="2100">
              <a:solidFill>
                <a:srgbClr val="8E7CC3"/>
              </a:solidFill>
              <a:latin typeface="Times New Roman"/>
              <a:ea typeface="Times New Roman"/>
              <a:cs typeface="Times New Roman"/>
              <a:sym typeface="Times New Roman"/>
            </a:endParaRPr>
          </a:p>
          <a:p>
            <a:pPr indent="-361950" lvl="0" marL="457200" rtl="0" algn="l">
              <a:lnSpc>
                <a:spcPct val="115000"/>
              </a:lnSpc>
              <a:spcBef>
                <a:spcPts val="0"/>
              </a:spcBef>
              <a:spcAft>
                <a:spcPts val="0"/>
              </a:spcAft>
              <a:buClr>
                <a:srgbClr val="45818E"/>
              </a:buClr>
              <a:buSzPts val="2100"/>
              <a:buFont typeface="Times New Roman"/>
              <a:buChar char="■"/>
            </a:pPr>
            <a:r>
              <a:rPr lang="en" sz="2100">
                <a:solidFill>
                  <a:srgbClr val="45818E"/>
                </a:solidFill>
                <a:latin typeface="Times New Roman"/>
                <a:ea typeface="Times New Roman"/>
                <a:cs typeface="Times New Roman"/>
                <a:sym typeface="Times New Roman"/>
              </a:rPr>
              <a:t>During </a:t>
            </a:r>
            <a:r>
              <a:rPr b="1" lang="en" sz="2100" u="sng">
                <a:solidFill>
                  <a:srgbClr val="45818E"/>
                </a:solidFill>
                <a:latin typeface="Times New Roman"/>
                <a:ea typeface="Times New Roman"/>
                <a:cs typeface="Times New Roman"/>
                <a:sym typeface="Times New Roman"/>
              </a:rPr>
              <a:t>fetal life,</a:t>
            </a:r>
            <a:r>
              <a:rPr lang="en" sz="2100">
                <a:solidFill>
                  <a:srgbClr val="45818E"/>
                </a:solidFill>
                <a:latin typeface="Times New Roman"/>
                <a:ea typeface="Times New Roman"/>
                <a:cs typeface="Times New Roman"/>
                <a:sym typeface="Times New Roman"/>
              </a:rPr>
              <a:t> the testis are stimulated by placenta </a:t>
            </a:r>
            <a:r>
              <a:rPr b="1" lang="en" sz="2100" u="sng">
                <a:solidFill>
                  <a:srgbClr val="45818E"/>
                </a:solidFill>
                <a:latin typeface="Times New Roman"/>
                <a:ea typeface="Times New Roman"/>
                <a:cs typeface="Times New Roman"/>
                <a:sym typeface="Times New Roman"/>
              </a:rPr>
              <a:t>chorionic gonadotropin</a:t>
            </a:r>
            <a:endParaRPr b="1" sz="2100" u="sng">
              <a:solidFill>
                <a:srgbClr val="45818E"/>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n" sz="2100">
                <a:solidFill>
                  <a:srgbClr val="45818E"/>
                </a:solidFill>
                <a:latin typeface="Times New Roman"/>
                <a:ea typeface="Times New Roman"/>
                <a:cs typeface="Times New Roman"/>
                <a:sym typeface="Times New Roman"/>
              </a:rPr>
              <a:t> to produce testosterone throughout the fetal life &amp; for 10 weeks after birth. </a:t>
            </a:r>
            <a:endParaRPr sz="2100">
              <a:solidFill>
                <a:srgbClr val="45818E"/>
              </a:solidFill>
              <a:latin typeface="Times New Roman"/>
              <a:ea typeface="Times New Roman"/>
              <a:cs typeface="Times New Roman"/>
              <a:sym typeface="Times New Roman"/>
            </a:endParaRPr>
          </a:p>
          <a:p>
            <a:pPr indent="-361950" lvl="0" marL="457200" rtl="0" algn="l">
              <a:lnSpc>
                <a:spcPct val="115000"/>
              </a:lnSpc>
              <a:spcBef>
                <a:spcPts val="0"/>
              </a:spcBef>
              <a:spcAft>
                <a:spcPts val="0"/>
              </a:spcAft>
              <a:buClr>
                <a:srgbClr val="45818E"/>
              </a:buClr>
              <a:buSzPts val="2100"/>
              <a:buFont typeface="Times New Roman"/>
              <a:buChar char="■"/>
            </a:pPr>
            <a:r>
              <a:rPr b="1" lang="en" sz="2100">
                <a:solidFill>
                  <a:srgbClr val="45818E"/>
                </a:solidFill>
                <a:latin typeface="Times New Roman"/>
                <a:ea typeface="Times New Roman"/>
                <a:cs typeface="Times New Roman"/>
                <a:sym typeface="Times New Roman"/>
              </a:rPr>
              <a:t>During childhood</a:t>
            </a:r>
            <a:r>
              <a:rPr lang="en" sz="2100">
                <a:solidFill>
                  <a:srgbClr val="45818E"/>
                </a:solidFill>
                <a:latin typeface="Times New Roman"/>
                <a:ea typeface="Times New Roman"/>
                <a:cs typeface="Times New Roman"/>
                <a:sym typeface="Times New Roman"/>
              </a:rPr>
              <a:t> there is no more testosterone production.</a:t>
            </a:r>
            <a:endParaRPr sz="2100">
              <a:solidFill>
                <a:srgbClr val="45818E"/>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rgbClr val="45818E"/>
              </a:buClr>
              <a:buSzPts val="2000"/>
              <a:buFont typeface="Times New Roman"/>
              <a:buChar char="■"/>
            </a:pPr>
            <a:r>
              <a:rPr b="1" lang="en" sz="2000" u="sng">
                <a:solidFill>
                  <a:srgbClr val="45818E"/>
                </a:solidFill>
                <a:latin typeface="Times New Roman"/>
                <a:ea typeface="Times New Roman"/>
                <a:cs typeface="Times New Roman"/>
                <a:sym typeface="Times New Roman"/>
              </a:rPr>
              <a:t>At puberty</a:t>
            </a:r>
            <a:r>
              <a:rPr lang="en" sz="2000">
                <a:solidFill>
                  <a:srgbClr val="45818E"/>
                </a:solidFill>
                <a:latin typeface="Times New Roman"/>
                <a:ea typeface="Times New Roman"/>
                <a:cs typeface="Times New Roman"/>
                <a:sym typeface="Times New Roman"/>
              </a:rPr>
              <a:t>, </a:t>
            </a:r>
            <a:r>
              <a:rPr lang="en" sz="2000">
                <a:solidFill>
                  <a:srgbClr val="45818E"/>
                </a:solidFill>
                <a:latin typeface="Times New Roman"/>
                <a:ea typeface="Times New Roman"/>
                <a:cs typeface="Times New Roman"/>
                <a:sym typeface="Times New Roman"/>
              </a:rPr>
              <a:t>under the </a:t>
            </a:r>
            <a:r>
              <a:rPr b="1" lang="en" sz="2000" u="sng">
                <a:solidFill>
                  <a:srgbClr val="45818E"/>
                </a:solidFill>
                <a:latin typeface="Times New Roman"/>
                <a:ea typeface="Times New Roman"/>
                <a:cs typeface="Times New Roman"/>
                <a:sym typeface="Times New Roman"/>
              </a:rPr>
              <a:t>anterior pituitary gonadotropic hormones</a:t>
            </a:r>
            <a:r>
              <a:rPr lang="en" sz="2000">
                <a:solidFill>
                  <a:srgbClr val="45818E"/>
                </a:solidFill>
                <a:latin typeface="Times New Roman"/>
                <a:ea typeface="Times New Roman"/>
                <a:cs typeface="Times New Roman"/>
                <a:sym typeface="Times New Roman"/>
              </a:rPr>
              <a:t> stimulation, testosterone production increases rapidly and lasts </a:t>
            </a:r>
            <a:r>
              <a:rPr lang="en" sz="2000">
                <a:solidFill>
                  <a:srgbClr val="45818E"/>
                </a:solidFill>
                <a:highlight>
                  <a:srgbClr val="FFFFFF"/>
                </a:highlight>
                <a:latin typeface="Times New Roman"/>
                <a:ea typeface="Times New Roman"/>
                <a:cs typeface="Times New Roman"/>
                <a:sym typeface="Times New Roman"/>
              </a:rPr>
              <a:t>throughout life.</a:t>
            </a:r>
            <a:r>
              <a:rPr lang="en" sz="2000">
                <a:solidFill>
                  <a:srgbClr val="45818E"/>
                </a:solidFill>
                <a:latin typeface="Times New Roman"/>
                <a:ea typeface="Times New Roman"/>
                <a:cs typeface="Times New Roman"/>
                <a:sym typeface="Times New Roman"/>
              </a:rPr>
              <a:t> </a:t>
            </a:r>
            <a:endParaRPr sz="2000">
              <a:solidFill>
                <a:srgbClr val="45818E"/>
              </a:solidFill>
              <a:latin typeface="Times New Roman"/>
              <a:ea typeface="Times New Roman"/>
              <a:cs typeface="Times New Roman"/>
              <a:sym typeface="Times New Roman"/>
            </a:endParaRPr>
          </a:p>
          <a:p>
            <a:pPr indent="-361950" lvl="0" marL="457200" rtl="0" algn="l">
              <a:lnSpc>
                <a:spcPct val="115000"/>
              </a:lnSpc>
              <a:spcBef>
                <a:spcPts val="0"/>
              </a:spcBef>
              <a:spcAft>
                <a:spcPts val="0"/>
              </a:spcAft>
              <a:buClr>
                <a:srgbClr val="45818E"/>
              </a:buClr>
              <a:buSzPts val="2100"/>
              <a:buFont typeface="Times New Roman"/>
              <a:buChar char="■"/>
            </a:pPr>
            <a:r>
              <a:rPr lang="en" sz="2100">
                <a:solidFill>
                  <a:srgbClr val="45818E"/>
                </a:solidFill>
                <a:latin typeface="Times New Roman"/>
                <a:ea typeface="Times New Roman"/>
                <a:cs typeface="Times New Roman"/>
                <a:sym typeface="Times New Roman"/>
              </a:rPr>
              <a:t>Beyond 80 years it decline to 50%.</a:t>
            </a:r>
            <a:endParaRPr sz="2100">
              <a:solidFill>
                <a:srgbClr val="45818E"/>
              </a:solidFill>
              <a:latin typeface="Times New Roman"/>
              <a:ea typeface="Times New Roman"/>
              <a:cs typeface="Times New Roman"/>
              <a:sym typeface="Times New Roman"/>
            </a:endParaRPr>
          </a:p>
        </p:txBody>
      </p:sp>
      <p:pic>
        <p:nvPicPr>
          <p:cNvPr id="298" name="Google Shape;298;p20"/>
          <p:cNvPicPr preferRelativeResize="0"/>
          <p:nvPr/>
        </p:nvPicPr>
        <p:blipFill rotWithShape="1">
          <a:blip r:embed="rId3">
            <a:alphaModFix/>
          </a:blip>
          <a:srcRect b="0" l="4960" r="5014" t="3975"/>
          <a:stretch/>
        </p:blipFill>
        <p:spPr>
          <a:xfrm>
            <a:off x="10329839" y="10398425"/>
            <a:ext cx="3394512" cy="2030049"/>
          </a:xfrm>
          <a:prstGeom prst="rect">
            <a:avLst/>
          </a:prstGeom>
          <a:noFill/>
          <a:ln cap="flat" cmpd="sng" w="9525">
            <a:solidFill>
              <a:srgbClr val="45818E"/>
            </a:solidFill>
            <a:prstDash val="solid"/>
            <a:round/>
            <a:headEnd len="sm" w="sm" type="none"/>
            <a:tailEnd len="sm" w="sm" type="none"/>
          </a:ln>
        </p:spPr>
      </p:pic>
      <p:sp>
        <p:nvSpPr>
          <p:cNvPr id="299" name="Google Shape;299;p20"/>
          <p:cNvSpPr txBox="1"/>
          <p:nvPr/>
        </p:nvSpPr>
        <p:spPr>
          <a:xfrm>
            <a:off x="11495625" y="12483550"/>
            <a:ext cx="2058600" cy="271200"/>
          </a:xfrm>
          <a:prstGeom prst="rect">
            <a:avLst/>
          </a:prstGeom>
          <a:noFill/>
          <a:ln>
            <a:noFill/>
          </a:ln>
        </p:spPr>
        <p:txBody>
          <a:bodyPr anchorCtr="0" anchor="ctr" bIns="242375" lIns="242375" spcFirstLastPara="1" rIns="242375" wrap="square" tIns="242375">
            <a:noAutofit/>
          </a:bodyPr>
          <a:lstStyle/>
          <a:p>
            <a:pPr indent="0" lvl="0" marL="0" marR="0" rtl="0" algn="l">
              <a:lnSpc>
                <a:spcPct val="100000"/>
              </a:lnSpc>
              <a:spcBef>
                <a:spcPts val="0"/>
              </a:spcBef>
              <a:spcAft>
                <a:spcPts val="0"/>
              </a:spcAft>
              <a:buNone/>
            </a:pPr>
            <a:r>
              <a:rPr b="1" lang="en" sz="1800">
                <a:highlight>
                  <a:srgbClr val="FFFFFF"/>
                </a:highlight>
                <a:latin typeface="Merriweather"/>
                <a:ea typeface="Merriweather"/>
                <a:cs typeface="Merriweather"/>
                <a:sym typeface="Merriweather"/>
              </a:rPr>
              <a:t>Figure</a:t>
            </a:r>
            <a:r>
              <a:rPr b="1" lang="en" sz="1800">
                <a:highlight>
                  <a:srgbClr val="FFFFFF"/>
                </a:highlight>
                <a:latin typeface="Merriweather"/>
                <a:ea typeface="Merriweather"/>
                <a:cs typeface="Merriweather"/>
                <a:sym typeface="Merriweather"/>
              </a:rPr>
              <a:t> 4-12</a:t>
            </a:r>
            <a:endParaRPr b="1" sz="1800">
              <a:highlight>
                <a:srgbClr val="FFFFFF"/>
              </a:highlight>
              <a:latin typeface="Merriweather"/>
              <a:ea typeface="Merriweather"/>
              <a:cs typeface="Merriweather"/>
              <a:sym typeface="Merriweather"/>
            </a:endParaRPr>
          </a:p>
        </p:txBody>
      </p:sp>
      <p:sp>
        <p:nvSpPr>
          <p:cNvPr id="300" name="Google Shape;300;p20"/>
          <p:cNvSpPr txBox="1"/>
          <p:nvPr/>
        </p:nvSpPr>
        <p:spPr>
          <a:xfrm>
            <a:off x="600000" y="14603013"/>
            <a:ext cx="11700300" cy="9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highlight>
                  <a:srgbClr val="F4CCCC"/>
                </a:highlight>
                <a:latin typeface="Oswald"/>
                <a:ea typeface="Oswald"/>
                <a:cs typeface="Oswald"/>
                <a:sym typeface="Oswald"/>
              </a:rPr>
              <a:t>Function of Testosterone During Fetal Development</a:t>
            </a:r>
            <a:endParaRPr sz="3600">
              <a:highlight>
                <a:srgbClr val="F4CCCC"/>
              </a:highlight>
              <a:latin typeface="Oswald"/>
              <a:ea typeface="Oswald"/>
              <a:cs typeface="Oswald"/>
              <a:sym typeface="Oswald"/>
            </a:endParaRPr>
          </a:p>
        </p:txBody>
      </p:sp>
      <p:sp>
        <p:nvSpPr>
          <p:cNvPr id="301" name="Google Shape;301;p20"/>
          <p:cNvSpPr txBox="1"/>
          <p:nvPr/>
        </p:nvSpPr>
        <p:spPr>
          <a:xfrm>
            <a:off x="279374" y="15358913"/>
            <a:ext cx="6813000" cy="2862000"/>
          </a:xfrm>
          <a:prstGeom prst="rect">
            <a:avLst/>
          </a:prstGeom>
          <a:noFill/>
          <a:ln>
            <a:noFill/>
          </a:ln>
        </p:spPr>
        <p:txBody>
          <a:bodyPr anchorCtr="0" anchor="ctr" bIns="232200" lIns="232200" spcFirstLastPara="1" rIns="232200" wrap="square" tIns="232200">
            <a:noAutofit/>
          </a:bodyPr>
          <a:lstStyle/>
          <a:p>
            <a:pPr indent="-368300" lvl="0" marL="457200" rtl="0" algn="l">
              <a:lnSpc>
                <a:spcPct val="115000"/>
              </a:lnSpc>
              <a:spcBef>
                <a:spcPts val="0"/>
              </a:spcBef>
              <a:spcAft>
                <a:spcPts val="0"/>
              </a:spcAft>
              <a:buClr>
                <a:srgbClr val="45818E"/>
              </a:buClr>
              <a:buSzPts val="2200"/>
              <a:buFont typeface="Times New Roman"/>
              <a:buChar char="■"/>
            </a:pPr>
            <a:r>
              <a:rPr lang="en" sz="2200">
                <a:solidFill>
                  <a:srgbClr val="45818E"/>
                </a:solidFill>
                <a:latin typeface="Times New Roman"/>
                <a:ea typeface="Times New Roman"/>
                <a:cs typeface="Times New Roman"/>
                <a:sym typeface="Times New Roman"/>
              </a:rPr>
              <a:t>Testosterone is secreted first by the genital ridges and later by the fetal testis. </a:t>
            </a:r>
            <a:endParaRPr sz="2200">
              <a:solidFill>
                <a:srgbClr val="45818E"/>
              </a:solidFill>
              <a:latin typeface="Times New Roman"/>
              <a:ea typeface="Times New Roman"/>
              <a:cs typeface="Times New Roman"/>
              <a:sym typeface="Times New Roman"/>
            </a:endParaRPr>
          </a:p>
          <a:p>
            <a:pPr indent="-368300" lvl="0" marL="457200" rtl="0" algn="l">
              <a:lnSpc>
                <a:spcPct val="115000"/>
              </a:lnSpc>
              <a:spcBef>
                <a:spcPts val="0"/>
              </a:spcBef>
              <a:spcAft>
                <a:spcPts val="0"/>
              </a:spcAft>
              <a:buClr>
                <a:srgbClr val="45818E"/>
              </a:buClr>
              <a:buSzPts val="2200"/>
              <a:buFont typeface="Times New Roman"/>
              <a:buChar char="■"/>
            </a:pPr>
            <a:r>
              <a:rPr lang="en" sz="2200">
                <a:solidFill>
                  <a:srgbClr val="45818E"/>
                </a:solidFill>
                <a:latin typeface="Times New Roman"/>
                <a:ea typeface="Times New Roman"/>
                <a:cs typeface="Times New Roman"/>
                <a:sym typeface="Times New Roman"/>
              </a:rPr>
              <a:t>It is responsible for development of the male body </a:t>
            </a:r>
            <a:endParaRPr sz="2200">
              <a:solidFill>
                <a:srgbClr val="45818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200">
                <a:solidFill>
                  <a:srgbClr val="45818E"/>
                </a:solidFill>
                <a:latin typeface="Times New Roman"/>
                <a:ea typeface="Times New Roman"/>
                <a:cs typeface="Times New Roman"/>
                <a:sym typeface="Times New Roman"/>
              </a:rPr>
              <a:t>characteristics including the formation of:</a:t>
            </a:r>
            <a:endParaRPr sz="2200">
              <a:solidFill>
                <a:srgbClr val="45818E"/>
              </a:solidFill>
              <a:latin typeface="Times New Roman"/>
              <a:ea typeface="Times New Roman"/>
              <a:cs typeface="Times New Roman"/>
              <a:sym typeface="Times New Roman"/>
            </a:endParaRPr>
          </a:p>
          <a:p>
            <a:pPr indent="-368300" lvl="1" marL="914400" rtl="0" algn="l">
              <a:lnSpc>
                <a:spcPct val="100000"/>
              </a:lnSpc>
              <a:spcBef>
                <a:spcPts val="0"/>
              </a:spcBef>
              <a:spcAft>
                <a:spcPts val="0"/>
              </a:spcAft>
              <a:buClr>
                <a:srgbClr val="45818E"/>
              </a:buClr>
              <a:buSzPts val="2200"/>
              <a:buFont typeface="Times New Roman"/>
              <a:buChar char="◻"/>
            </a:pPr>
            <a:r>
              <a:rPr lang="en" sz="2200">
                <a:solidFill>
                  <a:srgbClr val="45818E"/>
                </a:solidFill>
                <a:latin typeface="Times New Roman"/>
                <a:ea typeface="Times New Roman"/>
                <a:cs typeface="Times New Roman"/>
                <a:sym typeface="Times New Roman"/>
              </a:rPr>
              <a:t>Penis &amp; scrotum.</a:t>
            </a:r>
            <a:endParaRPr sz="2200">
              <a:solidFill>
                <a:srgbClr val="45818E"/>
              </a:solidFill>
              <a:latin typeface="Times New Roman"/>
              <a:ea typeface="Times New Roman"/>
              <a:cs typeface="Times New Roman"/>
              <a:sym typeface="Times New Roman"/>
            </a:endParaRPr>
          </a:p>
          <a:p>
            <a:pPr indent="-368300" lvl="1" marL="914400" rtl="0" algn="l">
              <a:lnSpc>
                <a:spcPct val="100000"/>
              </a:lnSpc>
              <a:spcBef>
                <a:spcPts val="0"/>
              </a:spcBef>
              <a:spcAft>
                <a:spcPts val="0"/>
              </a:spcAft>
              <a:buClr>
                <a:srgbClr val="45818E"/>
              </a:buClr>
              <a:buSzPts val="2200"/>
              <a:buFont typeface="Times New Roman"/>
              <a:buChar char="◻"/>
            </a:pPr>
            <a:r>
              <a:rPr lang="en" sz="2200">
                <a:solidFill>
                  <a:srgbClr val="45818E"/>
                </a:solidFill>
                <a:latin typeface="Times New Roman"/>
                <a:ea typeface="Times New Roman"/>
                <a:cs typeface="Times New Roman"/>
                <a:sym typeface="Times New Roman"/>
              </a:rPr>
              <a:t>Prostate gland &amp; seminal vesicles.</a:t>
            </a:r>
            <a:endParaRPr sz="2200">
              <a:solidFill>
                <a:srgbClr val="45818E"/>
              </a:solidFill>
              <a:latin typeface="Times New Roman"/>
              <a:ea typeface="Times New Roman"/>
              <a:cs typeface="Times New Roman"/>
              <a:sym typeface="Times New Roman"/>
            </a:endParaRPr>
          </a:p>
          <a:p>
            <a:pPr indent="-368300" lvl="1" marL="914400" rtl="0" algn="l">
              <a:lnSpc>
                <a:spcPct val="100000"/>
              </a:lnSpc>
              <a:spcBef>
                <a:spcPts val="0"/>
              </a:spcBef>
              <a:spcAft>
                <a:spcPts val="0"/>
              </a:spcAft>
              <a:buClr>
                <a:srgbClr val="45818E"/>
              </a:buClr>
              <a:buSzPts val="2200"/>
              <a:buFont typeface="Times New Roman"/>
              <a:buChar char="◻"/>
            </a:pPr>
            <a:r>
              <a:rPr lang="en" sz="2200">
                <a:solidFill>
                  <a:srgbClr val="45818E"/>
                </a:solidFill>
                <a:latin typeface="Times New Roman"/>
                <a:ea typeface="Times New Roman"/>
                <a:cs typeface="Times New Roman"/>
                <a:sym typeface="Times New Roman"/>
              </a:rPr>
              <a:t>Male genital ducts.</a:t>
            </a:r>
            <a:endParaRPr sz="2200">
              <a:solidFill>
                <a:srgbClr val="45818E"/>
              </a:solidFill>
              <a:latin typeface="Times New Roman"/>
              <a:ea typeface="Times New Roman"/>
              <a:cs typeface="Times New Roman"/>
              <a:sym typeface="Times New Roman"/>
            </a:endParaRPr>
          </a:p>
          <a:p>
            <a:pPr indent="-368300" lvl="0" marL="457200" rtl="0" algn="l">
              <a:lnSpc>
                <a:spcPct val="115000"/>
              </a:lnSpc>
              <a:spcBef>
                <a:spcPts val="0"/>
              </a:spcBef>
              <a:spcAft>
                <a:spcPts val="0"/>
              </a:spcAft>
              <a:buClr>
                <a:srgbClr val="45818E"/>
              </a:buClr>
              <a:buSzPts val="2200"/>
              <a:buFont typeface="Times New Roman"/>
              <a:buChar char="■"/>
            </a:pPr>
            <a:r>
              <a:rPr lang="en" sz="2200">
                <a:solidFill>
                  <a:srgbClr val="45818E"/>
                </a:solidFill>
                <a:latin typeface="Times New Roman"/>
                <a:ea typeface="Times New Roman"/>
                <a:cs typeface="Times New Roman"/>
                <a:sym typeface="Times New Roman"/>
              </a:rPr>
              <a:t>Suppressing the formation of female genital organs.</a:t>
            </a:r>
            <a:endParaRPr sz="2200">
              <a:solidFill>
                <a:srgbClr val="45818E"/>
              </a:solidFill>
              <a:latin typeface="Times New Roman"/>
              <a:ea typeface="Times New Roman"/>
              <a:cs typeface="Times New Roman"/>
              <a:sym typeface="Times New Roman"/>
            </a:endParaRPr>
          </a:p>
        </p:txBody>
      </p:sp>
      <p:sp>
        <p:nvSpPr>
          <p:cNvPr id="302" name="Google Shape;302;p20"/>
          <p:cNvSpPr txBox="1"/>
          <p:nvPr/>
        </p:nvSpPr>
        <p:spPr>
          <a:xfrm>
            <a:off x="7332152" y="15677720"/>
            <a:ext cx="8369100" cy="6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highlight>
                  <a:srgbClr val="EA9999"/>
                </a:highlight>
                <a:latin typeface="Oswald"/>
                <a:ea typeface="Oswald"/>
                <a:cs typeface="Oswald"/>
                <a:sym typeface="Oswald"/>
              </a:rPr>
              <a:t>Effect of testosterone to cause descent of the testis:</a:t>
            </a:r>
            <a:endParaRPr sz="2600">
              <a:solidFill>
                <a:srgbClr val="FFFFFF"/>
              </a:solidFill>
              <a:highlight>
                <a:srgbClr val="EA9999"/>
              </a:highlight>
              <a:latin typeface="Oswald"/>
              <a:ea typeface="Oswald"/>
              <a:cs typeface="Oswald"/>
              <a:sym typeface="Oswald"/>
            </a:endParaRPr>
          </a:p>
        </p:txBody>
      </p:sp>
      <p:sp>
        <p:nvSpPr>
          <p:cNvPr id="303" name="Google Shape;303;p20"/>
          <p:cNvSpPr/>
          <p:nvPr/>
        </p:nvSpPr>
        <p:spPr>
          <a:xfrm>
            <a:off x="125" y="5144525"/>
            <a:ext cx="14097000" cy="4502700"/>
          </a:xfrm>
          <a:prstGeom prst="rect">
            <a:avLst/>
          </a:prstGeom>
          <a:solidFill>
            <a:srgbClr val="FC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D0E0E3"/>
              </a:solidFill>
            </a:endParaRPr>
          </a:p>
        </p:txBody>
      </p:sp>
      <p:sp>
        <p:nvSpPr>
          <p:cNvPr id="304" name="Google Shape;304;p20"/>
          <p:cNvSpPr/>
          <p:nvPr/>
        </p:nvSpPr>
        <p:spPr>
          <a:xfrm>
            <a:off x="279379" y="1493979"/>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A9999"/>
              </a:solidFill>
            </a:endParaRPr>
          </a:p>
        </p:txBody>
      </p:sp>
      <p:sp>
        <p:nvSpPr>
          <p:cNvPr id="305" name="Google Shape;305;p20"/>
          <p:cNvSpPr txBox="1"/>
          <p:nvPr/>
        </p:nvSpPr>
        <p:spPr>
          <a:xfrm>
            <a:off x="822751" y="1368850"/>
            <a:ext cx="13585500" cy="9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highlight>
                  <a:srgbClr val="F4CCCC"/>
                </a:highlight>
                <a:latin typeface="Oswald"/>
                <a:ea typeface="Oswald"/>
                <a:cs typeface="Oswald"/>
                <a:sym typeface="Oswald"/>
              </a:rPr>
              <a:t>Testosterone and Other Male Sex Hormones: </a:t>
            </a:r>
            <a:r>
              <a:rPr lang="en" sz="2500">
                <a:solidFill>
                  <a:schemeClr val="dk1"/>
                </a:solidFill>
                <a:highlight>
                  <a:srgbClr val="F4CCCC"/>
                </a:highlight>
                <a:latin typeface="Oswald"/>
                <a:ea typeface="Oswald"/>
                <a:cs typeface="Oswald"/>
                <a:sym typeface="Oswald"/>
              </a:rPr>
              <a:t>Secretion, Metabolism &amp; Chemistry</a:t>
            </a:r>
            <a:endParaRPr sz="2500">
              <a:highlight>
                <a:srgbClr val="F4CCCC"/>
              </a:highlight>
              <a:latin typeface="Oswald"/>
              <a:ea typeface="Oswald"/>
              <a:cs typeface="Oswald"/>
              <a:sym typeface="Oswald"/>
            </a:endParaRPr>
          </a:p>
        </p:txBody>
      </p:sp>
      <p:sp>
        <p:nvSpPr>
          <p:cNvPr id="306" name="Google Shape;306;p20"/>
          <p:cNvSpPr txBox="1"/>
          <p:nvPr/>
        </p:nvSpPr>
        <p:spPr>
          <a:xfrm>
            <a:off x="358950" y="2023500"/>
            <a:ext cx="13075800" cy="2199900"/>
          </a:xfrm>
          <a:prstGeom prst="rect">
            <a:avLst/>
          </a:prstGeom>
          <a:noFill/>
          <a:ln>
            <a:noFill/>
          </a:ln>
        </p:spPr>
        <p:txBody>
          <a:bodyPr anchorCtr="0" anchor="t" bIns="232200" lIns="232200" spcFirstLastPara="1" rIns="232200" wrap="square" tIns="232200">
            <a:noAutofit/>
          </a:bodyPr>
          <a:lstStyle/>
          <a:p>
            <a:pPr indent="-374650" lvl="0" marL="457200" rtl="0" algn="l">
              <a:lnSpc>
                <a:spcPct val="115000"/>
              </a:lnSpc>
              <a:spcBef>
                <a:spcPts val="0"/>
              </a:spcBef>
              <a:spcAft>
                <a:spcPts val="0"/>
              </a:spcAft>
              <a:buSzPts val="2300"/>
              <a:buFont typeface="Times New Roman"/>
              <a:buChar char="■"/>
            </a:pPr>
            <a:r>
              <a:rPr lang="en" sz="2300">
                <a:latin typeface="Times New Roman"/>
                <a:ea typeface="Times New Roman"/>
                <a:cs typeface="Times New Roman"/>
                <a:sym typeface="Times New Roman"/>
              </a:rPr>
              <a:t>Secretion of testosterone by the interstitial cells of leydig in the testis.  </a:t>
            </a:r>
            <a:endParaRPr sz="2300">
              <a:latin typeface="Times New Roman"/>
              <a:ea typeface="Times New Roman"/>
              <a:cs typeface="Times New Roman"/>
              <a:sym typeface="Times New Roman"/>
            </a:endParaRPr>
          </a:p>
          <a:p>
            <a:pPr indent="-374650" lvl="0" marL="457200" rtl="0" algn="l">
              <a:lnSpc>
                <a:spcPct val="115000"/>
              </a:lnSpc>
              <a:spcBef>
                <a:spcPts val="0"/>
              </a:spcBef>
              <a:spcAft>
                <a:spcPts val="0"/>
              </a:spcAft>
              <a:buSzPts val="2300"/>
              <a:buFont typeface="Times New Roman"/>
              <a:buChar char="■"/>
            </a:pPr>
            <a:r>
              <a:rPr lang="en" sz="2300">
                <a:latin typeface="Times New Roman"/>
                <a:ea typeface="Times New Roman"/>
                <a:cs typeface="Times New Roman"/>
                <a:sym typeface="Times New Roman"/>
              </a:rPr>
              <a:t>The testes secrete several male sex hormone called androgens, including testosterone, dihydrotestosterone &amp; androstenedione.  </a:t>
            </a:r>
            <a:endParaRPr sz="2300">
              <a:latin typeface="Times New Roman"/>
              <a:ea typeface="Times New Roman"/>
              <a:cs typeface="Times New Roman"/>
              <a:sym typeface="Times New Roman"/>
            </a:endParaRPr>
          </a:p>
          <a:p>
            <a:pPr indent="-374650" lvl="0" marL="457200" rtl="0" algn="l">
              <a:lnSpc>
                <a:spcPct val="115000"/>
              </a:lnSpc>
              <a:spcBef>
                <a:spcPts val="0"/>
              </a:spcBef>
              <a:spcAft>
                <a:spcPts val="0"/>
              </a:spcAft>
              <a:buSzPts val="2300"/>
              <a:buFont typeface="Times New Roman"/>
              <a:buChar char="■"/>
            </a:pPr>
            <a:r>
              <a:rPr lang="en" sz="2300">
                <a:latin typeface="Times New Roman"/>
                <a:ea typeface="Times New Roman"/>
                <a:cs typeface="Times New Roman"/>
                <a:sym typeface="Times New Roman"/>
              </a:rPr>
              <a:t>Testosterone is the most abundant form while dihydrotestosterone is the more active form.</a:t>
            </a:r>
            <a:endParaRPr sz="2300">
              <a:latin typeface="Times New Roman"/>
              <a:ea typeface="Times New Roman"/>
              <a:cs typeface="Times New Roman"/>
              <a:sym typeface="Times New Roman"/>
            </a:endParaRPr>
          </a:p>
          <a:p>
            <a:pPr indent="-374650" lvl="0" marL="457200" rtl="0" algn="l">
              <a:lnSpc>
                <a:spcPct val="115000"/>
              </a:lnSpc>
              <a:spcBef>
                <a:spcPts val="0"/>
              </a:spcBef>
              <a:spcAft>
                <a:spcPts val="0"/>
              </a:spcAft>
              <a:buSzPts val="2300"/>
              <a:buFont typeface="Times New Roman"/>
              <a:buChar char="■"/>
            </a:pPr>
            <a:r>
              <a:rPr lang="en" sz="2300">
                <a:latin typeface="Times New Roman"/>
                <a:ea typeface="Times New Roman"/>
                <a:cs typeface="Times New Roman"/>
                <a:sym typeface="Times New Roman"/>
              </a:rPr>
              <a:t>Testosterone is converted into dihydrotestosterone in the target cells.</a:t>
            </a:r>
            <a:endParaRPr sz="2300">
              <a:latin typeface="Times New Roman"/>
              <a:ea typeface="Times New Roman"/>
              <a:cs typeface="Times New Roman"/>
              <a:sym typeface="Times New Roman"/>
            </a:endParaRPr>
          </a:p>
        </p:txBody>
      </p:sp>
      <p:sp>
        <p:nvSpPr>
          <p:cNvPr id="307" name="Google Shape;307;p20"/>
          <p:cNvSpPr txBox="1"/>
          <p:nvPr/>
        </p:nvSpPr>
        <p:spPr>
          <a:xfrm>
            <a:off x="876275" y="5381825"/>
            <a:ext cx="8369100" cy="6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highlight>
                  <a:srgbClr val="EA9999"/>
                </a:highlight>
                <a:latin typeface="Oswald"/>
                <a:ea typeface="Oswald"/>
                <a:cs typeface="Oswald"/>
                <a:sym typeface="Oswald"/>
              </a:rPr>
              <a:t>Secretion &amp; Chemistry of androgens in the body:</a:t>
            </a:r>
            <a:endParaRPr sz="3000">
              <a:solidFill>
                <a:srgbClr val="FFFFFF"/>
              </a:solidFill>
              <a:highlight>
                <a:srgbClr val="EA9999"/>
              </a:highlight>
              <a:latin typeface="Oswald"/>
              <a:ea typeface="Oswald"/>
              <a:cs typeface="Oswald"/>
              <a:sym typeface="Oswald"/>
            </a:endParaRPr>
          </a:p>
          <a:p>
            <a:pPr indent="0" lvl="0" marL="0" rtl="0" algn="l">
              <a:spcBef>
                <a:spcPts val="0"/>
              </a:spcBef>
              <a:spcAft>
                <a:spcPts val="0"/>
              </a:spcAft>
              <a:buNone/>
            </a:pPr>
            <a:r>
              <a:t/>
            </a:r>
            <a:endParaRPr sz="3000">
              <a:solidFill>
                <a:srgbClr val="FFFFFF"/>
              </a:solidFill>
              <a:highlight>
                <a:srgbClr val="45818E"/>
              </a:highlight>
              <a:latin typeface="Oswald"/>
              <a:ea typeface="Oswald"/>
              <a:cs typeface="Oswald"/>
              <a:sym typeface="Oswald"/>
            </a:endParaRPr>
          </a:p>
          <a:p>
            <a:pPr indent="0" lvl="0" marL="0" rtl="0" algn="l">
              <a:spcBef>
                <a:spcPts val="0"/>
              </a:spcBef>
              <a:spcAft>
                <a:spcPts val="0"/>
              </a:spcAft>
              <a:buNone/>
            </a:pPr>
            <a:r>
              <a:t/>
            </a:r>
            <a:endParaRPr sz="3000">
              <a:solidFill>
                <a:srgbClr val="FFFFFF"/>
              </a:solidFill>
              <a:highlight>
                <a:srgbClr val="45818E"/>
              </a:highlight>
              <a:latin typeface="Oswald"/>
              <a:ea typeface="Oswald"/>
              <a:cs typeface="Oswald"/>
              <a:sym typeface="Oswald"/>
            </a:endParaRPr>
          </a:p>
        </p:txBody>
      </p:sp>
      <p:sp>
        <p:nvSpPr>
          <p:cNvPr id="308" name="Google Shape;308;p20"/>
          <p:cNvSpPr txBox="1"/>
          <p:nvPr/>
        </p:nvSpPr>
        <p:spPr>
          <a:xfrm>
            <a:off x="776525" y="5789735"/>
            <a:ext cx="12229500" cy="1310100"/>
          </a:xfrm>
          <a:prstGeom prst="rect">
            <a:avLst/>
          </a:prstGeom>
          <a:noFill/>
          <a:ln>
            <a:noFill/>
          </a:ln>
        </p:spPr>
        <p:txBody>
          <a:bodyPr anchorCtr="0" anchor="ctr" bIns="232200" lIns="232200" spcFirstLastPara="1" rIns="232200" wrap="square" tIns="232200">
            <a:noAutofit/>
          </a:bodyPr>
          <a:lstStyle/>
          <a:p>
            <a:pPr indent="-387350" lvl="0" marL="457200" marR="0" rtl="0" algn="l">
              <a:lnSpc>
                <a:spcPct val="100000"/>
              </a:lnSpc>
              <a:spcBef>
                <a:spcPts val="0"/>
              </a:spcBef>
              <a:spcAft>
                <a:spcPts val="0"/>
              </a:spcAft>
              <a:buClr>
                <a:srgbClr val="45818E"/>
              </a:buClr>
              <a:buSzPts val="2500"/>
              <a:buFont typeface="Times New Roman"/>
              <a:buChar char="■"/>
            </a:pPr>
            <a:r>
              <a:rPr lang="en" sz="2500">
                <a:solidFill>
                  <a:srgbClr val="45818E"/>
                </a:solidFill>
                <a:latin typeface="Times New Roman"/>
                <a:ea typeface="Times New Roman"/>
                <a:cs typeface="Times New Roman"/>
                <a:sym typeface="Times New Roman"/>
              </a:rPr>
              <a:t>From the testes and adrenal glands.</a:t>
            </a:r>
            <a:endParaRPr sz="2500">
              <a:solidFill>
                <a:srgbClr val="45818E"/>
              </a:solidFill>
              <a:latin typeface="Times New Roman"/>
              <a:ea typeface="Times New Roman"/>
              <a:cs typeface="Times New Roman"/>
              <a:sym typeface="Times New Roman"/>
            </a:endParaRPr>
          </a:p>
          <a:p>
            <a:pPr indent="-387350" lvl="0" marL="457200" marR="0" rtl="0" algn="l">
              <a:lnSpc>
                <a:spcPct val="100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It is synthesized either from cholesterol </a:t>
            </a:r>
            <a:r>
              <a:rPr lang="en" sz="2500">
                <a:solidFill>
                  <a:srgbClr val="45818E"/>
                </a:solidFill>
                <a:latin typeface="Times New Roman"/>
                <a:ea typeface="Times New Roman"/>
                <a:cs typeface="Times New Roman"/>
                <a:sym typeface="Times New Roman"/>
              </a:rPr>
              <a:t>or directly from acetylcoenzyme A.</a:t>
            </a:r>
            <a:endParaRPr sz="2500">
              <a:solidFill>
                <a:srgbClr val="45818E"/>
              </a:solidFill>
              <a:latin typeface="Times New Roman"/>
              <a:ea typeface="Times New Roman"/>
              <a:cs typeface="Times New Roman"/>
              <a:sym typeface="Times New Roman"/>
            </a:endParaRPr>
          </a:p>
        </p:txBody>
      </p:sp>
      <p:sp>
        <p:nvSpPr>
          <p:cNvPr id="309" name="Google Shape;309;p20"/>
          <p:cNvSpPr txBox="1"/>
          <p:nvPr/>
        </p:nvSpPr>
        <p:spPr>
          <a:xfrm>
            <a:off x="876275" y="7395525"/>
            <a:ext cx="105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highlight>
                  <a:srgbClr val="45818E"/>
                </a:highlight>
                <a:latin typeface="Oswald"/>
                <a:ea typeface="Oswald"/>
                <a:cs typeface="Oswald"/>
                <a:sym typeface="Oswald"/>
              </a:rPr>
              <a:t>Metabolism of testosterone:</a:t>
            </a:r>
            <a:endParaRPr sz="3000">
              <a:solidFill>
                <a:srgbClr val="FFFFFF"/>
              </a:solidFill>
              <a:highlight>
                <a:srgbClr val="45818E"/>
              </a:highlight>
              <a:latin typeface="Oswald"/>
              <a:ea typeface="Oswald"/>
              <a:cs typeface="Oswald"/>
              <a:sym typeface="Oswald"/>
            </a:endParaRPr>
          </a:p>
        </p:txBody>
      </p:sp>
      <p:sp>
        <p:nvSpPr>
          <p:cNvPr id="310" name="Google Shape;310;p20"/>
          <p:cNvSpPr txBox="1"/>
          <p:nvPr/>
        </p:nvSpPr>
        <p:spPr>
          <a:xfrm>
            <a:off x="921850" y="7726375"/>
            <a:ext cx="12229500" cy="1381200"/>
          </a:xfrm>
          <a:prstGeom prst="rect">
            <a:avLst/>
          </a:prstGeom>
          <a:noFill/>
          <a:ln>
            <a:noFill/>
          </a:ln>
        </p:spPr>
        <p:txBody>
          <a:bodyPr anchorCtr="0" anchor="t" bIns="232200" lIns="232200" spcFirstLastPara="1" rIns="232200" wrap="square" tIns="232200">
            <a:noAutofit/>
          </a:bodyPr>
          <a:lstStyle/>
          <a:p>
            <a:pPr indent="-387350" lvl="0" marL="457200" marR="0" rtl="0" algn="l">
              <a:lnSpc>
                <a:spcPct val="100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Testosterone binds to a beta globulin and circulates in the blood for 30 minutes to several hours.</a:t>
            </a:r>
            <a:endParaRPr sz="2500">
              <a:latin typeface="Times New Roman"/>
              <a:ea typeface="Times New Roman"/>
              <a:cs typeface="Times New Roman"/>
              <a:sym typeface="Times New Roman"/>
            </a:endParaRPr>
          </a:p>
          <a:p>
            <a:pPr indent="-387350" lvl="0" marL="457200" marR="0" rtl="0" algn="l">
              <a:lnSpc>
                <a:spcPct val="100000"/>
              </a:lnSpc>
              <a:spcBef>
                <a:spcPts val="0"/>
              </a:spcBef>
              <a:spcAft>
                <a:spcPts val="0"/>
              </a:spcAft>
              <a:buSzPts val="2500"/>
              <a:buFont typeface="Times New Roman"/>
              <a:buChar char="■"/>
            </a:pPr>
            <a:r>
              <a:rPr lang="en" sz="2500">
                <a:latin typeface="Times New Roman"/>
                <a:ea typeface="Times New Roman"/>
                <a:cs typeface="Times New Roman"/>
                <a:sym typeface="Times New Roman"/>
              </a:rPr>
              <a:t>Converted to estrogen in the liver.</a:t>
            </a:r>
            <a:endParaRPr sz="2500">
              <a:latin typeface="Times New Roman"/>
              <a:ea typeface="Times New Roman"/>
              <a:cs typeface="Times New Roman"/>
              <a:sym typeface="Times New Roman"/>
            </a:endParaRPr>
          </a:p>
          <a:p>
            <a:pPr indent="-374650" lvl="0" marL="457200" marR="0" rtl="0" algn="l">
              <a:lnSpc>
                <a:spcPct val="100000"/>
              </a:lnSpc>
              <a:spcBef>
                <a:spcPts val="0"/>
              </a:spcBef>
              <a:spcAft>
                <a:spcPts val="0"/>
              </a:spcAft>
              <a:buSzPts val="2300"/>
              <a:buFont typeface="Times New Roman"/>
              <a:buChar char="■"/>
            </a:pPr>
            <a:r>
              <a:rPr lang="en" sz="2500">
                <a:latin typeface="Times New Roman"/>
                <a:ea typeface="Times New Roman"/>
                <a:cs typeface="Times New Roman"/>
                <a:sym typeface="Times New Roman"/>
              </a:rPr>
              <a:t>Excreted either into the gut through liver bile or into the urine through the kidneys</a:t>
            </a:r>
            <a:r>
              <a:rPr lang="en" sz="2300">
                <a:latin typeface="Times New Roman"/>
                <a:ea typeface="Times New Roman"/>
                <a:cs typeface="Times New Roman"/>
                <a:sym typeface="Times New Roman"/>
              </a:rPr>
              <a:t>.</a:t>
            </a:r>
            <a:endParaRPr sz="2300">
              <a:latin typeface="Times New Roman"/>
              <a:ea typeface="Times New Roman"/>
              <a:cs typeface="Times New Roman"/>
              <a:sym typeface="Times New Roman"/>
            </a:endParaRPr>
          </a:p>
        </p:txBody>
      </p:sp>
      <p:sp>
        <p:nvSpPr>
          <p:cNvPr id="311" name="Google Shape;311;p20"/>
          <p:cNvSpPr/>
          <p:nvPr/>
        </p:nvSpPr>
        <p:spPr>
          <a:xfrm>
            <a:off x="398162" y="10467604"/>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A9999"/>
              </a:solidFill>
            </a:endParaRPr>
          </a:p>
        </p:txBody>
      </p:sp>
      <p:pic>
        <p:nvPicPr>
          <p:cNvPr id="312" name="Google Shape;312;p20"/>
          <p:cNvPicPr preferRelativeResize="0"/>
          <p:nvPr/>
        </p:nvPicPr>
        <p:blipFill>
          <a:blip r:embed="rId4">
            <a:alphaModFix/>
          </a:blip>
          <a:stretch>
            <a:fillRect/>
          </a:stretch>
        </p:blipFill>
        <p:spPr>
          <a:xfrm>
            <a:off x="10606709" y="12824050"/>
            <a:ext cx="3010254" cy="2254138"/>
          </a:xfrm>
          <a:prstGeom prst="rect">
            <a:avLst/>
          </a:prstGeom>
          <a:noFill/>
          <a:ln cap="flat" cmpd="sng" w="9525">
            <a:solidFill>
              <a:srgbClr val="8E7CC3"/>
            </a:solidFill>
            <a:prstDash val="solid"/>
            <a:round/>
            <a:headEnd len="sm" w="sm" type="none"/>
            <a:tailEnd len="sm" w="sm" type="none"/>
          </a:ln>
        </p:spPr>
      </p:pic>
      <p:sp>
        <p:nvSpPr>
          <p:cNvPr id="313" name="Google Shape;313;p20"/>
          <p:cNvSpPr txBox="1"/>
          <p:nvPr/>
        </p:nvSpPr>
        <p:spPr>
          <a:xfrm>
            <a:off x="11509263" y="15049725"/>
            <a:ext cx="1875900" cy="433500"/>
          </a:xfrm>
          <a:prstGeom prst="rect">
            <a:avLst/>
          </a:prstGeom>
          <a:noFill/>
          <a:ln>
            <a:noFill/>
          </a:ln>
        </p:spPr>
        <p:txBody>
          <a:bodyPr anchorCtr="0" anchor="ctr" bIns="242375" lIns="242375" spcFirstLastPara="1" rIns="242375" wrap="square" tIns="242375">
            <a:noAutofit/>
          </a:bodyPr>
          <a:lstStyle/>
          <a:p>
            <a:pPr indent="0" lvl="0" marL="0" marR="0" rtl="0" algn="l">
              <a:lnSpc>
                <a:spcPct val="100000"/>
              </a:lnSpc>
              <a:spcBef>
                <a:spcPts val="0"/>
              </a:spcBef>
              <a:spcAft>
                <a:spcPts val="0"/>
              </a:spcAft>
              <a:buNone/>
            </a:pPr>
            <a:r>
              <a:rPr b="1" lang="en" sz="1800">
                <a:highlight>
                  <a:srgbClr val="FFFFFF"/>
                </a:highlight>
                <a:latin typeface="Merriweather"/>
                <a:ea typeface="Merriweather"/>
                <a:cs typeface="Merriweather"/>
                <a:sym typeface="Merriweather"/>
              </a:rPr>
              <a:t>Figure</a:t>
            </a:r>
            <a:r>
              <a:rPr b="1" lang="en" sz="1800">
                <a:highlight>
                  <a:srgbClr val="FFFFFF"/>
                </a:highlight>
                <a:latin typeface="Merriweather"/>
                <a:ea typeface="Merriweather"/>
                <a:cs typeface="Merriweather"/>
                <a:sym typeface="Merriweather"/>
              </a:rPr>
              <a:t> 4-13</a:t>
            </a:r>
            <a:endParaRPr b="1" sz="1800">
              <a:highlight>
                <a:srgbClr val="FFFFFF"/>
              </a:highlight>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21"/>
          <p:cNvSpPr/>
          <p:nvPr/>
        </p:nvSpPr>
        <p:spPr>
          <a:xfrm>
            <a:off x="-12" y="48866"/>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19" name="Google Shape;319;p21"/>
          <p:cNvSpPr/>
          <p:nvPr/>
        </p:nvSpPr>
        <p:spPr>
          <a:xfrm>
            <a:off x="656603" y="489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20" name="Google Shape;320;p21"/>
          <p:cNvSpPr txBox="1"/>
          <p:nvPr/>
        </p:nvSpPr>
        <p:spPr>
          <a:xfrm>
            <a:off x="11409312" y="385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 </a:t>
            </a:r>
            <a:endParaRPr sz="3500">
              <a:latin typeface="Oswald"/>
              <a:ea typeface="Oswald"/>
              <a:cs typeface="Oswald"/>
              <a:sym typeface="Oswald"/>
            </a:endParaRPr>
          </a:p>
        </p:txBody>
      </p:sp>
      <p:sp>
        <p:nvSpPr>
          <p:cNvPr id="321" name="Google Shape;321;p21"/>
          <p:cNvSpPr txBox="1"/>
          <p:nvPr/>
        </p:nvSpPr>
        <p:spPr>
          <a:xfrm>
            <a:off x="929913" y="4887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PHYSIOLOGY OF ANDROGENS &amp; CONTROL OF MALE SEXUAL FUNCTIONS</a:t>
            </a:r>
            <a:endParaRPr sz="3100">
              <a:solidFill>
                <a:srgbClr val="FFFFFF"/>
              </a:solidFill>
              <a:latin typeface="Oswald"/>
              <a:ea typeface="Oswald"/>
              <a:cs typeface="Oswald"/>
              <a:sym typeface="Oswald"/>
            </a:endParaRPr>
          </a:p>
        </p:txBody>
      </p:sp>
      <p:sp>
        <p:nvSpPr>
          <p:cNvPr id="322" name="Google Shape;322;p21"/>
          <p:cNvSpPr txBox="1"/>
          <p:nvPr/>
        </p:nvSpPr>
        <p:spPr>
          <a:xfrm>
            <a:off x="188001" y="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8</a:t>
            </a:r>
            <a:endParaRPr sz="4500">
              <a:solidFill>
                <a:srgbClr val="FFFFFF"/>
              </a:solidFill>
              <a:latin typeface="Oswald"/>
              <a:ea typeface="Oswald"/>
              <a:cs typeface="Oswald"/>
              <a:sym typeface="Oswald"/>
            </a:endParaRPr>
          </a:p>
        </p:txBody>
      </p:sp>
      <p:sp>
        <p:nvSpPr>
          <p:cNvPr id="323" name="Google Shape;323;p21"/>
          <p:cNvSpPr txBox="1"/>
          <p:nvPr/>
        </p:nvSpPr>
        <p:spPr>
          <a:xfrm>
            <a:off x="0" y="18208308"/>
            <a:ext cx="38178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400">
                <a:solidFill>
                  <a:srgbClr val="FFFFFF"/>
                </a:solidFill>
                <a:latin typeface="Verdana"/>
                <a:ea typeface="Verdana"/>
                <a:cs typeface="Verdana"/>
                <a:sym typeface="Verdana"/>
              </a:rPr>
              <a:t>Footnotes</a:t>
            </a:r>
            <a:endParaRPr sz="2400">
              <a:solidFill>
                <a:srgbClr val="FFFFFF"/>
              </a:solidFill>
              <a:latin typeface="Verdana"/>
              <a:ea typeface="Verdana"/>
              <a:cs typeface="Verdana"/>
              <a:sym typeface="Verdana"/>
            </a:endParaRPr>
          </a:p>
        </p:txBody>
      </p:sp>
      <p:sp>
        <p:nvSpPr>
          <p:cNvPr id="324" name="Google Shape;324;p21"/>
          <p:cNvSpPr/>
          <p:nvPr/>
        </p:nvSpPr>
        <p:spPr>
          <a:xfrm>
            <a:off x="539675" y="18136050"/>
            <a:ext cx="135855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chemeClr val="dk1"/>
              </a:buClr>
              <a:buSzPts val="1100"/>
              <a:buFont typeface="Arial"/>
              <a:buNone/>
            </a:pPr>
            <a:r>
              <a:rPr lang="en" sz="2500">
                <a:solidFill>
                  <a:schemeClr val="lt1"/>
                </a:solidFill>
                <a:latin typeface="Oswald"/>
                <a:ea typeface="Oswald"/>
                <a:cs typeface="Oswald"/>
                <a:sym typeface="Oswald"/>
              </a:rPr>
              <a:t>FOOTNOTES</a:t>
            </a:r>
            <a:endParaRPr/>
          </a:p>
        </p:txBody>
      </p:sp>
      <p:sp>
        <p:nvSpPr>
          <p:cNvPr id="325" name="Google Shape;325;p21"/>
          <p:cNvSpPr/>
          <p:nvPr/>
        </p:nvSpPr>
        <p:spPr>
          <a:xfrm>
            <a:off x="-5425" y="1813605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26" name="Google Shape;326;p21"/>
          <p:cNvSpPr/>
          <p:nvPr/>
        </p:nvSpPr>
        <p:spPr>
          <a:xfrm flipH="1" rot="10800000">
            <a:off x="266850" y="14511313"/>
            <a:ext cx="13563300" cy="3434700"/>
          </a:xfrm>
          <a:prstGeom prst="round1Rect">
            <a:avLst>
              <a:gd fmla="val 16667" name="adj"/>
            </a:avLst>
          </a:prstGeom>
          <a:noFill/>
          <a:ln cap="flat" cmpd="sng" w="9525">
            <a:solidFill>
              <a:srgbClr val="EA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27" name="Google Shape;327;p21"/>
          <p:cNvSpPr/>
          <p:nvPr/>
        </p:nvSpPr>
        <p:spPr>
          <a:xfrm>
            <a:off x="12562575" y="14515000"/>
            <a:ext cx="507600" cy="34347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28" name="Google Shape;328;p21"/>
          <p:cNvSpPr/>
          <p:nvPr/>
        </p:nvSpPr>
        <p:spPr>
          <a:xfrm>
            <a:off x="11715950" y="14515013"/>
            <a:ext cx="468600" cy="34347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29" name="Google Shape;329;p21"/>
          <p:cNvSpPr txBox="1"/>
          <p:nvPr/>
        </p:nvSpPr>
        <p:spPr>
          <a:xfrm>
            <a:off x="909325" y="14507625"/>
            <a:ext cx="10428600" cy="9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highlight>
                  <a:srgbClr val="F4CCCC"/>
                </a:highlight>
                <a:latin typeface="Oswald"/>
                <a:ea typeface="Oswald"/>
                <a:cs typeface="Oswald"/>
                <a:sym typeface="Oswald"/>
              </a:rPr>
              <a:t>The Basic Intracellular Mechanism of Action of Testosterone</a:t>
            </a:r>
            <a:endParaRPr sz="3600">
              <a:highlight>
                <a:srgbClr val="F4CCCC"/>
              </a:highlight>
              <a:latin typeface="Oswald"/>
              <a:ea typeface="Oswald"/>
              <a:cs typeface="Oswald"/>
              <a:sym typeface="Oswald"/>
            </a:endParaRPr>
          </a:p>
        </p:txBody>
      </p:sp>
      <p:sp>
        <p:nvSpPr>
          <p:cNvPr id="330" name="Google Shape;330;p21"/>
          <p:cNvSpPr txBox="1"/>
          <p:nvPr/>
        </p:nvSpPr>
        <p:spPr>
          <a:xfrm>
            <a:off x="479825" y="15396974"/>
            <a:ext cx="10428600" cy="2036100"/>
          </a:xfrm>
          <a:prstGeom prst="rect">
            <a:avLst/>
          </a:prstGeom>
          <a:noFill/>
          <a:ln>
            <a:noFill/>
          </a:ln>
        </p:spPr>
        <p:txBody>
          <a:bodyPr anchorCtr="0" anchor="ctr" bIns="232200" lIns="232200" spcFirstLastPara="1" rIns="232200" wrap="square" tIns="232200">
            <a:noAutofit/>
          </a:bodyPr>
          <a:lstStyle/>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Once it diffuses to cells it either binds to androgen receptor or converted to DHT (by 5-alpha reductase) which t</a:t>
            </a:r>
            <a:r>
              <a:rPr lang="en" sz="2000">
                <a:solidFill>
                  <a:schemeClr val="dk1"/>
                </a:solidFill>
                <a:latin typeface="Times New Roman"/>
                <a:ea typeface="Times New Roman"/>
                <a:cs typeface="Times New Roman"/>
                <a:sym typeface="Times New Roman"/>
              </a:rPr>
              <a:t>hen binds to the androgen receptor.</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Char char="■"/>
            </a:pPr>
            <a:r>
              <a:rPr lang="en" sz="2000">
                <a:latin typeface="Times New Roman"/>
                <a:ea typeface="Times New Roman"/>
                <a:cs typeface="Times New Roman"/>
                <a:sym typeface="Times New Roman"/>
              </a:rPr>
              <a:t>It increases the rate of protein synthesis in target cells.</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Char char="■"/>
            </a:pPr>
            <a:r>
              <a:rPr lang="en" sz="2000">
                <a:latin typeface="Times New Roman"/>
                <a:ea typeface="Times New Roman"/>
                <a:cs typeface="Times New Roman"/>
                <a:sym typeface="Times New Roman"/>
              </a:rPr>
              <a:t>This combination moves to the cell nucleus, where it binds a nuclear protein and induces protein</a:t>
            </a:r>
            <a:r>
              <a:rPr lang="en" sz="2000">
                <a:latin typeface="Times New Roman"/>
                <a:ea typeface="Times New Roman"/>
                <a:cs typeface="Times New Roman"/>
                <a:sym typeface="Times New Roman"/>
              </a:rPr>
              <a:t> </a:t>
            </a:r>
            <a:r>
              <a:rPr lang="en" sz="2000">
                <a:latin typeface="Times New Roman"/>
                <a:ea typeface="Times New Roman"/>
                <a:cs typeface="Times New Roman"/>
                <a:sym typeface="Times New Roman"/>
              </a:rPr>
              <a:t>formation.</a:t>
            </a:r>
            <a:endParaRPr sz="2000">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It binds to testosterone–binding globulin (TeBG), ABP, serum albumin, or to corticosterone-binding globulin (CBG)</a:t>
            </a:r>
            <a:endParaRPr sz="2000">
              <a:latin typeface="Times New Roman"/>
              <a:ea typeface="Times New Roman"/>
              <a:cs typeface="Times New Roman"/>
              <a:sym typeface="Times New Roman"/>
            </a:endParaRPr>
          </a:p>
        </p:txBody>
      </p:sp>
      <p:sp>
        <p:nvSpPr>
          <p:cNvPr id="331" name="Google Shape;331;p21"/>
          <p:cNvSpPr txBox="1"/>
          <p:nvPr/>
        </p:nvSpPr>
        <p:spPr>
          <a:xfrm>
            <a:off x="11437500" y="17038817"/>
            <a:ext cx="2108100" cy="433500"/>
          </a:xfrm>
          <a:prstGeom prst="rect">
            <a:avLst/>
          </a:prstGeom>
          <a:noFill/>
          <a:ln>
            <a:noFill/>
          </a:ln>
        </p:spPr>
        <p:txBody>
          <a:bodyPr anchorCtr="0" anchor="ctr" bIns="242375" lIns="242375" spcFirstLastPara="1" rIns="242375" wrap="square" tIns="242375">
            <a:noAutofit/>
          </a:bodyPr>
          <a:lstStyle/>
          <a:p>
            <a:pPr indent="0" lvl="0" marL="0" marR="0" rtl="0" algn="l">
              <a:lnSpc>
                <a:spcPct val="100000"/>
              </a:lnSpc>
              <a:spcBef>
                <a:spcPts val="0"/>
              </a:spcBef>
              <a:spcAft>
                <a:spcPts val="0"/>
              </a:spcAft>
              <a:buNone/>
            </a:pPr>
            <a:r>
              <a:rPr b="1" lang="en" sz="1800">
                <a:highlight>
                  <a:srgbClr val="FFFFFF"/>
                </a:highlight>
                <a:latin typeface="Merriweather"/>
                <a:ea typeface="Merriweather"/>
                <a:cs typeface="Merriweather"/>
                <a:sym typeface="Merriweather"/>
              </a:rPr>
              <a:t>Figure</a:t>
            </a:r>
            <a:r>
              <a:rPr b="1" lang="en" sz="1800">
                <a:highlight>
                  <a:srgbClr val="FFFFFF"/>
                </a:highlight>
                <a:latin typeface="Merriweather"/>
                <a:ea typeface="Merriweather"/>
                <a:cs typeface="Merriweather"/>
                <a:sym typeface="Merriweather"/>
              </a:rPr>
              <a:t> 4-14</a:t>
            </a:r>
            <a:endParaRPr b="1" sz="1800">
              <a:highlight>
                <a:srgbClr val="FFFFFF"/>
              </a:highlight>
              <a:latin typeface="Merriweather"/>
              <a:ea typeface="Merriweather"/>
              <a:cs typeface="Merriweather"/>
              <a:sym typeface="Merriweather"/>
            </a:endParaRPr>
          </a:p>
        </p:txBody>
      </p:sp>
      <p:sp>
        <p:nvSpPr>
          <p:cNvPr id="332" name="Google Shape;332;p21"/>
          <p:cNvSpPr/>
          <p:nvPr/>
        </p:nvSpPr>
        <p:spPr>
          <a:xfrm>
            <a:off x="386812" y="14667404"/>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A9999"/>
              </a:solidFill>
            </a:endParaRPr>
          </a:p>
        </p:txBody>
      </p:sp>
      <p:pic>
        <p:nvPicPr>
          <p:cNvPr id="333" name="Google Shape;333;p21"/>
          <p:cNvPicPr preferRelativeResize="0"/>
          <p:nvPr/>
        </p:nvPicPr>
        <p:blipFill>
          <a:blip r:embed="rId3">
            <a:alphaModFix/>
          </a:blip>
          <a:stretch>
            <a:fillRect/>
          </a:stretch>
        </p:blipFill>
        <p:spPr>
          <a:xfrm>
            <a:off x="10815400" y="15221446"/>
            <a:ext cx="2923675" cy="1656755"/>
          </a:xfrm>
          <a:prstGeom prst="rect">
            <a:avLst/>
          </a:prstGeom>
          <a:noFill/>
          <a:ln cap="flat" cmpd="sng" w="9525">
            <a:solidFill>
              <a:srgbClr val="000000"/>
            </a:solidFill>
            <a:prstDash val="solid"/>
            <a:round/>
            <a:headEnd len="sm" w="sm" type="none"/>
            <a:tailEnd len="sm" w="sm" type="none"/>
          </a:ln>
        </p:spPr>
      </p:pic>
      <p:sp>
        <p:nvSpPr>
          <p:cNvPr id="334" name="Google Shape;334;p21"/>
          <p:cNvSpPr txBox="1"/>
          <p:nvPr/>
        </p:nvSpPr>
        <p:spPr>
          <a:xfrm>
            <a:off x="-28175" y="18569550"/>
            <a:ext cx="14097000" cy="819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Times New Roman"/>
              <a:buAutoNum type="arabicPeriod"/>
            </a:pPr>
            <a:r>
              <a:rPr lang="en" sz="1600">
                <a:solidFill>
                  <a:schemeClr val="dk1"/>
                </a:solidFill>
                <a:latin typeface="Times New Roman"/>
                <a:ea typeface="Times New Roman"/>
                <a:cs typeface="Times New Roman"/>
                <a:sym typeface="Times New Roman"/>
              </a:rPr>
              <a:t>Testosterone increases protein deposition in the muscle, enhancing muscle mass. Therefore it has been abused by some athletes. Some elderly individuals take testosterone as a “youth pill” in-order to enhance their strength and maintain their masculine characteristics in old age. </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In testosterone’s absence, males will develop a pelvis similar to that of a female. </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This effect actually causes people with excess testosterone secretion to be shorter, eunuchs with absence of testosterone secretion from testes tend to be taller than males with testes. </a:t>
            </a:r>
            <a:endParaRPr sz="1600">
              <a:solidFill>
                <a:schemeClr val="dk1"/>
              </a:solidFill>
              <a:latin typeface="Times New Roman"/>
              <a:ea typeface="Times New Roman"/>
              <a:cs typeface="Times New Roman"/>
              <a:sym typeface="Times New Roman"/>
            </a:endParaRPr>
          </a:p>
        </p:txBody>
      </p:sp>
      <p:graphicFrame>
        <p:nvGraphicFramePr>
          <p:cNvPr id="335" name="Google Shape;335;p21"/>
          <p:cNvGraphicFramePr/>
          <p:nvPr/>
        </p:nvGraphicFramePr>
        <p:xfrm>
          <a:off x="227575" y="990163"/>
          <a:ext cx="3000000" cy="3000000"/>
        </p:xfrm>
        <a:graphic>
          <a:graphicData uri="http://schemas.openxmlformats.org/drawingml/2006/table">
            <a:tbl>
              <a:tblPr>
                <a:noFill/>
                <a:tableStyleId>{E0E057E2-6DCF-4CC1-9A35-65C84026F91C}</a:tableStyleId>
              </a:tblPr>
              <a:tblGrid>
                <a:gridCol w="6792750"/>
                <a:gridCol w="6792750"/>
              </a:tblGrid>
              <a:tr h="990025">
                <a:tc gridSpan="2">
                  <a:txBody>
                    <a:bodyPr/>
                    <a:lstStyle/>
                    <a:p>
                      <a:pPr indent="0" lvl="0" marL="0" marR="0" rtl="0" algn="ctr">
                        <a:lnSpc>
                          <a:spcPct val="100000"/>
                        </a:lnSpc>
                        <a:spcBef>
                          <a:spcPts val="0"/>
                        </a:spcBef>
                        <a:spcAft>
                          <a:spcPts val="0"/>
                        </a:spcAft>
                        <a:buNone/>
                      </a:pPr>
                      <a:r>
                        <a:rPr lang="en" sz="3000">
                          <a:solidFill>
                            <a:schemeClr val="dk1"/>
                          </a:solidFill>
                          <a:latin typeface="Oswald"/>
                          <a:ea typeface="Oswald"/>
                          <a:cs typeface="Oswald"/>
                          <a:sym typeface="Oswald"/>
                        </a:rPr>
                        <a:t>Effect of </a:t>
                      </a:r>
                      <a:r>
                        <a:rPr lang="en" sz="3000">
                          <a:latin typeface="Oswald"/>
                          <a:ea typeface="Oswald"/>
                          <a:cs typeface="Oswald"/>
                          <a:sym typeface="Oswald"/>
                        </a:rPr>
                        <a:t>T</a:t>
                      </a:r>
                      <a:r>
                        <a:rPr lang="en" sz="3000">
                          <a:latin typeface="Oswald"/>
                          <a:ea typeface="Oswald"/>
                          <a:cs typeface="Oswald"/>
                          <a:sym typeface="Oswald"/>
                        </a:rPr>
                        <a:t>estosterone</a:t>
                      </a:r>
                      <a:r>
                        <a:rPr lang="en" sz="3000">
                          <a:solidFill>
                            <a:schemeClr val="dk1"/>
                          </a:solidFill>
                          <a:latin typeface="Oswald"/>
                          <a:ea typeface="Oswald"/>
                          <a:cs typeface="Oswald"/>
                          <a:sym typeface="Oswald"/>
                        </a:rPr>
                        <a:t> on Development of Adult Primary and Secondary Sexual Characteristics:</a:t>
                      </a:r>
                      <a:endParaRPr/>
                    </a:p>
                  </a:txBody>
                  <a:tcPr marT="91425" marB="91425" marR="91425" marL="91425" anchor="ctr">
                    <a:lnB cap="flat" cmpd="sng" w="9525">
                      <a:solidFill>
                        <a:srgbClr val="EA9999"/>
                      </a:solidFill>
                      <a:prstDash val="solid"/>
                      <a:round/>
                      <a:headEnd len="sm" w="sm" type="none"/>
                      <a:tailEnd len="sm" w="sm" type="none"/>
                    </a:lnB>
                    <a:solidFill>
                      <a:srgbClr val="F4CCCC"/>
                    </a:solidFill>
                  </a:tcPr>
                </a:tc>
                <a:tc hMerge="1"/>
              </a:tr>
              <a:tr h="2332100">
                <a:tc>
                  <a:txBody>
                    <a:bodyPr/>
                    <a:lstStyle/>
                    <a:p>
                      <a:pPr indent="0" lvl="0" marL="0" rtl="0" algn="l">
                        <a:spcBef>
                          <a:spcPts val="0"/>
                        </a:spcBef>
                        <a:spcAft>
                          <a:spcPts val="0"/>
                        </a:spcAft>
                        <a:buNone/>
                      </a:pPr>
                      <a:r>
                        <a:rPr b="1" lang="en" sz="2000">
                          <a:latin typeface="Times New Roman"/>
                          <a:ea typeface="Times New Roman"/>
                          <a:cs typeface="Times New Roman"/>
                          <a:sym typeface="Times New Roman"/>
                        </a:rPr>
                        <a:t>1</a:t>
                      </a:r>
                      <a:r>
                        <a:rPr b="1" lang="en" sz="2000">
                          <a:latin typeface="Times New Roman"/>
                          <a:ea typeface="Times New Roman"/>
                          <a:cs typeface="Times New Roman"/>
                          <a:sym typeface="Times New Roman"/>
                        </a:rPr>
                        <a:t>. After puberty:</a:t>
                      </a:r>
                      <a:endParaRPr b="1" sz="20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The increasing amounts of testosterone cause enlargement of the penis, scrotum, testis &amp; secondary sexual characteristics.</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500">
                        <a:latin typeface="Times New Roman"/>
                        <a:ea typeface="Times New Roman"/>
                        <a:cs typeface="Times New Roman"/>
                        <a:sym typeface="Times New Roman"/>
                      </a:endParaRPr>
                    </a:p>
                    <a:p>
                      <a:pPr indent="0" lvl="0" marL="0" rtl="0" algn="l">
                        <a:spcBef>
                          <a:spcPts val="0"/>
                        </a:spcBef>
                        <a:spcAft>
                          <a:spcPts val="0"/>
                        </a:spcAft>
                        <a:buNone/>
                      </a:pPr>
                      <a:r>
                        <a:rPr lang="en" sz="2000">
                          <a:solidFill>
                            <a:srgbClr val="8E7CC3"/>
                          </a:solidFill>
                          <a:latin typeface="Times New Roman"/>
                          <a:ea typeface="Times New Roman"/>
                          <a:cs typeface="Times New Roman"/>
                          <a:sym typeface="Times New Roman"/>
                        </a:rPr>
                        <a:t>It</a:t>
                      </a:r>
                      <a:r>
                        <a:rPr lang="en" sz="2000">
                          <a:solidFill>
                            <a:srgbClr val="8E7CC3"/>
                          </a:solidFill>
                          <a:latin typeface="Times New Roman"/>
                          <a:ea typeface="Times New Roman"/>
                          <a:cs typeface="Times New Roman"/>
                          <a:sym typeface="Times New Roman"/>
                        </a:rPr>
                        <a:t> targets all male reproductive organs and accessory glands, its deficiency causes these organs to atrophy.</a:t>
                      </a:r>
                      <a:endParaRPr sz="2000">
                        <a:solidFill>
                          <a:srgbClr val="8E7CC3"/>
                        </a:solidFill>
                        <a:latin typeface="Times New Roman"/>
                        <a:ea typeface="Times New Roman"/>
                        <a:cs typeface="Times New Roman"/>
                        <a:sym typeface="Times New Roman"/>
                      </a:endParaRPr>
                    </a:p>
                  </a:txBody>
                  <a:tcPr marT="91425" marB="91425" marR="91425" marL="91425" anchor="ctr">
                    <a:lnL cap="flat" cmpd="sng" w="9525">
                      <a:solidFill>
                        <a:srgbClr val="EA9999"/>
                      </a:solidFill>
                      <a:prstDash val="solid"/>
                      <a:round/>
                      <a:headEnd len="sm" w="sm" type="none"/>
                      <a:tailEnd len="sm" w="sm" type="none"/>
                    </a:lnL>
                    <a:lnR cap="flat" cmpd="sng" w="9525">
                      <a:solidFill>
                        <a:srgbClr val="EA9999"/>
                      </a:solidFill>
                      <a:prstDash val="solid"/>
                      <a:round/>
                      <a:headEnd len="sm" w="sm" type="none"/>
                      <a:tailEnd len="sm" w="sm" type="none"/>
                    </a:lnR>
                    <a:lnT cap="flat" cmpd="sng" w="9525">
                      <a:solidFill>
                        <a:srgbClr val="EA9999"/>
                      </a:solidFill>
                      <a:prstDash val="solid"/>
                      <a:round/>
                      <a:headEnd len="sm" w="sm" type="none"/>
                      <a:tailEnd len="sm" w="sm" type="none"/>
                    </a:lnT>
                    <a:lnB cap="flat" cmpd="sng" w="9525">
                      <a:solidFill>
                        <a:srgbClr val="EA9999"/>
                      </a:solidFill>
                      <a:prstDash val="solid"/>
                      <a:round/>
                      <a:headEnd len="sm" w="sm" type="none"/>
                      <a:tailEnd len="sm" w="sm" type="none"/>
                    </a:lnB>
                    <a:solidFill>
                      <a:srgbClr val="F4CCCC">
                        <a:alpha val="13410"/>
                      </a:srgbClr>
                    </a:solidFill>
                  </a:tcPr>
                </a:tc>
                <a:tc>
                  <a:txBody>
                    <a:bodyPr/>
                    <a:lstStyle/>
                    <a:p>
                      <a:pPr indent="0" lvl="0" marL="0" rtl="0" algn="l">
                        <a:spcBef>
                          <a:spcPts val="0"/>
                        </a:spcBef>
                        <a:spcAft>
                          <a:spcPts val="0"/>
                        </a:spcAft>
                        <a:buNone/>
                      </a:pPr>
                      <a:r>
                        <a:rPr b="1" lang="en" sz="2000">
                          <a:latin typeface="Times New Roman"/>
                          <a:ea typeface="Times New Roman"/>
                          <a:cs typeface="Times New Roman"/>
                          <a:sym typeface="Times New Roman"/>
                        </a:rPr>
                        <a:t>2. Effect on the distribution of body hair:</a:t>
                      </a:r>
                      <a:endParaRPr b="1" sz="2000">
                        <a:latin typeface="Times New Roman"/>
                        <a:ea typeface="Times New Roman"/>
                        <a:cs typeface="Times New Roman"/>
                        <a:sym typeface="Times New Roman"/>
                      </a:endParaRPr>
                    </a:p>
                    <a:p>
                      <a:pPr indent="0" lvl="0" marL="0" rtl="0" algn="l">
                        <a:spcBef>
                          <a:spcPts val="0"/>
                        </a:spcBef>
                        <a:spcAft>
                          <a:spcPts val="0"/>
                        </a:spcAft>
                        <a:buNone/>
                      </a:pPr>
                      <a:r>
                        <a:rPr lang="en" sz="2000">
                          <a:solidFill>
                            <a:srgbClr val="8E7CC3"/>
                          </a:solidFill>
                          <a:latin typeface="Times New Roman"/>
                          <a:ea typeface="Times New Roman"/>
                          <a:cs typeface="Times New Roman"/>
                          <a:sym typeface="Times New Roman"/>
                        </a:rPr>
                        <a:t>Causes the appearance of pubic, axillary, and facial hair</a:t>
                      </a:r>
                      <a:r>
                        <a:rPr lang="en" sz="2000">
                          <a:solidFill>
                            <a:schemeClr val="dk1"/>
                          </a:solidFill>
                          <a:latin typeface="Times New Roman"/>
                          <a:ea typeface="Times New Roman"/>
                          <a:cs typeface="Times New Roman"/>
                          <a:sym typeface="Times New Roman"/>
                        </a:rPr>
                        <a:t>.</a:t>
                      </a:r>
                      <a:endParaRPr b="1" sz="2000">
                        <a:latin typeface="Times New Roman"/>
                        <a:ea typeface="Times New Roman"/>
                        <a:cs typeface="Times New Roman"/>
                        <a:sym typeface="Times New Roman"/>
                      </a:endParaRPr>
                    </a:p>
                    <a:p>
                      <a:pPr indent="0" lvl="0" marL="0" rtl="0" algn="l">
                        <a:spcBef>
                          <a:spcPts val="0"/>
                        </a:spcBef>
                        <a:spcAft>
                          <a:spcPts val="0"/>
                        </a:spcAft>
                        <a:buNone/>
                      </a:pPr>
                      <a:r>
                        <a:rPr lang="en" sz="2000">
                          <a:solidFill>
                            <a:srgbClr val="45818E"/>
                          </a:solidFill>
                          <a:latin typeface="Times New Roman"/>
                          <a:ea typeface="Times New Roman"/>
                          <a:cs typeface="Times New Roman"/>
                          <a:sym typeface="Times New Roman"/>
                        </a:rPr>
                        <a:t>Testosterone causes growth of hair:</a:t>
                      </a:r>
                      <a:endParaRPr sz="2000">
                        <a:solidFill>
                          <a:srgbClr val="45818E"/>
                        </a:solidFill>
                        <a:latin typeface="Times New Roman"/>
                        <a:ea typeface="Times New Roman"/>
                        <a:cs typeface="Times New Roman"/>
                        <a:sym typeface="Times New Roman"/>
                      </a:endParaRPr>
                    </a:p>
                    <a:p>
                      <a:pPr indent="0" lvl="0" marL="0" rtl="0" algn="l">
                        <a:spcBef>
                          <a:spcPts val="0"/>
                        </a:spcBef>
                        <a:spcAft>
                          <a:spcPts val="0"/>
                        </a:spcAft>
                        <a:buNone/>
                      </a:pPr>
                      <a:r>
                        <a:rPr lang="en" sz="2000">
                          <a:solidFill>
                            <a:srgbClr val="45818E"/>
                          </a:solidFill>
                          <a:latin typeface="Times New Roman"/>
                          <a:ea typeface="Times New Roman"/>
                          <a:cs typeface="Times New Roman"/>
                          <a:sym typeface="Times New Roman"/>
                        </a:rPr>
                        <a:t>(1) </a:t>
                      </a:r>
                      <a:r>
                        <a:rPr lang="en" sz="2000">
                          <a:solidFill>
                            <a:srgbClr val="45818E"/>
                          </a:solidFill>
                          <a:latin typeface="Times New Roman"/>
                          <a:ea typeface="Times New Roman"/>
                          <a:cs typeface="Times New Roman"/>
                          <a:sym typeface="Times New Roman"/>
                        </a:rPr>
                        <a:t>over the pubis (upward along the linea alba of the abdomen to the umbilicus), (2) on the face, (3) on the chest, and (4) less often on other regions of the body, such as the back.</a:t>
                      </a:r>
                      <a:endParaRPr sz="2000">
                        <a:latin typeface="Times New Roman"/>
                        <a:ea typeface="Times New Roman"/>
                        <a:cs typeface="Times New Roman"/>
                        <a:sym typeface="Times New Roman"/>
                      </a:endParaRPr>
                    </a:p>
                  </a:txBody>
                  <a:tcPr marT="91425" marB="91425" marR="91425" marL="91425" anchor="ctr">
                    <a:lnL cap="flat" cmpd="sng" w="9525">
                      <a:solidFill>
                        <a:srgbClr val="EA9999"/>
                      </a:solidFill>
                      <a:prstDash val="solid"/>
                      <a:round/>
                      <a:headEnd len="sm" w="sm" type="none"/>
                      <a:tailEnd len="sm" w="sm" type="none"/>
                    </a:lnL>
                    <a:lnR cap="flat" cmpd="sng" w="9525">
                      <a:solidFill>
                        <a:srgbClr val="EA9999"/>
                      </a:solidFill>
                      <a:prstDash val="solid"/>
                      <a:round/>
                      <a:headEnd len="sm" w="sm" type="none"/>
                      <a:tailEnd len="sm" w="sm" type="none"/>
                    </a:lnR>
                    <a:lnT cap="flat" cmpd="sng" w="9525">
                      <a:solidFill>
                        <a:srgbClr val="EA9999"/>
                      </a:solidFill>
                      <a:prstDash val="solid"/>
                      <a:round/>
                      <a:headEnd len="sm" w="sm" type="none"/>
                      <a:tailEnd len="sm" w="sm" type="none"/>
                    </a:lnT>
                    <a:lnB cap="flat" cmpd="sng" w="9525">
                      <a:solidFill>
                        <a:srgbClr val="EA9999"/>
                      </a:solidFill>
                      <a:prstDash val="solid"/>
                      <a:round/>
                      <a:headEnd len="sm" w="sm" type="none"/>
                      <a:tailEnd len="sm" w="sm" type="none"/>
                    </a:lnB>
                    <a:solidFill>
                      <a:srgbClr val="F4CCCC">
                        <a:alpha val="13410"/>
                      </a:srgbClr>
                    </a:solidFill>
                  </a:tcPr>
                </a:tc>
              </a:tr>
              <a:tr h="1978750">
                <a:tc>
                  <a:txBody>
                    <a:bodyPr/>
                    <a:lstStyle/>
                    <a:p>
                      <a:pPr indent="0" lvl="0" marL="0" rtl="0" algn="l">
                        <a:spcBef>
                          <a:spcPts val="0"/>
                        </a:spcBef>
                        <a:spcAft>
                          <a:spcPts val="0"/>
                        </a:spcAft>
                        <a:buNone/>
                      </a:pPr>
                      <a:r>
                        <a:rPr b="1" lang="en" sz="2000">
                          <a:solidFill>
                            <a:srgbClr val="45818E"/>
                          </a:solidFill>
                          <a:latin typeface="Times New Roman"/>
                          <a:ea typeface="Times New Roman"/>
                          <a:cs typeface="Times New Roman"/>
                          <a:sym typeface="Times New Roman"/>
                        </a:rPr>
                        <a:t>3. Baldness:</a:t>
                      </a:r>
                      <a:endParaRPr b="1" sz="2000">
                        <a:solidFill>
                          <a:srgbClr val="45818E"/>
                        </a:solidFill>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Testosterone decreases the growth of hair on the top of the head. Two factors causing baldness:</a:t>
                      </a:r>
                      <a:endParaRPr sz="20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1. Genetic background.</a:t>
                      </a:r>
                      <a:endParaRPr sz="20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2. Large quantities of androgenic hormones.</a:t>
                      </a:r>
                      <a:endParaRPr sz="2000">
                        <a:latin typeface="Times New Roman"/>
                        <a:ea typeface="Times New Roman"/>
                        <a:cs typeface="Times New Roman"/>
                        <a:sym typeface="Times New Roman"/>
                      </a:endParaRPr>
                    </a:p>
                  </a:txBody>
                  <a:tcPr marT="91425" marB="91425" marR="91425" marL="91425" anchor="ctr">
                    <a:lnL cap="flat" cmpd="sng" w="9525">
                      <a:solidFill>
                        <a:srgbClr val="EA9999"/>
                      </a:solidFill>
                      <a:prstDash val="solid"/>
                      <a:round/>
                      <a:headEnd len="sm" w="sm" type="none"/>
                      <a:tailEnd len="sm" w="sm" type="none"/>
                    </a:lnL>
                    <a:lnR cap="flat" cmpd="sng" w="9525">
                      <a:solidFill>
                        <a:srgbClr val="EA9999"/>
                      </a:solidFill>
                      <a:prstDash val="solid"/>
                      <a:round/>
                      <a:headEnd len="sm" w="sm" type="none"/>
                      <a:tailEnd len="sm" w="sm" type="none"/>
                    </a:lnR>
                    <a:lnT cap="flat" cmpd="sng" w="9525">
                      <a:solidFill>
                        <a:srgbClr val="EA9999"/>
                      </a:solidFill>
                      <a:prstDash val="solid"/>
                      <a:round/>
                      <a:headEnd len="sm" w="sm" type="none"/>
                      <a:tailEnd len="sm" w="sm" type="none"/>
                    </a:lnT>
                    <a:lnB cap="flat" cmpd="sng" w="9525">
                      <a:solidFill>
                        <a:srgbClr val="EA9999"/>
                      </a:solidFill>
                      <a:prstDash val="solid"/>
                      <a:round/>
                      <a:headEnd len="sm" w="sm" type="none"/>
                      <a:tailEnd len="sm" w="sm" type="none"/>
                    </a:lnB>
                  </a:tcPr>
                </a:tc>
                <a:tc>
                  <a:txBody>
                    <a:bodyPr/>
                    <a:lstStyle/>
                    <a:p>
                      <a:pPr indent="0" lvl="0" marL="0" rtl="0" algn="l">
                        <a:spcBef>
                          <a:spcPts val="0"/>
                        </a:spcBef>
                        <a:spcAft>
                          <a:spcPts val="0"/>
                        </a:spcAft>
                        <a:buNone/>
                      </a:pPr>
                      <a:r>
                        <a:rPr b="1" lang="en" sz="2000">
                          <a:latin typeface="Times New Roman"/>
                          <a:ea typeface="Times New Roman"/>
                          <a:cs typeface="Times New Roman"/>
                          <a:sym typeface="Times New Roman"/>
                        </a:rPr>
                        <a:t>4. Effect on voice </a:t>
                      </a:r>
                      <a:r>
                        <a:rPr b="1" lang="en" sz="2000">
                          <a:solidFill>
                            <a:srgbClr val="8E7CC3"/>
                          </a:solidFill>
                          <a:latin typeface="Times New Roman"/>
                          <a:ea typeface="Times New Roman"/>
                          <a:cs typeface="Times New Roman"/>
                          <a:sym typeface="Times New Roman"/>
                        </a:rPr>
                        <a:t>&amp; Chest</a:t>
                      </a:r>
                      <a:r>
                        <a:rPr b="1" lang="en" sz="2000">
                          <a:latin typeface="Times New Roman"/>
                          <a:ea typeface="Times New Roman"/>
                          <a:cs typeface="Times New Roman"/>
                          <a:sym typeface="Times New Roman"/>
                        </a:rPr>
                        <a:t>:</a:t>
                      </a:r>
                      <a:endParaRPr b="1" sz="2000">
                        <a:latin typeface="Times New Roman"/>
                        <a:ea typeface="Times New Roman"/>
                        <a:cs typeface="Times New Roman"/>
                        <a:sym typeface="Times New Roman"/>
                      </a:endParaRPr>
                    </a:p>
                    <a:p>
                      <a:pPr indent="-355600" lvl="0" marL="457200" rtl="0" algn="l">
                        <a:spcBef>
                          <a:spcPts val="0"/>
                        </a:spcBef>
                        <a:spcAft>
                          <a:spcPts val="0"/>
                        </a:spcAft>
                        <a:buClr>
                          <a:srgbClr val="8E7CC3"/>
                        </a:buClr>
                        <a:buSzPts val="2000"/>
                        <a:buFont typeface="Times New Roman"/>
                        <a:buChar char="-"/>
                      </a:pPr>
                      <a:r>
                        <a:rPr lang="en" sz="2000">
                          <a:solidFill>
                            <a:srgbClr val="8E7CC3"/>
                          </a:solidFill>
                          <a:latin typeface="Times New Roman"/>
                          <a:ea typeface="Times New Roman"/>
                          <a:cs typeface="Times New Roman"/>
                          <a:sym typeface="Times New Roman"/>
                        </a:rPr>
                        <a:t>Enhances growth of the chest and deepening of the voice.</a:t>
                      </a:r>
                      <a:endParaRPr sz="2000">
                        <a:solidFill>
                          <a:srgbClr val="8E7CC3"/>
                        </a:solidFill>
                        <a:latin typeface="Times New Roman"/>
                        <a:ea typeface="Times New Roman"/>
                        <a:cs typeface="Times New Roman"/>
                        <a:sym typeface="Times New Roman"/>
                      </a:endParaRPr>
                    </a:p>
                    <a:p>
                      <a:pPr indent="-355600" lvl="0" marL="457200" rtl="0" algn="l">
                        <a:spcBef>
                          <a:spcPts val="0"/>
                        </a:spcBef>
                        <a:spcAft>
                          <a:spcPts val="0"/>
                        </a:spcAft>
                        <a:buClr>
                          <a:srgbClr val="45818E"/>
                        </a:buClr>
                        <a:buSzPts val="2000"/>
                        <a:buFont typeface="Times New Roman"/>
                        <a:buChar char="-"/>
                      </a:pPr>
                      <a:r>
                        <a:rPr lang="en" sz="2000">
                          <a:solidFill>
                            <a:srgbClr val="45818E"/>
                          </a:solidFill>
                          <a:latin typeface="Times New Roman"/>
                          <a:ea typeface="Times New Roman"/>
                          <a:cs typeface="Times New Roman"/>
                          <a:sym typeface="Times New Roman"/>
                        </a:rPr>
                        <a:t>It causes hypertrophy of the laryngeal mucosa and enlargement of the larynx (typical adult masculine voice).</a:t>
                      </a:r>
                      <a:endParaRPr sz="2000">
                        <a:solidFill>
                          <a:srgbClr val="45818E"/>
                        </a:solidFill>
                        <a:latin typeface="Times New Roman"/>
                        <a:ea typeface="Times New Roman"/>
                        <a:cs typeface="Times New Roman"/>
                        <a:sym typeface="Times New Roman"/>
                      </a:endParaRPr>
                    </a:p>
                  </a:txBody>
                  <a:tcPr marT="91425" marB="91425" marR="91425" marL="91425" anchor="ctr">
                    <a:lnL cap="flat" cmpd="sng" w="9525">
                      <a:solidFill>
                        <a:srgbClr val="EA9999"/>
                      </a:solidFill>
                      <a:prstDash val="solid"/>
                      <a:round/>
                      <a:headEnd len="sm" w="sm" type="none"/>
                      <a:tailEnd len="sm" w="sm" type="none"/>
                    </a:lnL>
                    <a:lnR cap="flat" cmpd="sng" w="9525">
                      <a:solidFill>
                        <a:srgbClr val="EA9999"/>
                      </a:solidFill>
                      <a:prstDash val="solid"/>
                      <a:round/>
                      <a:headEnd len="sm" w="sm" type="none"/>
                      <a:tailEnd len="sm" w="sm" type="none"/>
                    </a:lnR>
                    <a:lnT cap="flat" cmpd="sng" w="9525">
                      <a:solidFill>
                        <a:srgbClr val="EA9999"/>
                      </a:solidFill>
                      <a:prstDash val="solid"/>
                      <a:round/>
                      <a:headEnd len="sm" w="sm" type="none"/>
                      <a:tailEnd len="sm" w="sm" type="none"/>
                    </a:lnT>
                    <a:lnB cap="flat" cmpd="sng" w="9525">
                      <a:solidFill>
                        <a:srgbClr val="EA9999"/>
                      </a:solidFill>
                      <a:prstDash val="solid"/>
                      <a:round/>
                      <a:headEnd len="sm" w="sm" type="none"/>
                      <a:tailEnd len="sm" w="sm" type="none"/>
                    </a:lnB>
                  </a:tcPr>
                </a:tc>
              </a:tr>
              <a:tr h="2685425">
                <a:tc>
                  <a:txBody>
                    <a:bodyPr/>
                    <a:lstStyle/>
                    <a:p>
                      <a:pPr indent="0" lvl="0" marL="0" rtl="0" algn="l">
                        <a:spcBef>
                          <a:spcPts val="0"/>
                        </a:spcBef>
                        <a:spcAft>
                          <a:spcPts val="0"/>
                        </a:spcAft>
                        <a:buNone/>
                      </a:pPr>
                      <a:r>
                        <a:rPr b="1" lang="en" sz="2000">
                          <a:latin typeface="Times New Roman"/>
                          <a:ea typeface="Times New Roman"/>
                          <a:cs typeface="Times New Roman"/>
                          <a:sym typeface="Times New Roman"/>
                        </a:rPr>
                        <a:t>5. Testosterone increases thickness of the skin and contribute to the development of acne:  </a:t>
                      </a:r>
                      <a:endParaRPr b="1" sz="2000">
                        <a:latin typeface="Times New Roman"/>
                        <a:ea typeface="Times New Roman"/>
                        <a:cs typeface="Times New Roman"/>
                        <a:sym typeface="Times New Roman"/>
                      </a:endParaRPr>
                    </a:p>
                    <a:p>
                      <a:pPr indent="0" lvl="0" marL="0" rtl="0" algn="l">
                        <a:spcBef>
                          <a:spcPts val="0"/>
                        </a:spcBef>
                        <a:spcAft>
                          <a:spcPts val="0"/>
                        </a:spcAft>
                        <a:buNone/>
                      </a:pPr>
                      <a:r>
                        <a:rPr b="1" lang="en" sz="2000">
                          <a:solidFill>
                            <a:srgbClr val="8E7CC3"/>
                          </a:solidFill>
                          <a:latin typeface="Times New Roman"/>
                          <a:ea typeface="Times New Roman"/>
                          <a:cs typeface="Times New Roman"/>
                          <a:sym typeface="Times New Roman"/>
                        </a:rPr>
                        <a:t>Skin thickens and becomes oily:</a:t>
                      </a:r>
                      <a:endParaRPr b="1" sz="2000">
                        <a:solidFill>
                          <a:srgbClr val="8E7CC3"/>
                        </a:solidFill>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Testosterone increases the thickness of the skin </a:t>
                      </a:r>
                      <a:r>
                        <a:rPr lang="en" sz="2000">
                          <a:solidFill>
                            <a:srgbClr val="45818E"/>
                          </a:solidFill>
                          <a:latin typeface="Times New Roman"/>
                          <a:ea typeface="Times New Roman"/>
                          <a:cs typeface="Times New Roman"/>
                          <a:sym typeface="Times New Roman"/>
                        </a:rPr>
                        <a:t>over the body &amp; the subcutaneous tissues.  </a:t>
                      </a:r>
                      <a:endParaRPr sz="2000">
                        <a:solidFill>
                          <a:srgbClr val="45818E"/>
                        </a:solidFill>
                        <a:latin typeface="Times New Roman"/>
                        <a:ea typeface="Times New Roman"/>
                        <a:cs typeface="Times New Roman"/>
                        <a:sym typeface="Times New Roman"/>
                      </a:endParaRPr>
                    </a:p>
                    <a:p>
                      <a:pPr indent="-355600" lvl="0" marL="457200" rtl="0" algn="l">
                        <a:spcBef>
                          <a:spcPts val="0"/>
                        </a:spcBef>
                        <a:spcAft>
                          <a:spcPts val="0"/>
                        </a:spcAft>
                        <a:buClr>
                          <a:srgbClr val="45818E"/>
                        </a:buClr>
                        <a:buSzPts val="2000"/>
                        <a:buFont typeface="Times New Roman"/>
                        <a:buChar char="■"/>
                      </a:pPr>
                      <a:r>
                        <a:rPr lang="en" sz="2000">
                          <a:solidFill>
                            <a:srgbClr val="45818E"/>
                          </a:solidFill>
                          <a:latin typeface="Times New Roman"/>
                          <a:ea typeface="Times New Roman"/>
                          <a:cs typeface="Times New Roman"/>
                          <a:sym typeface="Times New Roman"/>
                        </a:rPr>
                        <a:t>It also increases the secretion of the sebaceous glands. Excessive secretion by the sebaceous glands of the face can result in acne. </a:t>
                      </a:r>
                      <a:endParaRPr sz="2000">
                        <a:solidFill>
                          <a:srgbClr val="45818E"/>
                        </a:solidFill>
                        <a:latin typeface="Times New Roman"/>
                        <a:ea typeface="Times New Roman"/>
                        <a:cs typeface="Times New Roman"/>
                        <a:sym typeface="Times New Roman"/>
                      </a:endParaRPr>
                    </a:p>
                  </a:txBody>
                  <a:tcPr marT="91425" marB="91425" marR="91425" marL="91425" anchor="ctr">
                    <a:lnL cap="flat" cmpd="sng" w="9525">
                      <a:solidFill>
                        <a:srgbClr val="EA9999"/>
                      </a:solidFill>
                      <a:prstDash val="solid"/>
                      <a:round/>
                      <a:headEnd len="sm" w="sm" type="none"/>
                      <a:tailEnd len="sm" w="sm" type="none"/>
                    </a:lnL>
                    <a:lnR cap="flat" cmpd="sng" w="9525">
                      <a:solidFill>
                        <a:srgbClr val="EA9999"/>
                      </a:solidFill>
                      <a:prstDash val="solid"/>
                      <a:round/>
                      <a:headEnd len="sm" w="sm" type="none"/>
                      <a:tailEnd len="sm" w="sm" type="none"/>
                    </a:lnR>
                    <a:lnT cap="flat" cmpd="sng" w="9525">
                      <a:solidFill>
                        <a:srgbClr val="EA9999"/>
                      </a:solidFill>
                      <a:prstDash val="solid"/>
                      <a:round/>
                      <a:headEnd len="sm" w="sm" type="none"/>
                      <a:tailEnd len="sm" w="sm" type="none"/>
                    </a:lnT>
                    <a:lnB cap="flat" cmpd="sng" w="9525">
                      <a:solidFill>
                        <a:srgbClr val="EA9999"/>
                      </a:solidFill>
                      <a:prstDash val="solid"/>
                      <a:round/>
                      <a:headEnd len="sm" w="sm" type="none"/>
                      <a:tailEnd len="sm" w="sm" type="none"/>
                    </a:lnB>
                    <a:solidFill>
                      <a:srgbClr val="F4CCCC">
                        <a:alpha val="13410"/>
                      </a:srgbClr>
                    </a:solidFill>
                  </a:tcPr>
                </a:tc>
                <a:tc>
                  <a:txBody>
                    <a:bodyPr/>
                    <a:lstStyle/>
                    <a:p>
                      <a:pPr indent="0" lvl="0" marL="0" rtl="0" algn="l">
                        <a:spcBef>
                          <a:spcPts val="0"/>
                        </a:spcBef>
                        <a:spcAft>
                          <a:spcPts val="0"/>
                        </a:spcAft>
                        <a:buNone/>
                      </a:pPr>
                      <a:r>
                        <a:rPr b="1" lang="en" sz="2000">
                          <a:solidFill>
                            <a:srgbClr val="45818E"/>
                          </a:solidFill>
                          <a:latin typeface="Times New Roman"/>
                          <a:ea typeface="Times New Roman"/>
                          <a:cs typeface="Times New Roman"/>
                          <a:sym typeface="Times New Roman"/>
                        </a:rPr>
                        <a:t>6. Testosterone increases protein formation and muscle development:</a:t>
                      </a:r>
                      <a:r>
                        <a:rPr b="1" baseline="30000" lang="en" sz="2000">
                          <a:solidFill>
                            <a:srgbClr val="45818E"/>
                          </a:solidFill>
                          <a:latin typeface="Times New Roman"/>
                          <a:ea typeface="Times New Roman"/>
                          <a:cs typeface="Times New Roman"/>
                          <a:sym typeface="Times New Roman"/>
                        </a:rPr>
                        <a:t>1</a:t>
                      </a:r>
                      <a:r>
                        <a:rPr b="1" lang="en" sz="2000">
                          <a:solidFill>
                            <a:srgbClr val="45818E"/>
                          </a:solidFill>
                          <a:latin typeface="Times New Roman"/>
                          <a:ea typeface="Times New Roman"/>
                          <a:cs typeface="Times New Roman"/>
                          <a:sym typeface="Times New Roman"/>
                        </a:rPr>
                        <a:t>      </a:t>
                      </a:r>
                      <a:endParaRPr b="1" sz="2000">
                        <a:solidFill>
                          <a:srgbClr val="45818E"/>
                        </a:solidFill>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Testosterone have anabolic effect by:</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Increasing muscular development after puberty by a 50% increase in muscle mass over that in the female.  </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Increasing protein content in non-muscle parts of the body.</a:t>
                      </a:r>
                      <a:r>
                        <a:rPr lang="en" sz="2000">
                          <a:solidFill>
                            <a:srgbClr val="45818E"/>
                          </a:solidFill>
                          <a:latin typeface="Times New Roman"/>
                          <a:ea typeface="Times New Roman"/>
                          <a:cs typeface="Times New Roman"/>
                          <a:sym typeface="Times New Roman"/>
                        </a:rPr>
                        <a:t> </a:t>
                      </a:r>
                      <a:endParaRPr sz="2000">
                        <a:solidFill>
                          <a:srgbClr val="45818E"/>
                        </a:solidFill>
                        <a:latin typeface="Times New Roman"/>
                        <a:ea typeface="Times New Roman"/>
                        <a:cs typeface="Times New Roman"/>
                        <a:sym typeface="Times New Roman"/>
                      </a:endParaRPr>
                    </a:p>
                  </a:txBody>
                  <a:tcPr marT="91425" marB="91425" marR="91425" marL="91425" anchor="ctr">
                    <a:lnL cap="flat" cmpd="sng" w="9525">
                      <a:solidFill>
                        <a:srgbClr val="EA9999"/>
                      </a:solidFill>
                      <a:prstDash val="solid"/>
                      <a:round/>
                      <a:headEnd len="sm" w="sm" type="none"/>
                      <a:tailEnd len="sm" w="sm" type="none"/>
                    </a:lnL>
                    <a:lnR cap="flat" cmpd="sng" w="9525">
                      <a:solidFill>
                        <a:srgbClr val="EA9999"/>
                      </a:solidFill>
                      <a:prstDash val="solid"/>
                      <a:round/>
                      <a:headEnd len="sm" w="sm" type="none"/>
                      <a:tailEnd len="sm" w="sm" type="none"/>
                    </a:lnR>
                    <a:lnT cap="flat" cmpd="sng" w="9525">
                      <a:solidFill>
                        <a:srgbClr val="EA9999"/>
                      </a:solidFill>
                      <a:prstDash val="solid"/>
                      <a:round/>
                      <a:headEnd len="sm" w="sm" type="none"/>
                      <a:tailEnd len="sm" w="sm" type="none"/>
                    </a:lnT>
                    <a:lnB cap="flat" cmpd="sng" w="9525">
                      <a:solidFill>
                        <a:srgbClr val="EA9999"/>
                      </a:solidFill>
                      <a:prstDash val="solid"/>
                      <a:round/>
                      <a:headEnd len="sm" w="sm" type="none"/>
                      <a:tailEnd len="sm" w="sm" type="none"/>
                    </a:lnB>
                    <a:solidFill>
                      <a:srgbClr val="F4CCCC">
                        <a:alpha val="13410"/>
                      </a:srgbClr>
                    </a:solidFill>
                  </a:tcPr>
                </a:tc>
              </a:tr>
              <a:tr h="1978750">
                <a:tc gridSpan="2">
                  <a:txBody>
                    <a:bodyPr/>
                    <a:lstStyle/>
                    <a:p>
                      <a:pPr indent="0" lvl="0" marL="0" rtl="0" algn="l">
                        <a:spcBef>
                          <a:spcPts val="0"/>
                        </a:spcBef>
                        <a:spcAft>
                          <a:spcPts val="0"/>
                        </a:spcAft>
                        <a:buNone/>
                      </a:pPr>
                      <a:r>
                        <a:rPr b="1" lang="en" sz="2000">
                          <a:latin typeface="Times New Roman"/>
                          <a:ea typeface="Times New Roman"/>
                          <a:cs typeface="Times New Roman"/>
                          <a:sym typeface="Times New Roman"/>
                        </a:rPr>
                        <a:t>7. Testosterone increases bone matrix </a:t>
                      </a:r>
                      <a:r>
                        <a:rPr b="1" lang="en" sz="2000">
                          <a:solidFill>
                            <a:srgbClr val="8E7CC3"/>
                          </a:solidFill>
                          <a:latin typeface="Times New Roman"/>
                          <a:ea typeface="Times New Roman"/>
                          <a:cs typeface="Times New Roman"/>
                          <a:sym typeface="Times New Roman"/>
                        </a:rPr>
                        <a:t>(Density)</a:t>
                      </a:r>
                      <a:r>
                        <a:rPr b="1" lang="en" sz="2000">
                          <a:latin typeface="Times New Roman"/>
                          <a:ea typeface="Times New Roman"/>
                          <a:cs typeface="Times New Roman"/>
                          <a:sym typeface="Times New Roman"/>
                        </a:rPr>
                        <a:t>, and causes Ca</a:t>
                      </a:r>
                      <a:r>
                        <a:rPr b="1" baseline="30000" lang="en" sz="2000">
                          <a:latin typeface="Times New Roman"/>
                          <a:ea typeface="Times New Roman"/>
                          <a:cs typeface="Times New Roman"/>
                          <a:sym typeface="Times New Roman"/>
                        </a:rPr>
                        <a:t>2+</a:t>
                      </a:r>
                      <a:r>
                        <a:rPr b="1" lang="en" sz="2000">
                          <a:latin typeface="Times New Roman"/>
                          <a:ea typeface="Times New Roman"/>
                          <a:cs typeface="Times New Roman"/>
                          <a:sym typeface="Times New Roman"/>
                        </a:rPr>
                        <a:t> retention:</a:t>
                      </a:r>
                      <a:endParaRPr b="1"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Bones grow thicker &amp; deposit additional Ca</a:t>
                      </a:r>
                      <a:r>
                        <a:rPr baseline="30000" lang="en" sz="2000">
                          <a:latin typeface="Times New Roman"/>
                          <a:ea typeface="Times New Roman"/>
                          <a:cs typeface="Times New Roman"/>
                          <a:sym typeface="Times New Roman"/>
                        </a:rPr>
                        <a:t>2+</a:t>
                      </a:r>
                      <a:r>
                        <a:rPr lang="en" sz="2000">
                          <a:latin typeface="Times New Roman"/>
                          <a:ea typeface="Times New Roman"/>
                          <a:cs typeface="Times New Roman"/>
                          <a:sym typeface="Times New Roman"/>
                        </a:rPr>
                        <a:t> thus it increases the total quantity of bone matrix</a:t>
                      </a:r>
                      <a:r>
                        <a:rPr lang="en" sz="2000">
                          <a:solidFill>
                            <a:srgbClr val="8E7CC3"/>
                          </a:solidFill>
                          <a:latin typeface="Times New Roman"/>
                          <a:ea typeface="Times New Roman"/>
                          <a:cs typeface="Times New Roman"/>
                          <a:sym typeface="Times New Roman"/>
                        </a:rPr>
                        <a:t> </a:t>
                      </a:r>
                      <a:r>
                        <a:rPr lang="en" sz="2000">
                          <a:latin typeface="Times New Roman"/>
                          <a:ea typeface="Times New Roman"/>
                          <a:cs typeface="Times New Roman"/>
                          <a:sym typeface="Times New Roman"/>
                        </a:rPr>
                        <a:t>causing Ca</a:t>
                      </a:r>
                      <a:r>
                        <a:rPr baseline="30000" lang="en" sz="2000">
                          <a:latin typeface="Times New Roman"/>
                          <a:ea typeface="Times New Roman"/>
                          <a:cs typeface="Times New Roman"/>
                          <a:sym typeface="Times New Roman"/>
                        </a:rPr>
                        <a:t>2+</a:t>
                      </a:r>
                      <a:r>
                        <a:rPr lang="en" sz="2000">
                          <a:latin typeface="Times New Roman"/>
                          <a:ea typeface="Times New Roman"/>
                          <a:cs typeface="Times New Roman"/>
                          <a:sym typeface="Times New Roman"/>
                        </a:rPr>
                        <a:t> retention </a:t>
                      </a:r>
                      <a:r>
                        <a:rPr lang="en" sz="2000">
                          <a:solidFill>
                            <a:srgbClr val="45818E"/>
                          </a:solidFill>
                          <a:latin typeface="Times New Roman"/>
                          <a:ea typeface="Times New Roman"/>
                          <a:cs typeface="Times New Roman"/>
                          <a:sym typeface="Times New Roman"/>
                        </a:rPr>
                        <a:t>(anabolic effect).  </a:t>
                      </a:r>
                      <a:endParaRPr sz="2000">
                        <a:solidFill>
                          <a:srgbClr val="45818E"/>
                        </a:solidFill>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Testosterone</a:t>
                      </a:r>
                      <a:r>
                        <a:rPr lang="en" sz="2000">
                          <a:latin typeface="Times New Roman"/>
                          <a:ea typeface="Times New Roman"/>
                          <a:cs typeface="Times New Roman"/>
                          <a:sym typeface="Times New Roman"/>
                        </a:rPr>
                        <a:t> has specific effect on the male pelvis shape: </a:t>
                      </a:r>
                      <a:r>
                        <a:rPr lang="en" sz="2000">
                          <a:solidFill>
                            <a:srgbClr val="8E7CC3"/>
                          </a:solidFill>
                          <a:latin typeface="Times New Roman"/>
                          <a:ea typeface="Times New Roman"/>
                          <a:cs typeface="Times New Roman"/>
                          <a:sym typeface="Times New Roman"/>
                        </a:rPr>
                        <a:t>(makes it narrow, long &amp; funnel-like shaped).</a:t>
                      </a:r>
                      <a:endParaRPr sz="2000">
                        <a:solidFill>
                          <a:srgbClr val="8E7CC3"/>
                        </a:solidFill>
                        <a:latin typeface="Times New Roman"/>
                        <a:ea typeface="Times New Roman"/>
                        <a:cs typeface="Times New Roman"/>
                        <a:sym typeface="Times New Roman"/>
                      </a:endParaRPr>
                    </a:p>
                    <a:p>
                      <a:pPr indent="0" lvl="0" marL="0" rtl="0" algn="l">
                        <a:spcBef>
                          <a:spcPts val="0"/>
                        </a:spcBef>
                        <a:spcAft>
                          <a:spcPts val="0"/>
                        </a:spcAft>
                        <a:buNone/>
                      </a:pPr>
                      <a:r>
                        <a:rPr lang="en" sz="2000">
                          <a:solidFill>
                            <a:srgbClr val="45818E"/>
                          </a:solidFill>
                          <a:latin typeface="Times New Roman"/>
                          <a:ea typeface="Times New Roman"/>
                          <a:cs typeface="Times New Roman"/>
                          <a:sym typeface="Times New Roman"/>
                        </a:rPr>
                        <a:t> </a:t>
                      </a:r>
                      <a:r>
                        <a:rPr lang="en" sz="2000">
                          <a:solidFill>
                            <a:srgbClr val="45818E"/>
                          </a:solidFill>
                          <a:latin typeface="Times New Roman"/>
                          <a:ea typeface="Times New Roman"/>
                          <a:cs typeface="Times New Roman"/>
                          <a:sym typeface="Times New Roman"/>
                        </a:rPr>
                        <a:t>Narrows the pelvic outlet, Lengthen it &amp; Causes the funnel-like shape instead of the broad ovoid shape of the female pelvis.</a:t>
                      </a:r>
                      <a:r>
                        <a:rPr baseline="30000" lang="en" sz="2000">
                          <a:solidFill>
                            <a:srgbClr val="45818E"/>
                          </a:solidFill>
                          <a:latin typeface="Times New Roman"/>
                          <a:ea typeface="Times New Roman"/>
                          <a:cs typeface="Times New Roman"/>
                          <a:sym typeface="Times New Roman"/>
                        </a:rPr>
                        <a:t>2</a:t>
                      </a:r>
                      <a:r>
                        <a:rPr lang="en" sz="2000">
                          <a:solidFill>
                            <a:srgbClr val="45818E"/>
                          </a:solidFill>
                          <a:latin typeface="Times New Roman"/>
                          <a:ea typeface="Times New Roman"/>
                          <a:cs typeface="Times New Roman"/>
                          <a:sym typeface="Times New Roman"/>
                        </a:rPr>
                        <a:t> </a:t>
                      </a:r>
                      <a:endParaRPr sz="2000">
                        <a:solidFill>
                          <a:srgbClr val="45818E"/>
                        </a:solidFill>
                        <a:latin typeface="Times New Roman"/>
                        <a:ea typeface="Times New Roman"/>
                        <a:cs typeface="Times New Roman"/>
                        <a:sym typeface="Times New Roman"/>
                      </a:endParaRPr>
                    </a:p>
                    <a:p>
                      <a:pPr indent="-355600" lvl="0" marL="457200" rtl="0" algn="l">
                        <a:spcBef>
                          <a:spcPts val="0"/>
                        </a:spcBef>
                        <a:spcAft>
                          <a:spcPts val="0"/>
                        </a:spcAft>
                        <a:buClr>
                          <a:srgbClr val="45818E"/>
                        </a:buClr>
                        <a:buSzPts val="2000"/>
                        <a:buFont typeface="Times New Roman"/>
                        <a:buChar char="■"/>
                      </a:pPr>
                      <a:r>
                        <a:rPr lang="en" sz="2000">
                          <a:solidFill>
                            <a:srgbClr val="45818E"/>
                          </a:solidFill>
                          <a:latin typeface="Times New Roman"/>
                          <a:ea typeface="Times New Roman"/>
                          <a:cs typeface="Times New Roman"/>
                          <a:sym typeface="Times New Roman"/>
                        </a:rPr>
                        <a:t>It causes the epiphyses of the long bones to unite with the shafts of the bones &amp; early closure of the epiphyses.</a:t>
                      </a:r>
                      <a:r>
                        <a:rPr baseline="30000" lang="en" sz="2000">
                          <a:solidFill>
                            <a:srgbClr val="45818E"/>
                          </a:solidFill>
                          <a:latin typeface="Times New Roman"/>
                          <a:ea typeface="Times New Roman"/>
                          <a:cs typeface="Times New Roman"/>
                          <a:sym typeface="Times New Roman"/>
                        </a:rPr>
                        <a:t>3</a:t>
                      </a:r>
                      <a:endParaRPr baseline="30000" sz="2000">
                        <a:solidFill>
                          <a:srgbClr val="45818E"/>
                        </a:solidFill>
                        <a:latin typeface="Times New Roman"/>
                        <a:ea typeface="Times New Roman"/>
                        <a:cs typeface="Times New Roman"/>
                        <a:sym typeface="Times New Roman"/>
                      </a:endParaRPr>
                    </a:p>
                  </a:txBody>
                  <a:tcPr marT="91425" marB="91425" marR="91425" marL="91425" anchor="ctr">
                    <a:lnL cap="flat" cmpd="sng" w="9525">
                      <a:solidFill>
                        <a:srgbClr val="EA9999"/>
                      </a:solidFill>
                      <a:prstDash val="solid"/>
                      <a:round/>
                      <a:headEnd len="sm" w="sm" type="none"/>
                      <a:tailEnd len="sm" w="sm" type="none"/>
                    </a:lnL>
                    <a:lnR cap="flat" cmpd="sng" w="9525">
                      <a:solidFill>
                        <a:srgbClr val="EA9999"/>
                      </a:solidFill>
                      <a:prstDash val="solid"/>
                      <a:round/>
                      <a:headEnd len="sm" w="sm" type="none"/>
                      <a:tailEnd len="sm" w="sm" type="none"/>
                    </a:lnR>
                    <a:lnT cap="flat" cmpd="sng" w="9525">
                      <a:solidFill>
                        <a:srgbClr val="EA9999"/>
                      </a:solidFill>
                      <a:prstDash val="solid"/>
                      <a:round/>
                      <a:headEnd len="sm" w="sm" type="none"/>
                      <a:tailEnd len="sm" w="sm" type="none"/>
                    </a:lnT>
                    <a:lnB cap="flat" cmpd="sng" w="9525">
                      <a:solidFill>
                        <a:srgbClr val="EA9999"/>
                      </a:solidFill>
                      <a:prstDash val="solid"/>
                      <a:round/>
                      <a:headEnd len="sm" w="sm" type="none"/>
                      <a:tailEnd len="sm" w="sm" type="none"/>
                    </a:lnB>
                  </a:tcPr>
                </a:tc>
                <a:tc hMerge="1"/>
              </a:tr>
              <a:tr h="1272050">
                <a:tc>
                  <a:txBody>
                    <a:bodyPr/>
                    <a:lstStyle/>
                    <a:p>
                      <a:pPr indent="0" lvl="0" marL="0" rtl="0" algn="l">
                        <a:spcBef>
                          <a:spcPts val="0"/>
                        </a:spcBef>
                        <a:spcAft>
                          <a:spcPts val="0"/>
                        </a:spcAft>
                        <a:buNone/>
                      </a:pPr>
                      <a:r>
                        <a:rPr b="1" lang="en" sz="2000">
                          <a:latin typeface="Times New Roman"/>
                          <a:ea typeface="Times New Roman"/>
                          <a:cs typeface="Times New Roman"/>
                          <a:sym typeface="Times New Roman"/>
                        </a:rPr>
                        <a:t>8. Testosterone increases basal metabolism:</a:t>
                      </a:r>
                      <a:endParaRPr b="1" sz="20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It increases the basal metabolic rate</a:t>
                      </a:r>
                      <a:r>
                        <a:rPr lang="en" sz="2000">
                          <a:solidFill>
                            <a:srgbClr val="45818E"/>
                          </a:solidFill>
                          <a:latin typeface="Times New Roman"/>
                          <a:ea typeface="Times New Roman"/>
                          <a:cs typeface="Times New Roman"/>
                          <a:sym typeface="Times New Roman"/>
                        </a:rPr>
                        <a:t> by about 15% (indirectly as a result of the anabolic effect).</a:t>
                      </a:r>
                      <a:endParaRPr sz="2000">
                        <a:solidFill>
                          <a:srgbClr val="45818E"/>
                        </a:solidFill>
                        <a:latin typeface="Times New Roman"/>
                        <a:ea typeface="Times New Roman"/>
                        <a:cs typeface="Times New Roman"/>
                        <a:sym typeface="Times New Roman"/>
                      </a:endParaRPr>
                    </a:p>
                  </a:txBody>
                  <a:tcPr marT="91425" marB="91425" marR="91425" marL="91425" anchor="ctr">
                    <a:lnL cap="flat" cmpd="sng" w="9525">
                      <a:solidFill>
                        <a:srgbClr val="EA9999"/>
                      </a:solidFill>
                      <a:prstDash val="solid"/>
                      <a:round/>
                      <a:headEnd len="sm" w="sm" type="none"/>
                      <a:tailEnd len="sm" w="sm" type="none"/>
                    </a:lnL>
                    <a:lnR cap="flat" cmpd="sng" w="9525">
                      <a:solidFill>
                        <a:srgbClr val="EA9999"/>
                      </a:solidFill>
                      <a:prstDash val="solid"/>
                      <a:round/>
                      <a:headEnd len="sm" w="sm" type="none"/>
                      <a:tailEnd len="sm" w="sm" type="none"/>
                    </a:lnR>
                    <a:lnT cap="flat" cmpd="sng" w="9525">
                      <a:solidFill>
                        <a:srgbClr val="EA9999"/>
                      </a:solidFill>
                      <a:prstDash val="solid"/>
                      <a:round/>
                      <a:headEnd len="sm" w="sm" type="none"/>
                      <a:tailEnd len="sm" w="sm" type="none"/>
                    </a:lnT>
                    <a:lnB cap="flat" cmpd="sng" w="9525">
                      <a:solidFill>
                        <a:srgbClr val="EA9999"/>
                      </a:solidFill>
                      <a:prstDash val="solid"/>
                      <a:round/>
                      <a:headEnd len="sm" w="sm" type="none"/>
                      <a:tailEnd len="sm" w="sm" type="none"/>
                    </a:lnB>
                    <a:solidFill>
                      <a:srgbClr val="F4CCCC">
                        <a:alpha val="13410"/>
                      </a:srgbClr>
                    </a:solidFill>
                  </a:tcPr>
                </a:tc>
                <a:tc>
                  <a:txBody>
                    <a:bodyPr/>
                    <a:lstStyle/>
                    <a:p>
                      <a:pPr indent="0" lvl="0" marL="0" rtl="0" algn="l">
                        <a:spcBef>
                          <a:spcPts val="0"/>
                        </a:spcBef>
                        <a:spcAft>
                          <a:spcPts val="0"/>
                        </a:spcAft>
                        <a:buNone/>
                      </a:pPr>
                      <a:r>
                        <a:rPr b="1" lang="en" sz="2000">
                          <a:latin typeface="Times New Roman"/>
                          <a:ea typeface="Times New Roman"/>
                          <a:cs typeface="Times New Roman"/>
                          <a:sym typeface="Times New Roman"/>
                        </a:rPr>
                        <a:t>9. Effect on red blood cells:</a:t>
                      </a:r>
                      <a:endParaRPr b="1" sz="20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It increases red blood cells</a:t>
                      </a:r>
                      <a:r>
                        <a:rPr lang="en" sz="2000">
                          <a:solidFill>
                            <a:srgbClr val="45818E"/>
                          </a:solidFill>
                          <a:latin typeface="Times New Roman"/>
                          <a:ea typeface="Times New Roman"/>
                          <a:cs typeface="Times New Roman"/>
                          <a:sym typeface="Times New Roman"/>
                        </a:rPr>
                        <a:t>/ml (due to increased metabolic rate).</a:t>
                      </a:r>
                      <a:endParaRPr sz="2000">
                        <a:solidFill>
                          <a:srgbClr val="45818E"/>
                        </a:solidFill>
                        <a:latin typeface="Times New Roman"/>
                        <a:ea typeface="Times New Roman"/>
                        <a:cs typeface="Times New Roman"/>
                        <a:sym typeface="Times New Roman"/>
                      </a:endParaRPr>
                    </a:p>
                  </a:txBody>
                  <a:tcPr marT="91425" marB="91425" marR="91425" marL="91425" anchor="ctr">
                    <a:lnL cap="flat" cmpd="sng" w="9525">
                      <a:solidFill>
                        <a:srgbClr val="EA9999"/>
                      </a:solidFill>
                      <a:prstDash val="solid"/>
                      <a:round/>
                      <a:headEnd len="sm" w="sm" type="none"/>
                      <a:tailEnd len="sm" w="sm" type="none"/>
                    </a:lnL>
                    <a:lnR cap="flat" cmpd="sng" w="9525">
                      <a:solidFill>
                        <a:srgbClr val="EA9999"/>
                      </a:solidFill>
                      <a:prstDash val="solid"/>
                      <a:round/>
                      <a:headEnd len="sm" w="sm" type="none"/>
                      <a:tailEnd len="sm" w="sm" type="none"/>
                    </a:lnR>
                    <a:lnT cap="flat" cmpd="sng" w="9525">
                      <a:solidFill>
                        <a:srgbClr val="EA9999"/>
                      </a:solidFill>
                      <a:prstDash val="solid"/>
                      <a:round/>
                      <a:headEnd len="sm" w="sm" type="none"/>
                      <a:tailEnd len="sm" w="sm" type="none"/>
                    </a:lnT>
                    <a:lnB cap="flat" cmpd="sng" w="9525">
                      <a:solidFill>
                        <a:srgbClr val="EA9999"/>
                      </a:solidFill>
                      <a:prstDash val="solid"/>
                      <a:round/>
                      <a:headEnd len="sm" w="sm" type="none"/>
                      <a:tailEnd len="sm" w="sm" type="none"/>
                    </a:lnB>
                    <a:solidFill>
                      <a:srgbClr val="F4CCCC">
                        <a:alpha val="13410"/>
                      </a:srgbClr>
                    </a:solidFill>
                  </a:tcPr>
                </a:tc>
              </a:tr>
              <a:tr h="918675">
                <a:tc gridSpan="2">
                  <a:txBody>
                    <a:bodyPr/>
                    <a:lstStyle/>
                    <a:p>
                      <a:pPr indent="0" lvl="0" marL="0" rtl="0" algn="l">
                        <a:spcBef>
                          <a:spcPts val="0"/>
                        </a:spcBef>
                        <a:spcAft>
                          <a:spcPts val="0"/>
                        </a:spcAft>
                        <a:buNone/>
                      </a:pPr>
                      <a:r>
                        <a:rPr b="1" lang="en" sz="2000">
                          <a:solidFill>
                            <a:srgbClr val="45818E"/>
                          </a:solidFill>
                          <a:latin typeface="Times New Roman"/>
                          <a:ea typeface="Times New Roman"/>
                          <a:cs typeface="Times New Roman"/>
                          <a:sym typeface="Times New Roman"/>
                        </a:rPr>
                        <a:t>10. Effect on electrolyte and water balance:</a:t>
                      </a:r>
                      <a:endParaRPr b="1" sz="2000">
                        <a:solidFill>
                          <a:srgbClr val="45818E"/>
                        </a:solidFill>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It increases the </a:t>
                      </a:r>
                      <a:r>
                        <a:rPr lang="en" sz="2000">
                          <a:latin typeface="Times New Roman"/>
                          <a:ea typeface="Times New Roman"/>
                          <a:cs typeface="Times New Roman"/>
                          <a:sym typeface="Times New Roman"/>
                        </a:rPr>
                        <a:t>reabsorption</a:t>
                      </a:r>
                      <a:r>
                        <a:rPr lang="en" sz="2000">
                          <a:latin typeface="Times New Roman"/>
                          <a:ea typeface="Times New Roman"/>
                          <a:cs typeface="Times New Roman"/>
                          <a:sym typeface="Times New Roman"/>
                        </a:rPr>
                        <a:t> of Na</a:t>
                      </a:r>
                      <a:r>
                        <a:rPr baseline="30000" lang="en" sz="2000">
                          <a:latin typeface="Times New Roman"/>
                          <a:ea typeface="Times New Roman"/>
                          <a:cs typeface="Times New Roman"/>
                          <a:sym typeface="Times New Roman"/>
                        </a:rPr>
                        <a:t>+</a:t>
                      </a:r>
                      <a:r>
                        <a:rPr lang="en" sz="2000">
                          <a:latin typeface="Times New Roman"/>
                          <a:ea typeface="Times New Roman"/>
                          <a:cs typeface="Times New Roman"/>
                          <a:sym typeface="Times New Roman"/>
                        </a:rPr>
                        <a:t> in the distal tubules of the kidneys.</a:t>
                      </a:r>
                      <a:endParaRPr sz="2000">
                        <a:latin typeface="Times New Roman"/>
                        <a:ea typeface="Times New Roman"/>
                        <a:cs typeface="Times New Roman"/>
                        <a:sym typeface="Times New Roman"/>
                      </a:endParaRPr>
                    </a:p>
                  </a:txBody>
                  <a:tcPr marT="91425" marB="91425" marR="91425" marL="91425" anchor="ctr">
                    <a:lnL cap="flat" cmpd="sng" w="9525">
                      <a:solidFill>
                        <a:srgbClr val="EA9999"/>
                      </a:solidFill>
                      <a:prstDash val="solid"/>
                      <a:round/>
                      <a:headEnd len="sm" w="sm" type="none"/>
                      <a:tailEnd len="sm" w="sm" type="none"/>
                    </a:lnL>
                    <a:lnR cap="flat" cmpd="sng" w="9525">
                      <a:solidFill>
                        <a:srgbClr val="EA9999"/>
                      </a:solidFill>
                      <a:prstDash val="solid"/>
                      <a:round/>
                      <a:headEnd len="sm" w="sm" type="none"/>
                      <a:tailEnd len="sm" w="sm" type="none"/>
                    </a:lnR>
                    <a:lnT cap="flat" cmpd="sng" w="9525">
                      <a:solidFill>
                        <a:srgbClr val="EA9999"/>
                      </a:solidFill>
                      <a:prstDash val="solid"/>
                      <a:round/>
                      <a:headEnd len="sm" w="sm" type="none"/>
                      <a:tailEnd len="sm" w="sm" type="none"/>
                    </a:lnT>
                    <a:lnB cap="flat" cmpd="sng" w="9525">
                      <a:solidFill>
                        <a:srgbClr val="EA9999"/>
                      </a:solidFill>
                      <a:prstDash val="solid"/>
                      <a:round/>
                      <a:headEnd len="sm" w="sm" type="none"/>
                      <a:tailEnd len="sm" w="sm" type="none"/>
                    </a:lnB>
                  </a:tcPr>
                </a:tc>
                <a:tc hMerge="1"/>
              </a:tr>
              <a:tr h="1142450">
                <a:tc>
                  <a:txBody>
                    <a:bodyPr/>
                    <a:lstStyle/>
                    <a:p>
                      <a:pPr indent="0" lvl="0" marL="0" rtl="0" algn="l">
                        <a:spcBef>
                          <a:spcPts val="0"/>
                        </a:spcBef>
                        <a:spcAft>
                          <a:spcPts val="0"/>
                        </a:spcAft>
                        <a:buNone/>
                      </a:pPr>
                      <a:r>
                        <a:rPr b="1" lang="en" sz="2000">
                          <a:solidFill>
                            <a:srgbClr val="8E7CC3"/>
                          </a:solidFill>
                          <a:latin typeface="Times New Roman"/>
                          <a:ea typeface="Times New Roman"/>
                          <a:cs typeface="Times New Roman"/>
                          <a:sym typeface="Times New Roman"/>
                        </a:rPr>
                        <a:t>11. It also causes hair growth (pubic, axillary) and libido in females. </a:t>
                      </a:r>
                      <a:endParaRPr b="1" sz="2000">
                        <a:solidFill>
                          <a:srgbClr val="8E7CC3"/>
                        </a:solidFill>
                        <a:latin typeface="Times New Roman"/>
                        <a:ea typeface="Times New Roman"/>
                        <a:cs typeface="Times New Roman"/>
                        <a:sym typeface="Times New Roman"/>
                      </a:endParaRPr>
                    </a:p>
                  </a:txBody>
                  <a:tcPr marT="91425" marB="91425" marR="91425" marL="91425" anchor="ctr">
                    <a:lnL cap="flat" cmpd="sng" w="9525">
                      <a:solidFill>
                        <a:srgbClr val="EA9999"/>
                      </a:solidFill>
                      <a:prstDash val="solid"/>
                      <a:round/>
                      <a:headEnd len="sm" w="sm" type="none"/>
                      <a:tailEnd len="sm" w="sm" type="none"/>
                    </a:lnL>
                    <a:lnR cap="flat" cmpd="sng" w="9525">
                      <a:solidFill>
                        <a:srgbClr val="EA9999"/>
                      </a:solidFill>
                      <a:prstDash val="solid"/>
                      <a:round/>
                      <a:headEnd len="sm" w="sm" type="none"/>
                      <a:tailEnd len="sm" w="sm" type="none"/>
                    </a:lnR>
                    <a:lnT cap="flat" cmpd="sng" w="9525">
                      <a:solidFill>
                        <a:srgbClr val="EA9999"/>
                      </a:solidFill>
                      <a:prstDash val="solid"/>
                      <a:round/>
                      <a:headEnd len="sm" w="sm" type="none"/>
                      <a:tailEnd len="sm" w="sm" type="none"/>
                    </a:lnT>
                    <a:lnB cap="flat" cmpd="sng" w="9525">
                      <a:solidFill>
                        <a:srgbClr val="EA9999"/>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2000">
                          <a:solidFill>
                            <a:srgbClr val="8E7CC3"/>
                          </a:solidFill>
                          <a:latin typeface="Times New Roman"/>
                          <a:ea typeface="Times New Roman"/>
                          <a:cs typeface="Times New Roman"/>
                          <a:sym typeface="Times New Roman"/>
                        </a:rPr>
                        <a:t>12. </a:t>
                      </a:r>
                      <a:r>
                        <a:rPr b="1" lang="en" sz="2000">
                          <a:solidFill>
                            <a:srgbClr val="8E7CC3"/>
                          </a:solidFill>
                          <a:latin typeface="Times New Roman"/>
                          <a:ea typeface="Times New Roman"/>
                          <a:cs typeface="Times New Roman"/>
                          <a:sym typeface="Times New Roman"/>
                        </a:rPr>
                        <a:t>Spermatogenesis and erection. </a:t>
                      </a:r>
                      <a:endParaRPr>
                        <a:solidFill>
                          <a:srgbClr val="8E7CC3"/>
                        </a:solidFill>
                      </a:endParaRPr>
                    </a:p>
                  </a:txBody>
                  <a:tcPr marT="91425" marB="91425" marR="91425" marL="91425" anchor="ctr">
                    <a:lnL cap="flat" cmpd="sng" w="9525">
                      <a:solidFill>
                        <a:srgbClr val="EA9999"/>
                      </a:solidFill>
                      <a:prstDash val="solid"/>
                      <a:round/>
                      <a:headEnd len="sm" w="sm" type="none"/>
                      <a:tailEnd len="sm" w="sm" type="none"/>
                    </a:lnL>
                    <a:lnR cap="flat" cmpd="sng" w="9525">
                      <a:solidFill>
                        <a:srgbClr val="EA9999"/>
                      </a:solidFill>
                      <a:prstDash val="solid"/>
                      <a:round/>
                      <a:headEnd len="sm" w="sm" type="none"/>
                      <a:tailEnd len="sm" w="sm" type="none"/>
                    </a:lnR>
                    <a:lnT cap="flat" cmpd="sng" w="9525">
                      <a:solidFill>
                        <a:srgbClr val="EA9999"/>
                      </a:solidFill>
                      <a:prstDash val="solid"/>
                      <a:round/>
                      <a:headEnd len="sm" w="sm" type="none"/>
                      <a:tailEnd len="sm" w="sm" type="none"/>
                    </a:lnT>
                    <a:lnB cap="flat" cmpd="sng" w="9525">
                      <a:solidFill>
                        <a:srgbClr val="EA9999"/>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