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19935825" cx="14097000"/>
  <p:notesSz cx="6858000" cy="9144000"/>
  <p:embeddedFontLst>
    <p:embeddedFont>
      <p:font typeface="Oswald"/>
      <p:regular r:id="rId15"/>
      <p:bold r:id="rId16"/>
    </p:embeddedFont>
    <p:embeddedFont>
      <p:font typeface="Exo"/>
      <p:regular r:id="rId17"/>
      <p:bold r:id="rId18"/>
      <p:italic r:id="rId19"/>
      <p:boldItalic r:id="rId20"/>
    </p:embeddedFont>
    <p:embeddedFont>
      <p:font typeface="Merriweather"/>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279">
          <p15:clr>
            <a:srgbClr val="A4A3A4"/>
          </p15:clr>
        </p15:guide>
        <p15:guide id="2" pos="44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B5F55072-8692-4570-9942-BBD66A17D806}">
  <a:tblStyle styleId="{B5F55072-8692-4570-9942-BBD66A17D80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6279" orient="horz"/>
        <p:guide pos="44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Exo-boldItalic.fntdata"/><Relationship Id="rId11" Type="http://schemas.openxmlformats.org/officeDocument/2006/relationships/slide" Target="slides/slide5.xml"/><Relationship Id="rId22" Type="http://schemas.openxmlformats.org/officeDocument/2006/relationships/font" Target="fonts/Merriweather-bold.fntdata"/><Relationship Id="rId10" Type="http://schemas.openxmlformats.org/officeDocument/2006/relationships/slide" Target="slides/slide4.xml"/><Relationship Id="rId21" Type="http://schemas.openxmlformats.org/officeDocument/2006/relationships/font" Target="fonts/Merriweather-regular.fntdata"/><Relationship Id="rId13" Type="http://schemas.openxmlformats.org/officeDocument/2006/relationships/slide" Target="slides/slide7.xml"/><Relationship Id="rId24" Type="http://schemas.openxmlformats.org/officeDocument/2006/relationships/font" Target="fonts/Merriweather-boldItalic.fntdata"/><Relationship Id="rId12" Type="http://schemas.openxmlformats.org/officeDocument/2006/relationships/slide" Target="slides/slide6.xml"/><Relationship Id="rId23" Type="http://schemas.openxmlformats.org/officeDocument/2006/relationships/font" Target="fonts/Merriweather-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Oswald-regular.fntdata"/><Relationship Id="rId14" Type="http://schemas.openxmlformats.org/officeDocument/2006/relationships/slide" Target="slides/slide8.xml"/><Relationship Id="rId17" Type="http://schemas.openxmlformats.org/officeDocument/2006/relationships/font" Target="fonts/Exo-regular.fntdata"/><Relationship Id="rId16" Type="http://schemas.openxmlformats.org/officeDocument/2006/relationships/font" Target="fonts/Oswald-bold.fntdata"/><Relationship Id="rId5" Type="http://schemas.openxmlformats.org/officeDocument/2006/relationships/slideMaster" Target="slideMasters/slideMaster1.xml"/><Relationship Id="rId19" Type="http://schemas.openxmlformats.org/officeDocument/2006/relationships/font" Target="fonts/Exo-italic.fntdata"/><Relationship Id="rId6" Type="http://schemas.openxmlformats.org/officeDocument/2006/relationships/notesMaster" Target="notesMasters/notesMaster1.xml"/><Relationship Id="rId18" Type="http://schemas.openxmlformats.org/officeDocument/2006/relationships/font" Target="fonts/Exo-bold.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1b332f9064cf406e_0: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b332f9064cf406e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58980257291d637a_26: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58980257291d637a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783ac8f158e82191_10: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783ac8f158e8219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3a734004122740bc_0: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3a734004122740bc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58980257291d637a_29: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58980257291d637a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71a19e8b68_0_2: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71a19e8b6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71a19e8b68_0_8: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71a19e8b6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480550" y="2885918"/>
            <a:ext cx="13135800" cy="7955700"/>
          </a:xfrm>
          <a:prstGeom prst="rect">
            <a:avLst/>
          </a:prstGeom>
        </p:spPr>
        <p:txBody>
          <a:bodyPr anchorCtr="0" anchor="b" bIns="212075" lIns="212075" spcFirstLastPara="1" rIns="212075" wrap="square" tIns="212075">
            <a:noAutofit/>
          </a:bodyPr>
          <a:lstStyle>
            <a:lvl1pPr lvl="0" algn="ctr">
              <a:spcBef>
                <a:spcPts val="0"/>
              </a:spcBef>
              <a:spcAft>
                <a:spcPts val="0"/>
              </a:spcAft>
              <a:buSzPts val="12100"/>
              <a:buNone/>
              <a:defRPr sz="12100"/>
            </a:lvl1pPr>
            <a:lvl2pPr lvl="1" algn="ctr">
              <a:spcBef>
                <a:spcPts val="0"/>
              </a:spcBef>
              <a:spcAft>
                <a:spcPts val="0"/>
              </a:spcAft>
              <a:buSzPts val="12100"/>
              <a:buNone/>
              <a:defRPr sz="12100"/>
            </a:lvl2pPr>
            <a:lvl3pPr lvl="2" algn="ctr">
              <a:spcBef>
                <a:spcPts val="0"/>
              </a:spcBef>
              <a:spcAft>
                <a:spcPts val="0"/>
              </a:spcAft>
              <a:buSzPts val="12100"/>
              <a:buNone/>
              <a:defRPr sz="12100"/>
            </a:lvl3pPr>
            <a:lvl4pPr lvl="3" algn="ctr">
              <a:spcBef>
                <a:spcPts val="0"/>
              </a:spcBef>
              <a:spcAft>
                <a:spcPts val="0"/>
              </a:spcAft>
              <a:buSzPts val="12100"/>
              <a:buNone/>
              <a:defRPr sz="12100"/>
            </a:lvl4pPr>
            <a:lvl5pPr lvl="4" algn="ctr">
              <a:spcBef>
                <a:spcPts val="0"/>
              </a:spcBef>
              <a:spcAft>
                <a:spcPts val="0"/>
              </a:spcAft>
              <a:buSzPts val="12100"/>
              <a:buNone/>
              <a:defRPr sz="12100"/>
            </a:lvl5pPr>
            <a:lvl6pPr lvl="5" algn="ctr">
              <a:spcBef>
                <a:spcPts val="0"/>
              </a:spcBef>
              <a:spcAft>
                <a:spcPts val="0"/>
              </a:spcAft>
              <a:buSzPts val="12100"/>
              <a:buNone/>
              <a:defRPr sz="12100"/>
            </a:lvl6pPr>
            <a:lvl7pPr lvl="6" algn="ctr">
              <a:spcBef>
                <a:spcPts val="0"/>
              </a:spcBef>
              <a:spcAft>
                <a:spcPts val="0"/>
              </a:spcAft>
              <a:buSzPts val="12100"/>
              <a:buNone/>
              <a:defRPr sz="12100"/>
            </a:lvl7pPr>
            <a:lvl8pPr lvl="7" algn="ctr">
              <a:spcBef>
                <a:spcPts val="0"/>
              </a:spcBef>
              <a:spcAft>
                <a:spcPts val="0"/>
              </a:spcAft>
              <a:buSzPts val="12100"/>
              <a:buNone/>
              <a:defRPr sz="12100"/>
            </a:lvl8pPr>
            <a:lvl9pPr lvl="8" algn="ctr">
              <a:spcBef>
                <a:spcPts val="0"/>
              </a:spcBef>
              <a:spcAft>
                <a:spcPts val="0"/>
              </a:spcAft>
              <a:buSzPts val="12100"/>
              <a:buNone/>
              <a:defRPr sz="12100"/>
            </a:lvl9pPr>
          </a:lstStyle>
          <a:p/>
        </p:txBody>
      </p:sp>
      <p:sp>
        <p:nvSpPr>
          <p:cNvPr id="11" name="Google Shape;11;p2"/>
          <p:cNvSpPr txBox="1"/>
          <p:nvPr>
            <p:ph idx="1" type="subTitle"/>
          </p:nvPr>
        </p:nvSpPr>
        <p:spPr>
          <a:xfrm>
            <a:off x="480538" y="10984859"/>
            <a:ext cx="13135800" cy="3072000"/>
          </a:xfrm>
          <a:prstGeom prst="rect">
            <a:avLst/>
          </a:prstGeom>
        </p:spPr>
        <p:txBody>
          <a:bodyPr anchorCtr="0" anchor="t" bIns="212075" lIns="212075" spcFirstLastPara="1" rIns="212075" wrap="square" tIns="212075">
            <a:noAutofit/>
          </a:bodyPr>
          <a:lstStyle>
            <a:lvl1pPr lvl="0" algn="ctr">
              <a:lnSpc>
                <a:spcPct val="100000"/>
              </a:lnSpc>
              <a:spcBef>
                <a:spcPts val="0"/>
              </a:spcBef>
              <a:spcAft>
                <a:spcPts val="0"/>
              </a:spcAft>
              <a:buSzPts val="6500"/>
              <a:buNone/>
              <a:defRPr sz="6500"/>
            </a:lvl1pPr>
            <a:lvl2pPr lvl="1" algn="ctr">
              <a:lnSpc>
                <a:spcPct val="100000"/>
              </a:lnSpc>
              <a:spcBef>
                <a:spcPts val="0"/>
              </a:spcBef>
              <a:spcAft>
                <a:spcPts val="0"/>
              </a:spcAft>
              <a:buSzPts val="6500"/>
              <a:buNone/>
              <a:defRPr sz="6500"/>
            </a:lvl2pPr>
            <a:lvl3pPr lvl="2" algn="ctr">
              <a:lnSpc>
                <a:spcPct val="100000"/>
              </a:lnSpc>
              <a:spcBef>
                <a:spcPts val="0"/>
              </a:spcBef>
              <a:spcAft>
                <a:spcPts val="0"/>
              </a:spcAft>
              <a:buSzPts val="6500"/>
              <a:buNone/>
              <a:defRPr sz="6500"/>
            </a:lvl3pPr>
            <a:lvl4pPr lvl="3" algn="ctr">
              <a:lnSpc>
                <a:spcPct val="100000"/>
              </a:lnSpc>
              <a:spcBef>
                <a:spcPts val="0"/>
              </a:spcBef>
              <a:spcAft>
                <a:spcPts val="0"/>
              </a:spcAft>
              <a:buSzPts val="6500"/>
              <a:buNone/>
              <a:defRPr sz="6500"/>
            </a:lvl4pPr>
            <a:lvl5pPr lvl="4" algn="ctr">
              <a:lnSpc>
                <a:spcPct val="100000"/>
              </a:lnSpc>
              <a:spcBef>
                <a:spcPts val="0"/>
              </a:spcBef>
              <a:spcAft>
                <a:spcPts val="0"/>
              </a:spcAft>
              <a:buSzPts val="6500"/>
              <a:buNone/>
              <a:defRPr sz="6500"/>
            </a:lvl5pPr>
            <a:lvl6pPr lvl="5" algn="ctr">
              <a:lnSpc>
                <a:spcPct val="100000"/>
              </a:lnSpc>
              <a:spcBef>
                <a:spcPts val="0"/>
              </a:spcBef>
              <a:spcAft>
                <a:spcPts val="0"/>
              </a:spcAft>
              <a:buSzPts val="6500"/>
              <a:buNone/>
              <a:defRPr sz="6500"/>
            </a:lvl6pPr>
            <a:lvl7pPr lvl="6" algn="ctr">
              <a:lnSpc>
                <a:spcPct val="100000"/>
              </a:lnSpc>
              <a:spcBef>
                <a:spcPts val="0"/>
              </a:spcBef>
              <a:spcAft>
                <a:spcPts val="0"/>
              </a:spcAft>
              <a:buSzPts val="6500"/>
              <a:buNone/>
              <a:defRPr sz="6500"/>
            </a:lvl7pPr>
            <a:lvl8pPr lvl="7" algn="ctr">
              <a:lnSpc>
                <a:spcPct val="100000"/>
              </a:lnSpc>
              <a:spcBef>
                <a:spcPts val="0"/>
              </a:spcBef>
              <a:spcAft>
                <a:spcPts val="0"/>
              </a:spcAft>
              <a:buSzPts val="6500"/>
              <a:buNone/>
              <a:defRPr sz="6500"/>
            </a:lvl8pPr>
            <a:lvl9pPr lvl="8" algn="ctr">
              <a:lnSpc>
                <a:spcPct val="100000"/>
              </a:lnSpc>
              <a:spcBef>
                <a:spcPts val="0"/>
              </a:spcBef>
              <a:spcAft>
                <a:spcPts val="0"/>
              </a:spcAft>
              <a:buSzPts val="6500"/>
              <a:buNone/>
              <a:defRPr sz="6500"/>
            </a:lvl9pPr>
          </a:lstStyle>
          <a:p/>
        </p:txBody>
      </p:sp>
      <p:sp>
        <p:nvSpPr>
          <p:cNvPr id="12" name="Google Shape;12;p2"/>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480538" y="4287259"/>
            <a:ext cx="13135800" cy="7610400"/>
          </a:xfrm>
          <a:prstGeom prst="rect">
            <a:avLst/>
          </a:prstGeom>
        </p:spPr>
        <p:txBody>
          <a:bodyPr anchorCtr="0" anchor="b" bIns="212075" lIns="212075" spcFirstLastPara="1" rIns="212075" wrap="square" tIns="212075">
            <a:noAutofit/>
          </a:bodyPr>
          <a:lstStyle>
            <a:lvl1pPr lvl="0" algn="ctr">
              <a:spcBef>
                <a:spcPts val="0"/>
              </a:spcBef>
              <a:spcAft>
                <a:spcPts val="0"/>
              </a:spcAft>
              <a:buSzPts val="27800"/>
              <a:buNone/>
              <a:defRPr sz="27800"/>
            </a:lvl1pPr>
            <a:lvl2pPr lvl="1" algn="ctr">
              <a:spcBef>
                <a:spcPts val="0"/>
              </a:spcBef>
              <a:spcAft>
                <a:spcPts val="0"/>
              </a:spcAft>
              <a:buSzPts val="27800"/>
              <a:buNone/>
              <a:defRPr sz="27800"/>
            </a:lvl2pPr>
            <a:lvl3pPr lvl="2" algn="ctr">
              <a:spcBef>
                <a:spcPts val="0"/>
              </a:spcBef>
              <a:spcAft>
                <a:spcPts val="0"/>
              </a:spcAft>
              <a:buSzPts val="27800"/>
              <a:buNone/>
              <a:defRPr sz="27800"/>
            </a:lvl3pPr>
            <a:lvl4pPr lvl="3" algn="ctr">
              <a:spcBef>
                <a:spcPts val="0"/>
              </a:spcBef>
              <a:spcAft>
                <a:spcPts val="0"/>
              </a:spcAft>
              <a:buSzPts val="27800"/>
              <a:buNone/>
              <a:defRPr sz="27800"/>
            </a:lvl4pPr>
            <a:lvl5pPr lvl="4" algn="ctr">
              <a:spcBef>
                <a:spcPts val="0"/>
              </a:spcBef>
              <a:spcAft>
                <a:spcPts val="0"/>
              </a:spcAft>
              <a:buSzPts val="27800"/>
              <a:buNone/>
              <a:defRPr sz="27800"/>
            </a:lvl5pPr>
            <a:lvl6pPr lvl="5" algn="ctr">
              <a:spcBef>
                <a:spcPts val="0"/>
              </a:spcBef>
              <a:spcAft>
                <a:spcPts val="0"/>
              </a:spcAft>
              <a:buSzPts val="27800"/>
              <a:buNone/>
              <a:defRPr sz="27800"/>
            </a:lvl6pPr>
            <a:lvl7pPr lvl="6" algn="ctr">
              <a:spcBef>
                <a:spcPts val="0"/>
              </a:spcBef>
              <a:spcAft>
                <a:spcPts val="0"/>
              </a:spcAft>
              <a:buSzPts val="27800"/>
              <a:buNone/>
              <a:defRPr sz="27800"/>
            </a:lvl7pPr>
            <a:lvl8pPr lvl="7" algn="ctr">
              <a:spcBef>
                <a:spcPts val="0"/>
              </a:spcBef>
              <a:spcAft>
                <a:spcPts val="0"/>
              </a:spcAft>
              <a:buSzPts val="27800"/>
              <a:buNone/>
              <a:defRPr sz="27800"/>
            </a:lvl8pPr>
            <a:lvl9pPr lvl="8" algn="ctr">
              <a:spcBef>
                <a:spcPts val="0"/>
              </a:spcBef>
              <a:spcAft>
                <a:spcPts val="0"/>
              </a:spcAft>
              <a:buSzPts val="27800"/>
              <a:buNone/>
              <a:defRPr sz="27800"/>
            </a:lvl9pPr>
          </a:lstStyle>
          <a:p>
            <a:r>
              <a:t>xx%</a:t>
            </a:r>
          </a:p>
        </p:txBody>
      </p:sp>
      <p:sp>
        <p:nvSpPr>
          <p:cNvPr id="46" name="Google Shape;46;p11"/>
          <p:cNvSpPr txBox="1"/>
          <p:nvPr>
            <p:ph idx="1" type="body"/>
          </p:nvPr>
        </p:nvSpPr>
        <p:spPr>
          <a:xfrm>
            <a:off x="480538" y="12217791"/>
            <a:ext cx="13135800" cy="5041800"/>
          </a:xfrm>
          <a:prstGeom prst="rect">
            <a:avLst/>
          </a:prstGeom>
        </p:spPr>
        <p:txBody>
          <a:bodyPr anchorCtr="0" anchor="t" bIns="212075" lIns="212075" spcFirstLastPara="1" rIns="212075" wrap="square" tIns="212075">
            <a:noAutofit/>
          </a:bodyPr>
          <a:lstStyle>
            <a:lvl1pPr indent="-495300" lvl="0" marL="457200" algn="ctr">
              <a:spcBef>
                <a:spcPts val="0"/>
              </a:spcBef>
              <a:spcAft>
                <a:spcPts val="0"/>
              </a:spcAft>
              <a:buSzPts val="4200"/>
              <a:buChar char="●"/>
              <a:defRPr/>
            </a:lvl1pPr>
            <a:lvl2pPr indent="-431800" lvl="1" marL="914400" algn="ctr">
              <a:spcBef>
                <a:spcPts val="3700"/>
              </a:spcBef>
              <a:spcAft>
                <a:spcPts val="0"/>
              </a:spcAft>
              <a:buSzPts val="3200"/>
              <a:buChar char="○"/>
              <a:defRPr/>
            </a:lvl2pPr>
            <a:lvl3pPr indent="-431800" lvl="2" marL="1371600" algn="ctr">
              <a:spcBef>
                <a:spcPts val="3700"/>
              </a:spcBef>
              <a:spcAft>
                <a:spcPts val="0"/>
              </a:spcAft>
              <a:buSzPts val="3200"/>
              <a:buChar char="■"/>
              <a:defRPr/>
            </a:lvl3pPr>
            <a:lvl4pPr indent="-431800" lvl="3" marL="1828800" algn="ctr">
              <a:spcBef>
                <a:spcPts val="3700"/>
              </a:spcBef>
              <a:spcAft>
                <a:spcPts val="0"/>
              </a:spcAft>
              <a:buSzPts val="3200"/>
              <a:buChar char="●"/>
              <a:defRPr/>
            </a:lvl4pPr>
            <a:lvl5pPr indent="-431800" lvl="4" marL="2286000" algn="ctr">
              <a:spcBef>
                <a:spcPts val="3700"/>
              </a:spcBef>
              <a:spcAft>
                <a:spcPts val="0"/>
              </a:spcAft>
              <a:buSzPts val="3200"/>
              <a:buChar char="○"/>
              <a:defRPr/>
            </a:lvl5pPr>
            <a:lvl6pPr indent="-431800" lvl="5" marL="2743200" algn="ctr">
              <a:spcBef>
                <a:spcPts val="3700"/>
              </a:spcBef>
              <a:spcAft>
                <a:spcPts val="0"/>
              </a:spcAft>
              <a:buSzPts val="3200"/>
              <a:buChar char="■"/>
              <a:defRPr/>
            </a:lvl6pPr>
            <a:lvl7pPr indent="-431800" lvl="6" marL="3200400" algn="ctr">
              <a:spcBef>
                <a:spcPts val="3700"/>
              </a:spcBef>
              <a:spcAft>
                <a:spcPts val="0"/>
              </a:spcAft>
              <a:buSzPts val="3200"/>
              <a:buChar char="●"/>
              <a:defRPr/>
            </a:lvl7pPr>
            <a:lvl8pPr indent="-431800" lvl="7" marL="3657600" algn="ctr">
              <a:spcBef>
                <a:spcPts val="3700"/>
              </a:spcBef>
              <a:spcAft>
                <a:spcPts val="0"/>
              </a:spcAft>
              <a:buSzPts val="3200"/>
              <a:buChar char="○"/>
              <a:defRPr/>
            </a:lvl8pPr>
            <a:lvl9pPr indent="-431800" lvl="8" marL="4114800" algn="ctr">
              <a:spcBef>
                <a:spcPts val="3700"/>
              </a:spcBef>
              <a:spcAft>
                <a:spcPts val="3700"/>
              </a:spcAft>
              <a:buSzPts val="3200"/>
              <a:buChar char="■"/>
              <a:defRPr/>
            </a:lvl9pPr>
          </a:lstStyle>
          <a:p/>
        </p:txBody>
      </p:sp>
      <p:sp>
        <p:nvSpPr>
          <p:cNvPr id="47" name="Google Shape;47;p11"/>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480538" y="8336535"/>
            <a:ext cx="13135800" cy="3262800"/>
          </a:xfrm>
          <a:prstGeom prst="rect">
            <a:avLst/>
          </a:prstGeom>
        </p:spPr>
        <p:txBody>
          <a:bodyPr anchorCtr="0" anchor="ctr" bIns="212075" lIns="212075" spcFirstLastPara="1" rIns="212075" wrap="square" tIns="212075">
            <a:noAutofit/>
          </a:bodyPr>
          <a:lstStyle>
            <a:lvl1pPr lvl="0" algn="ctr">
              <a:spcBef>
                <a:spcPts val="0"/>
              </a:spcBef>
              <a:spcAft>
                <a:spcPts val="0"/>
              </a:spcAft>
              <a:buSzPts val="8400"/>
              <a:buNone/>
              <a:defRPr sz="8400"/>
            </a:lvl1pPr>
            <a:lvl2pPr lvl="1" algn="ctr">
              <a:spcBef>
                <a:spcPts val="0"/>
              </a:spcBef>
              <a:spcAft>
                <a:spcPts val="0"/>
              </a:spcAft>
              <a:buSzPts val="8400"/>
              <a:buNone/>
              <a:defRPr sz="8400"/>
            </a:lvl2pPr>
            <a:lvl3pPr lvl="2" algn="ctr">
              <a:spcBef>
                <a:spcPts val="0"/>
              </a:spcBef>
              <a:spcAft>
                <a:spcPts val="0"/>
              </a:spcAft>
              <a:buSzPts val="8400"/>
              <a:buNone/>
              <a:defRPr sz="8400"/>
            </a:lvl3pPr>
            <a:lvl4pPr lvl="3" algn="ctr">
              <a:spcBef>
                <a:spcPts val="0"/>
              </a:spcBef>
              <a:spcAft>
                <a:spcPts val="0"/>
              </a:spcAft>
              <a:buSzPts val="8400"/>
              <a:buNone/>
              <a:defRPr sz="8400"/>
            </a:lvl4pPr>
            <a:lvl5pPr lvl="4" algn="ctr">
              <a:spcBef>
                <a:spcPts val="0"/>
              </a:spcBef>
              <a:spcAft>
                <a:spcPts val="0"/>
              </a:spcAft>
              <a:buSzPts val="8400"/>
              <a:buNone/>
              <a:defRPr sz="8400"/>
            </a:lvl5pPr>
            <a:lvl6pPr lvl="5" algn="ctr">
              <a:spcBef>
                <a:spcPts val="0"/>
              </a:spcBef>
              <a:spcAft>
                <a:spcPts val="0"/>
              </a:spcAft>
              <a:buSzPts val="8400"/>
              <a:buNone/>
              <a:defRPr sz="8400"/>
            </a:lvl6pPr>
            <a:lvl7pPr lvl="6" algn="ctr">
              <a:spcBef>
                <a:spcPts val="0"/>
              </a:spcBef>
              <a:spcAft>
                <a:spcPts val="0"/>
              </a:spcAft>
              <a:buSzPts val="8400"/>
              <a:buNone/>
              <a:defRPr sz="8400"/>
            </a:lvl7pPr>
            <a:lvl8pPr lvl="7" algn="ctr">
              <a:spcBef>
                <a:spcPts val="0"/>
              </a:spcBef>
              <a:spcAft>
                <a:spcPts val="0"/>
              </a:spcAft>
              <a:buSzPts val="8400"/>
              <a:buNone/>
              <a:defRPr sz="8400"/>
            </a:lvl8pPr>
            <a:lvl9pPr lvl="8" algn="ctr">
              <a:spcBef>
                <a:spcPts val="0"/>
              </a:spcBef>
              <a:spcAft>
                <a:spcPts val="0"/>
              </a:spcAft>
              <a:buSzPts val="8400"/>
              <a:buNone/>
              <a:defRPr sz="8400"/>
            </a:lvl9pPr>
          </a:lstStyle>
          <a:p/>
        </p:txBody>
      </p:sp>
      <p:sp>
        <p:nvSpPr>
          <p:cNvPr id="15" name="Google Shape;15;p3"/>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480538" y="1724884"/>
            <a:ext cx="13135800" cy="2219700"/>
          </a:xfrm>
          <a:prstGeom prst="rect">
            <a:avLst/>
          </a:prstGeom>
        </p:spPr>
        <p:txBody>
          <a:bodyPr anchorCtr="0" anchor="t" bIns="212075" lIns="212075" spcFirstLastPara="1" rIns="212075" wrap="square" tIns="212075">
            <a:noAutofit/>
          </a:bodyPr>
          <a:lstStyle>
            <a:lvl1pPr lvl="0">
              <a:spcBef>
                <a:spcPts val="0"/>
              </a:spcBef>
              <a:spcAft>
                <a:spcPts val="0"/>
              </a:spcAft>
              <a:buSzPts val="6500"/>
              <a:buNone/>
              <a:defRPr/>
            </a:lvl1pPr>
            <a:lvl2pPr lvl="1">
              <a:spcBef>
                <a:spcPts val="0"/>
              </a:spcBef>
              <a:spcAft>
                <a:spcPts val="0"/>
              </a:spcAft>
              <a:buSzPts val="6500"/>
              <a:buNone/>
              <a:defRPr/>
            </a:lvl2pPr>
            <a:lvl3pPr lvl="2">
              <a:spcBef>
                <a:spcPts val="0"/>
              </a:spcBef>
              <a:spcAft>
                <a:spcPts val="0"/>
              </a:spcAft>
              <a:buSzPts val="6500"/>
              <a:buNone/>
              <a:defRPr/>
            </a:lvl3pPr>
            <a:lvl4pPr lvl="3">
              <a:spcBef>
                <a:spcPts val="0"/>
              </a:spcBef>
              <a:spcAft>
                <a:spcPts val="0"/>
              </a:spcAft>
              <a:buSzPts val="6500"/>
              <a:buNone/>
              <a:defRPr/>
            </a:lvl4pPr>
            <a:lvl5pPr lvl="4">
              <a:spcBef>
                <a:spcPts val="0"/>
              </a:spcBef>
              <a:spcAft>
                <a:spcPts val="0"/>
              </a:spcAft>
              <a:buSzPts val="6500"/>
              <a:buNone/>
              <a:defRPr/>
            </a:lvl5pPr>
            <a:lvl6pPr lvl="5">
              <a:spcBef>
                <a:spcPts val="0"/>
              </a:spcBef>
              <a:spcAft>
                <a:spcPts val="0"/>
              </a:spcAft>
              <a:buSzPts val="6500"/>
              <a:buNone/>
              <a:defRPr/>
            </a:lvl6pPr>
            <a:lvl7pPr lvl="6">
              <a:spcBef>
                <a:spcPts val="0"/>
              </a:spcBef>
              <a:spcAft>
                <a:spcPts val="0"/>
              </a:spcAft>
              <a:buSzPts val="6500"/>
              <a:buNone/>
              <a:defRPr/>
            </a:lvl7pPr>
            <a:lvl8pPr lvl="7">
              <a:spcBef>
                <a:spcPts val="0"/>
              </a:spcBef>
              <a:spcAft>
                <a:spcPts val="0"/>
              </a:spcAft>
              <a:buSzPts val="6500"/>
              <a:buNone/>
              <a:defRPr/>
            </a:lvl8pPr>
            <a:lvl9pPr lvl="8">
              <a:spcBef>
                <a:spcPts val="0"/>
              </a:spcBef>
              <a:spcAft>
                <a:spcPts val="0"/>
              </a:spcAft>
              <a:buSzPts val="6500"/>
              <a:buNone/>
              <a:defRPr/>
            </a:lvl9pPr>
          </a:lstStyle>
          <a:p/>
        </p:txBody>
      </p:sp>
      <p:sp>
        <p:nvSpPr>
          <p:cNvPr id="18" name="Google Shape;18;p4"/>
          <p:cNvSpPr txBox="1"/>
          <p:nvPr>
            <p:ph idx="1" type="body"/>
          </p:nvPr>
        </p:nvSpPr>
        <p:spPr>
          <a:xfrm>
            <a:off x="480538" y="4466908"/>
            <a:ext cx="13135800" cy="13241700"/>
          </a:xfrm>
          <a:prstGeom prst="rect">
            <a:avLst/>
          </a:prstGeom>
        </p:spPr>
        <p:txBody>
          <a:bodyPr anchorCtr="0" anchor="t" bIns="212075" lIns="212075" spcFirstLastPara="1" rIns="212075" wrap="square" tIns="212075">
            <a:noAutofit/>
          </a:bodyPr>
          <a:lstStyle>
            <a:lvl1pPr indent="-495300" lvl="0" marL="457200">
              <a:spcBef>
                <a:spcPts val="0"/>
              </a:spcBef>
              <a:spcAft>
                <a:spcPts val="0"/>
              </a:spcAft>
              <a:buSzPts val="4200"/>
              <a:buChar char="●"/>
              <a:defRPr/>
            </a:lvl1pPr>
            <a:lvl2pPr indent="-431800" lvl="1" marL="914400">
              <a:spcBef>
                <a:spcPts val="3700"/>
              </a:spcBef>
              <a:spcAft>
                <a:spcPts val="0"/>
              </a:spcAft>
              <a:buSzPts val="3200"/>
              <a:buChar char="○"/>
              <a:defRPr/>
            </a:lvl2pPr>
            <a:lvl3pPr indent="-431800" lvl="2" marL="1371600">
              <a:spcBef>
                <a:spcPts val="3700"/>
              </a:spcBef>
              <a:spcAft>
                <a:spcPts val="0"/>
              </a:spcAft>
              <a:buSzPts val="3200"/>
              <a:buChar char="■"/>
              <a:defRPr/>
            </a:lvl3pPr>
            <a:lvl4pPr indent="-431800" lvl="3" marL="1828800">
              <a:spcBef>
                <a:spcPts val="3700"/>
              </a:spcBef>
              <a:spcAft>
                <a:spcPts val="0"/>
              </a:spcAft>
              <a:buSzPts val="3200"/>
              <a:buChar char="●"/>
              <a:defRPr/>
            </a:lvl4pPr>
            <a:lvl5pPr indent="-431800" lvl="4" marL="2286000">
              <a:spcBef>
                <a:spcPts val="3700"/>
              </a:spcBef>
              <a:spcAft>
                <a:spcPts val="0"/>
              </a:spcAft>
              <a:buSzPts val="3200"/>
              <a:buChar char="○"/>
              <a:defRPr/>
            </a:lvl5pPr>
            <a:lvl6pPr indent="-431800" lvl="5" marL="2743200">
              <a:spcBef>
                <a:spcPts val="3700"/>
              </a:spcBef>
              <a:spcAft>
                <a:spcPts val="0"/>
              </a:spcAft>
              <a:buSzPts val="3200"/>
              <a:buChar char="■"/>
              <a:defRPr/>
            </a:lvl6pPr>
            <a:lvl7pPr indent="-431800" lvl="6" marL="3200400">
              <a:spcBef>
                <a:spcPts val="3700"/>
              </a:spcBef>
              <a:spcAft>
                <a:spcPts val="0"/>
              </a:spcAft>
              <a:buSzPts val="3200"/>
              <a:buChar char="●"/>
              <a:defRPr/>
            </a:lvl7pPr>
            <a:lvl8pPr indent="-431800" lvl="7" marL="3657600">
              <a:spcBef>
                <a:spcPts val="3700"/>
              </a:spcBef>
              <a:spcAft>
                <a:spcPts val="0"/>
              </a:spcAft>
              <a:buSzPts val="3200"/>
              <a:buChar char="○"/>
              <a:defRPr/>
            </a:lvl8pPr>
            <a:lvl9pPr indent="-431800" lvl="8" marL="4114800">
              <a:spcBef>
                <a:spcPts val="3700"/>
              </a:spcBef>
              <a:spcAft>
                <a:spcPts val="3700"/>
              </a:spcAft>
              <a:buSzPts val="3200"/>
              <a:buChar char="■"/>
              <a:defRPr/>
            </a:lvl9pPr>
          </a:lstStyle>
          <a:p/>
        </p:txBody>
      </p:sp>
      <p:sp>
        <p:nvSpPr>
          <p:cNvPr id="19" name="Google Shape;19;p4"/>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480538" y="1724884"/>
            <a:ext cx="13135800" cy="2219700"/>
          </a:xfrm>
          <a:prstGeom prst="rect">
            <a:avLst/>
          </a:prstGeom>
        </p:spPr>
        <p:txBody>
          <a:bodyPr anchorCtr="0" anchor="t" bIns="212075" lIns="212075" spcFirstLastPara="1" rIns="212075" wrap="square" tIns="212075">
            <a:noAutofit/>
          </a:bodyPr>
          <a:lstStyle>
            <a:lvl1pPr lvl="0">
              <a:spcBef>
                <a:spcPts val="0"/>
              </a:spcBef>
              <a:spcAft>
                <a:spcPts val="0"/>
              </a:spcAft>
              <a:buSzPts val="6500"/>
              <a:buNone/>
              <a:defRPr/>
            </a:lvl1pPr>
            <a:lvl2pPr lvl="1">
              <a:spcBef>
                <a:spcPts val="0"/>
              </a:spcBef>
              <a:spcAft>
                <a:spcPts val="0"/>
              </a:spcAft>
              <a:buSzPts val="6500"/>
              <a:buNone/>
              <a:defRPr/>
            </a:lvl2pPr>
            <a:lvl3pPr lvl="2">
              <a:spcBef>
                <a:spcPts val="0"/>
              </a:spcBef>
              <a:spcAft>
                <a:spcPts val="0"/>
              </a:spcAft>
              <a:buSzPts val="6500"/>
              <a:buNone/>
              <a:defRPr/>
            </a:lvl3pPr>
            <a:lvl4pPr lvl="3">
              <a:spcBef>
                <a:spcPts val="0"/>
              </a:spcBef>
              <a:spcAft>
                <a:spcPts val="0"/>
              </a:spcAft>
              <a:buSzPts val="6500"/>
              <a:buNone/>
              <a:defRPr/>
            </a:lvl4pPr>
            <a:lvl5pPr lvl="4">
              <a:spcBef>
                <a:spcPts val="0"/>
              </a:spcBef>
              <a:spcAft>
                <a:spcPts val="0"/>
              </a:spcAft>
              <a:buSzPts val="6500"/>
              <a:buNone/>
              <a:defRPr/>
            </a:lvl5pPr>
            <a:lvl6pPr lvl="5">
              <a:spcBef>
                <a:spcPts val="0"/>
              </a:spcBef>
              <a:spcAft>
                <a:spcPts val="0"/>
              </a:spcAft>
              <a:buSzPts val="6500"/>
              <a:buNone/>
              <a:defRPr/>
            </a:lvl6pPr>
            <a:lvl7pPr lvl="6">
              <a:spcBef>
                <a:spcPts val="0"/>
              </a:spcBef>
              <a:spcAft>
                <a:spcPts val="0"/>
              </a:spcAft>
              <a:buSzPts val="6500"/>
              <a:buNone/>
              <a:defRPr/>
            </a:lvl7pPr>
            <a:lvl8pPr lvl="7">
              <a:spcBef>
                <a:spcPts val="0"/>
              </a:spcBef>
              <a:spcAft>
                <a:spcPts val="0"/>
              </a:spcAft>
              <a:buSzPts val="6500"/>
              <a:buNone/>
              <a:defRPr/>
            </a:lvl8pPr>
            <a:lvl9pPr lvl="8">
              <a:spcBef>
                <a:spcPts val="0"/>
              </a:spcBef>
              <a:spcAft>
                <a:spcPts val="0"/>
              </a:spcAft>
              <a:buSzPts val="6500"/>
              <a:buNone/>
              <a:defRPr/>
            </a:lvl9pPr>
          </a:lstStyle>
          <a:p/>
        </p:txBody>
      </p:sp>
      <p:sp>
        <p:nvSpPr>
          <p:cNvPr id="22" name="Google Shape;22;p5"/>
          <p:cNvSpPr txBox="1"/>
          <p:nvPr>
            <p:ph idx="1" type="body"/>
          </p:nvPr>
        </p:nvSpPr>
        <p:spPr>
          <a:xfrm>
            <a:off x="480538" y="4466908"/>
            <a:ext cx="6166500" cy="13241700"/>
          </a:xfrm>
          <a:prstGeom prst="rect">
            <a:avLst/>
          </a:prstGeom>
        </p:spPr>
        <p:txBody>
          <a:bodyPr anchorCtr="0" anchor="t" bIns="212075" lIns="212075" spcFirstLastPara="1" rIns="212075" wrap="square" tIns="212075">
            <a:noAutofit/>
          </a:bodyPr>
          <a:lstStyle>
            <a:lvl1pPr indent="-431800" lvl="0" marL="457200">
              <a:spcBef>
                <a:spcPts val="0"/>
              </a:spcBef>
              <a:spcAft>
                <a:spcPts val="0"/>
              </a:spcAft>
              <a:buSzPts val="3200"/>
              <a:buChar char="●"/>
              <a:defRPr sz="3200"/>
            </a:lvl1pPr>
            <a:lvl2pPr indent="-406400" lvl="1" marL="914400">
              <a:spcBef>
                <a:spcPts val="3700"/>
              </a:spcBef>
              <a:spcAft>
                <a:spcPts val="0"/>
              </a:spcAft>
              <a:buSzPts val="2800"/>
              <a:buChar char="○"/>
              <a:defRPr sz="2800"/>
            </a:lvl2pPr>
            <a:lvl3pPr indent="-406400" lvl="2" marL="1371600">
              <a:spcBef>
                <a:spcPts val="3700"/>
              </a:spcBef>
              <a:spcAft>
                <a:spcPts val="0"/>
              </a:spcAft>
              <a:buSzPts val="2800"/>
              <a:buChar char="■"/>
              <a:defRPr sz="2800"/>
            </a:lvl3pPr>
            <a:lvl4pPr indent="-406400" lvl="3" marL="1828800">
              <a:spcBef>
                <a:spcPts val="3700"/>
              </a:spcBef>
              <a:spcAft>
                <a:spcPts val="0"/>
              </a:spcAft>
              <a:buSzPts val="2800"/>
              <a:buChar char="●"/>
              <a:defRPr sz="2800"/>
            </a:lvl4pPr>
            <a:lvl5pPr indent="-406400" lvl="4" marL="2286000">
              <a:spcBef>
                <a:spcPts val="3700"/>
              </a:spcBef>
              <a:spcAft>
                <a:spcPts val="0"/>
              </a:spcAft>
              <a:buSzPts val="2800"/>
              <a:buChar char="○"/>
              <a:defRPr sz="2800"/>
            </a:lvl5pPr>
            <a:lvl6pPr indent="-406400" lvl="5" marL="2743200">
              <a:spcBef>
                <a:spcPts val="3700"/>
              </a:spcBef>
              <a:spcAft>
                <a:spcPts val="0"/>
              </a:spcAft>
              <a:buSzPts val="2800"/>
              <a:buChar char="■"/>
              <a:defRPr sz="2800"/>
            </a:lvl6pPr>
            <a:lvl7pPr indent="-406400" lvl="6" marL="3200400">
              <a:spcBef>
                <a:spcPts val="3700"/>
              </a:spcBef>
              <a:spcAft>
                <a:spcPts val="0"/>
              </a:spcAft>
              <a:buSzPts val="2800"/>
              <a:buChar char="●"/>
              <a:defRPr sz="2800"/>
            </a:lvl7pPr>
            <a:lvl8pPr indent="-406400" lvl="7" marL="3657600">
              <a:spcBef>
                <a:spcPts val="3700"/>
              </a:spcBef>
              <a:spcAft>
                <a:spcPts val="0"/>
              </a:spcAft>
              <a:buSzPts val="2800"/>
              <a:buChar char="○"/>
              <a:defRPr sz="2800"/>
            </a:lvl8pPr>
            <a:lvl9pPr indent="-406400" lvl="8" marL="4114800">
              <a:spcBef>
                <a:spcPts val="3700"/>
              </a:spcBef>
              <a:spcAft>
                <a:spcPts val="3700"/>
              </a:spcAft>
              <a:buSzPts val="2800"/>
              <a:buChar char="■"/>
              <a:defRPr sz="2800"/>
            </a:lvl9pPr>
          </a:lstStyle>
          <a:p/>
        </p:txBody>
      </p:sp>
      <p:sp>
        <p:nvSpPr>
          <p:cNvPr id="23" name="Google Shape;23;p5"/>
          <p:cNvSpPr txBox="1"/>
          <p:nvPr>
            <p:ph idx="2" type="body"/>
          </p:nvPr>
        </p:nvSpPr>
        <p:spPr>
          <a:xfrm>
            <a:off x="7449950" y="4466908"/>
            <a:ext cx="6166500" cy="13241700"/>
          </a:xfrm>
          <a:prstGeom prst="rect">
            <a:avLst/>
          </a:prstGeom>
        </p:spPr>
        <p:txBody>
          <a:bodyPr anchorCtr="0" anchor="t" bIns="212075" lIns="212075" spcFirstLastPara="1" rIns="212075" wrap="square" tIns="212075">
            <a:noAutofit/>
          </a:bodyPr>
          <a:lstStyle>
            <a:lvl1pPr indent="-431800" lvl="0" marL="457200">
              <a:spcBef>
                <a:spcPts val="0"/>
              </a:spcBef>
              <a:spcAft>
                <a:spcPts val="0"/>
              </a:spcAft>
              <a:buSzPts val="3200"/>
              <a:buChar char="●"/>
              <a:defRPr sz="3200"/>
            </a:lvl1pPr>
            <a:lvl2pPr indent="-406400" lvl="1" marL="914400">
              <a:spcBef>
                <a:spcPts val="3700"/>
              </a:spcBef>
              <a:spcAft>
                <a:spcPts val="0"/>
              </a:spcAft>
              <a:buSzPts val="2800"/>
              <a:buChar char="○"/>
              <a:defRPr sz="2800"/>
            </a:lvl2pPr>
            <a:lvl3pPr indent="-406400" lvl="2" marL="1371600">
              <a:spcBef>
                <a:spcPts val="3700"/>
              </a:spcBef>
              <a:spcAft>
                <a:spcPts val="0"/>
              </a:spcAft>
              <a:buSzPts val="2800"/>
              <a:buChar char="■"/>
              <a:defRPr sz="2800"/>
            </a:lvl3pPr>
            <a:lvl4pPr indent="-406400" lvl="3" marL="1828800">
              <a:spcBef>
                <a:spcPts val="3700"/>
              </a:spcBef>
              <a:spcAft>
                <a:spcPts val="0"/>
              </a:spcAft>
              <a:buSzPts val="2800"/>
              <a:buChar char="●"/>
              <a:defRPr sz="2800"/>
            </a:lvl4pPr>
            <a:lvl5pPr indent="-406400" lvl="4" marL="2286000">
              <a:spcBef>
                <a:spcPts val="3700"/>
              </a:spcBef>
              <a:spcAft>
                <a:spcPts val="0"/>
              </a:spcAft>
              <a:buSzPts val="2800"/>
              <a:buChar char="○"/>
              <a:defRPr sz="2800"/>
            </a:lvl5pPr>
            <a:lvl6pPr indent="-406400" lvl="5" marL="2743200">
              <a:spcBef>
                <a:spcPts val="3700"/>
              </a:spcBef>
              <a:spcAft>
                <a:spcPts val="0"/>
              </a:spcAft>
              <a:buSzPts val="2800"/>
              <a:buChar char="■"/>
              <a:defRPr sz="2800"/>
            </a:lvl6pPr>
            <a:lvl7pPr indent="-406400" lvl="6" marL="3200400">
              <a:spcBef>
                <a:spcPts val="3700"/>
              </a:spcBef>
              <a:spcAft>
                <a:spcPts val="0"/>
              </a:spcAft>
              <a:buSzPts val="2800"/>
              <a:buChar char="●"/>
              <a:defRPr sz="2800"/>
            </a:lvl7pPr>
            <a:lvl8pPr indent="-406400" lvl="7" marL="3657600">
              <a:spcBef>
                <a:spcPts val="3700"/>
              </a:spcBef>
              <a:spcAft>
                <a:spcPts val="0"/>
              </a:spcAft>
              <a:buSzPts val="2800"/>
              <a:buChar char="○"/>
              <a:defRPr sz="2800"/>
            </a:lvl8pPr>
            <a:lvl9pPr indent="-406400" lvl="8" marL="4114800">
              <a:spcBef>
                <a:spcPts val="3700"/>
              </a:spcBef>
              <a:spcAft>
                <a:spcPts val="3700"/>
              </a:spcAft>
              <a:buSzPts val="2800"/>
              <a:buChar char="■"/>
              <a:defRPr sz="2800"/>
            </a:lvl9pPr>
          </a:lstStyle>
          <a:p/>
        </p:txBody>
      </p:sp>
      <p:sp>
        <p:nvSpPr>
          <p:cNvPr id="24" name="Google Shape;24;p5"/>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480538" y="1724884"/>
            <a:ext cx="13135800" cy="2219700"/>
          </a:xfrm>
          <a:prstGeom prst="rect">
            <a:avLst/>
          </a:prstGeom>
        </p:spPr>
        <p:txBody>
          <a:bodyPr anchorCtr="0" anchor="t" bIns="212075" lIns="212075" spcFirstLastPara="1" rIns="212075" wrap="square" tIns="212075">
            <a:noAutofit/>
          </a:bodyPr>
          <a:lstStyle>
            <a:lvl1pPr lvl="0">
              <a:spcBef>
                <a:spcPts val="0"/>
              </a:spcBef>
              <a:spcAft>
                <a:spcPts val="0"/>
              </a:spcAft>
              <a:buSzPts val="6500"/>
              <a:buNone/>
              <a:defRPr/>
            </a:lvl1pPr>
            <a:lvl2pPr lvl="1">
              <a:spcBef>
                <a:spcPts val="0"/>
              </a:spcBef>
              <a:spcAft>
                <a:spcPts val="0"/>
              </a:spcAft>
              <a:buSzPts val="6500"/>
              <a:buNone/>
              <a:defRPr/>
            </a:lvl2pPr>
            <a:lvl3pPr lvl="2">
              <a:spcBef>
                <a:spcPts val="0"/>
              </a:spcBef>
              <a:spcAft>
                <a:spcPts val="0"/>
              </a:spcAft>
              <a:buSzPts val="6500"/>
              <a:buNone/>
              <a:defRPr/>
            </a:lvl3pPr>
            <a:lvl4pPr lvl="3">
              <a:spcBef>
                <a:spcPts val="0"/>
              </a:spcBef>
              <a:spcAft>
                <a:spcPts val="0"/>
              </a:spcAft>
              <a:buSzPts val="6500"/>
              <a:buNone/>
              <a:defRPr/>
            </a:lvl4pPr>
            <a:lvl5pPr lvl="4">
              <a:spcBef>
                <a:spcPts val="0"/>
              </a:spcBef>
              <a:spcAft>
                <a:spcPts val="0"/>
              </a:spcAft>
              <a:buSzPts val="6500"/>
              <a:buNone/>
              <a:defRPr/>
            </a:lvl5pPr>
            <a:lvl6pPr lvl="5">
              <a:spcBef>
                <a:spcPts val="0"/>
              </a:spcBef>
              <a:spcAft>
                <a:spcPts val="0"/>
              </a:spcAft>
              <a:buSzPts val="6500"/>
              <a:buNone/>
              <a:defRPr/>
            </a:lvl6pPr>
            <a:lvl7pPr lvl="6">
              <a:spcBef>
                <a:spcPts val="0"/>
              </a:spcBef>
              <a:spcAft>
                <a:spcPts val="0"/>
              </a:spcAft>
              <a:buSzPts val="6500"/>
              <a:buNone/>
              <a:defRPr/>
            </a:lvl7pPr>
            <a:lvl8pPr lvl="7">
              <a:spcBef>
                <a:spcPts val="0"/>
              </a:spcBef>
              <a:spcAft>
                <a:spcPts val="0"/>
              </a:spcAft>
              <a:buSzPts val="6500"/>
              <a:buNone/>
              <a:defRPr/>
            </a:lvl8pPr>
            <a:lvl9pPr lvl="8">
              <a:spcBef>
                <a:spcPts val="0"/>
              </a:spcBef>
              <a:spcAft>
                <a:spcPts val="0"/>
              </a:spcAft>
              <a:buSzPts val="6500"/>
              <a:buNone/>
              <a:defRPr/>
            </a:lvl9pPr>
          </a:lstStyle>
          <a:p/>
        </p:txBody>
      </p:sp>
      <p:sp>
        <p:nvSpPr>
          <p:cNvPr id="27" name="Google Shape;27;p6"/>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480538" y="2153464"/>
            <a:ext cx="4329000" cy="2928900"/>
          </a:xfrm>
          <a:prstGeom prst="rect">
            <a:avLst/>
          </a:prstGeom>
        </p:spPr>
        <p:txBody>
          <a:bodyPr anchorCtr="0" anchor="b" bIns="212075" lIns="212075" spcFirstLastPara="1" rIns="212075" wrap="square" tIns="212075">
            <a:noAutofit/>
          </a:bodyPr>
          <a:lstStyle>
            <a:lvl1pPr lvl="0">
              <a:spcBef>
                <a:spcPts val="0"/>
              </a:spcBef>
              <a:spcAft>
                <a:spcPts val="0"/>
              </a:spcAft>
              <a:buSzPts val="5600"/>
              <a:buNone/>
              <a:defRPr sz="5600"/>
            </a:lvl1pPr>
            <a:lvl2pPr lvl="1">
              <a:spcBef>
                <a:spcPts val="0"/>
              </a:spcBef>
              <a:spcAft>
                <a:spcPts val="0"/>
              </a:spcAft>
              <a:buSzPts val="5600"/>
              <a:buNone/>
              <a:defRPr sz="5600"/>
            </a:lvl2pPr>
            <a:lvl3pPr lvl="2">
              <a:spcBef>
                <a:spcPts val="0"/>
              </a:spcBef>
              <a:spcAft>
                <a:spcPts val="0"/>
              </a:spcAft>
              <a:buSzPts val="5600"/>
              <a:buNone/>
              <a:defRPr sz="5600"/>
            </a:lvl3pPr>
            <a:lvl4pPr lvl="3">
              <a:spcBef>
                <a:spcPts val="0"/>
              </a:spcBef>
              <a:spcAft>
                <a:spcPts val="0"/>
              </a:spcAft>
              <a:buSzPts val="5600"/>
              <a:buNone/>
              <a:defRPr sz="5600"/>
            </a:lvl4pPr>
            <a:lvl5pPr lvl="4">
              <a:spcBef>
                <a:spcPts val="0"/>
              </a:spcBef>
              <a:spcAft>
                <a:spcPts val="0"/>
              </a:spcAft>
              <a:buSzPts val="5600"/>
              <a:buNone/>
              <a:defRPr sz="5600"/>
            </a:lvl5pPr>
            <a:lvl6pPr lvl="5">
              <a:spcBef>
                <a:spcPts val="0"/>
              </a:spcBef>
              <a:spcAft>
                <a:spcPts val="0"/>
              </a:spcAft>
              <a:buSzPts val="5600"/>
              <a:buNone/>
              <a:defRPr sz="5600"/>
            </a:lvl6pPr>
            <a:lvl7pPr lvl="6">
              <a:spcBef>
                <a:spcPts val="0"/>
              </a:spcBef>
              <a:spcAft>
                <a:spcPts val="0"/>
              </a:spcAft>
              <a:buSzPts val="5600"/>
              <a:buNone/>
              <a:defRPr sz="5600"/>
            </a:lvl7pPr>
            <a:lvl8pPr lvl="7">
              <a:spcBef>
                <a:spcPts val="0"/>
              </a:spcBef>
              <a:spcAft>
                <a:spcPts val="0"/>
              </a:spcAft>
              <a:buSzPts val="5600"/>
              <a:buNone/>
              <a:defRPr sz="5600"/>
            </a:lvl8pPr>
            <a:lvl9pPr lvl="8">
              <a:spcBef>
                <a:spcPts val="0"/>
              </a:spcBef>
              <a:spcAft>
                <a:spcPts val="0"/>
              </a:spcAft>
              <a:buSzPts val="5600"/>
              <a:buNone/>
              <a:defRPr sz="5600"/>
            </a:lvl9pPr>
          </a:lstStyle>
          <a:p/>
        </p:txBody>
      </p:sp>
      <p:sp>
        <p:nvSpPr>
          <p:cNvPr id="30" name="Google Shape;30;p7"/>
          <p:cNvSpPr txBox="1"/>
          <p:nvPr>
            <p:ph idx="1" type="body"/>
          </p:nvPr>
        </p:nvSpPr>
        <p:spPr>
          <a:xfrm>
            <a:off x="480538" y="5385987"/>
            <a:ext cx="4329000" cy="12323100"/>
          </a:xfrm>
          <a:prstGeom prst="rect">
            <a:avLst/>
          </a:prstGeom>
        </p:spPr>
        <p:txBody>
          <a:bodyPr anchorCtr="0" anchor="t" bIns="212075" lIns="212075" spcFirstLastPara="1" rIns="212075" wrap="square" tIns="212075">
            <a:noAutofit/>
          </a:bodyPr>
          <a:lstStyle>
            <a:lvl1pPr indent="-406400" lvl="0" marL="457200">
              <a:spcBef>
                <a:spcPts val="0"/>
              </a:spcBef>
              <a:spcAft>
                <a:spcPts val="0"/>
              </a:spcAft>
              <a:buSzPts val="2800"/>
              <a:buChar char="●"/>
              <a:defRPr sz="2800"/>
            </a:lvl1pPr>
            <a:lvl2pPr indent="-406400" lvl="1" marL="914400">
              <a:spcBef>
                <a:spcPts val="3700"/>
              </a:spcBef>
              <a:spcAft>
                <a:spcPts val="0"/>
              </a:spcAft>
              <a:buSzPts val="2800"/>
              <a:buChar char="○"/>
              <a:defRPr sz="2800"/>
            </a:lvl2pPr>
            <a:lvl3pPr indent="-406400" lvl="2" marL="1371600">
              <a:spcBef>
                <a:spcPts val="3700"/>
              </a:spcBef>
              <a:spcAft>
                <a:spcPts val="0"/>
              </a:spcAft>
              <a:buSzPts val="2800"/>
              <a:buChar char="■"/>
              <a:defRPr sz="2800"/>
            </a:lvl3pPr>
            <a:lvl4pPr indent="-406400" lvl="3" marL="1828800">
              <a:spcBef>
                <a:spcPts val="3700"/>
              </a:spcBef>
              <a:spcAft>
                <a:spcPts val="0"/>
              </a:spcAft>
              <a:buSzPts val="2800"/>
              <a:buChar char="●"/>
              <a:defRPr sz="2800"/>
            </a:lvl4pPr>
            <a:lvl5pPr indent="-406400" lvl="4" marL="2286000">
              <a:spcBef>
                <a:spcPts val="3700"/>
              </a:spcBef>
              <a:spcAft>
                <a:spcPts val="0"/>
              </a:spcAft>
              <a:buSzPts val="2800"/>
              <a:buChar char="○"/>
              <a:defRPr sz="2800"/>
            </a:lvl5pPr>
            <a:lvl6pPr indent="-406400" lvl="5" marL="2743200">
              <a:spcBef>
                <a:spcPts val="3700"/>
              </a:spcBef>
              <a:spcAft>
                <a:spcPts val="0"/>
              </a:spcAft>
              <a:buSzPts val="2800"/>
              <a:buChar char="■"/>
              <a:defRPr sz="2800"/>
            </a:lvl6pPr>
            <a:lvl7pPr indent="-406400" lvl="6" marL="3200400">
              <a:spcBef>
                <a:spcPts val="3700"/>
              </a:spcBef>
              <a:spcAft>
                <a:spcPts val="0"/>
              </a:spcAft>
              <a:buSzPts val="2800"/>
              <a:buChar char="●"/>
              <a:defRPr sz="2800"/>
            </a:lvl7pPr>
            <a:lvl8pPr indent="-406400" lvl="7" marL="3657600">
              <a:spcBef>
                <a:spcPts val="3700"/>
              </a:spcBef>
              <a:spcAft>
                <a:spcPts val="0"/>
              </a:spcAft>
              <a:buSzPts val="2800"/>
              <a:buChar char="○"/>
              <a:defRPr sz="2800"/>
            </a:lvl8pPr>
            <a:lvl9pPr indent="-406400" lvl="8" marL="4114800">
              <a:spcBef>
                <a:spcPts val="3700"/>
              </a:spcBef>
              <a:spcAft>
                <a:spcPts val="3700"/>
              </a:spcAft>
              <a:buSzPts val="2800"/>
              <a:buChar char="■"/>
              <a:defRPr sz="2800"/>
            </a:lvl9pPr>
          </a:lstStyle>
          <a:p/>
        </p:txBody>
      </p:sp>
      <p:sp>
        <p:nvSpPr>
          <p:cNvPr id="31" name="Google Shape;31;p7"/>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755802" y="1744748"/>
            <a:ext cx="9816900" cy="15855600"/>
          </a:xfrm>
          <a:prstGeom prst="rect">
            <a:avLst/>
          </a:prstGeom>
        </p:spPr>
        <p:txBody>
          <a:bodyPr anchorCtr="0" anchor="ctr" bIns="212075" lIns="212075" spcFirstLastPara="1" rIns="212075" wrap="square" tIns="212075">
            <a:noAutofit/>
          </a:bodyPr>
          <a:lstStyle>
            <a:lvl1pPr lvl="0">
              <a:spcBef>
                <a:spcPts val="0"/>
              </a:spcBef>
              <a:spcAft>
                <a:spcPts val="0"/>
              </a:spcAft>
              <a:buSzPts val="11100"/>
              <a:buNone/>
              <a:defRPr sz="11100"/>
            </a:lvl1pPr>
            <a:lvl2pPr lvl="1">
              <a:spcBef>
                <a:spcPts val="0"/>
              </a:spcBef>
              <a:spcAft>
                <a:spcPts val="0"/>
              </a:spcAft>
              <a:buSzPts val="11100"/>
              <a:buNone/>
              <a:defRPr sz="11100"/>
            </a:lvl2pPr>
            <a:lvl3pPr lvl="2">
              <a:spcBef>
                <a:spcPts val="0"/>
              </a:spcBef>
              <a:spcAft>
                <a:spcPts val="0"/>
              </a:spcAft>
              <a:buSzPts val="11100"/>
              <a:buNone/>
              <a:defRPr sz="11100"/>
            </a:lvl3pPr>
            <a:lvl4pPr lvl="3">
              <a:spcBef>
                <a:spcPts val="0"/>
              </a:spcBef>
              <a:spcAft>
                <a:spcPts val="0"/>
              </a:spcAft>
              <a:buSzPts val="11100"/>
              <a:buNone/>
              <a:defRPr sz="11100"/>
            </a:lvl4pPr>
            <a:lvl5pPr lvl="4">
              <a:spcBef>
                <a:spcPts val="0"/>
              </a:spcBef>
              <a:spcAft>
                <a:spcPts val="0"/>
              </a:spcAft>
              <a:buSzPts val="11100"/>
              <a:buNone/>
              <a:defRPr sz="11100"/>
            </a:lvl5pPr>
            <a:lvl6pPr lvl="5">
              <a:spcBef>
                <a:spcPts val="0"/>
              </a:spcBef>
              <a:spcAft>
                <a:spcPts val="0"/>
              </a:spcAft>
              <a:buSzPts val="11100"/>
              <a:buNone/>
              <a:defRPr sz="11100"/>
            </a:lvl6pPr>
            <a:lvl7pPr lvl="6">
              <a:spcBef>
                <a:spcPts val="0"/>
              </a:spcBef>
              <a:spcAft>
                <a:spcPts val="0"/>
              </a:spcAft>
              <a:buSzPts val="11100"/>
              <a:buNone/>
              <a:defRPr sz="11100"/>
            </a:lvl7pPr>
            <a:lvl8pPr lvl="7">
              <a:spcBef>
                <a:spcPts val="0"/>
              </a:spcBef>
              <a:spcAft>
                <a:spcPts val="0"/>
              </a:spcAft>
              <a:buSzPts val="11100"/>
              <a:buNone/>
              <a:defRPr sz="11100"/>
            </a:lvl8pPr>
            <a:lvl9pPr lvl="8">
              <a:spcBef>
                <a:spcPts val="0"/>
              </a:spcBef>
              <a:spcAft>
                <a:spcPts val="0"/>
              </a:spcAft>
              <a:buSzPts val="11100"/>
              <a:buNone/>
              <a:defRPr sz="11100"/>
            </a:lvl9pPr>
          </a:lstStyle>
          <a:p/>
        </p:txBody>
      </p:sp>
      <p:sp>
        <p:nvSpPr>
          <p:cNvPr id="34" name="Google Shape;34;p8"/>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7048500" y="-484"/>
            <a:ext cx="7048500" cy="19935900"/>
          </a:xfrm>
          <a:prstGeom prst="rect">
            <a:avLst/>
          </a:prstGeom>
          <a:solidFill>
            <a:schemeClr val="lt2"/>
          </a:solidFill>
          <a:ln>
            <a:noFill/>
          </a:ln>
        </p:spPr>
        <p:txBody>
          <a:bodyPr anchorCtr="0" anchor="ctr" bIns="212075" lIns="212075" spcFirstLastPara="1" rIns="212075" wrap="square" tIns="2120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409313" y="4779695"/>
            <a:ext cx="6236400" cy="5745300"/>
          </a:xfrm>
          <a:prstGeom prst="rect">
            <a:avLst/>
          </a:prstGeom>
        </p:spPr>
        <p:txBody>
          <a:bodyPr anchorCtr="0" anchor="b" bIns="212075" lIns="212075" spcFirstLastPara="1" rIns="212075" wrap="square" tIns="212075">
            <a:noAutofit/>
          </a:bodyPr>
          <a:lstStyle>
            <a:lvl1pPr lvl="0" algn="ctr">
              <a:spcBef>
                <a:spcPts val="0"/>
              </a:spcBef>
              <a:spcAft>
                <a:spcPts val="0"/>
              </a:spcAft>
              <a:buSzPts val="9700"/>
              <a:buNone/>
              <a:defRPr sz="9700"/>
            </a:lvl1pPr>
            <a:lvl2pPr lvl="1" algn="ctr">
              <a:spcBef>
                <a:spcPts val="0"/>
              </a:spcBef>
              <a:spcAft>
                <a:spcPts val="0"/>
              </a:spcAft>
              <a:buSzPts val="9700"/>
              <a:buNone/>
              <a:defRPr sz="9700"/>
            </a:lvl2pPr>
            <a:lvl3pPr lvl="2" algn="ctr">
              <a:spcBef>
                <a:spcPts val="0"/>
              </a:spcBef>
              <a:spcAft>
                <a:spcPts val="0"/>
              </a:spcAft>
              <a:buSzPts val="9700"/>
              <a:buNone/>
              <a:defRPr sz="9700"/>
            </a:lvl3pPr>
            <a:lvl4pPr lvl="3" algn="ctr">
              <a:spcBef>
                <a:spcPts val="0"/>
              </a:spcBef>
              <a:spcAft>
                <a:spcPts val="0"/>
              </a:spcAft>
              <a:buSzPts val="9700"/>
              <a:buNone/>
              <a:defRPr sz="9700"/>
            </a:lvl4pPr>
            <a:lvl5pPr lvl="4" algn="ctr">
              <a:spcBef>
                <a:spcPts val="0"/>
              </a:spcBef>
              <a:spcAft>
                <a:spcPts val="0"/>
              </a:spcAft>
              <a:buSzPts val="9700"/>
              <a:buNone/>
              <a:defRPr sz="9700"/>
            </a:lvl5pPr>
            <a:lvl6pPr lvl="5" algn="ctr">
              <a:spcBef>
                <a:spcPts val="0"/>
              </a:spcBef>
              <a:spcAft>
                <a:spcPts val="0"/>
              </a:spcAft>
              <a:buSzPts val="9700"/>
              <a:buNone/>
              <a:defRPr sz="9700"/>
            </a:lvl6pPr>
            <a:lvl7pPr lvl="6" algn="ctr">
              <a:spcBef>
                <a:spcPts val="0"/>
              </a:spcBef>
              <a:spcAft>
                <a:spcPts val="0"/>
              </a:spcAft>
              <a:buSzPts val="9700"/>
              <a:buNone/>
              <a:defRPr sz="9700"/>
            </a:lvl7pPr>
            <a:lvl8pPr lvl="7" algn="ctr">
              <a:spcBef>
                <a:spcPts val="0"/>
              </a:spcBef>
              <a:spcAft>
                <a:spcPts val="0"/>
              </a:spcAft>
              <a:buSzPts val="9700"/>
              <a:buNone/>
              <a:defRPr sz="9700"/>
            </a:lvl8pPr>
            <a:lvl9pPr lvl="8" algn="ctr">
              <a:spcBef>
                <a:spcPts val="0"/>
              </a:spcBef>
              <a:spcAft>
                <a:spcPts val="0"/>
              </a:spcAft>
              <a:buSzPts val="9700"/>
              <a:buNone/>
              <a:defRPr sz="9700"/>
            </a:lvl9pPr>
          </a:lstStyle>
          <a:p/>
        </p:txBody>
      </p:sp>
      <p:sp>
        <p:nvSpPr>
          <p:cNvPr id="38" name="Google Shape;38;p9"/>
          <p:cNvSpPr txBox="1"/>
          <p:nvPr>
            <p:ph idx="1" type="subTitle"/>
          </p:nvPr>
        </p:nvSpPr>
        <p:spPr>
          <a:xfrm>
            <a:off x="409313" y="10864511"/>
            <a:ext cx="6236400" cy="4787100"/>
          </a:xfrm>
          <a:prstGeom prst="rect">
            <a:avLst/>
          </a:prstGeom>
        </p:spPr>
        <p:txBody>
          <a:bodyPr anchorCtr="0" anchor="t" bIns="212075" lIns="212075" spcFirstLastPara="1" rIns="212075" wrap="square" tIns="212075">
            <a:noAutofit/>
          </a:bodyPr>
          <a:lstStyle>
            <a:lvl1pPr lvl="0" algn="ctr">
              <a:lnSpc>
                <a:spcPct val="100000"/>
              </a:lnSpc>
              <a:spcBef>
                <a:spcPts val="0"/>
              </a:spcBef>
              <a:spcAft>
                <a:spcPts val="0"/>
              </a:spcAft>
              <a:buSzPts val="4900"/>
              <a:buNone/>
              <a:defRPr sz="4900"/>
            </a:lvl1pPr>
            <a:lvl2pPr lvl="1" algn="ctr">
              <a:lnSpc>
                <a:spcPct val="100000"/>
              </a:lnSpc>
              <a:spcBef>
                <a:spcPts val="0"/>
              </a:spcBef>
              <a:spcAft>
                <a:spcPts val="0"/>
              </a:spcAft>
              <a:buSzPts val="4900"/>
              <a:buNone/>
              <a:defRPr sz="4900"/>
            </a:lvl2pPr>
            <a:lvl3pPr lvl="2" algn="ctr">
              <a:lnSpc>
                <a:spcPct val="100000"/>
              </a:lnSpc>
              <a:spcBef>
                <a:spcPts val="0"/>
              </a:spcBef>
              <a:spcAft>
                <a:spcPts val="0"/>
              </a:spcAft>
              <a:buSzPts val="4900"/>
              <a:buNone/>
              <a:defRPr sz="4900"/>
            </a:lvl3pPr>
            <a:lvl4pPr lvl="3" algn="ctr">
              <a:lnSpc>
                <a:spcPct val="100000"/>
              </a:lnSpc>
              <a:spcBef>
                <a:spcPts val="0"/>
              </a:spcBef>
              <a:spcAft>
                <a:spcPts val="0"/>
              </a:spcAft>
              <a:buSzPts val="4900"/>
              <a:buNone/>
              <a:defRPr sz="4900"/>
            </a:lvl4pPr>
            <a:lvl5pPr lvl="4" algn="ctr">
              <a:lnSpc>
                <a:spcPct val="100000"/>
              </a:lnSpc>
              <a:spcBef>
                <a:spcPts val="0"/>
              </a:spcBef>
              <a:spcAft>
                <a:spcPts val="0"/>
              </a:spcAft>
              <a:buSzPts val="4900"/>
              <a:buNone/>
              <a:defRPr sz="4900"/>
            </a:lvl5pPr>
            <a:lvl6pPr lvl="5" algn="ctr">
              <a:lnSpc>
                <a:spcPct val="100000"/>
              </a:lnSpc>
              <a:spcBef>
                <a:spcPts val="0"/>
              </a:spcBef>
              <a:spcAft>
                <a:spcPts val="0"/>
              </a:spcAft>
              <a:buSzPts val="4900"/>
              <a:buNone/>
              <a:defRPr sz="4900"/>
            </a:lvl6pPr>
            <a:lvl7pPr lvl="6" algn="ctr">
              <a:lnSpc>
                <a:spcPct val="100000"/>
              </a:lnSpc>
              <a:spcBef>
                <a:spcPts val="0"/>
              </a:spcBef>
              <a:spcAft>
                <a:spcPts val="0"/>
              </a:spcAft>
              <a:buSzPts val="4900"/>
              <a:buNone/>
              <a:defRPr sz="4900"/>
            </a:lvl7pPr>
            <a:lvl8pPr lvl="7" algn="ctr">
              <a:lnSpc>
                <a:spcPct val="100000"/>
              </a:lnSpc>
              <a:spcBef>
                <a:spcPts val="0"/>
              </a:spcBef>
              <a:spcAft>
                <a:spcPts val="0"/>
              </a:spcAft>
              <a:buSzPts val="4900"/>
              <a:buNone/>
              <a:defRPr sz="4900"/>
            </a:lvl8pPr>
            <a:lvl9pPr lvl="8" algn="ctr">
              <a:lnSpc>
                <a:spcPct val="100000"/>
              </a:lnSpc>
              <a:spcBef>
                <a:spcPts val="0"/>
              </a:spcBef>
              <a:spcAft>
                <a:spcPts val="0"/>
              </a:spcAft>
              <a:buSzPts val="4900"/>
              <a:buNone/>
              <a:defRPr sz="4900"/>
            </a:lvl9pPr>
          </a:lstStyle>
          <a:p/>
        </p:txBody>
      </p:sp>
      <p:sp>
        <p:nvSpPr>
          <p:cNvPr id="39" name="Google Shape;39;p9"/>
          <p:cNvSpPr txBox="1"/>
          <p:nvPr>
            <p:ph idx="2" type="body"/>
          </p:nvPr>
        </p:nvSpPr>
        <p:spPr>
          <a:xfrm>
            <a:off x="7615063" y="2806461"/>
            <a:ext cx="5915400" cy="14322000"/>
          </a:xfrm>
          <a:prstGeom prst="rect">
            <a:avLst/>
          </a:prstGeom>
        </p:spPr>
        <p:txBody>
          <a:bodyPr anchorCtr="0" anchor="ctr" bIns="212075" lIns="212075" spcFirstLastPara="1" rIns="212075" wrap="square" tIns="212075">
            <a:noAutofit/>
          </a:bodyPr>
          <a:lstStyle>
            <a:lvl1pPr indent="-495300" lvl="0" marL="457200">
              <a:spcBef>
                <a:spcPts val="0"/>
              </a:spcBef>
              <a:spcAft>
                <a:spcPts val="0"/>
              </a:spcAft>
              <a:buSzPts val="4200"/>
              <a:buChar char="●"/>
              <a:defRPr/>
            </a:lvl1pPr>
            <a:lvl2pPr indent="-431800" lvl="1" marL="914400">
              <a:spcBef>
                <a:spcPts val="3700"/>
              </a:spcBef>
              <a:spcAft>
                <a:spcPts val="0"/>
              </a:spcAft>
              <a:buSzPts val="3200"/>
              <a:buChar char="○"/>
              <a:defRPr/>
            </a:lvl2pPr>
            <a:lvl3pPr indent="-431800" lvl="2" marL="1371600">
              <a:spcBef>
                <a:spcPts val="3700"/>
              </a:spcBef>
              <a:spcAft>
                <a:spcPts val="0"/>
              </a:spcAft>
              <a:buSzPts val="3200"/>
              <a:buChar char="■"/>
              <a:defRPr/>
            </a:lvl3pPr>
            <a:lvl4pPr indent="-431800" lvl="3" marL="1828800">
              <a:spcBef>
                <a:spcPts val="3700"/>
              </a:spcBef>
              <a:spcAft>
                <a:spcPts val="0"/>
              </a:spcAft>
              <a:buSzPts val="3200"/>
              <a:buChar char="●"/>
              <a:defRPr/>
            </a:lvl4pPr>
            <a:lvl5pPr indent="-431800" lvl="4" marL="2286000">
              <a:spcBef>
                <a:spcPts val="3700"/>
              </a:spcBef>
              <a:spcAft>
                <a:spcPts val="0"/>
              </a:spcAft>
              <a:buSzPts val="3200"/>
              <a:buChar char="○"/>
              <a:defRPr/>
            </a:lvl5pPr>
            <a:lvl6pPr indent="-431800" lvl="5" marL="2743200">
              <a:spcBef>
                <a:spcPts val="3700"/>
              </a:spcBef>
              <a:spcAft>
                <a:spcPts val="0"/>
              </a:spcAft>
              <a:buSzPts val="3200"/>
              <a:buChar char="■"/>
              <a:defRPr/>
            </a:lvl6pPr>
            <a:lvl7pPr indent="-431800" lvl="6" marL="3200400">
              <a:spcBef>
                <a:spcPts val="3700"/>
              </a:spcBef>
              <a:spcAft>
                <a:spcPts val="0"/>
              </a:spcAft>
              <a:buSzPts val="3200"/>
              <a:buChar char="●"/>
              <a:defRPr/>
            </a:lvl7pPr>
            <a:lvl8pPr indent="-431800" lvl="7" marL="3657600">
              <a:spcBef>
                <a:spcPts val="3700"/>
              </a:spcBef>
              <a:spcAft>
                <a:spcPts val="0"/>
              </a:spcAft>
              <a:buSzPts val="3200"/>
              <a:buChar char="○"/>
              <a:defRPr/>
            </a:lvl8pPr>
            <a:lvl9pPr indent="-431800" lvl="8" marL="4114800">
              <a:spcBef>
                <a:spcPts val="3700"/>
              </a:spcBef>
              <a:spcAft>
                <a:spcPts val="3700"/>
              </a:spcAft>
              <a:buSzPts val="3200"/>
              <a:buChar char="■"/>
              <a:defRPr/>
            </a:lvl9pPr>
          </a:lstStyle>
          <a:p/>
        </p:txBody>
      </p:sp>
      <p:sp>
        <p:nvSpPr>
          <p:cNvPr id="40" name="Google Shape;40;p9"/>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480538" y="16397395"/>
            <a:ext cx="9248100" cy="2345400"/>
          </a:xfrm>
          <a:prstGeom prst="rect">
            <a:avLst/>
          </a:prstGeom>
        </p:spPr>
        <p:txBody>
          <a:bodyPr anchorCtr="0" anchor="ctr" bIns="212075" lIns="212075" spcFirstLastPara="1" rIns="212075" wrap="square" tIns="212075">
            <a:noAutofit/>
          </a:bodyPr>
          <a:lstStyle>
            <a:lvl1pPr indent="-228600" lvl="0" marL="457200">
              <a:lnSpc>
                <a:spcPct val="100000"/>
              </a:lnSpc>
              <a:spcBef>
                <a:spcPts val="0"/>
              </a:spcBef>
              <a:spcAft>
                <a:spcPts val="0"/>
              </a:spcAft>
              <a:buSzPts val="4200"/>
              <a:buNone/>
              <a:defRPr/>
            </a:lvl1pPr>
          </a:lstStyle>
          <a:p/>
        </p:txBody>
      </p:sp>
      <p:sp>
        <p:nvSpPr>
          <p:cNvPr id="43" name="Google Shape;43;p10"/>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80538" y="1724884"/>
            <a:ext cx="13135800" cy="2219700"/>
          </a:xfrm>
          <a:prstGeom prst="rect">
            <a:avLst/>
          </a:prstGeom>
          <a:noFill/>
          <a:ln>
            <a:noFill/>
          </a:ln>
        </p:spPr>
        <p:txBody>
          <a:bodyPr anchorCtr="0" anchor="t" bIns="212075" lIns="212075" spcFirstLastPara="1" rIns="212075" wrap="square" tIns="212075">
            <a:noAutofit/>
          </a:bodyPr>
          <a:lstStyle>
            <a:lvl1pPr lvl="0">
              <a:spcBef>
                <a:spcPts val="0"/>
              </a:spcBef>
              <a:spcAft>
                <a:spcPts val="0"/>
              </a:spcAft>
              <a:buClr>
                <a:schemeClr val="dk1"/>
              </a:buClr>
              <a:buSzPts val="6500"/>
              <a:buNone/>
              <a:defRPr sz="6500">
                <a:solidFill>
                  <a:schemeClr val="dk1"/>
                </a:solidFill>
              </a:defRPr>
            </a:lvl1pPr>
            <a:lvl2pPr lvl="1">
              <a:spcBef>
                <a:spcPts val="0"/>
              </a:spcBef>
              <a:spcAft>
                <a:spcPts val="0"/>
              </a:spcAft>
              <a:buClr>
                <a:schemeClr val="dk1"/>
              </a:buClr>
              <a:buSzPts val="6500"/>
              <a:buNone/>
              <a:defRPr sz="6500">
                <a:solidFill>
                  <a:schemeClr val="dk1"/>
                </a:solidFill>
              </a:defRPr>
            </a:lvl2pPr>
            <a:lvl3pPr lvl="2">
              <a:spcBef>
                <a:spcPts val="0"/>
              </a:spcBef>
              <a:spcAft>
                <a:spcPts val="0"/>
              </a:spcAft>
              <a:buClr>
                <a:schemeClr val="dk1"/>
              </a:buClr>
              <a:buSzPts val="6500"/>
              <a:buNone/>
              <a:defRPr sz="6500">
                <a:solidFill>
                  <a:schemeClr val="dk1"/>
                </a:solidFill>
              </a:defRPr>
            </a:lvl3pPr>
            <a:lvl4pPr lvl="3">
              <a:spcBef>
                <a:spcPts val="0"/>
              </a:spcBef>
              <a:spcAft>
                <a:spcPts val="0"/>
              </a:spcAft>
              <a:buClr>
                <a:schemeClr val="dk1"/>
              </a:buClr>
              <a:buSzPts val="6500"/>
              <a:buNone/>
              <a:defRPr sz="6500">
                <a:solidFill>
                  <a:schemeClr val="dk1"/>
                </a:solidFill>
              </a:defRPr>
            </a:lvl4pPr>
            <a:lvl5pPr lvl="4">
              <a:spcBef>
                <a:spcPts val="0"/>
              </a:spcBef>
              <a:spcAft>
                <a:spcPts val="0"/>
              </a:spcAft>
              <a:buClr>
                <a:schemeClr val="dk1"/>
              </a:buClr>
              <a:buSzPts val="6500"/>
              <a:buNone/>
              <a:defRPr sz="6500">
                <a:solidFill>
                  <a:schemeClr val="dk1"/>
                </a:solidFill>
              </a:defRPr>
            </a:lvl5pPr>
            <a:lvl6pPr lvl="5">
              <a:spcBef>
                <a:spcPts val="0"/>
              </a:spcBef>
              <a:spcAft>
                <a:spcPts val="0"/>
              </a:spcAft>
              <a:buClr>
                <a:schemeClr val="dk1"/>
              </a:buClr>
              <a:buSzPts val="6500"/>
              <a:buNone/>
              <a:defRPr sz="6500">
                <a:solidFill>
                  <a:schemeClr val="dk1"/>
                </a:solidFill>
              </a:defRPr>
            </a:lvl6pPr>
            <a:lvl7pPr lvl="6">
              <a:spcBef>
                <a:spcPts val="0"/>
              </a:spcBef>
              <a:spcAft>
                <a:spcPts val="0"/>
              </a:spcAft>
              <a:buClr>
                <a:schemeClr val="dk1"/>
              </a:buClr>
              <a:buSzPts val="6500"/>
              <a:buNone/>
              <a:defRPr sz="6500">
                <a:solidFill>
                  <a:schemeClr val="dk1"/>
                </a:solidFill>
              </a:defRPr>
            </a:lvl7pPr>
            <a:lvl8pPr lvl="7">
              <a:spcBef>
                <a:spcPts val="0"/>
              </a:spcBef>
              <a:spcAft>
                <a:spcPts val="0"/>
              </a:spcAft>
              <a:buClr>
                <a:schemeClr val="dk1"/>
              </a:buClr>
              <a:buSzPts val="6500"/>
              <a:buNone/>
              <a:defRPr sz="6500">
                <a:solidFill>
                  <a:schemeClr val="dk1"/>
                </a:solidFill>
              </a:defRPr>
            </a:lvl8pPr>
            <a:lvl9pPr lvl="8">
              <a:spcBef>
                <a:spcPts val="0"/>
              </a:spcBef>
              <a:spcAft>
                <a:spcPts val="0"/>
              </a:spcAft>
              <a:buClr>
                <a:schemeClr val="dk1"/>
              </a:buClr>
              <a:buSzPts val="6500"/>
              <a:buNone/>
              <a:defRPr sz="6500">
                <a:solidFill>
                  <a:schemeClr val="dk1"/>
                </a:solidFill>
              </a:defRPr>
            </a:lvl9pPr>
          </a:lstStyle>
          <a:p/>
        </p:txBody>
      </p:sp>
      <p:sp>
        <p:nvSpPr>
          <p:cNvPr id="7" name="Google Shape;7;p1"/>
          <p:cNvSpPr txBox="1"/>
          <p:nvPr>
            <p:ph idx="1" type="body"/>
          </p:nvPr>
        </p:nvSpPr>
        <p:spPr>
          <a:xfrm>
            <a:off x="480538" y="4466908"/>
            <a:ext cx="13135800" cy="13241700"/>
          </a:xfrm>
          <a:prstGeom prst="rect">
            <a:avLst/>
          </a:prstGeom>
          <a:noFill/>
          <a:ln>
            <a:noFill/>
          </a:ln>
        </p:spPr>
        <p:txBody>
          <a:bodyPr anchorCtr="0" anchor="t" bIns="212075" lIns="212075" spcFirstLastPara="1" rIns="212075" wrap="square" tIns="212075">
            <a:noAutofit/>
          </a:bodyPr>
          <a:lstStyle>
            <a:lvl1pPr indent="-495300" lvl="0" marL="457200">
              <a:lnSpc>
                <a:spcPct val="115000"/>
              </a:lnSpc>
              <a:spcBef>
                <a:spcPts val="0"/>
              </a:spcBef>
              <a:spcAft>
                <a:spcPts val="0"/>
              </a:spcAft>
              <a:buClr>
                <a:schemeClr val="dk2"/>
              </a:buClr>
              <a:buSzPts val="4200"/>
              <a:buChar char="●"/>
              <a:defRPr sz="4200">
                <a:solidFill>
                  <a:schemeClr val="dk2"/>
                </a:solidFill>
              </a:defRPr>
            </a:lvl1pPr>
            <a:lvl2pPr indent="-431800" lvl="1" marL="914400">
              <a:lnSpc>
                <a:spcPct val="115000"/>
              </a:lnSpc>
              <a:spcBef>
                <a:spcPts val="3700"/>
              </a:spcBef>
              <a:spcAft>
                <a:spcPts val="0"/>
              </a:spcAft>
              <a:buClr>
                <a:schemeClr val="dk2"/>
              </a:buClr>
              <a:buSzPts val="3200"/>
              <a:buChar char="○"/>
              <a:defRPr sz="3200">
                <a:solidFill>
                  <a:schemeClr val="dk2"/>
                </a:solidFill>
              </a:defRPr>
            </a:lvl2pPr>
            <a:lvl3pPr indent="-431800" lvl="2" marL="1371600">
              <a:lnSpc>
                <a:spcPct val="115000"/>
              </a:lnSpc>
              <a:spcBef>
                <a:spcPts val="3700"/>
              </a:spcBef>
              <a:spcAft>
                <a:spcPts val="0"/>
              </a:spcAft>
              <a:buClr>
                <a:schemeClr val="dk2"/>
              </a:buClr>
              <a:buSzPts val="3200"/>
              <a:buChar char="■"/>
              <a:defRPr sz="3200">
                <a:solidFill>
                  <a:schemeClr val="dk2"/>
                </a:solidFill>
              </a:defRPr>
            </a:lvl3pPr>
            <a:lvl4pPr indent="-431800" lvl="3" marL="1828800">
              <a:lnSpc>
                <a:spcPct val="115000"/>
              </a:lnSpc>
              <a:spcBef>
                <a:spcPts val="3700"/>
              </a:spcBef>
              <a:spcAft>
                <a:spcPts val="0"/>
              </a:spcAft>
              <a:buClr>
                <a:schemeClr val="dk2"/>
              </a:buClr>
              <a:buSzPts val="3200"/>
              <a:buChar char="●"/>
              <a:defRPr sz="3200">
                <a:solidFill>
                  <a:schemeClr val="dk2"/>
                </a:solidFill>
              </a:defRPr>
            </a:lvl4pPr>
            <a:lvl5pPr indent="-431800" lvl="4" marL="2286000">
              <a:lnSpc>
                <a:spcPct val="115000"/>
              </a:lnSpc>
              <a:spcBef>
                <a:spcPts val="3700"/>
              </a:spcBef>
              <a:spcAft>
                <a:spcPts val="0"/>
              </a:spcAft>
              <a:buClr>
                <a:schemeClr val="dk2"/>
              </a:buClr>
              <a:buSzPts val="3200"/>
              <a:buChar char="○"/>
              <a:defRPr sz="3200">
                <a:solidFill>
                  <a:schemeClr val="dk2"/>
                </a:solidFill>
              </a:defRPr>
            </a:lvl5pPr>
            <a:lvl6pPr indent="-431800" lvl="5" marL="2743200">
              <a:lnSpc>
                <a:spcPct val="115000"/>
              </a:lnSpc>
              <a:spcBef>
                <a:spcPts val="3700"/>
              </a:spcBef>
              <a:spcAft>
                <a:spcPts val="0"/>
              </a:spcAft>
              <a:buClr>
                <a:schemeClr val="dk2"/>
              </a:buClr>
              <a:buSzPts val="3200"/>
              <a:buChar char="■"/>
              <a:defRPr sz="3200">
                <a:solidFill>
                  <a:schemeClr val="dk2"/>
                </a:solidFill>
              </a:defRPr>
            </a:lvl6pPr>
            <a:lvl7pPr indent="-431800" lvl="6" marL="3200400">
              <a:lnSpc>
                <a:spcPct val="115000"/>
              </a:lnSpc>
              <a:spcBef>
                <a:spcPts val="3700"/>
              </a:spcBef>
              <a:spcAft>
                <a:spcPts val="0"/>
              </a:spcAft>
              <a:buClr>
                <a:schemeClr val="dk2"/>
              </a:buClr>
              <a:buSzPts val="3200"/>
              <a:buChar char="●"/>
              <a:defRPr sz="3200">
                <a:solidFill>
                  <a:schemeClr val="dk2"/>
                </a:solidFill>
              </a:defRPr>
            </a:lvl7pPr>
            <a:lvl8pPr indent="-431800" lvl="7" marL="3657600">
              <a:lnSpc>
                <a:spcPct val="115000"/>
              </a:lnSpc>
              <a:spcBef>
                <a:spcPts val="3700"/>
              </a:spcBef>
              <a:spcAft>
                <a:spcPts val="0"/>
              </a:spcAft>
              <a:buClr>
                <a:schemeClr val="dk2"/>
              </a:buClr>
              <a:buSzPts val="3200"/>
              <a:buChar char="○"/>
              <a:defRPr sz="3200">
                <a:solidFill>
                  <a:schemeClr val="dk2"/>
                </a:solidFill>
              </a:defRPr>
            </a:lvl8pPr>
            <a:lvl9pPr indent="-431800" lvl="8" marL="4114800">
              <a:lnSpc>
                <a:spcPct val="115000"/>
              </a:lnSpc>
              <a:spcBef>
                <a:spcPts val="3700"/>
              </a:spcBef>
              <a:spcAft>
                <a:spcPts val="3700"/>
              </a:spcAft>
              <a:buClr>
                <a:schemeClr val="dk2"/>
              </a:buClr>
              <a:buSzPts val="3200"/>
              <a:buChar char="■"/>
              <a:defRPr sz="3200">
                <a:solidFill>
                  <a:schemeClr val="dk2"/>
                </a:solidFill>
              </a:defRPr>
            </a:lvl9pPr>
          </a:lstStyle>
          <a:p/>
        </p:txBody>
      </p:sp>
      <p:sp>
        <p:nvSpPr>
          <p:cNvPr id="8" name="Google Shape;8;p1"/>
          <p:cNvSpPr txBox="1"/>
          <p:nvPr>
            <p:ph idx="12" type="sldNum"/>
          </p:nvPr>
        </p:nvSpPr>
        <p:spPr>
          <a:xfrm>
            <a:off x="13061706" y="18074283"/>
            <a:ext cx="846000" cy="1525500"/>
          </a:xfrm>
          <a:prstGeom prst="rect">
            <a:avLst/>
          </a:prstGeom>
          <a:noFill/>
          <a:ln>
            <a:noFill/>
          </a:ln>
        </p:spPr>
        <p:txBody>
          <a:bodyPr anchorCtr="0" anchor="ctr" bIns="212075" lIns="212075" spcFirstLastPara="1" rIns="212075" wrap="square" tIns="212075">
            <a:noAutofit/>
          </a:bodyPr>
          <a:lstStyle>
            <a:lvl1pPr lvl="0" algn="r">
              <a:buNone/>
              <a:defRPr sz="2300">
                <a:solidFill>
                  <a:schemeClr val="dk2"/>
                </a:solidFill>
              </a:defRPr>
            </a:lvl1pPr>
            <a:lvl2pPr lvl="1" algn="r">
              <a:buNone/>
              <a:defRPr sz="2300">
                <a:solidFill>
                  <a:schemeClr val="dk2"/>
                </a:solidFill>
              </a:defRPr>
            </a:lvl2pPr>
            <a:lvl3pPr lvl="2" algn="r">
              <a:buNone/>
              <a:defRPr sz="2300">
                <a:solidFill>
                  <a:schemeClr val="dk2"/>
                </a:solidFill>
              </a:defRPr>
            </a:lvl3pPr>
            <a:lvl4pPr lvl="3" algn="r">
              <a:buNone/>
              <a:defRPr sz="2300">
                <a:solidFill>
                  <a:schemeClr val="dk2"/>
                </a:solidFill>
              </a:defRPr>
            </a:lvl4pPr>
            <a:lvl5pPr lvl="4" algn="r">
              <a:buNone/>
              <a:defRPr sz="2300">
                <a:solidFill>
                  <a:schemeClr val="dk2"/>
                </a:solidFill>
              </a:defRPr>
            </a:lvl5pPr>
            <a:lvl6pPr lvl="5" algn="r">
              <a:buNone/>
              <a:defRPr sz="2300">
                <a:solidFill>
                  <a:schemeClr val="dk2"/>
                </a:solidFill>
              </a:defRPr>
            </a:lvl6pPr>
            <a:lvl7pPr lvl="6" algn="r">
              <a:buNone/>
              <a:defRPr sz="2300">
                <a:solidFill>
                  <a:schemeClr val="dk2"/>
                </a:solidFill>
              </a:defRPr>
            </a:lvl7pPr>
            <a:lvl8pPr lvl="7" algn="r">
              <a:buNone/>
              <a:defRPr sz="2300">
                <a:solidFill>
                  <a:schemeClr val="dk2"/>
                </a:solidFill>
              </a:defRPr>
            </a:lvl8pPr>
            <a:lvl9pPr lvl="8" algn="r">
              <a:buNone/>
              <a:defRPr sz="2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hyperlink" Target="https://docs.google.com/presentation/d/1VZySgq1AAzZ0G0U1FFZ35ItlviRyQBnwFjssRBWE8zQ"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8.jpg"/><Relationship Id="rId10" Type="http://schemas.openxmlformats.org/officeDocument/2006/relationships/image" Target="../media/image10.jpg"/><Relationship Id="rId9" Type="http://schemas.openxmlformats.org/officeDocument/2006/relationships/image" Target="../media/image6.jpg"/><Relationship Id="rId5" Type="http://schemas.openxmlformats.org/officeDocument/2006/relationships/image" Target="../media/image5.jpg"/><Relationship Id="rId6" Type="http://schemas.openxmlformats.org/officeDocument/2006/relationships/image" Target="../media/image3.jpg"/><Relationship Id="rId7" Type="http://schemas.openxmlformats.org/officeDocument/2006/relationships/image" Target="../media/image1.jpg"/><Relationship Id="rId8"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jp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3366" y="0"/>
            <a:ext cx="14090270" cy="19935828"/>
          </a:xfrm>
          <a:prstGeom prst="rect">
            <a:avLst/>
          </a:prstGeom>
          <a:noFill/>
          <a:ln>
            <a:noFill/>
          </a:ln>
        </p:spPr>
      </p:pic>
      <p:sp>
        <p:nvSpPr>
          <p:cNvPr id="55" name="Google Shape;55;p13"/>
          <p:cNvSpPr/>
          <p:nvPr/>
        </p:nvSpPr>
        <p:spPr>
          <a:xfrm>
            <a:off x="2981475" y="19427250"/>
            <a:ext cx="456600" cy="381300"/>
          </a:xfrm>
          <a:prstGeom prst="rect">
            <a:avLst/>
          </a:prstGeom>
          <a:solidFill>
            <a:srgbClr val="8E7CC3"/>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sp>
        <p:nvSpPr>
          <p:cNvPr id="56" name="Google Shape;56;p13"/>
          <p:cNvSpPr txBox="1"/>
          <p:nvPr/>
        </p:nvSpPr>
        <p:spPr>
          <a:xfrm>
            <a:off x="3469525" y="19334050"/>
            <a:ext cx="1932900" cy="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8E7CC3"/>
                </a:solidFill>
                <a:latin typeface="Oswald"/>
                <a:ea typeface="Oswald"/>
                <a:cs typeface="Oswald"/>
                <a:sym typeface="Oswald"/>
              </a:rPr>
              <a:t>MALE SLIDES</a:t>
            </a:r>
            <a:endParaRPr sz="2400">
              <a:solidFill>
                <a:srgbClr val="8E7CC3"/>
              </a:solidFill>
              <a:latin typeface="Oswald"/>
              <a:ea typeface="Oswald"/>
              <a:cs typeface="Oswald"/>
              <a:sym typeface="Oswald"/>
            </a:endParaRPr>
          </a:p>
        </p:txBody>
      </p:sp>
      <p:sp>
        <p:nvSpPr>
          <p:cNvPr id="57" name="Google Shape;57;p13"/>
          <p:cNvSpPr/>
          <p:nvPr/>
        </p:nvSpPr>
        <p:spPr>
          <a:xfrm>
            <a:off x="188950" y="19410400"/>
            <a:ext cx="456600" cy="381300"/>
          </a:xfrm>
          <a:prstGeom prst="rect">
            <a:avLst/>
          </a:prstGeom>
          <a:solidFill>
            <a:srgbClr val="CC4125"/>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sp>
        <p:nvSpPr>
          <p:cNvPr id="58" name="Google Shape;58;p13"/>
          <p:cNvSpPr txBox="1"/>
          <p:nvPr/>
        </p:nvSpPr>
        <p:spPr>
          <a:xfrm>
            <a:off x="690825" y="19325625"/>
            <a:ext cx="1743300" cy="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CC4125"/>
                </a:solidFill>
                <a:latin typeface="Oswald"/>
                <a:ea typeface="Oswald"/>
                <a:cs typeface="Oswald"/>
                <a:sym typeface="Oswald"/>
              </a:rPr>
              <a:t>IMPORTANT</a:t>
            </a:r>
            <a:endParaRPr sz="2400">
              <a:solidFill>
                <a:srgbClr val="CC4125"/>
              </a:solidFill>
              <a:latin typeface="Oswald"/>
              <a:ea typeface="Oswald"/>
              <a:cs typeface="Oswald"/>
              <a:sym typeface="Oswald"/>
            </a:endParaRPr>
          </a:p>
        </p:txBody>
      </p:sp>
      <p:sp>
        <p:nvSpPr>
          <p:cNvPr id="59" name="Google Shape;59;p13"/>
          <p:cNvSpPr txBox="1"/>
          <p:nvPr/>
        </p:nvSpPr>
        <p:spPr>
          <a:xfrm>
            <a:off x="8458025" y="19342475"/>
            <a:ext cx="1932900" cy="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5818E"/>
                </a:solidFill>
                <a:latin typeface="Oswald"/>
                <a:ea typeface="Oswald"/>
                <a:cs typeface="Oswald"/>
                <a:sym typeface="Oswald"/>
              </a:rPr>
              <a:t>FEMALE SLIDES</a:t>
            </a:r>
            <a:endParaRPr sz="2400">
              <a:solidFill>
                <a:srgbClr val="45818E"/>
              </a:solidFill>
              <a:latin typeface="Oswald"/>
              <a:ea typeface="Oswald"/>
              <a:cs typeface="Oswald"/>
              <a:sym typeface="Oswald"/>
            </a:endParaRPr>
          </a:p>
        </p:txBody>
      </p:sp>
      <p:sp>
        <p:nvSpPr>
          <p:cNvPr id="60" name="Google Shape;60;p13"/>
          <p:cNvSpPr/>
          <p:nvPr/>
        </p:nvSpPr>
        <p:spPr>
          <a:xfrm>
            <a:off x="11087125" y="19410400"/>
            <a:ext cx="456600" cy="381300"/>
          </a:xfrm>
          <a:prstGeom prst="rect">
            <a:avLst/>
          </a:prstGeom>
          <a:solidFill>
            <a:srgbClr val="B45F06"/>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sp>
        <p:nvSpPr>
          <p:cNvPr id="61" name="Google Shape;61;p13"/>
          <p:cNvSpPr txBox="1"/>
          <p:nvPr/>
        </p:nvSpPr>
        <p:spPr>
          <a:xfrm>
            <a:off x="11589000" y="19325625"/>
            <a:ext cx="2671800" cy="3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B45F06"/>
                </a:solidFill>
                <a:latin typeface="Oswald"/>
                <a:ea typeface="Oswald"/>
                <a:cs typeface="Oswald"/>
                <a:sym typeface="Oswald"/>
              </a:rPr>
              <a:t>LECTURER’S NOTES</a:t>
            </a:r>
            <a:endParaRPr sz="2400">
              <a:solidFill>
                <a:srgbClr val="B45F06"/>
              </a:solidFill>
              <a:latin typeface="Oswald"/>
              <a:ea typeface="Oswald"/>
              <a:cs typeface="Oswald"/>
              <a:sym typeface="Oswald"/>
            </a:endParaRPr>
          </a:p>
        </p:txBody>
      </p:sp>
      <p:sp>
        <p:nvSpPr>
          <p:cNvPr id="62" name="Google Shape;62;p13"/>
          <p:cNvSpPr/>
          <p:nvPr/>
        </p:nvSpPr>
        <p:spPr>
          <a:xfrm>
            <a:off x="6009500" y="19418825"/>
            <a:ext cx="456600" cy="381300"/>
          </a:xfrm>
          <a:prstGeom prst="rect">
            <a:avLst/>
          </a:prstGeom>
          <a:solidFill>
            <a:srgbClr val="999999"/>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999999"/>
              </a:solidFill>
            </a:endParaRPr>
          </a:p>
        </p:txBody>
      </p:sp>
      <p:sp>
        <p:nvSpPr>
          <p:cNvPr id="63" name="Google Shape;63;p13"/>
          <p:cNvSpPr txBox="1"/>
          <p:nvPr/>
        </p:nvSpPr>
        <p:spPr>
          <a:xfrm>
            <a:off x="6511375" y="19334050"/>
            <a:ext cx="1932900" cy="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999999"/>
                </a:solidFill>
                <a:latin typeface="Oswald"/>
                <a:ea typeface="Oswald"/>
                <a:cs typeface="Oswald"/>
                <a:sym typeface="Oswald"/>
              </a:rPr>
              <a:t>EXTRA</a:t>
            </a:r>
            <a:endParaRPr sz="2400">
              <a:solidFill>
                <a:srgbClr val="999999"/>
              </a:solidFill>
              <a:latin typeface="Oswald"/>
              <a:ea typeface="Oswald"/>
              <a:cs typeface="Oswald"/>
              <a:sym typeface="Oswald"/>
            </a:endParaRPr>
          </a:p>
        </p:txBody>
      </p:sp>
      <p:sp>
        <p:nvSpPr>
          <p:cNvPr id="64" name="Google Shape;64;p13"/>
          <p:cNvSpPr/>
          <p:nvPr/>
        </p:nvSpPr>
        <p:spPr>
          <a:xfrm>
            <a:off x="7956150" y="19410450"/>
            <a:ext cx="456600" cy="381300"/>
          </a:xfrm>
          <a:prstGeom prst="rect">
            <a:avLst/>
          </a:prstGeom>
          <a:solidFill>
            <a:srgbClr val="45818E"/>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45818E"/>
              </a:solidFill>
            </a:endParaRPr>
          </a:p>
        </p:txBody>
      </p:sp>
      <p:sp>
        <p:nvSpPr>
          <p:cNvPr id="65" name="Google Shape;65;p13"/>
          <p:cNvSpPr txBox="1"/>
          <p:nvPr/>
        </p:nvSpPr>
        <p:spPr>
          <a:xfrm>
            <a:off x="8176200" y="18452325"/>
            <a:ext cx="5977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100">
                <a:solidFill>
                  <a:srgbClr val="434343"/>
                </a:solidFill>
                <a:uFill>
                  <a:noFill/>
                </a:uFill>
                <a:latin typeface="Oswald"/>
                <a:ea typeface="Oswald"/>
                <a:cs typeface="Oswald"/>
                <a:sym typeface="Oswald"/>
                <a:hlinkClick r:id="rId4"/>
              </a:rPr>
              <a:t>EDITING FILE</a:t>
            </a:r>
            <a:endParaRPr sz="4100">
              <a:solidFill>
                <a:srgbClr val="434343"/>
              </a:solidFill>
              <a:latin typeface="Oswald"/>
              <a:ea typeface="Oswald"/>
              <a:cs typeface="Oswald"/>
              <a:sym typeface="Oswald"/>
            </a:endParaRPr>
          </a:p>
        </p:txBody>
      </p:sp>
      <p:sp>
        <p:nvSpPr>
          <p:cNvPr id="66" name="Google Shape;66;p13"/>
          <p:cNvSpPr txBox="1"/>
          <p:nvPr/>
        </p:nvSpPr>
        <p:spPr>
          <a:xfrm>
            <a:off x="188950" y="7088625"/>
            <a:ext cx="13245600" cy="182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5600">
                <a:solidFill>
                  <a:srgbClr val="EA9999"/>
                </a:solidFill>
                <a:latin typeface="Oswald"/>
                <a:ea typeface="Oswald"/>
                <a:cs typeface="Oswald"/>
                <a:sym typeface="Oswald"/>
              </a:rPr>
              <a:t>LECTURE </a:t>
            </a:r>
            <a:r>
              <a:rPr lang="en" sz="5600">
                <a:solidFill>
                  <a:srgbClr val="EA9999"/>
                </a:solidFill>
                <a:latin typeface="Oswald"/>
                <a:ea typeface="Oswald"/>
                <a:cs typeface="Oswald"/>
                <a:sym typeface="Oswald"/>
              </a:rPr>
              <a:t>V</a:t>
            </a:r>
            <a:r>
              <a:rPr lang="en" sz="5600">
                <a:solidFill>
                  <a:srgbClr val="EA9999"/>
                </a:solidFill>
                <a:latin typeface="Oswald"/>
                <a:ea typeface="Oswald"/>
                <a:cs typeface="Oswald"/>
                <a:sym typeface="Oswald"/>
              </a:rPr>
              <a:t>: </a:t>
            </a:r>
            <a:r>
              <a:rPr lang="en" sz="5600">
                <a:solidFill>
                  <a:srgbClr val="EA9999"/>
                </a:solidFill>
                <a:latin typeface="Oswald"/>
                <a:ea typeface="Oswald"/>
                <a:cs typeface="Oswald"/>
                <a:sym typeface="Oswald"/>
              </a:rPr>
              <a:t>Puberty in Males and Females</a:t>
            </a:r>
            <a:endParaRPr sz="5600">
              <a:solidFill>
                <a:srgbClr val="EA9999"/>
              </a:solidFill>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4"/>
          <p:cNvSpPr txBox="1"/>
          <p:nvPr/>
        </p:nvSpPr>
        <p:spPr>
          <a:xfrm>
            <a:off x="926711" y="14809525"/>
            <a:ext cx="12645300" cy="822900"/>
          </a:xfrm>
          <a:prstGeom prst="rect">
            <a:avLst/>
          </a:prstGeom>
          <a:noFill/>
          <a:ln cap="flat" cmpd="sng" w="19050">
            <a:solidFill>
              <a:srgbClr val="F4CCCC"/>
            </a:solidFill>
            <a:prstDash val="solid"/>
            <a:round/>
            <a:headEnd len="sm" w="sm" type="none"/>
            <a:tailEnd len="sm" w="sm" type="none"/>
          </a:ln>
        </p:spPr>
        <p:txBody>
          <a:bodyPr anchorCtr="0" anchor="ctr" bIns="121950" lIns="121950" spcFirstLastPara="1" rIns="121950" wrap="square" tIns="121950">
            <a:noAutofit/>
          </a:bodyPr>
          <a:lstStyle/>
          <a:p>
            <a:pPr indent="0" lvl="0" marL="0" rtl="0" algn="l">
              <a:spcBef>
                <a:spcPts val="0"/>
              </a:spcBef>
              <a:spcAft>
                <a:spcPts val="0"/>
              </a:spcAft>
              <a:buNone/>
            </a:pPr>
            <a:r>
              <a:t/>
            </a:r>
            <a:endParaRPr sz="2000">
              <a:latin typeface="Times New Roman"/>
              <a:ea typeface="Times New Roman"/>
              <a:cs typeface="Times New Roman"/>
              <a:sym typeface="Times New Roman"/>
            </a:endParaRPr>
          </a:p>
          <a:p>
            <a:pPr indent="0" lvl="0" marL="0" rtl="0" algn="l">
              <a:spcBef>
                <a:spcPts val="0"/>
              </a:spcBef>
              <a:spcAft>
                <a:spcPts val="0"/>
              </a:spcAft>
              <a:buNone/>
            </a:pPr>
            <a:r>
              <a:t/>
            </a:r>
            <a:endParaRPr sz="2000">
              <a:latin typeface="Times New Roman"/>
              <a:ea typeface="Times New Roman"/>
              <a:cs typeface="Times New Roman"/>
              <a:sym typeface="Times New Roman"/>
            </a:endParaRPr>
          </a:p>
          <a:p>
            <a:pPr indent="0" lvl="0" marL="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2000">
                <a:solidFill>
                  <a:schemeClr val="dk1"/>
                </a:solidFill>
                <a:latin typeface="Times New Roman"/>
                <a:ea typeface="Times New Roman"/>
                <a:cs typeface="Times New Roman"/>
                <a:sym typeface="Times New Roman"/>
              </a:rPr>
              <a:t>Appearance of the secondary sex characteristics at puberty (pubic and axillary hair, female breast development, male voice changes)</a:t>
            </a:r>
            <a:r>
              <a:rPr baseline="30000" lang="en" sz="2000">
                <a:solidFill>
                  <a:schemeClr val="dk1"/>
                </a:solidFill>
                <a:latin typeface="Times New Roman"/>
                <a:ea typeface="Times New Roman"/>
                <a:cs typeface="Times New Roman"/>
                <a:sym typeface="Times New Roman"/>
              </a:rPr>
              <a:t>6</a:t>
            </a:r>
            <a:endParaRPr baseline="30000" sz="2000">
              <a:latin typeface="Times New Roman"/>
              <a:ea typeface="Times New Roman"/>
              <a:cs typeface="Times New Roman"/>
              <a:sym typeface="Times New Roman"/>
            </a:endParaRPr>
          </a:p>
          <a:p>
            <a:pPr indent="0" lvl="0" marL="0" rtl="0" algn="l">
              <a:spcBef>
                <a:spcPts val="0"/>
              </a:spcBef>
              <a:spcAft>
                <a:spcPts val="0"/>
              </a:spcAft>
              <a:buNone/>
            </a:pPr>
            <a:r>
              <a:t/>
            </a:r>
            <a:endParaRPr sz="2000">
              <a:solidFill>
                <a:srgbClr val="45818E"/>
              </a:solidFill>
              <a:latin typeface="Times New Roman"/>
              <a:ea typeface="Times New Roman"/>
              <a:cs typeface="Times New Roman"/>
              <a:sym typeface="Times New Roman"/>
            </a:endParaRPr>
          </a:p>
          <a:p>
            <a:pPr indent="0" lvl="0" marL="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000">
              <a:latin typeface="Times New Roman"/>
              <a:ea typeface="Times New Roman"/>
              <a:cs typeface="Times New Roman"/>
              <a:sym typeface="Times New Roman"/>
            </a:endParaRPr>
          </a:p>
        </p:txBody>
      </p:sp>
      <p:sp>
        <p:nvSpPr>
          <p:cNvPr id="72" name="Google Shape;72;p14"/>
          <p:cNvSpPr txBox="1"/>
          <p:nvPr/>
        </p:nvSpPr>
        <p:spPr>
          <a:xfrm>
            <a:off x="926661" y="13826463"/>
            <a:ext cx="12645300" cy="822900"/>
          </a:xfrm>
          <a:prstGeom prst="rect">
            <a:avLst/>
          </a:prstGeom>
          <a:noFill/>
          <a:ln cap="flat" cmpd="sng" w="19050">
            <a:solidFill>
              <a:srgbClr val="F4CCCC"/>
            </a:solidFill>
            <a:prstDash val="solid"/>
            <a:round/>
            <a:headEnd len="sm" w="sm" type="none"/>
            <a:tailEnd len="sm" w="sm" type="none"/>
          </a:ln>
        </p:spPr>
        <p:txBody>
          <a:bodyPr anchorCtr="0" anchor="ctr" bIns="121950" lIns="121950" spcFirstLastPara="1" rIns="121950" wrap="square" tIns="121950">
            <a:noAutofit/>
          </a:bodyPr>
          <a:lstStyle/>
          <a:p>
            <a:pPr indent="0" lvl="0" marL="0" rtl="0" algn="l">
              <a:spcBef>
                <a:spcPts val="0"/>
              </a:spcBef>
              <a:spcAft>
                <a:spcPts val="0"/>
              </a:spcAft>
              <a:buClr>
                <a:schemeClr val="dk1"/>
              </a:buClr>
              <a:buSzPts val="1100"/>
              <a:buFont typeface="Arial"/>
              <a:buNone/>
            </a:pPr>
            <a:r>
              <a:t/>
            </a:r>
            <a:endParaRPr sz="2000">
              <a:latin typeface="Times New Roman"/>
              <a:ea typeface="Times New Roman"/>
              <a:cs typeface="Times New Roman"/>
              <a:sym typeface="Times New Roman"/>
            </a:endParaRPr>
          </a:p>
          <a:p>
            <a:pPr indent="0" lvl="0" marL="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2000">
                <a:solidFill>
                  <a:schemeClr val="dk1"/>
                </a:solidFill>
                <a:latin typeface="Times New Roman"/>
                <a:ea typeface="Times New Roman"/>
                <a:cs typeface="Times New Roman"/>
                <a:sym typeface="Times New Roman"/>
              </a:rPr>
              <a:t>Maturation of primary sexual characteristics (gonads) </a:t>
            </a:r>
            <a:r>
              <a:rPr lang="en" sz="1600">
                <a:solidFill>
                  <a:schemeClr val="dk1"/>
                </a:solidFill>
                <a:highlight>
                  <a:schemeClr val="lt1"/>
                </a:highlight>
                <a:latin typeface="Times New Roman"/>
                <a:ea typeface="Times New Roman"/>
                <a:cs typeface="Times New Roman"/>
                <a:sym typeface="Times New Roman"/>
              </a:rPr>
              <a:t>→ </a:t>
            </a:r>
            <a:r>
              <a:rPr lang="en" sz="2000">
                <a:solidFill>
                  <a:schemeClr val="dk1"/>
                </a:solidFill>
                <a:latin typeface="Times New Roman"/>
                <a:ea typeface="Times New Roman"/>
                <a:cs typeface="Times New Roman"/>
                <a:sym typeface="Times New Roman"/>
              </a:rPr>
              <a:t>Secretion of gonadal steroid </a:t>
            </a:r>
            <a:r>
              <a:rPr lang="en" sz="2000">
                <a:latin typeface="Times New Roman"/>
                <a:ea typeface="Times New Roman"/>
                <a:cs typeface="Times New Roman"/>
                <a:sym typeface="Times New Roman"/>
              </a:rPr>
              <a:t>hormones (testosterone</a:t>
            </a:r>
            <a:r>
              <a:rPr lang="en" sz="2000">
                <a:solidFill>
                  <a:schemeClr val="dk1"/>
                </a:solidFill>
                <a:latin typeface="Times New Roman"/>
                <a:ea typeface="Times New Roman"/>
                <a:cs typeface="Times New Roman"/>
                <a:sym typeface="Times New Roman"/>
              </a:rPr>
              <a:t> &amp; estradiol)</a:t>
            </a:r>
            <a:endParaRPr sz="2000">
              <a:solidFill>
                <a:srgbClr val="76A5AF"/>
              </a:solidFill>
              <a:latin typeface="Times New Roman"/>
              <a:ea typeface="Times New Roman"/>
              <a:cs typeface="Times New Roman"/>
              <a:sym typeface="Times New Roman"/>
            </a:endParaRPr>
          </a:p>
          <a:p>
            <a:pPr indent="0" lvl="0" marL="0" rtl="0" algn="l">
              <a:spcBef>
                <a:spcPts val="0"/>
              </a:spcBef>
              <a:spcAft>
                <a:spcPts val="0"/>
              </a:spcAft>
              <a:buNone/>
            </a:pPr>
            <a:r>
              <a:t/>
            </a:r>
            <a:endParaRPr sz="2000">
              <a:solidFill>
                <a:srgbClr val="45818E"/>
              </a:solidFill>
              <a:latin typeface="Times New Roman"/>
              <a:ea typeface="Times New Roman"/>
              <a:cs typeface="Times New Roman"/>
              <a:sym typeface="Times New Roman"/>
            </a:endParaRPr>
          </a:p>
          <a:p>
            <a:pPr indent="0" lvl="0" marL="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000">
              <a:latin typeface="Times New Roman"/>
              <a:ea typeface="Times New Roman"/>
              <a:cs typeface="Times New Roman"/>
              <a:sym typeface="Times New Roman"/>
            </a:endParaRPr>
          </a:p>
        </p:txBody>
      </p:sp>
      <p:sp>
        <p:nvSpPr>
          <p:cNvPr id="73" name="Google Shape;73;p14"/>
          <p:cNvSpPr txBox="1"/>
          <p:nvPr/>
        </p:nvSpPr>
        <p:spPr>
          <a:xfrm>
            <a:off x="921048" y="12916475"/>
            <a:ext cx="12645300" cy="698100"/>
          </a:xfrm>
          <a:prstGeom prst="rect">
            <a:avLst/>
          </a:prstGeom>
          <a:noFill/>
          <a:ln cap="flat" cmpd="sng" w="19050">
            <a:solidFill>
              <a:srgbClr val="F4CCCC"/>
            </a:solidFill>
            <a:prstDash val="solid"/>
            <a:round/>
            <a:headEnd len="sm" w="sm" type="none"/>
            <a:tailEnd len="sm" w="sm" type="none"/>
          </a:ln>
        </p:spPr>
        <p:txBody>
          <a:bodyPr anchorCtr="0" anchor="ctr" bIns="121950" lIns="121950" spcFirstLastPara="1" rIns="121950" wrap="square" tIns="121950">
            <a:noAutofit/>
          </a:bodyPr>
          <a:lstStyle/>
          <a:p>
            <a:pPr indent="0" lvl="0" marL="0" rtl="0" algn="l">
              <a:spcBef>
                <a:spcPts val="0"/>
              </a:spcBef>
              <a:spcAft>
                <a:spcPts val="0"/>
              </a:spcAft>
              <a:buNone/>
            </a:pPr>
            <a:r>
              <a:t/>
            </a:r>
            <a:endParaRPr sz="2000">
              <a:latin typeface="Times New Roman"/>
              <a:ea typeface="Times New Roman"/>
              <a:cs typeface="Times New Roman"/>
              <a:sym typeface="Times New Roman"/>
            </a:endParaRPr>
          </a:p>
        </p:txBody>
      </p:sp>
      <p:sp>
        <p:nvSpPr>
          <p:cNvPr id="74" name="Google Shape;74;p14"/>
          <p:cNvSpPr/>
          <p:nvPr/>
        </p:nvSpPr>
        <p:spPr>
          <a:xfrm>
            <a:off x="-2" y="59991"/>
            <a:ext cx="11331900" cy="6996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75" name="Google Shape;75;p14"/>
          <p:cNvSpPr txBox="1"/>
          <p:nvPr/>
        </p:nvSpPr>
        <p:spPr>
          <a:xfrm>
            <a:off x="929923" y="60000"/>
            <a:ext cx="108426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solidFill>
                  <a:srgbClr val="FFFFFF"/>
                </a:solidFill>
                <a:latin typeface="Oswald"/>
                <a:ea typeface="Oswald"/>
                <a:cs typeface="Oswald"/>
                <a:sym typeface="Oswald"/>
              </a:rPr>
              <a:t>PUBERTY IN MALES AND FEMALES</a:t>
            </a:r>
            <a:endParaRPr sz="3200">
              <a:solidFill>
                <a:srgbClr val="FFFFFF"/>
              </a:solidFill>
              <a:latin typeface="Oswald"/>
              <a:ea typeface="Oswald"/>
              <a:cs typeface="Oswald"/>
              <a:sym typeface="Oswald"/>
            </a:endParaRPr>
          </a:p>
        </p:txBody>
      </p:sp>
      <p:sp>
        <p:nvSpPr>
          <p:cNvPr id="76" name="Google Shape;76;p14"/>
          <p:cNvSpPr txBox="1"/>
          <p:nvPr/>
        </p:nvSpPr>
        <p:spPr>
          <a:xfrm>
            <a:off x="188012" y="11127"/>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1</a:t>
            </a:r>
            <a:endParaRPr sz="4500">
              <a:solidFill>
                <a:srgbClr val="FFFFFF"/>
              </a:solidFill>
              <a:latin typeface="Oswald"/>
              <a:ea typeface="Oswald"/>
              <a:cs typeface="Oswald"/>
              <a:sym typeface="Oswald"/>
            </a:endParaRPr>
          </a:p>
        </p:txBody>
      </p:sp>
      <p:sp>
        <p:nvSpPr>
          <p:cNvPr id="77" name="Google Shape;77;p14"/>
          <p:cNvSpPr txBox="1"/>
          <p:nvPr/>
        </p:nvSpPr>
        <p:spPr>
          <a:xfrm>
            <a:off x="953923" y="12916475"/>
            <a:ext cx="11202300" cy="55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solidFill>
                  <a:schemeClr val="dk1"/>
                </a:solidFill>
                <a:latin typeface="Times New Roman"/>
                <a:ea typeface="Times New Roman"/>
                <a:cs typeface="Times New Roman"/>
                <a:sym typeface="Times New Roman"/>
              </a:rPr>
              <a:t>Pulsatile secretion of LH and FSH </a:t>
            </a:r>
            <a:r>
              <a:rPr lang="en" sz="1600">
                <a:solidFill>
                  <a:schemeClr val="dk1"/>
                </a:solidFill>
                <a:highlight>
                  <a:schemeClr val="lt1"/>
                </a:highlight>
                <a:latin typeface="Times New Roman"/>
                <a:ea typeface="Times New Roman"/>
                <a:cs typeface="Times New Roman"/>
                <a:sym typeface="Times New Roman"/>
              </a:rPr>
              <a:t>→ </a:t>
            </a:r>
            <a:r>
              <a:rPr lang="en" sz="2000">
                <a:solidFill>
                  <a:schemeClr val="dk1"/>
                </a:solidFill>
                <a:latin typeface="Times New Roman"/>
                <a:ea typeface="Times New Roman"/>
                <a:cs typeface="Times New Roman"/>
                <a:sym typeface="Times New Roman"/>
              </a:rPr>
              <a:t>Appearance of large nocturnal pulses of LH, during</a:t>
            </a:r>
            <a:r>
              <a:rPr lang="en" sz="2000">
                <a:solidFill>
                  <a:srgbClr val="8E7CC3"/>
                </a:solidFill>
                <a:latin typeface="Times New Roman"/>
                <a:ea typeface="Times New Roman"/>
                <a:cs typeface="Times New Roman"/>
                <a:sym typeface="Times New Roman"/>
              </a:rPr>
              <a:t> </a:t>
            </a:r>
            <a:r>
              <a:rPr lang="en" sz="2000">
                <a:latin typeface="Times New Roman"/>
                <a:ea typeface="Times New Roman"/>
                <a:cs typeface="Times New Roman"/>
                <a:sym typeface="Times New Roman"/>
              </a:rPr>
              <a:t>REM</a:t>
            </a:r>
            <a:r>
              <a:rPr lang="en" sz="2000">
                <a:solidFill>
                  <a:srgbClr val="8E7CC3"/>
                </a:solidFill>
                <a:latin typeface="Times New Roman"/>
                <a:ea typeface="Times New Roman"/>
                <a:cs typeface="Times New Roman"/>
                <a:sym typeface="Times New Roman"/>
              </a:rPr>
              <a:t> </a:t>
            </a:r>
            <a:r>
              <a:rPr lang="en" sz="2000">
                <a:solidFill>
                  <a:schemeClr val="dk1"/>
                </a:solidFill>
                <a:latin typeface="Times New Roman"/>
                <a:ea typeface="Times New Roman"/>
                <a:cs typeface="Times New Roman"/>
                <a:sym typeface="Times New Roman"/>
              </a:rPr>
              <a:t>sleep</a:t>
            </a:r>
            <a:r>
              <a:rPr baseline="30000" lang="en" sz="2000">
                <a:solidFill>
                  <a:schemeClr val="dk1"/>
                </a:solidFill>
                <a:latin typeface="Times New Roman"/>
                <a:ea typeface="Times New Roman"/>
                <a:cs typeface="Times New Roman"/>
                <a:sym typeface="Times New Roman"/>
              </a:rPr>
              <a:t>5</a:t>
            </a:r>
            <a:r>
              <a:rPr lang="en" sz="2000">
                <a:solidFill>
                  <a:schemeClr val="dk1"/>
                </a:solidFill>
                <a:latin typeface="Times New Roman"/>
                <a:ea typeface="Times New Roman"/>
                <a:cs typeface="Times New Roman"/>
                <a:sym typeface="Times New Roman"/>
              </a:rPr>
              <a:t>.</a:t>
            </a:r>
            <a:endParaRPr sz="2000"/>
          </a:p>
        </p:txBody>
      </p:sp>
      <p:sp>
        <p:nvSpPr>
          <p:cNvPr id="78" name="Google Shape;78;p14"/>
          <p:cNvSpPr txBox="1"/>
          <p:nvPr/>
        </p:nvSpPr>
        <p:spPr>
          <a:xfrm>
            <a:off x="921048" y="11715373"/>
            <a:ext cx="12645300" cy="964200"/>
          </a:xfrm>
          <a:prstGeom prst="rect">
            <a:avLst/>
          </a:prstGeom>
          <a:noFill/>
          <a:ln cap="flat" cmpd="sng" w="19050">
            <a:solidFill>
              <a:srgbClr val="F4CCCC"/>
            </a:solidFill>
            <a:prstDash val="solid"/>
            <a:round/>
            <a:headEnd len="sm" w="sm" type="none"/>
            <a:tailEnd len="sm" w="sm" type="none"/>
          </a:ln>
        </p:spPr>
        <p:txBody>
          <a:bodyPr anchorCtr="0" anchor="ctr" bIns="121950" lIns="121950" spcFirstLastPara="1" rIns="121950" wrap="square" tIns="121950">
            <a:noAutofit/>
          </a:bodyPr>
          <a:lstStyle/>
          <a:p>
            <a:pPr indent="0" lvl="0" marL="0" rtl="0" algn="l">
              <a:spcBef>
                <a:spcPts val="0"/>
              </a:spcBef>
              <a:spcAft>
                <a:spcPts val="0"/>
              </a:spcAft>
              <a:buNone/>
            </a:pPr>
            <a:r>
              <a:t/>
            </a:r>
            <a:endParaRPr sz="2000">
              <a:latin typeface="Times New Roman"/>
              <a:ea typeface="Times New Roman"/>
              <a:cs typeface="Times New Roman"/>
              <a:sym typeface="Times New Roman"/>
            </a:endParaRPr>
          </a:p>
          <a:p>
            <a:pPr indent="0" lvl="0" marL="0" rtl="0" algn="l">
              <a:spcBef>
                <a:spcPts val="0"/>
              </a:spcBef>
              <a:spcAft>
                <a:spcPts val="0"/>
              </a:spcAft>
              <a:buNone/>
            </a:pPr>
            <a:r>
              <a:t/>
            </a:r>
            <a:endParaRPr sz="2000">
              <a:latin typeface="Times New Roman"/>
              <a:ea typeface="Times New Roman"/>
              <a:cs typeface="Times New Roman"/>
              <a:sym typeface="Times New Roman"/>
            </a:endParaRPr>
          </a:p>
          <a:p>
            <a:pPr indent="0" lvl="0" marL="0" rtl="0" algn="l">
              <a:spcBef>
                <a:spcPts val="0"/>
              </a:spcBef>
              <a:spcAft>
                <a:spcPts val="0"/>
              </a:spcAft>
              <a:buNone/>
            </a:pPr>
            <a:r>
              <a:rPr lang="en" sz="2000">
                <a:latin typeface="Times New Roman"/>
                <a:ea typeface="Times New Roman"/>
                <a:cs typeface="Times New Roman"/>
                <a:sym typeface="Times New Roman"/>
              </a:rPr>
              <a:t>P</a:t>
            </a:r>
            <a:r>
              <a:rPr lang="en" sz="2000">
                <a:latin typeface="Times New Roman"/>
                <a:ea typeface="Times New Roman"/>
                <a:cs typeface="Times New Roman"/>
                <a:sym typeface="Times New Roman"/>
              </a:rPr>
              <a:t>ulsatile secretion of GnRH </a:t>
            </a:r>
            <a:r>
              <a:rPr lang="en" sz="2000">
                <a:solidFill>
                  <a:schemeClr val="dk1"/>
                </a:solidFill>
                <a:latin typeface="Times New Roman"/>
                <a:ea typeface="Times New Roman"/>
                <a:cs typeface="Times New Roman"/>
                <a:sym typeface="Times New Roman"/>
              </a:rPr>
              <a:t>from the hypothalamus</a:t>
            </a:r>
            <a:r>
              <a:rPr baseline="30000" lang="en" sz="2000">
                <a:solidFill>
                  <a:schemeClr val="dk1"/>
                </a:solidFill>
                <a:latin typeface="Times New Roman"/>
                <a:ea typeface="Times New Roman"/>
                <a:cs typeface="Times New Roman"/>
                <a:sym typeface="Times New Roman"/>
              </a:rPr>
              <a:t>3</a:t>
            </a:r>
            <a:r>
              <a:rPr lang="en" sz="2000">
                <a:latin typeface="Times New Roman"/>
                <a:ea typeface="Times New Roman"/>
                <a:cs typeface="Times New Roman"/>
                <a:sym typeface="Times New Roman"/>
              </a:rPr>
              <a:t> </a:t>
            </a:r>
            <a:r>
              <a:rPr lang="en" sz="1600">
                <a:solidFill>
                  <a:schemeClr val="dk1"/>
                </a:solidFill>
                <a:highlight>
                  <a:schemeClr val="lt1"/>
                </a:highlight>
                <a:latin typeface="Times New Roman"/>
                <a:ea typeface="Times New Roman"/>
                <a:cs typeface="Times New Roman"/>
                <a:sym typeface="Times New Roman"/>
              </a:rPr>
              <a:t>→ </a:t>
            </a:r>
            <a:r>
              <a:rPr lang="en" sz="2000">
                <a:latin typeface="Times New Roman"/>
                <a:ea typeface="Times New Roman"/>
                <a:cs typeface="Times New Roman"/>
                <a:sym typeface="Times New Roman"/>
              </a:rPr>
              <a:t>Increased sensitivity of the GnRH</a:t>
            </a:r>
            <a:r>
              <a:rPr baseline="30000" lang="en" sz="2000">
                <a:latin typeface="Times New Roman"/>
                <a:ea typeface="Times New Roman"/>
                <a:cs typeface="Times New Roman"/>
                <a:sym typeface="Times New Roman"/>
              </a:rPr>
              <a:t>4</a:t>
            </a:r>
            <a:r>
              <a:rPr lang="en" sz="2000">
                <a:latin typeface="Times New Roman"/>
                <a:ea typeface="Times New Roman"/>
                <a:cs typeface="Times New Roman"/>
                <a:sym typeface="Times New Roman"/>
              </a:rPr>
              <a:t> receptors in anterior pituitary.</a:t>
            </a:r>
            <a:endParaRPr sz="2000">
              <a:latin typeface="Times New Roman"/>
              <a:ea typeface="Times New Roman"/>
              <a:cs typeface="Times New Roman"/>
              <a:sym typeface="Times New Roman"/>
            </a:endParaRPr>
          </a:p>
          <a:p>
            <a:pPr indent="0" lvl="0" marL="0" rtl="0" algn="l">
              <a:spcBef>
                <a:spcPts val="0"/>
              </a:spcBef>
              <a:spcAft>
                <a:spcPts val="0"/>
              </a:spcAft>
              <a:buNone/>
            </a:pPr>
            <a:r>
              <a:t/>
            </a:r>
            <a:endParaRPr sz="2000">
              <a:solidFill>
                <a:srgbClr val="8E7CC3"/>
              </a:solidFill>
              <a:latin typeface="Times New Roman"/>
              <a:ea typeface="Times New Roman"/>
              <a:cs typeface="Times New Roman"/>
              <a:sym typeface="Times New Roman"/>
            </a:endParaRPr>
          </a:p>
          <a:p>
            <a:pPr indent="0" lvl="0" marL="0" rtl="0" algn="l">
              <a:spcBef>
                <a:spcPts val="0"/>
              </a:spcBef>
              <a:spcAft>
                <a:spcPts val="0"/>
              </a:spcAft>
              <a:buNone/>
            </a:pPr>
            <a:r>
              <a:t/>
            </a:r>
            <a:endParaRPr sz="2000">
              <a:latin typeface="Times New Roman"/>
              <a:ea typeface="Times New Roman"/>
              <a:cs typeface="Times New Roman"/>
              <a:sym typeface="Times New Roman"/>
            </a:endParaRPr>
          </a:p>
        </p:txBody>
      </p:sp>
      <p:grpSp>
        <p:nvGrpSpPr>
          <p:cNvPr id="79" name="Google Shape;79;p14"/>
          <p:cNvGrpSpPr/>
          <p:nvPr/>
        </p:nvGrpSpPr>
        <p:grpSpPr>
          <a:xfrm>
            <a:off x="79443" y="11869034"/>
            <a:ext cx="544164" cy="823033"/>
            <a:chOff x="1864774" y="632207"/>
            <a:chExt cx="665400" cy="657900"/>
          </a:xfrm>
        </p:grpSpPr>
        <p:sp>
          <p:nvSpPr>
            <p:cNvPr id="80" name="Google Shape;80;p14"/>
            <p:cNvSpPr/>
            <p:nvPr/>
          </p:nvSpPr>
          <p:spPr>
            <a:xfrm>
              <a:off x="1864774" y="632207"/>
              <a:ext cx="665400" cy="657900"/>
            </a:xfrm>
            <a:prstGeom prst="ellipse">
              <a:avLst/>
            </a:prstGeom>
            <a:solidFill>
              <a:srgbClr val="F4CCCC"/>
            </a:solid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81" name="Google Shape;81;p14"/>
            <p:cNvSpPr/>
            <p:nvPr/>
          </p:nvSpPr>
          <p:spPr>
            <a:xfrm>
              <a:off x="1995491" y="761498"/>
              <a:ext cx="403800" cy="399600"/>
            </a:xfrm>
            <a:prstGeom prst="ellipse">
              <a:avLst/>
            </a:prstGeom>
            <a:solidFill>
              <a:srgbClr val="EA9999"/>
            </a:solid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rgbClr val="FFFFFF"/>
                  </a:solidFill>
                  <a:latin typeface="Oswald"/>
                  <a:ea typeface="Oswald"/>
                  <a:cs typeface="Oswald"/>
                  <a:sym typeface="Oswald"/>
                </a:rPr>
                <a:t>1</a:t>
              </a:r>
              <a:endParaRPr i="0" sz="1800" u="none" cap="none" strike="noStrike">
                <a:solidFill>
                  <a:srgbClr val="FFFFFF"/>
                </a:solidFill>
                <a:latin typeface="Oswald"/>
                <a:ea typeface="Oswald"/>
                <a:cs typeface="Oswald"/>
                <a:sym typeface="Oswald"/>
              </a:endParaRPr>
            </a:p>
          </p:txBody>
        </p:sp>
      </p:grpSp>
      <p:sp>
        <p:nvSpPr>
          <p:cNvPr id="82" name="Google Shape;82;p14"/>
          <p:cNvSpPr/>
          <p:nvPr/>
        </p:nvSpPr>
        <p:spPr>
          <a:xfrm>
            <a:off x="452273" y="3425050"/>
            <a:ext cx="13146900" cy="3037500"/>
          </a:xfrm>
          <a:prstGeom prst="roundRect">
            <a:avLst>
              <a:gd fmla="val 8130" name="adj"/>
            </a:avLst>
          </a:prstGeom>
          <a:noFill/>
          <a:ln cap="flat" cmpd="sng" w="9525">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23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2300">
                <a:solidFill>
                  <a:schemeClr val="dk1"/>
                </a:solidFill>
                <a:latin typeface="Times New Roman"/>
                <a:ea typeface="Times New Roman"/>
                <a:cs typeface="Times New Roman"/>
                <a:sym typeface="Times New Roman"/>
              </a:rPr>
              <a:t> </a:t>
            </a:r>
            <a:r>
              <a:rPr lang="en" sz="2200">
                <a:solidFill>
                  <a:schemeClr val="dk1"/>
                </a:solidFill>
                <a:latin typeface="Times New Roman"/>
                <a:ea typeface="Times New Roman"/>
                <a:cs typeface="Times New Roman"/>
                <a:sym typeface="Times New Roman"/>
              </a:rPr>
              <a:t>Puberty </a:t>
            </a:r>
            <a:r>
              <a:rPr lang="en" sz="2200">
                <a:solidFill>
                  <a:srgbClr val="999999"/>
                </a:solidFill>
                <a:latin typeface="Times New Roman"/>
                <a:ea typeface="Times New Roman"/>
                <a:cs typeface="Times New Roman"/>
                <a:sym typeface="Times New Roman"/>
              </a:rPr>
              <a:t>(AKA: adolescence) </a:t>
            </a:r>
            <a:r>
              <a:rPr lang="en" sz="2200">
                <a:latin typeface="Times New Roman"/>
                <a:ea typeface="Times New Roman"/>
                <a:cs typeface="Times New Roman"/>
                <a:sym typeface="Times New Roman"/>
              </a:rPr>
              <a:t>is</a:t>
            </a:r>
            <a:r>
              <a:rPr lang="en" sz="2200">
                <a:solidFill>
                  <a:srgbClr val="999999"/>
                </a:solidFill>
                <a:latin typeface="Times New Roman"/>
                <a:ea typeface="Times New Roman"/>
                <a:cs typeface="Times New Roman"/>
                <a:sym typeface="Times New Roman"/>
              </a:rPr>
              <a:t> </a:t>
            </a:r>
            <a:r>
              <a:rPr lang="en" sz="2200">
                <a:solidFill>
                  <a:schemeClr val="dk1"/>
                </a:solidFill>
                <a:latin typeface="Times New Roman"/>
                <a:ea typeface="Times New Roman"/>
                <a:cs typeface="Times New Roman"/>
                <a:sym typeface="Times New Roman"/>
              </a:rPr>
              <a:t>a </a:t>
            </a:r>
            <a:r>
              <a:rPr lang="en" sz="2200">
                <a:solidFill>
                  <a:schemeClr val="dk1"/>
                </a:solidFill>
                <a:latin typeface="Times New Roman"/>
                <a:ea typeface="Times New Roman"/>
                <a:cs typeface="Times New Roman"/>
                <a:sym typeface="Times New Roman"/>
              </a:rPr>
              <a:t>physiological transition from childhood (juvenility) to adulthood, </a:t>
            </a:r>
            <a:r>
              <a:rPr lang="en" sz="2200">
                <a:solidFill>
                  <a:schemeClr val="dk1"/>
                </a:solidFill>
                <a:latin typeface="Times New Roman"/>
                <a:ea typeface="Times New Roman"/>
                <a:cs typeface="Times New Roman"/>
                <a:sym typeface="Times New Roman"/>
              </a:rPr>
              <a:t>Accelerated somatic growth.</a:t>
            </a:r>
            <a:endParaRPr sz="2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b="1" lang="en" sz="2100">
                <a:solidFill>
                  <a:srgbClr val="EA9999"/>
                </a:solidFill>
                <a:latin typeface="Times New Roman"/>
                <a:ea typeface="Times New Roman"/>
                <a:cs typeface="Times New Roman"/>
                <a:sym typeface="Times New Roman"/>
              </a:rPr>
              <a:t>Characteristics of puberty:  </a:t>
            </a:r>
            <a:endParaRPr b="1" sz="2100">
              <a:solidFill>
                <a:srgbClr val="EA9999"/>
              </a:solidFill>
              <a:latin typeface="Times New Roman"/>
              <a:ea typeface="Times New Roman"/>
              <a:cs typeface="Times New Roman"/>
              <a:sym typeface="Times New Roman"/>
            </a:endParaRPr>
          </a:p>
          <a:p>
            <a:pPr indent="-355600" lvl="0" marL="457200" rtl="0" algn="l">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HPG axis matures.  </a:t>
            </a:r>
            <a:endParaRPr sz="2000">
              <a:solidFill>
                <a:schemeClr val="dk1"/>
              </a:solidFill>
              <a:latin typeface="Times New Roman"/>
              <a:ea typeface="Times New Roman"/>
              <a:cs typeface="Times New Roman"/>
              <a:sym typeface="Times New Roman"/>
            </a:endParaRPr>
          </a:p>
          <a:p>
            <a:pPr indent="-355600" lvl="0" marL="457200" rtl="0" algn="l">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The primary sexual organs mature (gonads).</a:t>
            </a:r>
            <a:endParaRPr sz="2000">
              <a:solidFill>
                <a:schemeClr val="dk1"/>
              </a:solidFill>
              <a:latin typeface="Times New Roman"/>
              <a:ea typeface="Times New Roman"/>
              <a:cs typeface="Times New Roman"/>
              <a:sym typeface="Times New Roman"/>
            </a:endParaRPr>
          </a:p>
          <a:p>
            <a:pPr indent="-355600" lvl="0" marL="457200" rtl="0" algn="l">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The secondary sexual characteristics develop.  </a:t>
            </a:r>
            <a:endParaRPr sz="2000">
              <a:solidFill>
                <a:schemeClr val="dk1"/>
              </a:solidFill>
              <a:latin typeface="Times New Roman"/>
              <a:ea typeface="Times New Roman"/>
              <a:cs typeface="Times New Roman"/>
              <a:sym typeface="Times New Roman"/>
            </a:endParaRPr>
          </a:p>
          <a:p>
            <a:pPr indent="-355600" lvl="0" marL="457200" rtl="0" algn="l">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The adolescent experiences the adolescent growth spurt. </a:t>
            </a:r>
            <a:endParaRPr sz="2000">
              <a:solidFill>
                <a:schemeClr val="dk1"/>
              </a:solidFill>
              <a:latin typeface="Times New Roman"/>
              <a:ea typeface="Times New Roman"/>
              <a:cs typeface="Times New Roman"/>
              <a:sym typeface="Times New Roman"/>
            </a:endParaRPr>
          </a:p>
          <a:p>
            <a:pPr indent="-355600" lvl="0" marL="457200" rtl="0" algn="l">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The adolescent achieves the ability to procreate.</a:t>
            </a:r>
            <a:endParaRPr sz="20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sz="21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83" name="Google Shape;83;p14"/>
          <p:cNvSpPr txBox="1"/>
          <p:nvPr/>
        </p:nvSpPr>
        <p:spPr>
          <a:xfrm>
            <a:off x="607423" y="2711888"/>
            <a:ext cx="5254200" cy="32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500">
                <a:highlight>
                  <a:srgbClr val="F4CCCC"/>
                </a:highlight>
                <a:latin typeface="Oswald"/>
                <a:ea typeface="Oswald"/>
                <a:cs typeface="Oswald"/>
                <a:sym typeface="Oswald"/>
              </a:rPr>
              <a:t>Puberty</a:t>
            </a:r>
            <a:endParaRPr sz="3500">
              <a:highlight>
                <a:srgbClr val="F4CCCC"/>
              </a:highlight>
              <a:latin typeface="Oswald"/>
              <a:ea typeface="Oswald"/>
              <a:cs typeface="Oswald"/>
              <a:sym typeface="Oswald"/>
            </a:endParaRPr>
          </a:p>
        </p:txBody>
      </p:sp>
      <p:sp>
        <p:nvSpPr>
          <p:cNvPr id="84" name="Google Shape;84;p14"/>
          <p:cNvSpPr txBox="1"/>
          <p:nvPr/>
        </p:nvSpPr>
        <p:spPr>
          <a:xfrm>
            <a:off x="119123" y="7612750"/>
            <a:ext cx="6826200" cy="23412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SzPts val="2000"/>
              <a:buFont typeface="Times New Roman"/>
              <a:buChar char="●"/>
            </a:pPr>
            <a:r>
              <a:rPr lang="en" sz="2000">
                <a:highlight>
                  <a:srgbClr val="F4CCCC"/>
                </a:highlight>
                <a:latin typeface="Times New Roman"/>
                <a:ea typeface="Times New Roman"/>
                <a:cs typeface="Times New Roman"/>
                <a:sym typeface="Times New Roman"/>
              </a:rPr>
              <a:t>Thelarche</a:t>
            </a:r>
            <a:r>
              <a:rPr lang="en" sz="2000">
                <a:latin typeface="Times New Roman"/>
                <a:ea typeface="Times New Roman"/>
                <a:cs typeface="Times New Roman"/>
                <a:sym typeface="Times New Roman"/>
              </a:rPr>
              <a:t>: development of breast.</a:t>
            </a:r>
            <a:endParaRPr sz="2000">
              <a:latin typeface="Times New Roman"/>
              <a:ea typeface="Times New Roman"/>
              <a:cs typeface="Times New Roman"/>
              <a:sym typeface="Times New Roman"/>
            </a:endParaRPr>
          </a:p>
          <a:p>
            <a:pPr indent="-355600" lvl="0" marL="457200" rtl="0" algn="l">
              <a:lnSpc>
                <a:spcPct val="115000"/>
              </a:lnSpc>
              <a:spcBef>
                <a:spcPts val="0"/>
              </a:spcBef>
              <a:spcAft>
                <a:spcPts val="0"/>
              </a:spcAft>
              <a:buSzPts val="2000"/>
              <a:buFont typeface="Times New Roman"/>
              <a:buChar char="●"/>
            </a:pPr>
            <a:r>
              <a:rPr lang="en" sz="2000">
                <a:highlight>
                  <a:srgbClr val="F4CCCC"/>
                </a:highlight>
                <a:latin typeface="Times New Roman"/>
                <a:ea typeface="Times New Roman"/>
                <a:cs typeface="Times New Roman"/>
                <a:sym typeface="Times New Roman"/>
              </a:rPr>
              <a:t>Pubarche</a:t>
            </a:r>
            <a:r>
              <a:rPr lang="en" sz="2000">
                <a:latin typeface="Times New Roman"/>
                <a:ea typeface="Times New Roman"/>
                <a:cs typeface="Times New Roman"/>
                <a:sym typeface="Times New Roman"/>
              </a:rPr>
              <a:t>: development of pubic and axillary hair.</a:t>
            </a:r>
            <a:endParaRPr sz="2000">
              <a:latin typeface="Times New Roman"/>
              <a:ea typeface="Times New Roman"/>
              <a:cs typeface="Times New Roman"/>
              <a:sym typeface="Times New Roman"/>
            </a:endParaRPr>
          </a:p>
          <a:p>
            <a:pPr indent="-355600" lvl="0" marL="457200" rtl="0" algn="l">
              <a:lnSpc>
                <a:spcPct val="115000"/>
              </a:lnSpc>
              <a:spcBef>
                <a:spcPts val="0"/>
              </a:spcBef>
              <a:spcAft>
                <a:spcPts val="0"/>
              </a:spcAft>
              <a:buSzPts val="2000"/>
              <a:buFont typeface="Times New Roman"/>
              <a:buChar char="●"/>
            </a:pPr>
            <a:r>
              <a:rPr lang="en" sz="2000">
                <a:highlight>
                  <a:srgbClr val="F4CCCC"/>
                </a:highlight>
                <a:latin typeface="Times New Roman"/>
                <a:ea typeface="Times New Roman"/>
                <a:cs typeface="Times New Roman"/>
                <a:sym typeface="Times New Roman"/>
              </a:rPr>
              <a:t>Menarche</a:t>
            </a:r>
            <a:r>
              <a:rPr lang="en" sz="2000">
                <a:latin typeface="Times New Roman"/>
                <a:ea typeface="Times New Roman"/>
                <a:cs typeface="Times New Roman"/>
                <a:sym typeface="Times New Roman"/>
              </a:rPr>
              <a:t>: the first menstrual </a:t>
            </a:r>
            <a:r>
              <a:rPr lang="en" sz="2000">
                <a:solidFill>
                  <a:schemeClr val="dk1"/>
                </a:solidFill>
                <a:latin typeface="Times New Roman"/>
                <a:ea typeface="Times New Roman"/>
                <a:cs typeface="Times New Roman"/>
                <a:sym typeface="Times New Roman"/>
              </a:rPr>
              <a:t>period</a:t>
            </a:r>
            <a:r>
              <a:rPr baseline="30000" lang="en" sz="2000">
                <a:solidFill>
                  <a:schemeClr val="dk1"/>
                </a:solidFill>
                <a:latin typeface="Times New Roman"/>
                <a:ea typeface="Times New Roman"/>
                <a:cs typeface="Times New Roman"/>
                <a:sym typeface="Times New Roman"/>
              </a:rPr>
              <a:t>1</a:t>
            </a:r>
            <a:r>
              <a:rPr lang="en" sz="2000">
                <a:latin typeface="Times New Roman"/>
                <a:ea typeface="Times New Roman"/>
                <a:cs typeface="Times New Roman"/>
                <a:sym typeface="Times New Roman"/>
              </a:rPr>
              <a:t> .</a:t>
            </a:r>
            <a:endParaRPr sz="2000">
              <a:latin typeface="Times New Roman"/>
              <a:ea typeface="Times New Roman"/>
              <a:cs typeface="Times New Roman"/>
              <a:sym typeface="Times New Roman"/>
            </a:endParaRPr>
          </a:p>
          <a:p>
            <a:pPr indent="-355600" lvl="0" marL="457200" rtl="0" algn="l">
              <a:lnSpc>
                <a:spcPct val="115000"/>
              </a:lnSpc>
              <a:spcBef>
                <a:spcPts val="0"/>
              </a:spcBef>
              <a:spcAft>
                <a:spcPts val="0"/>
              </a:spcAft>
              <a:buSzPts val="2000"/>
              <a:buFont typeface="Times New Roman"/>
              <a:buChar char="●"/>
            </a:pPr>
            <a:r>
              <a:rPr lang="en" sz="2000">
                <a:highlight>
                  <a:srgbClr val="F4CCCC"/>
                </a:highlight>
                <a:latin typeface="Times New Roman"/>
                <a:ea typeface="Times New Roman"/>
                <a:cs typeface="Times New Roman"/>
                <a:sym typeface="Times New Roman"/>
              </a:rPr>
              <a:t>Adrenarche</a:t>
            </a:r>
            <a:r>
              <a:rPr lang="en" sz="2000">
                <a:latin typeface="Times New Roman"/>
                <a:ea typeface="Times New Roman"/>
                <a:cs typeface="Times New Roman"/>
                <a:sym typeface="Times New Roman"/>
              </a:rPr>
              <a:t>: the onset of an increase in the secretion of androgens; responsible for the development of pubic/axillary hair, body odour and </a:t>
            </a:r>
            <a:r>
              <a:rPr lang="en" sz="2000">
                <a:solidFill>
                  <a:schemeClr val="dk1"/>
                </a:solidFill>
                <a:latin typeface="Times New Roman"/>
                <a:ea typeface="Times New Roman"/>
                <a:cs typeface="Times New Roman"/>
                <a:sym typeface="Times New Roman"/>
              </a:rPr>
              <a:t>acne.</a:t>
            </a:r>
            <a:r>
              <a:rPr baseline="30000" lang="en" sz="2000">
                <a:solidFill>
                  <a:schemeClr val="dk1"/>
                </a:solidFill>
                <a:latin typeface="Times New Roman"/>
                <a:ea typeface="Times New Roman"/>
                <a:cs typeface="Times New Roman"/>
                <a:sym typeface="Times New Roman"/>
              </a:rPr>
              <a:t>2</a:t>
            </a:r>
            <a:endParaRPr sz="2000">
              <a:latin typeface="Times New Roman"/>
              <a:ea typeface="Times New Roman"/>
              <a:cs typeface="Times New Roman"/>
              <a:sym typeface="Times New Roman"/>
            </a:endParaRPr>
          </a:p>
          <a:p>
            <a:pPr indent="-355600" lvl="0" marL="457200" rtl="0" algn="l">
              <a:lnSpc>
                <a:spcPct val="115000"/>
              </a:lnSpc>
              <a:spcBef>
                <a:spcPts val="0"/>
              </a:spcBef>
              <a:spcAft>
                <a:spcPts val="0"/>
              </a:spcAft>
              <a:buSzPts val="2000"/>
              <a:buFont typeface="Times New Roman"/>
              <a:buChar char="●"/>
            </a:pPr>
            <a:r>
              <a:rPr lang="en" sz="2000">
                <a:highlight>
                  <a:srgbClr val="F4CCCC"/>
                </a:highlight>
                <a:latin typeface="Times New Roman"/>
                <a:ea typeface="Times New Roman"/>
                <a:cs typeface="Times New Roman"/>
                <a:sym typeface="Times New Roman"/>
              </a:rPr>
              <a:t>Gonadarche</a:t>
            </a:r>
            <a:r>
              <a:rPr lang="en" sz="2000">
                <a:latin typeface="Times New Roman"/>
                <a:ea typeface="Times New Roman"/>
                <a:cs typeface="Times New Roman"/>
                <a:sym typeface="Times New Roman"/>
              </a:rPr>
              <a:t>: maturation of gonadal function.</a:t>
            </a:r>
            <a:endParaRPr sz="20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2000">
              <a:latin typeface="Times New Roman"/>
              <a:ea typeface="Times New Roman"/>
              <a:cs typeface="Times New Roman"/>
              <a:sym typeface="Times New Roman"/>
            </a:endParaRPr>
          </a:p>
        </p:txBody>
      </p:sp>
      <p:sp>
        <p:nvSpPr>
          <p:cNvPr id="85" name="Google Shape;85;p14"/>
          <p:cNvSpPr/>
          <p:nvPr/>
        </p:nvSpPr>
        <p:spPr>
          <a:xfrm>
            <a:off x="656614" y="60036"/>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86" name="Google Shape;86;p14"/>
          <p:cNvSpPr/>
          <p:nvPr/>
        </p:nvSpPr>
        <p:spPr>
          <a:xfrm rot="10800000">
            <a:off x="199548" y="1205700"/>
            <a:ext cx="13446000" cy="1338300"/>
          </a:xfrm>
          <a:prstGeom prst="round1Rect">
            <a:avLst>
              <a:gd fmla="val 16667" name="adj"/>
            </a:avLst>
          </a:prstGeom>
          <a:noFill/>
          <a:ln cap="flat" cmpd="sng" w="38100">
            <a:solidFill>
              <a:srgbClr val="666666"/>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87" name="Google Shape;87;p14"/>
          <p:cNvSpPr txBox="1"/>
          <p:nvPr/>
        </p:nvSpPr>
        <p:spPr>
          <a:xfrm>
            <a:off x="11502147" y="-57700"/>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Five </a:t>
            </a:r>
            <a:endParaRPr sz="3500">
              <a:latin typeface="Oswald"/>
              <a:ea typeface="Oswald"/>
              <a:cs typeface="Oswald"/>
              <a:sym typeface="Oswald"/>
            </a:endParaRPr>
          </a:p>
        </p:txBody>
      </p:sp>
      <p:sp>
        <p:nvSpPr>
          <p:cNvPr id="88" name="Google Shape;88;p14"/>
          <p:cNvSpPr/>
          <p:nvPr/>
        </p:nvSpPr>
        <p:spPr>
          <a:xfrm>
            <a:off x="677048" y="853241"/>
            <a:ext cx="13446000" cy="4335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89" name="Google Shape;89;p14"/>
          <p:cNvSpPr/>
          <p:nvPr/>
        </p:nvSpPr>
        <p:spPr>
          <a:xfrm>
            <a:off x="180498" y="853241"/>
            <a:ext cx="1887300" cy="4335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4"/>
          <p:cNvSpPr txBox="1"/>
          <p:nvPr/>
        </p:nvSpPr>
        <p:spPr>
          <a:xfrm>
            <a:off x="228113" y="844141"/>
            <a:ext cx="1887300" cy="4335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2800">
                <a:solidFill>
                  <a:srgbClr val="FFFFFF"/>
                </a:solidFill>
                <a:latin typeface="Oswald"/>
                <a:ea typeface="Oswald"/>
                <a:cs typeface="Oswald"/>
                <a:sym typeface="Oswald"/>
              </a:rPr>
              <a:t>OBJECTIVES</a:t>
            </a:r>
            <a:endParaRPr sz="2800">
              <a:solidFill>
                <a:srgbClr val="FFFFFF"/>
              </a:solidFill>
              <a:latin typeface="Oswald"/>
              <a:ea typeface="Oswald"/>
              <a:cs typeface="Oswald"/>
              <a:sym typeface="Oswald"/>
            </a:endParaRPr>
          </a:p>
        </p:txBody>
      </p:sp>
      <p:sp>
        <p:nvSpPr>
          <p:cNvPr id="91" name="Google Shape;91;p14"/>
          <p:cNvSpPr txBox="1"/>
          <p:nvPr/>
        </p:nvSpPr>
        <p:spPr>
          <a:xfrm>
            <a:off x="212448" y="1237450"/>
            <a:ext cx="14097000" cy="1265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Times New Roman"/>
              <a:buChar char="●"/>
            </a:pPr>
            <a:r>
              <a:rPr b="1" lang="en">
                <a:latin typeface="Times New Roman"/>
                <a:ea typeface="Times New Roman"/>
                <a:cs typeface="Times New Roman"/>
                <a:sym typeface="Times New Roman"/>
              </a:rPr>
              <a:t>Define p</a:t>
            </a:r>
            <a:r>
              <a:rPr b="1" lang="en">
                <a:latin typeface="Times New Roman"/>
                <a:ea typeface="Times New Roman"/>
                <a:cs typeface="Times New Roman"/>
                <a:sym typeface="Times New Roman"/>
              </a:rPr>
              <a:t>uberty.</a:t>
            </a:r>
            <a:endParaRPr b="1">
              <a:solidFill>
                <a:srgbClr val="45818E"/>
              </a:solidFill>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b="1" lang="en">
                <a:latin typeface="Times New Roman"/>
                <a:ea typeface="Times New Roman"/>
                <a:cs typeface="Times New Roman"/>
                <a:sym typeface="Times New Roman"/>
              </a:rPr>
              <a:t>Recognize the physiology of puberty related to changes in hypothalamic-pituitary-gonadal axis.</a:t>
            </a:r>
            <a:endParaRPr b="1">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b="1" lang="en">
                <a:latin typeface="Times New Roman"/>
                <a:ea typeface="Times New Roman"/>
                <a:cs typeface="Times New Roman"/>
                <a:sym typeface="Times New Roman"/>
              </a:rPr>
              <a:t>Describe the physical changes that occur at puberty in boys and girls.</a:t>
            </a:r>
            <a:endParaRPr b="1">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b="1" lang="en">
                <a:latin typeface="Times New Roman"/>
                <a:ea typeface="Times New Roman"/>
                <a:cs typeface="Times New Roman"/>
                <a:sym typeface="Times New Roman"/>
              </a:rPr>
              <a:t>Recognize the influencing factors leading to puberty.</a:t>
            </a:r>
            <a:endParaRPr b="1">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b="1" lang="en">
                <a:latin typeface="Times New Roman"/>
                <a:ea typeface="Times New Roman"/>
                <a:cs typeface="Times New Roman"/>
                <a:sym typeface="Times New Roman"/>
              </a:rPr>
              <a:t>Describe the pathophysiological conditions associated with puberty.</a:t>
            </a:r>
            <a:endParaRPr b="1">
              <a:solidFill>
                <a:srgbClr val="45818E"/>
              </a:solidFill>
              <a:latin typeface="Times New Roman"/>
              <a:ea typeface="Times New Roman"/>
              <a:cs typeface="Times New Roman"/>
              <a:sym typeface="Times New Roman"/>
            </a:endParaRPr>
          </a:p>
        </p:txBody>
      </p:sp>
      <p:sp>
        <p:nvSpPr>
          <p:cNvPr id="92" name="Google Shape;92;p14"/>
          <p:cNvSpPr/>
          <p:nvPr/>
        </p:nvSpPr>
        <p:spPr>
          <a:xfrm>
            <a:off x="138834" y="2843200"/>
            <a:ext cx="468600" cy="4335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93" name="Google Shape;93;p14"/>
          <p:cNvSpPr/>
          <p:nvPr/>
        </p:nvSpPr>
        <p:spPr>
          <a:xfrm>
            <a:off x="209523" y="6980238"/>
            <a:ext cx="468600" cy="4335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94" name="Google Shape;94;p14"/>
          <p:cNvSpPr txBox="1"/>
          <p:nvPr/>
        </p:nvSpPr>
        <p:spPr>
          <a:xfrm>
            <a:off x="719305" y="6845645"/>
            <a:ext cx="4607400" cy="13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500">
                <a:highlight>
                  <a:srgbClr val="F4CCCC"/>
                </a:highlight>
                <a:latin typeface="Oswald"/>
                <a:ea typeface="Oswald"/>
                <a:cs typeface="Oswald"/>
                <a:sym typeface="Oswald"/>
              </a:rPr>
              <a:t> Terms &amp; Events</a:t>
            </a:r>
            <a:endParaRPr sz="3500">
              <a:highlight>
                <a:srgbClr val="F4CCCC"/>
              </a:highlight>
              <a:latin typeface="Oswald"/>
              <a:ea typeface="Oswald"/>
              <a:cs typeface="Oswald"/>
              <a:sym typeface="Oswald"/>
            </a:endParaRPr>
          </a:p>
          <a:p>
            <a:pPr indent="0" lvl="0" marL="0" rtl="0" algn="l">
              <a:spcBef>
                <a:spcPts val="0"/>
              </a:spcBef>
              <a:spcAft>
                <a:spcPts val="0"/>
              </a:spcAft>
              <a:buNone/>
            </a:pPr>
            <a:r>
              <a:t/>
            </a:r>
            <a:endParaRPr sz="3500">
              <a:highlight>
                <a:srgbClr val="F4CCCC"/>
              </a:highlight>
              <a:latin typeface="Oswald"/>
              <a:ea typeface="Oswald"/>
              <a:cs typeface="Oswald"/>
              <a:sym typeface="Oswald"/>
            </a:endParaRPr>
          </a:p>
        </p:txBody>
      </p:sp>
      <p:sp>
        <p:nvSpPr>
          <p:cNvPr id="95" name="Google Shape;95;p14"/>
          <p:cNvSpPr/>
          <p:nvPr/>
        </p:nvSpPr>
        <p:spPr>
          <a:xfrm>
            <a:off x="7482034" y="6980247"/>
            <a:ext cx="468600" cy="451200"/>
          </a:xfrm>
          <a:prstGeom prst="rect">
            <a:avLst/>
          </a:prstGeom>
          <a:solidFill>
            <a:srgbClr val="76A5AF"/>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96" name="Google Shape;96;p14"/>
          <p:cNvSpPr txBox="1"/>
          <p:nvPr/>
        </p:nvSpPr>
        <p:spPr>
          <a:xfrm>
            <a:off x="7950630" y="6832950"/>
            <a:ext cx="4959000" cy="72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500">
                <a:highlight>
                  <a:srgbClr val="D0E0E3"/>
                </a:highlight>
                <a:latin typeface="Oswald"/>
                <a:ea typeface="Oswald"/>
                <a:cs typeface="Oswald"/>
                <a:sym typeface="Oswald"/>
              </a:rPr>
              <a:t> GnRH R</a:t>
            </a:r>
            <a:r>
              <a:rPr lang="en" sz="3500">
                <a:highlight>
                  <a:srgbClr val="D0E0E3"/>
                </a:highlight>
                <a:latin typeface="Oswald"/>
                <a:ea typeface="Oswald"/>
                <a:cs typeface="Oswald"/>
                <a:sym typeface="Oswald"/>
              </a:rPr>
              <a:t>eceptors Sensitivity</a:t>
            </a:r>
            <a:endParaRPr sz="3500">
              <a:highlight>
                <a:srgbClr val="D0E0E3"/>
              </a:highlight>
              <a:latin typeface="Oswald"/>
              <a:ea typeface="Oswald"/>
              <a:cs typeface="Oswald"/>
              <a:sym typeface="Oswald"/>
            </a:endParaRPr>
          </a:p>
          <a:p>
            <a:pPr indent="0" lvl="0" marL="0" rtl="0" algn="l">
              <a:spcBef>
                <a:spcPts val="0"/>
              </a:spcBef>
              <a:spcAft>
                <a:spcPts val="0"/>
              </a:spcAft>
              <a:buNone/>
            </a:pPr>
            <a:r>
              <a:t/>
            </a:r>
            <a:endParaRPr sz="3500">
              <a:solidFill>
                <a:srgbClr val="EA9999"/>
              </a:solidFill>
              <a:latin typeface="Oswald"/>
              <a:ea typeface="Oswald"/>
              <a:cs typeface="Oswald"/>
              <a:sym typeface="Oswald"/>
            </a:endParaRPr>
          </a:p>
          <a:p>
            <a:pPr indent="0" lvl="0" marL="0" rtl="0" algn="l">
              <a:spcBef>
                <a:spcPts val="0"/>
              </a:spcBef>
              <a:spcAft>
                <a:spcPts val="0"/>
              </a:spcAft>
              <a:buNone/>
            </a:pPr>
            <a:r>
              <a:t/>
            </a:r>
            <a:endParaRPr sz="3500">
              <a:latin typeface="Oswald"/>
              <a:ea typeface="Oswald"/>
              <a:cs typeface="Oswald"/>
              <a:sym typeface="Oswald"/>
            </a:endParaRPr>
          </a:p>
        </p:txBody>
      </p:sp>
      <p:sp>
        <p:nvSpPr>
          <p:cNvPr id="97" name="Google Shape;97;p14"/>
          <p:cNvSpPr/>
          <p:nvPr/>
        </p:nvSpPr>
        <p:spPr>
          <a:xfrm>
            <a:off x="204144" y="10895720"/>
            <a:ext cx="468600" cy="4326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98" name="Google Shape;98;p14"/>
          <p:cNvSpPr txBox="1"/>
          <p:nvPr/>
        </p:nvSpPr>
        <p:spPr>
          <a:xfrm>
            <a:off x="749009" y="10793062"/>
            <a:ext cx="10639800" cy="69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500">
                <a:highlight>
                  <a:srgbClr val="F4CCCC"/>
                </a:highlight>
                <a:latin typeface="Oswald"/>
                <a:ea typeface="Oswald"/>
                <a:cs typeface="Oswald"/>
                <a:sym typeface="Oswald"/>
              </a:rPr>
              <a:t>Hormonal Changes</a:t>
            </a:r>
            <a:endParaRPr sz="3500">
              <a:highlight>
                <a:srgbClr val="F4CCCC"/>
              </a:highlight>
              <a:latin typeface="Oswald"/>
              <a:ea typeface="Oswald"/>
              <a:cs typeface="Oswald"/>
              <a:sym typeface="Oswald"/>
            </a:endParaRPr>
          </a:p>
        </p:txBody>
      </p:sp>
      <p:cxnSp>
        <p:nvCxnSpPr>
          <p:cNvPr id="99" name="Google Shape;99;p14"/>
          <p:cNvCxnSpPr/>
          <p:nvPr/>
        </p:nvCxnSpPr>
        <p:spPr>
          <a:xfrm>
            <a:off x="621497" y="12330240"/>
            <a:ext cx="291000" cy="1500"/>
          </a:xfrm>
          <a:prstGeom prst="straightConnector1">
            <a:avLst/>
          </a:prstGeom>
          <a:noFill/>
          <a:ln cap="flat" cmpd="sng" w="19050">
            <a:solidFill>
              <a:srgbClr val="E06666"/>
            </a:solidFill>
            <a:prstDash val="solid"/>
            <a:round/>
            <a:headEnd len="med" w="med" type="none"/>
            <a:tailEnd len="med" w="med" type="none"/>
          </a:ln>
        </p:spPr>
      </p:cxnSp>
      <p:cxnSp>
        <p:nvCxnSpPr>
          <p:cNvPr id="100" name="Google Shape;100;p14"/>
          <p:cNvCxnSpPr>
            <a:stCxn id="101" idx="6"/>
            <a:endCxn id="73" idx="1"/>
          </p:cNvCxnSpPr>
          <p:nvPr/>
        </p:nvCxnSpPr>
        <p:spPr>
          <a:xfrm>
            <a:off x="623607" y="13265530"/>
            <a:ext cx="297300" cy="0"/>
          </a:xfrm>
          <a:prstGeom prst="straightConnector1">
            <a:avLst/>
          </a:prstGeom>
          <a:noFill/>
          <a:ln cap="flat" cmpd="sng" w="19050">
            <a:solidFill>
              <a:srgbClr val="E06666"/>
            </a:solidFill>
            <a:prstDash val="solid"/>
            <a:round/>
            <a:headEnd len="med" w="med" type="none"/>
            <a:tailEnd len="med" w="med" type="none"/>
          </a:ln>
        </p:spPr>
      </p:cxnSp>
      <p:grpSp>
        <p:nvGrpSpPr>
          <p:cNvPr id="102" name="Google Shape;102;p14"/>
          <p:cNvGrpSpPr/>
          <p:nvPr/>
        </p:nvGrpSpPr>
        <p:grpSpPr>
          <a:xfrm>
            <a:off x="79443" y="12854013"/>
            <a:ext cx="544164" cy="823033"/>
            <a:chOff x="1864774" y="632207"/>
            <a:chExt cx="665400" cy="657900"/>
          </a:xfrm>
        </p:grpSpPr>
        <p:sp>
          <p:nvSpPr>
            <p:cNvPr id="101" name="Google Shape;101;p14"/>
            <p:cNvSpPr/>
            <p:nvPr/>
          </p:nvSpPr>
          <p:spPr>
            <a:xfrm>
              <a:off x="1864774" y="632207"/>
              <a:ext cx="665400" cy="657900"/>
            </a:xfrm>
            <a:prstGeom prst="ellipse">
              <a:avLst/>
            </a:prstGeom>
            <a:solidFill>
              <a:srgbClr val="F4CCCC"/>
            </a:solid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103" name="Google Shape;103;p14"/>
            <p:cNvSpPr/>
            <p:nvPr/>
          </p:nvSpPr>
          <p:spPr>
            <a:xfrm>
              <a:off x="2003822" y="740636"/>
              <a:ext cx="403800" cy="399600"/>
            </a:xfrm>
            <a:prstGeom prst="ellipse">
              <a:avLst/>
            </a:prstGeom>
            <a:solidFill>
              <a:srgbClr val="EA9999"/>
            </a:solid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t/>
              </a:r>
              <a:endParaRPr i="0" sz="1800" u="none" cap="none" strike="noStrike">
                <a:solidFill>
                  <a:srgbClr val="FFFFFF"/>
                </a:solidFill>
                <a:latin typeface="Oswald"/>
                <a:ea typeface="Oswald"/>
                <a:cs typeface="Oswald"/>
                <a:sym typeface="Oswald"/>
              </a:endParaRPr>
            </a:p>
          </p:txBody>
        </p:sp>
      </p:grpSp>
      <p:cxnSp>
        <p:nvCxnSpPr>
          <p:cNvPr id="104" name="Google Shape;104;p14"/>
          <p:cNvCxnSpPr/>
          <p:nvPr/>
        </p:nvCxnSpPr>
        <p:spPr>
          <a:xfrm>
            <a:off x="626866" y="14272849"/>
            <a:ext cx="299700" cy="2100"/>
          </a:xfrm>
          <a:prstGeom prst="straightConnector1">
            <a:avLst/>
          </a:prstGeom>
          <a:noFill/>
          <a:ln cap="flat" cmpd="sng" w="19050">
            <a:solidFill>
              <a:srgbClr val="E06666"/>
            </a:solidFill>
            <a:prstDash val="solid"/>
            <a:round/>
            <a:headEnd len="med" w="med" type="none"/>
            <a:tailEnd len="med" w="med" type="none"/>
          </a:ln>
        </p:spPr>
      </p:cxnSp>
      <p:grpSp>
        <p:nvGrpSpPr>
          <p:cNvPr id="105" name="Google Shape;105;p14"/>
          <p:cNvGrpSpPr/>
          <p:nvPr/>
        </p:nvGrpSpPr>
        <p:grpSpPr>
          <a:xfrm>
            <a:off x="84813" y="13811643"/>
            <a:ext cx="544164" cy="823033"/>
            <a:chOff x="1864774" y="632207"/>
            <a:chExt cx="665400" cy="657900"/>
          </a:xfrm>
        </p:grpSpPr>
        <p:sp>
          <p:nvSpPr>
            <p:cNvPr id="106" name="Google Shape;106;p14"/>
            <p:cNvSpPr/>
            <p:nvPr/>
          </p:nvSpPr>
          <p:spPr>
            <a:xfrm>
              <a:off x="1864774" y="632207"/>
              <a:ext cx="665400" cy="657900"/>
            </a:xfrm>
            <a:prstGeom prst="ellipse">
              <a:avLst/>
            </a:prstGeom>
            <a:solidFill>
              <a:srgbClr val="F4CCCC"/>
            </a:solid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107" name="Google Shape;107;p14"/>
            <p:cNvSpPr/>
            <p:nvPr/>
          </p:nvSpPr>
          <p:spPr>
            <a:xfrm>
              <a:off x="1995491" y="761498"/>
              <a:ext cx="403800" cy="399600"/>
            </a:xfrm>
            <a:prstGeom prst="ellipse">
              <a:avLst/>
            </a:prstGeom>
            <a:solidFill>
              <a:srgbClr val="EA9999"/>
            </a:solid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Oswald"/>
                <a:ea typeface="Oswald"/>
                <a:cs typeface="Oswald"/>
                <a:sym typeface="Oswald"/>
              </a:endParaRPr>
            </a:p>
          </p:txBody>
        </p:sp>
      </p:grpSp>
      <p:cxnSp>
        <p:nvCxnSpPr>
          <p:cNvPr id="108" name="Google Shape;108;p14"/>
          <p:cNvCxnSpPr/>
          <p:nvPr/>
        </p:nvCxnSpPr>
        <p:spPr>
          <a:xfrm>
            <a:off x="533715" y="15312791"/>
            <a:ext cx="386100" cy="7800"/>
          </a:xfrm>
          <a:prstGeom prst="straightConnector1">
            <a:avLst/>
          </a:prstGeom>
          <a:noFill/>
          <a:ln cap="flat" cmpd="sng" w="19050">
            <a:solidFill>
              <a:srgbClr val="E06666"/>
            </a:solidFill>
            <a:prstDash val="solid"/>
            <a:round/>
            <a:headEnd len="med" w="med" type="none"/>
            <a:tailEnd len="med" w="med" type="none"/>
          </a:ln>
        </p:spPr>
      </p:cxnSp>
      <p:grpSp>
        <p:nvGrpSpPr>
          <p:cNvPr id="109" name="Google Shape;109;p14"/>
          <p:cNvGrpSpPr/>
          <p:nvPr/>
        </p:nvGrpSpPr>
        <p:grpSpPr>
          <a:xfrm>
            <a:off x="73773" y="14851566"/>
            <a:ext cx="544164" cy="823033"/>
            <a:chOff x="1864774" y="632207"/>
            <a:chExt cx="665400" cy="657900"/>
          </a:xfrm>
        </p:grpSpPr>
        <p:sp>
          <p:nvSpPr>
            <p:cNvPr id="110" name="Google Shape;110;p14"/>
            <p:cNvSpPr/>
            <p:nvPr/>
          </p:nvSpPr>
          <p:spPr>
            <a:xfrm>
              <a:off x="1864774" y="632207"/>
              <a:ext cx="665400" cy="657900"/>
            </a:xfrm>
            <a:prstGeom prst="ellipse">
              <a:avLst/>
            </a:prstGeom>
            <a:solidFill>
              <a:srgbClr val="F4CCCC"/>
            </a:solid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111" name="Google Shape;111;p14"/>
            <p:cNvSpPr/>
            <p:nvPr/>
          </p:nvSpPr>
          <p:spPr>
            <a:xfrm>
              <a:off x="1995491" y="761498"/>
              <a:ext cx="403800" cy="399600"/>
            </a:xfrm>
            <a:prstGeom prst="ellipse">
              <a:avLst/>
            </a:prstGeom>
            <a:solidFill>
              <a:srgbClr val="EA9999"/>
            </a:solid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Oswald"/>
                <a:ea typeface="Oswald"/>
                <a:cs typeface="Oswald"/>
                <a:sym typeface="Oswald"/>
              </a:endParaRPr>
            </a:p>
          </p:txBody>
        </p:sp>
      </p:grpSp>
      <p:sp>
        <p:nvSpPr>
          <p:cNvPr id="112" name="Google Shape;112;p14"/>
          <p:cNvSpPr txBox="1"/>
          <p:nvPr/>
        </p:nvSpPr>
        <p:spPr>
          <a:xfrm>
            <a:off x="47698" y="16860354"/>
            <a:ext cx="3817800" cy="7281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2400">
                <a:solidFill>
                  <a:srgbClr val="FFFFFF"/>
                </a:solidFill>
                <a:latin typeface="Verdana"/>
                <a:ea typeface="Verdana"/>
                <a:cs typeface="Verdana"/>
                <a:sym typeface="Verdana"/>
              </a:rPr>
              <a:t>Footnotes</a:t>
            </a:r>
            <a:endParaRPr sz="2400">
              <a:solidFill>
                <a:srgbClr val="FFFFFF"/>
              </a:solidFill>
              <a:latin typeface="Verdana"/>
              <a:ea typeface="Verdana"/>
              <a:cs typeface="Verdana"/>
              <a:sym typeface="Verdana"/>
            </a:endParaRPr>
          </a:p>
        </p:txBody>
      </p:sp>
      <p:sp>
        <p:nvSpPr>
          <p:cNvPr id="113" name="Google Shape;113;p14"/>
          <p:cNvSpPr/>
          <p:nvPr/>
        </p:nvSpPr>
        <p:spPr>
          <a:xfrm>
            <a:off x="566498" y="15891508"/>
            <a:ext cx="13585500" cy="4512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Clr>
                <a:schemeClr val="dk1"/>
              </a:buClr>
              <a:buSzPts val="1100"/>
              <a:buFont typeface="Arial"/>
              <a:buNone/>
            </a:pPr>
            <a:r>
              <a:rPr lang="en" sz="2500">
                <a:solidFill>
                  <a:schemeClr val="lt1"/>
                </a:solidFill>
                <a:latin typeface="Oswald"/>
                <a:ea typeface="Oswald"/>
                <a:cs typeface="Oswald"/>
                <a:sym typeface="Oswald"/>
              </a:rPr>
              <a:t>FOOTNOTES</a:t>
            </a:r>
            <a:endParaRPr/>
          </a:p>
        </p:txBody>
      </p:sp>
      <p:sp>
        <p:nvSpPr>
          <p:cNvPr id="114" name="Google Shape;114;p14"/>
          <p:cNvSpPr/>
          <p:nvPr/>
        </p:nvSpPr>
        <p:spPr>
          <a:xfrm>
            <a:off x="21398" y="15891508"/>
            <a:ext cx="468600" cy="4512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15" name="Google Shape;115;p14"/>
          <p:cNvSpPr txBox="1"/>
          <p:nvPr/>
        </p:nvSpPr>
        <p:spPr>
          <a:xfrm>
            <a:off x="-55002" y="16278625"/>
            <a:ext cx="14097000" cy="23412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For unclear reasons, the initial menstrual periods (during the first one-to-two years of puberty) are anovulatory, however this does suggest that the ovary is being made ready for reproduction during the first one-to-two years of puberty.</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Adrenarche occurs before puberty and is not physiologically related to puberty since it depends on the HPA axis rather than the HPG axis. </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AutoNum type="arabicPeriod"/>
            </a:pPr>
            <a:r>
              <a:rPr lang="en" sz="1600">
                <a:solidFill>
                  <a:srgbClr val="B45F06"/>
                </a:solidFill>
                <a:latin typeface="Times New Roman"/>
                <a:ea typeface="Times New Roman"/>
                <a:cs typeface="Times New Roman"/>
                <a:sym typeface="Times New Roman"/>
              </a:rPr>
              <a:t>The pulsatile secretion is essential especially for peptide hormones like GnRH, if GnRH is infused in a continuous manner then the receptors for GnRH in the anterior pituitary will be downregulated and no gonadotropins will be secreted.</a:t>
            </a:r>
            <a:r>
              <a:rPr lang="en" sz="1600">
                <a:latin typeface="Times New Roman"/>
                <a:ea typeface="Times New Roman"/>
                <a:cs typeface="Times New Roman"/>
                <a:sym typeface="Times New Roman"/>
              </a:rPr>
              <a:t> A pulsatile infusion of GnRH during childhood can induce puberty, and this had actually been proven in experimental monkeys. </a:t>
            </a:r>
            <a:endParaRPr sz="1600">
              <a:latin typeface="Times New Roman"/>
              <a:ea typeface="Times New Roman"/>
              <a:cs typeface="Times New Roman"/>
              <a:sym typeface="Times New Roman"/>
            </a:endParaRPr>
          </a:p>
          <a:p>
            <a:pPr indent="-330200" lvl="0" marL="457200" rtl="0" algn="l">
              <a:spcBef>
                <a:spcPts val="0"/>
              </a:spcBef>
              <a:spcAft>
                <a:spcPts val="0"/>
              </a:spcAft>
              <a:buClr>
                <a:srgbClr val="B45F06"/>
              </a:buClr>
              <a:buSzPts val="1600"/>
              <a:buFont typeface="Times New Roman"/>
              <a:buAutoNum type="arabicPeriod"/>
            </a:pPr>
            <a:r>
              <a:rPr lang="en" sz="1600">
                <a:solidFill>
                  <a:srgbClr val="B45F06"/>
                </a:solidFill>
                <a:latin typeface="Times New Roman"/>
                <a:ea typeface="Times New Roman"/>
                <a:cs typeface="Times New Roman"/>
                <a:sym typeface="Times New Roman"/>
              </a:rPr>
              <a:t>Kallman’s Syndrome: Is a unique syndrome caused by impaired maturation of both olfactory and GnRH neurons, which can results in failure of sexual maturation. This syndrome can be treated by pulsatile GnRH infusion. These patients also suffer from impaired smell sensation due to the close relation of olfactory neurons and GnRH neurons in fetal life. </a:t>
            </a:r>
            <a:endParaRPr sz="1600">
              <a:solidFill>
                <a:srgbClr val="B45F06"/>
              </a:solidFill>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AutoNum type="arabicPeriod"/>
            </a:pPr>
            <a:r>
              <a:rPr b="1" lang="en" sz="1600">
                <a:latin typeface="Times New Roman"/>
                <a:ea typeface="Times New Roman"/>
                <a:cs typeface="Times New Roman"/>
                <a:sym typeface="Times New Roman"/>
              </a:rPr>
              <a:t>CNS Flashback</a:t>
            </a:r>
            <a:r>
              <a:rPr lang="en" sz="1600">
                <a:latin typeface="Times New Roman"/>
                <a:ea typeface="Times New Roman"/>
                <a:cs typeface="Times New Roman"/>
                <a:sym typeface="Times New Roman"/>
              </a:rPr>
              <a:t>: REM sleep is the shorter sleep normally associated with dreams and high ACh secretion, it has been found that an increased GnRH secretion in fast pulses during sleep induces LH secretion in large amounts shortly before the onset of puberty, this is probably earliest indicator of puberty. The fast pulses permit higher release of LH rather than FSH. Recently it has been found that this also occurs in slow-wave sleep.  </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Testosterone causing thickening of the larynx, hence </a:t>
            </a:r>
            <a:r>
              <a:rPr lang="en" sz="1600">
                <a:latin typeface="Times New Roman"/>
                <a:ea typeface="Times New Roman"/>
                <a:cs typeface="Times New Roman"/>
                <a:sym typeface="Times New Roman"/>
              </a:rPr>
              <a:t>sound waves </a:t>
            </a:r>
            <a:r>
              <a:rPr lang="en" sz="1600">
                <a:latin typeface="Times New Roman"/>
                <a:ea typeface="Times New Roman"/>
                <a:cs typeface="Times New Roman"/>
                <a:sym typeface="Times New Roman"/>
              </a:rPr>
              <a:t>are traveling through a denser medium and voice is deeper. Estrogen’s effects are not clear, but it was observed that it causes thinning of the vocal cords and so the vocal cords are more ‘flappy’ and the soundwaves of female voice as a result has higher frequency. </a:t>
            </a:r>
            <a:endParaRPr sz="1600">
              <a:latin typeface="Times New Roman"/>
              <a:ea typeface="Times New Roman"/>
              <a:cs typeface="Times New Roman"/>
              <a:sym typeface="Times New Roman"/>
            </a:endParaRPr>
          </a:p>
        </p:txBody>
      </p:sp>
      <p:sp>
        <p:nvSpPr>
          <p:cNvPr id="116" name="Google Shape;116;p14"/>
          <p:cNvSpPr txBox="1"/>
          <p:nvPr/>
        </p:nvSpPr>
        <p:spPr>
          <a:xfrm>
            <a:off x="204136" y="13086112"/>
            <a:ext cx="273300" cy="407100"/>
          </a:xfrm>
          <a:prstGeom prst="rect">
            <a:avLst/>
          </a:prstGeom>
          <a:noFill/>
          <a:ln>
            <a:noFill/>
          </a:ln>
        </p:spPr>
        <p:txBody>
          <a:bodyPr anchorCtr="0" anchor="b" bIns="91425" lIns="91425" spcFirstLastPara="1" rIns="91425" wrap="square" tIns="91425">
            <a:noAutofit/>
          </a:bodyPr>
          <a:lstStyle/>
          <a:p>
            <a:pPr indent="0" lvl="0" marL="0" rtl="0" algn="just">
              <a:spcBef>
                <a:spcPts val="0"/>
              </a:spcBef>
              <a:spcAft>
                <a:spcPts val="0"/>
              </a:spcAft>
              <a:buClr>
                <a:schemeClr val="dk1"/>
              </a:buClr>
              <a:buFont typeface="Arial"/>
              <a:buNone/>
            </a:pPr>
            <a:r>
              <a:rPr lang="en" sz="1800">
                <a:solidFill>
                  <a:schemeClr val="lt1"/>
                </a:solidFill>
                <a:latin typeface="Oswald"/>
                <a:ea typeface="Oswald"/>
                <a:cs typeface="Oswald"/>
                <a:sym typeface="Oswald"/>
              </a:rPr>
              <a:t>2</a:t>
            </a:r>
            <a:endParaRPr/>
          </a:p>
        </p:txBody>
      </p:sp>
      <p:sp>
        <p:nvSpPr>
          <p:cNvPr id="117" name="Google Shape;117;p14"/>
          <p:cNvSpPr txBox="1"/>
          <p:nvPr/>
        </p:nvSpPr>
        <p:spPr>
          <a:xfrm>
            <a:off x="209517" y="13959956"/>
            <a:ext cx="273300" cy="3489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800">
                <a:solidFill>
                  <a:schemeClr val="lt1"/>
                </a:solidFill>
                <a:latin typeface="Oswald"/>
                <a:ea typeface="Oswald"/>
                <a:cs typeface="Oswald"/>
                <a:sym typeface="Oswald"/>
              </a:rPr>
              <a:t>3</a:t>
            </a:r>
            <a:endParaRPr/>
          </a:p>
        </p:txBody>
      </p:sp>
      <p:sp>
        <p:nvSpPr>
          <p:cNvPr id="118" name="Google Shape;118;p14"/>
          <p:cNvSpPr txBox="1"/>
          <p:nvPr/>
        </p:nvSpPr>
        <p:spPr>
          <a:xfrm>
            <a:off x="172286" y="15046525"/>
            <a:ext cx="316500" cy="3489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800">
                <a:solidFill>
                  <a:schemeClr val="lt1"/>
                </a:solidFill>
                <a:latin typeface="Oswald"/>
                <a:ea typeface="Oswald"/>
                <a:cs typeface="Oswald"/>
                <a:sym typeface="Oswald"/>
              </a:rPr>
              <a:t>4</a:t>
            </a:r>
            <a:endParaRPr/>
          </a:p>
        </p:txBody>
      </p:sp>
      <p:pic>
        <p:nvPicPr>
          <p:cNvPr id="119" name="Google Shape;119;p14"/>
          <p:cNvPicPr preferRelativeResize="0"/>
          <p:nvPr/>
        </p:nvPicPr>
        <p:blipFill>
          <a:blip r:embed="rId3">
            <a:alphaModFix/>
          </a:blip>
          <a:stretch>
            <a:fillRect/>
          </a:stretch>
        </p:blipFill>
        <p:spPr>
          <a:xfrm>
            <a:off x="8165237" y="7561049"/>
            <a:ext cx="4118207" cy="2639625"/>
          </a:xfrm>
          <a:prstGeom prst="rect">
            <a:avLst/>
          </a:prstGeom>
          <a:noFill/>
          <a:ln cap="flat" cmpd="sng" w="9525">
            <a:solidFill>
              <a:srgbClr val="000000"/>
            </a:solidFill>
            <a:prstDash val="solid"/>
            <a:round/>
            <a:headEnd len="sm" w="sm" type="none"/>
            <a:tailEnd len="sm" w="sm" type="none"/>
          </a:ln>
        </p:spPr>
      </p:pic>
      <p:sp>
        <p:nvSpPr>
          <p:cNvPr id="120" name="Google Shape;120;p14"/>
          <p:cNvSpPr txBox="1"/>
          <p:nvPr/>
        </p:nvSpPr>
        <p:spPr>
          <a:xfrm>
            <a:off x="7296848" y="10126950"/>
            <a:ext cx="6826200" cy="72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45818E"/>
                </a:solidFill>
                <a:latin typeface="Merriweather"/>
                <a:ea typeface="Merriweather"/>
                <a:cs typeface="Merriweather"/>
                <a:sym typeface="Merriweather"/>
              </a:rPr>
              <a:t>Figure 5-1</a:t>
            </a:r>
            <a:r>
              <a:rPr lang="en" sz="2000">
                <a:solidFill>
                  <a:srgbClr val="45818E"/>
                </a:solidFill>
                <a:latin typeface="Merriweather"/>
                <a:ea typeface="Merriweather"/>
                <a:cs typeface="Merriweather"/>
                <a:sym typeface="Merriweather"/>
              </a:rPr>
              <a:t> Increased sensitivity of the GnRH receptors to very low gonadotropins before puberty.</a:t>
            </a:r>
            <a:endParaRPr sz="2000">
              <a:solidFill>
                <a:srgbClr val="45818E"/>
              </a:solidFill>
              <a:latin typeface="Merriweather"/>
              <a:ea typeface="Merriweather"/>
              <a:cs typeface="Merriweather"/>
              <a:sym typeface="Merriweather"/>
            </a:endParaRPr>
          </a:p>
          <a:p>
            <a:pPr indent="0" lvl="0" marL="0" rtl="0" algn="l">
              <a:spcBef>
                <a:spcPts val="0"/>
              </a:spcBef>
              <a:spcAft>
                <a:spcPts val="0"/>
              </a:spcAft>
              <a:buNone/>
            </a:pPr>
            <a:r>
              <a:t/>
            </a:r>
            <a:endParaRPr sz="2000">
              <a:latin typeface="Merriweather"/>
              <a:ea typeface="Merriweather"/>
              <a:cs typeface="Merriweather"/>
              <a:sym typeface="Merriweathe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cxnSp>
        <p:nvCxnSpPr>
          <p:cNvPr id="125" name="Google Shape;125;p15"/>
          <p:cNvCxnSpPr/>
          <p:nvPr/>
        </p:nvCxnSpPr>
        <p:spPr>
          <a:xfrm flipH="1">
            <a:off x="8995236" y="8321640"/>
            <a:ext cx="4792" cy="511196"/>
          </a:xfrm>
          <a:prstGeom prst="straightConnector1">
            <a:avLst/>
          </a:prstGeom>
          <a:noFill/>
          <a:ln cap="flat" cmpd="sng" w="28575">
            <a:solidFill>
              <a:srgbClr val="F4CCCC"/>
            </a:solidFill>
            <a:prstDash val="solid"/>
            <a:round/>
            <a:headEnd len="med" w="med" type="none"/>
            <a:tailEnd len="med" w="med" type="stealth"/>
          </a:ln>
        </p:spPr>
      </p:cxnSp>
      <p:cxnSp>
        <p:nvCxnSpPr>
          <p:cNvPr id="126" name="Google Shape;126;p15"/>
          <p:cNvCxnSpPr/>
          <p:nvPr/>
        </p:nvCxnSpPr>
        <p:spPr>
          <a:xfrm flipH="1">
            <a:off x="1593126" y="9400551"/>
            <a:ext cx="9584" cy="542063"/>
          </a:xfrm>
          <a:prstGeom prst="straightConnector1">
            <a:avLst/>
          </a:prstGeom>
          <a:noFill/>
          <a:ln cap="flat" cmpd="sng" w="28575">
            <a:solidFill>
              <a:srgbClr val="F4CCCC"/>
            </a:solidFill>
            <a:prstDash val="solid"/>
            <a:round/>
            <a:headEnd len="med" w="med" type="none"/>
            <a:tailEnd len="med" w="med" type="stealth"/>
          </a:ln>
        </p:spPr>
      </p:cxnSp>
      <p:cxnSp>
        <p:nvCxnSpPr>
          <p:cNvPr id="127" name="Google Shape;127;p15"/>
          <p:cNvCxnSpPr/>
          <p:nvPr/>
        </p:nvCxnSpPr>
        <p:spPr>
          <a:xfrm flipH="1">
            <a:off x="1593126" y="8304067"/>
            <a:ext cx="9584" cy="542063"/>
          </a:xfrm>
          <a:prstGeom prst="straightConnector1">
            <a:avLst/>
          </a:prstGeom>
          <a:noFill/>
          <a:ln cap="flat" cmpd="sng" w="28575">
            <a:solidFill>
              <a:srgbClr val="F4CCCC"/>
            </a:solidFill>
            <a:prstDash val="solid"/>
            <a:round/>
            <a:headEnd len="med" w="med" type="none"/>
            <a:tailEnd len="med" w="med" type="stealth"/>
          </a:ln>
        </p:spPr>
      </p:cxnSp>
      <p:cxnSp>
        <p:nvCxnSpPr>
          <p:cNvPr id="128" name="Google Shape;128;p15"/>
          <p:cNvCxnSpPr/>
          <p:nvPr/>
        </p:nvCxnSpPr>
        <p:spPr>
          <a:xfrm flipH="1">
            <a:off x="4221195" y="9662150"/>
            <a:ext cx="9584" cy="542063"/>
          </a:xfrm>
          <a:prstGeom prst="straightConnector1">
            <a:avLst/>
          </a:prstGeom>
          <a:noFill/>
          <a:ln cap="flat" cmpd="sng" w="28575">
            <a:solidFill>
              <a:srgbClr val="F4CCCC"/>
            </a:solidFill>
            <a:prstDash val="solid"/>
            <a:round/>
            <a:headEnd len="med" w="med" type="none"/>
            <a:tailEnd len="med" w="med" type="stealth"/>
          </a:ln>
        </p:spPr>
      </p:cxnSp>
      <p:cxnSp>
        <p:nvCxnSpPr>
          <p:cNvPr id="129" name="Google Shape;129;p15"/>
          <p:cNvCxnSpPr/>
          <p:nvPr/>
        </p:nvCxnSpPr>
        <p:spPr>
          <a:xfrm flipH="1">
            <a:off x="4230779" y="8286834"/>
            <a:ext cx="9584" cy="542063"/>
          </a:xfrm>
          <a:prstGeom prst="straightConnector1">
            <a:avLst/>
          </a:prstGeom>
          <a:noFill/>
          <a:ln cap="flat" cmpd="sng" w="28575">
            <a:solidFill>
              <a:srgbClr val="F4CCCC"/>
            </a:solidFill>
            <a:prstDash val="solid"/>
            <a:round/>
            <a:headEnd len="med" w="med" type="none"/>
            <a:tailEnd len="med" w="med" type="stealth"/>
          </a:ln>
        </p:spPr>
      </p:cxnSp>
      <p:cxnSp>
        <p:nvCxnSpPr>
          <p:cNvPr id="130" name="Google Shape;130;p15"/>
          <p:cNvCxnSpPr/>
          <p:nvPr/>
        </p:nvCxnSpPr>
        <p:spPr>
          <a:xfrm flipH="1">
            <a:off x="11525977" y="9657498"/>
            <a:ext cx="9600" cy="542100"/>
          </a:xfrm>
          <a:prstGeom prst="straightConnector1">
            <a:avLst/>
          </a:prstGeom>
          <a:noFill/>
          <a:ln cap="flat" cmpd="sng" w="28575">
            <a:solidFill>
              <a:srgbClr val="F4CCCC"/>
            </a:solidFill>
            <a:prstDash val="solid"/>
            <a:round/>
            <a:headEnd len="med" w="med" type="none"/>
            <a:tailEnd len="med" w="med" type="stealth"/>
          </a:ln>
        </p:spPr>
      </p:cxnSp>
      <p:sp>
        <p:nvSpPr>
          <p:cNvPr id="131" name="Google Shape;131;p15"/>
          <p:cNvSpPr/>
          <p:nvPr/>
        </p:nvSpPr>
        <p:spPr>
          <a:xfrm>
            <a:off x="10506926" y="8832362"/>
            <a:ext cx="2346729" cy="860813"/>
          </a:xfrm>
          <a:prstGeom prst="roundRect">
            <a:avLst>
              <a:gd fmla="val 16667" name="adj"/>
            </a:avLst>
          </a:prstGeom>
          <a:solidFill>
            <a:srgbClr val="EA999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lt1"/>
                </a:solidFill>
                <a:latin typeface="Times New Roman"/>
                <a:ea typeface="Times New Roman"/>
                <a:cs typeface="Times New Roman"/>
                <a:sym typeface="Times New Roman"/>
              </a:rPr>
              <a:t>Thyroid hormone from the thyroid gland</a:t>
            </a:r>
            <a:endParaRPr sz="1800">
              <a:latin typeface="Times New Roman"/>
              <a:ea typeface="Times New Roman"/>
              <a:cs typeface="Times New Roman"/>
              <a:sym typeface="Times New Roman"/>
            </a:endParaRPr>
          </a:p>
          <a:p>
            <a:pPr indent="0" lvl="0" marL="0" rtl="0" algn="ctr">
              <a:spcBef>
                <a:spcPts val="0"/>
              </a:spcBef>
              <a:spcAft>
                <a:spcPts val="0"/>
              </a:spcAft>
              <a:buNone/>
            </a:pPr>
            <a:r>
              <a:t/>
            </a:r>
            <a:endParaRPr sz="1800">
              <a:latin typeface="Times New Roman"/>
              <a:ea typeface="Times New Roman"/>
              <a:cs typeface="Times New Roman"/>
              <a:sym typeface="Times New Roman"/>
            </a:endParaRPr>
          </a:p>
        </p:txBody>
      </p:sp>
      <p:sp>
        <p:nvSpPr>
          <p:cNvPr id="132" name="Google Shape;132;p15"/>
          <p:cNvSpPr/>
          <p:nvPr/>
        </p:nvSpPr>
        <p:spPr>
          <a:xfrm>
            <a:off x="0" y="370466"/>
            <a:ext cx="11331900" cy="6996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33" name="Google Shape;133;p15"/>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Five </a:t>
            </a:r>
            <a:endParaRPr sz="3500">
              <a:latin typeface="Oswald"/>
              <a:ea typeface="Oswald"/>
              <a:cs typeface="Oswald"/>
              <a:sym typeface="Oswald"/>
            </a:endParaRPr>
          </a:p>
        </p:txBody>
      </p:sp>
      <p:sp>
        <p:nvSpPr>
          <p:cNvPr id="134" name="Google Shape;134;p15"/>
          <p:cNvSpPr txBox="1"/>
          <p:nvPr/>
        </p:nvSpPr>
        <p:spPr>
          <a:xfrm>
            <a:off x="929925" y="370475"/>
            <a:ext cx="108426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solidFill>
                  <a:srgbClr val="FFFFFF"/>
                </a:solidFill>
                <a:latin typeface="Oswald"/>
                <a:ea typeface="Oswald"/>
                <a:cs typeface="Oswald"/>
                <a:sym typeface="Oswald"/>
              </a:rPr>
              <a:t>PUBERTY IN MALES AND FEMALES</a:t>
            </a:r>
            <a:endParaRPr sz="3200">
              <a:solidFill>
                <a:srgbClr val="FFFFFF"/>
              </a:solidFill>
              <a:latin typeface="Oswald"/>
              <a:ea typeface="Oswald"/>
              <a:cs typeface="Oswald"/>
              <a:sym typeface="Oswald"/>
            </a:endParaRPr>
          </a:p>
        </p:txBody>
      </p:sp>
      <p:sp>
        <p:nvSpPr>
          <p:cNvPr id="135" name="Google Shape;135;p15"/>
          <p:cNvSpPr txBox="1"/>
          <p:nvPr/>
        </p:nvSpPr>
        <p:spPr>
          <a:xfrm>
            <a:off x="188014" y="3216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2</a:t>
            </a:r>
            <a:endParaRPr sz="4500">
              <a:solidFill>
                <a:srgbClr val="FFFFFF"/>
              </a:solidFill>
              <a:latin typeface="Oswald"/>
              <a:ea typeface="Oswald"/>
              <a:cs typeface="Oswald"/>
              <a:sym typeface="Oswald"/>
            </a:endParaRPr>
          </a:p>
        </p:txBody>
      </p:sp>
      <p:sp>
        <p:nvSpPr>
          <p:cNvPr id="136" name="Google Shape;136;p15"/>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37" name="Google Shape;137;p15"/>
          <p:cNvSpPr/>
          <p:nvPr/>
        </p:nvSpPr>
        <p:spPr>
          <a:xfrm>
            <a:off x="3277738" y="10258150"/>
            <a:ext cx="2036400" cy="541800"/>
          </a:xfrm>
          <a:prstGeom prst="roundRect">
            <a:avLst>
              <a:gd fmla="val 16667" name="adj"/>
            </a:avLst>
          </a:prstGeom>
          <a:solidFill>
            <a:srgbClr val="EA999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900">
                <a:solidFill>
                  <a:schemeClr val="lt1"/>
                </a:solidFill>
                <a:latin typeface="Times New Roman"/>
                <a:ea typeface="Times New Roman"/>
                <a:cs typeface="Times New Roman"/>
                <a:sym typeface="Times New Roman"/>
              </a:rPr>
              <a:t>Sexual maturation</a:t>
            </a:r>
            <a:endParaRPr sz="1900">
              <a:latin typeface="Times New Roman"/>
              <a:ea typeface="Times New Roman"/>
              <a:cs typeface="Times New Roman"/>
              <a:sym typeface="Times New Roman"/>
            </a:endParaRPr>
          </a:p>
          <a:p>
            <a:pPr indent="0" lvl="0" marL="0" rtl="0" algn="ctr">
              <a:spcBef>
                <a:spcPts val="0"/>
              </a:spcBef>
              <a:spcAft>
                <a:spcPts val="0"/>
              </a:spcAft>
              <a:buNone/>
            </a:pPr>
            <a:r>
              <a:t/>
            </a:r>
            <a:endParaRPr sz="1900">
              <a:latin typeface="Times New Roman"/>
              <a:ea typeface="Times New Roman"/>
              <a:cs typeface="Times New Roman"/>
              <a:sym typeface="Times New Roman"/>
            </a:endParaRPr>
          </a:p>
        </p:txBody>
      </p:sp>
      <p:cxnSp>
        <p:nvCxnSpPr>
          <p:cNvPr id="138" name="Google Shape;138;p15"/>
          <p:cNvCxnSpPr/>
          <p:nvPr/>
        </p:nvCxnSpPr>
        <p:spPr>
          <a:xfrm>
            <a:off x="6753667" y="6516040"/>
            <a:ext cx="2928" cy="449147"/>
          </a:xfrm>
          <a:prstGeom prst="straightConnector1">
            <a:avLst/>
          </a:prstGeom>
          <a:noFill/>
          <a:ln cap="flat" cmpd="sng" w="28575">
            <a:solidFill>
              <a:srgbClr val="EA9999"/>
            </a:solidFill>
            <a:prstDash val="solid"/>
            <a:round/>
            <a:headEnd len="med" w="med" type="none"/>
            <a:tailEnd len="med" w="med" type="stealth"/>
          </a:ln>
        </p:spPr>
      </p:cxnSp>
      <p:cxnSp>
        <p:nvCxnSpPr>
          <p:cNvPr id="139" name="Google Shape;139;p15"/>
          <p:cNvCxnSpPr/>
          <p:nvPr/>
        </p:nvCxnSpPr>
        <p:spPr>
          <a:xfrm flipH="1" rot="10800000">
            <a:off x="8044430" y="7235457"/>
            <a:ext cx="3863118" cy="3150"/>
          </a:xfrm>
          <a:prstGeom prst="straightConnector1">
            <a:avLst/>
          </a:prstGeom>
          <a:noFill/>
          <a:ln cap="flat" cmpd="sng" w="28575">
            <a:solidFill>
              <a:srgbClr val="F4CCCC"/>
            </a:solidFill>
            <a:prstDash val="solid"/>
            <a:round/>
            <a:headEnd len="med" w="med" type="none"/>
            <a:tailEnd len="med" w="med" type="none"/>
          </a:ln>
        </p:spPr>
      </p:cxnSp>
      <p:sp>
        <p:nvSpPr>
          <p:cNvPr id="140" name="Google Shape;140;p15"/>
          <p:cNvSpPr/>
          <p:nvPr/>
        </p:nvSpPr>
        <p:spPr>
          <a:xfrm>
            <a:off x="11045844" y="7749652"/>
            <a:ext cx="1807900" cy="571671"/>
          </a:xfrm>
          <a:prstGeom prst="roundRect">
            <a:avLst>
              <a:gd fmla="val 16667" name="adj"/>
            </a:avLst>
          </a:prstGeom>
          <a:solidFill>
            <a:srgbClr val="EA999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chemeClr val="lt1"/>
                </a:solidFill>
                <a:latin typeface="Times New Roman"/>
                <a:ea typeface="Times New Roman"/>
                <a:cs typeface="Times New Roman"/>
                <a:sym typeface="Times New Roman"/>
              </a:rPr>
              <a:t>TSH Hormone</a:t>
            </a:r>
            <a:r>
              <a:rPr lang="en" sz="2000">
                <a:latin typeface="Times New Roman"/>
                <a:ea typeface="Times New Roman"/>
                <a:cs typeface="Times New Roman"/>
                <a:sym typeface="Times New Roman"/>
              </a:rPr>
              <a:t> </a:t>
            </a:r>
            <a:endParaRPr sz="2000">
              <a:latin typeface="Times New Roman"/>
              <a:ea typeface="Times New Roman"/>
              <a:cs typeface="Times New Roman"/>
              <a:sym typeface="Times New Roman"/>
            </a:endParaRPr>
          </a:p>
          <a:p>
            <a:pPr indent="0" lvl="0" marL="0" rtl="0" algn="ctr">
              <a:spcBef>
                <a:spcPts val="0"/>
              </a:spcBef>
              <a:spcAft>
                <a:spcPts val="0"/>
              </a:spcAft>
              <a:buNone/>
            </a:pPr>
            <a:r>
              <a:t/>
            </a:r>
            <a:endParaRPr sz="2000">
              <a:latin typeface="Times New Roman"/>
              <a:ea typeface="Times New Roman"/>
              <a:cs typeface="Times New Roman"/>
              <a:sym typeface="Times New Roman"/>
            </a:endParaRPr>
          </a:p>
        </p:txBody>
      </p:sp>
      <p:cxnSp>
        <p:nvCxnSpPr>
          <p:cNvPr id="141" name="Google Shape;141;p15"/>
          <p:cNvCxnSpPr/>
          <p:nvPr/>
        </p:nvCxnSpPr>
        <p:spPr>
          <a:xfrm flipH="1">
            <a:off x="11849318" y="8321323"/>
            <a:ext cx="9584" cy="542063"/>
          </a:xfrm>
          <a:prstGeom prst="straightConnector1">
            <a:avLst/>
          </a:prstGeom>
          <a:noFill/>
          <a:ln cap="flat" cmpd="sng" w="28575">
            <a:solidFill>
              <a:srgbClr val="F4CCCC"/>
            </a:solidFill>
            <a:prstDash val="solid"/>
            <a:round/>
            <a:headEnd len="med" w="med" type="none"/>
            <a:tailEnd len="med" w="med" type="stealth"/>
          </a:ln>
        </p:spPr>
      </p:cxnSp>
      <p:cxnSp>
        <p:nvCxnSpPr>
          <p:cNvPr id="142" name="Google Shape;142;p15"/>
          <p:cNvCxnSpPr/>
          <p:nvPr/>
        </p:nvCxnSpPr>
        <p:spPr>
          <a:xfrm flipH="1">
            <a:off x="11895640" y="7235464"/>
            <a:ext cx="9584" cy="542063"/>
          </a:xfrm>
          <a:prstGeom prst="straightConnector1">
            <a:avLst/>
          </a:prstGeom>
          <a:noFill/>
          <a:ln cap="flat" cmpd="sng" w="28575">
            <a:solidFill>
              <a:srgbClr val="F4CCCC"/>
            </a:solidFill>
            <a:prstDash val="solid"/>
            <a:round/>
            <a:headEnd len="med" w="med" type="none"/>
            <a:tailEnd len="med" w="med" type="stealth"/>
          </a:ln>
        </p:spPr>
      </p:cxnSp>
      <p:sp>
        <p:nvSpPr>
          <p:cNvPr id="143" name="Google Shape;143;p15"/>
          <p:cNvSpPr/>
          <p:nvPr/>
        </p:nvSpPr>
        <p:spPr>
          <a:xfrm>
            <a:off x="9153350" y="10258149"/>
            <a:ext cx="3241500" cy="786600"/>
          </a:xfrm>
          <a:prstGeom prst="roundRect">
            <a:avLst>
              <a:gd fmla="val 16667" name="adj"/>
            </a:avLst>
          </a:prstGeom>
          <a:solidFill>
            <a:srgbClr val="EA9999"/>
          </a:solidFill>
          <a:ln>
            <a:noFill/>
          </a:ln>
        </p:spPr>
        <p:txBody>
          <a:bodyPr anchorCtr="0" anchor="t" bIns="91425" lIns="91425" spcFirstLastPara="1" rIns="91425" wrap="square" tIns="91425">
            <a:noAutofit/>
          </a:bodyPr>
          <a:lstStyle/>
          <a:p>
            <a:pPr indent="-349250" lvl="0" marL="457200" rtl="0" algn="l">
              <a:spcBef>
                <a:spcPts val="0"/>
              </a:spcBef>
              <a:spcAft>
                <a:spcPts val="0"/>
              </a:spcAft>
              <a:buClr>
                <a:srgbClr val="666666"/>
              </a:buClr>
              <a:buSzPts val="1900"/>
              <a:buFont typeface="Times New Roman"/>
              <a:buChar char="-"/>
            </a:pPr>
            <a:r>
              <a:rPr lang="en" sz="1900">
                <a:solidFill>
                  <a:srgbClr val="666666"/>
                </a:solidFill>
                <a:latin typeface="Times New Roman"/>
                <a:ea typeface="Times New Roman"/>
                <a:cs typeface="Times New Roman"/>
                <a:sym typeface="Times New Roman"/>
              </a:rPr>
              <a:t>Increased metabolic rate</a:t>
            </a:r>
            <a:endParaRPr sz="1900">
              <a:solidFill>
                <a:srgbClr val="666666"/>
              </a:solidFill>
              <a:latin typeface="Times New Roman"/>
              <a:ea typeface="Times New Roman"/>
              <a:cs typeface="Times New Roman"/>
              <a:sym typeface="Times New Roman"/>
            </a:endParaRPr>
          </a:p>
          <a:p>
            <a:pPr indent="-349250" lvl="0" marL="457200" rtl="0" algn="l">
              <a:spcBef>
                <a:spcPts val="0"/>
              </a:spcBef>
              <a:spcAft>
                <a:spcPts val="0"/>
              </a:spcAft>
              <a:buClr>
                <a:srgbClr val="FFFFFF"/>
              </a:buClr>
              <a:buSzPts val="1900"/>
              <a:buFont typeface="Times New Roman"/>
              <a:buChar char="-"/>
            </a:pPr>
            <a:r>
              <a:rPr lang="en" sz="1900">
                <a:solidFill>
                  <a:srgbClr val="FFFFFF"/>
                </a:solidFill>
                <a:latin typeface="Times New Roman"/>
                <a:ea typeface="Times New Roman"/>
                <a:cs typeface="Times New Roman"/>
                <a:sym typeface="Times New Roman"/>
              </a:rPr>
              <a:t>Tissue growth</a:t>
            </a:r>
            <a:endParaRPr sz="1900">
              <a:solidFill>
                <a:srgbClr val="FFFFFF"/>
              </a:solidFill>
              <a:latin typeface="Times New Roman"/>
              <a:ea typeface="Times New Roman"/>
              <a:cs typeface="Times New Roman"/>
              <a:sym typeface="Times New Roman"/>
            </a:endParaRPr>
          </a:p>
          <a:p>
            <a:pPr indent="0" lvl="0" marL="0" rtl="0" algn="ctr">
              <a:spcBef>
                <a:spcPts val="0"/>
              </a:spcBef>
              <a:spcAft>
                <a:spcPts val="0"/>
              </a:spcAft>
              <a:buNone/>
            </a:pPr>
            <a:r>
              <a:t/>
            </a:r>
            <a:endParaRPr sz="1900">
              <a:latin typeface="Times New Roman"/>
              <a:ea typeface="Times New Roman"/>
              <a:cs typeface="Times New Roman"/>
              <a:sym typeface="Times New Roman"/>
            </a:endParaRPr>
          </a:p>
        </p:txBody>
      </p:sp>
      <p:cxnSp>
        <p:nvCxnSpPr>
          <p:cNvPr id="144" name="Google Shape;144;p15"/>
          <p:cNvCxnSpPr/>
          <p:nvPr/>
        </p:nvCxnSpPr>
        <p:spPr>
          <a:xfrm flipH="1">
            <a:off x="8992845" y="7235464"/>
            <a:ext cx="9584" cy="542063"/>
          </a:xfrm>
          <a:prstGeom prst="straightConnector1">
            <a:avLst/>
          </a:prstGeom>
          <a:noFill/>
          <a:ln cap="flat" cmpd="sng" w="28575">
            <a:solidFill>
              <a:srgbClr val="F4CCCC"/>
            </a:solidFill>
            <a:prstDash val="solid"/>
            <a:round/>
            <a:headEnd len="med" w="med" type="none"/>
            <a:tailEnd len="med" w="med" type="stealth"/>
          </a:ln>
        </p:spPr>
      </p:cxnSp>
      <p:sp>
        <p:nvSpPr>
          <p:cNvPr id="145" name="Google Shape;145;p15"/>
          <p:cNvSpPr/>
          <p:nvPr/>
        </p:nvSpPr>
        <p:spPr>
          <a:xfrm>
            <a:off x="8044448" y="7777527"/>
            <a:ext cx="1906500" cy="571800"/>
          </a:xfrm>
          <a:prstGeom prst="roundRect">
            <a:avLst>
              <a:gd fmla="val 16667" name="adj"/>
            </a:avLst>
          </a:prstGeom>
          <a:solidFill>
            <a:srgbClr val="EA999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Times New Roman"/>
                <a:ea typeface="Times New Roman"/>
                <a:cs typeface="Times New Roman"/>
                <a:sym typeface="Times New Roman"/>
              </a:rPr>
              <a:t>ACTH Hormone</a:t>
            </a:r>
            <a:r>
              <a:rPr baseline="30000" lang="en" sz="1800">
                <a:solidFill>
                  <a:srgbClr val="FFFFFF"/>
                </a:solidFill>
                <a:latin typeface="Times New Roman"/>
                <a:ea typeface="Times New Roman"/>
                <a:cs typeface="Times New Roman"/>
                <a:sym typeface="Times New Roman"/>
              </a:rPr>
              <a:t>3</a:t>
            </a:r>
            <a:r>
              <a:rPr lang="en" sz="1800">
                <a:solidFill>
                  <a:srgbClr val="FFFFFF"/>
                </a:solidFill>
                <a:latin typeface="Times New Roman"/>
                <a:ea typeface="Times New Roman"/>
                <a:cs typeface="Times New Roman"/>
                <a:sym typeface="Times New Roman"/>
              </a:rPr>
              <a:t> </a:t>
            </a:r>
            <a:endParaRPr sz="1800">
              <a:solidFill>
                <a:srgbClr val="FFFFFF"/>
              </a:solidFill>
              <a:latin typeface="Times New Roman"/>
              <a:ea typeface="Times New Roman"/>
              <a:cs typeface="Times New Roman"/>
              <a:sym typeface="Times New Roman"/>
            </a:endParaRPr>
          </a:p>
          <a:p>
            <a:pPr indent="0" lvl="0" marL="0" rtl="0" algn="ctr">
              <a:spcBef>
                <a:spcPts val="0"/>
              </a:spcBef>
              <a:spcAft>
                <a:spcPts val="0"/>
              </a:spcAft>
              <a:buNone/>
            </a:pPr>
            <a:r>
              <a:t/>
            </a:r>
            <a:endParaRPr sz="1800">
              <a:latin typeface="Times New Roman"/>
              <a:ea typeface="Times New Roman"/>
              <a:cs typeface="Times New Roman"/>
              <a:sym typeface="Times New Roman"/>
            </a:endParaRPr>
          </a:p>
        </p:txBody>
      </p:sp>
      <p:sp>
        <p:nvSpPr>
          <p:cNvPr id="146" name="Google Shape;146;p15"/>
          <p:cNvSpPr/>
          <p:nvPr/>
        </p:nvSpPr>
        <p:spPr>
          <a:xfrm>
            <a:off x="7708332" y="8832362"/>
            <a:ext cx="2578607" cy="860813"/>
          </a:xfrm>
          <a:prstGeom prst="roundRect">
            <a:avLst>
              <a:gd fmla="val 16667" name="adj"/>
            </a:avLst>
          </a:prstGeom>
          <a:solidFill>
            <a:srgbClr val="EA999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lt1"/>
                </a:solidFill>
                <a:latin typeface="Times New Roman"/>
                <a:ea typeface="Times New Roman"/>
                <a:cs typeface="Times New Roman"/>
                <a:sym typeface="Times New Roman"/>
              </a:rPr>
              <a:t>Cortisol &amp; Androgens</a:t>
            </a:r>
            <a:endParaRPr sz="1800">
              <a:solidFill>
                <a:schemeClr val="lt1"/>
              </a:solidFill>
              <a:latin typeface="Times New Roman"/>
              <a:ea typeface="Times New Roman"/>
              <a:cs typeface="Times New Roman"/>
              <a:sym typeface="Times New Roman"/>
            </a:endParaRPr>
          </a:p>
          <a:p>
            <a:pPr indent="0" lvl="0" marL="0" rtl="0" algn="ctr">
              <a:spcBef>
                <a:spcPts val="0"/>
              </a:spcBef>
              <a:spcAft>
                <a:spcPts val="0"/>
              </a:spcAft>
              <a:buNone/>
            </a:pPr>
            <a:r>
              <a:rPr lang="en" sz="1800">
                <a:solidFill>
                  <a:schemeClr val="lt1"/>
                </a:solidFill>
                <a:latin typeface="Times New Roman"/>
                <a:ea typeface="Times New Roman"/>
                <a:cs typeface="Times New Roman"/>
                <a:sym typeface="Times New Roman"/>
              </a:rPr>
              <a:t>from the Adrenal cortex</a:t>
            </a:r>
            <a:endParaRPr sz="1800">
              <a:solidFill>
                <a:schemeClr val="lt1"/>
              </a:solidFill>
              <a:latin typeface="Times New Roman"/>
              <a:ea typeface="Times New Roman"/>
              <a:cs typeface="Times New Roman"/>
              <a:sym typeface="Times New Roman"/>
            </a:endParaRPr>
          </a:p>
          <a:p>
            <a:pPr indent="0" lvl="0" marL="0" rtl="0" algn="ctr">
              <a:spcBef>
                <a:spcPts val="0"/>
              </a:spcBef>
              <a:spcAft>
                <a:spcPts val="0"/>
              </a:spcAft>
              <a:buNone/>
            </a:pPr>
            <a:r>
              <a:t/>
            </a:r>
            <a:endParaRPr sz="1800">
              <a:latin typeface="Times New Roman"/>
              <a:ea typeface="Times New Roman"/>
              <a:cs typeface="Times New Roman"/>
              <a:sym typeface="Times New Roman"/>
            </a:endParaRPr>
          </a:p>
        </p:txBody>
      </p:sp>
      <p:cxnSp>
        <p:nvCxnSpPr>
          <p:cNvPr id="147" name="Google Shape;147;p15"/>
          <p:cNvCxnSpPr/>
          <p:nvPr/>
        </p:nvCxnSpPr>
        <p:spPr>
          <a:xfrm flipH="1">
            <a:off x="9974186" y="9693175"/>
            <a:ext cx="6600" cy="488100"/>
          </a:xfrm>
          <a:prstGeom prst="straightConnector1">
            <a:avLst/>
          </a:prstGeom>
          <a:noFill/>
          <a:ln cap="flat" cmpd="sng" w="28575">
            <a:solidFill>
              <a:srgbClr val="F4CCCC"/>
            </a:solidFill>
            <a:prstDash val="solid"/>
            <a:round/>
            <a:headEnd len="med" w="med" type="none"/>
            <a:tailEnd len="med" w="med" type="stealth"/>
          </a:ln>
        </p:spPr>
      </p:cxnSp>
      <p:cxnSp>
        <p:nvCxnSpPr>
          <p:cNvPr id="148" name="Google Shape;148;p15"/>
          <p:cNvCxnSpPr/>
          <p:nvPr/>
        </p:nvCxnSpPr>
        <p:spPr>
          <a:xfrm flipH="1" rot="10800000">
            <a:off x="1602705" y="7238935"/>
            <a:ext cx="3863118" cy="3150"/>
          </a:xfrm>
          <a:prstGeom prst="straightConnector1">
            <a:avLst/>
          </a:prstGeom>
          <a:noFill/>
          <a:ln cap="flat" cmpd="sng" w="28575">
            <a:solidFill>
              <a:srgbClr val="F4CCCC"/>
            </a:solidFill>
            <a:prstDash val="solid"/>
            <a:round/>
            <a:headEnd len="med" w="med" type="none"/>
            <a:tailEnd len="med" w="med" type="none"/>
          </a:ln>
        </p:spPr>
      </p:cxnSp>
      <p:cxnSp>
        <p:nvCxnSpPr>
          <p:cNvPr id="149" name="Google Shape;149;p15"/>
          <p:cNvCxnSpPr/>
          <p:nvPr/>
        </p:nvCxnSpPr>
        <p:spPr>
          <a:xfrm flipH="1">
            <a:off x="1605032" y="7235463"/>
            <a:ext cx="9584" cy="542063"/>
          </a:xfrm>
          <a:prstGeom prst="straightConnector1">
            <a:avLst/>
          </a:prstGeom>
          <a:noFill/>
          <a:ln cap="flat" cmpd="sng" w="28575">
            <a:solidFill>
              <a:srgbClr val="F4CCCC"/>
            </a:solidFill>
            <a:prstDash val="solid"/>
            <a:round/>
            <a:headEnd len="med" w="med" type="none"/>
            <a:tailEnd len="med" w="med" type="stealth"/>
          </a:ln>
        </p:spPr>
      </p:cxnSp>
      <p:sp>
        <p:nvSpPr>
          <p:cNvPr id="150" name="Google Shape;150;p15"/>
          <p:cNvSpPr/>
          <p:nvPr/>
        </p:nvSpPr>
        <p:spPr>
          <a:xfrm>
            <a:off x="656623" y="7749652"/>
            <a:ext cx="1906401" cy="571671"/>
          </a:xfrm>
          <a:prstGeom prst="roundRect">
            <a:avLst>
              <a:gd fmla="val 16667" name="adj"/>
            </a:avLst>
          </a:prstGeom>
          <a:solidFill>
            <a:srgbClr val="EA999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700">
                <a:solidFill>
                  <a:schemeClr val="lt1"/>
                </a:solidFill>
                <a:latin typeface="Times New Roman"/>
                <a:ea typeface="Times New Roman"/>
                <a:cs typeface="Times New Roman"/>
                <a:sym typeface="Times New Roman"/>
              </a:rPr>
              <a:t>Growth Hormone</a:t>
            </a:r>
            <a:r>
              <a:rPr baseline="30000" lang="en" sz="1700">
                <a:solidFill>
                  <a:schemeClr val="lt1"/>
                </a:solidFill>
                <a:latin typeface="Times New Roman"/>
                <a:ea typeface="Times New Roman"/>
                <a:cs typeface="Times New Roman"/>
                <a:sym typeface="Times New Roman"/>
              </a:rPr>
              <a:t>2</a:t>
            </a:r>
            <a:r>
              <a:rPr lang="en" sz="1700">
                <a:latin typeface="Times New Roman"/>
                <a:ea typeface="Times New Roman"/>
                <a:cs typeface="Times New Roman"/>
                <a:sym typeface="Times New Roman"/>
              </a:rPr>
              <a:t> </a:t>
            </a:r>
            <a:endParaRPr sz="1700">
              <a:latin typeface="Times New Roman"/>
              <a:ea typeface="Times New Roman"/>
              <a:cs typeface="Times New Roman"/>
              <a:sym typeface="Times New Roman"/>
            </a:endParaRPr>
          </a:p>
          <a:p>
            <a:pPr indent="0" lvl="0" marL="0" rtl="0" algn="ctr">
              <a:spcBef>
                <a:spcPts val="0"/>
              </a:spcBef>
              <a:spcAft>
                <a:spcPts val="0"/>
              </a:spcAft>
              <a:buNone/>
            </a:pPr>
            <a:r>
              <a:t/>
            </a:r>
            <a:endParaRPr sz="1500">
              <a:latin typeface="Times New Roman"/>
              <a:ea typeface="Times New Roman"/>
              <a:cs typeface="Times New Roman"/>
              <a:sym typeface="Times New Roman"/>
            </a:endParaRPr>
          </a:p>
        </p:txBody>
      </p:sp>
      <p:sp>
        <p:nvSpPr>
          <p:cNvPr id="151" name="Google Shape;151;p15"/>
          <p:cNvSpPr/>
          <p:nvPr/>
        </p:nvSpPr>
        <p:spPr>
          <a:xfrm>
            <a:off x="616487" y="8858784"/>
            <a:ext cx="2202000" cy="571800"/>
          </a:xfrm>
          <a:prstGeom prst="roundRect">
            <a:avLst>
              <a:gd fmla="val 16667" name="adj"/>
            </a:avLst>
          </a:prstGeom>
          <a:solidFill>
            <a:srgbClr val="EA999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lt1"/>
                </a:solidFill>
                <a:latin typeface="Times New Roman"/>
                <a:ea typeface="Times New Roman"/>
                <a:cs typeface="Times New Roman"/>
                <a:sym typeface="Times New Roman"/>
              </a:rPr>
              <a:t>IGF-1 from the liver</a:t>
            </a:r>
            <a:endParaRPr sz="1800">
              <a:latin typeface="Times New Roman"/>
              <a:ea typeface="Times New Roman"/>
              <a:cs typeface="Times New Roman"/>
              <a:sym typeface="Times New Roman"/>
            </a:endParaRPr>
          </a:p>
          <a:p>
            <a:pPr indent="0" lvl="0" marL="0" rtl="0" algn="ctr">
              <a:spcBef>
                <a:spcPts val="0"/>
              </a:spcBef>
              <a:spcAft>
                <a:spcPts val="0"/>
              </a:spcAft>
              <a:buNone/>
            </a:pPr>
            <a:r>
              <a:t/>
            </a:r>
            <a:endParaRPr sz="1800">
              <a:latin typeface="Times New Roman"/>
              <a:ea typeface="Times New Roman"/>
              <a:cs typeface="Times New Roman"/>
              <a:sym typeface="Times New Roman"/>
            </a:endParaRPr>
          </a:p>
        </p:txBody>
      </p:sp>
      <p:sp>
        <p:nvSpPr>
          <p:cNvPr id="152" name="Google Shape;152;p15"/>
          <p:cNvSpPr/>
          <p:nvPr/>
        </p:nvSpPr>
        <p:spPr>
          <a:xfrm>
            <a:off x="740925" y="9967925"/>
            <a:ext cx="1906500" cy="541800"/>
          </a:xfrm>
          <a:prstGeom prst="roundRect">
            <a:avLst>
              <a:gd fmla="val 16667" name="adj"/>
            </a:avLst>
          </a:prstGeom>
          <a:solidFill>
            <a:srgbClr val="EA999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900">
                <a:solidFill>
                  <a:schemeClr val="lt1"/>
                </a:solidFill>
                <a:latin typeface="Times New Roman"/>
                <a:ea typeface="Times New Roman"/>
                <a:cs typeface="Times New Roman"/>
                <a:sym typeface="Times New Roman"/>
              </a:rPr>
              <a:t>Somatic growth</a:t>
            </a:r>
            <a:endParaRPr sz="1900">
              <a:latin typeface="Times New Roman"/>
              <a:ea typeface="Times New Roman"/>
              <a:cs typeface="Times New Roman"/>
              <a:sym typeface="Times New Roman"/>
            </a:endParaRPr>
          </a:p>
          <a:p>
            <a:pPr indent="0" lvl="0" marL="0" rtl="0" algn="ctr">
              <a:spcBef>
                <a:spcPts val="0"/>
              </a:spcBef>
              <a:spcAft>
                <a:spcPts val="0"/>
              </a:spcAft>
              <a:buNone/>
            </a:pPr>
            <a:r>
              <a:t/>
            </a:r>
            <a:endParaRPr sz="1900">
              <a:latin typeface="Times New Roman"/>
              <a:ea typeface="Times New Roman"/>
              <a:cs typeface="Times New Roman"/>
              <a:sym typeface="Times New Roman"/>
            </a:endParaRPr>
          </a:p>
        </p:txBody>
      </p:sp>
      <p:cxnSp>
        <p:nvCxnSpPr>
          <p:cNvPr id="153" name="Google Shape;153;p15"/>
          <p:cNvCxnSpPr/>
          <p:nvPr/>
        </p:nvCxnSpPr>
        <p:spPr>
          <a:xfrm flipH="1">
            <a:off x="4240363" y="7235464"/>
            <a:ext cx="9584" cy="542063"/>
          </a:xfrm>
          <a:prstGeom prst="straightConnector1">
            <a:avLst/>
          </a:prstGeom>
          <a:noFill/>
          <a:ln cap="flat" cmpd="sng" w="28575">
            <a:solidFill>
              <a:srgbClr val="F4CCCC"/>
            </a:solidFill>
            <a:prstDash val="solid"/>
            <a:round/>
            <a:headEnd len="med" w="med" type="none"/>
            <a:tailEnd len="med" w="med" type="stealth"/>
          </a:ln>
        </p:spPr>
      </p:cxnSp>
      <p:sp>
        <p:nvSpPr>
          <p:cNvPr id="154" name="Google Shape;154;p15"/>
          <p:cNvSpPr/>
          <p:nvPr/>
        </p:nvSpPr>
        <p:spPr>
          <a:xfrm>
            <a:off x="3582820" y="7749652"/>
            <a:ext cx="1324711" cy="571671"/>
          </a:xfrm>
          <a:prstGeom prst="roundRect">
            <a:avLst>
              <a:gd fmla="val 16667" name="adj"/>
            </a:avLst>
          </a:prstGeom>
          <a:solidFill>
            <a:srgbClr val="EA999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900">
                <a:solidFill>
                  <a:schemeClr val="lt1"/>
                </a:solidFill>
                <a:latin typeface="Times New Roman"/>
                <a:ea typeface="Times New Roman"/>
                <a:cs typeface="Times New Roman"/>
                <a:sym typeface="Times New Roman"/>
              </a:rPr>
              <a:t>LH &amp; FSH</a:t>
            </a:r>
            <a:endParaRPr sz="1900">
              <a:latin typeface="Times New Roman"/>
              <a:ea typeface="Times New Roman"/>
              <a:cs typeface="Times New Roman"/>
              <a:sym typeface="Times New Roman"/>
            </a:endParaRPr>
          </a:p>
          <a:p>
            <a:pPr indent="0" lvl="0" marL="0" rtl="0" algn="ctr">
              <a:spcBef>
                <a:spcPts val="0"/>
              </a:spcBef>
              <a:spcAft>
                <a:spcPts val="0"/>
              </a:spcAft>
              <a:buNone/>
            </a:pPr>
            <a:r>
              <a:t/>
            </a:r>
            <a:endParaRPr sz="2000">
              <a:latin typeface="Times New Roman"/>
              <a:ea typeface="Times New Roman"/>
              <a:cs typeface="Times New Roman"/>
              <a:sym typeface="Times New Roman"/>
            </a:endParaRPr>
          </a:p>
        </p:txBody>
      </p:sp>
      <p:sp>
        <p:nvSpPr>
          <p:cNvPr id="155" name="Google Shape;155;p15"/>
          <p:cNvSpPr/>
          <p:nvPr/>
        </p:nvSpPr>
        <p:spPr>
          <a:xfrm>
            <a:off x="3144212" y="8828897"/>
            <a:ext cx="2465996" cy="860813"/>
          </a:xfrm>
          <a:prstGeom prst="roundRect">
            <a:avLst>
              <a:gd fmla="val 16667" name="adj"/>
            </a:avLst>
          </a:prstGeom>
          <a:solidFill>
            <a:srgbClr val="EA999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900">
                <a:solidFill>
                  <a:schemeClr val="lt1"/>
                </a:solidFill>
                <a:latin typeface="Times New Roman"/>
                <a:ea typeface="Times New Roman"/>
                <a:cs typeface="Times New Roman"/>
                <a:sym typeface="Times New Roman"/>
              </a:rPr>
              <a:t>Sex steroid synthesis in the testes &amp; ovaries</a:t>
            </a:r>
            <a:endParaRPr sz="1900">
              <a:solidFill>
                <a:schemeClr val="lt1"/>
              </a:solidFill>
              <a:latin typeface="Times New Roman"/>
              <a:ea typeface="Times New Roman"/>
              <a:cs typeface="Times New Roman"/>
              <a:sym typeface="Times New Roman"/>
            </a:endParaRPr>
          </a:p>
          <a:p>
            <a:pPr indent="0" lvl="0" marL="0" rtl="0" algn="ctr">
              <a:spcBef>
                <a:spcPts val="0"/>
              </a:spcBef>
              <a:spcAft>
                <a:spcPts val="0"/>
              </a:spcAft>
              <a:buNone/>
            </a:pPr>
            <a:r>
              <a:t/>
            </a:r>
            <a:endParaRPr sz="1900">
              <a:latin typeface="Times New Roman"/>
              <a:ea typeface="Times New Roman"/>
              <a:cs typeface="Times New Roman"/>
              <a:sym typeface="Times New Roman"/>
            </a:endParaRPr>
          </a:p>
        </p:txBody>
      </p:sp>
      <p:sp>
        <p:nvSpPr>
          <p:cNvPr id="156" name="Google Shape;156;p15"/>
          <p:cNvSpPr/>
          <p:nvPr/>
        </p:nvSpPr>
        <p:spPr>
          <a:xfrm>
            <a:off x="5134384" y="5781536"/>
            <a:ext cx="3241495" cy="734510"/>
          </a:xfrm>
          <a:prstGeom prst="round2SameRect">
            <a:avLst>
              <a:gd fmla="val 16667" name="adj1"/>
              <a:gd fmla="val 0" name="adj2"/>
            </a:avLst>
          </a:prstGeom>
          <a:solidFill>
            <a:srgbClr val="E066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chemeClr val="lt1"/>
                </a:solidFill>
                <a:latin typeface="Oswald"/>
                <a:ea typeface="Oswald"/>
                <a:cs typeface="Oswald"/>
                <a:sym typeface="Oswald"/>
              </a:rPr>
              <a:t>HYPOTHALAMUS</a:t>
            </a:r>
            <a:endParaRPr sz="2200">
              <a:solidFill>
                <a:schemeClr val="lt1"/>
              </a:solidFill>
              <a:latin typeface="Oswald"/>
              <a:ea typeface="Oswald"/>
              <a:cs typeface="Oswald"/>
              <a:sym typeface="Oswald"/>
            </a:endParaRPr>
          </a:p>
          <a:p>
            <a:pPr indent="0" lvl="0" marL="0" rtl="0" algn="ctr">
              <a:spcBef>
                <a:spcPts val="0"/>
              </a:spcBef>
              <a:spcAft>
                <a:spcPts val="0"/>
              </a:spcAft>
              <a:buNone/>
            </a:pPr>
            <a:r>
              <a:rPr lang="en" sz="1700">
                <a:solidFill>
                  <a:schemeClr val="lt1"/>
                </a:solidFill>
                <a:latin typeface="Oswald"/>
                <a:ea typeface="Oswald"/>
                <a:cs typeface="Oswald"/>
                <a:sym typeface="Oswald"/>
              </a:rPr>
              <a:t>GnRH, GHRH, CRH, TRH</a:t>
            </a:r>
            <a:endParaRPr sz="1700">
              <a:solidFill>
                <a:schemeClr val="lt1"/>
              </a:solidFill>
              <a:latin typeface="Oswald"/>
              <a:ea typeface="Oswald"/>
              <a:cs typeface="Oswald"/>
              <a:sym typeface="Oswald"/>
            </a:endParaRPr>
          </a:p>
        </p:txBody>
      </p:sp>
      <p:sp>
        <p:nvSpPr>
          <p:cNvPr id="157" name="Google Shape;157;p15"/>
          <p:cNvSpPr/>
          <p:nvPr/>
        </p:nvSpPr>
        <p:spPr>
          <a:xfrm>
            <a:off x="5465832" y="6954668"/>
            <a:ext cx="2578607" cy="571671"/>
          </a:xfrm>
          <a:prstGeom prst="round2SameRect">
            <a:avLst>
              <a:gd fmla="val 16667" name="adj1"/>
              <a:gd fmla="val 0" name="adj2"/>
            </a:avLst>
          </a:prstGeom>
          <a:solidFill>
            <a:srgbClr val="EA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chemeClr val="lt1"/>
                </a:solidFill>
                <a:latin typeface="Times New Roman"/>
                <a:ea typeface="Times New Roman"/>
                <a:cs typeface="Times New Roman"/>
                <a:sym typeface="Times New Roman"/>
              </a:rPr>
              <a:t>Anterior pituitary</a:t>
            </a:r>
            <a:endParaRPr sz="2200">
              <a:solidFill>
                <a:schemeClr val="lt1"/>
              </a:solidFill>
              <a:latin typeface="Times New Roman"/>
              <a:ea typeface="Times New Roman"/>
              <a:cs typeface="Times New Roman"/>
              <a:sym typeface="Times New Roman"/>
            </a:endParaRPr>
          </a:p>
        </p:txBody>
      </p:sp>
      <p:sp>
        <p:nvSpPr>
          <p:cNvPr id="158" name="Google Shape;158;p15"/>
          <p:cNvSpPr/>
          <p:nvPr/>
        </p:nvSpPr>
        <p:spPr>
          <a:xfrm>
            <a:off x="528288" y="16341745"/>
            <a:ext cx="13585500" cy="4335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Clr>
                <a:schemeClr val="dk1"/>
              </a:buClr>
              <a:buSzPts val="1100"/>
              <a:buFont typeface="Arial"/>
              <a:buNone/>
            </a:pPr>
            <a:r>
              <a:rPr lang="en" sz="2500">
                <a:solidFill>
                  <a:schemeClr val="lt1"/>
                </a:solidFill>
                <a:latin typeface="Oswald"/>
                <a:ea typeface="Oswald"/>
                <a:cs typeface="Oswald"/>
                <a:sym typeface="Oswald"/>
              </a:rPr>
              <a:t>FOOTNOTES</a:t>
            </a:r>
            <a:endParaRPr/>
          </a:p>
        </p:txBody>
      </p:sp>
      <p:sp>
        <p:nvSpPr>
          <p:cNvPr id="159" name="Google Shape;159;p15"/>
          <p:cNvSpPr/>
          <p:nvPr/>
        </p:nvSpPr>
        <p:spPr>
          <a:xfrm>
            <a:off x="-16812" y="16341745"/>
            <a:ext cx="468600" cy="4335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60" name="Google Shape;160;p15"/>
          <p:cNvSpPr txBox="1"/>
          <p:nvPr/>
        </p:nvSpPr>
        <p:spPr>
          <a:xfrm>
            <a:off x="8950" y="16775250"/>
            <a:ext cx="14045400" cy="26652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Font typeface="Times New Roman"/>
              <a:buAutoNum type="arabicPeriod"/>
            </a:pPr>
            <a:r>
              <a:rPr lang="en" sz="1600">
                <a:solidFill>
                  <a:schemeClr val="dk1"/>
                </a:solidFill>
                <a:latin typeface="Times New Roman"/>
                <a:ea typeface="Times New Roman"/>
                <a:cs typeface="Times New Roman"/>
                <a:sym typeface="Times New Roman"/>
              </a:rPr>
              <a:t>One of the theories that attempts to explain the sudden rise in GnRH secretion at the age of puberty suggests that the hypothalamus and anterior pituitary are very sensitive to the very small amount of sex hormones that are released from the gonads of children, this results in a powerful negative feedback that gradually weakens as the child  approaches the age of puberty  until sufficient GnRH can be released to fully stimulate the ovaries or testes. However, experiments in which gonads had been removed in childhood resulted in only small increase in GnRH and gonadotropin secretion, this suggests that at least this isn’t the primary mechanism for prevention of early/ “precocious” puberty. </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GH is also released in a pulsatile manner, however for some reason after puberty the pulses increase both in frequency and amplitude (meaning the amount that is being secreted in each pulse). </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The role of ACTH in increased androgen secretion from the adrenal glands before puberty is very questionable, since experiments failed to detect increased ACTH secretion at that age. Instead, it had been found that the enzymes that synthesize androgens are expressed more and also, a novel pituitary hormone called AARH (Adrenal Androgen Releasing Hormone) is postulated to exist to cause the release of androgens before puberty in both males and females.</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AutoNum type="arabicPeriod"/>
            </a:pPr>
            <a:r>
              <a:rPr lang="en" sz="1600">
                <a:solidFill>
                  <a:schemeClr val="dk1"/>
                </a:solidFill>
                <a:latin typeface="Times New Roman"/>
                <a:ea typeface="Times New Roman"/>
                <a:cs typeface="Times New Roman"/>
                <a:sym typeface="Times New Roman"/>
              </a:rPr>
              <a:t>The process starts way before the baby is birthed. Studies show that the composition of mother’s milk for a female is different than that of a male with a highlight to the Calcium:Phosphorus ratio, being more in females. Which precipitates in the early development of skeletal system in females.</a:t>
            </a:r>
            <a:endParaRPr sz="1600">
              <a:latin typeface="Times New Roman"/>
              <a:ea typeface="Times New Roman"/>
              <a:cs typeface="Times New Roman"/>
              <a:sym typeface="Times New Roman"/>
            </a:endParaRPr>
          </a:p>
        </p:txBody>
      </p:sp>
      <p:sp>
        <p:nvSpPr>
          <p:cNvPr id="161" name="Google Shape;161;p15"/>
          <p:cNvSpPr txBox="1"/>
          <p:nvPr/>
        </p:nvSpPr>
        <p:spPr>
          <a:xfrm>
            <a:off x="341325" y="2037000"/>
            <a:ext cx="13316700" cy="3581700"/>
          </a:xfrm>
          <a:prstGeom prst="rect">
            <a:avLst/>
          </a:prstGeom>
          <a:noFill/>
          <a:ln>
            <a:noFill/>
          </a:ln>
        </p:spPr>
        <p:txBody>
          <a:bodyPr anchorCtr="0" anchor="t" bIns="91425" lIns="91425" spcFirstLastPara="1" rIns="91425" wrap="square" tIns="91425">
            <a:noAutofit/>
          </a:bodyPr>
          <a:lstStyle/>
          <a:p>
            <a:pPr indent="-361950" lvl="0" marL="457200" rtl="0" algn="l">
              <a:spcBef>
                <a:spcPts val="0"/>
              </a:spcBef>
              <a:spcAft>
                <a:spcPts val="0"/>
              </a:spcAft>
              <a:buSzPts val="2100"/>
              <a:buFont typeface="Times New Roman"/>
              <a:buChar char="●"/>
            </a:pPr>
            <a:r>
              <a:rPr lang="en" sz="2100">
                <a:latin typeface="Times New Roman"/>
                <a:ea typeface="Times New Roman"/>
                <a:cs typeface="Times New Roman"/>
                <a:sym typeface="Times New Roman"/>
              </a:rPr>
              <a:t>In young children, low gonadotropins and increased sensitivity of GnRH receptors to low gonadotropins cannot initiate gonadal function</a:t>
            </a:r>
            <a:r>
              <a:rPr baseline="30000" lang="en" sz="2100">
                <a:latin typeface="Times New Roman"/>
                <a:ea typeface="Times New Roman"/>
                <a:cs typeface="Times New Roman"/>
                <a:sym typeface="Times New Roman"/>
              </a:rPr>
              <a:t>1</a:t>
            </a:r>
            <a:r>
              <a:rPr lang="en" sz="2100">
                <a:latin typeface="Times New Roman"/>
                <a:ea typeface="Times New Roman"/>
                <a:cs typeface="Times New Roman"/>
                <a:sym typeface="Times New Roman"/>
              </a:rPr>
              <a:t>.</a:t>
            </a:r>
            <a:endParaRPr sz="2100">
              <a:latin typeface="Times New Roman"/>
              <a:ea typeface="Times New Roman"/>
              <a:cs typeface="Times New Roman"/>
              <a:sym typeface="Times New Roman"/>
            </a:endParaRPr>
          </a:p>
          <a:p>
            <a:pPr indent="-361950" lvl="0" marL="457200" rtl="0" algn="l">
              <a:spcBef>
                <a:spcPts val="0"/>
              </a:spcBef>
              <a:spcAft>
                <a:spcPts val="0"/>
              </a:spcAft>
              <a:buSzPts val="2100"/>
              <a:buFont typeface="Times New Roman"/>
              <a:buChar char="●"/>
            </a:pPr>
            <a:r>
              <a:rPr lang="en" sz="2100">
                <a:latin typeface="Times New Roman"/>
                <a:ea typeface="Times New Roman"/>
                <a:cs typeface="Times New Roman"/>
                <a:sym typeface="Times New Roman"/>
              </a:rPr>
              <a:t>Between </a:t>
            </a:r>
            <a:r>
              <a:rPr lang="en" sz="2100">
                <a:solidFill>
                  <a:srgbClr val="CC0000"/>
                </a:solidFill>
                <a:latin typeface="Times New Roman"/>
                <a:ea typeface="Times New Roman"/>
                <a:cs typeface="Times New Roman"/>
                <a:sym typeface="Times New Roman"/>
              </a:rPr>
              <a:t>9-12</a:t>
            </a:r>
            <a:r>
              <a:rPr lang="en" sz="2100">
                <a:latin typeface="Times New Roman"/>
                <a:ea typeface="Times New Roman"/>
                <a:cs typeface="Times New Roman"/>
                <a:sym typeface="Times New Roman"/>
              </a:rPr>
              <a:t> yrs, blood levels of LH and FSH increase.  </a:t>
            </a:r>
            <a:endParaRPr sz="2100">
              <a:latin typeface="Times New Roman"/>
              <a:ea typeface="Times New Roman"/>
              <a:cs typeface="Times New Roman"/>
              <a:sym typeface="Times New Roman"/>
            </a:endParaRPr>
          </a:p>
          <a:p>
            <a:pPr indent="-361950" lvl="0" marL="457200" rtl="0" algn="l">
              <a:spcBef>
                <a:spcPts val="0"/>
              </a:spcBef>
              <a:spcAft>
                <a:spcPts val="0"/>
              </a:spcAft>
              <a:buSzPts val="2100"/>
              <a:buFont typeface="Times New Roman"/>
              <a:buChar char="●"/>
            </a:pPr>
            <a:r>
              <a:rPr lang="en" sz="2100">
                <a:latin typeface="Times New Roman"/>
                <a:ea typeface="Times New Roman"/>
                <a:cs typeface="Times New Roman"/>
                <a:sym typeface="Times New Roman"/>
              </a:rPr>
              <a:t>High levels of LH and FSH initiate gonadal development.</a:t>
            </a:r>
            <a:endParaRPr sz="2100">
              <a:latin typeface="Times New Roman"/>
              <a:ea typeface="Times New Roman"/>
              <a:cs typeface="Times New Roman"/>
              <a:sym typeface="Times New Roman"/>
            </a:endParaRPr>
          </a:p>
          <a:p>
            <a:pPr indent="-361950" lvl="0" marL="457200" rtl="0" algn="l">
              <a:spcBef>
                <a:spcPts val="0"/>
              </a:spcBef>
              <a:spcAft>
                <a:spcPts val="0"/>
              </a:spcAft>
              <a:buSzPts val="2100"/>
              <a:buFont typeface="Times New Roman"/>
              <a:buChar char="-"/>
            </a:pPr>
            <a:r>
              <a:rPr lang="en" sz="2100">
                <a:latin typeface="Times New Roman"/>
                <a:ea typeface="Times New Roman"/>
                <a:cs typeface="Times New Roman"/>
                <a:sym typeface="Times New Roman"/>
              </a:rPr>
              <a:t>Nocturnal GnRH pulsatility (LH secretion) precedes phenotypic changes by several years.  </a:t>
            </a:r>
            <a:endParaRPr sz="2100">
              <a:latin typeface="Times New Roman"/>
              <a:ea typeface="Times New Roman"/>
              <a:cs typeface="Times New Roman"/>
              <a:sym typeface="Times New Roman"/>
            </a:endParaRPr>
          </a:p>
          <a:p>
            <a:pPr indent="-361950" lvl="0" marL="457200" rtl="0" algn="l">
              <a:spcBef>
                <a:spcPts val="0"/>
              </a:spcBef>
              <a:spcAft>
                <a:spcPts val="0"/>
              </a:spcAft>
              <a:buClr>
                <a:srgbClr val="CC4125"/>
              </a:buClr>
              <a:buSzPts val="2100"/>
              <a:buFont typeface="Times New Roman"/>
              <a:buChar char="●"/>
            </a:pPr>
            <a:r>
              <a:rPr b="1" lang="en" sz="2100">
                <a:solidFill>
                  <a:srgbClr val="CC4125"/>
                </a:solidFill>
                <a:latin typeface="Times New Roman"/>
                <a:ea typeface="Times New Roman"/>
                <a:cs typeface="Times New Roman"/>
                <a:sym typeface="Times New Roman"/>
              </a:rPr>
              <a:t>First phenotypic changes:</a:t>
            </a:r>
            <a:endParaRPr b="1" sz="2100">
              <a:solidFill>
                <a:srgbClr val="CC4125"/>
              </a:solidFill>
              <a:latin typeface="Times New Roman"/>
              <a:ea typeface="Times New Roman"/>
              <a:cs typeface="Times New Roman"/>
              <a:sym typeface="Times New Roman"/>
            </a:endParaRPr>
          </a:p>
          <a:p>
            <a:pPr indent="-361950" lvl="0" marL="457200" rtl="0" algn="l">
              <a:spcBef>
                <a:spcPts val="0"/>
              </a:spcBef>
              <a:spcAft>
                <a:spcPts val="0"/>
              </a:spcAft>
              <a:buSzPts val="2100"/>
              <a:buFont typeface="Times New Roman"/>
              <a:buChar char="-"/>
            </a:pPr>
            <a:r>
              <a:rPr lang="en" sz="2100">
                <a:latin typeface="Times New Roman"/>
                <a:ea typeface="Times New Roman"/>
                <a:cs typeface="Times New Roman"/>
                <a:sym typeface="Times New Roman"/>
              </a:rPr>
              <a:t>Breast development/Testicular enlargement</a:t>
            </a:r>
            <a:endParaRPr sz="2100">
              <a:latin typeface="Times New Roman"/>
              <a:ea typeface="Times New Roman"/>
              <a:cs typeface="Times New Roman"/>
              <a:sym typeface="Times New Roman"/>
            </a:endParaRPr>
          </a:p>
          <a:p>
            <a:pPr indent="-361950" lvl="0" marL="457200" rtl="0" algn="l">
              <a:spcBef>
                <a:spcPts val="0"/>
              </a:spcBef>
              <a:spcAft>
                <a:spcPts val="0"/>
              </a:spcAft>
              <a:buSzPts val="2100"/>
              <a:buFont typeface="Times New Roman"/>
              <a:buChar char="●"/>
            </a:pPr>
            <a:r>
              <a:rPr lang="en" sz="2100">
                <a:latin typeface="Times New Roman"/>
                <a:ea typeface="Times New Roman"/>
                <a:cs typeface="Times New Roman"/>
                <a:sym typeface="Times New Roman"/>
              </a:rPr>
              <a:t>Menstruation and spermatogenesis begin.</a:t>
            </a:r>
            <a:endParaRPr sz="2100">
              <a:latin typeface="Times New Roman"/>
              <a:ea typeface="Times New Roman"/>
              <a:cs typeface="Times New Roman"/>
              <a:sym typeface="Times New Roman"/>
            </a:endParaRPr>
          </a:p>
          <a:p>
            <a:pPr indent="-361950" lvl="0" marL="457200" rtl="0" algn="l">
              <a:spcBef>
                <a:spcPts val="0"/>
              </a:spcBef>
              <a:spcAft>
                <a:spcPts val="0"/>
              </a:spcAft>
              <a:buSzPts val="2100"/>
              <a:buFont typeface="Times New Roman"/>
              <a:buChar char="-"/>
            </a:pPr>
            <a:r>
              <a:rPr lang="en" sz="2100">
                <a:solidFill>
                  <a:schemeClr val="dk1"/>
                </a:solidFill>
                <a:latin typeface="Times New Roman"/>
                <a:ea typeface="Times New Roman"/>
                <a:cs typeface="Times New Roman"/>
                <a:sym typeface="Times New Roman"/>
              </a:rPr>
              <a:t>Menstruation </a:t>
            </a:r>
            <a:r>
              <a:rPr lang="en" sz="2100">
                <a:solidFill>
                  <a:srgbClr val="CC0000"/>
                </a:solidFill>
                <a:latin typeface="Times New Roman"/>
                <a:ea typeface="Times New Roman"/>
                <a:cs typeface="Times New Roman"/>
                <a:sym typeface="Times New Roman"/>
              </a:rPr>
              <a:t>(between 8-14 years old)</a:t>
            </a:r>
            <a:endParaRPr sz="2100">
              <a:solidFill>
                <a:srgbClr val="CC0000"/>
              </a:solidFill>
              <a:latin typeface="Times New Roman"/>
              <a:ea typeface="Times New Roman"/>
              <a:cs typeface="Times New Roman"/>
              <a:sym typeface="Times New Roman"/>
            </a:endParaRPr>
          </a:p>
          <a:p>
            <a:pPr indent="-361950" lvl="0" marL="457200" rtl="0" algn="l">
              <a:spcBef>
                <a:spcPts val="0"/>
              </a:spcBef>
              <a:spcAft>
                <a:spcPts val="0"/>
              </a:spcAft>
              <a:buSzPts val="2100"/>
              <a:buFont typeface="Times New Roman"/>
              <a:buChar char="-"/>
            </a:pPr>
            <a:r>
              <a:rPr lang="en" sz="2100">
                <a:solidFill>
                  <a:schemeClr val="dk1"/>
                </a:solidFill>
                <a:latin typeface="Times New Roman"/>
                <a:ea typeface="Times New Roman"/>
                <a:cs typeface="Times New Roman"/>
                <a:sym typeface="Times New Roman"/>
              </a:rPr>
              <a:t>Spermatogenesis </a:t>
            </a:r>
            <a:r>
              <a:rPr lang="en" sz="2100">
                <a:solidFill>
                  <a:srgbClr val="CC0000"/>
                </a:solidFill>
                <a:latin typeface="Times New Roman"/>
                <a:ea typeface="Times New Roman"/>
                <a:cs typeface="Times New Roman"/>
                <a:sym typeface="Times New Roman"/>
              </a:rPr>
              <a:t>(between 9-14 years old)</a:t>
            </a:r>
            <a:endParaRPr sz="2100">
              <a:solidFill>
                <a:srgbClr val="CC0000"/>
              </a:solidFill>
              <a:latin typeface="Times New Roman"/>
              <a:ea typeface="Times New Roman"/>
              <a:cs typeface="Times New Roman"/>
              <a:sym typeface="Times New Roman"/>
            </a:endParaRPr>
          </a:p>
        </p:txBody>
      </p:sp>
      <p:sp>
        <p:nvSpPr>
          <p:cNvPr id="162" name="Google Shape;162;p15"/>
          <p:cNvSpPr/>
          <p:nvPr/>
        </p:nvSpPr>
        <p:spPr>
          <a:xfrm>
            <a:off x="341321" y="1441570"/>
            <a:ext cx="468600" cy="4326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63" name="Google Shape;163;p15"/>
          <p:cNvSpPr txBox="1"/>
          <p:nvPr/>
        </p:nvSpPr>
        <p:spPr>
          <a:xfrm>
            <a:off x="886185" y="1338912"/>
            <a:ext cx="10639800" cy="69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500">
                <a:highlight>
                  <a:srgbClr val="F4CCCC"/>
                </a:highlight>
                <a:latin typeface="Oswald"/>
                <a:ea typeface="Oswald"/>
                <a:cs typeface="Oswald"/>
                <a:sym typeface="Oswald"/>
              </a:rPr>
              <a:t>Hormonal Changes (continued)</a:t>
            </a:r>
            <a:endParaRPr sz="3500">
              <a:highlight>
                <a:srgbClr val="F4CCCC"/>
              </a:highlight>
              <a:latin typeface="Oswald"/>
              <a:ea typeface="Oswald"/>
              <a:cs typeface="Oswald"/>
              <a:sym typeface="Oswald"/>
            </a:endParaRPr>
          </a:p>
        </p:txBody>
      </p:sp>
      <p:graphicFrame>
        <p:nvGraphicFramePr>
          <p:cNvPr id="164" name="Google Shape;164;p15"/>
          <p:cNvGraphicFramePr/>
          <p:nvPr/>
        </p:nvGraphicFramePr>
        <p:xfrm>
          <a:off x="397202" y="11535787"/>
          <a:ext cx="3000000" cy="3000000"/>
        </p:xfrm>
        <a:graphic>
          <a:graphicData uri="http://schemas.openxmlformats.org/drawingml/2006/table">
            <a:tbl>
              <a:tblPr>
                <a:noFill/>
                <a:tableStyleId>{B5F55072-8692-4570-9942-BBD66A17D806}</a:tableStyleId>
              </a:tblPr>
              <a:tblGrid>
                <a:gridCol w="6651300"/>
                <a:gridCol w="6651300"/>
              </a:tblGrid>
              <a:tr h="414425">
                <a:tc>
                  <a:txBody>
                    <a:bodyPr/>
                    <a:lstStyle/>
                    <a:p>
                      <a:pPr indent="0" lvl="0" marL="0" rtl="0" algn="ctr">
                        <a:spcBef>
                          <a:spcPts val="0"/>
                        </a:spcBef>
                        <a:spcAft>
                          <a:spcPts val="0"/>
                        </a:spcAft>
                        <a:buNone/>
                      </a:pPr>
                      <a:r>
                        <a:rPr b="1" lang="en" sz="2700">
                          <a:solidFill>
                            <a:srgbClr val="FFFFFF"/>
                          </a:solidFill>
                          <a:latin typeface="Times New Roman"/>
                          <a:ea typeface="Times New Roman"/>
                          <a:cs typeface="Times New Roman"/>
                          <a:sym typeface="Times New Roman"/>
                        </a:rPr>
                        <a:t>Females</a:t>
                      </a:r>
                      <a:endParaRPr b="1" sz="2700">
                        <a:solidFill>
                          <a:srgbClr val="FFFFFF"/>
                        </a:solidFill>
                        <a:latin typeface="Times New Roman"/>
                        <a:ea typeface="Times New Roman"/>
                        <a:cs typeface="Times New Roman"/>
                        <a:sym typeface="Times New Roman"/>
                      </a:endParaRPr>
                    </a:p>
                  </a:txBody>
                  <a:tcPr marT="91425" marB="91425" marR="91425" marL="914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A9999"/>
                    </a:solidFill>
                  </a:tcPr>
                </a:tc>
                <a:tc>
                  <a:txBody>
                    <a:bodyPr/>
                    <a:lstStyle/>
                    <a:p>
                      <a:pPr indent="0" lvl="0" marL="0" rtl="0" algn="ctr">
                        <a:spcBef>
                          <a:spcPts val="0"/>
                        </a:spcBef>
                        <a:spcAft>
                          <a:spcPts val="0"/>
                        </a:spcAft>
                        <a:buNone/>
                      </a:pPr>
                      <a:r>
                        <a:rPr b="1" lang="en" sz="2700">
                          <a:solidFill>
                            <a:srgbClr val="FFFFFF"/>
                          </a:solidFill>
                          <a:latin typeface="Times New Roman"/>
                          <a:ea typeface="Times New Roman"/>
                          <a:cs typeface="Times New Roman"/>
                          <a:sym typeface="Times New Roman"/>
                        </a:rPr>
                        <a:t>Males</a:t>
                      </a:r>
                      <a:endParaRPr b="1" sz="2700">
                        <a:solidFill>
                          <a:srgbClr val="FFFFFF"/>
                        </a:solidFill>
                        <a:latin typeface="Times New Roman"/>
                        <a:ea typeface="Times New Roman"/>
                        <a:cs typeface="Times New Roman"/>
                        <a:sym typeface="Times New Roman"/>
                      </a:endParaRPr>
                    </a:p>
                  </a:txBody>
                  <a:tcPr marT="91425" marB="91425" marR="91425" marL="914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A9999"/>
                    </a:solidFill>
                  </a:tcPr>
                </a:tc>
              </a:tr>
              <a:tr h="2726600">
                <a:tc>
                  <a:txBody>
                    <a:bodyPr/>
                    <a:lstStyle/>
                    <a:p>
                      <a:pPr indent="-361950" lvl="0" marL="457200" rtl="0" algn="l">
                        <a:lnSpc>
                          <a:spcPct val="115000"/>
                        </a:lnSpc>
                        <a:spcBef>
                          <a:spcPts val="0"/>
                        </a:spcBef>
                        <a:spcAft>
                          <a:spcPts val="0"/>
                        </a:spcAft>
                        <a:buSzPts val="2100"/>
                        <a:buFont typeface="Times New Roman"/>
                        <a:buChar char="●"/>
                      </a:pPr>
                      <a:r>
                        <a:rPr lang="en" sz="2100">
                          <a:solidFill>
                            <a:srgbClr val="DD7E6B"/>
                          </a:solidFill>
                          <a:latin typeface="Times New Roman"/>
                          <a:ea typeface="Times New Roman"/>
                          <a:cs typeface="Times New Roman"/>
                          <a:sym typeface="Times New Roman"/>
                        </a:rPr>
                        <a:t>First sign</a:t>
                      </a:r>
                      <a:r>
                        <a:rPr lang="en" sz="2100">
                          <a:latin typeface="Times New Roman"/>
                          <a:ea typeface="Times New Roman"/>
                          <a:cs typeface="Times New Roman"/>
                          <a:sym typeface="Times New Roman"/>
                        </a:rPr>
                        <a:t> is breast enlargement (Thelarche).</a:t>
                      </a:r>
                      <a:endParaRPr sz="2100">
                        <a:latin typeface="Times New Roman"/>
                        <a:ea typeface="Times New Roman"/>
                        <a:cs typeface="Times New Roman"/>
                        <a:sym typeface="Times New Roman"/>
                      </a:endParaRPr>
                    </a:p>
                    <a:p>
                      <a:pPr indent="-361950" lvl="0" marL="457200" rtl="0" algn="l">
                        <a:lnSpc>
                          <a:spcPct val="115000"/>
                        </a:lnSpc>
                        <a:spcBef>
                          <a:spcPts val="0"/>
                        </a:spcBef>
                        <a:spcAft>
                          <a:spcPts val="0"/>
                        </a:spcAft>
                        <a:buSzPts val="2100"/>
                        <a:buFont typeface="Times New Roman"/>
                        <a:buChar char="●"/>
                      </a:pPr>
                      <a:r>
                        <a:rPr lang="en" sz="2100">
                          <a:latin typeface="Times New Roman"/>
                          <a:ea typeface="Times New Roman"/>
                          <a:cs typeface="Times New Roman"/>
                          <a:sym typeface="Times New Roman"/>
                        </a:rPr>
                        <a:t>Menarche usually occurs </a:t>
                      </a:r>
                      <a:r>
                        <a:rPr lang="en" sz="2100">
                          <a:solidFill>
                            <a:srgbClr val="CC0000"/>
                          </a:solidFill>
                          <a:latin typeface="Times New Roman"/>
                          <a:ea typeface="Times New Roman"/>
                          <a:cs typeface="Times New Roman"/>
                          <a:sym typeface="Times New Roman"/>
                        </a:rPr>
                        <a:t>2-3</a:t>
                      </a:r>
                      <a:r>
                        <a:rPr lang="en" sz="2100">
                          <a:latin typeface="Times New Roman"/>
                          <a:ea typeface="Times New Roman"/>
                          <a:cs typeface="Times New Roman"/>
                          <a:sym typeface="Times New Roman"/>
                        </a:rPr>
                        <a:t> yrs after breast development </a:t>
                      </a:r>
                      <a:r>
                        <a:rPr lang="en" sz="2100">
                          <a:solidFill>
                            <a:srgbClr val="000000"/>
                          </a:solidFill>
                          <a:latin typeface="Times New Roman"/>
                          <a:ea typeface="Times New Roman"/>
                          <a:cs typeface="Times New Roman"/>
                          <a:sym typeface="Times New Roman"/>
                        </a:rPr>
                        <a:t>(Thelarche)</a:t>
                      </a:r>
                      <a:r>
                        <a:rPr lang="en" sz="2100">
                          <a:latin typeface="Times New Roman"/>
                          <a:ea typeface="Times New Roman"/>
                          <a:cs typeface="Times New Roman"/>
                          <a:sym typeface="Times New Roman"/>
                        </a:rPr>
                        <a:t>.</a:t>
                      </a:r>
                      <a:endParaRPr sz="2100">
                        <a:latin typeface="Times New Roman"/>
                        <a:ea typeface="Times New Roman"/>
                        <a:cs typeface="Times New Roman"/>
                        <a:sym typeface="Times New Roman"/>
                      </a:endParaRPr>
                    </a:p>
                    <a:p>
                      <a:pPr indent="-361950" lvl="0" marL="457200" rtl="0" algn="l">
                        <a:lnSpc>
                          <a:spcPct val="115000"/>
                        </a:lnSpc>
                        <a:spcBef>
                          <a:spcPts val="0"/>
                        </a:spcBef>
                        <a:spcAft>
                          <a:spcPts val="0"/>
                        </a:spcAft>
                        <a:buSzPts val="2100"/>
                        <a:buFont typeface="Times New Roman"/>
                        <a:buChar char="●"/>
                      </a:pPr>
                      <a:r>
                        <a:rPr lang="en" sz="2100">
                          <a:latin typeface="Times New Roman"/>
                          <a:ea typeface="Times New Roman"/>
                          <a:cs typeface="Times New Roman"/>
                          <a:sym typeface="Times New Roman"/>
                        </a:rPr>
                        <a:t>Growth spurt peaks before menarche.</a:t>
                      </a:r>
                      <a:endParaRPr sz="2100">
                        <a:latin typeface="Times New Roman"/>
                        <a:ea typeface="Times New Roman"/>
                        <a:cs typeface="Times New Roman"/>
                        <a:sym typeface="Times New Roman"/>
                      </a:endParaRPr>
                    </a:p>
                    <a:p>
                      <a:pPr indent="-361950" lvl="0" marL="457200" rtl="0" algn="l">
                        <a:lnSpc>
                          <a:spcPct val="115000"/>
                        </a:lnSpc>
                        <a:spcBef>
                          <a:spcPts val="0"/>
                        </a:spcBef>
                        <a:spcAft>
                          <a:spcPts val="0"/>
                        </a:spcAft>
                        <a:buSzPts val="2100"/>
                        <a:buFont typeface="Times New Roman"/>
                        <a:buChar char="●"/>
                      </a:pPr>
                      <a:r>
                        <a:rPr lang="en" sz="2100">
                          <a:latin typeface="Times New Roman"/>
                          <a:ea typeface="Times New Roman"/>
                          <a:cs typeface="Times New Roman"/>
                          <a:sym typeface="Times New Roman"/>
                        </a:rPr>
                        <a:t>Pubic &amp; axillary hair growth (dependent on increased secretion of adrenal androgens).</a:t>
                      </a:r>
                      <a:endParaRPr sz="2100">
                        <a:latin typeface="Times New Roman"/>
                        <a:ea typeface="Times New Roman"/>
                        <a:cs typeface="Times New Roman"/>
                        <a:sym typeface="Times New Roman"/>
                      </a:endParaRPr>
                    </a:p>
                    <a:p>
                      <a:pPr indent="-361950" lvl="0" marL="457200" rtl="0" algn="l">
                        <a:spcBef>
                          <a:spcPts val="0"/>
                        </a:spcBef>
                        <a:spcAft>
                          <a:spcPts val="0"/>
                        </a:spcAft>
                        <a:buSzPts val="2100"/>
                        <a:buFont typeface="Times New Roman"/>
                        <a:buChar char="●"/>
                      </a:pPr>
                      <a:r>
                        <a:rPr lang="en" sz="2100">
                          <a:solidFill>
                            <a:srgbClr val="000000"/>
                          </a:solidFill>
                          <a:latin typeface="Times New Roman"/>
                          <a:ea typeface="Times New Roman"/>
                          <a:cs typeface="Times New Roman"/>
                          <a:sym typeface="Times New Roman"/>
                        </a:rPr>
                        <a:t>Growth spurt and closure of the epiphyses typically begin and end earlier in girls than in boys</a:t>
                      </a:r>
                      <a:r>
                        <a:rPr baseline="30000" lang="en" sz="2100">
                          <a:latin typeface="Times New Roman"/>
                          <a:ea typeface="Times New Roman"/>
                          <a:cs typeface="Times New Roman"/>
                          <a:sym typeface="Times New Roman"/>
                        </a:rPr>
                        <a:t>4</a:t>
                      </a:r>
                      <a:r>
                        <a:rPr lang="en" sz="2100">
                          <a:latin typeface="Times New Roman"/>
                          <a:ea typeface="Times New Roman"/>
                          <a:cs typeface="Times New Roman"/>
                          <a:sym typeface="Times New Roman"/>
                        </a:rPr>
                        <a:t>.</a:t>
                      </a:r>
                      <a:endParaRPr sz="2100">
                        <a:latin typeface="Times New Roman"/>
                        <a:ea typeface="Times New Roman"/>
                        <a:cs typeface="Times New Roman"/>
                        <a:sym typeface="Times New Roman"/>
                      </a:endParaRPr>
                    </a:p>
                  </a:txBody>
                  <a:tcPr marT="91425" marB="91425" marR="91425" marL="91425">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EFEFEF"/>
                      </a:solidFill>
                      <a:prstDash val="solid"/>
                      <a:round/>
                      <a:headEnd len="sm" w="sm" type="none"/>
                      <a:tailEnd len="sm" w="sm" type="none"/>
                    </a:lnB>
                  </a:tcPr>
                </a:tc>
                <a:tc>
                  <a:txBody>
                    <a:bodyPr/>
                    <a:lstStyle/>
                    <a:p>
                      <a:pPr indent="-361950" lvl="0" marL="457200" rtl="0" algn="l">
                        <a:lnSpc>
                          <a:spcPct val="115000"/>
                        </a:lnSpc>
                        <a:spcBef>
                          <a:spcPts val="0"/>
                        </a:spcBef>
                        <a:spcAft>
                          <a:spcPts val="0"/>
                        </a:spcAft>
                        <a:buSzPts val="2100"/>
                        <a:buFont typeface="Times New Roman"/>
                        <a:buChar char="●"/>
                      </a:pPr>
                      <a:r>
                        <a:rPr lang="en" sz="2100">
                          <a:solidFill>
                            <a:srgbClr val="EA9999"/>
                          </a:solidFill>
                          <a:latin typeface="Times New Roman"/>
                          <a:ea typeface="Times New Roman"/>
                          <a:cs typeface="Times New Roman"/>
                          <a:sym typeface="Times New Roman"/>
                        </a:rPr>
                        <a:t>First signs</a:t>
                      </a:r>
                      <a:r>
                        <a:rPr lang="en" sz="2100">
                          <a:latin typeface="Times New Roman"/>
                          <a:ea typeface="Times New Roman"/>
                          <a:cs typeface="Times New Roman"/>
                          <a:sym typeface="Times New Roman"/>
                        </a:rPr>
                        <a:t> is testicular enlargement.</a:t>
                      </a:r>
                      <a:endParaRPr sz="2100">
                        <a:latin typeface="Times New Roman"/>
                        <a:ea typeface="Times New Roman"/>
                        <a:cs typeface="Times New Roman"/>
                        <a:sym typeface="Times New Roman"/>
                      </a:endParaRPr>
                    </a:p>
                    <a:p>
                      <a:pPr indent="-361950" lvl="0" marL="457200" rtl="0" algn="l">
                        <a:lnSpc>
                          <a:spcPct val="115000"/>
                        </a:lnSpc>
                        <a:spcBef>
                          <a:spcPts val="0"/>
                        </a:spcBef>
                        <a:spcAft>
                          <a:spcPts val="0"/>
                        </a:spcAft>
                        <a:buSzPts val="2100"/>
                        <a:buFont typeface="Times New Roman"/>
                        <a:buChar char="●"/>
                      </a:pPr>
                      <a:r>
                        <a:rPr lang="en" sz="2100">
                          <a:latin typeface="Times New Roman"/>
                          <a:ea typeface="Times New Roman"/>
                          <a:cs typeface="Times New Roman"/>
                          <a:sym typeface="Times New Roman"/>
                        </a:rPr>
                        <a:t>Leydig cell proliferation in the testes, and increased synthesis and secretion of testosterone.</a:t>
                      </a:r>
                      <a:endParaRPr sz="2100">
                        <a:latin typeface="Times New Roman"/>
                        <a:ea typeface="Times New Roman"/>
                        <a:cs typeface="Times New Roman"/>
                        <a:sym typeface="Times New Roman"/>
                      </a:endParaRPr>
                    </a:p>
                    <a:p>
                      <a:pPr indent="-361950" lvl="0" marL="457200" rtl="0" algn="l">
                        <a:lnSpc>
                          <a:spcPct val="115000"/>
                        </a:lnSpc>
                        <a:spcBef>
                          <a:spcPts val="0"/>
                        </a:spcBef>
                        <a:spcAft>
                          <a:spcPts val="0"/>
                        </a:spcAft>
                        <a:buSzPts val="2100"/>
                        <a:buFont typeface="Times New Roman"/>
                        <a:buChar char="●"/>
                      </a:pPr>
                      <a:r>
                        <a:rPr lang="en" sz="2100">
                          <a:latin typeface="Times New Roman"/>
                          <a:ea typeface="Times New Roman"/>
                          <a:cs typeface="Times New Roman"/>
                          <a:sym typeface="Times New Roman"/>
                        </a:rPr>
                        <a:t>Growth of the testes (largely because of an increased number of seminiferous tubules), the sex accessory organs (such as the prostate), and the penis.</a:t>
                      </a:r>
                      <a:endParaRPr sz="2100">
                        <a:latin typeface="Times New Roman"/>
                        <a:ea typeface="Times New Roman"/>
                        <a:cs typeface="Times New Roman"/>
                        <a:sym typeface="Times New Roman"/>
                      </a:endParaRPr>
                    </a:p>
                    <a:p>
                      <a:pPr indent="-361950" lvl="0" marL="457200" rtl="0" algn="l">
                        <a:lnSpc>
                          <a:spcPct val="115000"/>
                        </a:lnSpc>
                        <a:spcBef>
                          <a:spcPts val="0"/>
                        </a:spcBef>
                        <a:spcAft>
                          <a:spcPts val="0"/>
                        </a:spcAft>
                        <a:buSzPts val="2100"/>
                        <a:buFont typeface="Times New Roman"/>
                        <a:buChar char="●"/>
                      </a:pPr>
                      <a:r>
                        <a:rPr lang="en" sz="2100">
                          <a:latin typeface="Times New Roman"/>
                          <a:ea typeface="Times New Roman"/>
                          <a:cs typeface="Times New Roman"/>
                          <a:sym typeface="Times New Roman"/>
                        </a:rPr>
                        <a:t>There is a pronounced linear growth spurt.</a:t>
                      </a:r>
                      <a:endParaRPr sz="2100">
                        <a:latin typeface="Times New Roman"/>
                        <a:ea typeface="Times New Roman"/>
                        <a:cs typeface="Times New Roman"/>
                        <a:sym typeface="Times New Roman"/>
                      </a:endParaRPr>
                    </a:p>
                    <a:p>
                      <a:pPr indent="-361950" lvl="0" marL="457200" rtl="0" algn="l">
                        <a:lnSpc>
                          <a:spcPct val="115000"/>
                        </a:lnSpc>
                        <a:spcBef>
                          <a:spcPts val="0"/>
                        </a:spcBef>
                        <a:spcAft>
                          <a:spcPts val="0"/>
                        </a:spcAft>
                        <a:buSzPts val="2100"/>
                        <a:buFont typeface="Times New Roman"/>
                        <a:buChar char="●"/>
                      </a:pPr>
                      <a:r>
                        <a:rPr lang="en" sz="2100">
                          <a:latin typeface="Times New Roman"/>
                          <a:ea typeface="Times New Roman"/>
                          <a:cs typeface="Times New Roman"/>
                          <a:sym typeface="Times New Roman"/>
                        </a:rPr>
                        <a:t>As plasma levels of </a:t>
                      </a:r>
                      <a:r>
                        <a:rPr lang="en" sz="2100">
                          <a:solidFill>
                            <a:srgbClr val="DD7E6B"/>
                          </a:solidFill>
                          <a:latin typeface="Times New Roman"/>
                          <a:ea typeface="Times New Roman"/>
                          <a:cs typeface="Times New Roman"/>
                          <a:sym typeface="Times New Roman"/>
                        </a:rPr>
                        <a:t>testosterone</a:t>
                      </a:r>
                      <a:r>
                        <a:rPr lang="en" sz="2100">
                          <a:latin typeface="Times New Roman"/>
                          <a:ea typeface="Times New Roman"/>
                          <a:cs typeface="Times New Roman"/>
                          <a:sym typeface="Times New Roman"/>
                        </a:rPr>
                        <a:t> increase, facial, pubic, and axillary hair appears, lowering of the voice, and initiation of spermatogenesis (spermarche).</a:t>
                      </a:r>
                      <a:endParaRPr sz="2100">
                        <a:latin typeface="Times New Roman"/>
                        <a:ea typeface="Times New Roman"/>
                        <a:cs typeface="Times New Roman"/>
                        <a:sym typeface="Times New Roman"/>
                      </a:endParaRPr>
                    </a:p>
                  </a:txBody>
                  <a:tcPr marT="91425" marB="91425" marR="91425" marL="91425">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EFEFEF"/>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16"/>
          <p:cNvSpPr/>
          <p:nvPr/>
        </p:nvSpPr>
        <p:spPr>
          <a:xfrm>
            <a:off x="0" y="65666"/>
            <a:ext cx="11331900" cy="6996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70" name="Google Shape;170;p16"/>
          <p:cNvSpPr txBox="1"/>
          <p:nvPr/>
        </p:nvSpPr>
        <p:spPr>
          <a:xfrm>
            <a:off x="11409324" y="553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Five </a:t>
            </a:r>
            <a:endParaRPr sz="3500">
              <a:latin typeface="Oswald"/>
              <a:ea typeface="Oswald"/>
              <a:cs typeface="Oswald"/>
              <a:sym typeface="Oswald"/>
            </a:endParaRPr>
          </a:p>
        </p:txBody>
      </p:sp>
      <p:sp>
        <p:nvSpPr>
          <p:cNvPr id="171" name="Google Shape;171;p16"/>
          <p:cNvSpPr txBox="1"/>
          <p:nvPr/>
        </p:nvSpPr>
        <p:spPr>
          <a:xfrm>
            <a:off x="929925" y="65675"/>
            <a:ext cx="108426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solidFill>
                  <a:srgbClr val="FFFFFF"/>
                </a:solidFill>
                <a:latin typeface="Oswald"/>
                <a:ea typeface="Oswald"/>
                <a:cs typeface="Oswald"/>
                <a:sym typeface="Oswald"/>
              </a:rPr>
              <a:t>PUBERTY IN MALES AND FEMALES</a:t>
            </a:r>
            <a:endParaRPr sz="3200">
              <a:solidFill>
                <a:srgbClr val="FFFFFF"/>
              </a:solidFill>
              <a:latin typeface="Oswald"/>
              <a:ea typeface="Oswald"/>
              <a:cs typeface="Oswald"/>
              <a:sym typeface="Oswald"/>
            </a:endParaRPr>
          </a:p>
        </p:txBody>
      </p:sp>
      <p:sp>
        <p:nvSpPr>
          <p:cNvPr id="172" name="Google Shape;172;p16"/>
          <p:cNvSpPr txBox="1"/>
          <p:nvPr/>
        </p:nvSpPr>
        <p:spPr>
          <a:xfrm>
            <a:off x="188014" y="168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3</a:t>
            </a:r>
            <a:endParaRPr sz="4500">
              <a:solidFill>
                <a:srgbClr val="FFFFFF"/>
              </a:solidFill>
              <a:latin typeface="Oswald"/>
              <a:ea typeface="Oswald"/>
              <a:cs typeface="Oswald"/>
              <a:sym typeface="Oswald"/>
            </a:endParaRPr>
          </a:p>
        </p:txBody>
      </p:sp>
      <p:sp>
        <p:nvSpPr>
          <p:cNvPr id="173" name="Google Shape;173;p16"/>
          <p:cNvSpPr/>
          <p:nvPr/>
        </p:nvSpPr>
        <p:spPr>
          <a:xfrm>
            <a:off x="656616" y="65686"/>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74" name="Google Shape;174;p16"/>
          <p:cNvSpPr/>
          <p:nvPr/>
        </p:nvSpPr>
        <p:spPr>
          <a:xfrm>
            <a:off x="252900" y="4546879"/>
            <a:ext cx="468600" cy="4335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75" name="Google Shape;175;p16"/>
          <p:cNvSpPr txBox="1"/>
          <p:nvPr/>
        </p:nvSpPr>
        <p:spPr>
          <a:xfrm>
            <a:off x="766322" y="4402792"/>
            <a:ext cx="10639800" cy="79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500">
                <a:highlight>
                  <a:srgbClr val="F4CCCC"/>
                </a:highlight>
                <a:latin typeface="Oswald"/>
                <a:ea typeface="Oswald"/>
                <a:cs typeface="Oswald"/>
                <a:sym typeface="Oswald"/>
              </a:rPr>
              <a:t>Physical Changes</a:t>
            </a:r>
            <a:endParaRPr sz="3500" u="sng">
              <a:highlight>
                <a:srgbClr val="F4CCCC"/>
              </a:highlight>
              <a:latin typeface="Oswald"/>
              <a:ea typeface="Oswald"/>
              <a:cs typeface="Oswald"/>
              <a:sym typeface="Oswald"/>
            </a:endParaRPr>
          </a:p>
        </p:txBody>
      </p:sp>
      <p:sp>
        <p:nvSpPr>
          <p:cNvPr id="176" name="Google Shape;176;p16"/>
          <p:cNvSpPr txBox="1"/>
          <p:nvPr/>
        </p:nvSpPr>
        <p:spPr>
          <a:xfrm>
            <a:off x="576575" y="4989300"/>
            <a:ext cx="12153600" cy="1857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100">
                <a:latin typeface="Times New Roman"/>
                <a:ea typeface="Times New Roman"/>
                <a:cs typeface="Times New Roman"/>
                <a:sym typeface="Times New Roman"/>
              </a:rPr>
              <a:t>5 stages from childhood to full maturity.</a:t>
            </a:r>
            <a:endParaRPr sz="21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2100">
                <a:latin typeface="Times New Roman"/>
                <a:ea typeface="Times New Roman"/>
                <a:cs typeface="Times New Roman"/>
                <a:sym typeface="Times New Roman"/>
              </a:rPr>
              <a:t> </a:t>
            </a:r>
            <a:r>
              <a:rPr b="1" lang="en" sz="2100">
                <a:solidFill>
                  <a:schemeClr val="dk1"/>
                </a:solidFill>
                <a:highlight>
                  <a:srgbClr val="F4CCCC"/>
                </a:highlight>
                <a:latin typeface="Times New Roman"/>
                <a:ea typeface="Times New Roman"/>
                <a:cs typeface="Times New Roman"/>
                <a:sym typeface="Times New Roman"/>
              </a:rPr>
              <a:t>Tanner Scale (1 – 5)</a:t>
            </a:r>
            <a:r>
              <a:rPr lang="en" sz="2100">
                <a:solidFill>
                  <a:schemeClr val="dk1"/>
                </a:solidFill>
                <a:latin typeface="Times New Roman"/>
                <a:ea typeface="Times New Roman"/>
                <a:cs typeface="Times New Roman"/>
                <a:sym typeface="Times New Roman"/>
              </a:rPr>
              <a:t> </a:t>
            </a:r>
            <a:r>
              <a:rPr lang="en" sz="2100">
                <a:latin typeface="Times New Roman"/>
                <a:ea typeface="Times New Roman"/>
                <a:cs typeface="Times New Roman"/>
                <a:sym typeface="Times New Roman"/>
              </a:rPr>
              <a:t>which </a:t>
            </a:r>
            <a:r>
              <a:rPr lang="en" sz="2100">
                <a:solidFill>
                  <a:schemeClr val="dk1"/>
                </a:solidFill>
                <a:latin typeface="Times New Roman"/>
                <a:ea typeface="Times New Roman"/>
                <a:cs typeface="Times New Roman"/>
                <a:sym typeface="Times New Roman"/>
              </a:rPr>
              <a:t>r</a:t>
            </a:r>
            <a:r>
              <a:rPr lang="en" sz="2100">
                <a:solidFill>
                  <a:schemeClr val="dk1"/>
                </a:solidFill>
                <a:latin typeface="Times New Roman"/>
                <a:ea typeface="Times New Roman"/>
                <a:cs typeface="Times New Roman"/>
                <a:sym typeface="Times New Roman"/>
              </a:rPr>
              <a:t>eflect progression in changes of the external genitalia, breast, and pubic hair.</a:t>
            </a:r>
            <a:endParaRPr sz="2100">
              <a:solidFill>
                <a:schemeClr val="dk1"/>
              </a:solidFill>
              <a:latin typeface="Times New Roman"/>
              <a:ea typeface="Times New Roman"/>
              <a:cs typeface="Times New Roman"/>
              <a:sym typeface="Times New Roman"/>
            </a:endParaRPr>
          </a:p>
          <a:p>
            <a:pPr indent="-361950" lvl="0" marL="457200" rtl="0" algn="l">
              <a:lnSpc>
                <a:spcPct val="115000"/>
              </a:lnSpc>
              <a:spcBef>
                <a:spcPts val="0"/>
              </a:spcBef>
              <a:spcAft>
                <a:spcPts val="0"/>
              </a:spcAft>
              <a:buClr>
                <a:schemeClr val="dk1"/>
              </a:buClr>
              <a:buSzPts val="2100"/>
              <a:buFont typeface="Times New Roman"/>
              <a:buChar char="●"/>
            </a:pPr>
            <a:r>
              <a:rPr lang="en" sz="2100">
                <a:solidFill>
                  <a:schemeClr val="dk1"/>
                </a:solidFill>
                <a:latin typeface="Times New Roman"/>
                <a:ea typeface="Times New Roman"/>
                <a:cs typeface="Times New Roman"/>
                <a:sym typeface="Times New Roman"/>
              </a:rPr>
              <a:t>Secondary sexual characteristics</a:t>
            </a:r>
            <a:endParaRPr sz="2100">
              <a:latin typeface="Times New Roman"/>
              <a:ea typeface="Times New Roman"/>
              <a:cs typeface="Times New Roman"/>
              <a:sym typeface="Times New Roman"/>
            </a:endParaRPr>
          </a:p>
          <a:p>
            <a:pPr indent="-361950" lvl="0" marL="457200" rtl="0" algn="l">
              <a:lnSpc>
                <a:spcPct val="115000"/>
              </a:lnSpc>
              <a:spcBef>
                <a:spcPts val="0"/>
              </a:spcBef>
              <a:spcAft>
                <a:spcPts val="0"/>
              </a:spcAft>
              <a:buSzPts val="2100"/>
              <a:buFont typeface="Times New Roman"/>
              <a:buChar char="-"/>
            </a:pPr>
            <a:r>
              <a:rPr lang="en" sz="2100">
                <a:latin typeface="Times New Roman"/>
                <a:ea typeface="Times New Roman"/>
                <a:cs typeface="Times New Roman"/>
                <a:sym typeface="Times New Roman"/>
              </a:rPr>
              <a:t>Mean age 11 years in girls</a:t>
            </a:r>
            <a:endParaRPr sz="2100">
              <a:latin typeface="Times New Roman"/>
              <a:ea typeface="Times New Roman"/>
              <a:cs typeface="Times New Roman"/>
              <a:sym typeface="Times New Roman"/>
            </a:endParaRPr>
          </a:p>
          <a:p>
            <a:pPr indent="-361950" lvl="0" marL="457200" rtl="0" algn="l">
              <a:lnSpc>
                <a:spcPct val="115000"/>
              </a:lnSpc>
              <a:spcBef>
                <a:spcPts val="0"/>
              </a:spcBef>
              <a:spcAft>
                <a:spcPts val="0"/>
              </a:spcAft>
              <a:buSzPts val="2100"/>
              <a:buFont typeface="Times New Roman"/>
              <a:buChar char="-"/>
            </a:pPr>
            <a:r>
              <a:rPr lang="en" sz="2100">
                <a:latin typeface="Times New Roman"/>
                <a:ea typeface="Times New Roman"/>
                <a:cs typeface="Times New Roman"/>
                <a:sym typeface="Times New Roman"/>
              </a:rPr>
              <a:t>Mean age 11.5 – 12yrs in boys</a:t>
            </a:r>
            <a:endParaRPr sz="2100">
              <a:latin typeface="Times New Roman"/>
              <a:ea typeface="Times New Roman"/>
              <a:cs typeface="Times New Roman"/>
              <a:sym typeface="Times New Roman"/>
            </a:endParaRPr>
          </a:p>
        </p:txBody>
      </p:sp>
      <p:graphicFrame>
        <p:nvGraphicFramePr>
          <p:cNvPr id="177" name="Google Shape;177;p16"/>
          <p:cNvGraphicFramePr/>
          <p:nvPr/>
        </p:nvGraphicFramePr>
        <p:xfrm>
          <a:off x="252908" y="6992610"/>
          <a:ext cx="3000000" cy="3000000"/>
        </p:xfrm>
        <a:graphic>
          <a:graphicData uri="http://schemas.openxmlformats.org/drawingml/2006/table">
            <a:tbl>
              <a:tblPr>
                <a:noFill/>
                <a:tableStyleId>{B5F55072-8692-4570-9942-BBD66A17D806}</a:tableStyleId>
              </a:tblPr>
              <a:tblGrid>
                <a:gridCol w="1185625"/>
                <a:gridCol w="4804925"/>
                <a:gridCol w="1446250"/>
                <a:gridCol w="1446250"/>
                <a:gridCol w="4611175"/>
              </a:tblGrid>
              <a:tr h="939350">
                <a:tc>
                  <a:txBody>
                    <a:bodyPr/>
                    <a:lstStyle/>
                    <a:p>
                      <a:pPr indent="0" lvl="0" marL="0" rtl="0" algn="ctr">
                        <a:spcBef>
                          <a:spcPts val="0"/>
                        </a:spcBef>
                        <a:spcAft>
                          <a:spcPts val="0"/>
                        </a:spcAft>
                        <a:buNone/>
                      </a:pPr>
                      <a:r>
                        <a:rPr b="1" lang="en" sz="2000">
                          <a:solidFill>
                            <a:srgbClr val="FFFFFF"/>
                          </a:solidFill>
                          <a:latin typeface="Times New Roman"/>
                          <a:ea typeface="Times New Roman"/>
                          <a:cs typeface="Times New Roman"/>
                          <a:sym typeface="Times New Roman"/>
                        </a:rPr>
                        <a:t>Stage</a:t>
                      </a:r>
                      <a:endParaRPr b="1" sz="2000">
                        <a:solidFill>
                          <a:srgbClr val="FFFFFF"/>
                        </a:solidFill>
                        <a:latin typeface="Times New Roman"/>
                        <a:ea typeface="Times New Roman"/>
                        <a:cs typeface="Times New Roman"/>
                        <a:sym typeface="Times New Roman"/>
                      </a:endParaRPr>
                    </a:p>
                  </a:txBody>
                  <a:tcPr marT="91425" marB="91425" marR="91425" marL="91425" anchor="ctr">
                    <a:lnL cap="flat" cmpd="sng" w="28575">
                      <a:solidFill>
                        <a:srgbClr val="FFFFFF"/>
                      </a:solidFill>
                      <a:prstDash val="solid"/>
                      <a:round/>
                      <a:headEnd len="sm" w="sm" type="none"/>
                      <a:tailEnd len="sm" w="sm" type="none"/>
                    </a:lnL>
                    <a:lnR cap="flat" cmpd="sng" w="38100">
                      <a:solidFill>
                        <a:srgbClr val="EFEFE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A9999"/>
                    </a:solidFill>
                  </a:tcPr>
                </a:tc>
                <a:tc>
                  <a:txBody>
                    <a:bodyPr/>
                    <a:lstStyle/>
                    <a:p>
                      <a:pPr indent="0" lvl="0" marL="0" rtl="0" algn="ctr">
                        <a:spcBef>
                          <a:spcPts val="0"/>
                        </a:spcBef>
                        <a:spcAft>
                          <a:spcPts val="0"/>
                        </a:spcAft>
                        <a:buNone/>
                      </a:pPr>
                      <a:r>
                        <a:rPr b="1" lang="en" sz="2300">
                          <a:solidFill>
                            <a:srgbClr val="FFFFFF"/>
                          </a:solidFill>
                          <a:latin typeface="Times New Roman"/>
                          <a:ea typeface="Times New Roman"/>
                          <a:cs typeface="Times New Roman"/>
                          <a:sym typeface="Times New Roman"/>
                        </a:rPr>
                        <a:t>Physical Development (Girls)</a:t>
                      </a:r>
                      <a:endParaRPr b="1" sz="2300">
                        <a:solidFill>
                          <a:srgbClr val="FFFFFF"/>
                        </a:solidFill>
                        <a:latin typeface="Times New Roman"/>
                        <a:ea typeface="Times New Roman"/>
                        <a:cs typeface="Times New Roman"/>
                        <a:sym typeface="Times New Roman"/>
                      </a:endParaRPr>
                    </a:p>
                  </a:txBody>
                  <a:tcPr marT="91425" marB="91425" marR="91425" marL="91425" anchor="ctr">
                    <a:lnL cap="flat" cmpd="sng" w="38100">
                      <a:solidFill>
                        <a:srgbClr val="EFEFEF"/>
                      </a:solidFill>
                      <a:prstDash val="solid"/>
                      <a:round/>
                      <a:headEnd len="sm" w="sm" type="none"/>
                      <a:tailEnd len="sm" w="sm" type="none"/>
                    </a:lnL>
                    <a:lnR cap="flat" cmpd="sng" w="38100">
                      <a:solidFill>
                        <a:srgbClr val="EFEFEF"/>
                      </a:solidFill>
                      <a:prstDash val="solid"/>
                      <a:round/>
                      <a:headEnd len="sm" w="sm" type="none"/>
                      <a:tailEnd len="sm" w="sm" type="none"/>
                    </a:lnR>
                    <a:lnT cap="flat" cmpd="sng" w="38100">
                      <a:solidFill>
                        <a:srgbClr val="EFEFEF"/>
                      </a:solidFill>
                      <a:prstDash val="solid"/>
                      <a:round/>
                      <a:headEnd len="sm" w="sm" type="none"/>
                      <a:tailEnd len="sm" w="sm" type="none"/>
                    </a:lnT>
                    <a:lnB cap="flat" cmpd="sng" w="38100">
                      <a:solidFill>
                        <a:srgbClr val="EFEFEF"/>
                      </a:solidFill>
                      <a:prstDash val="solid"/>
                      <a:round/>
                      <a:headEnd len="sm" w="sm" type="none"/>
                      <a:tailEnd len="sm" w="sm" type="none"/>
                    </a:lnB>
                    <a:solidFill>
                      <a:srgbClr val="E06666"/>
                    </a:solidFill>
                  </a:tcPr>
                </a:tc>
                <a:tc>
                  <a:txBody>
                    <a:bodyPr/>
                    <a:lstStyle/>
                    <a:p>
                      <a:pPr indent="0" lvl="0" marL="0" rtl="0" algn="ctr">
                        <a:spcBef>
                          <a:spcPts val="0"/>
                        </a:spcBef>
                        <a:spcAft>
                          <a:spcPts val="0"/>
                        </a:spcAft>
                        <a:buNone/>
                      </a:pPr>
                      <a:r>
                        <a:rPr b="1" lang="en" sz="2200">
                          <a:solidFill>
                            <a:srgbClr val="FFFFFF"/>
                          </a:solidFill>
                          <a:latin typeface="Times New Roman"/>
                          <a:ea typeface="Times New Roman"/>
                          <a:cs typeface="Times New Roman"/>
                          <a:sym typeface="Times New Roman"/>
                        </a:rPr>
                        <a:t>Average age</a:t>
                      </a:r>
                      <a:endParaRPr b="1" sz="2200">
                        <a:solidFill>
                          <a:srgbClr val="FFFFFF"/>
                        </a:solidFill>
                        <a:latin typeface="Times New Roman"/>
                        <a:ea typeface="Times New Roman"/>
                        <a:cs typeface="Times New Roman"/>
                        <a:sym typeface="Times New Roman"/>
                      </a:endParaRPr>
                    </a:p>
                    <a:p>
                      <a:pPr indent="0" lvl="0" marL="0" rtl="0" algn="ctr">
                        <a:spcBef>
                          <a:spcPts val="0"/>
                        </a:spcBef>
                        <a:spcAft>
                          <a:spcPts val="0"/>
                        </a:spcAft>
                        <a:buNone/>
                      </a:pPr>
                      <a:r>
                        <a:rPr b="1" lang="en" sz="1000">
                          <a:solidFill>
                            <a:srgbClr val="FFFFFF"/>
                          </a:solidFill>
                          <a:latin typeface="Times New Roman"/>
                          <a:ea typeface="Times New Roman"/>
                          <a:cs typeface="Times New Roman"/>
                          <a:sym typeface="Times New Roman"/>
                        </a:rPr>
                        <a:t>For both genders </a:t>
                      </a:r>
                      <a:endParaRPr b="1" sz="1000">
                        <a:solidFill>
                          <a:srgbClr val="FFFFFF"/>
                        </a:solidFill>
                        <a:latin typeface="Times New Roman"/>
                        <a:ea typeface="Times New Roman"/>
                        <a:cs typeface="Times New Roman"/>
                        <a:sym typeface="Times New Roman"/>
                      </a:endParaRPr>
                    </a:p>
                  </a:txBody>
                  <a:tcPr marT="91425" marB="91425" marR="91425" marL="91425" anchor="ctr">
                    <a:lnL cap="flat" cmpd="sng" w="38100">
                      <a:solidFill>
                        <a:srgbClr val="EFEFEF"/>
                      </a:solidFill>
                      <a:prstDash val="solid"/>
                      <a:round/>
                      <a:headEnd len="sm" w="sm" type="none"/>
                      <a:tailEnd len="sm" w="sm" type="none"/>
                    </a:lnL>
                    <a:lnR cap="flat" cmpd="sng" w="38100">
                      <a:solidFill>
                        <a:srgbClr val="EFEFEF"/>
                      </a:solidFill>
                      <a:prstDash val="solid"/>
                      <a:round/>
                      <a:headEnd len="sm" w="sm" type="none"/>
                      <a:tailEnd len="sm" w="sm" type="none"/>
                    </a:lnR>
                    <a:lnT cap="flat" cmpd="sng" w="38100">
                      <a:solidFill>
                        <a:srgbClr val="EFEFEF"/>
                      </a:solidFill>
                      <a:prstDash val="solid"/>
                      <a:round/>
                      <a:headEnd len="sm" w="sm" type="none"/>
                      <a:tailEnd len="sm" w="sm" type="none"/>
                    </a:lnT>
                    <a:lnB cap="flat" cmpd="sng" w="38100">
                      <a:solidFill>
                        <a:srgbClr val="EFEFEF"/>
                      </a:solidFill>
                      <a:prstDash val="solid"/>
                      <a:round/>
                      <a:headEnd len="sm" w="sm" type="none"/>
                      <a:tailEnd len="sm" w="sm" type="none"/>
                    </a:lnB>
                    <a:solidFill>
                      <a:srgbClr val="B7B7B7"/>
                    </a:solidFill>
                  </a:tcPr>
                </a:tc>
                <a:tc>
                  <a:txBody>
                    <a:bodyPr/>
                    <a:lstStyle/>
                    <a:p>
                      <a:pPr indent="0" lvl="0" marL="0" rtl="0" algn="ctr">
                        <a:spcBef>
                          <a:spcPts val="0"/>
                        </a:spcBef>
                        <a:spcAft>
                          <a:spcPts val="0"/>
                        </a:spcAft>
                        <a:buNone/>
                      </a:pPr>
                      <a:r>
                        <a:rPr b="1" lang="en" sz="2200">
                          <a:solidFill>
                            <a:srgbClr val="FFFFFF"/>
                          </a:solidFill>
                          <a:latin typeface="Times New Roman"/>
                          <a:ea typeface="Times New Roman"/>
                          <a:cs typeface="Times New Roman"/>
                          <a:sym typeface="Times New Roman"/>
                        </a:rPr>
                        <a:t>Stage</a:t>
                      </a:r>
                      <a:endParaRPr b="1" sz="2200">
                        <a:solidFill>
                          <a:srgbClr val="FFFFFF"/>
                        </a:solidFill>
                        <a:latin typeface="Times New Roman"/>
                        <a:ea typeface="Times New Roman"/>
                        <a:cs typeface="Times New Roman"/>
                        <a:sym typeface="Times New Roman"/>
                      </a:endParaRPr>
                    </a:p>
                  </a:txBody>
                  <a:tcPr marT="91425" marB="91425" marR="91425" marL="91425" anchor="ctr">
                    <a:lnL cap="flat" cmpd="sng" w="38100">
                      <a:solidFill>
                        <a:srgbClr val="EFEFEF"/>
                      </a:solidFill>
                      <a:prstDash val="solid"/>
                      <a:round/>
                      <a:headEnd len="sm" w="sm" type="none"/>
                      <a:tailEnd len="sm" w="sm" type="none"/>
                    </a:lnL>
                    <a:lnR cap="flat" cmpd="sng" w="38100">
                      <a:solidFill>
                        <a:srgbClr val="EFEFE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EA9999"/>
                    </a:solidFill>
                  </a:tcPr>
                </a:tc>
                <a:tc>
                  <a:txBody>
                    <a:bodyPr/>
                    <a:lstStyle/>
                    <a:p>
                      <a:pPr indent="0" lvl="0" marL="0" rtl="0" algn="ctr">
                        <a:spcBef>
                          <a:spcPts val="0"/>
                        </a:spcBef>
                        <a:spcAft>
                          <a:spcPts val="0"/>
                        </a:spcAft>
                        <a:buNone/>
                      </a:pPr>
                      <a:r>
                        <a:rPr b="1" lang="en" sz="2300">
                          <a:solidFill>
                            <a:srgbClr val="FFFFFF"/>
                          </a:solidFill>
                          <a:latin typeface="Times New Roman"/>
                          <a:ea typeface="Times New Roman"/>
                          <a:cs typeface="Times New Roman"/>
                          <a:sym typeface="Times New Roman"/>
                        </a:rPr>
                        <a:t>Physical Development (Boys)</a:t>
                      </a:r>
                      <a:endParaRPr b="1" sz="2300">
                        <a:solidFill>
                          <a:srgbClr val="FFFFFF"/>
                        </a:solidFill>
                        <a:latin typeface="Times New Roman"/>
                        <a:ea typeface="Times New Roman"/>
                        <a:cs typeface="Times New Roman"/>
                        <a:sym typeface="Times New Roman"/>
                      </a:endParaRPr>
                    </a:p>
                  </a:txBody>
                  <a:tcPr marT="91425" marB="91425" marR="91425" marL="91425" anchor="ctr">
                    <a:lnL cap="flat" cmpd="sng" w="38100">
                      <a:solidFill>
                        <a:srgbClr val="EFEFEF"/>
                      </a:solidFill>
                      <a:prstDash val="solid"/>
                      <a:round/>
                      <a:headEnd len="sm" w="sm" type="none"/>
                      <a:tailEnd len="sm" w="sm" type="none"/>
                    </a:lnL>
                    <a:lnR cap="flat" cmpd="sng" w="38100">
                      <a:solidFill>
                        <a:srgbClr val="EFEFEF"/>
                      </a:solidFill>
                      <a:prstDash val="solid"/>
                      <a:round/>
                      <a:headEnd len="sm" w="sm" type="none"/>
                      <a:tailEnd len="sm" w="sm" type="none"/>
                    </a:lnR>
                    <a:lnT cap="flat" cmpd="sng" w="38100">
                      <a:solidFill>
                        <a:srgbClr val="EFEFEF"/>
                      </a:solidFill>
                      <a:prstDash val="solid"/>
                      <a:round/>
                      <a:headEnd len="sm" w="sm" type="none"/>
                      <a:tailEnd len="sm" w="sm" type="none"/>
                    </a:lnT>
                    <a:lnB cap="flat" cmpd="sng" w="38100">
                      <a:solidFill>
                        <a:srgbClr val="EFEFEF"/>
                      </a:solidFill>
                      <a:prstDash val="solid"/>
                      <a:round/>
                      <a:headEnd len="sm" w="sm" type="none"/>
                      <a:tailEnd len="sm" w="sm" type="none"/>
                    </a:lnB>
                    <a:solidFill>
                      <a:srgbClr val="E06666"/>
                    </a:solidFill>
                  </a:tcPr>
                </a:tc>
              </a:tr>
              <a:tr h="1341200">
                <a:tc>
                  <a:txBody>
                    <a:bodyPr/>
                    <a:lstStyle/>
                    <a:p>
                      <a:pPr indent="0" lvl="0" marL="0" rtl="0" algn="l">
                        <a:spcBef>
                          <a:spcPts val="0"/>
                        </a:spcBef>
                        <a:spcAft>
                          <a:spcPts val="0"/>
                        </a:spcAft>
                        <a:buNone/>
                      </a:pPr>
                      <a:r>
                        <a:t/>
                      </a:r>
                      <a:endParaRPr b="1" sz="1200">
                        <a:solidFill>
                          <a:srgbClr val="FFFFFF"/>
                        </a:solidFill>
                        <a:latin typeface="Times New Roman"/>
                        <a:ea typeface="Times New Roman"/>
                        <a:cs typeface="Times New Roman"/>
                        <a:sym typeface="Times New Roman"/>
                      </a:endParaRPr>
                    </a:p>
                    <a:p>
                      <a:pPr indent="0" lvl="0" marL="0" rtl="0" algn="ctr">
                        <a:spcBef>
                          <a:spcPts val="0"/>
                        </a:spcBef>
                        <a:spcAft>
                          <a:spcPts val="0"/>
                        </a:spcAft>
                        <a:buNone/>
                      </a:pPr>
                      <a:r>
                        <a:rPr b="1" lang="en" sz="2000">
                          <a:solidFill>
                            <a:srgbClr val="FFFFFF"/>
                          </a:solidFill>
                          <a:latin typeface="Times New Roman"/>
                          <a:ea typeface="Times New Roman"/>
                          <a:cs typeface="Times New Roman"/>
                          <a:sym typeface="Times New Roman"/>
                        </a:rPr>
                        <a:t>B1</a:t>
                      </a:r>
                      <a:r>
                        <a:rPr b="1" lang="en" sz="700">
                          <a:solidFill>
                            <a:srgbClr val="FFFFFF"/>
                          </a:solidFill>
                          <a:latin typeface="Times New Roman"/>
                          <a:ea typeface="Times New Roman"/>
                          <a:cs typeface="Times New Roman"/>
                          <a:sym typeface="Times New Roman"/>
                        </a:rPr>
                        <a:t>(</a:t>
                      </a:r>
                      <a:r>
                        <a:rPr lang="en" sz="700">
                          <a:solidFill>
                            <a:srgbClr val="FFFFFF"/>
                          </a:solidFill>
                          <a:latin typeface="Times New Roman"/>
                          <a:ea typeface="Times New Roman"/>
                          <a:cs typeface="Times New Roman"/>
                          <a:sym typeface="Times New Roman"/>
                        </a:rPr>
                        <a:t>breast)</a:t>
                      </a:r>
                      <a:endParaRPr b="1" sz="700">
                        <a:solidFill>
                          <a:srgbClr val="FFFFFF"/>
                        </a:solidFill>
                        <a:latin typeface="Times New Roman"/>
                        <a:ea typeface="Times New Roman"/>
                        <a:cs typeface="Times New Roman"/>
                        <a:sym typeface="Times New Roman"/>
                      </a:endParaRPr>
                    </a:p>
                    <a:p>
                      <a:pPr indent="0" lvl="0" marL="0" rtl="0" algn="ctr">
                        <a:spcBef>
                          <a:spcPts val="0"/>
                        </a:spcBef>
                        <a:spcAft>
                          <a:spcPts val="0"/>
                        </a:spcAft>
                        <a:buNone/>
                      </a:pPr>
                      <a:r>
                        <a:rPr b="1" lang="en" sz="2000">
                          <a:solidFill>
                            <a:srgbClr val="FFFFFF"/>
                          </a:solidFill>
                          <a:latin typeface="Times New Roman"/>
                          <a:ea typeface="Times New Roman"/>
                          <a:cs typeface="Times New Roman"/>
                          <a:sym typeface="Times New Roman"/>
                        </a:rPr>
                        <a:t> PH</a:t>
                      </a:r>
                      <a:r>
                        <a:rPr b="1" lang="en" sz="500">
                          <a:solidFill>
                            <a:srgbClr val="FFFFFF"/>
                          </a:solidFill>
                          <a:latin typeface="Times New Roman"/>
                          <a:ea typeface="Times New Roman"/>
                          <a:cs typeface="Times New Roman"/>
                          <a:sym typeface="Times New Roman"/>
                        </a:rPr>
                        <a:t>(pubic hair)</a:t>
                      </a:r>
                      <a:endParaRPr b="1" sz="500">
                        <a:solidFill>
                          <a:srgbClr val="FFFFFF"/>
                        </a:solidFill>
                        <a:latin typeface="Times New Roman"/>
                        <a:ea typeface="Times New Roman"/>
                        <a:cs typeface="Times New Roman"/>
                        <a:sym typeface="Times New Roman"/>
                      </a:endParaRPr>
                    </a:p>
                    <a:p>
                      <a:pPr indent="0" lvl="0" marL="0" rtl="0" algn="ctr">
                        <a:spcBef>
                          <a:spcPts val="0"/>
                        </a:spcBef>
                        <a:spcAft>
                          <a:spcPts val="0"/>
                        </a:spcAft>
                        <a:buNone/>
                      </a:pPr>
                      <a:r>
                        <a:t/>
                      </a:r>
                      <a:endParaRPr b="1" sz="1000">
                        <a:solidFill>
                          <a:srgbClr val="FFFFFF"/>
                        </a:solidFill>
                        <a:latin typeface="Times New Roman"/>
                        <a:ea typeface="Times New Roman"/>
                        <a:cs typeface="Times New Roman"/>
                        <a:sym typeface="Times New Roman"/>
                      </a:endParaRPr>
                    </a:p>
                    <a:p>
                      <a:pPr indent="0" lvl="0" marL="0" rtl="0" algn="ctr">
                        <a:spcBef>
                          <a:spcPts val="0"/>
                        </a:spcBef>
                        <a:spcAft>
                          <a:spcPts val="0"/>
                        </a:spcAft>
                        <a:buNone/>
                      </a:pPr>
                      <a:r>
                        <a:t/>
                      </a:r>
                      <a:endParaRPr b="1" sz="2000">
                        <a:solidFill>
                          <a:srgbClr val="FFFFFF"/>
                        </a:solidFill>
                        <a:latin typeface="Times New Roman"/>
                        <a:ea typeface="Times New Roman"/>
                        <a:cs typeface="Times New Roman"/>
                        <a:sym typeface="Times New Roman"/>
                      </a:endParaRPr>
                    </a:p>
                  </a:txBody>
                  <a:tcPr marT="91425" marB="91425" marR="91425" marL="91425" anchor="ctr">
                    <a:lnL cap="flat" cmpd="sng" w="28575">
                      <a:solidFill>
                        <a:srgbClr val="FFFFFF"/>
                      </a:solidFill>
                      <a:prstDash val="solid"/>
                      <a:round/>
                      <a:headEnd len="sm" w="sm" type="none"/>
                      <a:tailEnd len="sm" w="sm" type="none"/>
                    </a:lnL>
                    <a:lnR cap="flat" cmpd="sng" w="38100">
                      <a:solidFill>
                        <a:srgbClr val="EFEFE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A9999"/>
                    </a:solidFill>
                  </a:tcPr>
                </a:tc>
                <a:tc>
                  <a:txBody>
                    <a:bodyPr/>
                    <a:lstStyle/>
                    <a:p>
                      <a:pPr indent="0" lvl="0" marL="0" rtl="0" algn="l">
                        <a:spcBef>
                          <a:spcPts val="0"/>
                        </a:spcBef>
                        <a:spcAft>
                          <a:spcPts val="0"/>
                        </a:spcAft>
                        <a:buNone/>
                      </a:pPr>
                      <a:r>
                        <a:rPr lang="en" sz="1600">
                          <a:latin typeface="Times New Roman"/>
                          <a:ea typeface="Times New Roman"/>
                          <a:cs typeface="Times New Roman"/>
                          <a:sym typeface="Times New Roman"/>
                        </a:rPr>
                        <a:t>Prepubertal. </a:t>
                      </a:r>
                      <a:endParaRPr sz="1600">
                        <a:latin typeface="Times New Roman"/>
                        <a:ea typeface="Times New Roman"/>
                        <a:cs typeface="Times New Roman"/>
                        <a:sym typeface="Times New Roman"/>
                      </a:endParaRPr>
                    </a:p>
                    <a:p>
                      <a:pPr indent="0" lvl="0" marL="0" rtl="0" algn="l">
                        <a:spcBef>
                          <a:spcPts val="0"/>
                        </a:spcBef>
                        <a:spcAft>
                          <a:spcPts val="0"/>
                        </a:spcAft>
                        <a:buNone/>
                      </a:pPr>
                      <a:r>
                        <a:rPr lang="en" sz="1600">
                          <a:latin typeface="Times New Roman"/>
                          <a:ea typeface="Times New Roman"/>
                          <a:cs typeface="Times New Roman"/>
                          <a:sym typeface="Times New Roman"/>
                        </a:rPr>
                        <a:t>No glandular breast tissue palpable, just an elevation of breast papilla </a:t>
                      </a:r>
                      <a:r>
                        <a:rPr lang="en" sz="1600">
                          <a:solidFill>
                            <a:srgbClr val="999999"/>
                          </a:solidFill>
                          <a:latin typeface="Times New Roman"/>
                          <a:ea typeface="Times New Roman"/>
                          <a:cs typeface="Times New Roman"/>
                          <a:sym typeface="Times New Roman"/>
                        </a:rPr>
                        <a:t>(check figures below for an illustration).</a:t>
                      </a:r>
                      <a:r>
                        <a:rPr lang="en" sz="1600">
                          <a:latin typeface="Times New Roman"/>
                          <a:ea typeface="Times New Roman"/>
                          <a:cs typeface="Times New Roman"/>
                          <a:sym typeface="Times New Roman"/>
                        </a:rPr>
                        <a:t> </a:t>
                      </a:r>
                      <a:endParaRPr sz="1600">
                        <a:latin typeface="Times New Roman"/>
                        <a:ea typeface="Times New Roman"/>
                        <a:cs typeface="Times New Roman"/>
                        <a:sym typeface="Times New Roman"/>
                      </a:endParaRPr>
                    </a:p>
                    <a:p>
                      <a:pPr indent="0" lvl="0" marL="0" rtl="0" algn="l">
                        <a:spcBef>
                          <a:spcPts val="0"/>
                        </a:spcBef>
                        <a:spcAft>
                          <a:spcPts val="0"/>
                        </a:spcAft>
                        <a:buNone/>
                      </a:pPr>
                      <a:r>
                        <a:rPr lang="en" sz="1600">
                          <a:latin typeface="Times New Roman"/>
                          <a:ea typeface="Times New Roman"/>
                          <a:cs typeface="Times New Roman"/>
                          <a:sym typeface="Times New Roman"/>
                        </a:rPr>
                        <a:t>No pubic hair.</a:t>
                      </a:r>
                      <a:endParaRPr sz="1600">
                        <a:latin typeface="Times New Roman"/>
                        <a:ea typeface="Times New Roman"/>
                        <a:cs typeface="Times New Roman"/>
                        <a:sym typeface="Times New Roman"/>
                      </a:endParaRPr>
                    </a:p>
                  </a:txBody>
                  <a:tcPr marT="91425" marB="91425" marR="91425" marL="91425" anchor="ctr">
                    <a:lnL cap="flat" cmpd="sng" w="38100">
                      <a:solidFill>
                        <a:srgbClr val="EFEFEF"/>
                      </a:solidFill>
                      <a:prstDash val="solid"/>
                      <a:round/>
                      <a:headEnd len="sm" w="sm" type="none"/>
                      <a:tailEnd len="sm" w="sm" type="none"/>
                    </a:lnL>
                    <a:lnR cap="flat" cmpd="sng" w="38100">
                      <a:solidFill>
                        <a:srgbClr val="EFEFEF"/>
                      </a:solidFill>
                      <a:prstDash val="solid"/>
                      <a:round/>
                      <a:headEnd len="sm" w="sm" type="none"/>
                      <a:tailEnd len="sm" w="sm" type="none"/>
                    </a:lnR>
                    <a:lnT cap="flat" cmpd="sng" w="38100">
                      <a:solidFill>
                        <a:srgbClr val="EFEFEF"/>
                      </a:solidFill>
                      <a:prstDash val="solid"/>
                      <a:round/>
                      <a:headEnd len="sm" w="sm" type="none"/>
                      <a:tailEnd len="sm" w="sm" type="none"/>
                    </a:lnT>
                    <a:lnB cap="flat" cmpd="sng" w="38100">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sz="2200">
                          <a:solidFill>
                            <a:srgbClr val="999999"/>
                          </a:solidFill>
                          <a:latin typeface="Times New Roman"/>
                          <a:ea typeface="Times New Roman"/>
                          <a:cs typeface="Times New Roman"/>
                          <a:sym typeface="Times New Roman"/>
                        </a:rPr>
                        <a:t>0-15</a:t>
                      </a:r>
                      <a:endParaRPr b="1" sz="2200">
                        <a:solidFill>
                          <a:srgbClr val="999999"/>
                        </a:solidFill>
                        <a:latin typeface="Times New Roman"/>
                        <a:ea typeface="Times New Roman"/>
                        <a:cs typeface="Times New Roman"/>
                        <a:sym typeface="Times New Roman"/>
                      </a:endParaRPr>
                    </a:p>
                  </a:txBody>
                  <a:tcPr marT="91425" marB="91425" marR="91425" marL="91425" anchor="ctr">
                    <a:lnL cap="flat" cmpd="sng" w="38100">
                      <a:solidFill>
                        <a:srgbClr val="EFEFEF"/>
                      </a:solidFill>
                      <a:prstDash val="solid"/>
                      <a:round/>
                      <a:headEnd len="sm" w="sm" type="none"/>
                      <a:tailEnd len="sm" w="sm" type="none"/>
                    </a:lnL>
                    <a:lnR cap="flat" cmpd="sng" w="38100">
                      <a:solidFill>
                        <a:srgbClr val="EFEFEF"/>
                      </a:solidFill>
                      <a:prstDash val="solid"/>
                      <a:round/>
                      <a:headEnd len="sm" w="sm" type="none"/>
                      <a:tailEnd len="sm" w="sm" type="none"/>
                    </a:lnR>
                    <a:lnT cap="flat" cmpd="sng" w="38100">
                      <a:solidFill>
                        <a:srgbClr val="EFEFEF"/>
                      </a:solidFill>
                      <a:prstDash val="solid"/>
                      <a:round/>
                      <a:headEnd len="sm" w="sm" type="none"/>
                      <a:tailEnd len="sm" w="sm" type="none"/>
                    </a:lnT>
                    <a:lnB cap="flat" cmpd="sng" w="38100">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b="1" lang="en" sz="2200">
                          <a:solidFill>
                            <a:srgbClr val="FFFFFF"/>
                          </a:solidFill>
                          <a:latin typeface="Times New Roman"/>
                          <a:ea typeface="Times New Roman"/>
                          <a:cs typeface="Times New Roman"/>
                          <a:sym typeface="Times New Roman"/>
                        </a:rPr>
                        <a:t>G1</a:t>
                      </a:r>
                      <a:r>
                        <a:rPr lang="en" sz="700">
                          <a:solidFill>
                            <a:srgbClr val="FFFFFF"/>
                          </a:solidFill>
                          <a:latin typeface="Times New Roman"/>
                          <a:ea typeface="Times New Roman"/>
                          <a:cs typeface="Times New Roman"/>
                          <a:sym typeface="Times New Roman"/>
                        </a:rPr>
                        <a:t>(</a:t>
                      </a:r>
                      <a:r>
                        <a:rPr lang="en" sz="700">
                          <a:solidFill>
                            <a:srgbClr val="FFFFFF"/>
                          </a:solidFill>
                          <a:latin typeface="Times New Roman"/>
                          <a:ea typeface="Times New Roman"/>
                          <a:cs typeface="Times New Roman"/>
                          <a:sym typeface="Times New Roman"/>
                        </a:rPr>
                        <a:t>genitals)</a:t>
                      </a:r>
                      <a:endParaRPr sz="700">
                        <a:solidFill>
                          <a:srgbClr val="FFFFFF"/>
                        </a:solidFill>
                        <a:latin typeface="Times New Roman"/>
                        <a:ea typeface="Times New Roman"/>
                        <a:cs typeface="Times New Roman"/>
                        <a:sym typeface="Times New Roman"/>
                      </a:endParaRPr>
                    </a:p>
                    <a:p>
                      <a:pPr indent="0" lvl="0" marL="0" rtl="0" algn="ctr">
                        <a:spcBef>
                          <a:spcPts val="0"/>
                        </a:spcBef>
                        <a:spcAft>
                          <a:spcPts val="0"/>
                        </a:spcAft>
                        <a:buNone/>
                      </a:pPr>
                      <a:r>
                        <a:rPr b="1" lang="en" sz="2200">
                          <a:solidFill>
                            <a:srgbClr val="FFFFFF"/>
                          </a:solidFill>
                          <a:latin typeface="Times New Roman"/>
                          <a:ea typeface="Times New Roman"/>
                          <a:cs typeface="Times New Roman"/>
                          <a:sym typeface="Times New Roman"/>
                        </a:rPr>
                        <a:t>PH1</a:t>
                      </a:r>
                      <a:endParaRPr b="1" sz="2200">
                        <a:solidFill>
                          <a:srgbClr val="FFFFFF"/>
                        </a:solidFill>
                        <a:latin typeface="Times New Roman"/>
                        <a:ea typeface="Times New Roman"/>
                        <a:cs typeface="Times New Roman"/>
                        <a:sym typeface="Times New Roman"/>
                      </a:endParaRPr>
                    </a:p>
                    <a:p>
                      <a:pPr indent="0" lvl="0" marL="0" rtl="0" algn="ctr">
                        <a:spcBef>
                          <a:spcPts val="0"/>
                        </a:spcBef>
                        <a:spcAft>
                          <a:spcPts val="0"/>
                        </a:spcAft>
                        <a:buNone/>
                      </a:pPr>
                      <a:r>
                        <a:t/>
                      </a:r>
                      <a:endParaRPr b="1" sz="2200">
                        <a:solidFill>
                          <a:srgbClr val="FFFFFF"/>
                        </a:solidFill>
                        <a:latin typeface="Times New Roman"/>
                        <a:ea typeface="Times New Roman"/>
                        <a:cs typeface="Times New Roman"/>
                        <a:sym typeface="Times New Roman"/>
                      </a:endParaRPr>
                    </a:p>
                  </a:txBody>
                  <a:tcPr marT="91425" marB="91425" marR="91425" marL="91425" anchor="ctr">
                    <a:lnL cap="flat" cmpd="sng" w="38100">
                      <a:solidFill>
                        <a:srgbClr val="EFEFEF"/>
                      </a:solidFill>
                      <a:prstDash val="solid"/>
                      <a:round/>
                      <a:headEnd len="sm" w="sm" type="none"/>
                      <a:tailEnd len="sm" w="sm" type="none"/>
                    </a:lnL>
                    <a:lnR cap="flat" cmpd="sng" w="38100">
                      <a:solidFill>
                        <a:srgbClr val="EFEFE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EA9999"/>
                    </a:solidFill>
                  </a:tcPr>
                </a:tc>
                <a:tc>
                  <a:txBody>
                    <a:bodyPr/>
                    <a:lstStyle/>
                    <a:p>
                      <a:pPr indent="0" lvl="0" marL="0" rtl="0" algn="l">
                        <a:spcBef>
                          <a:spcPts val="0"/>
                        </a:spcBef>
                        <a:spcAft>
                          <a:spcPts val="0"/>
                        </a:spcAft>
                        <a:buNone/>
                      </a:pPr>
                      <a:r>
                        <a:rPr lang="en" sz="1600">
                          <a:latin typeface="Times New Roman"/>
                          <a:ea typeface="Times New Roman"/>
                          <a:cs typeface="Times New Roman"/>
                          <a:sym typeface="Times New Roman"/>
                        </a:rPr>
                        <a:t>Prepubertal.</a:t>
                      </a:r>
                      <a:endParaRPr sz="1600">
                        <a:latin typeface="Times New Roman"/>
                        <a:ea typeface="Times New Roman"/>
                        <a:cs typeface="Times New Roman"/>
                        <a:sym typeface="Times New Roman"/>
                      </a:endParaRPr>
                    </a:p>
                    <a:p>
                      <a:pPr indent="0" lvl="0" marL="0" rtl="0" algn="l">
                        <a:spcBef>
                          <a:spcPts val="0"/>
                        </a:spcBef>
                        <a:spcAft>
                          <a:spcPts val="0"/>
                        </a:spcAft>
                        <a:buNone/>
                      </a:pPr>
                      <a:r>
                        <a:rPr lang="en" sz="1600">
                          <a:latin typeface="Times New Roman"/>
                          <a:ea typeface="Times New Roman"/>
                          <a:cs typeface="Times New Roman"/>
                          <a:sym typeface="Times New Roman"/>
                        </a:rPr>
                        <a:t>Testicular volume &lt; 3 mL.</a:t>
                      </a:r>
                      <a:endParaRPr sz="1600">
                        <a:latin typeface="Times New Roman"/>
                        <a:ea typeface="Times New Roman"/>
                        <a:cs typeface="Times New Roman"/>
                        <a:sym typeface="Times New Roman"/>
                      </a:endParaRPr>
                    </a:p>
                    <a:p>
                      <a:pPr indent="0" lvl="0" marL="0" rtl="0" algn="l">
                        <a:spcBef>
                          <a:spcPts val="0"/>
                        </a:spcBef>
                        <a:spcAft>
                          <a:spcPts val="0"/>
                        </a:spcAft>
                        <a:buNone/>
                      </a:pPr>
                      <a:r>
                        <a:rPr lang="en" sz="1600">
                          <a:latin typeface="Times New Roman"/>
                          <a:ea typeface="Times New Roman"/>
                          <a:cs typeface="Times New Roman"/>
                          <a:sym typeface="Times New Roman"/>
                        </a:rPr>
                        <a:t>No pubic hair.</a:t>
                      </a:r>
                      <a:endParaRPr sz="1600">
                        <a:latin typeface="Times New Roman"/>
                        <a:ea typeface="Times New Roman"/>
                        <a:cs typeface="Times New Roman"/>
                        <a:sym typeface="Times New Roman"/>
                      </a:endParaRPr>
                    </a:p>
                    <a:p>
                      <a:pPr indent="0" lvl="0" marL="0" rtl="0" algn="l">
                        <a:spcBef>
                          <a:spcPts val="0"/>
                        </a:spcBef>
                        <a:spcAft>
                          <a:spcPts val="0"/>
                        </a:spcAft>
                        <a:buNone/>
                      </a:pPr>
                      <a:r>
                        <a:t/>
                      </a:r>
                      <a:endParaRPr sz="1600">
                        <a:latin typeface="Times New Roman"/>
                        <a:ea typeface="Times New Roman"/>
                        <a:cs typeface="Times New Roman"/>
                        <a:sym typeface="Times New Roman"/>
                      </a:endParaRPr>
                    </a:p>
                  </a:txBody>
                  <a:tcPr marT="91425" marB="91425" marR="91425" marL="91425" anchor="ctr">
                    <a:lnL cap="flat" cmpd="sng" w="38100">
                      <a:solidFill>
                        <a:srgbClr val="EFEFEF"/>
                      </a:solidFill>
                      <a:prstDash val="solid"/>
                      <a:round/>
                      <a:headEnd len="sm" w="sm" type="none"/>
                      <a:tailEnd len="sm" w="sm" type="none"/>
                    </a:lnL>
                    <a:lnR cap="flat" cmpd="sng" w="38100">
                      <a:solidFill>
                        <a:srgbClr val="EFEFEF"/>
                      </a:solidFill>
                      <a:prstDash val="solid"/>
                      <a:round/>
                      <a:headEnd len="sm" w="sm" type="none"/>
                      <a:tailEnd len="sm" w="sm" type="none"/>
                    </a:lnR>
                    <a:lnT cap="flat" cmpd="sng" w="38100">
                      <a:solidFill>
                        <a:srgbClr val="EFEFEF"/>
                      </a:solidFill>
                      <a:prstDash val="solid"/>
                      <a:round/>
                      <a:headEnd len="sm" w="sm" type="none"/>
                      <a:tailEnd len="sm" w="sm" type="none"/>
                    </a:lnT>
                    <a:lnB cap="flat" cmpd="sng" w="38100">
                      <a:solidFill>
                        <a:srgbClr val="EFEFEF"/>
                      </a:solidFill>
                      <a:prstDash val="solid"/>
                      <a:round/>
                      <a:headEnd len="sm" w="sm" type="none"/>
                      <a:tailEnd len="sm" w="sm" type="none"/>
                    </a:lnB>
                  </a:tcPr>
                </a:tc>
              </a:tr>
              <a:tr h="1332275">
                <a:tc>
                  <a:txBody>
                    <a:bodyPr/>
                    <a:lstStyle/>
                    <a:p>
                      <a:pPr indent="0" lvl="0" marL="0" rtl="0" algn="ctr">
                        <a:spcBef>
                          <a:spcPts val="0"/>
                        </a:spcBef>
                        <a:spcAft>
                          <a:spcPts val="0"/>
                        </a:spcAft>
                        <a:buNone/>
                      </a:pPr>
                      <a:r>
                        <a:rPr b="1" lang="en" sz="2000">
                          <a:solidFill>
                            <a:srgbClr val="FFFFFF"/>
                          </a:solidFill>
                          <a:latin typeface="Times New Roman"/>
                          <a:ea typeface="Times New Roman"/>
                          <a:cs typeface="Times New Roman"/>
                          <a:sym typeface="Times New Roman"/>
                        </a:rPr>
                        <a:t>B2</a:t>
                      </a:r>
                      <a:endParaRPr b="1" sz="2000">
                        <a:solidFill>
                          <a:srgbClr val="FFFFFF"/>
                        </a:solidFill>
                        <a:latin typeface="Times New Roman"/>
                        <a:ea typeface="Times New Roman"/>
                        <a:cs typeface="Times New Roman"/>
                        <a:sym typeface="Times New Roman"/>
                      </a:endParaRPr>
                    </a:p>
                    <a:p>
                      <a:pPr indent="0" lvl="0" marL="0" rtl="0" algn="ctr">
                        <a:spcBef>
                          <a:spcPts val="0"/>
                        </a:spcBef>
                        <a:spcAft>
                          <a:spcPts val="0"/>
                        </a:spcAft>
                        <a:buNone/>
                      </a:pPr>
                      <a:r>
                        <a:rPr b="1" lang="en" sz="2000">
                          <a:solidFill>
                            <a:srgbClr val="FFFFFF"/>
                          </a:solidFill>
                          <a:latin typeface="Times New Roman"/>
                          <a:ea typeface="Times New Roman"/>
                          <a:cs typeface="Times New Roman"/>
                          <a:sym typeface="Times New Roman"/>
                        </a:rPr>
                        <a:t>PH2</a:t>
                      </a:r>
                      <a:endParaRPr b="1" sz="2000">
                        <a:solidFill>
                          <a:srgbClr val="FFFFFF"/>
                        </a:solidFill>
                        <a:latin typeface="Times New Roman"/>
                        <a:ea typeface="Times New Roman"/>
                        <a:cs typeface="Times New Roman"/>
                        <a:sym typeface="Times New Roman"/>
                      </a:endParaRPr>
                    </a:p>
                    <a:p>
                      <a:pPr indent="0" lvl="0" marL="0" rtl="0" algn="ctr">
                        <a:spcBef>
                          <a:spcPts val="0"/>
                        </a:spcBef>
                        <a:spcAft>
                          <a:spcPts val="0"/>
                        </a:spcAft>
                        <a:buNone/>
                      </a:pPr>
                      <a:r>
                        <a:t/>
                      </a:r>
                      <a:endParaRPr b="1" sz="2000">
                        <a:solidFill>
                          <a:srgbClr val="FFFFFF"/>
                        </a:solidFill>
                        <a:latin typeface="Times New Roman"/>
                        <a:ea typeface="Times New Roman"/>
                        <a:cs typeface="Times New Roman"/>
                        <a:sym typeface="Times New Roman"/>
                      </a:endParaRPr>
                    </a:p>
                  </a:txBody>
                  <a:tcPr marT="91425" marB="91425" marR="91425" marL="91425" anchor="ctr">
                    <a:lnL cap="flat" cmpd="sng" w="28575">
                      <a:solidFill>
                        <a:srgbClr val="FFFFFF"/>
                      </a:solidFill>
                      <a:prstDash val="solid"/>
                      <a:round/>
                      <a:headEnd len="sm" w="sm" type="none"/>
                      <a:tailEnd len="sm" w="sm" type="none"/>
                    </a:lnL>
                    <a:lnR cap="flat" cmpd="sng" w="38100">
                      <a:solidFill>
                        <a:srgbClr val="EFEFE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A9999"/>
                    </a:solidFill>
                  </a:tcPr>
                </a:tc>
                <a:tc>
                  <a:txBody>
                    <a:bodyPr/>
                    <a:lstStyle/>
                    <a:p>
                      <a:pPr indent="0" lvl="0" marL="0" rtl="0" algn="l">
                        <a:spcBef>
                          <a:spcPts val="0"/>
                        </a:spcBef>
                        <a:spcAft>
                          <a:spcPts val="0"/>
                        </a:spcAft>
                        <a:buNone/>
                      </a:pPr>
                      <a:r>
                        <a:rPr lang="en" sz="1600">
                          <a:latin typeface="Times New Roman"/>
                          <a:ea typeface="Times New Roman"/>
                          <a:cs typeface="Times New Roman"/>
                          <a:sym typeface="Times New Roman"/>
                        </a:rPr>
                        <a:t>Breast budding with elevation of breast and papilla as a small mound [</a:t>
                      </a:r>
                      <a:r>
                        <a:rPr lang="en" sz="1600">
                          <a:solidFill>
                            <a:srgbClr val="CC4125"/>
                          </a:solidFill>
                          <a:latin typeface="Times New Roman"/>
                          <a:ea typeface="Times New Roman"/>
                          <a:cs typeface="Times New Roman"/>
                          <a:sym typeface="Times New Roman"/>
                        </a:rPr>
                        <a:t>1st pubertal sign in girls</a:t>
                      </a:r>
                      <a:r>
                        <a:rPr lang="en" sz="1600">
                          <a:latin typeface="Times New Roman"/>
                          <a:ea typeface="Times New Roman"/>
                          <a:cs typeface="Times New Roman"/>
                          <a:sym typeface="Times New Roman"/>
                        </a:rPr>
                        <a:t>]. </a:t>
                      </a:r>
                      <a:endParaRPr sz="1600">
                        <a:latin typeface="Times New Roman"/>
                        <a:ea typeface="Times New Roman"/>
                        <a:cs typeface="Times New Roman"/>
                        <a:sym typeface="Times New Roman"/>
                      </a:endParaRPr>
                    </a:p>
                    <a:p>
                      <a:pPr indent="0" lvl="0" marL="0" rtl="0" algn="l">
                        <a:spcBef>
                          <a:spcPts val="0"/>
                        </a:spcBef>
                        <a:spcAft>
                          <a:spcPts val="0"/>
                        </a:spcAft>
                        <a:buNone/>
                      </a:pPr>
                      <a:r>
                        <a:rPr lang="en" sz="1600">
                          <a:latin typeface="Times New Roman"/>
                          <a:ea typeface="Times New Roman"/>
                          <a:cs typeface="Times New Roman"/>
                          <a:sym typeface="Times New Roman"/>
                        </a:rPr>
                        <a:t>Downy soft pubic hair.</a:t>
                      </a:r>
                      <a:endParaRPr sz="1600">
                        <a:latin typeface="Times New Roman"/>
                        <a:ea typeface="Times New Roman"/>
                        <a:cs typeface="Times New Roman"/>
                        <a:sym typeface="Times New Roman"/>
                      </a:endParaRPr>
                    </a:p>
                    <a:p>
                      <a:pPr indent="0" lvl="0" marL="0" rtl="0" algn="ctr">
                        <a:spcBef>
                          <a:spcPts val="0"/>
                        </a:spcBef>
                        <a:spcAft>
                          <a:spcPts val="0"/>
                        </a:spcAft>
                        <a:buNone/>
                      </a:pPr>
                      <a:r>
                        <a:rPr b="1" lang="en" sz="1600">
                          <a:solidFill>
                            <a:srgbClr val="CC4125"/>
                          </a:solidFill>
                          <a:latin typeface="Times New Roman"/>
                          <a:ea typeface="Times New Roman"/>
                          <a:cs typeface="Times New Roman"/>
                          <a:sym typeface="Times New Roman"/>
                        </a:rPr>
                        <a:t>Growth spurt (between stage 2-3)</a:t>
                      </a:r>
                      <a:endParaRPr b="1" sz="1600">
                        <a:solidFill>
                          <a:srgbClr val="CC4125"/>
                        </a:solidFill>
                        <a:latin typeface="Times New Roman"/>
                        <a:ea typeface="Times New Roman"/>
                        <a:cs typeface="Times New Roman"/>
                        <a:sym typeface="Times New Roman"/>
                      </a:endParaRPr>
                    </a:p>
                    <a:p>
                      <a:pPr indent="0" lvl="0" marL="0" rtl="0" algn="l">
                        <a:spcBef>
                          <a:spcPts val="0"/>
                        </a:spcBef>
                        <a:spcAft>
                          <a:spcPts val="0"/>
                        </a:spcAft>
                        <a:buNone/>
                      </a:pPr>
                      <a:r>
                        <a:t/>
                      </a:r>
                      <a:endParaRPr sz="1600">
                        <a:latin typeface="Times New Roman"/>
                        <a:ea typeface="Times New Roman"/>
                        <a:cs typeface="Times New Roman"/>
                        <a:sym typeface="Times New Roman"/>
                      </a:endParaRPr>
                    </a:p>
                  </a:txBody>
                  <a:tcPr marT="91425" marB="91425" marR="91425" marL="91425" anchor="ctr">
                    <a:lnL cap="flat" cmpd="sng" w="38100">
                      <a:solidFill>
                        <a:srgbClr val="EFEFEF"/>
                      </a:solidFill>
                      <a:prstDash val="solid"/>
                      <a:round/>
                      <a:headEnd len="sm" w="sm" type="none"/>
                      <a:tailEnd len="sm" w="sm" type="none"/>
                    </a:lnL>
                    <a:lnR cap="flat" cmpd="sng" w="38100">
                      <a:solidFill>
                        <a:srgbClr val="EFEFEF"/>
                      </a:solidFill>
                      <a:prstDash val="solid"/>
                      <a:round/>
                      <a:headEnd len="sm" w="sm" type="none"/>
                      <a:tailEnd len="sm" w="sm" type="none"/>
                    </a:lnR>
                    <a:lnT cap="flat" cmpd="sng" w="38100">
                      <a:solidFill>
                        <a:srgbClr val="EFEFEF"/>
                      </a:solidFill>
                      <a:prstDash val="solid"/>
                      <a:round/>
                      <a:headEnd len="sm" w="sm" type="none"/>
                      <a:tailEnd len="sm" w="sm" type="none"/>
                    </a:lnT>
                    <a:lnB cap="flat" cmpd="sng" w="38100">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sz="2200">
                          <a:solidFill>
                            <a:srgbClr val="999999"/>
                          </a:solidFill>
                          <a:latin typeface="Times New Roman"/>
                          <a:ea typeface="Times New Roman"/>
                          <a:cs typeface="Times New Roman"/>
                          <a:sym typeface="Times New Roman"/>
                        </a:rPr>
                        <a:t>8-15</a:t>
                      </a:r>
                      <a:endParaRPr b="1" sz="2200">
                        <a:solidFill>
                          <a:srgbClr val="999999"/>
                        </a:solidFill>
                        <a:latin typeface="Times New Roman"/>
                        <a:ea typeface="Times New Roman"/>
                        <a:cs typeface="Times New Roman"/>
                        <a:sym typeface="Times New Roman"/>
                      </a:endParaRPr>
                    </a:p>
                  </a:txBody>
                  <a:tcPr marT="91425" marB="91425" marR="91425" marL="91425" anchor="ctr">
                    <a:lnL cap="flat" cmpd="sng" w="38100">
                      <a:solidFill>
                        <a:srgbClr val="EFEFEF"/>
                      </a:solidFill>
                      <a:prstDash val="solid"/>
                      <a:round/>
                      <a:headEnd len="sm" w="sm" type="none"/>
                      <a:tailEnd len="sm" w="sm" type="none"/>
                    </a:lnL>
                    <a:lnR cap="flat" cmpd="sng" w="38100">
                      <a:solidFill>
                        <a:srgbClr val="EFEFEF"/>
                      </a:solidFill>
                      <a:prstDash val="solid"/>
                      <a:round/>
                      <a:headEnd len="sm" w="sm" type="none"/>
                      <a:tailEnd len="sm" w="sm" type="none"/>
                    </a:lnR>
                    <a:lnT cap="flat" cmpd="sng" w="38100">
                      <a:solidFill>
                        <a:srgbClr val="EFEFEF"/>
                      </a:solidFill>
                      <a:prstDash val="solid"/>
                      <a:round/>
                      <a:headEnd len="sm" w="sm" type="none"/>
                      <a:tailEnd len="sm" w="sm" type="none"/>
                    </a:lnT>
                    <a:lnB cap="flat" cmpd="sng" w="38100">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b="1" lang="en" sz="2200">
                          <a:solidFill>
                            <a:srgbClr val="FFFFFF"/>
                          </a:solidFill>
                          <a:latin typeface="Times New Roman"/>
                          <a:ea typeface="Times New Roman"/>
                          <a:cs typeface="Times New Roman"/>
                          <a:sym typeface="Times New Roman"/>
                        </a:rPr>
                        <a:t>G2 </a:t>
                      </a:r>
                      <a:endParaRPr b="1" sz="2200">
                        <a:solidFill>
                          <a:srgbClr val="FFFFFF"/>
                        </a:solidFill>
                        <a:latin typeface="Times New Roman"/>
                        <a:ea typeface="Times New Roman"/>
                        <a:cs typeface="Times New Roman"/>
                        <a:sym typeface="Times New Roman"/>
                      </a:endParaRPr>
                    </a:p>
                    <a:p>
                      <a:pPr indent="0" lvl="0" marL="0" rtl="0" algn="ctr">
                        <a:spcBef>
                          <a:spcPts val="0"/>
                        </a:spcBef>
                        <a:spcAft>
                          <a:spcPts val="0"/>
                        </a:spcAft>
                        <a:buNone/>
                      </a:pPr>
                      <a:r>
                        <a:rPr b="1" lang="en" sz="2200">
                          <a:solidFill>
                            <a:srgbClr val="FFFFFF"/>
                          </a:solidFill>
                          <a:latin typeface="Times New Roman"/>
                          <a:ea typeface="Times New Roman"/>
                          <a:cs typeface="Times New Roman"/>
                          <a:sym typeface="Times New Roman"/>
                        </a:rPr>
                        <a:t>PH2</a:t>
                      </a:r>
                      <a:endParaRPr b="1" sz="2200">
                        <a:solidFill>
                          <a:srgbClr val="FFFFFF"/>
                        </a:solidFill>
                        <a:latin typeface="Times New Roman"/>
                        <a:ea typeface="Times New Roman"/>
                        <a:cs typeface="Times New Roman"/>
                        <a:sym typeface="Times New Roman"/>
                      </a:endParaRPr>
                    </a:p>
                    <a:p>
                      <a:pPr indent="0" lvl="0" marL="0" rtl="0" algn="ctr">
                        <a:spcBef>
                          <a:spcPts val="0"/>
                        </a:spcBef>
                        <a:spcAft>
                          <a:spcPts val="0"/>
                        </a:spcAft>
                        <a:buNone/>
                      </a:pPr>
                      <a:r>
                        <a:t/>
                      </a:r>
                      <a:endParaRPr b="1" sz="2200">
                        <a:solidFill>
                          <a:srgbClr val="FFFFFF"/>
                        </a:solidFill>
                        <a:latin typeface="Times New Roman"/>
                        <a:ea typeface="Times New Roman"/>
                        <a:cs typeface="Times New Roman"/>
                        <a:sym typeface="Times New Roman"/>
                      </a:endParaRPr>
                    </a:p>
                  </a:txBody>
                  <a:tcPr marT="91425" marB="91425" marR="91425" marL="91425" anchor="ctr">
                    <a:lnL cap="flat" cmpd="sng" w="38100">
                      <a:solidFill>
                        <a:srgbClr val="EFEFEF"/>
                      </a:solidFill>
                      <a:prstDash val="solid"/>
                      <a:round/>
                      <a:headEnd len="sm" w="sm" type="none"/>
                      <a:tailEnd len="sm" w="sm" type="none"/>
                    </a:lnL>
                    <a:lnR cap="flat" cmpd="sng" w="38100">
                      <a:solidFill>
                        <a:srgbClr val="EFEFE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EA9999"/>
                    </a:solidFill>
                  </a:tcPr>
                </a:tc>
                <a:tc>
                  <a:txBody>
                    <a:bodyPr/>
                    <a:lstStyle/>
                    <a:p>
                      <a:pPr indent="0" lvl="0" marL="0" rtl="0" algn="l">
                        <a:spcBef>
                          <a:spcPts val="0"/>
                        </a:spcBef>
                        <a:spcAft>
                          <a:spcPts val="0"/>
                        </a:spcAft>
                        <a:buNone/>
                      </a:pPr>
                      <a:r>
                        <a:rPr lang="en" sz="1600">
                          <a:latin typeface="Times New Roman"/>
                          <a:ea typeface="Times New Roman"/>
                          <a:cs typeface="Times New Roman"/>
                          <a:sym typeface="Times New Roman"/>
                        </a:rPr>
                        <a:t>Enlargement of testicular volume (3-6 mL) [</a:t>
                      </a:r>
                      <a:r>
                        <a:rPr lang="en" sz="1600">
                          <a:solidFill>
                            <a:srgbClr val="CC4125"/>
                          </a:solidFill>
                          <a:latin typeface="Times New Roman"/>
                          <a:ea typeface="Times New Roman"/>
                          <a:cs typeface="Times New Roman"/>
                          <a:sym typeface="Times New Roman"/>
                        </a:rPr>
                        <a:t>1st pubertal sign in boys</a:t>
                      </a:r>
                      <a:r>
                        <a:rPr lang="en" sz="1600">
                          <a:latin typeface="Times New Roman"/>
                          <a:ea typeface="Times New Roman"/>
                          <a:cs typeface="Times New Roman"/>
                          <a:sym typeface="Times New Roman"/>
                        </a:rPr>
                        <a:t>]. Little or no change in penile size. </a:t>
                      </a:r>
                      <a:endParaRPr sz="1600">
                        <a:latin typeface="Times New Roman"/>
                        <a:ea typeface="Times New Roman"/>
                        <a:cs typeface="Times New Roman"/>
                        <a:sym typeface="Times New Roman"/>
                      </a:endParaRPr>
                    </a:p>
                    <a:p>
                      <a:pPr indent="0" lvl="0" marL="0" rtl="0" algn="l">
                        <a:spcBef>
                          <a:spcPts val="0"/>
                        </a:spcBef>
                        <a:spcAft>
                          <a:spcPts val="0"/>
                        </a:spcAft>
                        <a:buNone/>
                      </a:pPr>
                      <a:r>
                        <a:rPr lang="en" sz="1600">
                          <a:latin typeface="Times New Roman"/>
                          <a:ea typeface="Times New Roman"/>
                          <a:cs typeface="Times New Roman"/>
                          <a:sym typeface="Times New Roman"/>
                        </a:rPr>
                        <a:t>Downy soft pubic hair.</a:t>
                      </a:r>
                      <a:endParaRPr sz="1600">
                        <a:latin typeface="Times New Roman"/>
                        <a:ea typeface="Times New Roman"/>
                        <a:cs typeface="Times New Roman"/>
                        <a:sym typeface="Times New Roman"/>
                      </a:endParaRPr>
                    </a:p>
                    <a:p>
                      <a:pPr indent="0" lvl="0" marL="0" rtl="0" algn="l">
                        <a:spcBef>
                          <a:spcPts val="0"/>
                        </a:spcBef>
                        <a:spcAft>
                          <a:spcPts val="0"/>
                        </a:spcAft>
                        <a:buNone/>
                      </a:pPr>
                      <a:r>
                        <a:t/>
                      </a:r>
                      <a:endParaRPr sz="1600">
                        <a:latin typeface="Times New Roman"/>
                        <a:ea typeface="Times New Roman"/>
                        <a:cs typeface="Times New Roman"/>
                        <a:sym typeface="Times New Roman"/>
                      </a:endParaRPr>
                    </a:p>
                  </a:txBody>
                  <a:tcPr marT="91425" marB="91425" marR="91425" marL="91425" anchor="ctr">
                    <a:lnL cap="flat" cmpd="sng" w="38100">
                      <a:solidFill>
                        <a:srgbClr val="EFEFEF"/>
                      </a:solidFill>
                      <a:prstDash val="solid"/>
                      <a:round/>
                      <a:headEnd len="sm" w="sm" type="none"/>
                      <a:tailEnd len="sm" w="sm" type="none"/>
                    </a:lnL>
                    <a:lnR cap="flat" cmpd="sng" w="38100">
                      <a:solidFill>
                        <a:srgbClr val="EFEFEF"/>
                      </a:solidFill>
                      <a:prstDash val="solid"/>
                      <a:round/>
                      <a:headEnd len="sm" w="sm" type="none"/>
                      <a:tailEnd len="sm" w="sm" type="none"/>
                    </a:lnR>
                    <a:lnT cap="flat" cmpd="sng" w="38100">
                      <a:solidFill>
                        <a:srgbClr val="EFEFEF"/>
                      </a:solidFill>
                      <a:prstDash val="solid"/>
                      <a:round/>
                      <a:headEnd len="sm" w="sm" type="none"/>
                      <a:tailEnd len="sm" w="sm" type="none"/>
                    </a:lnT>
                    <a:lnB cap="flat" cmpd="sng" w="38100">
                      <a:solidFill>
                        <a:srgbClr val="EFEFEF"/>
                      </a:solidFill>
                      <a:prstDash val="solid"/>
                      <a:round/>
                      <a:headEnd len="sm" w="sm" type="none"/>
                      <a:tailEnd len="sm" w="sm" type="none"/>
                    </a:lnB>
                  </a:tcPr>
                </a:tc>
              </a:tr>
              <a:tr h="1109025">
                <a:tc>
                  <a:txBody>
                    <a:bodyPr/>
                    <a:lstStyle/>
                    <a:p>
                      <a:pPr indent="0" lvl="0" marL="0" rtl="0" algn="ctr">
                        <a:spcBef>
                          <a:spcPts val="0"/>
                        </a:spcBef>
                        <a:spcAft>
                          <a:spcPts val="0"/>
                        </a:spcAft>
                        <a:buNone/>
                      </a:pPr>
                      <a:r>
                        <a:rPr b="1" lang="en" sz="2000">
                          <a:solidFill>
                            <a:srgbClr val="FFFFFF"/>
                          </a:solidFill>
                          <a:latin typeface="Times New Roman"/>
                          <a:ea typeface="Times New Roman"/>
                          <a:cs typeface="Times New Roman"/>
                          <a:sym typeface="Times New Roman"/>
                        </a:rPr>
                        <a:t>B3 </a:t>
                      </a:r>
                      <a:endParaRPr b="1" sz="2000">
                        <a:solidFill>
                          <a:srgbClr val="FFFFFF"/>
                        </a:solidFill>
                        <a:latin typeface="Times New Roman"/>
                        <a:ea typeface="Times New Roman"/>
                        <a:cs typeface="Times New Roman"/>
                        <a:sym typeface="Times New Roman"/>
                      </a:endParaRPr>
                    </a:p>
                    <a:p>
                      <a:pPr indent="0" lvl="0" marL="0" rtl="0" algn="ctr">
                        <a:spcBef>
                          <a:spcPts val="0"/>
                        </a:spcBef>
                        <a:spcAft>
                          <a:spcPts val="0"/>
                        </a:spcAft>
                        <a:buNone/>
                      </a:pPr>
                      <a:r>
                        <a:rPr b="1" lang="en" sz="2000">
                          <a:solidFill>
                            <a:srgbClr val="FFFFFF"/>
                          </a:solidFill>
                          <a:latin typeface="Times New Roman"/>
                          <a:ea typeface="Times New Roman"/>
                          <a:cs typeface="Times New Roman"/>
                          <a:sym typeface="Times New Roman"/>
                        </a:rPr>
                        <a:t>PH3</a:t>
                      </a:r>
                      <a:endParaRPr b="1" sz="2000">
                        <a:solidFill>
                          <a:srgbClr val="FFFFFF"/>
                        </a:solidFill>
                        <a:latin typeface="Times New Roman"/>
                        <a:ea typeface="Times New Roman"/>
                        <a:cs typeface="Times New Roman"/>
                        <a:sym typeface="Times New Roman"/>
                      </a:endParaRPr>
                    </a:p>
                    <a:p>
                      <a:pPr indent="0" lvl="0" marL="0" rtl="0" algn="ctr">
                        <a:spcBef>
                          <a:spcPts val="0"/>
                        </a:spcBef>
                        <a:spcAft>
                          <a:spcPts val="0"/>
                        </a:spcAft>
                        <a:buNone/>
                      </a:pPr>
                      <a:r>
                        <a:t/>
                      </a:r>
                      <a:endParaRPr b="1" sz="2000">
                        <a:solidFill>
                          <a:srgbClr val="FFFFFF"/>
                        </a:solidFill>
                        <a:latin typeface="Times New Roman"/>
                        <a:ea typeface="Times New Roman"/>
                        <a:cs typeface="Times New Roman"/>
                        <a:sym typeface="Times New Roman"/>
                      </a:endParaRPr>
                    </a:p>
                  </a:txBody>
                  <a:tcPr marT="91425" marB="91425" marR="91425" marL="91425" anchor="ctr">
                    <a:lnL cap="flat" cmpd="sng" w="28575">
                      <a:solidFill>
                        <a:srgbClr val="FFFFFF"/>
                      </a:solidFill>
                      <a:prstDash val="solid"/>
                      <a:round/>
                      <a:headEnd len="sm" w="sm" type="none"/>
                      <a:tailEnd len="sm" w="sm" type="none"/>
                    </a:lnL>
                    <a:lnR cap="flat" cmpd="sng" w="38100">
                      <a:solidFill>
                        <a:srgbClr val="EFEFE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A9999"/>
                    </a:solidFill>
                  </a:tcPr>
                </a:tc>
                <a:tc>
                  <a:txBody>
                    <a:bodyPr/>
                    <a:lstStyle/>
                    <a:p>
                      <a:pPr indent="0" lvl="0" marL="0" rtl="0" algn="l">
                        <a:spcBef>
                          <a:spcPts val="0"/>
                        </a:spcBef>
                        <a:spcAft>
                          <a:spcPts val="0"/>
                        </a:spcAft>
                        <a:buNone/>
                      </a:pPr>
                      <a:r>
                        <a:rPr lang="en" sz="1600">
                          <a:latin typeface="Times New Roman"/>
                          <a:ea typeface="Times New Roman"/>
                          <a:cs typeface="Times New Roman"/>
                          <a:sym typeface="Times New Roman"/>
                        </a:rPr>
                        <a:t>Further enlargement of breast and areola. </a:t>
                      </a:r>
                      <a:endParaRPr sz="1600">
                        <a:latin typeface="Times New Roman"/>
                        <a:ea typeface="Times New Roman"/>
                        <a:cs typeface="Times New Roman"/>
                        <a:sym typeface="Times New Roman"/>
                      </a:endParaRPr>
                    </a:p>
                    <a:p>
                      <a:pPr indent="0" lvl="0" marL="0" rtl="0" algn="l">
                        <a:spcBef>
                          <a:spcPts val="0"/>
                        </a:spcBef>
                        <a:spcAft>
                          <a:spcPts val="0"/>
                        </a:spcAft>
                        <a:buNone/>
                      </a:pPr>
                      <a:r>
                        <a:rPr lang="en" sz="1600">
                          <a:latin typeface="Times New Roman"/>
                          <a:ea typeface="Times New Roman"/>
                          <a:cs typeface="Times New Roman"/>
                          <a:sym typeface="Times New Roman"/>
                        </a:rPr>
                        <a:t>Darker, coarser and curled hair.</a:t>
                      </a:r>
                      <a:endParaRPr sz="1600">
                        <a:latin typeface="Times New Roman"/>
                        <a:ea typeface="Times New Roman"/>
                        <a:cs typeface="Times New Roman"/>
                        <a:sym typeface="Times New Roman"/>
                      </a:endParaRPr>
                    </a:p>
                    <a:p>
                      <a:pPr indent="0" lvl="0" marL="0" rtl="0" algn="l">
                        <a:spcBef>
                          <a:spcPts val="0"/>
                        </a:spcBef>
                        <a:spcAft>
                          <a:spcPts val="0"/>
                        </a:spcAft>
                        <a:buNone/>
                      </a:pPr>
                      <a:r>
                        <a:t/>
                      </a:r>
                      <a:endParaRPr sz="1600">
                        <a:latin typeface="Times New Roman"/>
                        <a:ea typeface="Times New Roman"/>
                        <a:cs typeface="Times New Roman"/>
                        <a:sym typeface="Times New Roman"/>
                      </a:endParaRPr>
                    </a:p>
                  </a:txBody>
                  <a:tcPr marT="91425" marB="91425" marR="91425" marL="91425" anchor="ctr">
                    <a:lnL cap="flat" cmpd="sng" w="38100">
                      <a:solidFill>
                        <a:srgbClr val="EFEFEF"/>
                      </a:solidFill>
                      <a:prstDash val="solid"/>
                      <a:round/>
                      <a:headEnd len="sm" w="sm" type="none"/>
                      <a:tailEnd len="sm" w="sm" type="none"/>
                    </a:lnL>
                    <a:lnR cap="flat" cmpd="sng" w="38100">
                      <a:solidFill>
                        <a:srgbClr val="EFEFEF"/>
                      </a:solidFill>
                      <a:prstDash val="solid"/>
                      <a:round/>
                      <a:headEnd len="sm" w="sm" type="none"/>
                      <a:tailEnd len="sm" w="sm" type="none"/>
                    </a:lnR>
                    <a:lnT cap="flat" cmpd="sng" w="38100">
                      <a:solidFill>
                        <a:srgbClr val="EFEFEF"/>
                      </a:solidFill>
                      <a:prstDash val="solid"/>
                      <a:round/>
                      <a:headEnd len="sm" w="sm" type="none"/>
                      <a:tailEnd len="sm" w="sm" type="none"/>
                    </a:lnT>
                    <a:lnB cap="flat" cmpd="sng" w="38100">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sz="2200">
                          <a:solidFill>
                            <a:srgbClr val="999999"/>
                          </a:solidFill>
                          <a:latin typeface="Times New Roman"/>
                          <a:ea typeface="Times New Roman"/>
                          <a:cs typeface="Times New Roman"/>
                          <a:sym typeface="Times New Roman"/>
                        </a:rPr>
                        <a:t>10-15</a:t>
                      </a:r>
                      <a:endParaRPr b="1" sz="2200">
                        <a:solidFill>
                          <a:srgbClr val="999999"/>
                        </a:solidFill>
                        <a:latin typeface="Times New Roman"/>
                        <a:ea typeface="Times New Roman"/>
                        <a:cs typeface="Times New Roman"/>
                        <a:sym typeface="Times New Roman"/>
                      </a:endParaRPr>
                    </a:p>
                  </a:txBody>
                  <a:tcPr marT="91425" marB="91425" marR="91425" marL="91425" anchor="ctr">
                    <a:lnL cap="flat" cmpd="sng" w="38100">
                      <a:solidFill>
                        <a:srgbClr val="EFEFEF"/>
                      </a:solidFill>
                      <a:prstDash val="solid"/>
                      <a:round/>
                      <a:headEnd len="sm" w="sm" type="none"/>
                      <a:tailEnd len="sm" w="sm" type="none"/>
                    </a:lnL>
                    <a:lnR cap="flat" cmpd="sng" w="38100">
                      <a:solidFill>
                        <a:srgbClr val="EFEFEF"/>
                      </a:solidFill>
                      <a:prstDash val="solid"/>
                      <a:round/>
                      <a:headEnd len="sm" w="sm" type="none"/>
                      <a:tailEnd len="sm" w="sm" type="none"/>
                    </a:lnR>
                    <a:lnT cap="flat" cmpd="sng" w="38100">
                      <a:solidFill>
                        <a:srgbClr val="EFEFEF"/>
                      </a:solidFill>
                      <a:prstDash val="solid"/>
                      <a:round/>
                      <a:headEnd len="sm" w="sm" type="none"/>
                      <a:tailEnd len="sm" w="sm" type="none"/>
                    </a:lnT>
                    <a:lnB cap="flat" cmpd="sng" w="38100">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b="1" lang="en" sz="2200">
                          <a:solidFill>
                            <a:srgbClr val="FFFFFF"/>
                          </a:solidFill>
                          <a:latin typeface="Times New Roman"/>
                          <a:ea typeface="Times New Roman"/>
                          <a:cs typeface="Times New Roman"/>
                          <a:sym typeface="Times New Roman"/>
                        </a:rPr>
                        <a:t>G3</a:t>
                      </a:r>
                      <a:endParaRPr b="1" sz="2200">
                        <a:solidFill>
                          <a:srgbClr val="FFFFFF"/>
                        </a:solidFill>
                        <a:latin typeface="Times New Roman"/>
                        <a:ea typeface="Times New Roman"/>
                        <a:cs typeface="Times New Roman"/>
                        <a:sym typeface="Times New Roman"/>
                      </a:endParaRPr>
                    </a:p>
                    <a:p>
                      <a:pPr indent="0" lvl="0" marL="0" rtl="0" algn="ctr">
                        <a:spcBef>
                          <a:spcPts val="0"/>
                        </a:spcBef>
                        <a:spcAft>
                          <a:spcPts val="0"/>
                        </a:spcAft>
                        <a:buNone/>
                      </a:pPr>
                      <a:r>
                        <a:rPr b="1" lang="en" sz="2200">
                          <a:solidFill>
                            <a:srgbClr val="FFFFFF"/>
                          </a:solidFill>
                          <a:latin typeface="Times New Roman"/>
                          <a:ea typeface="Times New Roman"/>
                          <a:cs typeface="Times New Roman"/>
                          <a:sym typeface="Times New Roman"/>
                        </a:rPr>
                        <a:t>PH3</a:t>
                      </a:r>
                      <a:endParaRPr b="1" sz="2200">
                        <a:solidFill>
                          <a:srgbClr val="FFFFFF"/>
                        </a:solidFill>
                        <a:latin typeface="Times New Roman"/>
                        <a:ea typeface="Times New Roman"/>
                        <a:cs typeface="Times New Roman"/>
                        <a:sym typeface="Times New Roman"/>
                      </a:endParaRPr>
                    </a:p>
                    <a:p>
                      <a:pPr indent="0" lvl="0" marL="0" rtl="0" algn="ctr">
                        <a:spcBef>
                          <a:spcPts val="0"/>
                        </a:spcBef>
                        <a:spcAft>
                          <a:spcPts val="0"/>
                        </a:spcAft>
                        <a:buNone/>
                      </a:pPr>
                      <a:r>
                        <a:t/>
                      </a:r>
                      <a:endParaRPr b="1" sz="2200">
                        <a:solidFill>
                          <a:srgbClr val="FFFFFF"/>
                        </a:solidFill>
                        <a:latin typeface="Times New Roman"/>
                        <a:ea typeface="Times New Roman"/>
                        <a:cs typeface="Times New Roman"/>
                        <a:sym typeface="Times New Roman"/>
                      </a:endParaRPr>
                    </a:p>
                  </a:txBody>
                  <a:tcPr marT="91425" marB="91425" marR="91425" marL="91425" anchor="ctr">
                    <a:lnL cap="flat" cmpd="sng" w="38100">
                      <a:solidFill>
                        <a:srgbClr val="EFEFEF"/>
                      </a:solidFill>
                      <a:prstDash val="solid"/>
                      <a:round/>
                      <a:headEnd len="sm" w="sm" type="none"/>
                      <a:tailEnd len="sm" w="sm" type="none"/>
                    </a:lnL>
                    <a:lnR cap="flat" cmpd="sng" w="38100">
                      <a:solidFill>
                        <a:srgbClr val="EFEFE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EA9999"/>
                    </a:solidFill>
                  </a:tcPr>
                </a:tc>
                <a:tc>
                  <a:txBody>
                    <a:bodyPr/>
                    <a:lstStyle/>
                    <a:p>
                      <a:pPr indent="0" lvl="0" marL="0" rtl="0" algn="l">
                        <a:spcBef>
                          <a:spcPts val="0"/>
                        </a:spcBef>
                        <a:spcAft>
                          <a:spcPts val="0"/>
                        </a:spcAft>
                        <a:buNone/>
                      </a:pPr>
                      <a:r>
                        <a:rPr lang="en" sz="1600">
                          <a:latin typeface="Times New Roman"/>
                          <a:ea typeface="Times New Roman"/>
                          <a:cs typeface="Times New Roman"/>
                          <a:sym typeface="Times New Roman"/>
                        </a:rPr>
                        <a:t>Testicular volume 8-12 mL. Penile lengthening. Darker, coarser, and curled hair.</a:t>
                      </a:r>
                      <a:endParaRPr sz="1600">
                        <a:latin typeface="Times New Roman"/>
                        <a:ea typeface="Times New Roman"/>
                        <a:cs typeface="Times New Roman"/>
                        <a:sym typeface="Times New Roman"/>
                      </a:endParaRPr>
                    </a:p>
                    <a:p>
                      <a:pPr indent="0" lvl="0" marL="0" rtl="0" algn="ctr">
                        <a:spcBef>
                          <a:spcPts val="0"/>
                        </a:spcBef>
                        <a:spcAft>
                          <a:spcPts val="0"/>
                        </a:spcAft>
                        <a:buNone/>
                      </a:pPr>
                      <a:r>
                        <a:rPr b="1" lang="en" sz="1600">
                          <a:solidFill>
                            <a:srgbClr val="CC4125"/>
                          </a:solidFill>
                          <a:latin typeface="Times New Roman"/>
                          <a:ea typeface="Times New Roman"/>
                          <a:cs typeface="Times New Roman"/>
                          <a:sym typeface="Times New Roman"/>
                        </a:rPr>
                        <a:t>Growth spurt (between stage 3-4)</a:t>
                      </a:r>
                      <a:endParaRPr b="1" sz="1600">
                        <a:solidFill>
                          <a:srgbClr val="CC4125"/>
                        </a:solidFill>
                        <a:latin typeface="Times New Roman"/>
                        <a:ea typeface="Times New Roman"/>
                        <a:cs typeface="Times New Roman"/>
                        <a:sym typeface="Times New Roman"/>
                      </a:endParaRPr>
                    </a:p>
                    <a:p>
                      <a:pPr indent="0" lvl="0" marL="0" rtl="0" algn="l">
                        <a:spcBef>
                          <a:spcPts val="0"/>
                        </a:spcBef>
                        <a:spcAft>
                          <a:spcPts val="0"/>
                        </a:spcAft>
                        <a:buNone/>
                      </a:pPr>
                      <a:r>
                        <a:t/>
                      </a:r>
                      <a:endParaRPr sz="1600">
                        <a:latin typeface="Times New Roman"/>
                        <a:ea typeface="Times New Roman"/>
                        <a:cs typeface="Times New Roman"/>
                        <a:sym typeface="Times New Roman"/>
                      </a:endParaRPr>
                    </a:p>
                  </a:txBody>
                  <a:tcPr marT="91425" marB="91425" marR="91425" marL="91425" anchor="ctr">
                    <a:lnL cap="flat" cmpd="sng" w="38100">
                      <a:solidFill>
                        <a:srgbClr val="EFEFEF"/>
                      </a:solidFill>
                      <a:prstDash val="solid"/>
                      <a:round/>
                      <a:headEnd len="sm" w="sm" type="none"/>
                      <a:tailEnd len="sm" w="sm" type="none"/>
                    </a:lnL>
                    <a:lnR cap="flat" cmpd="sng" w="38100">
                      <a:solidFill>
                        <a:srgbClr val="EFEFEF"/>
                      </a:solidFill>
                      <a:prstDash val="solid"/>
                      <a:round/>
                      <a:headEnd len="sm" w="sm" type="none"/>
                      <a:tailEnd len="sm" w="sm" type="none"/>
                    </a:lnR>
                    <a:lnT cap="flat" cmpd="sng" w="38100">
                      <a:solidFill>
                        <a:srgbClr val="EFEFEF"/>
                      </a:solidFill>
                      <a:prstDash val="solid"/>
                      <a:round/>
                      <a:headEnd len="sm" w="sm" type="none"/>
                      <a:tailEnd len="sm" w="sm" type="none"/>
                    </a:lnT>
                    <a:lnB cap="flat" cmpd="sng" w="38100">
                      <a:solidFill>
                        <a:srgbClr val="EFEFEF"/>
                      </a:solidFill>
                      <a:prstDash val="solid"/>
                      <a:round/>
                      <a:headEnd len="sm" w="sm" type="none"/>
                      <a:tailEnd len="sm" w="sm" type="none"/>
                    </a:lnB>
                  </a:tcPr>
                </a:tc>
              </a:tr>
              <a:tr h="1796600">
                <a:tc>
                  <a:txBody>
                    <a:bodyPr/>
                    <a:lstStyle/>
                    <a:p>
                      <a:pPr indent="0" lvl="0" marL="0" rtl="0" algn="ctr">
                        <a:spcBef>
                          <a:spcPts val="0"/>
                        </a:spcBef>
                        <a:spcAft>
                          <a:spcPts val="0"/>
                        </a:spcAft>
                        <a:buNone/>
                      </a:pPr>
                      <a:r>
                        <a:rPr b="1" lang="en" sz="2000">
                          <a:solidFill>
                            <a:srgbClr val="FFFFFF"/>
                          </a:solidFill>
                          <a:latin typeface="Times New Roman"/>
                          <a:ea typeface="Times New Roman"/>
                          <a:cs typeface="Times New Roman"/>
                          <a:sym typeface="Times New Roman"/>
                        </a:rPr>
                        <a:t>B4</a:t>
                      </a:r>
                      <a:endParaRPr b="1" sz="2000">
                        <a:solidFill>
                          <a:srgbClr val="FFFFFF"/>
                        </a:solidFill>
                        <a:latin typeface="Times New Roman"/>
                        <a:ea typeface="Times New Roman"/>
                        <a:cs typeface="Times New Roman"/>
                        <a:sym typeface="Times New Roman"/>
                      </a:endParaRPr>
                    </a:p>
                    <a:p>
                      <a:pPr indent="0" lvl="0" marL="0" rtl="0" algn="ctr">
                        <a:spcBef>
                          <a:spcPts val="0"/>
                        </a:spcBef>
                        <a:spcAft>
                          <a:spcPts val="0"/>
                        </a:spcAft>
                        <a:buNone/>
                      </a:pPr>
                      <a:r>
                        <a:rPr b="1" lang="en" sz="2000">
                          <a:solidFill>
                            <a:srgbClr val="FFFFFF"/>
                          </a:solidFill>
                          <a:latin typeface="Times New Roman"/>
                          <a:ea typeface="Times New Roman"/>
                          <a:cs typeface="Times New Roman"/>
                          <a:sym typeface="Times New Roman"/>
                        </a:rPr>
                        <a:t> PH4</a:t>
                      </a:r>
                      <a:endParaRPr b="1" sz="2000">
                        <a:solidFill>
                          <a:srgbClr val="FFFFFF"/>
                        </a:solidFill>
                        <a:latin typeface="Times New Roman"/>
                        <a:ea typeface="Times New Roman"/>
                        <a:cs typeface="Times New Roman"/>
                        <a:sym typeface="Times New Roman"/>
                      </a:endParaRPr>
                    </a:p>
                    <a:p>
                      <a:pPr indent="0" lvl="0" marL="0" rtl="0" algn="ctr">
                        <a:spcBef>
                          <a:spcPts val="0"/>
                        </a:spcBef>
                        <a:spcAft>
                          <a:spcPts val="0"/>
                        </a:spcAft>
                        <a:buNone/>
                      </a:pPr>
                      <a:r>
                        <a:t/>
                      </a:r>
                      <a:endParaRPr b="1" sz="2000">
                        <a:solidFill>
                          <a:srgbClr val="FFFFFF"/>
                        </a:solidFill>
                        <a:latin typeface="Times New Roman"/>
                        <a:ea typeface="Times New Roman"/>
                        <a:cs typeface="Times New Roman"/>
                        <a:sym typeface="Times New Roman"/>
                      </a:endParaRPr>
                    </a:p>
                  </a:txBody>
                  <a:tcPr marT="91425" marB="91425" marR="91425" marL="91425" anchor="ctr">
                    <a:lnL cap="flat" cmpd="sng" w="28575">
                      <a:solidFill>
                        <a:srgbClr val="FFFFFF"/>
                      </a:solidFill>
                      <a:prstDash val="solid"/>
                      <a:round/>
                      <a:headEnd len="sm" w="sm" type="none"/>
                      <a:tailEnd len="sm" w="sm" type="none"/>
                    </a:lnL>
                    <a:lnR cap="flat" cmpd="sng" w="38100">
                      <a:solidFill>
                        <a:srgbClr val="EFEFE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A9999"/>
                    </a:solidFill>
                  </a:tcPr>
                </a:tc>
                <a:tc>
                  <a:txBody>
                    <a:bodyPr/>
                    <a:lstStyle/>
                    <a:p>
                      <a:pPr indent="0" lvl="0" marL="0" rtl="0" algn="l">
                        <a:spcBef>
                          <a:spcPts val="0"/>
                        </a:spcBef>
                        <a:spcAft>
                          <a:spcPts val="0"/>
                        </a:spcAft>
                        <a:buNone/>
                      </a:pPr>
                      <a:r>
                        <a:rPr lang="en" sz="1600">
                          <a:latin typeface="Times New Roman"/>
                          <a:ea typeface="Times New Roman"/>
                          <a:cs typeface="Times New Roman"/>
                          <a:sym typeface="Times New Roman"/>
                        </a:rPr>
                        <a:t>Projection of areola and papilla to form a “double mound” above the level of the breast. </a:t>
                      </a:r>
                      <a:endParaRPr sz="1600">
                        <a:latin typeface="Times New Roman"/>
                        <a:ea typeface="Times New Roman"/>
                        <a:cs typeface="Times New Roman"/>
                        <a:sym typeface="Times New Roman"/>
                      </a:endParaRPr>
                    </a:p>
                    <a:p>
                      <a:pPr indent="0" lvl="0" marL="0" rtl="0" algn="l">
                        <a:spcBef>
                          <a:spcPts val="0"/>
                        </a:spcBef>
                        <a:spcAft>
                          <a:spcPts val="0"/>
                        </a:spcAft>
                        <a:buNone/>
                      </a:pPr>
                      <a:r>
                        <a:rPr lang="en" sz="1600">
                          <a:latin typeface="Times New Roman"/>
                          <a:ea typeface="Times New Roman"/>
                          <a:cs typeface="Times New Roman"/>
                          <a:sym typeface="Times New Roman"/>
                        </a:rPr>
                        <a:t>More dense hair that fills the entire triangle overlying the pubic region and external genitalia and no spread to the inner thigh.</a:t>
                      </a:r>
                      <a:endParaRPr sz="1600">
                        <a:latin typeface="Times New Roman"/>
                        <a:ea typeface="Times New Roman"/>
                        <a:cs typeface="Times New Roman"/>
                        <a:sym typeface="Times New Roman"/>
                      </a:endParaRPr>
                    </a:p>
                    <a:p>
                      <a:pPr indent="0" lvl="0" marL="0" rtl="0" algn="ctr">
                        <a:spcBef>
                          <a:spcPts val="0"/>
                        </a:spcBef>
                        <a:spcAft>
                          <a:spcPts val="0"/>
                        </a:spcAft>
                        <a:buNone/>
                      </a:pPr>
                      <a:r>
                        <a:rPr b="1" lang="en" sz="1600">
                          <a:solidFill>
                            <a:srgbClr val="CC4125"/>
                          </a:solidFill>
                          <a:latin typeface="Times New Roman"/>
                          <a:ea typeface="Times New Roman"/>
                          <a:cs typeface="Times New Roman"/>
                          <a:sym typeface="Times New Roman"/>
                        </a:rPr>
                        <a:t>Menarche (between stage 4-5)</a:t>
                      </a:r>
                      <a:endParaRPr b="1" sz="1600">
                        <a:solidFill>
                          <a:srgbClr val="CC4125"/>
                        </a:solidFill>
                        <a:latin typeface="Times New Roman"/>
                        <a:ea typeface="Times New Roman"/>
                        <a:cs typeface="Times New Roman"/>
                        <a:sym typeface="Times New Roman"/>
                      </a:endParaRPr>
                    </a:p>
                    <a:p>
                      <a:pPr indent="0" lvl="0" marL="0" rtl="0" algn="l">
                        <a:spcBef>
                          <a:spcPts val="0"/>
                        </a:spcBef>
                        <a:spcAft>
                          <a:spcPts val="0"/>
                        </a:spcAft>
                        <a:buNone/>
                      </a:pPr>
                      <a:r>
                        <a:t/>
                      </a:r>
                      <a:endParaRPr sz="1600">
                        <a:latin typeface="Times New Roman"/>
                        <a:ea typeface="Times New Roman"/>
                        <a:cs typeface="Times New Roman"/>
                        <a:sym typeface="Times New Roman"/>
                      </a:endParaRPr>
                    </a:p>
                  </a:txBody>
                  <a:tcPr marT="91425" marB="91425" marR="91425" marL="91425" anchor="ctr">
                    <a:lnL cap="flat" cmpd="sng" w="38100">
                      <a:solidFill>
                        <a:srgbClr val="EFEFEF"/>
                      </a:solidFill>
                      <a:prstDash val="solid"/>
                      <a:round/>
                      <a:headEnd len="sm" w="sm" type="none"/>
                      <a:tailEnd len="sm" w="sm" type="none"/>
                    </a:lnL>
                    <a:lnR cap="flat" cmpd="sng" w="38100">
                      <a:solidFill>
                        <a:srgbClr val="EFEFEF"/>
                      </a:solidFill>
                      <a:prstDash val="solid"/>
                      <a:round/>
                      <a:headEnd len="sm" w="sm" type="none"/>
                      <a:tailEnd len="sm" w="sm" type="none"/>
                    </a:lnR>
                    <a:lnT cap="flat" cmpd="sng" w="38100">
                      <a:solidFill>
                        <a:srgbClr val="EFEFEF"/>
                      </a:solidFill>
                      <a:prstDash val="solid"/>
                      <a:round/>
                      <a:headEnd len="sm" w="sm" type="none"/>
                      <a:tailEnd len="sm" w="sm" type="none"/>
                    </a:lnT>
                    <a:lnB cap="flat" cmpd="sng" w="38100">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sz="2200">
                          <a:solidFill>
                            <a:srgbClr val="999999"/>
                          </a:solidFill>
                          <a:latin typeface="Times New Roman"/>
                          <a:ea typeface="Times New Roman"/>
                          <a:cs typeface="Times New Roman"/>
                          <a:sym typeface="Times New Roman"/>
                        </a:rPr>
                        <a:t>10-17</a:t>
                      </a:r>
                      <a:endParaRPr b="1" sz="2200">
                        <a:solidFill>
                          <a:srgbClr val="999999"/>
                        </a:solidFill>
                        <a:latin typeface="Times New Roman"/>
                        <a:ea typeface="Times New Roman"/>
                        <a:cs typeface="Times New Roman"/>
                        <a:sym typeface="Times New Roman"/>
                      </a:endParaRPr>
                    </a:p>
                  </a:txBody>
                  <a:tcPr marT="91425" marB="91425" marR="91425" marL="91425" anchor="ctr">
                    <a:lnL cap="flat" cmpd="sng" w="38100">
                      <a:solidFill>
                        <a:srgbClr val="EFEFEF"/>
                      </a:solidFill>
                      <a:prstDash val="solid"/>
                      <a:round/>
                      <a:headEnd len="sm" w="sm" type="none"/>
                      <a:tailEnd len="sm" w="sm" type="none"/>
                    </a:lnL>
                    <a:lnR cap="flat" cmpd="sng" w="38100">
                      <a:solidFill>
                        <a:srgbClr val="EFEFEF"/>
                      </a:solidFill>
                      <a:prstDash val="solid"/>
                      <a:round/>
                      <a:headEnd len="sm" w="sm" type="none"/>
                      <a:tailEnd len="sm" w="sm" type="none"/>
                    </a:lnR>
                    <a:lnT cap="flat" cmpd="sng" w="38100">
                      <a:solidFill>
                        <a:srgbClr val="EFEFEF"/>
                      </a:solidFill>
                      <a:prstDash val="solid"/>
                      <a:round/>
                      <a:headEnd len="sm" w="sm" type="none"/>
                      <a:tailEnd len="sm" w="sm" type="none"/>
                    </a:lnT>
                    <a:lnB cap="flat" cmpd="sng" w="38100">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b="1" lang="en" sz="2200">
                          <a:solidFill>
                            <a:srgbClr val="FFFFFF"/>
                          </a:solidFill>
                          <a:latin typeface="Times New Roman"/>
                          <a:ea typeface="Times New Roman"/>
                          <a:cs typeface="Times New Roman"/>
                          <a:sym typeface="Times New Roman"/>
                        </a:rPr>
                        <a:t>G4</a:t>
                      </a:r>
                      <a:endParaRPr b="1" sz="2200">
                        <a:solidFill>
                          <a:srgbClr val="FFFFFF"/>
                        </a:solidFill>
                        <a:latin typeface="Times New Roman"/>
                        <a:ea typeface="Times New Roman"/>
                        <a:cs typeface="Times New Roman"/>
                        <a:sym typeface="Times New Roman"/>
                      </a:endParaRPr>
                    </a:p>
                    <a:p>
                      <a:pPr indent="0" lvl="0" marL="0" rtl="0" algn="ctr">
                        <a:spcBef>
                          <a:spcPts val="0"/>
                        </a:spcBef>
                        <a:spcAft>
                          <a:spcPts val="0"/>
                        </a:spcAft>
                        <a:buNone/>
                      </a:pPr>
                      <a:r>
                        <a:rPr b="1" lang="en" sz="2200">
                          <a:solidFill>
                            <a:srgbClr val="FFFFFF"/>
                          </a:solidFill>
                          <a:latin typeface="Times New Roman"/>
                          <a:ea typeface="Times New Roman"/>
                          <a:cs typeface="Times New Roman"/>
                          <a:sym typeface="Times New Roman"/>
                        </a:rPr>
                        <a:t> PH4</a:t>
                      </a:r>
                      <a:endParaRPr b="1" sz="2200">
                        <a:solidFill>
                          <a:srgbClr val="FFFFFF"/>
                        </a:solidFill>
                        <a:latin typeface="Times New Roman"/>
                        <a:ea typeface="Times New Roman"/>
                        <a:cs typeface="Times New Roman"/>
                        <a:sym typeface="Times New Roman"/>
                      </a:endParaRPr>
                    </a:p>
                    <a:p>
                      <a:pPr indent="0" lvl="0" marL="0" rtl="0" algn="ctr">
                        <a:spcBef>
                          <a:spcPts val="0"/>
                        </a:spcBef>
                        <a:spcAft>
                          <a:spcPts val="0"/>
                        </a:spcAft>
                        <a:buNone/>
                      </a:pPr>
                      <a:r>
                        <a:t/>
                      </a:r>
                      <a:endParaRPr b="1" sz="2200">
                        <a:solidFill>
                          <a:srgbClr val="FFFFFF"/>
                        </a:solidFill>
                        <a:latin typeface="Times New Roman"/>
                        <a:ea typeface="Times New Roman"/>
                        <a:cs typeface="Times New Roman"/>
                        <a:sym typeface="Times New Roman"/>
                      </a:endParaRPr>
                    </a:p>
                  </a:txBody>
                  <a:tcPr marT="91425" marB="91425" marR="91425" marL="91425" anchor="ctr">
                    <a:lnL cap="flat" cmpd="sng" w="38100">
                      <a:solidFill>
                        <a:srgbClr val="EFEFEF"/>
                      </a:solidFill>
                      <a:prstDash val="solid"/>
                      <a:round/>
                      <a:headEnd len="sm" w="sm" type="none"/>
                      <a:tailEnd len="sm" w="sm" type="none"/>
                    </a:lnL>
                    <a:lnR cap="flat" cmpd="sng" w="38100">
                      <a:solidFill>
                        <a:srgbClr val="EFEFE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EA9999"/>
                    </a:solidFill>
                  </a:tcPr>
                </a:tc>
                <a:tc>
                  <a:txBody>
                    <a:bodyPr/>
                    <a:lstStyle/>
                    <a:p>
                      <a:pPr indent="0" lvl="0" marL="0" rtl="0" algn="l">
                        <a:spcBef>
                          <a:spcPts val="0"/>
                        </a:spcBef>
                        <a:spcAft>
                          <a:spcPts val="0"/>
                        </a:spcAft>
                        <a:buNone/>
                      </a:pPr>
                      <a:r>
                        <a:rPr lang="en" sz="1600">
                          <a:latin typeface="Times New Roman"/>
                          <a:ea typeface="Times New Roman"/>
                          <a:cs typeface="Times New Roman"/>
                          <a:sym typeface="Times New Roman"/>
                        </a:rPr>
                        <a:t>Testicular volume 12-15 mL. Penile lengthening and broadening. </a:t>
                      </a:r>
                      <a:endParaRPr sz="1600">
                        <a:latin typeface="Times New Roman"/>
                        <a:ea typeface="Times New Roman"/>
                        <a:cs typeface="Times New Roman"/>
                        <a:sym typeface="Times New Roman"/>
                      </a:endParaRPr>
                    </a:p>
                    <a:p>
                      <a:pPr indent="0" lvl="0" marL="0" rtl="0" algn="l">
                        <a:spcBef>
                          <a:spcPts val="0"/>
                        </a:spcBef>
                        <a:spcAft>
                          <a:spcPts val="0"/>
                        </a:spcAft>
                        <a:buNone/>
                      </a:pPr>
                      <a:r>
                        <a:rPr lang="en" sz="1600">
                          <a:latin typeface="Times New Roman"/>
                          <a:ea typeface="Times New Roman"/>
                          <a:cs typeface="Times New Roman"/>
                          <a:sym typeface="Times New Roman"/>
                        </a:rPr>
                        <a:t>Terminal hair that fills the entire triangle overlying the pubic region and external genitalia and no spread to the inner thigh.</a:t>
                      </a:r>
                      <a:endParaRPr sz="1600">
                        <a:latin typeface="Times New Roman"/>
                        <a:ea typeface="Times New Roman"/>
                        <a:cs typeface="Times New Roman"/>
                        <a:sym typeface="Times New Roman"/>
                      </a:endParaRPr>
                    </a:p>
                    <a:p>
                      <a:pPr indent="0" lvl="0" marL="0" rtl="0" algn="l">
                        <a:spcBef>
                          <a:spcPts val="0"/>
                        </a:spcBef>
                        <a:spcAft>
                          <a:spcPts val="0"/>
                        </a:spcAft>
                        <a:buNone/>
                      </a:pPr>
                      <a:r>
                        <a:t/>
                      </a:r>
                      <a:endParaRPr sz="1600">
                        <a:latin typeface="Times New Roman"/>
                        <a:ea typeface="Times New Roman"/>
                        <a:cs typeface="Times New Roman"/>
                        <a:sym typeface="Times New Roman"/>
                      </a:endParaRPr>
                    </a:p>
                  </a:txBody>
                  <a:tcPr marT="91425" marB="91425" marR="91425" marL="91425" anchor="ctr">
                    <a:lnL cap="flat" cmpd="sng" w="38100">
                      <a:solidFill>
                        <a:srgbClr val="EFEFEF"/>
                      </a:solidFill>
                      <a:prstDash val="solid"/>
                      <a:round/>
                      <a:headEnd len="sm" w="sm" type="none"/>
                      <a:tailEnd len="sm" w="sm" type="none"/>
                    </a:lnL>
                    <a:lnR cap="flat" cmpd="sng" w="38100">
                      <a:solidFill>
                        <a:srgbClr val="EFEFEF"/>
                      </a:solidFill>
                      <a:prstDash val="solid"/>
                      <a:round/>
                      <a:headEnd len="sm" w="sm" type="none"/>
                      <a:tailEnd len="sm" w="sm" type="none"/>
                    </a:lnR>
                    <a:lnT cap="flat" cmpd="sng" w="38100">
                      <a:solidFill>
                        <a:srgbClr val="EFEFEF"/>
                      </a:solidFill>
                      <a:prstDash val="solid"/>
                      <a:round/>
                      <a:headEnd len="sm" w="sm" type="none"/>
                      <a:tailEnd len="sm" w="sm" type="none"/>
                    </a:lnT>
                    <a:lnB cap="flat" cmpd="sng" w="38100">
                      <a:solidFill>
                        <a:srgbClr val="EFEFEF"/>
                      </a:solidFill>
                      <a:prstDash val="solid"/>
                      <a:round/>
                      <a:headEnd len="sm" w="sm" type="none"/>
                      <a:tailEnd len="sm" w="sm" type="none"/>
                    </a:lnB>
                  </a:tcPr>
                </a:tc>
              </a:tr>
              <a:tr h="1564425">
                <a:tc>
                  <a:txBody>
                    <a:bodyPr/>
                    <a:lstStyle/>
                    <a:p>
                      <a:pPr indent="0" lvl="0" marL="0" rtl="0" algn="ctr">
                        <a:spcBef>
                          <a:spcPts val="0"/>
                        </a:spcBef>
                        <a:spcAft>
                          <a:spcPts val="0"/>
                        </a:spcAft>
                        <a:buNone/>
                      </a:pPr>
                      <a:r>
                        <a:rPr b="1" lang="en" sz="2000">
                          <a:solidFill>
                            <a:srgbClr val="FFFFFF"/>
                          </a:solidFill>
                          <a:latin typeface="Times New Roman"/>
                          <a:ea typeface="Times New Roman"/>
                          <a:cs typeface="Times New Roman"/>
                          <a:sym typeface="Times New Roman"/>
                        </a:rPr>
                        <a:t>B5</a:t>
                      </a:r>
                      <a:endParaRPr b="1" sz="2000">
                        <a:solidFill>
                          <a:srgbClr val="FFFFFF"/>
                        </a:solidFill>
                        <a:latin typeface="Times New Roman"/>
                        <a:ea typeface="Times New Roman"/>
                        <a:cs typeface="Times New Roman"/>
                        <a:sym typeface="Times New Roman"/>
                      </a:endParaRPr>
                    </a:p>
                    <a:p>
                      <a:pPr indent="0" lvl="0" marL="0" rtl="0" algn="ctr">
                        <a:spcBef>
                          <a:spcPts val="0"/>
                        </a:spcBef>
                        <a:spcAft>
                          <a:spcPts val="0"/>
                        </a:spcAft>
                        <a:buNone/>
                      </a:pPr>
                      <a:r>
                        <a:rPr b="1" lang="en" sz="2000">
                          <a:solidFill>
                            <a:srgbClr val="FFFFFF"/>
                          </a:solidFill>
                          <a:latin typeface="Times New Roman"/>
                          <a:ea typeface="Times New Roman"/>
                          <a:cs typeface="Times New Roman"/>
                          <a:sym typeface="Times New Roman"/>
                        </a:rPr>
                        <a:t>PH5</a:t>
                      </a:r>
                      <a:endParaRPr b="1" sz="2000">
                        <a:solidFill>
                          <a:srgbClr val="FFFFFF"/>
                        </a:solidFill>
                        <a:latin typeface="Times New Roman"/>
                        <a:ea typeface="Times New Roman"/>
                        <a:cs typeface="Times New Roman"/>
                        <a:sym typeface="Times New Roman"/>
                      </a:endParaRPr>
                    </a:p>
                    <a:p>
                      <a:pPr indent="0" lvl="0" marL="0" rtl="0" algn="ctr">
                        <a:spcBef>
                          <a:spcPts val="0"/>
                        </a:spcBef>
                        <a:spcAft>
                          <a:spcPts val="0"/>
                        </a:spcAft>
                        <a:buNone/>
                      </a:pPr>
                      <a:r>
                        <a:t/>
                      </a:r>
                      <a:endParaRPr b="1" sz="2000">
                        <a:solidFill>
                          <a:srgbClr val="FFFFFF"/>
                        </a:solidFill>
                        <a:latin typeface="Times New Roman"/>
                        <a:ea typeface="Times New Roman"/>
                        <a:cs typeface="Times New Roman"/>
                        <a:sym typeface="Times New Roman"/>
                      </a:endParaRPr>
                    </a:p>
                  </a:txBody>
                  <a:tcPr marT="91425" marB="91425" marR="91425" marL="91425" anchor="ctr">
                    <a:lnL cap="flat" cmpd="sng" w="28575">
                      <a:solidFill>
                        <a:srgbClr val="FFFFFF"/>
                      </a:solidFill>
                      <a:prstDash val="solid"/>
                      <a:round/>
                      <a:headEnd len="sm" w="sm" type="none"/>
                      <a:tailEnd len="sm" w="sm" type="none"/>
                    </a:lnL>
                    <a:lnR cap="flat" cmpd="sng" w="38100">
                      <a:solidFill>
                        <a:srgbClr val="EFEFE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A9999"/>
                    </a:solidFill>
                  </a:tcPr>
                </a:tc>
                <a:tc>
                  <a:txBody>
                    <a:bodyPr/>
                    <a:lstStyle/>
                    <a:p>
                      <a:pPr indent="0" lvl="0" marL="0" rtl="0" algn="l">
                        <a:spcBef>
                          <a:spcPts val="0"/>
                        </a:spcBef>
                        <a:spcAft>
                          <a:spcPts val="0"/>
                        </a:spcAft>
                        <a:buNone/>
                      </a:pPr>
                      <a:r>
                        <a:rPr lang="en" sz="1600">
                          <a:latin typeface="Times New Roman"/>
                          <a:ea typeface="Times New Roman"/>
                          <a:cs typeface="Times New Roman"/>
                          <a:sym typeface="Times New Roman"/>
                        </a:rPr>
                        <a:t>Mature breast. Loss of double mound due to the projection of papilla only and recession of the areola to the level of the breast. </a:t>
                      </a:r>
                      <a:endParaRPr sz="1600">
                        <a:latin typeface="Times New Roman"/>
                        <a:ea typeface="Times New Roman"/>
                        <a:cs typeface="Times New Roman"/>
                        <a:sym typeface="Times New Roman"/>
                      </a:endParaRPr>
                    </a:p>
                    <a:p>
                      <a:pPr indent="0" lvl="0" marL="0" rtl="0" algn="l">
                        <a:spcBef>
                          <a:spcPts val="0"/>
                        </a:spcBef>
                        <a:spcAft>
                          <a:spcPts val="0"/>
                        </a:spcAft>
                        <a:buNone/>
                      </a:pPr>
                      <a:r>
                        <a:rPr lang="en" sz="1600">
                          <a:latin typeface="Times New Roman"/>
                          <a:ea typeface="Times New Roman"/>
                          <a:cs typeface="Times New Roman"/>
                          <a:sym typeface="Times New Roman"/>
                        </a:rPr>
                        <a:t>Dense hair that extends beyond the inguinal area onto the inner thigh.</a:t>
                      </a:r>
                      <a:endParaRPr sz="1600">
                        <a:latin typeface="Times New Roman"/>
                        <a:ea typeface="Times New Roman"/>
                        <a:cs typeface="Times New Roman"/>
                        <a:sym typeface="Times New Roman"/>
                      </a:endParaRPr>
                    </a:p>
                    <a:p>
                      <a:pPr indent="0" lvl="0" marL="0" rtl="0" algn="l">
                        <a:spcBef>
                          <a:spcPts val="0"/>
                        </a:spcBef>
                        <a:spcAft>
                          <a:spcPts val="0"/>
                        </a:spcAft>
                        <a:buNone/>
                      </a:pPr>
                      <a:r>
                        <a:t/>
                      </a:r>
                      <a:endParaRPr sz="1600">
                        <a:latin typeface="Times New Roman"/>
                        <a:ea typeface="Times New Roman"/>
                        <a:cs typeface="Times New Roman"/>
                        <a:sym typeface="Times New Roman"/>
                      </a:endParaRPr>
                    </a:p>
                  </a:txBody>
                  <a:tcPr marT="91425" marB="91425" marR="91425" marL="91425" anchor="ctr">
                    <a:lnL cap="flat" cmpd="sng" w="38100">
                      <a:solidFill>
                        <a:srgbClr val="EFEFEF"/>
                      </a:solidFill>
                      <a:prstDash val="solid"/>
                      <a:round/>
                      <a:headEnd len="sm" w="sm" type="none"/>
                      <a:tailEnd len="sm" w="sm" type="none"/>
                    </a:lnL>
                    <a:lnR cap="flat" cmpd="sng" w="38100">
                      <a:solidFill>
                        <a:srgbClr val="EFEFEF"/>
                      </a:solidFill>
                      <a:prstDash val="solid"/>
                      <a:round/>
                      <a:headEnd len="sm" w="sm" type="none"/>
                      <a:tailEnd len="sm" w="sm" type="none"/>
                    </a:lnR>
                    <a:lnT cap="flat" cmpd="sng" w="38100">
                      <a:solidFill>
                        <a:srgbClr val="EFEFEF"/>
                      </a:solidFill>
                      <a:prstDash val="solid"/>
                      <a:round/>
                      <a:headEnd len="sm" w="sm" type="none"/>
                      <a:tailEnd len="sm" w="sm" type="none"/>
                    </a:lnT>
                    <a:lnB cap="flat" cmpd="sng" w="38100">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sz="2200">
                          <a:solidFill>
                            <a:srgbClr val="999999"/>
                          </a:solidFill>
                          <a:latin typeface="Times New Roman"/>
                          <a:ea typeface="Times New Roman"/>
                          <a:cs typeface="Times New Roman"/>
                          <a:sym typeface="Times New Roman"/>
                        </a:rPr>
                        <a:t>12.5-18</a:t>
                      </a:r>
                      <a:endParaRPr b="1" sz="2200">
                        <a:solidFill>
                          <a:srgbClr val="999999"/>
                        </a:solidFill>
                        <a:latin typeface="Times New Roman"/>
                        <a:ea typeface="Times New Roman"/>
                        <a:cs typeface="Times New Roman"/>
                        <a:sym typeface="Times New Roman"/>
                      </a:endParaRPr>
                    </a:p>
                  </a:txBody>
                  <a:tcPr marT="91425" marB="91425" marR="91425" marL="91425" anchor="ctr">
                    <a:lnL cap="flat" cmpd="sng" w="38100">
                      <a:solidFill>
                        <a:srgbClr val="EFEFEF"/>
                      </a:solidFill>
                      <a:prstDash val="solid"/>
                      <a:round/>
                      <a:headEnd len="sm" w="sm" type="none"/>
                      <a:tailEnd len="sm" w="sm" type="none"/>
                    </a:lnL>
                    <a:lnR cap="flat" cmpd="sng" w="38100">
                      <a:solidFill>
                        <a:srgbClr val="EFEFEF"/>
                      </a:solidFill>
                      <a:prstDash val="solid"/>
                      <a:round/>
                      <a:headEnd len="sm" w="sm" type="none"/>
                      <a:tailEnd len="sm" w="sm" type="none"/>
                    </a:lnR>
                    <a:lnT cap="flat" cmpd="sng" w="38100">
                      <a:solidFill>
                        <a:srgbClr val="EFEFEF"/>
                      </a:solidFill>
                      <a:prstDash val="solid"/>
                      <a:round/>
                      <a:headEnd len="sm" w="sm" type="none"/>
                      <a:tailEnd len="sm" w="sm" type="none"/>
                    </a:lnT>
                    <a:lnB cap="flat" cmpd="sng" w="38100">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b="1" lang="en" sz="2200">
                          <a:solidFill>
                            <a:srgbClr val="FFFFFF"/>
                          </a:solidFill>
                          <a:latin typeface="Times New Roman"/>
                          <a:ea typeface="Times New Roman"/>
                          <a:cs typeface="Times New Roman"/>
                          <a:sym typeface="Times New Roman"/>
                        </a:rPr>
                        <a:t>G5</a:t>
                      </a:r>
                      <a:endParaRPr b="1" sz="2200">
                        <a:solidFill>
                          <a:srgbClr val="FFFFFF"/>
                        </a:solidFill>
                        <a:latin typeface="Times New Roman"/>
                        <a:ea typeface="Times New Roman"/>
                        <a:cs typeface="Times New Roman"/>
                        <a:sym typeface="Times New Roman"/>
                      </a:endParaRPr>
                    </a:p>
                    <a:p>
                      <a:pPr indent="0" lvl="0" marL="0" rtl="0" algn="ctr">
                        <a:spcBef>
                          <a:spcPts val="0"/>
                        </a:spcBef>
                        <a:spcAft>
                          <a:spcPts val="0"/>
                        </a:spcAft>
                        <a:buNone/>
                      </a:pPr>
                      <a:r>
                        <a:rPr b="1" lang="en" sz="2200">
                          <a:solidFill>
                            <a:srgbClr val="FFFFFF"/>
                          </a:solidFill>
                          <a:latin typeface="Times New Roman"/>
                          <a:ea typeface="Times New Roman"/>
                          <a:cs typeface="Times New Roman"/>
                          <a:sym typeface="Times New Roman"/>
                        </a:rPr>
                        <a:t>PH5</a:t>
                      </a:r>
                      <a:endParaRPr b="1" sz="2200">
                        <a:solidFill>
                          <a:srgbClr val="FFFFFF"/>
                        </a:solidFill>
                        <a:latin typeface="Times New Roman"/>
                        <a:ea typeface="Times New Roman"/>
                        <a:cs typeface="Times New Roman"/>
                        <a:sym typeface="Times New Roman"/>
                      </a:endParaRPr>
                    </a:p>
                    <a:p>
                      <a:pPr indent="0" lvl="0" marL="0" rtl="0" algn="ctr">
                        <a:spcBef>
                          <a:spcPts val="0"/>
                        </a:spcBef>
                        <a:spcAft>
                          <a:spcPts val="0"/>
                        </a:spcAft>
                        <a:buNone/>
                      </a:pPr>
                      <a:r>
                        <a:t/>
                      </a:r>
                      <a:endParaRPr b="1" sz="2200">
                        <a:solidFill>
                          <a:srgbClr val="FFFFFF"/>
                        </a:solidFill>
                        <a:latin typeface="Times New Roman"/>
                        <a:ea typeface="Times New Roman"/>
                        <a:cs typeface="Times New Roman"/>
                        <a:sym typeface="Times New Roman"/>
                      </a:endParaRPr>
                    </a:p>
                  </a:txBody>
                  <a:tcPr marT="91425" marB="91425" marR="91425" marL="91425" anchor="ctr">
                    <a:lnL cap="flat" cmpd="sng" w="38100">
                      <a:solidFill>
                        <a:srgbClr val="EFEFEF"/>
                      </a:solidFill>
                      <a:prstDash val="solid"/>
                      <a:round/>
                      <a:headEnd len="sm" w="sm" type="none"/>
                      <a:tailEnd len="sm" w="sm" type="none"/>
                    </a:lnL>
                    <a:lnR cap="flat" cmpd="sng" w="38100">
                      <a:solidFill>
                        <a:srgbClr val="EFEFE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EA9999"/>
                    </a:solidFill>
                  </a:tcPr>
                </a:tc>
                <a:tc>
                  <a:txBody>
                    <a:bodyPr/>
                    <a:lstStyle/>
                    <a:p>
                      <a:pPr indent="0" lvl="0" marL="0" rtl="0" algn="l">
                        <a:spcBef>
                          <a:spcPts val="0"/>
                        </a:spcBef>
                        <a:spcAft>
                          <a:spcPts val="0"/>
                        </a:spcAft>
                        <a:buNone/>
                      </a:pPr>
                      <a:r>
                        <a:rPr lang="en" sz="1600">
                          <a:latin typeface="Times New Roman"/>
                          <a:ea typeface="Times New Roman"/>
                          <a:cs typeface="Times New Roman"/>
                          <a:sym typeface="Times New Roman"/>
                        </a:rPr>
                        <a:t>Testicular volume &gt; 15 mL. Adult genitalia. Terminal hair that extends beyond the inguinal area onto the inner thigh.</a:t>
                      </a:r>
                      <a:endParaRPr sz="1600">
                        <a:latin typeface="Times New Roman"/>
                        <a:ea typeface="Times New Roman"/>
                        <a:cs typeface="Times New Roman"/>
                        <a:sym typeface="Times New Roman"/>
                      </a:endParaRPr>
                    </a:p>
                    <a:p>
                      <a:pPr indent="0" lvl="0" marL="0" rtl="0" algn="l">
                        <a:spcBef>
                          <a:spcPts val="0"/>
                        </a:spcBef>
                        <a:spcAft>
                          <a:spcPts val="0"/>
                        </a:spcAft>
                        <a:buNone/>
                      </a:pPr>
                      <a:r>
                        <a:t/>
                      </a:r>
                      <a:endParaRPr sz="1600">
                        <a:latin typeface="Times New Roman"/>
                        <a:ea typeface="Times New Roman"/>
                        <a:cs typeface="Times New Roman"/>
                        <a:sym typeface="Times New Roman"/>
                      </a:endParaRPr>
                    </a:p>
                  </a:txBody>
                  <a:tcPr marT="91425" marB="91425" marR="91425" marL="91425" anchor="ctr">
                    <a:lnL cap="flat" cmpd="sng" w="38100">
                      <a:solidFill>
                        <a:srgbClr val="EFEFEF"/>
                      </a:solidFill>
                      <a:prstDash val="solid"/>
                      <a:round/>
                      <a:headEnd len="sm" w="sm" type="none"/>
                      <a:tailEnd len="sm" w="sm" type="none"/>
                    </a:lnL>
                    <a:lnR cap="flat" cmpd="sng" w="38100">
                      <a:solidFill>
                        <a:srgbClr val="EFEFEF"/>
                      </a:solidFill>
                      <a:prstDash val="solid"/>
                      <a:round/>
                      <a:headEnd len="sm" w="sm" type="none"/>
                      <a:tailEnd len="sm" w="sm" type="none"/>
                    </a:lnR>
                    <a:lnT cap="flat" cmpd="sng" w="38100">
                      <a:solidFill>
                        <a:srgbClr val="EFEFEF"/>
                      </a:solidFill>
                      <a:prstDash val="solid"/>
                      <a:round/>
                      <a:headEnd len="sm" w="sm" type="none"/>
                      <a:tailEnd len="sm" w="sm" type="none"/>
                    </a:lnT>
                    <a:lnB cap="flat" cmpd="sng" w="38100">
                      <a:solidFill>
                        <a:srgbClr val="EFEFEF"/>
                      </a:solidFill>
                      <a:prstDash val="solid"/>
                      <a:round/>
                      <a:headEnd len="sm" w="sm" type="none"/>
                      <a:tailEnd len="sm" w="sm" type="none"/>
                    </a:lnB>
                  </a:tcPr>
                </a:tc>
              </a:tr>
            </a:tbl>
          </a:graphicData>
        </a:graphic>
      </p:graphicFrame>
      <p:grpSp>
        <p:nvGrpSpPr>
          <p:cNvPr id="178" name="Google Shape;178;p16"/>
          <p:cNvGrpSpPr/>
          <p:nvPr/>
        </p:nvGrpSpPr>
        <p:grpSpPr>
          <a:xfrm>
            <a:off x="2295393" y="946460"/>
            <a:ext cx="8863579" cy="3030775"/>
            <a:chOff x="12736350" y="5469425"/>
            <a:chExt cx="9197446" cy="3141025"/>
          </a:xfrm>
        </p:grpSpPr>
        <p:pic>
          <p:nvPicPr>
            <p:cNvPr id="179" name="Google Shape;179;p16"/>
            <p:cNvPicPr preferRelativeResize="0"/>
            <p:nvPr/>
          </p:nvPicPr>
          <p:blipFill rotWithShape="1">
            <a:blip r:embed="rId3">
              <a:alphaModFix/>
            </a:blip>
            <a:srcRect b="0" l="0" r="0" t="52405"/>
            <a:stretch/>
          </p:blipFill>
          <p:spPr>
            <a:xfrm>
              <a:off x="12736350" y="5469425"/>
              <a:ext cx="4598726" cy="3141025"/>
            </a:xfrm>
            <a:prstGeom prst="rect">
              <a:avLst/>
            </a:prstGeom>
            <a:noFill/>
            <a:ln cap="flat" cmpd="sng" w="9525">
              <a:solidFill>
                <a:srgbClr val="000000"/>
              </a:solidFill>
              <a:prstDash val="solid"/>
              <a:round/>
              <a:headEnd len="sm" w="sm" type="none"/>
              <a:tailEnd len="sm" w="sm" type="none"/>
            </a:ln>
          </p:spPr>
        </p:pic>
        <p:pic>
          <p:nvPicPr>
            <p:cNvPr id="180" name="Google Shape;180;p16"/>
            <p:cNvPicPr preferRelativeResize="0"/>
            <p:nvPr/>
          </p:nvPicPr>
          <p:blipFill rotWithShape="1">
            <a:blip r:embed="rId4">
              <a:alphaModFix/>
            </a:blip>
            <a:srcRect b="46434" l="0" r="0" t="6623"/>
            <a:stretch/>
          </p:blipFill>
          <p:spPr>
            <a:xfrm>
              <a:off x="17335070" y="5469426"/>
              <a:ext cx="4598726" cy="3141017"/>
            </a:xfrm>
            <a:prstGeom prst="rect">
              <a:avLst/>
            </a:prstGeom>
            <a:noFill/>
            <a:ln cap="flat" cmpd="sng" w="9525">
              <a:solidFill>
                <a:srgbClr val="000000"/>
              </a:solidFill>
              <a:prstDash val="solid"/>
              <a:round/>
              <a:headEnd len="sm" w="sm" type="none"/>
              <a:tailEnd len="sm" w="sm" type="none"/>
            </a:ln>
          </p:spPr>
        </p:pic>
      </p:grpSp>
      <p:sp>
        <p:nvSpPr>
          <p:cNvPr id="181" name="Google Shape;181;p16"/>
          <p:cNvSpPr txBox="1"/>
          <p:nvPr/>
        </p:nvSpPr>
        <p:spPr>
          <a:xfrm>
            <a:off x="2847200" y="3982126"/>
            <a:ext cx="8596500" cy="56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Merriweather"/>
                <a:ea typeface="Merriweather"/>
                <a:cs typeface="Merriweather"/>
                <a:sym typeface="Merriweather"/>
              </a:rPr>
              <a:t>Figure 5-2 </a:t>
            </a:r>
            <a:r>
              <a:rPr lang="en" sz="2000">
                <a:latin typeface="Merriweather"/>
                <a:ea typeface="Merriweather"/>
                <a:cs typeface="Merriweather"/>
                <a:sym typeface="Merriweather"/>
              </a:rPr>
              <a:t>Major events of puberty in males and females.</a:t>
            </a:r>
            <a:endParaRPr sz="2000">
              <a:latin typeface="Merriweather"/>
              <a:ea typeface="Merriweather"/>
              <a:cs typeface="Merriweather"/>
              <a:sym typeface="Merriweather"/>
            </a:endParaRPr>
          </a:p>
          <a:p>
            <a:pPr indent="0" lvl="0" marL="0" rtl="0" algn="l">
              <a:spcBef>
                <a:spcPts val="0"/>
              </a:spcBef>
              <a:spcAft>
                <a:spcPts val="0"/>
              </a:spcAft>
              <a:buNone/>
            </a:pPr>
            <a:r>
              <a:t/>
            </a:r>
            <a:endParaRPr sz="2000">
              <a:latin typeface="Merriweather"/>
              <a:ea typeface="Merriweather"/>
              <a:cs typeface="Merriweather"/>
              <a:sym typeface="Merriweather"/>
            </a:endParaRPr>
          </a:p>
        </p:txBody>
      </p:sp>
      <p:grpSp>
        <p:nvGrpSpPr>
          <p:cNvPr id="182" name="Google Shape;182;p16"/>
          <p:cNvGrpSpPr/>
          <p:nvPr/>
        </p:nvGrpSpPr>
        <p:grpSpPr>
          <a:xfrm>
            <a:off x="269897" y="17682253"/>
            <a:ext cx="5105515" cy="1250394"/>
            <a:chOff x="374545" y="17412872"/>
            <a:chExt cx="8682848" cy="1345378"/>
          </a:xfrm>
        </p:grpSpPr>
        <p:pic>
          <p:nvPicPr>
            <p:cNvPr id="183" name="Google Shape;183;p16"/>
            <p:cNvPicPr preferRelativeResize="0"/>
            <p:nvPr/>
          </p:nvPicPr>
          <p:blipFill rotWithShape="1">
            <a:blip r:embed="rId5">
              <a:alphaModFix/>
            </a:blip>
            <a:srcRect b="82521" l="2305" r="0" t="1438"/>
            <a:stretch/>
          </p:blipFill>
          <p:spPr>
            <a:xfrm>
              <a:off x="374545" y="17412872"/>
              <a:ext cx="4108171" cy="1195879"/>
            </a:xfrm>
            <a:prstGeom prst="rect">
              <a:avLst/>
            </a:prstGeom>
            <a:noFill/>
            <a:ln cap="flat" cmpd="sng" w="9525">
              <a:solidFill>
                <a:srgbClr val="000000"/>
              </a:solidFill>
              <a:prstDash val="solid"/>
              <a:round/>
              <a:headEnd len="sm" w="sm" type="none"/>
              <a:tailEnd len="sm" w="sm" type="none"/>
            </a:ln>
          </p:spPr>
        </p:pic>
        <p:pic>
          <p:nvPicPr>
            <p:cNvPr id="184" name="Google Shape;184;p16"/>
            <p:cNvPicPr preferRelativeResize="0"/>
            <p:nvPr/>
          </p:nvPicPr>
          <p:blipFill rotWithShape="1">
            <a:blip r:embed="rId5">
              <a:alphaModFix/>
            </a:blip>
            <a:srcRect b="61870" l="2397" r="928" t="22048"/>
            <a:stretch/>
          </p:blipFill>
          <p:spPr>
            <a:xfrm>
              <a:off x="4562926" y="17412872"/>
              <a:ext cx="4494467" cy="1195871"/>
            </a:xfrm>
            <a:prstGeom prst="rect">
              <a:avLst/>
            </a:prstGeom>
            <a:noFill/>
            <a:ln cap="flat" cmpd="sng" w="9525">
              <a:solidFill>
                <a:srgbClr val="000000"/>
              </a:solidFill>
              <a:prstDash val="solid"/>
              <a:round/>
              <a:headEnd len="sm" w="sm" type="none"/>
              <a:tailEnd len="sm" w="sm" type="none"/>
            </a:ln>
          </p:spPr>
        </p:pic>
        <p:sp>
          <p:nvSpPr>
            <p:cNvPr id="185" name="Google Shape;185;p16"/>
            <p:cNvSpPr txBox="1"/>
            <p:nvPr/>
          </p:nvSpPr>
          <p:spPr>
            <a:xfrm>
              <a:off x="3690028" y="18253650"/>
              <a:ext cx="773100" cy="50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G1</a:t>
              </a:r>
              <a:endParaRPr b="1">
                <a:latin typeface="Times New Roman"/>
                <a:ea typeface="Times New Roman"/>
                <a:cs typeface="Times New Roman"/>
                <a:sym typeface="Times New Roman"/>
              </a:endParaRPr>
            </a:p>
          </p:txBody>
        </p:sp>
        <p:sp>
          <p:nvSpPr>
            <p:cNvPr id="186" name="Google Shape;186;p16"/>
            <p:cNvSpPr txBox="1"/>
            <p:nvPr/>
          </p:nvSpPr>
          <p:spPr>
            <a:xfrm>
              <a:off x="8284279" y="18253620"/>
              <a:ext cx="773100" cy="50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G2</a:t>
              </a:r>
              <a:endParaRPr b="1">
                <a:latin typeface="Times New Roman"/>
                <a:ea typeface="Times New Roman"/>
                <a:cs typeface="Times New Roman"/>
                <a:sym typeface="Times New Roman"/>
              </a:endParaRPr>
            </a:p>
          </p:txBody>
        </p:sp>
      </p:grpSp>
      <p:grpSp>
        <p:nvGrpSpPr>
          <p:cNvPr id="187" name="Google Shape;187;p16"/>
          <p:cNvGrpSpPr/>
          <p:nvPr/>
        </p:nvGrpSpPr>
        <p:grpSpPr>
          <a:xfrm>
            <a:off x="5375403" y="17676174"/>
            <a:ext cx="8338345" cy="1211375"/>
            <a:chOff x="104949" y="18705300"/>
            <a:chExt cx="13739241" cy="1218197"/>
          </a:xfrm>
        </p:grpSpPr>
        <p:pic>
          <p:nvPicPr>
            <p:cNvPr id="188" name="Google Shape;188;p16"/>
            <p:cNvPicPr preferRelativeResize="0"/>
            <p:nvPr/>
          </p:nvPicPr>
          <p:blipFill rotWithShape="1">
            <a:blip r:embed="rId5">
              <a:alphaModFix/>
            </a:blip>
            <a:srcRect b="41609" l="3325" r="0" t="42310"/>
            <a:stretch/>
          </p:blipFill>
          <p:spPr>
            <a:xfrm>
              <a:off x="104949" y="18705300"/>
              <a:ext cx="4256775" cy="1148900"/>
            </a:xfrm>
            <a:prstGeom prst="rect">
              <a:avLst/>
            </a:prstGeom>
            <a:noFill/>
            <a:ln cap="flat" cmpd="sng" w="9525">
              <a:solidFill>
                <a:srgbClr val="000000"/>
              </a:solidFill>
              <a:prstDash val="solid"/>
              <a:round/>
              <a:headEnd len="sm" w="sm" type="none"/>
              <a:tailEnd len="sm" w="sm" type="none"/>
            </a:ln>
          </p:spPr>
        </p:pic>
        <p:sp>
          <p:nvSpPr>
            <p:cNvPr id="189" name="Google Shape;189;p16"/>
            <p:cNvSpPr txBox="1"/>
            <p:nvPr/>
          </p:nvSpPr>
          <p:spPr>
            <a:xfrm>
              <a:off x="3514138" y="19498997"/>
              <a:ext cx="807000" cy="42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G3</a:t>
              </a:r>
              <a:endParaRPr b="1">
                <a:latin typeface="Times New Roman"/>
                <a:ea typeface="Times New Roman"/>
                <a:cs typeface="Times New Roman"/>
                <a:sym typeface="Times New Roman"/>
              </a:endParaRPr>
            </a:p>
          </p:txBody>
        </p:sp>
        <p:grpSp>
          <p:nvGrpSpPr>
            <p:cNvPr id="190" name="Google Shape;190;p16"/>
            <p:cNvGrpSpPr/>
            <p:nvPr/>
          </p:nvGrpSpPr>
          <p:grpSpPr>
            <a:xfrm>
              <a:off x="4472262" y="18705308"/>
              <a:ext cx="9371928" cy="1218153"/>
              <a:chOff x="2309525" y="16249200"/>
              <a:chExt cx="9478082" cy="1456076"/>
            </a:xfrm>
          </p:grpSpPr>
          <p:pic>
            <p:nvPicPr>
              <p:cNvPr id="191" name="Google Shape;191;p16"/>
              <p:cNvPicPr preferRelativeResize="0"/>
              <p:nvPr/>
            </p:nvPicPr>
            <p:blipFill rotWithShape="1">
              <a:blip r:embed="rId5">
                <a:alphaModFix/>
              </a:blip>
              <a:srcRect b="21757" l="1941" r="0" t="63160"/>
              <a:stretch/>
            </p:blipFill>
            <p:spPr>
              <a:xfrm>
                <a:off x="2309525" y="16249200"/>
                <a:ext cx="4997175" cy="1373275"/>
              </a:xfrm>
              <a:prstGeom prst="rect">
                <a:avLst/>
              </a:prstGeom>
              <a:noFill/>
              <a:ln cap="flat" cmpd="sng" w="9525">
                <a:solidFill>
                  <a:srgbClr val="000000"/>
                </a:solidFill>
                <a:prstDash val="solid"/>
                <a:round/>
                <a:headEnd len="sm" w="sm" type="none"/>
                <a:tailEnd len="sm" w="sm" type="none"/>
              </a:ln>
            </p:spPr>
          </p:pic>
          <p:pic>
            <p:nvPicPr>
              <p:cNvPr id="192" name="Google Shape;192;p16"/>
              <p:cNvPicPr preferRelativeResize="0"/>
              <p:nvPr/>
            </p:nvPicPr>
            <p:blipFill rotWithShape="1">
              <a:blip r:embed="rId5">
                <a:alphaModFix/>
              </a:blip>
              <a:srcRect b="595" l="2334" r="0" t="83323"/>
              <a:stretch/>
            </p:blipFill>
            <p:spPr>
              <a:xfrm>
                <a:off x="7427366" y="16249200"/>
                <a:ext cx="4360125" cy="1373275"/>
              </a:xfrm>
              <a:prstGeom prst="rect">
                <a:avLst/>
              </a:prstGeom>
              <a:noFill/>
              <a:ln cap="flat" cmpd="sng" w="9525">
                <a:solidFill>
                  <a:srgbClr val="000000"/>
                </a:solidFill>
                <a:prstDash val="solid"/>
                <a:round/>
                <a:headEnd len="sm" w="sm" type="none"/>
                <a:tailEnd len="sm" w="sm" type="none"/>
              </a:ln>
            </p:spPr>
          </p:pic>
          <p:sp>
            <p:nvSpPr>
              <p:cNvPr id="193" name="Google Shape;193;p16"/>
              <p:cNvSpPr txBox="1"/>
              <p:nvPr/>
            </p:nvSpPr>
            <p:spPr>
              <a:xfrm>
                <a:off x="6549250" y="17230676"/>
                <a:ext cx="757500" cy="47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G4</a:t>
                </a:r>
                <a:endParaRPr b="1">
                  <a:latin typeface="Times New Roman"/>
                  <a:ea typeface="Times New Roman"/>
                  <a:cs typeface="Times New Roman"/>
                  <a:sym typeface="Times New Roman"/>
                </a:endParaRPr>
              </a:p>
            </p:txBody>
          </p:sp>
          <p:sp>
            <p:nvSpPr>
              <p:cNvPr id="194" name="Google Shape;194;p16"/>
              <p:cNvSpPr txBox="1"/>
              <p:nvPr/>
            </p:nvSpPr>
            <p:spPr>
              <a:xfrm>
                <a:off x="11030107" y="17230676"/>
                <a:ext cx="757500" cy="39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G5</a:t>
                </a:r>
                <a:endParaRPr b="1">
                  <a:latin typeface="Times New Roman"/>
                  <a:ea typeface="Times New Roman"/>
                  <a:cs typeface="Times New Roman"/>
                  <a:sym typeface="Times New Roman"/>
                </a:endParaRPr>
              </a:p>
            </p:txBody>
          </p:sp>
        </p:grpSp>
      </p:grpSp>
      <p:grpSp>
        <p:nvGrpSpPr>
          <p:cNvPr id="195" name="Google Shape;195;p16"/>
          <p:cNvGrpSpPr/>
          <p:nvPr/>
        </p:nvGrpSpPr>
        <p:grpSpPr>
          <a:xfrm>
            <a:off x="252949" y="16298125"/>
            <a:ext cx="13494137" cy="1284429"/>
            <a:chOff x="87068" y="14340920"/>
            <a:chExt cx="13912916" cy="1319393"/>
          </a:xfrm>
        </p:grpSpPr>
        <p:grpSp>
          <p:nvGrpSpPr>
            <p:cNvPr id="196" name="Google Shape;196;p16"/>
            <p:cNvGrpSpPr/>
            <p:nvPr/>
          </p:nvGrpSpPr>
          <p:grpSpPr>
            <a:xfrm>
              <a:off x="87068" y="14340920"/>
              <a:ext cx="13912916" cy="1319393"/>
              <a:chOff x="717300" y="14720543"/>
              <a:chExt cx="13982830" cy="940207"/>
            </a:xfrm>
          </p:grpSpPr>
          <p:pic>
            <p:nvPicPr>
              <p:cNvPr id="197" name="Google Shape;197;p16"/>
              <p:cNvPicPr preferRelativeResize="0"/>
              <p:nvPr/>
            </p:nvPicPr>
            <p:blipFill rotWithShape="1">
              <a:blip r:embed="rId6">
                <a:alphaModFix/>
              </a:blip>
              <a:srcRect b="62290" l="1880" r="2159" t="21523"/>
              <a:stretch/>
            </p:blipFill>
            <p:spPr>
              <a:xfrm>
                <a:off x="3324550" y="14720549"/>
                <a:ext cx="2887932" cy="940201"/>
              </a:xfrm>
              <a:prstGeom prst="rect">
                <a:avLst/>
              </a:prstGeom>
              <a:noFill/>
              <a:ln cap="flat" cmpd="sng" w="9525">
                <a:solidFill>
                  <a:srgbClr val="000000"/>
                </a:solidFill>
                <a:prstDash val="solid"/>
                <a:round/>
                <a:headEnd len="sm" w="sm" type="none"/>
                <a:tailEnd len="sm" w="sm" type="none"/>
              </a:ln>
            </p:spPr>
          </p:pic>
          <p:pic>
            <p:nvPicPr>
              <p:cNvPr id="198" name="Google Shape;198;p16"/>
              <p:cNvPicPr preferRelativeResize="0"/>
              <p:nvPr/>
            </p:nvPicPr>
            <p:blipFill rotWithShape="1">
              <a:blip r:embed="rId7">
                <a:alphaModFix/>
              </a:blip>
              <a:srcRect b="42072" l="2369" r="2073" t="41777"/>
              <a:stretch/>
            </p:blipFill>
            <p:spPr>
              <a:xfrm>
                <a:off x="6212475" y="14720548"/>
                <a:ext cx="2940199" cy="940201"/>
              </a:xfrm>
              <a:prstGeom prst="rect">
                <a:avLst/>
              </a:prstGeom>
              <a:noFill/>
              <a:ln cap="flat" cmpd="sng" w="9525">
                <a:solidFill>
                  <a:srgbClr val="000000"/>
                </a:solidFill>
                <a:prstDash val="solid"/>
                <a:round/>
                <a:headEnd len="sm" w="sm" type="none"/>
                <a:tailEnd len="sm" w="sm" type="none"/>
              </a:ln>
            </p:spPr>
          </p:pic>
          <p:pic>
            <p:nvPicPr>
              <p:cNvPr id="199" name="Google Shape;199;p16"/>
              <p:cNvPicPr preferRelativeResize="0"/>
              <p:nvPr/>
            </p:nvPicPr>
            <p:blipFill rotWithShape="1">
              <a:blip r:embed="rId8">
                <a:alphaModFix/>
              </a:blip>
              <a:srcRect b="21360" l="1747" r="2227" t="62194"/>
              <a:stretch/>
            </p:blipFill>
            <p:spPr>
              <a:xfrm>
                <a:off x="9152675" y="14720559"/>
                <a:ext cx="2940200" cy="940190"/>
              </a:xfrm>
              <a:prstGeom prst="rect">
                <a:avLst/>
              </a:prstGeom>
              <a:noFill/>
              <a:ln cap="flat" cmpd="sng" w="9525">
                <a:solidFill>
                  <a:srgbClr val="000000"/>
                </a:solidFill>
                <a:prstDash val="solid"/>
                <a:round/>
                <a:headEnd len="sm" w="sm" type="none"/>
                <a:tailEnd len="sm" w="sm" type="none"/>
              </a:ln>
            </p:spPr>
          </p:pic>
          <p:pic>
            <p:nvPicPr>
              <p:cNvPr id="200" name="Google Shape;200;p16"/>
              <p:cNvPicPr preferRelativeResize="0"/>
              <p:nvPr/>
            </p:nvPicPr>
            <p:blipFill rotWithShape="1">
              <a:blip r:embed="rId9">
                <a:alphaModFix/>
              </a:blip>
              <a:srcRect b="810" l="3054" r="2658" t="83256"/>
              <a:stretch/>
            </p:blipFill>
            <p:spPr>
              <a:xfrm>
                <a:off x="12092880" y="14720543"/>
                <a:ext cx="2607250" cy="940206"/>
              </a:xfrm>
              <a:prstGeom prst="rect">
                <a:avLst/>
              </a:prstGeom>
              <a:noFill/>
              <a:ln cap="flat" cmpd="sng" w="9525">
                <a:solidFill>
                  <a:srgbClr val="000000"/>
                </a:solidFill>
                <a:prstDash val="solid"/>
                <a:round/>
                <a:headEnd len="sm" w="sm" type="none"/>
                <a:tailEnd len="sm" w="sm" type="none"/>
              </a:ln>
            </p:spPr>
          </p:pic>
          <p:pic>
            <p:nvPicPr>
              <p:cNvPr id="201" name="Google Shape;201;p16"/>
              <p:cNvPicPr preferRelativeResize="0"/>
              <p:nvPr/>
            </p:nvPicPr>
            <p:blipFill rotWithShape="1">
              <a:blip r:embed="rId10">
                <a:alphaModFix/>
              </a:blip>
              <a:srcRect b="82413" l="1778" r="1556" t="1219"/>
              <a:stretch/>
            </p:blipFill>
            <p:spPr>
              <a:xfrm>
                <a:off x="717300" y="14720544"/>
                <a:ext cx="2607250" cy="940206"/>
              </a:xfrm>
              <a:prstGeom prst="rect">
                <a:avLst/>
              </a:prstGeom>
              <a:noFill/>
              <a:ln cap="flat" cmpd="sng" w="9525">
                <a:solidFill>
                  <a:srgbClr val="000000"/>
                </a:solidFill>
                <a:prstDash val="solid"/>
                <a:round/>
                <a:headEnd len="sm" w="sm" type="none"/>
                <a:tailEnd len="sm" w="sm" type="none"/>
              </a:ln>
            </p:spPr>
          </p:pic>
        </p:grpSp>
        <p:sp>
          <p:nvSpPr>
            <p:cNvPr id="202" name="Google Shape;202;p16"/>
            <p:cNvSpPr txBox="1"/>
            <p:nvPr/>
          </p:nvSpPr>
          <p:spPr>
            <a:xfrm>
              <a:off x="2263600" y="15268425"/>
              <a:ext cx="416700" cy="39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B1</a:t>
              </a:r>
              <a:endParaRPr b="1">
                <a:latin typeface="Times New Roman"/>
                <a:ea typeface="Times New Roman"/>
                <a:cs typeface="Times New Roman"/>
                <a:sym typeface="Times New Roman"/>
              </a:endParaRPr>
            </a:p>
          </p:txBody>
        </p:sp>
        <p:sp>
          <p:nvSpPr>
            <p:cNvPr id="203" name="Google Shape;203;p16"/>
            <p:cNvSpPr txBox="1"/>
            <p:nvPr/>
          </p:nvSpPr>
          <p:spPr>
            <a:xfrm>
              <a:off x="5145121" y="15268425"/>
              <a:ext cx="416700" cy="39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B2</a:t>
              </a:r>
              <a:endParaRPr b="1">
                <a:latin typeface="Times New Roman"/>
                <a:ea typeface="Times New Roman"/>
                <a:cs typeface="Times New Roman"/>
                <a:sym typeface="Times New Roman"/>
              </a:endParaRPr>
            </a:p>
          </p:txBody>
        </p:sp>
        <p:sp>
          <p:nvSpPr>
            <p:cNvPr id="204" name="Google Shape;204;p16"/>
            <p:cNvSpPr txBox="1"/>
            <p:nvPr/>
          </p:nvSpPr>
          <p:spPr>
            <a:xfrm>
              <a:off x="8066807" y="15268423"/>
              <a:ext cx="416700" cy="39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B3</a:t>
              </a:r>
              <a:endParaRPr b="1">
                <a:latin typeface="Times New Roman"/>
                <a:ea typeface="Times New Roman"/>
                <a:cs typeface="Times New Roman"/>
                <a:sym typeface="Times New Roman"/>
              </a:endParaRPr>
            </a:p>
          </p:txBody>
        </p:sp>
        <p:sp>
          <p:nvSpPr>
            <p:cNvPr id="205" name="Google Shape;205;p16"/>
            <p:cNvSpPr txBox="1"/>
            <p:nvPr/>
          </p:nvSpPr>
          <p:spPr>
            <a:xfrm>
              <a:off x="10988472" y="15268420"/>
              <a:ext cx="416700" cy="39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B4</a:t>
              </a:r>
              <a:endParaRPr b="1">
                <a:latin typeface="Times New Roman"/>
                <a:ea typeface="Times New Roman"/>
                <a:cs typeface="Times New Roman"/>
                <a:sym typeface="Times New Roman"/>
              </a:endParaRPr>
            </a:p>
          </p:txBody>
        </p:sp>
        <p:sp>
          <p:nvSpPr>
            <p:cNvPr id="206" name="Google Shape;206;p16"/>
            <p:cNvSpPr txBox="1"/>
            <p:nvPr/>
          </p:nvSpPr>
          <p:spPr>
            <a:xfrm>
              <a:off x="13583271" y="15268420"/>
              <a:ext cx="416700" cy="39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B5</a:t>
              </a:r>
              <a:endParaRPr b="1">
                <a:latin typeface="Times New Roman"/>
                <a:ea typeface="Times New Roman"/>
                <a:cs typeface="Times New Roman"/>
                <a:sym typeface="Times New Roman"/>
              </a:endParaRPr>
            </a:p>
          </p:txBody>
        </p:sp>
      </p:grpSp>
      <p:sp>
        <p:nvSpPr>
          <p:cNvPr id="207" name="Google Shape;207;p16"/>
          <p:cNvSpPr txBox="1"/>
          <p:nvPr/>
        </p:nvSpPr>
        <p:spPr>
          <a:xfrm>
            <a:off x="252900" y="15739525"/>
            <a:ext cx="46785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999999"/>
                </a:solidFill>
                <a:latin typeface="Times New Roman"/>
                <a:ea typeface="Times New Roman"/>
                <a:cs typeface="Times New Roman"/>
                <a:sym typeface="Times New Roman"/>
              </a:rPr>
              <a:t>Breast &amp; </a:t>
            </a:r>
            <a:r>
              <a:rPr lang="en" sz="1700">
                <a:solidFill>
                  <a:srgbClr val="999999"/>
                </a:solidFill>
                <a:latin typeface="Times New Roman"/>
                <a:ea typeface="Times New Roman"/>
                <a:cs typeface="Times New Roman"/>
                <a:sym typeface="Times New Roman"/>
              </a:rPr>
              <a:t>Genitals </a:t>
            </a:r>
            <a:r>
              <a:rPr lang="en" sz="1700">
                <a:solidFill>
                  <a:srgbClr val="999999"/>
                </a:solidFill>
                <a:latin typeface="Times New Roman"/>
                <a:ea typeface="Times New Roman"/>
                <a:cs typeface="Times New Roman"/>
                <a:sym typeface="Times New Roman"/>
              </a:rPr>
              <a:t>Development </a:t>
            </a:r>
            <a:endParaRPr sz="1700">
              <a:solidFill>
                <a:srgbClr val="999999"/>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17"/>
          <p:cNvSpPr/>
          <p:nvPr/>
        </p:nvSpPr>
        <p:spPr>
          <a:xfrm>
            <a:off x="0" y="370466"/>
            <a:ext cx="11331900" cy="6996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13" name="Google Shape;213;p17"/>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Five </a:t>
            </a:r>
            <a:endParaRPr sz="3500">
              <a:latin typeface="Oswald"/>
              <a:ea typeface="Oswald"/>
              <a:cs typeface="Oswald"/>
              <a:sym typeface="Oswald"/>
            </a:endParaRPr>
          </a:p>
        </p:txBody>
      </p:sp>
      <p:sp>
        <p:nvSpPr>
          <p:cNvPr id="214" name="Google Shape;214;p17"/>
          <p:cNvSpPr txBox="1"/>
          <p:nvPr/>
        </p:nvSpPr>
        <p:spPr>
          <a:xfrm>
            <a:off x="929925" y="370475"/>
            <a:ext cx="108426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solidFill>
                  <a:srgbClr val="FFFFFF"/>
                </a:solidFill>
                <a:latin typeface="Oswald"/>
                <a:ea typeface="Oswald"/>
                <a:cs typeface="Oswald"/>
                <a:sym typeface="Oswald"/>
              </a:rPr>
              <a:t>PUBERTY IN MALES AND FEMALES</a:t>
            </a:r>
            <a:endParaRPr sz="3200">
              <a:solidFill>
                <a:srgbClr val="FFFFFF"/>
              </a:solidFill>
              <a:latin typeface="Oswald"/>
              <a:ea typeface="Oswald"/>
              <a:cs typeface="Oswald"/>
              <a:sym typeface="Oswald"/>
            </a:endParaRPr>
          </a:p>
        </p:txBody>
      </p:sp>
      <p:sp>
        <p:nvSpPr>
          <p:cNvPr id="215" name="Google Shape;215;p17"/>
          <p:cNvSpPr txBox="1"/>
          <p:nvPr/>
        </p:nvSpPr>
        <p:spPr>
          <a:xfrm>
            <a:off x="188014" y="3216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4</a:t>
            </a:r>
            <a:endParaRPr sz="4500">
              <a:solidFill>
                <a:srgbClr val="FFFFFF"/>
              </a:solidFill>
              <a:latin typeface="Oswald"/>
              <a:ea typeface="Oswald"/>
              <a:cs typeface="Oswald"/>
              <a:sym typeface="Oswald"/>
            </a:endParaRPr>
          </a:p>
        </p:txBody>
      </p:sp>
      <p:sp>
        <p:nvSpPr>
          <p:cNvPr id="216" name="Google Shape;216;p17"/>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17" name="Google Shape;217;p17"/>
          <p:cNvSpPr/>
          <p:nvPr/>
        </p:nvSpPr>
        <p:spPr>
          <a:xfrm>
            <a:off x="545088" y="17237934"/>
            <a:ext cx="13585500" cy="4335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Clr>
                <a:schemeClr val="dk1"/>
              </a:buClr>
              <a:buSzPts val="1100"/>
              <a:buFont typeface="Arial"/>
              <a:buNone/>
            </a:pPr>
            <a:r>
              <a:rPr lang="en" sz="2500">
                <a:solidFill>
                  <a:schemeClr val="lt1"/>
                </a:solidFill>
                <a:latin typeface="Oswald"/>
                <a:ea typeface="Oswald"/>
                <a:cs typeface="Oswald"/>
                <a:sym typeface="Oswald"/>
              </a:rPr>
              <a:t>FOOTNOTES</a:t>
            </a:r>
            <a:endParaRPr/>
          </a:p>
        </p:txBody>
      </p:sp>
      <p:sp>
        <p:nvSpPr>
          <p:cNvPr id="218" name="Google Shape;218;p17"/>
          <p:cNvSpPr/>
          <p:nvPr/>
        </p:nvSpPr>
        <p:spPr>
          <a:xfrm>
            <a:off x="-12" y="17237934"/>
            <a:ext cx="468600" cy="4335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19" name="Google Shape;219;p17"/>
          <p:cNvSpPr txBox="1"/>
          <p:nvPr/>
        </p:nvSpPr>
        <p:spPr>
          <a:xfrm>
            <a:off x="-73975" y="17671425"/>
            <a:ext cx="13955100" cy="18123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Times New Roman"/>
              <a:buAutoNum type="arabicPeriod"/>
            </a:pPr>
            <a:r>
              <a:rPr b="1" lang="en" sz="1800">
                <a:solidFill>
                  <a:schemeClr val="dk1"/>
                </a:solidFill>
                <a:latin typeface="Times New Roman"/>
                <a:ea typeface="Times New Roman"/>
                <a:cs typeface="Times New Roman"/>
                <a:sym typeface="Times New Roman"/>
              </a:rPr>
              <a:t>What Actually Stops GnRH From Being Released During Childhood?</a:t>
            </a:r>
            <a:r>
              <a:rPr lang="en" sz="1800">
                <a:solidFill>
                  <a:schemeClr val="dk1"/>
                </a:solidFill>
                <a:latin typeface="Times New Roman"/>
                <a:ea typeface="Times New Roman"/>
                <a:cs typeface="Times New Roman"/>
                <a:sym typeface="Times New Roman"/>
              </a:rPr>
              <a:t> Leptin has gathered attention due to the effects mentioned above, obese individuals have higher body fat which causes adipose tissue expansion and more leptin released, this has been associated with increased onset of puberty in obese women (but not men, which indicates that leptin isn’t the only factor at play). Mice with mutation in leptin are infertile, as well as women with anorexia nervosa as they stop eating but both become fertile again when leptin is infused into them.</a:t>
            </a:r>
            <a:endParaRPr sz="18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rPr b="1" lang="en" sz="1800">
                <a:solidFill>
                  <a:schemeClr val="dk1"/>
                </a:solidFill>
                <a:latin typeface="Times New Roman"/>
                <a:ea typeface="Times New Roman"/>
                <a:cs typeface="Times New Roman"/>
                <a:sym typeface="Times New Roman"/>
              </a:rPr>
              <a:t>Other factors, The Role of Melatonin: </a:t>
            </a:r>
            <a:r>
              <a:rPr lang="en" sz="1800">
                <a:solidFill>
                  <a:schemeClr val="dk1"/>
                </a:solidFill>
                <a:latin typeface="Times New Roman"/>
                <a:ea typeface="Times New Roman"/>
                <a:cs typeface="Times New Roman"/>
                <a:sym typeface="Times New Roman"/>
              </a:rPr>
              <a:t> Melatonin is a natural inhibitor of GnRH secretion, and melatonin levels are highest during childhood and lowest during adulthood, and so it was proposed that melatonin might be a primary inhibitor of GnRH release before puberty, this view has gathered support because pineal gland removal also precipitates early puberty.</a:t>
            </a:r>
            <a:endParaRPr sz="1800">
              <a:solidFill>
                <a:schemeClr val="dk1"/>
              </a:solidFill>
              <a:latin typeface="Times New Roman"/>
              <a:ea typeface="Times New Roman"/>
              <a:cs typeface="Times New Roman"/>
              <a:sym typeface="Times New Roman"/>
            </a:endParaRPr>
          </a:p>
        </p:txBody>
      </p:sp>
      <p:sp>
        <p:nvSpPr>
          <p:cNvPr id="220" name="Google Shape;220;p17"/>
          <p:cNvSpPr/>
          <p:nvPr/>
        </p:nvSpPr>
        <p:spPr>
          <a:xfrm>
            <a:off x="249857" y="1648293"/>
            <a:ext cx="468600" cy="4335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21" name="Google Shape;221;p17"/>
          <p:cNvSpPr txBox="1"/>
          <p:nvPr/>
        </p:nvSpPr>
        <p:spPr>
          <a:xfrm>
            <a:off x="718447" y="1515246"/>
            <a:ext cx="106398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500">
                <a:highlight>
                  <a:srgbClr val="F4CCCC"/>
                </a:highlight>
                <a:latin typeface="Oswald"/>
                <a:ea typeface="Oswald"/>
                <a:cs typeface="Oswald"/>
                <a:sym typeface="Oswald"/>
              </a:rPr>
              <a:t>Puberty</a:t>
            </a:r>
            <a:endParaRPr sz="3500" u="sng">
              <a:highlight>
                <a:srgbClr val="F4CCCC"/>
              </a:highlight>
              <a:latin typeface="Oswald"/>
              <a:ea typeface="Oswald"/>
              <a:cs typeface="Oswald"/>
              <a:sym typeface="Oswald"/>
            </a:endParaRPr>
          </a:p>
        </p:txBody>
      </p:sp>
      <p:sp>
        <p:nvSpPr>
          <p:cNvPr id="222" name="Google Shape;222;p17"/>
          <p:cNvSpPr txBox="1"/>
          <p:nvPr/>
        </p:nvSpPr>
        <p:spPr>
          <a:xfrm>
            <a:off x="454450" y="2214850"/>
            <a:ext cx="13050300" cy="2241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latin typeface="Times New Roman"/>
                <a:ea typeface="Times New Roman"/>
                <a:cs typeface="Times New Roman"/>
                <a:sym typeface="Times New Roman"/>
              </a:rPr>
              <a:t>Puberty usually completed within </a:t>
            </a:r>
            <a:r>
              <a:rPr lang="en" sz="2400">
                <a:solidFill>
                  <a:srgbClr val="CC0000"/>
                </a:solidFill>
                <a:latin typeface="Times New Roman"/>
                <a:ea typeface="Times New Roman"/>
                <a:cs typeface="Times New Roman"/>
                <a:sym typeface="Times New Roman"/>
              </a:rPr>
              <a:t>3 - 4</a:t>
            </a:r>
            <a:r>
              <a:rPr lang="en" sz="2400">
                <a:latin typeface="Times New Roman"/>
                <a:ea typeface="Times New Roman"/>
                <a:cs typeface="Times New Roman"/>
                <a:sym typeface="Times New Roman"/>
              </a:rPr>
              <a:t> yrs of onset.</a:t>
            </a:r>
            <a:endParaRPr sz="2400">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b="1" lang="en" sz="2400">
                <a:highlight>
                  <a:srgbClr val="F4CCCC"/>
                </a:highlight>
                <a:latin typeface="Times New Roman"/>
                <a:ea typeface="Times New Roman"/>
                <a:cs typeface="Times New Roman"/>
                <a:sym typeface="Times New Roman"/>
              </a:rPr>
              <a:t>Timing</a:t>
            </a:r>
            <a:r>
              <a:rPr lang="en" sz="2400">
                <a:latin typeface="Times New Roman"/>
                <a:ea typeface="Times New Roman"/>
                <a:cs typeface="Times New Roman"/>
                <a:sym typeface="Times New Roman"/>
              </a:rPr>
              <a:t> of puberty describes how mature a child is relative to his/her peers at the same age and sex (early, on time, or delayed).  </a:t>
            </a:r>
            <a:endParaRPr sz="2400">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b="1" lang="en" sz="2400">
                <a:highlight>
                  <a:srgbClr val="F4CCCC"/>
                </a:highlight>
                <a:latin typeface="Times New Roman"/>
                <a:ea typeface="Times New Roman"/>
                <a:cs typeface="Times New Roman"/>
                <a:sym typeface="Times New Roman"/>
              </a:rPr>
              <a:t>Tempo</a:t>
            </a:r>
            <a:r>
              <a:rPr lang="en" sz="2400">
                <a:latin typeface="Times New Roman"/>
                <a:ea typeface="Times New Roman"/>
                <a:cs typeface="Times New Roman"/>
                <a:sym typeface="Times New Roman"/>
              </a:rPr>
              <a:t> describes how quickly or slowly a child progresses throughout the stages of puberty to the complete development (slow, average, or fast).</a:t>
            </a:r>
            <a:endParaRPr sz="2400">
              <a:latin typeface="Times New Roman"/>
              <a:ea typeface="Times New Roman"/>
              <a:cs typeface="Times New Roman"/>
              <a:sym typeface="Times New Roman"/>
            </a:endParaRPr>
          </a:p>
        </p:txBody>
      </p:sp>
      <p:sp>
        <p:nvSpPr>
          <p:cNvPr id="223" name="Google Shape;223;p17"/>
          <p:cNvSpPr txBox="1"/>
          <p:nvPr/>
        </p:nvSpPr>
        <p:spPr>
          <a:xfrm>
            <a:off x="529775" y="5698659"/>
            <a:ext cx="13050300" cy="26370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dk1"/>
              </a:buClr>
              <a:buSzPts val="2400"/>
              <a:buFont typeface="Times New Roman"/>
              <a:buChar char="-"/>
            </a:pPr>
            <a:r>
              <a:rPr b="1" lang="en" sz="2400">
                <a:solidFill>
                  <a:schemeClr val="dk1"/>
                </a:solidFill>
                <a:latin typeface="Times New Roman"/>
                <a:ea typeface="Times New Roman"/>
                <a:cs typeface="Times New Roman"/>
                <a:sym typeface="Times New Roman"/>
              </a:rPr>
              <a:t>Genetics factors: </a:t>
            </a:r>
            <a:r>
              <a:rPr lang="en" sz="2400">
                <a:solidFill>
                  <a:schemeClr val="dk1"/>
                </a:solidFill>
                <a:latin typeface="Times New Roman"/>
                <a:ea typeface="Times New Roman"/>
                <a:cs typeface="Times New Roman"/>
                <a:sym typeface="Times New Roman"/>
              </a:rPr>
              <a:t>50-80% variation in pubertal timing. </a:t>
            </a:r>
            <a:endParaRPr sz="2400">
              <a:solidFill>
                <a:schemeClr val="dk1"/>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chemeClr val="dk1"/>
              </a:buClr>
              <a:buSzPts val="2400"/>
              <a:buFont typeface="Times New Roman"/>
              <a:buChar char="-"/>
            </a:pPr>
            <a:r>
              <a:rPr b="1" lang="en" sz="2400">
                <a:solidFill>
                  <a:schemeClr val="dk1"/>
                </a:solidFill>
                <a:latin typeface="Times New Roman"/>
                <a:ea typeface="Times New Roman"/>
                <a:cs typeface="Times New Roman"/>
                <a:sym typeface="Times New Roman"/>
              </a:rPr>
              <a:t>Environmental factors:</a:t>
            </a:r>
            <a:r>
              <a:rPr lang="en" sz="2400">
                <a:solidFill>
                  <a:srgbClr val="8E7CC3"/>
                </a:solidFill>
                <a:latin typeface="Times New Roman"/>
                <a:ea typeface="Times New Roman"/>
                <a:cs typeface="Times New Roman"/>
                <a:sym typeface="Times New Roman"/>
              </a:rPr>
              <a:t> </a:t>
            </a:r>
            <a:r>
              <a:rPr lang="en" sz="2400">
                <a:latin typeface="Times New Roman"/>
                <a:ea typeface="Times New Roman"/>
                <a:cs typeface="Times New Roman"/>
                <a:sym typeface="Times New Roman"/>
              </a:rPr>
              <a:t>Geographical differences, psychosocial stresses, endocrine disruptors from pollutants, and exposure to chemical and industrial compounds.</a:t>
            </a:r>
            <a:endParaRPr sz="2400">
              <a:latin typeface="Times New Roman"/>
              <a:ea typeface="Times New Roman"/>
              <a:cs typeface="Times New Roman"/>
              <a:sym typeface="Times New Roman"/>
            </a:endParaRPr>
          </a:p>
          <a:p>
            <a:pPr indent="-381000" lvl="0" marL="457200" rtl="0" algn="l">
              <a:lnSpc>
                <a:spcPct val="115000"/>
              </a:lnSpc>
              <a:spcBef>
                <a:spcPts val="0"/>
              </a:spcBef>
              <a:spcAft>
                <a:spcPts val="0"/>
              </a:spcAft>
              <a:buClr>
                <a:schemeClr val="dk1"/>
              </a:buClr>
              <a:buSzPts val="2400"/>
              <a:buFont typeface="Times New Roman"/>
              <a:buChar char="-"/>
            </a:pPr>
            <a:r>
              <a:rPr b="1" lang="en" sz="2400">
                <a:solidFill>
                  <a:schemeClr val="dk1"/>
                </a:solidFill>
                <a:latin typeface="Times New Roman"/>
                <a:ea typeface="Times New Roman"/>
                <a:cs typeface="Times New Roman"/>
                <a:sym typeface="Times New Roman"/>
              </a:rPr>
              <a:t>Obesity:</a:t>
            </a:r>
            <a:r>
              <a:rPr lang="en" sz="2400">
                <a:solidFill>
                  <a:schemeClr val="dk1"/>
                </a:solidFill>
                <a:latin typeface="Times New Roman"/>
                <a:ea typeface="Times New Roman"/>
                <a:cs typeface="Times New Roman"/>
                <a:sym typeface="Times New Roman"/>
              </a:rPr>
              <a:t> e.g. Leptin</a:t>
            </a:r>
            <a:r>
              <a:rPr baseline="30000" lang="en" sz="2400">
                <a:solidFill>
                  <a:schemeClr val="dk1"/>
                </a:solidFill>
                <a:latin typeface="Times New Roman"/>
                <a:ea typeface="Times New Roman"/>
                <a:cs typeface="Times New Roman"/>
                <a:sym typeface="Times New Roman"/>
              </a:rPr>
              <a:t>1</a:t>
            </a:r>
            <a:r>
              <a:rPr lang="en" sz="2400">
                <a:solidFill>
                  <a:schemeClr val="dk1"/>
                </a:solidFill>
                <a:latin typeface="Times New Roman"/>
                <a:ea typeface="Times New Roman"/>
                <a:cs typeface="Times New Roman"/>
                <a:sym typeface="Times New Roman"/>
              </a:rPr>
              <a:t> hormone regulates appetite &amp; metabolism through hypothalamus. Permissive role in regulating the timing of puberty. </a:t>
            </a:r>
            <a:endParaRPr sz="2400">
              <a:solidFill>
                <a:schemeClr val="dk1"/>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chemeClr val="dk1"/>
              </a:buClr>
              <a:buSzPts val="2400"/>
              <a:buFont typeface="Times New Roman"/>
              <a:buChar char="-"/>
            </a:pPr>
            <a:r>
              <a:rPr b="1" lang="en" sz="2400">
                <a:solidFill>
                  <a:schemeClr val="dk1"/>
                </a:solidFill>
                <a:latin typeface="Times New Roman"/>
                <a:ea typeface="Times New Roman"/>
                <a:cs typeface="Times New Roman"/>
                <a:sym typeface="Times New Roman"/>
              </a:rPr>
              <a:t>Malnutrition and strenuous physical activity</a:t>
            </a:r>
            <a:r>
              <a:rPr lang="en" sz="2400">
                <a:solidFill>
                  <a:schemeClr val="dk1"/>
                </a:solidFill>
                <a:latin typeface="Times New Roman"/>
                <a:ea typeface="Times New Roman"/>
                <a:cs typeface="Times New Roman"/>
                <a:sym typeface="Times New Roman"/>
              </a:rPr>
              <a:t> delay puberty.</a:t>
            </a:r>
            <a:endParaRPr sz="2400">
              <a:solidFill>
                <a:srgbClr val="45818E"/>
              </a:solidFill>
              <a:latin typeface="Times New Roman"/>
              <a:ea typeface="Times New Roman"/>
              <a:cs typeface="Times New Roman"/>
              <a:sym typeface="Times New Roman"/>
            </a:endParaRPr>
          </a:p>
        </p:txBody>
      </p:sp>
      <p:grpSp>
        <p:nvGrpSpPr>
          <p:cNvPr id="224" name="Google Shape;224;p17"/>
          <p:cNvGrpSpPr/>
          <p:nvPr/>
        </p:nvGrpSpPr>
        <p:grpSpPr>
          <a:xfrm>
            <a:off x="249857" y="4998249"/>
            <a:ext cx="11108389" cy="699600"/>
            <a:chOff x="434420" y="1324320"/>
            <a:chExt cx="11108389" cy="699600"/>
          </a:xfrm>
        </p:grpSpPr>
        <p:sp>
          <p:nvSpPr>
            <p:cNvPr id="225" name="Google Shape;225;p17"/>
            <p:cNvSpPr/>
            <p:nvPr/>
          </p:nvSpPr>
          <p:spPr>
            <a:xfrm>
              <a:off x="434420" y="1457367"/>
              <a:ext cx="468600" cy="4335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26" name="Google Shape;226;p17"/>
            <p:cNvSpPr txBox="1"/>
            <p:nvPr/>
          </p:nvSpPr>
          <p:spPr>
            <a:xfrm>
              <a:off x="903009" y="1324320"/>
              <a:ext cx="106398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500">
                  <a:highlight>
                    <a:srgbClr val="F4CCCC"/>
                  </a:highlight>
                  <a:latin typeface="Oswald"/>
                  <a:ea typeface="Oswald"/>
                  <a:cs typeface="Oswald"/>
                  <a:sym typeface="Oswald"/>
                </a:rPr>
                <a:t>Factors That Influence Puberty </a:t>
              </a:r>
              <a:endParaRPr sz="3500" u="sng">
                <a:highlight>
                  <a:srgbClr val="F4CCCC"/>
                </a:highlight>
                <a:latin typeface="Oswald"/>
                <a:ea typeface="Oswald"/>
                <a:cs typeface="Oswald"/>
                <a:sym typeface="Oswald"/>
              </a:endParaRPr>
            </a:p>
          </p:txBody>
        </p:sp>
      </p:grpSp>
      <p:sp>
        <p:nvSpPr>
          <p:cNvPr id="227" name="Google Shape;227;p17"/>
          <p:cNvSpPr txBox="1"/>
          <p:nvPr/>
        </p:nvSpPr>
        <p:spPr>
          <a:xfrm>
            <a:off x="2506475" y="15252725"/>
            <a:ext cx="9209700" cy="145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Merriweather"/>
                <a:ea typeface="Merriweather"/>
                <a:cs typeface="Merriweather"/>
                <a:sym typeface="Merriweather"/>
              </a:rPr>
              <a:t>Figure 5-3 </a:t>
            </a:r>
            <a:r>
              <a:rPr lang="en" sz="2000">
                <a:solidFill>
                  <a:srgbClr val="B45F06"/>
                </a:solidFill>
                <a:latin typeface="Merriweather"/>
                <a:ea typeface="Merriweather"/>
                <a:cs typeface="Merriweather"/>
                <a:sym typeface="Merriweather"/>
              </a:rPr>
              <a:t>Leptin acts in both the hypothalamus and the pituitary (through interneuronal pathways involving Neuropeptide Y and Kisspeptin) to stimulate the release of GnRH, leading to increased secretion of LH &amp; FSH. </a:t>
            </a:r>
            <a:r>
              <a:rPr lang="en" sz="2000">
                <a:solidFill>
                  <a:srgbClr val="999999"/>
                </a:solidFill>
                <a:latin typeface="Merriweather"/>
                <a:ea typeface="Merriweather"/>
                <a:cs typeface="Merriweather"/>
                <a:sym typeface="Merriweather"/>
              </a:rPr>
              <a:t>A</a:t>
            </a:r>
            <a:r>
              <a:rPr lang="en" sz="2000">
                <a:solidFill>
                  <a:srgbClr val="999999"/>
                </a:solidFill>
                <a:latin typeface="Merriweather"/>
                <a:ea typeface="Merriweather"/>
                <a:cs typeface="Merriweather"/>
                <a:sym typeface="Merriweather"/>
              </a:rPr>
              <a:t>s a result this will cause </a:t>
            </a:r>
            <a:r>
              <a:rPr lang="en" sz="2000">
                <a:solidFill>
                  <a:srgbClr val="999999"/>
                </a:solidFill>
                <a:latin typeface="Merriweather"/>
                <a:ea typeface="Merriweather"/>
                <a:cs typeface="Merriweather"/>
                <a:sym typeface="Merriweather"/>
              </a:rPr>
              <a:t>decrease </a:t>
            </a:r>
            <a:r>
              <a:rPr lang="en" sz="2000">
                <a:solidFill>
                  <a:srgbClr val="999999"/>
                </a:solidFill>
                <a:latin typeface="Merriweather"/>
                <a:ea typeface="Merriweather"/>
                <a:cs typeface="Merriweather"/>
                <a:sym typeface="Merriweather"/>
              </a:rPr>
              <a:t>food intake and increase thermogenesis and reproduction. </a:t>
            </a:r>
            <a:endParaRPr sz="2000">
              <a:solidFill>
                <a:srgbClr val="999999"/>
              </a:solidFill>
              <a:latin typeface="Merriweather"/>
              <a:ea typeface="Merriweather"/>
              <a:cs typeface="Merriweather"/>
              <a:sym typeface="Merriweather"/>
            </a:endParaRPr>
          </a:p>
        </p:txBody>
      </p:sp>
      <p:pic>
        <p:nvPicPr>
          <p:cNvPr id="228" name="Google Shape;228;p17"/>
          <p:cNvPicPr preferRelativeResize="0"/>
          <p:nvPr/>
        </p:nvPicPr>
        <p:blipFill>
          <a:blip r:embed="rId3">
            <a:alphaModFix/>
          </a:blip>
          <a:stretch>
            <a:fillRect/>
          </a:stretch>
        </p:blipFill>
        <p:spPr>
          <a:xfrm>
            <a:off x="2506475" y="8601400"/>
            <a:ext cx="8825424" cy="6593481"/>
          </a:xfrm>
          <a:prstGeom prst="rect">
            <a:avLst/>
          </a:prstGeom>
          <a:noFill/>
          <a:ln cap="flat" cmpd="sng" w="9525">
            <a:solidFill>
              <a:srgbClr val="434343"/>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18"/>
          <p:cNvSpPr/>
          <p:nvPr/>
        </p:nvSpPr>
        <p:spPr>
          <a:xfrm>
            <a:off x="-5" y="209857"/>
            <a:ext cx="11331900" cy="6996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34" name="Google Shape;234;p18"/>
          <p:cNvSpPr txBox="1"/>
          <p:nvPr/>
        </p:nvSpPr>
        <p:spPr>
          <a:xfrm>
            <a:off x="185150" y="171725"/>
            <a:ext cx="4131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5</a:t>
            </a:r>
            <a:endParaRPr sz="4500">
              <a:solidFill>
                <a:srgbClr val="FFFFFF"/>
              </a:solidFill>
              <a:latin typeface="Oswald"/>
              <a:ea typeface="Oswald"/>
              <a:cs typeface="Oswald"/>
              <a:sym typeface="Oswald"/>
            </a:endParaRPr>
          </a:p>
        </p:txBody>
      </p:sp>
      <p:sp>
        <p:nvSpPr>
          <p:cNvPr id="235" name="Google Shape;235;p18"/>
          <p:cNvSpPr txBox="1"/>
          <p:nvPr/>
        </p:nvSpPr>
        <p:spPr>
          <a:xfrm>
            <a:off x="929900" y="48877"/>
            <a:ext cx="10859400" cy="86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solidFill>
                  <a:srgbClr val="FFFFFF"/>
                </a:solidFill>
                <a:latin typeface="Oswald"/>
                <a:ea typeface="Oswald"/>
                <a:cs typeface="Oswald"/>
                <a:sym typeface="Oswald"/>
              </a:rPr>
              <a:t>PUBERTY IN MALES AND FEMALES</a:t>
            </a:r>
            <a:endParaRPr sz="3200">
              <a:solidFill>
                <a:srgbClr val="FFFFFF"/>
              </a:solidFill>
              <a:latin typeface="Oswald"/>
              <a:ea typeface="Oswald"/>
              <a:cs typeface="Oswald"/>
              <a:sym typeface="Oswald"/>
            </a:endParaRPr>
          </a:p>
        </p:txBody>
      </p:sp>
      <p:sp>
        <p:nvSpPr>
          <p:cNvPr id="236" name="Google Shape;236;p18"/>
          <p:cNvSpPr txBox="1"/>
          <p:nvPr/>
        </p:nvSpPr>
        <p:spPr>
          <a:xfrm>
            <a:off x="11426119" y="267113"/>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Five </a:t>
            </a:r>
            <a:endParaRPr sz="3500">
              <a:latin typeface="Oswald"/>
              <a:ea typeface="Oswald"/>
              <a:cs typeface="Oswald"/>
              <a:sym typeface="Oswald"/>
            </a:endParaRPr>
          </a:p>
        </p:txBody>
      </p:sp>
      <p:sp>
        <p:nvSpPr>
          <p:cNvPr id="237" name="Google Shape;237;p18"/>
          <p:cNvSpPr/>
          <p:nvPr/>
        </p:nvSpPr>
        <p:spPr>
          <a:xfrm>
            <a:off x="656611" y="20990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graphicFrame>
        <p:nvGraphicFramePr>
          <p:cNvPr id="238" name="Google Shape;238;p18"/>
          <p:cNvGraphicFramePr/>
          <p:nvPr/>
        </p:nvGraphicFramePr>
        <p:xfrm>
          <a:off x="506620" y="9967926"/>
          <a:ext cx="3000000" cy="3000000"/>
        </p:xfrm>
        <a:graphic>
          <a:graphicData uri="http://schemas.openxmlformats.org/drawingml/2006/table">
            <a:tbl>
              <a:tblPr>
                <a:noFill/>
                <a:tableStyleId>{B5F55072-8692-4570-9942-BBD66A17D806}</a:tableStyleId>
              </a:tblPr>
              <a:tblGrid>
                <a:gridCol w="6508275"/>
                <a:gridCol w="6508275"/>
              </a:tblGrid>
              <a:tr h="493225">
                <a:tc gridSpan="2">
                  <a:txBody>
                    <a:bodyPr/>
                    <a:lstStyle/>
                    <a:p>
                      <a:pPr indent="0" lvl="0" marL="0" rtl="0" algn="ctr">
                        <a:spcBef>
                          <a:spcPts val="0"/>
                        </a:spcBef>
                        <a:spcAft>
                          <a:spcPts val="0"/>
                        </a:spcAft>
                        <a:buNone/>
                      </a:pPr>
                      <a:r>
                        <a:rPr b="1" lang="en" sz="2500">
                          <a:solidFill>
                            <a:srgbClr val="FFFFFF"/>
                          </a:solidFill>
                          <a:latin typeface="Times New Roman"/>
                          <a:ea typeface="Times New Roman"/>
                          <a:cs typeface="Times New Roman"/>
                          <a:sym typeface="Times New Roman"/>
                        </a:rPr>
                        <a:t>Delayed</a:t>
                      </a:r>
                      <a:r>
                        <a:rPr b="1" lang="en" sz="2500">
                          <a:solidFill>
                            <a:srgbClr val="FFFFFF"/>
                          </a:solidFill>
                          <a:latin typeface="Times New Roman"/>
                          <a:ea typeface="Times New Roman"/>
                          <a:cs typeface="Times New Roman"/>
                          <a:sym typeface="Times New Roman"/>
                        </a:rPr>
                        <a:t> Puberty</a:t>
                      </a:r>
                      <a:endParaRPr b="1" sz="2500">
                        <a:solidFill>
                          <a:srgbClr val="FFFFFF"/>
                        </a:solidFill>
                        <a:latin typeface="Times New Roman"/>
                        <a:ea typeface="Times New Roman"/>
                        <a:cs typeface="Times New Roman"/>
                        <a:sym typeface="Times New Roman"/>
                      </a:endParaRPr>
                    </a:p>
                  </a:txBody>
                  <a:tcPr marT="91425" marB="91425" marR="91425" marL="91425">
                    <a:lnL cap="flat" cmpd="sng" w="28575">
                      <a:solidFill>
                        <a:srgbClr val="EFEFEF"/>
                      </a:solidFill>
                      <a:prstDash val="solid"/>
                      <a:round/>
                      <a:headEnd len="sm" w="sm" type="none"/>
                      <a:tailEnd len="sm" w="sm" type="none"/>
                    </a:lnL>
                    <a:lnR cap="flat" cmpd="sng" w="28575">
                      <a:solidFill>
                        <a:srgbClr val="EFEFEF"/>
                      </a:solidFill>
                      <a:prstDash val="solid"/>
                      <a:round/>
                      <a:headEnd len="sm" w="sm" type="none"/>
                      <a:tailEnd len="sm" w="sm" type="none"/>
                    </a:lnR>
                    <a:lnT cap="flat" cmpd="sng" w="28575">
                      <a:solidFill>
                        <a:srgbClr val="EFEFEF"/>
                      </a:solidFill>
                      <a:prstDash val="solid"/>
                      <a:round/>
                      <a:headEnd len="sm" w="sm" type="none"/>
                      <a:tailEnd len="sm" w="sm" type="none"/>
                    </a:lnT>
                    <a:lnB cap="flat" cmpd="sng" w="28575">
                      <a:solidFill>
                        <a:srgbClr val="EFEFEF"/>
                      </a:solidFill>
                      <a:prstDash val="solid"/>
                      <a:round/>
                      <a:headEnd len="sm" w="sm" type="none"/>
                      <a:tailEnd len="sm" w="sm" type="none"/>
                    </a:lnB>
                    <a:solidFill>
                      <a:srgbClr val="E06666"/>
                    </a:solidFill>
                  </a:tcPr>
                </a:tc>
                <a:tc hMerge="1"/>
              </a:tr>
              <a:tr h="1618050">
                <a:tc gridSpan="2">
                  <a:txBody>
                    <a:bodyPr/>
                    <a:lstStyle/>
                    <a:p>
                      <a:pPr indent="0" lvl="0" marL="0" rtl="0" algn="l">
                        <a:spcBef>
                          <a:spcPts val="0"/>
                        </a:spcBef>
                        <a:spcAft>
                          <a:spcPts val="0"/>
                        </a:spcAft>
                        <a:buNone/>
                      </a:pPr>
                      <a:r>
                        <a:rPr lang="en" sz="2200">
                          <a:solidFill>
                            <a:schemeClr val="dk1"/>
                          </a:solidFill>
                          <a:latin typeface="Times New Roman"/>
                          <a:ea typeface="Times New Roman"/>
                          <a:cs typeface="Times New Roman"/>
                          <a:sym typeface="Times New Roman"/>
                        </a:rPr>
                        <a:t>Initial physical changes of puberty are not present. </a:t>
                      </a:r>
                      <a:endParaRPr sz="2200">
                        <a:solidFill>
                          <a:schemeClr val="dk1"/>
                        </a:solidFill>
                        <a:latin typeface="Times New Roman"/>
                        <a:ea typeface="Times New Roman"/>
                        <a:cs typeface="Times New Roman"/>
                        <a:sym typeface="Times New Roman"/>
                      </a:endParaRPr>
                    </a:p>
                    <a:p>
                      <a:pPr indent="-368300" lvl="0" marL="457200" rtl="0" algn="l">
                        <a:spcBef>
                          <a:spcPts val="0"/>
                        </a:spcBef>
                        <a:spcAft>
                          <a:spcPts val="0"/>
                        </a:spcAft>
                        <a:buClr>
                          <a:schemeClr val="dk1"/>
                        </a:buClr>
                        <a:buSzPts val="2200"/>
                        <a:buFont typeface="Times New Roman"/>
                        <a:buChar char="-"/>
                      </a:pPr>
                      <a:r>
                        <a:rPr lang="en" sz="2200">
                          <a:solidFill>
                            <a:schemeClr val="dk1"/>
                          </a:solidFill>
                          <a:latin typeface="Times New Roman"/>
                          <a:ea typeface="Times New Roman"/>
                          <a:cs typeface="Times New Roman"/>
                          <a:sym typeface="Times New Roman"/>
                        </a:rPr>
                        <a:t>by age </a:t>
                      </a:r>
                      <a:r>
                        <a:rPr lang="en" sz="2200">
                          <a:solidFill>
                            <a:srgbClr val="CC0000"/>
                          </a:solidFill>
                          <a:latin typeface="Times New Roman"/>
                          <a:ea typeface="Times New Roman"/>
                          <a:cs typeface="Times New Roman"/>
                          <a:sym typeface="Times New Roman"/>
                        </a:rPr>
                        <a:t>13</a:t>
                      </a:r>
                      <a:r>
                        <a:rPr lang="en" sz="2200">
                          <a:solidFill>
                            <a:schemeClr val="dk1"/>
                          </a:solidFill>
                          <a:latin typeface="Times New Roman"/>
                          <a:ea typeface="Times New Roman"/>
                          <a:cs typeface="Times New Roman"/>
                          <a:sym typeface="Times New Roman"/>
                        </a:rPr>
                        <a:t> years in girls (or primary amenorrhea at </a:t>
                      </a:r>
                      <a:r>
                        <a:rPr lang="en" sz="2200">
                          <a:solidFill>
                            <a:srgbClr val="CC0000"/>
                          </a:solidFill>
                          <a:latin typeface="Times New Roman"/>
                          <a:ea typeface="Times New Roman"/>
                          <a:cs typeface="Times New Roman"/>
                          <a:sym typeface="Times New Roman"/>
                        </a:rPr>
                        <a:t>15.5-16</a:t>
                      </a:r>
                      <a:r>
                        <a:rPr lang="en" sz="2200">
                          <a:solidFill>
                            <a:schemeClr val="dk1"/>
                          </a:solidFill>
                          <a:latin typeface="Times New Roman"/>
                          <a:ea typeface="Times New Roman"/>
                          <a:cs typeface="Times New Roman"/>
                          <a:sym typeface="Times New Roman"/>
                        </a:rPr>
                        <a:t>y)</a:t>
                      </a:r>
                      <a:endParaRPr sz="2200">
                        <a:solidFill>
                          <a:schemeClr val="dk1"/>
                        </a:solidFill>
                        <a:latin typeface="Times New Roman"/>
                        <a:ea typeface="Times New Roman"/>
                        <a:cs typeface="Times New Roman"/>
                        <a:sym typeface="Times New Roman"/>
                      </a:endParaRPr>
                    </a:p>
                    <a:p>
                      <a:pPr indent="-368300" lvl="0" marL="457200" rtl="0" algn="l">
                        <a:spcBef>
                          <a:spcPts val="0"/>
                        </a:spcBef>
                        <a:spcAft>
                          <a:spcPts val="0"/>
                        </a:spcAft>
                        <a:buClr>
                          <a:schemeClr val="dk1"/>
                        </a:buClr>
                        <a:buSzPts val="2200"/>
                        <a:buFont typeface="Times New Roman"/>
                        <a:buChar char="-"/>
                      </a:pPr>
                      <a:r>
                        <a:rPr lang="en" sz="2200">
                          <a:solidFill>
                            <a:schemeClr val="dk1"/>
                          </a:solidFill>
                          <a:latin typeface="Times New Roman"/>
                          <a:ea typeface="Times New Roman"/>
                          <a:cs typeface="Times New Roman"/>
                          <a:sym typeface="Times New Roman"/>
                        </a:rPr>
                        <a:t>by age </a:t>
                      </a:r>
                      <a:r>
                        <a:rPr lang="en" sz="2200">
                          <a:solidFill>
                            <a:srgbClr val="CC0000"/>
                          </a:solidFill>
                          <a:latin typeface="Times New Roman"/>
                          <a:ea typeface="Times New Roman"/>
                          <a:cs typeface="Times New Roman"/>
                          <a:sym typeface="Times New Roman"/>
                        </a:rPr>
                        <a:t>14 </a:t>
                      </a:r>
                      <a:r>
                        <a:rPr lang="en" sz="2200">
                          <a:solidFill>
                            <a:schemeClr val="dk1"/>
                          </a:solidFill>
                          <a:latin typeface="Times New Roman"/>
                          <a:ea typeface="Times New Roman"/>
                          <a:cs typeface="Times New Roman"/>
                          <a:sym typeface="Times New Roman"/>
                        </a:rPr>
                        <a:t>years in boys.</a:t>
                      </a:r>
                      <a:endParaRPr sz="2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2200">
                          <a:solidFill>
                            <a:schemeClr val="dk1"/>
                          </a:solidFill>
                          <a:latin typeface="Times New Roman"/>
                          <a:ea typeface="Times New Roman"/>
                          <a:cs typeface="Times New Roman"/>
                          <a:sym typeface="Times New Roman"/>
                        </a:rPr>
                        <a:t>Pubertal development is inappropriate.</a:t>
                      </a:r>
                      <a:endParaRPr sz="2200">
                        <a:solidFill>
                          <a:schemeClr val="dk1"/>
                        </a:solidFill>
                        <a:latin typeface="Times New Roman"/>
                        <a:ea typeface="Times New Roman"/>
                        <a:cs typeface="Times New Roman"/>
                        <a:sym typeface="Times New Roman"/>
                      </a:endParaRPr>
                    </a:p>
                    <a:p>
                      <a:pPr indent="-368300" lvl="0" marL="457200" rtl="0" algn="l">
                        <a:spcBef>
                          <a:spcPts val="0"/>
                        </a:spcBef>
                        <a:spcAft>
                          <a:spcPts val="0"/>
                        </a:spcAft>
                        <a:buClr>
                          <a:schemeClr val="dk1"/>
                        </a:buClr>
                        <a:buSzPts val="2200"/>
                        <a:buFont typeface="Times New Roman"/>
                        <a:buChar char="-"/>
                      </a:pPr>
                      <a:r>
                        <a:rPr lang="en" sz="2200">
                          <a:solidFill>
                            <a:schemeClr val="dk1"/>
                          </a:solidFill>
                          <a:latin typeface="Times New Roman"/>
                          <a:ea typeface="Times New Roman"/>
                          <a:cs typeface="Times New Roman"/>
                          <a:sym typeface="Times New Roman"/>
                        </a:rPr>
                        <a:t>The interval between first signs of puberty and menarche in girls/completion genital growth in boys is &gt; 5 years.</a:t>
                      </a:r>
                      <a:endParaRPr sz="2200">
                        <a:solidFill>
                          <a:schemeClr val="dk1"/>
                        </a:solidFill>
                        <a:latin typeface="Times New Roman"/>
                        <a:ea typeface="Times New Roman"/>
                        <a:cs typeface="Times New Roman"/>
                        <a:sym typeface="Times New Roman"/>
                      </a:endParaRPr>
                    </a:p>
                  </a:txBody>
                  <a:tcPr marT="91425" marB="91425" marR="91425" marL="91425">
                    <a:lnL cap="flat" cmpd="sng" w="28575">
                      <a:solidFill>
                        <a:srgbClr val="EFEFEF"/>
                      </a:solidFill>
                      <a:prstDash val="solid"/>
                      <a:round/>
                      <a:headEnd len="sm" w="sm" type="none"/>
                      <a:tailEnd len="sm" w="sm" type="none"/>
                    </a:lnL>
                    <a:lnR cap="flat" cmpd="sng" w="28575">
                      <a:solidFill>
                        <a:srgbClr val="EFEFEF"/>
                      </a:solidFill>
                      <a:prstDash val="solid"/>
                      <a:round/>
                      <a:headEnd len="sm" w="sm" type="none"/>
                      <a:tailEnd len="sm" w="sm" type="none"/>
                    </a:lnR>
                    <a:lnT cap="flat" cmpd="sng" w="28575">
                      <a:solidFill>
                        <a:srgbClr val="EFEFEF"/>
                      </a:solidFill>
                      <a:prstDash val="solid"/>
                      <a:round/>
                      <a:headEnd len="sm" w="sm" type="none"/>
                      <a:tailEnd len="sm" w="sm" type="none"/>
                    </a:lnT>
                    <a:lnB cap="flat" cmpd="sng" w="57150">
                      <a:solidFill>
                        <a:srgbClr val="EFEFEF"/>
                      </a:solidFill>
                      <a:prstDash val="solid"/>
                      <a:round/>
                      <a:headEnd len="sm" w="sm" type="none"/>
                      <a:tailEnd len="sm" w="sm" type="none"/>
                    </a:lnB>
                  </a:tcPr>
                </a:tc>
                <a:tc hMerge="1"/>
              </a:tr>
              <a:tr h="776525">
                <a:tc>
                  <a:txBody>
                    <a:bodyPr/>
                    <a:lstStyle/>
                    <a:p>
                      <a:pPr indent="0" lvl="0" marL="0" rtl="0" algn="ctr">
                        <a:spcBef>
                          <a:spcPts val="0"/>
                        </a:spcBef>
                        <a:spcAft>
                          <a:spcPts val="0"/>
                        </a:spcAft>
                        <a:buNone/>
                      </a:pPr>
                      <a:r>
                        <a:rPr b="1" lang="en" sz="2300">
                          <a:solidFill>
                            <a:srgbClr val="FFFFFF"/>
                          </a:solidFill>
                          <a:latin typeface="Times New Roman"/>
                          <a:ea typeface="Times New Roman"/>
                          <a:cs typeface="Times New Roman"/>
                          <a:sym typeface="Times New Roman"/>
                        </a:rPr>
                        <a:t>Gonadal Failure</a:t>
                      </a:r>
                      <a:endParaRPr b="1" sz="2300">
                        <a:solidFill>
                          <a:srgbClr val="FFFFFF"/>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b="1" lang="en" sz="2300">
                          <a:solidFill>
                            <a:srgbClr val="FFFFFF"/>
                          </a:solidFill>
                          <a:latin typeface="Times New Roman"/>
                          <a:ea typeface="Times New Roman"/>
                          <a:cs typeface="Times New Roman"/>
                          <a:sym typeface="Times New Roman"/>
                        </a:rPr>
                        <a:t>Hypergonadotropic Hypogonadism</a:t>
                      </a:r>
                      <a:endParaRPr b="1" sz="2300">
                        <a:solidFill>
                          <a:srgbClr val="FFFFFF"/>
                        </a:solidFill>
                        <a:latin typeface="Times New Roman"/>
                        <a:ea typeface="Times New Roman"/>
                        <a:cs typeface="Times New Roman"/>
                        <a:sym typeface="Times New Roman"/>
                      </a:endParaRPr>
                    </a:p>
                  </a:txBody>
                  <a:tcPr marT="91425" marB="91425" marR="91425" marL="91425" anchor="ctr">
                    <a:lnL cap="flat" cmpd="sng" w="57150">
                      <a:solidFill>
                        <a:srgbClr val="EFEFEF"/>
                      </a:solidFill>
                      <a:prstDash val="solid"/>
                      <a:round/>
                      <a:headEnd len="sm" w="sm" type="none"/>
                      <a:tailEnd len="sm" w="sm" type="none"/>
                    </a:lnL>
                    <a:lnR cap="flat" cmpd="sng" w="57150">
                      <a:solidFill>
                        <a:srgbClr val="EFEFEF"/>
                      </a:solidFill>
                      <a:prstDash val="solid"/>
                      <a:round/>
                      <a:headEnd len="sm" w="sm" type="none"/>
                      <a:tailEnd len="sm" w="sm" type="none"/>
                    </a:lnR>
                    <a:lnT cap="flat" cmpd="sng" w="57150">
                      <a:solidFill>
                        <a:srgbClr val="EFEFEF"/>
                      </a:solidFill>
                      <a:prstDash val="solid"/>
                      <a:round/>
                      <a:headEnd len="sm" w="sm" type="none"/>
                      <a:tailEnd len="sm" w="sm" type="none"/>
                    </a:lnT>
                    <a:lnB cap="flat" cmpd="sng" w="57150">
                      <a:solidFill>
                        <a:srgbClr val="EFEFEF"/>
                      </a:solidFill>
                      <a:prstDash val="solid"/>
                      <a:round/>
                      <a:headEnd len="sm" w="sm" type="none"/>
                      <a:tailEnd len="sm" w="sm" type="none"/>
                    </a:lnB>
                    <a:solidFill>
                      <a:srgbClr val="EA9999"/>
                    </a:solidFill>
                  </a:tcPr>
                </a:tc>
                <a:tc>
                  <a:txBody>
                    <a:bodyPr/>
                    <a:lstStyle/>
                    <a:p>
                      <a:pPr indent="0" lvl="0" marL="0" rtl="0" algn="ctr">
                        <a:spcBef>
                          <a:spcPts val="0"/>
                        </a:spcBef>
                        <a:spcAft>
                          <a:spcPts val="0"/>
                        </a:spcAft>
                        <a:buNone/>
                      </a:pPr>
                      <a:r>
                        <a:rPr b="1" lang="en" sz="2300">
                          <a:solidFill>
                            <a:srgbClr val="FFFFFF"/>
                          </a:solidFill>
                          <a:latin typeface="Times New Roman"/>
                          <a:ea typeface="Times New Roman"/>
                          <a:cs typeface="Times New Roman"/>
                          <a:sym typeface="Times New Roman"/>
                        </a:rPr>
                        <a:t>Gonadal Deficiency</a:t>
                      </a:r>
                      <a:endParaRPr b="1" sz="2300">
                        <a:solidFill>
                          <a:srgbClr val="FFFFFF"/>
                        </a:solidFill>
                        <a:latin typeface="Times New Roman"/>
                        <a:ea typeface="Times New Roman"/>
                        <a:cs typeface="Times New Roman"/>
                        <a:sym typeface="Times New Roman"/>
                      </a:endParaRPr>
                    </a:p>
                    <a:p>
                      <a:pPr indent="0" lvl="0" marL="0" rtl="0" algn="ctr">
                        <a:spcBef>
                          <a:spcPts val="0"/>
                        </a:spcBef>
                        <a:spcAft>
                          <a:spcPts val="0"/>
                        </a:spcAft>
                        <a:buNone/>
                      </a:pPr>
                      <a:r>
                        <a:rPr b="1" lang="en" sz="2300">
                          <a:solidFill>
                            <a:srgbClr val="FFFFFF"/>
                          </a:solidFill>
                          <a:latin typeface="Times New Roman"/>
                          <a:ea typeface="Times New Roman"/>
                          <a:cs typeface="Times New Roman"/>
                          <a:sym typeface="Times New Roman"/>
                        </a:rPr>
                        <a:t>Hypogonadotropic Hypogonadism</a:t>
                      </a:r>
                      <a:endParaRPr b="1" sz="2300">
                        <a:solidFill>
                          <a:srgbClr val="FFFFFF"/>
                        </a:solidFill>
                        <a:latin typeface="Times New Roman"/>
                        <a:ea typeface="Times New Roman"/>
                        <a:cs typeface="Times New Roman"/>
                        <a:sym typeface="Times New Roman"/>
                      </a:endParaRPr>
                    </a:p>
                  </a:txBody>
                  <a:tcPr marT="91425" marB="91425" marR="91425" marL="91425" anchor="ctr">
                    <a:lnL cap="flat" cmpd="sng" w="57150">
                      <a:solidFill>
                        <a:srgbClr val="EFEFEF"/>
                      </a:solidFill>
                      <a:prstDash val="solid"/>
                      <a:round/>
                      <a:headEnd len="sm" w="sm" type="none"/>
                      <a:tailEnd len="sm" w="sm" type="none"/>
                    </a:lnL>
                    <a:lnR cap="flat" cmpd="sng" w="57150">
                      <a:solidFill>
                        <a:srgbClr val="EFEFEF"/>
                      </a:solidFill>
                      <a:prstDash val="solid"/>
                      <a:round/>
                      <a:headEnd len="sm" w="sm" type="none"/>
                      <a:tailEnd len="sm" w="sm" type="none"/>
                    </a:lnR>
                    <a:lnT cap="flat" cmpd="sng" w="57150">
                      <a:solidFill>
                        <a:srgbClr val="EFEFEF"/>
                      </a:solidFill>
                      <a:prstDash val="solid"/>
                      <a:round/>
                      <a:headEnd len="sm" w="sm" type="none"/>
                      <a:tailEnd len="sm" w="sm" type="none"/>
                    </a:lnT>
                    <a:lnB cap="flat" cmpd="sng" w="57150">
                      <a:solidFill>
                        <a:srgbClr val="EFEFEF"/>
                      </a:solidFill>
                      <a:prstDash val="solid"/>
                      <a:round/>
                      <a:headEnd len="sm" w="sm" type="none"/>
                      <a:tailEnd len="sm" w="sm" type="none"/>
                    </a:lnB>
                    <a:solidFill>
                      <a:srgbClr val="EA9999"/>
                    </a:solidFill>
                  </a:tcPr>
                </a:tc>
              </a:tr>
              <a:tr h="3367775">
                <a:tc>
                  <a:txBody>
                    <a:bodyPr/>
                    <a:lstStyle/>
                    <a:p>
                      <a:pPr indent="-368300" lvl="0" marL="457200" rtl="0" algn="l">
                        <a:lnSpc>
                          <a:spcPct val="150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Turner syndromes</a:t>
                      </a:r>
                      <a:r>
                        <a:rPr baseline="30000" lang="en" sz="2200">
                          <a:latin typeface="Times New Roman"/>
                          <a:ea typeface="Times New Roman"/>
                          <a:cs typeface="Times New Roman"/>
                          <a:sym typeface="Times New Roman"/>
                        </a:rPr>
                        <a:t>2</a:t>
                      </a:r>
                      <a:r>
                        <a:rPr lang="en" sz="2200">
                          <a:latin typeface="Times New Roman"/>
                          <a:ea typeface="Times New Roman"/>
                          <a:cs typeface="Times New Roman"/>
                          <a:sym typeface="Times New Roman"/>
                        </a:rPr>
                        <a:t> </a:t>
                      </a:r>
                      <a:r>
                        <a:rPr lang="en" sz="2200">
                          <a:solidFill>
                            <a:srgbClr val="B45F06"/>
                          </a:solidFill>
                          <a:latin typeface="Times New Roman"/>
                          <a:ea typeface="Times New Roman"/>
                          <a:cs typeface="Times New Roman"/>
                          <a:sym typeface="Times New Roman"/>
                        </a:rPr>
                        <a:t>(45, X0)</a:t>
                      </a:r>
                      <a:r>
                        <a:rPr lang="en" sz="2200">
                          <a:latin typeface="Times New Roman"/>
                          <a:ea typeface="Times New Roman"/>
                          <a:cs typeface="Times New Roman"/>
                          <a:sym typeface="Times New Roman"/>
                        </a:rPr>
                        <a:t>, </a:t>
                      </a:r>
                      <a:r>
                        <a:rPr lang="en" sz="2200">
                          <a:solidFill>
                            <a:srgbClr val="8E7CC3"/>
                          </a:solidFill>
                          <a:latin typeface="Times New Roman"/>
                          <a:ea typeface="Times New Roman"/>
                          <a:cs typeface="Times New Roman"/>
                          <a:sym typeface="Times New Roman"/>
                        </a:rPr>
                        <a:t>Klinefelter syndrome</a:t>
                      </a:r>
                      <a:r>
                        <a:rPr baseline="30000" lang="en" sz="2200">
                          <a:solidFill>
                            <a:srgbClr val="8E7CC3"/>
                          </a:solidFill>
                          <a:latin typeface="Times New Roman"/>
                          <a:ea typeface="Times New Roman"/>
                          <a:cs typeface="Times New Roman"/>
                          <a:sym typeface="Times New Roman"/>
                        </a:rPr>
                        <a:t>3 </a:t>
                      </a:r>
                      <a:r>
                        <a:rPr lang="en" sz="2200">
                          <a:solidFill>
                            <a:srgbClr val="B45F06"/>
                          </a:solidFill>
                          <a:latin typeface="Times New Roman"/>
                          <a:ea typeface="Times New Roman"/>
                          <a:cs typeface="Times New Roman"/>
                          <a:sym typeface="Times New Roman"/>
                        </a:rPr>
                        <a:t>(47, XXY).</a:t>
                      </a:r>
                      <a:endParaRPr sz="2200">
                        <a:solidFill>
                          <a:srgbClr val="B45F06"/>
                        </a:solidFill>
                        <a:latin typeface="Times New Roman"/>
                        <a:ea typeface="Times New Roman"/>
                        <a:cs typeface="Times New Roman"/>
                        <a:sym typeface="Times New Roman"/>
                      </a:endParaRPr>
                    </a:p>
                    <a:p>
                      <a:pPr indent="-368300" lvl="0" marL="457200" rtl="0" algn="l">
                        <a:lnSpc>
                          <a:spcPct val="115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Gonadal damage secondary to trauma, tumours, </a:t>
                      </a:r>
                      <a:r>
                        <a:rPr lang="en" sz="2200">
                          <a:latin typeface="Times New Roman"/>
                          <a:ea typeface="Times New Roman"/>
                          <a:cs typeface="Times New Roman"/>
                          <a:sym typeface="Times New Roman"/>
                        </a:rPr>
                        <a:t>post malignancy</a:t>
                      </a:r>
                      <a:r>
                        <a:rPr lang="en" sz="2200">
                          <a:solidFill>
                            <a:schemeClr val="dk1"/>
                          </a:solidFill>
                          <a:latin typeface="Times New Roman"/>
                          <a:ea typeface="Times New Roman"/>
                          <a:cs typeface="Times New Roman"/>
                          <a:sym typeface="Times New Roman"/>
                        </a:rPr>
                        <a:t> chemo/radio therapies, surgical rem</a:t>
                      </a:r>
                      <a:r>
                        <a:rPr lang="en" sz="2200">
                          <a:latin typeface="Times New Roman"/>
                          <a:ea typeface="Times New Roman"/>
                          <a:cs typeface="Times New Roman"/>
                          <a:sym typeface="Times New Roman"/>
                        </a:rPr>
                        <a:t>oval, and</a:t>
                      </a:r>
                      <a:r>
                        <a:rPr lang="en" sz="2200">
                          <a:latin typeface="Times New Roman"/>
                          <a:ea typeface="Times New Roman"/>
                          <a:cs typeface="Times New Roman"/>
                          <a:sym typeface="Times New Roman"/>
                        </a:rPr>
                        <a:t> infectious or autoimmune diseases</a:t>
                      </a:r>
                      <a:r>
                        <a:rPr lang="en" sz="2200">
                          <a:solidFill>
                            <a:srgbClr val="76A5AF"/>
                          </a:solidFill>
                          <a:latin typeface="Times New Roman"/>
                          <a:ea typeface="Times New Roman"/>
                          <a:cs typeface="Times New Roman"/>
                          <a:sym typeface="Times New Roman"/>
                        </a:rPr>
                        <a:t>.</a:t>
                      </a:r>
                      <a:endParaRPr sz="2200">
                        <a:solidFill>
                          <a:srgbClr val="76A5AF"/>
                        </a:solidFill>
                        <a:latin typeface="Times New Roman"/>
                        <a:ea typeface="Times New Roman"/>
                        <a:cs typeface="Times New Roman"/>
                        <a:sym typeface="Times New Roman"/>
                      </a:endParaRPr>
                    </a:p>
                    <a:p>
                      <a:pPr indent="-368300" lvl="0" marL="457200" rtl="0" algn="l">
                        <a:lnSpc>
                          <a:spcPct val="150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Congenital gonadal dysgenesis or cryptorchidism.</a:t>
                      </a:r>
                      <a:endParaRPr sz="2200">
                        <a:latin typeface="Times New Roman"/>
                        <a:ea typeface="Times New Roman"/>
                        <a:cs typeface="Times New Roman"/>
                        <a:sym typeface="Times New Roman"/>
                      </a:endParaRPr>
                    </a:p>
                    <a:p>
                      <a:pPr indent="-368300" lvl="0" marL="457200" rtl="0" algn="l">
                        <a:lnSpc>
                          <a:spcPct val="150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FSH, LH and androgen receptor gene mutations.</a:t>
                      </a:r>
                      <a:endParaRPr sz="2200">
                        <a:latin typeface="Times New Roman"/>
                        <a:ea typeface="Times New Roman"/>
                        <a:cs typeface="Times New Roman"/>
                        <a:sym typeface="Times New Roman"/>
                      </a:endParaRPr>
                    </a:p>
                  </a:txBody>
                  <a:tcPr marT="91425" marB="91425" marR="91425" marL="91425">
                    <a:lnL cap="flat" cmpd="sng" w="28575">
                      <a:solidFill>
                        <a:srgbClr val="EFEFEF"/>
                      </a:solidFill>
                      <a:prstDash val="solid"/>
                      <a:round/>
                      <a:headEnd len="sm" w="sm" type="none"/>
                      <a:tailEnd len="sm" w="sm" type="none"/>
                    </a:lnL>
                    <a:lnR cap="flat" cmpd="sng" w="28575">
                      <a:solidFill>
                        <a:srgbClr val="EFEFEF"/>
                      </a:solidFill>
                      <a:prstDash val="solid"/>
                      <a:round/>
                      <a:headEnd len="sm" w="sm" type="none"/>
                      <a:tailEnd len="sm" w="sm" type="none"/>
                    </a:lnR>
                    <a:lnT cap="flat" cmpd="sng" w="57150">
                      <a:solidFill>
                        <a:srgbClr val="EFEFEF"/>
                      </a:solidFill>
                      <a:prstDash val="solid"/>
                      <a:round/>
                      <a:headEnd len="sm" w="sm" type="none"/>
                      <a:tailEnd len="sm" w="sm" type="none"/>
                    </a:lnT>
                    <a:lnB cap="flat" cmpd="sng" w="28575">
                      <a:solidFill>
                        <a:srgbClr val="EFEFEF"/>
                      </a:solidFill>
                      <a:prstDash val="solid"/>
                      <a:round/>
                      <a:headEnd len="sm" w="sm" type="none"/>
                      <a:tailEnd len="sm" w="sm" type="none"/>
                    </a:lnB>
                  </a:tcPr>
                </a:tc>
                <a:tc>
                  <a:txBody>
                    <a:bodyPr/>
                    <a:lstStyle/>
                    <a:p>
                      <a:pPr indent="-368300" lvl="0" marL="457200" rtl="0" algn="l">
                        <a:spcBef>
                          <a:spcPts val="0"/>
                        </a:spcBef>
                        <a:spcAft>
                          <a:spcPts val="0"/>
                        </a:spcAft>
                        <a:buSzPts val="2200"/>
                        <a:buFont typeface="Times New Roman"/>
                        <a:buChar char="●"/>
                      </a:pPr>
                      <a:r>
                        <a:rPr lang="en" sz="2200">
                          <a:latin typeface="Times New Roman"/>
                          <a:ea typeface="Times New Roman"/>
                          <a:cs typeface="Times New Roman"/>
                          <a:sym typeface="Times New Roman"/>
                        </a:rPr>
                        <a:t>Idiopathic</a:t>
                      </a:r>
                      <a:endParaRPr sz="2200">
                        <a:solidFill>
                          <a:srgbClr val="76A5AF"/>
                        </a:solidFill>
                        <a:latin typeface="Times New Roman"/>
                        <a:ea typeface="Times New Roman"/>
                        <a:cs typeface="Times New Roman"/>
                        <a:sym typeface="Times New Roman"/>
                      </a:endParaRPr>
                    </a:p>
                    <a:p>
                      <a:pPr indent="-368300" lvl="0" marL="457200" rtl="0" algn="l">
                        <a:spcBef>
                          <a:spcPts val="0"/>
                        </a:spcBef>
                        <a:spcAft>
                          <a:spcPts val="0"/>
                        </a:spcAft>
                        <a:buSzPts val="2200"/>
                        <a:buFont typeface="Times New Roman"/>
                        <a:buChar char="●"/>
                      </a:pPr>
                      <a:r>
                        <a:rPr lang="en" sz="2200">
                          <a:latin typeface="Times New Roman"/>
                          <a:ea typeface="Times New Roman"/>
                          <a:cs typeface="Times New Roman"/>
                          <a:sym typeface="Times New Roman"/>
                        </a:rPr>
                        <a:t>FSH and LH gene mutations from pituitary gonadotropes.</a:t>
                      </a:r>
                      <a:endParaRPr sz="2200">
                        <a:solidFill>
                          <a:srgbClr val="76A5AF"/>
                        </a:solidFill>
                        <a:latin typeface="Times New Roman"/>
                        <a:ea typeface="Times New Roman"/>
                        <a:cs typeface="Times New Roman"/>
                        <a:sym typeface="Times New Roman"/>
                      </a:endParaRPr>
                    </a:p>
                    <a:p>
                      <a:pPr indent="-368300" lvl="0" marL="457200" rtl="0" algn="l">
                        <a:spcBef>
                          <a:spcPts val="0"/>
                        </a:spcBef>
                        <a:spcAft>
                          <a:spcPts val="0"/>
                        </a:spcAft>
                        <a:buClr>
                          <a:schemeClr val="dk1"/>
                        </a:buClr>
                        <a:buSzPts val="2200"/>
                        <a:buFont typeface="Times New Roman"/>
                        <a:buChar char="●"/>
                      </a:pPr>
                      <a:r>
                        <a:rPr lang="en" sz="2200">
                          <a:solidFill>
                            <a:schemeClr val="dk1"/>
                          </a:solidFill>
                          <a:latin typeface="Times New Roman"/>
                          <a:ea typeface="Times New Roman"/>
                          <a:cs typeface="Times New Roman"/>
                          <a:sym typeface="Times New Roman"/>
                        </a:rPr>
                        <a:t>CNS congenital anomalies and panhypopituitarism.</a:t>
                      </a:r>
                      <a:endParaRPr sz="2200">
                        <a:solidFill>
                          <a:schemeClr val="dk1"/>
                        </a:solidFill>
                        <a:latin typeface="Times New Roman"/>
                        <a:ea typeface="Times New Roman"/>
                        <a:cs typeface="Times New Roman"/>
                        <a:sym typeface="Times New Roman"/>
                      </a:endParaRPr>
                    </a:p>
                    <a:p>
                      <a:pPr indent="-368300" lvl="0" marL="457200" rtl="0" algn="l">
                        <a:spcBef>
                          <a:spcPts val="0"/>
                        </a:spcBef>
                        <a:spcAft>
                          <a:spcPts val="0"/>
                        </a:spcAft>
                        <a:buClr>
                          <a:schemeClr val="dk1"/>
                        </a:buClr>
                        <a:buSzPts val="2200"/>
                        <a:buFont typeface="Times New Roman"/>
                        <a:buChar char="●"/>
                      </a:pPr>
                      <a:r>
                        <a:rPr lang="en" sz="2200">
                          <a:solidFill>
                            <a:schemeClr val="dk1"/>
                          </a:solidFill>
                          <a:latin typeface="Times New Roman"/>
                          <a:ea typeface="Times New Roman"/>
                          <a:cs typeface="Times New Roman"/>
                          <a:sym typeface="Times New Roman"/>
                        </a:rPr>
                        <a:t>Low FSH and LH levels.</a:t>
                      </a:r>
                      <a:endParaRPr sz="2200">
                        <a:solidFill>
                          <a:srgbClr val="76A5AF"/>
                        </a:solidFill>
                        <a:latin typeface="Times New Roman"/>
                        <a:ea typeface="Times New Roman"/>
                        <a:cs typeface="Times New Roman"/>
                        <a:sym typeface="Times New Roman"/>
                      </a:endParaRPr>
                    </a:p>
                    <a:p>
                      <a:pPr indent="-368300" lvl="0" marL="457200" rtl="0" algn="l">
                        <a:spcBef>
                          <a:spcPts val="0"/>
                        </a:spcBef>
                        <a:spcAft>
                          <a:spcPts val="0"/>
                        </a:spcAft>
                        <a:buClr>
                          <a:srgbClr val="76A5AF"/>
                        </a:buClr>
                        <a:buSzPts val="2200"/>
                        <a:buFont typeface="Times New Roman"/>
                        <a:buChar char="●"/>
                      </a:pPr>
                      <a:r>
                        <a:rPr lang="en" sz="2200">
                          <a:solidFill>
                            <a:srgbClr val="76A5AF"/>
                          </a:solidFill>
                          <a:latin typeface="Times New Roman"/>
                          <a:ea typeface="Times New Roman"/>
                          <a:cs typeface="Times New Roman"/>
                          <a:sym typeface="Times New Roman"/>
                        </a:rPr>
                        <a:t>KiSS-1 or GPR54 gene mutations.</a:t>
                      </a:r>
                      <a:endParaRPr sz="2200">
                        <a:latin typeface="Times New Roman"/>
                        <a:ea typeface="Times New Roman"/>
                        <a:cs typeface="Times New Roman"/>
                        <a:sym typeface="Times New Roman"/>
                      </a:endParaRPr>
                    </a:p>
                  </a:txBody>
                  <a:tcPr marT="91425" marB="91425" marR="91425" marL="91425">
                    <a:lnL cap="flat" cmpd="sng" w="28575">
                      <a:solidFill>
                        <a:srgbClr val="EFEFEF"/>
                      </a:solidFill>
                      <a:prstDash val="solid"/>
                      <a:round/>
                      <a:headEnd len="sm" w="sm" type="none"/>
                      <a:tailEnd len="sm" w="sm" type="none"/>
                    </a:lnL>
                    <a:lnR cap="flat" cmpd="sng" w="28575">
                      <a:solidFill>
                        <a:srgbClr val="EFEFEF"/>
                      </a:solidFill>
                      <a:prstDash val="solid"/>
                      <a:round/>
                      <a:headEnd len="sm" w="sm" type="none"/>
                      <a:tailEnd len="sm" w="sm" type="none"/>
                    </a:lnR>
                    <a:lnT cap="flat" cmpd="sng" w="57150">
                      <a:solidFill>
                        <a:srgbClr val="EFEFEF"/>
                      </a:solidFill>
                      <a:prstDash val="solid"/>
                      <a:round/>
                      <a:headEnd len="sm" w="sm" type="none"/>
                      <a:tailEnd len="sm" w="sm" type="none"/>
                    </a:lnT>
                    <a:lnB cap="flat" cmpd="sng" w="28575">
                      <a:solidFill>
                        <a:srgbClr val="EFEFEF"/>
                      </a:solidFill>
                      <a:prstDash val="solid"/>
                      <a:round/>
                      <a:headEnd len="sm" w="sm" type="none"/>
                      <a:tailEnd len="sm" w="sm" type="none"/>
                    </a:lnB>
                  </a:tcPr>
                </a:tc>
              </a:tr>
            </a:tbl>
          </a:graphicData>
        </a:graphic>
      </p:graphicFrame>
      <p:sp>
        <p:nvSpPr>
          <p:cNvPr id="239" name="Google Shape;239;p18"/>
          <p:cNvSpPr/>
          <p:nvPr/>
        </p:nvSpPr>
        <p:spPr>
          <a:xfrm>
            <a:off x="545095" y="17549078"/>
            <a:ext cx="13585500" cy="4335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Clr>
                <a:schemeClr val="dk1"/>
              </a:buClr>
              <a:buSzPts val="1100"/>
              <a:buFont typeface="Arial"/>
              <a:buNone/>
            </a:pPr>
            <a:r>
              <a:rPr lang="en" sz="2500">
                <a:solidFill>
                  <a:schemeClr val="lt1"/>
                </a:solidFill>
                <a:latin typeface="Oswald"/>
                <a:ea typeface="Oswald"/>
                <a:cs typeface="Oswald"/>
                <a:sym typeface="Oswald"/>
              </a:rPr>
              <a:t>FOOTNOTES</a:t>
            </a:r>
            <a:endParaRPr/>
          </a:p>
        </p:txBody>
      </p:sp>
      <p:sp>
        <p:nvSpPr>
          <p:cNvPr id="240" name="Google Shape;240;p18"/>
          <p:cNvSpPr/>
          <p:nvPr/>
        </p:nvSpPr>
        <p:spPr>
          <a:xfrm>
            <a:off x="-5" y="17549078"/>
            <a:ext cx="468600" cy="4335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41" name="Google Shape;241;p18"/>
          <p:cNvSpPr txBox="1"/>
          <p:nvPr/>
        </p:nvSpPr>
        <p:spPr>
          <a:xfrm>
            <a:off x="-33600" y="17982575"/>
            <a:ext cx="14097000" cy="11895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Font typeface="Times New Roman"/>
              <a:buAutoNum type="arabicPeriod"/>
            </a:pPr>
            <a:r>
              <a:rPr lang="en" sz="1600">
                <a:solidFill>
                  <a:schemeClr val="dk1"/>
                </a:solidFill>
                <a:latin typeface="Times New Roman"/>
                <a:ea typeface="Times New Roman"/>
                <a:cs typeface="Times New Roman"/>
                <a:sym typeface="Times New Roman"/>
              </a:rPr>
              <a:t>Due to disruption of the pathway that normally keeps the pulsatile GnRH in cheek.</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AutoNum type="arabicPeriod"/>
            </a:pPr>
            <a:r>
              <a:rPr b="1" lang="en" sz="1600">
                <a:latin typeface="Times New Roman"/>
                <a:ea typeface="Times New Roman"/>
                <a:cs typeface="Times New Roman"/>
                <a:sym typeface="Times New Roman"/>
              </a:rPr>
              <a:t>Turner’s Syndrome: </a:t>
            </a:r>
            <a:r>
              <a:rPr lang="en" sz="1600">
                <a:latin typeface="Times New Roman"/>
                <a:ea typeface="Times New Roman"/>
                <a:cs typeface="Times New Roman"/>
                <a:sym typeface="Times New Roman"/>
              </a:rPr>
              <a:t>Hypogonadism also occurs in these patients due to complex mechanisms, however the underlying reason is similar to that of Klunefelter patients, which is basically the genome losing its stability.</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AutoNum type="arabicPeriod"/>
            </a:pPr>
            <a:r>
              <a:rPr b="1" lang="en" sz="1600">
                <a:solidFill>
                  <a:schemeClr val="dk1"/>
                </a:solidFill>
                <a:latin typeface="Times New Roman"/>
                <a:ea typeface="Times New Roman"/>
                <a:cs typeface="Times New Roman"/>
                <a:sym typeface="Times New Roman"/>
              </a:rPr>
              <a:t>Klinefelter’s Syndrome: Why Does Having an Extra X Chromosome Precipitates Hypogonadism in These Males? </a:t>
            </a:r>
            <a:r>
              <a:rPr lang="en" sz="1600">
                <a:solidFill>
                  <a:schemeClr val="dk1"/>
                </a:solidFill>
                <a:latin typeface="Times New Roman"/>
                <a:ea typeface="Times New Roman"/>
                <a:cs typeface="Times New Roman"/>
                <a:sym typeface="Times New Roman"/>
              </a:rPr>
              <a:t>The genome is very tightly regulated, with each gene having an identical copy in the genome. Having an extra chromosome causes a third copy of the gene to be present in the genome, genes influence the expression of other genes and in the case of Klinefelter, the extra copy of the X chromosome causes an abnormality in androgen receptors’ expression. This results in hypogonadism. </a:t>
            </a:r>
            <a:endParaRPr sz="1600">
              <a:latin typeface="Times New Roman"/>
              <a:ea typeface="Times New Roman"/>
              <a:cs typeface="Times New Roman"/>
              <a:sym typeface="Times New Roman"/>
            </a:endParaRPr>
          </a:p>
        </p:txBody>
      </p:sp>
      <p:grpSp>
        <p:nvGrpSpPr>
          <p:cNvPr id="242" name="Google Shape;242;p18"/>
          <p:cNvGrpSpPr/>
          <p:nvPr/>
        </p:nvGrpSpPr>
        <p:grpSpPr>
          <a:xfrm>
            <a:off x="341953" y="1195720"/>
            <a:ext cx="11108389" cy="699600"/>
            <a:chOff x="434420" y="1324320"/>
            <a:chExt cx="11108389" cy="699600"/>
          </a:xfrm>
        </p:grpSpPr>
        <p:sp>
          <p:nvSpPr>
            <p:cNvPr id="243" name="Google Shape;243;p18"/>
            <p:cNvSpPr/>
            <p:nvPr/>
          </p:nvSpPr>
          <p:spPr>
            <a:xfrm>
              <a:off x="434420" y="1457367"/>
              <a:ext cx="468600" cy="4335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44" name="Google Shape;244;p18"/>
            <p:cNvSpPr txBox="1"/>
            <p:nvPr/>
          </p:nvSpPr>
          <p:spPr>
            <a:xfrm>
              <a:off x="903009" y="1324320"/>
              <a:ext cx="106398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500">
                  <a:highlight>
                    <a:srgbClr val="F4CCCC"/>
                  </a:highlight>
                  <a:latin typeface="Oswald"/>
                  <a:ea typeface="Oswald"/>
                  <a:cs typeface="Oswald"/>
                  <a:sym typeface="Oswald"/>
                </a:rPr>
                <a:t>Pubertal Disorders</a:t>
              </a:r>
              <a:endParaRPr sz="3500" u="sng">
                <a:highlight>
                  <a:srgbClr val="F4CCCC"/>
                </a:highlight>
                <a:latin typeface="Oswald"/>
                <a:ea typeface="Oswald"/>
                <a:cs typeface="Oswald"/>
                <a:sym typeface="Oswald"/>
              </a:endParaRPr>
            </a:p>
          </p:txBody>
        </p:sp>
      </p:grpSp>
      <p:sp>
        <p:nvSpPr>
          <p:cNvPr id="245" name="Google Shape;245;p18"/>
          <p:cNvSpPr txBox="1"/>
          <p:nvPr/>
        </p:nvSpPr>
        <p:spPr>
          <a:xfrm>
            <a:off x="426550" y="1895325"/>
            <a:ext cx="11108400" cy="1360500"/>
          </a:xfrm>
          <a:prstGeom prst="rect">
            <a:avLst/>
          </a:prstGeom>
          <a:noFill/>
          <a:ln>
            <a:noFill/>
          </a:ln>
        </p:spPr>
        <p:txBody>
          <a:bodyPr anchorCtr="0" anchor="t" bIns="91425" lIns="91425" spcFirstLastPara="1" rIns="91425" wrap="square" tIns="91425">
            <a:noAutofit/>
          </a:bodyPr>
          <a:lstStyle/>
          <a:p>
            <a:pPr indent="-393700" lvl="0" marL="457200" rtl="0" algn="l">
              <a:spcBef>
                <a:spcPts val="0"/>
              </a:spcBef>
              <a:spcAft>
                <a:spcPts val="0"/>
              </a:spcAft>
              <a:buClr>
                <a:srgbClr val="EA9999"/>
              </a:buClr>
              <a:buSzPts val="2600"/>
              <a:buFont typeface="Times New Roman"/>
              <a:buChar char="●"/>
            </a:pPr>
            <a:r>
              <a:rPr lang="en" sz="2600">
                <a:solidFill>
                  <a:srgbClr val="EA9999"/>
                </a:solidFill>
                <a:latin typeface="Times New Roman"/>
                <a:ea typeface="Times New Roman"/>
                <a:cs typeface="Times New Roman"/>
                <a:sym typeface="Times New Roman"/>
              </a:rPr>
              <a:t>E</a:t>
            </a:r>
            <a:r>
              <a:rPr lang="en" sz="2600">
                <a:solidFill>
                  <a:srgbClr val="EA9999"/>
                </a:solidFill>
                <a:latin typeface="Times New Roman"/>
                <a:ea typeface="Times New Roman"/>
                <a:cs typeface="Times New Roman"/>
                <a:sym typeface="Times New Roman"/>
              </a:rPr>
              <a:t>arly/precocious puberty.</a:t>
            </a:r>
            <a:endParaRPr sz="2600">
              <a:solidFill>
                <a:srgbClr val="EA9999"/>
              </a:solidFill>
              <a:latin typeface="Times New Roman"/>
              <a:ea typeface="Times New Roman"/>
              <a:cs typeface="Times New Roman"/>
              <a:sym typeface="Times New Roman"/>
            </a:endParaRPr>
          </a:p>
          <a:p>
            <a:pPr indent="-393700" lvl="0" marL="457200" rtl="0" algn="l">
              <a:spcBef>
                <a:spcPts val="0"/>
              </a:spcBef>
              <a:spcAft>
                <a:spcPts val="0"/>
              </a:spcAft>
              <a:buClr>
                <a:srgbClr val="EA9999"/>
              </a:buClr>
              <a:buSzPts val="2600"/>
              <a:buFont typeface="Times New Roman"/>
              <a:buChar char="●"/>
            </a:pPr>
            <a:r>
              <a:rPr lang="en" sz="2600">
                <a:solidFill>
                  <a:srgbClr val="EA9999"/>
                </a:solidFill>
                <a:latin typeface="Times New Roman"/>
                <a:ea typeface="Times New Roman"/>
                <a:cs typeface="Times New Roman"/>
                <a:sym typeface="Times New Roman"/>
              </a:rPr>
              <a:t>Delayed puberty.</a:t>
            </a:r>
            <a:endParaRPr sz="2600">
              <a:solidFill>
                <a:srgbClr val="EA9999"/>
              </a:solidFill>
              <a:latin typeface="Times New Roman"/>
              <a:ea typeface="Times New Roman"/>
              <a:cs typeface="Times New Roman"/>
              <a:sym typeface="Times New Roman"/>
            </a:endParaRPr>
          </a:p>
        </p:txBody>
      </p:sp>
      <p:graphicFrame>
        <p:nvGraphicFramePr>
          <p:cNvPr id="246" name="Google Shape;246;p18"/>
          <p:cNvGraphicFramePr/>
          <p:nvPr/>
        </p:nvGraphicFramePr>
        <p:xfrm>
          <a:off x="506620" y="2937923"/>
          <a:ext cx="3000000" cy="3000000"/>
        </p:xfrm>
        <a:graphic>
          <a:graphicData uri="http://schemas.openxmlformats.org/drawingml/2006/table">
            <a:tbl>
              <a:tblPr>
                <a:noFill/>
                <a:tableStyleId>{B5F55072-8692-4570-9942-BBD66A17D806}</a:tableStyleId>
              </a:tblPr>
              <a:tblGrid>
                <a:gridCol w="6508275"/>
                <a:gridCol w="6508275"/>
              </a:tblGrid>
              <a:tr h="666925">
                <a:tc gridSpan="2">
                  <a:txBody>
                    <a:bodyPr/>
                    <a:lstStyle/>
                    <a:p>
                      <a:pPr indent="0" lvl="0" marL="0" rtl="0" algn="ctr">
                        <a:spcBef>
                          <a:spcPts val="0"/>
                        </a:spcBef>
                        <a:spcAft>
                          <a:spcPts val="0"/>
                        </a:spcAft>
                        <a:buClr>
                          <a:schemeClr val="dk1"/>
                        </a:buClr>
                        <a:buSzPts val="1100"/>
                        <a:buFont typeface="Arial"/>
                        <a:buNone/>
                      </a:pPr>
                      <a:r>
                        <a:rPr b="1" lang="en" sz="2500">
                          <a:solidFill>
                            <a:srgbClr val="FFFFFF"/>
                          </a:solidFill>
                          <a:latin typeface="Times New Roman"/>
                          <a:ea typeface="Times New Roman"/>
                          <a:cs typeface="Times New Roman"/>
                          <a:sym typeface="Times New Roman"/>
                        </a:rPr>
                        <a:t>Precocious Puberty</a:t>
                      </a:r>
                      <a:endParaRPr b="1" sz="2500">
                        <a:solidFill>
                          <a:srgbClr val="FFFFFF"/>
                        </a:solidFill>
                        <a:latin typeface="Times New Roman"/>
                        <a:ea typeface="Times New Roman"/>
                        <a:cs typeface="Times New Roman"/>
                        <a:sym typeface="Times New Roman"/>
                      </a:endParaRPr>
                    </a:p>
                  </a:txBody>
                  <a:tcPr marT="91425" marB="91425" marR="91425" marL="91425">
                    <a:lnL cap="flat" cmpd="sng" w="28575">
                      <a:solidFill>
                        <a:srgbClr val="EFEFEF"/>
                      </a:solidFill>
                      <a:prstDash val="solid"/>
                      <a:round/>
                      <a:headEnd len="sm" w="sm" type="none"/>
                      <a:tailEnd len="sm" w="sm" type="none"/>
                    </a:lnL>
                    <a:lnR cap="flat" cmpd="sng" w="28575">
                      <a:solidFill>
                        <a:srgbClr val="EFEFEF"/>
                      </a:solidFill>
                      <a:prstDash val="solid"/>
                      <a:round/>
                      <a:headEnd len="sm" w="sm" type="none"/>
                      <a:tailEnd len="sm" w="sm" type="none"/>
                    </a:lnR>
                    <a:lnT cap="flat" cmpd="sng" w="28575">
                      <a:solidFill>
                        <a:srgbClr val="EFEFEF"/>
                      </a:solidFill>
                      <a:prstDash val="solid"/>
                      <a:round/>
                      <a:headEnd len="sm" w="sm" type="none"/>
                      <a:tailEnd len="sm" w="sm" type="none"/>
                    </a:lnT>
                    <a:lnB cap="flat" cmpd="sng" w="28575">
                      <a:solidFill>
                        <a:srgbClr val="EFEFEF"/>
                      </a:solidFill>
                      <a:prstDash val="solid"/>
                      <a:round/>
                      <a:headEnd len="sm" w="sm" type="none"/>
                      <a:tailEnd len="sm" w="sm" type="none"/>
                    </a:lnB>
                    <a:solidFill>
                      <a:srgbClr val="E06666"/>
                    </a:solidFill>
                  </a:tcPr>
                </a:tc>
                <a:tc hMerge="1"/>
              </a:tr>
              <a:tr h="2015775">
                <a:tc gridSpan="2">
                  <a:txBody>
                    <a:bodyPr/>
                    <a:lstStyle/>
                    <a:p>
                      <a:pPr indent="0" lvl="0" marL="0" rtl="0" algn="l">
                        <a:spcBef>
                          <a:spcPts val="0"/>
                        </a:spcBef>
                        <a:spcAft>
                          <a:spcPts val="0"/>
                        </a:spcAft>
                        <a:buNone/>
                      </a:pPr>
                      <a:r>
                        <a:rPr lang="en" sz="2500">
                          <a:solidFill>
                            <a:schemeClr val="dk1"/>
                          </a:solidFill>
                          <a:latin typeface="Times New Roman"/>
                          <a:ea typeface="Times New Roman"/>
                          <a:cs typeface="Times New Roman"/>
                          <a:sym typeface="Times New Roman"/>
                        </a:rPr>
                        <a:t>Precocious onset of puberty is defined as occurring younger than 2 </a:t>
                      </a:r>
                      <a:r>
                        <a:rPr lang="en" sz="2500">
                          <a:solidFill>
                            <a:schemeClr val="dk1"/>
                          </a:solidFill>
                          <a:latin typeface="Times New Roman"/>
                          <a:ea typeface="Times New Roman"/>
                          <a:cs typeface="Times New Roman"/>
                          <a:sym typeface="Times New Roman"/>
                        </a:rPr>
                        <a:t>years </a:t>
                      </a:r>
                      <a:r>
                        <a:rPr lang="en" sz="2500">
                          <a:solidFill>
                            <a:schemeClr val="dk1"/>
                          </a:solidFill>
                          <a:latin typeface="Times New Roman"/>
                          <a:ea typeface="Times New Roman"/>
                          <a:cs typeface="Times New Roman"/>
                          <a:sym typeface="Times New Roman"/>
                        </a:rPr>
                        <a:t>before the average age, often before 8 years of age in girls and before 9 years of age in boys</a:t>
                      </a:r>
                      <a:endParaRPr sz="2500">
                        <a:solidFill>
                          <a:srgbClr val="45818E"/>
                        </a:solidFill>
                        <a:latin typeface="Times New Roman"/>
                        <a:ea typeface="Times New Roman"/>
                        <a:cs typeface="Times New Roman"/>
                        <a:sym typeface="Times New Roman"/>
                      </a:endParaRPr>
                    </a:p>
                    <a:p>
                      <a:pPr indent="-387350" lvl="0" marL="914400" rtl="0" algn="l">
                        <a:spcBef>
                          <a:spcPts val="0"/>
                        </a:spcBef>
                        <a:spcAft>
                          <a:spcPts val="0"/>
                        </a:spcAft>
                        <a:buClr>
                          <a:srgbClr val="EA9999"/>
                        </a:buClr>
                        <a:buSzPts val="2500"/>
                        <a:buAutoNum type="arabicPeriod"/>
                      </a:pPr>
                      <a:r>
                        <a:rPr lang="en" sz="2500">
                          <a:solidFill>
                            <a:srgbClr val="EA9999"/>
                          </a:solidFill>
                          <a:latin typeface="Times New Roman"/>
                          <a:ea typeface="Times New Roman"/>
                          <a:cs typeface="Times New Roman"/>
                          <a:sym typeface="Times New Roman"/>
                        </a:rPr>
                        <a:t>Gonadotropin-</a:t>
                      </a:r>
                      <a:r>
                        <a:rPr b="1" lang="en" sz="2500">
                          <a:solidFill>
                            <a:srgbClr val="EA9999"/>
                          </a:solidFill>
                          <a:latin typeface="Times New Roman"/>
                          <a:ea typeface="Times New Roman"/>
                          <a:cs typeface="Times New Roman"/>
                          <a:sym typeface="Times New Roman"/>
                        </a:rPr>
                        <a:t>dependent</a:t>
                      </a:r>
                      <a:r>
                        <a:rPr lang="en" sz="2500">
                          <a:solidFill>
                            <a:srgbClr val="EA9999"/>
                          </a:solidFill>
                          <a:latin typeface="Times New Roman"/>
                          <a:ea typeface="Times New Roman"/>
                          <a:cs typeface="Times New Roman"/>
                          <a:sym typeface="Times New Roman"/>
                        </a:rPr>
                        <a:t> (true/central)</a:t>
                      </a:r>
                      <a:endParaRPr sz="2500">
                        <a:solidFill>
                          <a:srgbClr val="EA9999"/>
                        </a:solidFill>
                        <a:latin typeface="Times New Roman"/>
                        <a:ea typeface="Times New Roman"/>
                        <a:cs typeface="Times New Roman"/>
                        <a:sym typeface="Times New Roman"/>
                      </a:endParaRPr>
                    </a:p>
                    <a:p>
                      <a:pPr indent="-387350" lvl="0" marL="914400" rtl="0" algn="l">
                        <a:spcBef>
                          <a:spcPts val="0"/>
                        </a:spcBef>
                        <a:spcAft>
                          <a:spcPts val="0"/>
                        </a:spcAft>
                        <a:buClr>
                          <a:srgbClr val="EA9999"/>
                        </a:buClr>
                        <a:buSzPts val="2500"/>
                        <a:buAutoNum type="arabicPeriod"/>
                      </a:pPr>
                      <a:r>
                        <a:rPr lang="en" sz="2500">
                          <a:solidFill>
                            <a:srgbClr val="EA9999"/>
                          </a:solidFill>
                          <a:latin typeface="Times New Roman"/>
                          <a:ea typeface="Times New Roman"/>
                          <a:cs typeface="Times New Roman"/>
                          <a:sym typeface="Times New Roman"/>
                        </a:rPr>
                        <a:t>Gonadotropin-</a:t>
                      </a:r>
                      <a:r>
                        <a:rPr b="1" lang="en" sz="2500">
                          <a:solidFill>
                            <a:srgbClr val="EA9999"/>
                          </a:solidFill>
                          <a:latin typeface="Times New Roman"/>
                          <a:ea typeface="Times New Roman"/>
                          <a:cs typeface="Times New Roman"/>
                          <a:sym typeface="Times New Roman"/>
                        </a:rPr>
                        <a:t>in</a:t>
                      </a:r>
                      <a:r>
                        <a:rPr lang="en" sz="2500">
                          <a:solidFill>
                            <a:srgbClr val="EA9999"/>
                          </a:solidFill>
                          <a:latin typeface="Times New Roman"/>
                          <a:ea typeface="Times New Roman"/>
                          <a:cs typeface="Times New Roman"/>
                          <a:sym typeface="Times New Roman"/>
                        </a:rPr>
                        <a:t>dependent</a:t>
                      </a:r>
                      <a:endParaRPr b="1" sz="2500">
                        <a:solidFill>
                          <a:srgbClr val="EA9999"/>
                        </a:solidFill>
                        <a:latin typeface="Times New Roman"/>
                        <a:ea typeface="Times New Roman"/>
                        <a:cs typeface="Times New Roman"/>
                        <a:sym typeface="Times New Roman"/>
                      </a:endParaRPr>
                    </a:p>
                  </a:txBody>
                  <a:tcPr marT="91425" marB="91425" marR="91425" marL="91425">
                    <a:lnL cap="flat" cmpd="sng" w="28575">
                      <a:solidFill>
                        <a:srgbClr val="EFEFEF"/>
                      </a:solidFill>
                      <a:prstDash val="solid"/>
                      <a:round/>
                      <a:headEnd len="sm" w="sm" type="none"/>
                      <a:tailEnd len="sm" w="sm" type="none"/>
                    </a:lnL>
                    <a:lnR cap="flat" cmpd="sng" w="28575">
                      <a:solidFill>
                        <a:srgbClr val="EFEFEF"/>
                      </a:solidFill>
                      <a:prstDash val="solid"/>
                      <a:round/>
                      <a:headEnd len="sm" w="sm" type="none"/>
                      <a:tailEnd len="sm" w="sm" type="none"/>
                    </a:lnR>
                    <a:lnT cap="flat" cmpd="sng" w="28575">
                      <a:solidFill>
                        <a:srgbClr val="EFEFEF"/>
                      </a:solidFill>
                      <a:prstDash val="solid"/>
                      <a:round/>
                      <a:headEnd len="sm" w="sm" type="none"/>
                      <a:tailEnd len="sm" w="sm" type="none"/>
                    </a:lnT>
                    <a:lnB cap="flat" cmpd="sng" w="57150">
                      <a:solidFill>
                        <a:srgbClr val="EFEFEF"/>
                      </a:solidFill>
                      <a:prstDash val="solid"/>
                      <a:round/>
                      <a:headEnd len="sm" w="sm" type="none"/>
                      <a:tailEnd len="sm" w="sm" type="none"/>
                    </a:lnB>
                  </a:tcPr>
                </a:tc>
                <a:tc hMerge="1"/>
              </a:tr>
              <a:tr h="1323425">
                <a:tc>
                  <a:txBody>
                    <a:bodyPr/>
                    <a:lstStyle/>
                    <a:p>
                      <a:pPr indent="0" lvl="0" marL="0" rtl="0" algn="ctr">
                        <a:spcBef>
                          <a:spcPts val="0"/>
                        </a:spcBef>
                        <a:spcAft>
                          <a:spcPts val="0"/>
                        </a:spcAft>
                        <a:buNone/>
                      </a:pPr>
                      <a:r>
                        <a:rPr b="1" lang="en" sz="2300">
                          <a:solidFill>
                            <a:srgbClr val="FFFFFF"/>
                          </a:solidFill>
                          <a:latin typeface="Times New Roman"/>
                          <a:ea typeface="Times New Roman"/>
                          <a:cs typeface="Times New Roman"/>
                          <a:sym typeface="Times New Roman"/>
                        </a:rPr>
                        <a:t>Central Precocious Puberty</a:t>
                      </a:r>
                      <a:endParaRPr b="1" sz="2300">
                        <a:solidFill>
                          <a:srgbClr val="FFFFFF"/>
                        </a:solidFill>
                        <a:latin typeface="Times New Roman"/>
                        <a:ea typeface="Times New Roman"/>
                        <a:cs typeface="Times New Roman"/>
                        <a:sym typeface="Times New Roman"/>
                      </a:endParaRPr>
                    </a:p>
                    <a:p>
                      <a:pPr indent="0" lvl="0" marL="0" rtl="0" algn="ctr">
                        <a:spcBef>
                          <a:spcPts val="0"/>
                        </a:spcBef>
                        <a:spcAft>
                          <a:spcPts val="0"/>
                        </a:spcAft>
                        <a:buNone/>
                      </a:pPr>
                      <a:r>
                        <a:rPr b="1" lang="en" sz="2300">
                          <a:solidFill>
                            <a:srgbClr val="FFFFFF"/>
                          </a:solidFill>
                          <a:latin typeface="Times New Roman"/>
                          <a:ea typeface="Times New Roman"/>
                          <a:cs typeface="Times New Roman"/>
                          <a:sym typeface="Times New Roman"/>
                        </a:rPr>
                        <a:t>(Gonadotropin-</a:t>
                      </a:r>
                      <a:r>
                        <a:rPr b="1" lang="en" sz="2300" u="sng">
                          <a:solidFill>
                            <a:srgbClr val="FFFFFF"/>
                          </a:solidFill>
                          <a:latin typeface="Times New Roman"/>
                          <a:ea typeface="Times New Roman"/>
                          <a:cs typeface="Times New Roman"/>
                          <a:sym typeface="Times New Roman"/>
                        </a:rPr>
                        <a:t>dependent</a:t>
                      </a:r>
                      <a:r>
                        <a:rPr b="1" lang="en" sz="2300">
                          <a:solidFill>
                            <a:srgbClr val="FFFFFF"/>
                          </a:solidFill>
                          <a:latin typeface="Times New Roman"/>
                          <a:ea typeface="Times New Roman"/>
                          <a:cs typeface="Times New Roman"/>
                          <a:sym typeface="Times New Roman"/>
                        </a:rPr>
                        <a:t>)</a:t>
                      </a:r>
                      <a:endParaRPr b="1" sz="2300">
                        <a:solidFill>
                          <a:srgbClr val="FFFFFF"/>
                        </a:solidFill>
                        <a:latin typeface="Times New Roman"/>
                        <a:ea typeface="Times New Roman"/>
                        <a:cs typeface="Times New Roman"/>
                        <a:sym typeface="Times New Roman"/>
                      </a:endParaRPr>
                    </a:p>
                  </a:txBody>
                  <a:tcPr marT="91425" marB="91425" marR="91425" marL="91425" anchor="ctr">
                    <a:lnL cap="flat" cmpd="sng" w="57150">
                      <a:solidFill>
                        <a:srgbClr val="EFEFEF"/>
                      </a:solidFill>
                      <a:prstDash val="solid"/>
                      <a:round/>
                      <a:headEnd len="sm" w="sm" type="none"/>
                      <a:tailEnd len="sm" w="sm" type="none"/>
                    </a:lnL>
                    <a:lnR cap="flat" cmpd="sng" w="57150">
                      <a:solidFill>
                        <a:srgbClr val="EFEFEF"/>
                      </a:solidFill>
                      <a:prstDash val="solid"/>
                      <a:round/>
                      <a:headEnd len="sm" w="sm" type="none"/>
                      <a:tailEnd len="sm" w="sm" type="none"/>
                    </a:lnR>
                    <a:lnT cap="flat" cmpd="sng" w="57150">
                      <a:solidFill>
                        <a:srgbClr val="EFEFEF"/>
                      </a:solidFill>
                      <a:prstDash val="solid"/>
                      <a:round/>
                      <a:headEnd len="sm" w="sm" type="none"/>
                      <a:tailEnd len="sm" w="sm" type="none"/>
                    </a:lnT>
                    <a:lnB cap="flat" cmpd="sng" w="57150">
                      <a:solidFill>
                        <a:srgbClr val="EFEFEF"/>
                      </a:solidFill>
                      <a:prstDash val="solid"/>
                      <a:round/>
                      <a:headEnd len="sm" w="sm" type="none"/>
                      <a:tailEnd len="sm" w="sm" type="none"/>
                    </a:lnB>
                    <a:solidFill>
                      <a:srgbClr val="EA9999"/>
                    </a:solidFill>
                  </a:tcPr>
                </a:tc>
                <a:tc>
                  <a:txBody>
                    <a:bodyPr/>
                    <a:lstStyle/>
                    <a:p>
                      <a:pPr indent="0" lvl="0" marL="0" rtl="0" algn="ctr">
                        <a:spcBef>
                          <a:spcPts val="0"/>
                        </a:spcBef>
                        <a:spcAft>
                          <a:spcPts val="0"/>
                        </a:spcAft>
                        <a:buNone/>
                      </a:pPr>
                      <a:r>
                        <a:rPr b="1" lang="en" sz="2300">
                          <a:solidFill>
                            <a:srgbClr val="FFFFFF"/>
                          </a:solidFill>
                          <a:latin typeface="Times New Roman"/>
                          <a:ea typeface="Times New Roman"/>
                          <a:cs typeface="Times New Roman"/>
                          <a:sym typeface="Times New Roman"/>
                        </a:rPr>
                        <a:t>Pseudoprecocious (Peripheral) Puberty</a:t>
                      </a:r>
                      <a:endParaRPr b="1" sz="2300">
                        <a:solidFill>
                          <a:srgbClr val="FFFFFF"/>
                        </a:solidFill>
                        <a:latin typeface="Times New Roman"/>
                        <a:ea typeface="Times New Roman"/>
                        <a:cs typeface="Times New Roman"/>
                        <a:sym typeface="Times New Roman"/>
                      </a:endParaRPr>
                    </a:p>
                    <a:p>
                      <a:pPr indent="0" lvl="0" marL="0" rtl="0" algn="ctr">
                        <a:spcBef>
                          <a:spcPts val="0"/>
                        </a:spcBef>
                        <a:spcAft>
                          <a:spcPts val="0"/>
                        </a:spcAft>
                        <a:buNone/>
                      </a:pPr>
                      <a:r>
                        <a:rPr b="1" lang="en" sz="2300">
                          <a:solidFill>
                            <a:srgbClr val="FFFFFF"/>
                          </a:solidFill>
                          <a:latin typeface="Times New Roman"/>
                          <a:ea typeface="Times New Roman"/>
                          <a:cs typeface="Times New Roman"/>
                          <a:sym typeface="Times New Roman"/>
                        </a:rPr>
                        <a:t>(Gonadotropin-</a:t>
                      </a:r>
                      <a:r>
                        <a:rPr b="1" lang="en" sz="2300" u="sng">
                          <a:solidFill>
                            <a:srgbClr val="FFFFFF"/>
                          </a:solidFill>
                          <a:latin typeface="Times New Roman"/>
                          <a:ea typeface="Times New Roman"/>
                          <a:cs typeface="Times New Roman"/>
                          <a:sym typeface="Times New Roman"/>
                        </a:rPr>
                        <a:t>in</a:t>
                      </a:r>
                      <a:r>
                        <a:rPr b="1" lang="en" sz="2300">
                          <a:solidFill>
                            <a:srgbClr val="FFFFFF"/>
                          </a:solidFill>
                          <a:latin typeface="Times New Roman"/>
                          <a:ea typeface="Times New Roman"/>
                          <a:cs typeface="Times New Roman"/>
                          <a:sym typeface="Times New Roman"/>
                        </a:rPr>
                        <a:t>dependent)</a:t>
                      </a:r>
                      <a:endParaRPr b="1" sz="2300">
                        <a:solidFill>
                          <a:srgbClr val="FFFFFF"/>
                        </a:solidFill>
                        <a:latin typeface="Times New Roman"/>
                        <a:ea typeface="Times New Roman"/>
                        <a:cs typeface="Times New Roman"/>
                        <a:sym typeface="Times New Roman"/>
                      </a:endParaRPr>
                    </a:p>
                  </a:txBody>
                  <a:tcPr marT="91425" marB="91425" marR="91425" marL="91425" anchor="ctr">
                    <a:lnL cap="flat" cmpd="sng" w="57150">
                      <a:solidFill>
                        <a:srgbClr val="EFEFEF"/>
                      </a:solidFill>
                      <a:prstDash val="solid"/>
                      <a:round/>
                      <a:headEnd len="sm" w="sm" type="none"/>
                      <a:tailEnd len="sm" w="sm" type="none"/>
                    </a:lnL>
                    <a:lnR cap="flat" cmpd="sng" w="57150">
                      <a:solidFill>
                        <a:srgbClr val="EFEFEF"/>
                      </a:solidFill>
                      <a:prstDash val="solid"/>
                      <a:round/>
                      <a:headEnd len="sm" w="sm" type="none"/>
                      <a:tailEnd len="sm" w="sm" type="none"/>
                    </a:lnR>
                    <a:lnT cap="flat" cmpd="sng" w="57150">
                      <a:solidFill>
                        <a:srgbClr val="EFEFEF"/>
                      </a:solidFill>
                      <a:prstDash val="solid"/>
                      <a:round/>
                      <a:headEnd len="sm" w="sm" type="none"/>
                      <a:tailEnd len="sm" w="sm" type="none"/>
                    </a:lnT>
                    <a:lnB cap="flat" cmpd="sng" w="57150">
                      <a:solidFill>
                        <a:srgbClr val="EFEFEF"/>
                      </a:solidFill>
                      <a:prstDash val="solid"/>
                      <a:round/>
                      <a:headEnd len="sm" w="sm" type="none"/>
                      <a:tailEnd len="sm" w="sm" type="none"/>
                    </a:lnB>
                    <a:solidFill>
                      <a:srgbClr val="EA9999"/>
                    </a:solidFill>
                  </a:tcPr>
                </a:tc>
              </a:tr>
              <a:tr h="2739925">
                <a:tc>
                  <a:txBody>
                    <a:bodyPr/>
                    <a:lstStyle/>
                    <a:p>
                      <a:pPr indent="-374650" lvl="0" marL="457200" rtl="0" algn="l">
                        <a:lnSpc>
                          <a:spcPct val="115000"/>
                        </a:lnSpc>
                        <a:spcBef>
                          <a:spcPts val="0"/>
                        </a:spcBef>
                        <a:spcAft>
                          <a:spcPts val="0"/>
                        </a:spcAft>
                        <a:buSzPts val="2300"/>
                        <a:buFont typeface="Times New Roman"/>
                        <a:buChar char="●"/>
                      </a:pPr>
                      <a:r>
                        <a:rPr lang="en" sz="2300">
                          <a:latin typeface="Times New Roman"/>
                          <a:ea typeface="Times New Roman"/>
                          <a:cs typeface="Times New Roman"/>
                          <a:sym typeface="Times New Roman"/>
                        </a:rPr>
                        <a:t>Idiopathic central precocious puberty.</a:t>
                      </a:r>
                      <a:endParaRPr sz="2300">
                        <a:latin typeface="Times New Roman"/>
                        <a:ea typeface="Times New Roman"/>
                        <a:cs typeface="Times New Roman"/>
                        <a:sym typeface="Times New Roman"/>
                      </a:endParaRPr>
                    </a:p>
                    <a:p>
                      <a:pPr indent="-374650" lvl="0" marL="457200" rtl="0" algn="l">
                        <a:lnSpc>
                          <a:spcPct val="115000"/>
                        </a:lnSpc>
                        <a:spcBef>
                          <a:spcPts val="0"/>
                        </a:spcBef>
                        <a:spcAft>
                          <a:spcPts val="0"/>
                        </a:spcAft>
                        <a:buSzPts val="2300"/>
                        <a:buFont typeface="Times New Roman"/>
                        <a:buChar char="●"/>
                      </a:pPr>
                      <a:r>
                        <a:rPr lang="en" sz="2300">
                          <a:latin typeface="Times New Roman"/>
                          <a:ea typeface="Times New Roman"/>
                          <a:cs typeface="Times New Roman"/>
                          <a:sym typeface="Times New Roman"/>
                        </a:rPr>
                        <a:t>CNS tumo</a:t>
                      </a:r>
                      <a:r>
                        <a:rPr lang="en" sz="2300">
                          <a:latin typeface="Times New Roman"/>
                          <a:ea typeface="Times New Roman"/>
                          <a:cs typeface="Times New Roman"/>
                          <a:sym typeface="Times New Roman"/>
                        </a:rPr>
                        <a:t>u</a:t>
                      </a:r>
                      <a:r>
                        <a:rPr lang="en" sz="2300">
                          <a:latin typeface="Times New Roman"/>
                          <a:ea typeface="Times New Roman"/>
                          <a:cs typeface="Times New Roman"/>
                          <a:sym typeface="Times New Roman"/>
                        </a:rPr>
                        <a:t>rs</a:t>
                      </a:r>
                      <a:r>
                        <a:rPr baseline="30000" lang="en" sz="2300">
                          <a:latin typeface="Times New Roman"/>
                          <a:ea typeface="Times New Roman"/>
                          <a:cs typeface="Times New Roman"/>
                          <a:sym typeface="Times New Roman"/>
                        </a:rPr>
                        <a:t>1</a:t>
                      </a:r>
                      <a:r>
                        <a:rPr lang="en" sz="2300">
                          <a:latin typeface="Times New Roman"/>
                          <a:ea typeface="Times New Roman"/>
                          <a:cs typeface="Times New Roman"/>
                          <a:sym typeface="Times New Roman"/>
                        </a:rPr>
                        <a:t>.</a:t>
                      </a:r>
                      <a:endParaRPr sz="2300">
                        <a:latin typeface="Times New Roman"/>
                        <a:ea typeface="Times New Roman"/>
                        <a:cs typeface="Times New Roman"/>
                        <a:sym typeface="Times New Roman"/>
                      </a:endParaRPr>
                    </a:p>
                    <a:p>
                      <a:pPr indent="-374650" lvl="0" marL="457200" rtl="0" algn="l">
                        <a:lnSpc>
                          <a:spcPct val="115000"/>
                        </a:lnSpc>
                        <a:spcBef>
                          <a:spcPts val="0"/>
                        </a:spcBef>
                        <a:spcAft>
                          <a:spcPts val="0"/>
                        </a:spcAft>
                        <a:buSzPts val="2300"/>
                        <a:buFont typeface="Times New Roman"/>
                        <a:buChar char="●"/>
                      </a:pPr>
                      <a:r>
                        <a:rPr lang="en" sz="2300">
                          <a:latin typeface="Times New Roman"/>
                          <a:ea typeface="Times New Roman"/>
                          <a:cs typeface="Times New Roman"/>
                          <a:sym typeface="Times New Roman"/>
                        </a:rPr>
                        <a:t>CNS congenital abnormalities. </a:t>
                      </a:r>
                      <a:endParaRPr sz="2300">
                        <a:latin typeface="Times New Roman"/>
                        <a:ea typeface="Times New Roman"/>
                        <a:cs typeface="Times New Roman"/>
                        <a:sym typeface="Times New Roman"/>
                      </a:endParaRPr>
                    </a:p>
                    <a:p>
                      <a:pPr indent="-374650" lvl="0" marL="457200" rtl="0" algn="l">
                        <a:lnSpc>
                          <a:spcPct val="115000"/>
                        </a:lnSpc>
                        <a:spcBef>
                          <a:spcPts val="0"/>
                        </a:spcBef>
                        <a:spcAft>
                          <a:spcPts val="0"/>
                        </a:spcAft>
                        <a:buSzPts val="2300"/>
                        <a:buFont typeface="Times New Roman"/>
                        <a:buChar char="●"/>
                      </a:pPr>
                      <a:r>
                        <a:rPr lang="en" sz="2300">
                          <a:latin typeface="Times New Roman"/>
                          <a:ea typeface="Times New Roman"/>
                          <a:cs typeface="Times New Roman"/>
                          <a:sym typeface="Times New Roman"/>
                        </a:rPr>
                        <a:t>Infectious or post-infectious conditions of hypothalamus.</a:t>
                      </a:r>
                      <a:endParaRPr sz="2300">
                        <a:latin typeface="Times New Roman"/>
                        <a:ea typeface="Times New Roman"/>
                        <a:cs typeface="Times New Roman"/>
                        <a:sym typeface="Times New Roman"/>
                      </a:endParaRPr>
                    </a:p>
                  </a:txBody>
                  <a:tcPr marT="91425" marB="91425" marR="91425" marL="91425" anchor="ctr">
                    <a:lnL cap="flat" cmpd="sng" w="28575">
                      <a:solidFill>
                        <a:srgbClr val="EFEFEF"/>
                      </a:solidFill>
                      <a:prstDash val="solid"/>
                      <a:round/>
                      <a:headEnd len="sm" w="sm" type="none"/>
                      <a:tailEnd len="sm" w="sm" type="none"/>
                    </a:lnL>
                    <a:lnR cap="flat" cmpd="sng" w="28575">
                      <a:solidFill>
                        <a:srgbClr val="EFEFEF"/>
                      </a:solidFill>
                      <a:prstDash val="solid"/>
                      <a:round/>
                      <a:headEnd len="sm" w="sm" type="none"/>
                      <a:tailEnd len="sm" w="sm" type="none"/>
                    </a:lnR>
                    <a:lnT cap="flat" cmpd="sng" w="57150">
                      <a:solidFill>
                        <a:srgbClr val="EFEFEF"/>
                      </a:solidFill>
                      <a:prstDash val="solid"/>
                      <a:round/>
                      <a:headEnd len="sm" w="sm" type="none"/>
                      <a:tailEnd len="sm" w="sm" type="none"/>
                    </a:lnT>
                    <a:lnB cap="flat" cmpd="sng" w="28575">
                      <a:solidFill>
                        <a:srgbClr val="EFEFEF"/>
                      </a:solidFill>
                      <a:prstDash val="solid"/>
                      <a:round/>
                      <a:headEnd len="sm" w="sm" type="none"/>
                      <a:tailEnd len="sm" w="sm" type="none"/>
                    </a:lnB>
                  </a:tcPr>
                </a:tc>
                <a:tc>
                  <a:txBody>
                    <a:bodyPr/>
                    <a:lstStyle/>
                    <a:p>
                      <a:pPr indent="-368300" lvl="0" marL="457200" rtl="0" algn="l">
                        <a:lnSpc>
                          <a:spcPct val="150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Congenital adrenal hyperplasia (CAH).</a:t>
                      </a:r>
                      <a:endParaRPr sz="2200">
                        <a:latin typeface="Times New Roman"/>
                        <a:ea typeface="Times New Roman"/>
                        <a:cs typeface="Times New Roman"/>
                        <a:sym typeface="Times New Roman"/>
                      </a:endParaRPr>
                    </a:p>
                    <a:p>
                      <a:pPr indent="-368300" lvl="0" marL="457200" rtl="0" algn="l">
                        <a:lnSpc>
                          <a:spcPct val="150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Sex steroid secreting tumours (adrenal or ovarian).</a:t>
                      </a:r>
                      <a:endParaRPr sz="2200">
                        <a:latin typeface="Times New Roman"/>
                        <a:ea typeface="Times New Roman"/>
                        <a:cs typeface="Times New Roman"/>
                        <a:sym typeface="Times New Roman"/>
                      </a:endParaRPr>
                    </a:p>
                    <a:p>
                      <a:pPr indent="-368300" lvl="0" marL="457200" rtl="0" algn="l">
                        <a:lnSpc>
                          <a:spcPct val="150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FSH and LH are suppressed.</a:t>
                      </a:r>
                      <a:endParaRPr sz="2200">
                        <a:latin typeface="Times New Roman"/>
                        <a:ea typeface="Times New Roman"/>
                        <a:cs typeface="Times New Roman"/>
                        <a:sym typeface="Times New Roman"/>
                      </a:endParaRPr>
                    </a:p>
                    <a:p>
                      <a:pPr indent="-368300" lvl="0" marL="457200" rtl="0" algn="l">
                        <a:lnSpc>
                          <a:spcPct val="150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No spermatogenesis or ovarian development.</a:t>
                      </a:r>
                      <a:endParaRPr sz="2200">
                        <a:latin typeface="Times New Roman"/>
                        <a:ea typeface="Times New Roman"/>
                        <a:cs typeface="Times New Roman"/>
                        <a:sym typeface="Times New Roman"/>
                      </a:endParaRPr>
                    </a:p>
                  </a:txBody>
                  <a:tcPr marT="91425" marB="91425" marR="91425" marL="91425" anchor="ctr">
                    <a:lnL cap="flat" cmpd="sng" w="28575">
                      <a:solidFill>
                        <a:srgbClr val="EFEFEF"/>
                      </a:solidFill>
                      <a:prstDash val="solid"/>
                      <a:round/>
                      <a:headEnd len="sm" w="sm" type="none"/>
                      <a:tailEnd len="sm" w="sm" type="none"/>
                    </a:lnL>
                    <a:lnR cap="flat" cmpd="sng" w="28575">
                      <a:solidFill>
                        <a:srgbClr val="EFEFEF"/>
                      </a:solidFill>
                      <a:prstDash val="solid"/>
                      <a:round/>
                      <a:headEnd len="sm" w="sm" type="none"/>
                      <a:tailEnd len="sm" w="sm" type="none"/>
                    </a:lnR>
                    <a:lnT cap="flat" cmpd="sng" w="57150">
                      <a:solidFill>
                        <a:srgbClr val="EFEFEF"/>
                      </a:solidFill>
                      <a:prstDash val="solid"/>
                      <a:round/>
                      <a:headEnd len="sm" w="sm" type="none"/>
                      <a:tailEnd len="sm" w="sm" type="none"/>
                    </a:lnT>
                    <a:lnB cap="flat" cmpd="sng" w="28575">
                      <a:solidFill>
                        <a:srgbClr val="EFEFEF"/>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pic>
        <p:nvPicPr>
          <p:cNvPr id="251" name="Google Shape;251;p19"/>
          <p:cNvPicPr preferRelativeResize="0"/>
          <p:nvPr/>
        </p:nvPicPr>
        <p:blipFill>
          <a:blip r:embed="rId3">
            <a:alphaModFix/>
          </a:blip>
          <a:stretch>
            <a:fillRect/>
          </a:stretch>
        </p:blipFill>
        <p:spPr>
          <a:xfrm>
            <a:off x="0" y="0"/>
            <a:ext cx="14097000" cy="19935825"/>
          </a:xfrm>
          <a:prstGeom prst="rect">
            <a:avLst/>
          </a:prstGeom>
          <a:noFill/>
          <a:ln>
            <a:noFill/>
          </a:ln>
        </p:spPr>
      </p:pic>
      <p:sp>
        <p:nvSpPr>
          <p:cNvPr id="252" name="Google Shape;252;p19"/>
          <p:cNvSpPr/>
          <p:nvPr/>
        </p:nvSpPr>
        <p:spPr>
          <a:xfrm>
            <a:off x="701550" y="3288525"/>
            <a:ext cx="12292200" cy="13125000"/>
          </a:xfrm>
          <a:prstGeom prst="rect">
            <a:avLst/>
          </a:prstGeom>
          <a:noFill/>
          <a:ln>
            <a:noFill/>
          </a:ln>
        </p:spPr>
        <p:txBody>
          <a:bodyPr anchorCtr="0" anchor="t" bIns="91425" lIns="91425" spcFirstLastPara="1" rIns="91425" wrap="square" tIns="91425">
            <a:noAutofit/>
          </a:bodyPr>
          <a:lstStyle/>
          <a:p>
            <a:pPr indent="-419100" lvl="0" marL="457200" rtl="0" algn="just">
              <a:lnSpc>
                <a:spcPct val="100000"/>
              </a:lnSpc>
              <a:spcBef>
                <a:spcPts val="0"/>
              </a:spcBef>
              <a:spcAft>
                <a:spcPts val="0"/>
              </a:spcAft>
              <a:buClr>
                <a:srgbClr val="FFFFFF"/>
              </a:buClr>
              <a:buSzPts val="3000"/>
              <a:buFont typeface="Times New Roman"/>
              <a:buAutoNum type="arabicPeriod"/>
            </a:pPr>
            <a:r>
              <a:rPr lang="en" sz="3000">
                <a:solidFill>
                  <a:srgbClr val="FFFFFF"/>
                </a:solidFill>
                <a:latin typeface="Times New Roman"/>
                <a:ea typeface="Times New Roman"/>
                <a:cs typeface="Times New Roman"/>
                <a:sym typeface="Times New Roman"/>
              </a:rPr>
              <a:t>Which of the following signs of puberty is usually the first to occur in males?</a:t>
            </a:r>
            <a:endParaRPr sz="3000">
              <a:solidFill>
                <a:srgbClr val="FFFFFF"/>
              </a:solidFill>
              <a:latin typeface="Times New Roman"/>
              <a:ea typeface="Times New Roman"/>
              <a:cs typeface="Times New Roman"/>
              <a:sym typeface="Times New Roman"/>
            </a:endParaRPr>
          </a:p>
          <a:p>
            <a:pPr indent="-419100" lvl="0" marL="457200" rtl="0" algn="just">
              <a:lnSpc>
                <a:spcPct val="100000"/>
              </a:lnSpc>
              <a:spcBef>
                <a:spcPts val="0"/>
              </a:spcBef>
              <a:spcAft>
                <a:spcPts val="0"/>
              </a:spcAft>
              <a:buClr>
                <a:srgbClr val="FFFFFF"/>
              </a:buClr>
              <a:buSzPts val="3000"/>
              <a:buFont typeface="Times New Roman"/>
              <a:buAutoNum type="alphaUcParenR"/>
            </a:pPr>
            <a:r>
              <a:rPr lang="en" sz="3000">
                <a:solidFill>
                  <a:srgbClr val="FFFFFF"/>
                </a:solidFill>
                <a:latin typeface="Times New Roman"/>
                <a:ea typeface="Times New Roman"/>
                <a:cs typeface="Times New Roman"/>
                <a:sym typeface="Times New Roman"/>
              </a:rPr>
              <a:t>Penile enlargement</a:t>
            </a:r>
            <a:endParaRPr sz="3000">
              <a:solidFill>
                <a:srgbClr val="FFFFFF"/>
              </a:solidFill>
              <a:latin typeface="Times New Roman"/>
              <a:ea typeface="Times New Roman"/>
              <a:cs typeface="Times New Roman"/>
              <a:sym typeface="Times New Roman"/>
            </a:endParaRPr>
          </a:p>
          <a:p>
            <a:pPr indent="-419100" lvl="0" marL="457200" rtl="0" algn="l">
              <a:lnSpc>
                <a:spcPct val="100000"/>
              </a:lnSpc>
              <a:spcBef>
                <a:spcPts val="0"/>
              </a:spcBef>
              <a:spcAft>
                <a:spcPts val="0"/>
              </a:spcAft>
              <a:buClr>
                <a:srgbClr val="FFFFFF"/>
              </a:buClr>
              <a:buSzPts val="3000"/>
              <a:buFont typeface="Times New Roman"/>
              <a:buAutoNum type="alphaUcParenR"/>
            </a:pPr>
            <a:r>
              <a:rPr lang="en" sz="3000">
                <a:solidFill>
                  <a:srgbClr val="FFFFFF"/>
                </a:solidFill>
                <a:latin typeface="Times New Roman"/>
                <a:ea typeface="Times New Roman"/>
                <a:cs typeface="Times New Roman"/>
                <a:sym typeface="Times New Roman"/>
              </a:rPr>
              <a:t>Testicular enlargement</a:t>
            </a:r>
            <a:endParaRPr sz="3000">
              <a:solidFill>
                <a:srgbClr val="FFFFFF"/>
              </a:solidFill>
              <a:latin typeface="Times New Roman"/>
              <a:ea typeface="Times New Roman"/>
              <a:cs typeface="Times New Roman"/>
              <a:sym typeface="Times New Roman"/>
            </a:endParaRPr>
          </a:p>
          <a:p>
            <a:pPr indent="-419100" lvl="0" marL="457200" rtl="0" algn="l">
              <a:lnSpc>
                <a:spcPct val="100000"/>
              </a:lnSpc>
              <a:spcBef>
                <a:spcPts val="0"/>
              </a:spcBef>
              <a:spcAft>
                <a:spcPts val="0"/>
              </a:spcAft>
              <a:buClr>
                <a:srgbClr val="FFFFFF"/>
              </a:buClr>
              <a:buSzPts val="3000"/>
              <a:buFont typeface="Times New Roman"/>
              <a:buAutoNum type="alphaUcParenR"/>
            </a:pPr>
            <a:r>
              <a:rPr lang="en" sz="3000">
                <a:solidFill>
                  <a:srgbClr val="FFFFFF"/>
                </a:solidFill>
                <a:latin typeface="Times New Roman"/>
                <a:ea typeface="Times New Roman"/>
                <a:cs typeface="Times New Roman"/>
                <a:sym typeface="Times New Roman"/>
              </a:rPr>
              <a:t>Development of pubic hair</a:t>
            </a:r>
            <a:endParaRPr sz="3000">
              <a:solidFill>
                <a:srgbClr val="FFFFFF"/>
              </a:solidFill>
              <a:latin typeface="Times New Roman"/>
              <a:ea typeface="Times New Roman"/>
              <a:cs typeface="Times New Roman"/>
              <a:sym typeface="Times New Roman"/>
            </a:endParaRPr>
          </a:p>
          <a:p>
            <a:pPr indent="-419100" lvl="0" marL="457200" rtl="0" algn="l">
              <a:lnSpc>
                <a:spcPct val="100000"/>
              </a:lnSpc>
              <a:spcBef>
                <a:spcPts val="0"/>
              </a:spcBef>
              <a:spcAft>
                <a:spcPts val="0"/>
              </a:spcAft>
              <a:buClr>
                <a:srgbClr val="FFFFFF"/>
              </a:buClr>
              <a:buSzPts val="3000"/>
              <a:buFont typeface="Times New Roman"/>
              <a:buAutoNum type="alphaUcParenR"/>
            </a:pPr>
            <a:r>
              <a:rPr lang="en" sz="3000">
                <a:solidFill>
                  <a:srgbClr val="FFFFFF"/>
                </a:solidFill>
                <a:latin typeface="Times New Roman"/>
                <a:ea typeface="Times New Roman"/>
                <a:cs typeface="Times New Roman"/>
                <a:sym typeface="Times New Roman"/>
              </a:rPr>
              <a:t>Growth of facial hair</a:t>
            </a:r>
            <a:endParaRPr sz="3000">
              <a:solidFill>
                <a:srgbClr val="FFFFFF"/>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3000">
              <a:solidFill>
                <a:srgbClr val="FFFFFF"/>
              </a:solidFill>
              <a:latin typeface="Times New Roman"/>
              <a:ea typeface="Times New Roman"/>
              <a:cs typeface="Times New Roman"/>
              <a:sym typeface="Times New Roman"/>
            </a:endParaRPr>
          </a:p>
          <a:p>
            <a:pPr indent="-419100" lvl="0" marL="457200" marR="0" rtl="0" algn="just">
              <a:lnSpc>
                <a:spcPct val="100000"/>
              </a:lnSpc>
              <a:spcBef>
                <a:spcPts val="0"/>
              </a:spcBef>
              <a:spcAft>
                <a:spcPts val="0"/>
              </a:spcAft>
              <a:buClr>
                <a:srgbClr val="FFFFFF"/>
              </a:buClr>
              <a:buSzPts val="3000"/>
              <a:buFont typeface="Times New Roman"/>
              <a:buAutoNum type="arabicPeriod"/>
            </a:pPr>
            <a:r>
              <a:rPr lang="en" sz="3000">
                <a:solidFill>
                  <a:srgbClr val="FFFFFF"/>
                </a:solidFill>
                <a:latin typeface="Times New Roman"/>
                <a:ea typeface="Times New Roman"/>
                <a:cs typeface="Times New Roman"/>
                <a:sym typeface="Times New Roman"/>
              </a:rPr>
              <a:t>Which of the following is the most reliable first sign of puberty in females?</a:t>
            </a:r>
            <a:endParaRPr sz="3000">
              <a:solidFill>
                <a:srgbClr val="FFFFFF"/>
              </a:solidFill>
              <a:latin typeface="Times New Roman"/>
              <a:ea typeface="Times New Roman"/>
              <a:cs typeface="Times New Roman"/>
              <a:sym typeface="Times New Roman"/>
            </a:endParaRPr>
          </a:p>
          <a:p>
            <a:pPr indent="-419100" lvl="0" marL="457200" rtl="0" algn="just">
              <a:lnSpc>
                <a:spcPct val="100000"/>
              </a:lnSpc>
              <a:spcBef>
                <a:spcPts val="0"/>
              </a:spcBef>
              <a:spcAft>
                <a:spcPts val="0"/>
              </a:spcAft>
              <a:buClr>
                <a:srgbClr val="FFFFFF"/>
              </a:buClr>
              <a:buSzPts val="3000"/>
              <a:buFont typeface="Times New Roman"/>
              <a:buAutoNum type="alphaUcParenR"/>
            </a:pPr>
            <a:r>
              <a:rPr lang="en" sz="3000">
                <a:solidFill>
                  <a:srgbClr val="FFFFFF"/>
                </a:solidFill>
                <a:latin typeface="Times New Roman"/>
                <a:ea typeface="Times New Roman"/>
                <a:cs typeface="Times New Roman"/>
                <a:sym typeface="Times New Roman"/>
              </a:rPr>
              <a:t>Development of breast buds</a:t>
            </a:r>
            <a:endParaRPr sz="3000">
              <a:solidFill>
                <a:srgbClr val="FFFFFF"/>
              </a:solidFill>
              <a:latin typeface="Times New Roman"/>
              <a:ea typeface="Times New Roman"/>
              <a:cs typeface="Times New Roman"/>
              <a:sym typeface="Times New Roman"/>
            </a:endParaRPr>
          </a:p>
          <a:p>
            <a:pPr indent="-419100" lvl="0" marL="457200" rtl="0" algn="l">
              <a:lnSpc>
                <a:spcPct val="100000"/>
              </a:lnSpc>
              <a:spcBef>
                <a:spcPts val="0"/>
              </a:spcBef>
              <a:spcAft>
                <a:spcPts val="0"/>
              </a:spcAft>
              <a:buClr>
                <a:srgbClr val="FFFFFF"/>
              </a:buClr>
              <a:buSzPts val="3000"/>
              <a:buFont typeface="Times New Roman"/>
              <a:buAutoNum type="alphaUcParenR"/>
            </a:pPr>
            <a:r>
              <a:rPr lang="en" sz="3000">
                <a:solidFill>
                  <a:srgbClr val="FFFFFF"/>
                </a:solidFill>
                <a:latin typeface="Times New Roman"/>
                <a:ea typeface="Times New Roman"/>
                <a:cs typeface="Times New Roman"/>
                <a:sym typeface="Times New Roman"/>
              </a:rPr>
              <a:t>Development of pubic hair</a:t>
            </a:r>
            <a:endParaRPr sz="3000">
              <a:solidFill>
                <a:srgbClr val="FFFFFF"/>
              </a:solidFill>
              <a:latin typeface="Times New Roman"/>
              <a:ea typeface="Times New Roman"/>
              <a:cs typeface="Times New Roman"/>
              <a:sym typeface="Times New Roman"/>
            </a:endParaRPr>
          </a:p>
          <a:p>
            <a:pPr indent="-419100" lvl="0" marL="457200" rtl="0" algn="l">
              <a:lnSpc>
                <a:spcPct val="100000"/>
              </a:lnSpc>
              <a:spcBef>
                <a:spcPts val="0"/>
              </a:spcBef>
              <a:spcAft>
                <a:spcPts val="0"/>
              </a:spcAft>
              <a:buClr>
                <a:srgbClr val="FFFFFF"/>
              </a:buClr>
              <a:buSzPts val="3000"/>
              <a:buFont typeface="Times New Roman"/>
              <a:buAutoNum type="alphaUcParenR"/>
            </a:pPr>
            <a:r>
              <a:rPr lang="en" sz="3000">
                <a:solidFill>
                  <a:srgbClr val="FFFFFF"/>
                </a:solidFill>
                <a:latin typeface="Times New Roman"/>
                <a:ea typeface="Times New Roman"/>
                <a:cs typeface="Times New Roman"/>
                <a:sym typeface="Times New Roman"/>
              </a:rPr>
              <a:t>Accelerated growth</a:t>
            </a:r>
            <a:endParaRPr sz="3000">
              <a:solidFill>
                <a:srgbClr val="FFFFFF"/>
              </a:solidFill>
              <a:latin typeface="Times New Roman"/>
              <a:ea typeface="Times New Roman"/>
              <a:cs typeface="Times New Roman"/>
              <a:sym typeface="Times New Roman"/>
            </a:endParaRPr>
          </a:p>
          <a:p>
            <a:pPr indent="-419100" lvl="0" marL="457200" rtl="0" algn="l">
              <a:lnSpc>
                <a:spcPct val="100000"/>
              </a:lnSpc>
              <a:spcBef>
                <a:spcPts val="0"/>
              </a:spcBef>
              <a:spcAft>
                <a:spcPts val="0"/>
              </a:spcAft>
              <a:buClr>
                <a:srgbClr val="FFFFFF"/>
              </a:buClr>
              <a:buSzPts val="3000"/>
              <a:buFont typeface="Times New Roman"/>
              <a:buAutoNum type="alphaUcParenR"/>
            </a:pPr>
            <a:r>
              <a:rPr lang="en" sz="3000">
                <a:solidFill>
                  <a:srgbClr val="FFFFFF"/>
                </a:solidFill>
                <a:latin typeface="Times New Roman"/>
                <a:ea typeface="Times New Roman"/>
                <a:cs typeface="Times New Roman"/>
                <a:sym typeface="Times New Roman"/>
              </a:rPr>
              <a:t>Menarche</a:t>
            </a:r>
            <a:endParaRPr sz="3000">
              <a:solidFill>
                <a:srgbClr val="FFFFFF"/>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3000">
              <a:solidFill>
                <a:srgbClr val="FFFFFF"/>
              </a:solidFill>
              <a:latin typeface="Times New Roman"/>
              <a:ea typeface="Times New Roman"/>
              <a:cs typeface="Times New Roman"/>
              <a:sym typeface="Times New Roman"/>
            </a:endParaRPr>
          </a:p>
          <a:p>
            <a:pPr indent="-419100" lvl="0" marL="457200" marR="0" rtl="0" algn="just">
              <a:lnSpc>
                <a:spcPct val="100000"/>
              </a:lnSpc>
              <a:spcBef>
                <a:spcPts val="0"/>
              </a:spcBef>
              <a:spcAft>
                <a:spcPts val="0"/>
              </a:spcAft>
              <a:buClr>
                <a:srgbClr val="FFFFFF"/>
              </a:buClr>
              <a:buSzPts val="3000"/>
              <a:buFont typeface="Times New Roman"/>
              <a:buAutoNum type="arabicPeriod"/>
            </a:pPr>
            <a:r>
              <a:rPr lang="en" sz="3000">
                <a:solidFill>
                  <a:srgbClr val="FFFFFF"/>
                </a:solidFill>
                <a:latin typeface="Times New Roman"/>
                <a:ea typeface="Times New Roman"/>
                <a:cs typeface="Times New Roman"/>
                <a:sym typeface="Times New Roman"/>
              </a:rPr>
              <a:t>Menarche typically occurs how long after thelarche?</a:t>
            </a:r>
            <a:endParaRPr sz="3000">
              <a:solidFill>
                <a:srgbClr val="FFFFFF"/>
              </a:solidFill>
              <a:latin typeface="Times New Roman"/>
              <a:ea typeface="Times New Roman"/>
              <a:cs typeface="Times New Roman"/>
              <a:sym typeface="Times New Roman"/>
            </a:endParaRPr>
          </a:p>
          <a:p>
            <a:pPr indent="-419100" lvl="0" marL="457200" rtl="0" algn="just">
              <a:lnSpc>
                <a:spcPct val="100000"/>
              </a:lnSpc>
              <a:spcBef>
                <a:spcPts val="0"/>
              </a:spcBef>
              <a:spcAft>
                <a:spcPts val="0"/>
              </a:spcAft>
              <a:buClr>
                <a:srgbClr val="FFFFFF"/>
              </a:buClr>
              <a:buSzPts val="3000"/>
              <a:buFont typeface="Times New Roman"/>
              <a:buAutoNum type="alphaUcParenR"/>
            </a:pPr>
            <a:r>
              <a:rPr lang="en" sz="3000">
                <a:solidFill>
                  <a:srgbClr val="FFFFFF"/>
                </a:solidFill>
                <a:latin typeface="Times New Roman"/>
                <a:ea typeface="Times New Roman"/>
                <a:cs typeface="Times New Roman"/>
                <a:sym typeface="Times New Roman"/>
              </a:rPr>
              <a:t>4 years</a:t>
            </a:r>
            <a:endParaRPr sz="3000">
              <a:solidFill>
                <a:srgbClr val="FFFFFF"/>
              </a:solidFill>
              <a:latin typeface="Times New Roman"/>
              <a:ea typeface="Times New Roman"/>
              <a:cs typeface="Times New Roman"/>
              <a:sym typeface="Times New Roman"/>
            </a:endParaRPr>
          </a:p>
          <a:p>
            <a:pPr indent="-419100" lvl="0" marL="457200" rtl="0" algn="l">
              <a:lnSpc>
                <a:spcPct val="100000"/>
              </a:lnSpc>
              <a:spcBef>
                <a:spcPts val="0"/>
              </a:spcBef>
              <a:spcAft>
                <a:spcPts val="0"/>
              </a:spcAft>
              <a:buClr>
                <a:srgbClr val="FFFFFF"/>
              </a:buClr>
              <a:buSzPts val="3000"/>
              <a:buFont typeface="Times New Roman"/>
              <a:buAutoNum type="alphaUcParenR"/>
            </a:pPr>
            <a:r>
              <a:rPr lang="en" sz="3000">
                <a:solidFill>
                  <a:srgbClr val="FFFFFF"/>
                </a:solidFill>
                <a:latin typeface="Times New Roman"/>
                <a:ea typeface="Times New Roman"/>
                <a:cs typeface="Times New Roman"/>
                <a:sym typeface="Times New Roman"/>
              </a:rPr>
              <a:t>6 years </a:t>
            </a:r>
            <a:endParaRPr sz="3000">
              <a:solidFill>
                <a:srgbClr val="FFFFFF"/>
              </a:solidFill>
              <a:latin typeface="Times New Roman"/>
              <a:ea typeface="Times New Roman"/>
              <a:cs typeface="Times New Roman"/>
              <a:sym typeface="Times New Roman"/>
            </a:endParaRPr>
          </a:p>
          <a:p>
            <a:pPr indent="-419100" lvl="0" marL="457200" rtl="0" algn="l">
              <a:lnSpc>
                <a:spcPct val="100000"/>
              </a:lnSpc>
              <a:spcBef>
                <a:spcPts val="0"/>
              </a:spcBef>
              <a:spcAft>
                <a:spcPts val="0"/>
              </a:spcAft>
              <a:buClr>
                <a:srgbClr val="FFFFFF"/>
              </a:buClr>
              <a:buSzPts val="3000"/>
              <a:buFont typeface="Times New Roman"/>
              <a:buAutoNum type="alphaUcParenR"/>
            </a:pPr>
            <a:r>
              <a:rPr lang="en" sz="3000">
                <a:solidFill>
                  <a:srgbClr val="FFFFFF"/>
                </a:solidFill>
                <a:latin typeface="Times New Roman"/>
                <a:ea typeface="Times New Roman"/>
                <a:cs typeface="Times New Roman"/>
                <a:sym typeface="Times New Roman"/>
              </a:rPr>
              <a:t>One year </a:t>
            </a:r>
            <a:endParaRPr sz="3000">
              <a:solidFill>
                <a:srgbClr val="FFFFFF"/>
              </a:solidFill>
              <a:latin typeface="Times New Roman"/>
              <a:ea typeface="Times New Roman"/>
              <a:cs typeface="Times New Roman"/>
              <a:sym typeface="Times New Roman"/>
            </a:endParaRPr>
          </a:p>
          <a:p>
            <a:pPr indent="-419100" lvl="0" marL="457200" rtl="0" algn="l">
              <a:lnSpc>
                <a:spcPct val="100000"/>
              </a:lnSpc>
              <a:spcBef>
                <a:spcPts val="0"/>
              </a:spcBef>
              <a:spcAft>
                <a:spcPts val="0"/>
              </a:spcAft>
              <a:buClr>
                <a:srgbClr val="FFFFFF"/>
              </a:buClr>
              <a:buSzPts val="3000"/>
              <a:buFont typeface="Times New Roman"/>
              <a:buAutoNum type="alphaUcParenR"/>
            </a:pPr>
            <a:r>
              <a:rPr lang="en" sz="3000">
                <a:solidFill>
                  <a:srgbClr val="FFFFFF"/>
                </a:solidFill>
                <a:latin typeface="Times New Roman"/>
                <a:ea typeface="Times New Roman"/>
                <a:cs typeface="Times New Roman"/>
                <a:sym typeface="Times New Roman"/>
              </a:rPr>
              <a:t>2-3 years </a:t>
            </a:r>
            <a:endParaRPr sz="3000">
              <a:solidFill>
                <a:srgbClr val="FFFFFF"/>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3000">
              <a:solidFill>
                <a:srgbClr val="FFFFFF"/>
              </a:solidFill>
              <a:latin typeface="Times New Roman"/>
              <a:ea typeface="Times New Roman"/>
              <a:cs typeface="Times New Roman"/>
              <a:sym typeface="Times New Roman"/>
            </a:endParaRPr>
          </a:p>
          <a:p>
            <a:pPr indent="-419100" lvl="0" marL="457200" rtl="0" algn="l">
              <a:spcBef>
                <a:spcPts val="0"/>
              </a:spcBef>
              <a:spcAft>
                <a:spcPts val="0"/>
              </a:spcAft>
              <a:buClr>
                <a:srgbClr val="FFFFFF"/>
              </a:buClr>
              <a:buSzPts val="3000"/>
              <a:buFont typeface="Times New Roman"/>
              <a:buAutoNum type="arabicPeriod"/>
            </a:pPr>
            <a:r>
              <a:rPr lang="en" sz="3000">
                <a:solidFill>
                  <a:srgbClr val="FFFFFF"/>
                </a:solidFill>
                <a:latin typeface="Times New Roman"/>
                <a:ea typeface="Times New Roman"/>
                <a:cs typeface="Times New Roman"/>
                <a:sym typeface="Times New Roman"/>
              </a:rPr>
              <a:t>On physical examination, a female has the presence of growing breast tissue but no contour or secondary mound, coarse pigmented pubic hair covering the pubes, and the presence of axillary hair. What is her Tanner stage?</a:t>
            </a:r>
            <a:endParaRPr sz="3000">
              <a:solidFill>
                <a:srgbClr val="FFFFFF"/>
              </a:solidFill>
              <a:latin typeface="Times New Roman"/>
              <a:ea typeface="Times New Roman"/>
              <a:cs typeface="Times New Roman"/>
              <a:sym typeface="Times New Roman"/>
            </a:endParaRPr>
          </a:p>
          <a:p>
            <a:pPr indent="-419100" lvl="0" marL="457200" rtl="0" algn="just">
              <a:lnSpc>
                <a:spcPct val="100000"/>
              </a:lnSpc>
              <a:spcBef>
                <a:spcPts val="0"/>
              </a:spcBef>
              <a:spcAft>
                <a:spcPts val="0"/>
              </a:spcAft>
              <a:buClr>
                <a:srgbClr val="FFFFFF"/>
              </a:buClr>
              <a:buSzPts val="3000"/>
              <a:buFont typeface="Times New Roman"/>
              <a:buAutoNum type="alphaUcParenR"/>
            </a:pPr>
            <a:r>
              <a:rPr lang="en" sz="3000">
                <a:solidFill>
                  <a:srgbClr val="FFFFFF"/>
                </a:solidFill>
                <a:latin typeface="Times New Roman"/>
                <a:ea typeface="Times New Roman"/>
                <a:cs typeface="Times New Roman"/>
                <a:sym typeface="Times New Roman"/>
              </a:rPr>
              <a:t> Tanner stage 1</a:t>
            </a:r>
            <a:endParaRPr sz="3000">
              <a:solidFill>
                <a:srgbClr val="FFFFFF"/>
              </a:solidFill>
              <a:latin typeface="Times New Roman"/>
              <a:ea typeface="Times New Roman"/>
              <a:cs typeface="Times New Roman"/>
              <a:sym typeface="Times New Roman"/>
            </a:endParaRPr>
          </a:p>
          <a:p>
            <a:pPr indent="-419100" lvl="0" marL="457200" rtl="0" algn="l">
              <a:lnSpc>
                <a:spcPct val="100000"/>
              </a:lnSpc>
              <a:spcBef>
                <a:spcPts val="0"/>
              </a:spcBef>
              <a:spcAft>
                <a:spcPts val="0"/>
              </a:spcAft>
              <a:buClr>
                <a:srgbClr val="FFFFFF"/>
              </a:buClr>
              <a:buSzPts val="3000"/>
              <a:buFont typeface="Times New Roman"/>
              <a:buAutoNum type="alphaUcParenR"/>
            </a:pPr>
            <a:r>
              <a:rPr lang="en" sz="3000">
                <a:solidFill>
                  <a:srgbClr val="FFFFFF"/>
                </a:solidFill>
                <a:latin typeface="Times New Roman"/>
                <a:ea typeface="Times New Roman"/>
                <a:cs typeface="Times New Roman"/>
                <a:sym typeface="Times New Roman"/>
              </a:rPr>
              <a:t> Tanner stage 2</a:t>
            </a:r>
            <a:endParaRPr sz="3000">
              <a:solidFill>
                <a:srgbClr val="FFFFFF"/>
              </a:solidFill>
              <a:latin typeface="Times New Roman"/>
              <a:ea typeface="Times New Roman"/>
              <a:cs typeface="Times New Roman"/>
              <a:sym typeface="Times New Roman"/>
            </a:endParaRPr>
          </a:p>
          <a:p>
            <a:pPr indent="-419100" lvl="0" marL="457200" rtl="0" algn="l">
              <a:lnSpc>
                <a:spcPct val="100000"/>
              </a:lnSpc>
              <a:spcBef>
                <a:spcPts val="0"/>
              </a:spcBef>
              <a:spcAft>
                <a:spcPts val="0"/>
              </a:spcAft>
              <a:buClr>
                <a:srgbClr val="FFFFFF"/>
              </a:buClr>
              <a:buSzPts val="3000"/>
              <a:buFont typeface="Times New Roman"/>
              <a:buAutoNum type="alphaUcParenR"/>
            </a:pPr>
            <a:r>
              <a:rPr lang="en" sz="3000">
                <a:solidFill>
                  <a:srgbClr val="FFFFFF"/>
                </a:solidFill>
                <a:latin typeface="Times New Roman"/>
                <a:ea typeface="Times New Roman"/>
                <a:cs typeface="Times New Roman"/>
                <a:sym typeface="Times New Roman"/>
              </a:rPr>
              <a:t> Tanner stage 3</a:t>
            </a:r>
            <a:endParaRPr sz="3000">
              <a:solidFill>
                <a:srgbClr val="FFFFFF"/>
              </a:solidFill>
              <a:latin typeface="Times New Roman"/>
              <a:ea typeface="Times New Roman"/>
              <a:cs typeface="Times New Roman"/>
              <a:sym typeface="Times New Roman"/>
            </a:endParaRPr>
          </a:p>
          <a:p>
            <a:pPr indent="-419100" lvl="0" marL="457200" rtl="0" algn="l">
              <a:lnSpc>
                <a:spcPct val="100000"/>
              </a:lnSpc>
              <a:spcBef>
                <a:spcPts val="0"/>
              </a:spcBef>
              <a:spcAft>
                <a:spcPts val="0"/>
              </a:spcAft>
              <a:buClr>
                <a:srgbClr val="FFFFFF"/>
              </a:buClr>
              <a:buSzPts val="3000"/>
              <a:buFont typeface="Times New Roman"/>
              <a:buAutoNum type="alphaUcParenR"/>
            </a:pPr>
            <a:r>
              <a:rPr lang="en" sz="3000">
                <a:solidFill>
                  <a:srgbClr val="FFFFFF"/>
                </a:solidFill>
                <a:latin typeface="Times New Roman"/>
                <a:ea typeface="Times New Roman"/>
                <a:cs typeface="Times New Roman"/>
                <a:sym typeface="Times New Roman"/>
              </a:rPr>
              <a:t> Tanner stage 4</a:t>
            </a:r>
            <a:endParaRPr sz="3000">
              <a:solidFill>
                <a:srgbClr val="FFFFFF"/>
              </a:solidFill>
              <a:latin typeface="Times New Roman"/>
              <a:ea typeface="Times New Roman"/>
              <a:cs typeface="Times New Roman"/>
              <a:sym typeface="Times New Roman"/>
            </a:endParaRPr>
          </a:p>
        </p:txBody>
      </p:sp>
      <p:sp>
        <p:nvSpPr>
          <p:cNvPr id="253" name="Google Shape;253;p19"/>
          <p:cNvSpPr/>
          <p:nvPr/>
        </p:nvSpPr>
        <p:spPr>
          <a:xfrm>
            <a:off x="7944875" y="18499075"/>
            <a:ext cx="8395200" cy="131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Oswald"/>
                <a:ea typeface="Oswald"/>
                <a:cs typeface="Oswald"/>
                <a:sym typeface="Oswald"/>
              </a:rPr>
              <a:t>ANSWER KEY:  B, A, D, C</a:t>
            </a:r>
            <a:endParaRPr sz="2500">
              <a:solidFill>
                <a:srgbClr val="FFFFFF"/>
              </a:solidFill>
              <a:latin typeface="Oswald"/>
              <a:ea typeface="Oswald"/>
              <a:cs typeface="Oswald"/>
              <a:sym typeface="Oswa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pic>
        <p:nvPicPr>
          <p:cNvPr id="258" name="Google Shape;258;p20"/>
          <p:cNvPicPr preferRelativeResize="0"/>
          <p:nvPr/>
        </p:nvPicPr>
        <p:blipFill>
          <a:blip r:embed="rId3">
            <a:alphaModFix/>
          </a:blip>
          <a:stretch>
            <a:fillRect/>
          </a:stretch>
        </p:blipFill>
        <p:spPr>
          <a:xfrm>
            <a:off x="0" y="0"/>
            <a:ext cx="14097000" cy="19935825"/>
          </a:xfrm>
          <a:prstGeom prst="rect">
            <a:avLst/>
          </a:prstGeom>
          <a:noFill/>
          <a:ln>
            <a:noFill/>
          </a:ln>
        </p:spPr>
      </p:pic>
      <p:sp>
        <p:nvSpPr>
          <p:cNvPr id="259" name="Google Shape;259;p20"/>
          <p:cNvSpPr txBox="1"/>
          <p:nvPr/>
        </p:nvSpPr>
        <p:spPr>
          <a:xfrm>
            <a:off x="7518950" y="9090975"/>
            <a:ext cx="6922800" cy="108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Oswald"/>
                <a:ea typeface="Oswald"/>
                <a:cs typeface="Oswald"/>
                <a:sym typeface="Oswald"/>
              </a:rPr>
              <a:t>MALE PHYSIOLOGY CO-LEADERS </a:t>
            </a:r>
            <a:endParaRPr sz="3600">
              <a:solidFill>
                <a:srgbClr val="FFFFFF"/>
              </a:solidFill>
              <a:latin typeface="Oswald"/>
              <a:ea typeface="Oswald"/>
              <a:cs typeface="Oswald"/>
              <a:sym typeface="Oswald"/>
            </a:endParaRPr>
          </a:p>
          <a:p>
            <a:pPr indent="0" lvl="0" marL="0" rtl="0" algn="ctr">
              <a:spcBef>
                <a:spcPts val="0"/>
              </a:spcBef>
              <a:spcAft>
                <a:spcPts val="0"/>
              </a:spcAft>
              <a:buNone/>
            </a:pPr>
            <a:r>
              <a:rPr lang="en" sz="3600">
                <a:solidFill>
                  <a:srgbClr val="FFFFFF"/>
                </a:solidFill>
                <a:latin typeface="Oswald"/>
                <a:ea typeface="Oswald"/>
                <a:cs typeface="Oswald"/>
                <a:sym typeface="Oswald"/>
              </a:rPr>
              <a:t>Nayef Alsaber, Hameed M. Humaid </a:t>
            </a:r>
            <a:endParaRPr sz="3600">
              <a:solidFill>
                <a:srgbClr val="FFFFFF"/>
              </a:solidFill>
              <a:latin typeface="Oswald"/>
              <a:ea typeface="Oswald"/>
              <a:cs typeface="Oswald"/>
              <a:sym typeface="Oswald"/>
            </a:endParaRPr>
          </a:p>
          <a:p>
            <a:pPr indent="0" lvl="0" marL="0" rtl="0" algn="ctr">
              <a:spcBef>
                <a:spcPts val="0"/>
              </a:spcBef>
              <a:spcAft>
                <a:spcPts val="0"/>
              </a:spcAft>
              <a:buNone/>
            </a:pPr>
            <a:r>
              <a:t/>
            </a:r>
            <a:endParaRPr sz="3600">
              <a:solidFill>
                <a:srgbClr val="FFFFFF"/>
              </a:solidFill>
              <a:latin typeface="Oswald"/>
              <a:ea typeface="Oswald"/>
              <a:cs typeface="Oswald"/>
              <a:sym typeface="Oswald"/>
            </a:endParaRPr>
          </a:p>
        </p:txBody>
      </p:sp>
      <p:sp>
        <p:nvSpPr>
          <p:cNvPr id="260" name="Google Shape;260;p20"/>
          <p:cNvSpPr txBox="1"/>
          <p:nvPr/>
        </p:nvSpPr>
        <p:spPr>
          <a:xfrm>
            <a:off x="-329650" y="9090975"/>
            <a:ext cx="6922800" cy="173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Oswald"/>
                <a:ea typeface="Oswald"/>
                <a:cs typeface="Oswald"/>
                <a:sym typeface="Oswald"/>
              </a:rPr>
              <a:t>FEMALE PHYSIOLOGY CO-LEADERS </a:t>
            </a:r>
            <a:endParaRPr sz="3600">
              <a:solidFill>
                <a:srgbClr val="FFFFFF"/>
              </a:solidFill>
              <a:latin typeface="Oswald"/>
              <a:ea typeface="Oswald"/>
              <a:cs typeface="Oswald"/>
              <a:sym typeface="Oswald"/>
            </a:endParaRPr>
          </a:p>
          <a:p>
            <a:pPr indent="0" lvl="0" marL="0" rtl="0" algn="ctr">
              <a:spcBef>
                <a:spcPts val="0"/>
              </a:spcBef>
              <a:spcAft>
                <a:spcPts val="0"/>
              </a:spcAft>
              <a:buNone/>
            </a:pPr>
            <a:r>
              <a:rPr lang="en" sz="3600">
                <a:solidFill>
                  <a:srgbClr val="FFFFFF"/>
                </a:solidFill>
                <a:latin typeface="Oswald"/>
                <a:ea typeface="Oswald"/>
                <a:cs typeface="Oswald"/>
                <a:sym typeface="Oswald"/>
              </a:rPr>
              <a:t>Maha Alnahdi, Taif Alshammari</a:t>
            </a:r>
            <a:endParaRPr sz="3600">
              <a:solidFill>
                <a:srgbClr val="FFFFFF"/>
              </a:solidFill>
              <a:latin typeface="Oswald"/>
              <a:ea typeface="Oswald"/>
              <a:cs typeface="Oswald"/>
              <a:sym typeface="Oswald"/>
            </a:endParaRPr>
          </a:p>
        </p:txBody>
      </p:sp>
      <p:sp>
        <p:nvSpPr>
          <p:cNvPr id="261" name="Google Shape;261;p20"/>
          <p:cNvSpPr txBox="1"/>
          <p:nvPr/>
        </p:nvSpPr>
        <p:spPr>
          <a:xfrm>
            <a:off x="5486400" y="11265174"/>
            <a:ext cx="9135000" cy="106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Oswald"/>
                <a:ea typeface="Oswald"/>
                <a:cs typeface="Oswald"/>
                <a:sym typeface="Oswald"/>
              </a:rPr>
              <a:t>REFERENCES</a:t>
            </a:r>
            <a:endParaRPr sz="3600">
              <a:solidFill>
                <a:srgbClr val="FFFFFF"/>
              </a:solidFill>
              <a:latin typeface="Oswald"/>
              <a:ea typeface="Oswald"/>
              <a:cs typeface="Oswald"/>
              <a:sym typeface="Oswald"/>
            </a:endParaRPr>
          </a:p>
          <a:p>
            <a:pPr indent="-419100" lvl="0" marL="457200" rtl="0" algn="ctr">
              <a:spcBef>
                <a:spcPts val="0"/>
              </a:spcBef>
              <a:spcAft>
                <a:spcPts val="0"/>
              </a:spcAft>
              <a:buClr>
                <a:srgbClr val="FFFFFF"/>
              </a:buClr>
              <a:buSzPts val="3000"/>
              <a:buFont typeface="Oswald"/>
              <a:buChar char="-"/>
            </a:pPr>
            <a:r>
              <a:rPr lang="en" sz="3000">
                <a:solidFill>
                  <a:srgbClr val="FFFFFF"/>
                </a:solidFill>
                <a:latin typeface="Oswald"/>
                <a:ea typeface="Oswald"/>
                <a:cs typeface="Oswald"/>
                <a:sym typeface="Oswald"/>
              </a:rPr>
              <a:t>Guyton and Hall Textbook of Medical Physiology</a:t>
            </a:r>
            <a:endParaRPr sz="3000">
              <a:solidFill>
                <a:srgbClr val="FFFFFF"/>
              </a:solidFill>
              <a:latin typeface="Oswald"/>
              <a:ea typeface="Oswald"/>
              <a:cs typeface="Oswald"/>
              <a:sym typeface="Oswald"/>
            </a:endParaRPr>
          </a:p>
          <a:p>
            <a:pPr indent="-419100" lvl="0" marL="457200" rtl="0" algn="ctr">
              <a:spcBef>
                <a:spcPts val="0"/>
              </a:spcBef>
              <a:spcAft>
                <a:spcPts val="0"/>
              </a:spcAft>
              <a:buClr>
                <a:srgbClr val="FFFFFF"/>
              </a:buClr>
              <a:buSzPts val="3000"/>
              <a:buFont typeface="Oswald"/>
              <a:buChar char="-"/>
            </a:pPr>
            <a:r>
              <a:rPr lang="en" sz="3000">
                <a:solidFill>
                  <a:srgbClr val="FFFFFF"/>
                </a:solidFill>
                <a:latin typeface="Oswald"/>
                <a:ea typeface="Oswald"/>
                <a:cs typeface="Oswald"/>
                <a:sym typeface="Oswald"/>
              </a:rPr>
              <a:t>Ganong’s Review of Medical Physiology</a:t>
            </a:r>
            <a:endParaRPr sz="3000">
              <a:solidFill>
                <a:srgbClr val="FFFFFF"/>
              </a:solidFill>
              <a:latin typeface="Oswald"/>
              <a:ea typeface="Oswald"/>
              <a:cs typeface="Oswald"/>
              <a:sym typeface="Oswald"/>
            </a:endParaRPr>
          </a:p>
          <a:p>
            <a:pPr indent="-419100" lvl="0" marL="457200" rtl="0" algn="ctr">
              <a:spcBef>
                <a:spcPts val="0"/>
              </a:spcBef>
              <a:spcAft>
                <a:spcPts val="0"/>
              </a:spcAft>
              <a:buClr>
                <a:srgbClr val="FFFFFF"/>
              </a:buClr>
              <a:buSzPts val="3000"/>
              <a:buFont typeface="Oswald"/>
              <a:buChar char="-"/>
            </a:pPr>
            <a:r>
              <a:rPr lang="en" sz="3000">
                <a:solidFill>
                  <a:srgbClr val="FFFFFF"/>
                </a:solidFill>
                <a:latin typeface="Oswald"/>
                <a:ea typeface="Oswald"/>
                <a:cs typeface="Oswald"/>
                <a:sym typeface="Oswald"/>
              </a:rPr>
              <a:t>Physiology by Linda S. Costanzo</a:t>
            </a:r>
            <a:endParaRPr sz="3000">
              <a:solidFill>
                <a:srgbClr val="FFFFFF"/>
              </a:solidFill>
              <a:latin typeface="Oswald"/>
              <a:ea typeface="Oswald"/>
              <a:cs typeface="Oswald"/>
              <a:sym typeface="Oswald"/>
            </a:endParaRPr>
          </a:p>
          <a:p>
            <a:pPr indent="-419100" lvl="0" marL="457200" rtl="0" algn="ctr">
              <a:spcBef>
                <a:spcPts val="0"/>
              </a:spcBef>
              <a:spcAft>
                <a:spcPts val="0"/>
              </a:spcAft>
              <a:buClr>
                <a:srgbClr val="FFFFFF"/>
              </a:buClr>
              <a:buSzPts val="3000"/>
              <a:buFont typeface="Oswald"/>
              <a:buChar char="-"/>
            </a:pPr>
            <a:r>
              <a:rPr lang="en" sz="3000">
                <a:solidFill>
                  <a:srgbClr val="FFFFFF"/>
                </a:solidFill>
                <a:latin typeface="Oswald"/>
                <a:ea typeface="Oswald"/>
                <a:cs typeface="Oswald"/>
                <a:sym typeface="Oswald"/>
              </a:rPr>
              <a:t>Elsevier’s Textbook of Medical Physiology </a:t>
            </a:r>
            <a:endParaRPr sz="3000">
              <a:solidFill>
                <a:srgbClr val="FFFFFF"/>
              </a:solidFill>
              <a:latin typeface="Oswald"/>
              <a:ea typeface="Oswald"/>
              <a:cs typeface="Oswald"/>
              <a:sym typeface="Oswald"/>
            </a:endParaRPr>
          </a:p>
        </p:txBody>
      </p:sp>
      <p:sp>
        <p:nvSpPr>
          <p:cNvPr id="262" name="Google Shape;262;p20"/>
          <p:cNvSpPr txBox="1"/>
          <p:nvPr/>
        </p:nvSpPr>
        <p:spPr>
          <a:xfrm>
            <a:off x="2332350" y="5880875"/>
            <a:ext cx="9135000" cy="203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5500">
                <a:solidFill>
                  <a:srgbClr val="FFFFFF"/>
                </a:solidFill>
                <a:latin typeface="Oswald"/>
                <a:ea typeface="Oswald"/>
                <a:cs typeface="Oswald"/>
                <a:sym typeface="Oswald"/>
              </a:rPr>
              <a:t>Shahad BinSelayem, Sara Alhelal</a:t>
            </a:r>
            <a:endParaRPr sz="5500">
              <a:solidFill>
                <a:srgbClr val="FFFFFF"/>
              </a:solidFill>
              <a:latin typeface="Oswald"/>
              <a:ea typeface="Oswald"/>
              <a:cs typeface="Oswald"/>
              <a:sym typeface="Oswald"/>
            </a:endParaRPr>
          </a:p>
          <a:p>
            <a:pPr indent="0" lvl="0" marL="0" rtl="0" algn="ctr">
              <a:spcBef>
                <a:spcPts val="0"/>
              </a:spcBef>
              <a:spcAft>
                <a:spcPts val="0"/>
              </a:spcAft>
              <a:buClr>
                <a:schemeClr val="dk1"/>
              </a:buClr>
              <a:buSzPts val="1100"/>
              <a:buFont typeface="Arial"/>
              <a:buNone/>
            </a:pPr>
            <a:r>
              <a:rPr lang="en" sz="4000">
                <a:solidFill>
                  <a:schemeClr val="lt1"/>
                </a:solidFill>
                <a:latin typeface="Oswald"/>
                <a:ea typeface="Oswald"/>
                <a:cs typeface="Oswald"/>
                <a:sym typeface="Oswald"/>
              </a:rPr>
              <a:t>Co-editor: Njoud Alabdullatif</a:t>
            </a:r>
            <a:endParaRPr sz="4000">
              <a:solidFill>
                <a:srgbClr val="FFFFFF"/>
              </a:solidFill>
              <a:latin typeface="Oswald"/>
              <a:ea typeface="Oswald"/>
              <a:cs typeface="Oswald"/>
              <a:sym typeface="Oswald"/>
            </a:endParaRPr>
          </a:p>
        </p:txBody>
      </p:sp>
      <p:pic>
        <p:nvPicPr>
          <p:cNvPr id="263" name="Google Shape;263;p20"/>
          <p:cNvPicPr preferRelativeResize="0"/>
          <p:nvPr/>
        </p:nvPicPr>
        <p:blipFill>
          <a:blip r:embed="rId4">
            <a:alphaModFix/>
          </a:blip>
          <a:stretch>
            <a:fillRect/>
          </a:stretch>
        </p:blipFill>
        <p:spPr>
          <a:xfrm>
            <a:off x="4349874" y="11427749"/>
            <a:ext cx="1738501" cy="17385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