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19935825" cx="14097000"/>
  <p:notesSz cx="6858000" cy="9144000"/>
  <p:embeddedFontLst>
    <p:embeddedFont>
      <p:font typeface="Oswald"/>
      <p:regular r:id="rId16"/>
      <p:bold r:id="rId17"/>
    </p:embeddedFont>
    <p:embeddedFont>
      <p:font typeface="Merriweather"/>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D9A46D5-19A9-4097-88D5-FCAC0C04D741}">
  <a:tblStyle styleId="{2D9A46D5-19A9-4097-88D5-FCAC0C04D7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erriweather-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notesMaster" Target="notesMasters/notesMaster1.xml"/><Relationship Id="rId19" Type="http://schemas.openxmlformats.org/officeDocument/2006/relationships/font" Target="fonts/Merriweather-bold.fntdata"/><Relationship Id="rId6" Type="http://schemas.openxmlformats.org/officeDocument/2006/relationships/slide" Target="slides/slide1.xml"/><Relationship Id="rId18" Type="http://schemas.openxmlformats.org/officeDocument/2006/relationships/font" Target="fonts/Merriweath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71a19e8b68_0_8: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71a19e8b6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1a19e8b68_0_12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1a19e8b6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9f6a61c5c9f7644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9f6a61c5c9f764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f98ae8938550cba_1: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f98ae8938550cba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1e3b17687b39e7f6_0: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e3b17687b39e7f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1a9c4df83_0_68: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1a9c4df8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71a9c4df83_0_107: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71a9c4df83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9f6a61c5c9f7644_1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9f6a61c5c9f7644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1a19e8b68_0_2:notes"/>
          <p:cNvSpPr/>
          <p:nvPr>
            <p:ph idx="2" type="sldImg"/>
          </p:nvPr>
        </p:nvSpPr>
        <p:spPr>
          <a:xfrm>
            <a:off x="2216967"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1a19e8b6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80550" y="2885918"/>
            <a:ext cx="13135800" cy="79557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12100"/>
              <a:buNone/>
              <a:defRPr sz="12100"/>
            </a:lvl1pPr>
            <a:lvl2pPr lvl="1" algn="ctr">
              <a:spcBef>
                <a:spcPts val="0"/>
              </a:spcBef>
              <a:spcAft>
                <a:spcPts val="0"/>
              </a:spcAft>
              <a:buSzPts val="12100"/>
              <a:buNone/>
              <a:defRPr sz="12100"/>
            </a:lvl2pPr>
            <a:lvl3pPr lvl="2" algn="ctr">
              <a:spcBef>
                <a:spcPts val="0"/>
              </a:spcBef>
              <a:spcAft>
                <a:spcPts val="0"/>
              </a:spcAft>
              <a:buSzPts val="12100"/>
              <a:buNone/>
              <a:defRPr sz="12100"/>
            </a:lvl3pPr>
            <a:lvl4pPr lvl="3" algn="ctr">
              <a:spcBef>
                <a:spcPts val="0"/>
              </a:spcBef>
              <a:spcAft>
                <a:spcPts val="0"/>
              </a:spcAft>
              <a:buSzPts val="12100"/>
              <a:buNone/>
              <a:defRPr sz="12100"/>
            </a:lvl4pPr>
            <a:lvl5pPr lvl="4" algn="ctr">
              <a:spcBef>
                <a:spcPts val="0"/>
              </a:spcBef>
              <a:spcAft>
                <a:spcPts val="0"/>
              </a:spcAft>
              <a:buSzPts val="12100"/>
              <a:buNone/>
              <a:defRPr sz="12100"/>
            </a:lvl5pPr>
            <a:lvl6pPr lvl="5" algn="ctr">
              <a:spcBef>
                <a:spcPts val="0"/>
              </a:spcBef>
              <a:spcAft>
                <a:spcPts val="0"/>
              </a:spcAft>
              <a:buSzPts val="12100"/>
              <a:buNone/>
              <a:defRPr sz="12100"/>
            </a:lvl6pPr>
            <a:lvl7pPr lvl="6" algn="ctr">
              <a:spcBef>
                <a:spcPts val="0"/>
              </a:spcBef>
              <a:spcAft>
                <a:spcPts val="0"/>
              </a:spcAft>
              <a:buSzPts val="12100"/>
              <a:buNone/>
              <a:defRPr sz="12100"/>
            </a:lvl7pPr>
            <a:lvl8pPr lvl="7" algn="ctr">
              <a:spcBef>
                <a:spcPts val="0"/>
              </a:spcBef>
              <a:spcAft>
                <a:spcPts val="0"/>
              </a:spcAft>
              <a:buSzPts val="12100"/>
              <a:buNone/>
              <a:defRPr sz="12100"/>
            </a:lvl8pPr>
            <a:lvl9pPr lvl="8" algn="ctr">
              <a:spcBef>
                <a:spcPts val="0"/>
              </a:spcBef>
              <a:spcAft>
                <a:spcPts val="0"/>
              </a:spcAft>
              <a:buSzPts val="12100"/>
              <a:buNone/>
              <a:defRPr sz="12100"/>
            </a:lvl9pPr>
          </a:lstStyle>
          <a:p/>
        </p:txBody>
      </p:sp>
      <p:sp>
        <p:nvSpPr>
          <p:cNvPr id="11" name="Google Shape;11;p2"/>
          <p:cNvSpPr txBox="1"/>
          <p:nvPr>
            <p:ph idx="1" type="subTitle"/>
          </p:nvPr>
        </p:nvSpPr>
        <p:spPr>
          <a:xfrm>
            <a:off x="480538" y="10984859"/>
            <a:ext cx="13135800" cy="30720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6500"/>
              <a:buNone/>
              <a:defRPr sz="6500"/>
            </a:lvl1pPr>
            <a:lvl2pPr lvl="1" algn="ctr">
              <a:lnSpc>
                <a:spcPct val="100000"/>
              </a:lnSpc>
              <a:spcBef>
                <a:spcPts val="0"/>
              </a:spcBef>
              <a:spcAft>
                <a:spcPts val="0"/>
              </a:spcAft>
              <a:buSzPts val="6500"/>
              <a:buNone/>
              <a:defRPr sz="6500"/>
            </a:lvl2pPr>
            <a:lvl3pPr lvl="2" algn="ctr">
              <a:lnSpc>
                <a:spcPct val="100000"/>
              </a:lnSpc>
              <a:spcBef>
                <a:spcPts val="0"/>
              </a:spcBef>
              <a:spcAft>
                <a:spcPts val="0"/>
              </a:spcAft>
              <a:buSzPts val="6500"/>
              <a:buNone/>
              <a:defRPr sz="6500"/>
            </a:lvl3pPr>
            <a:lvl4pPr lvl="3" algn="ctr">
              <a:lnSpc>
                <a:spcPct val="100000"/>
              </a:lnSpc>
              <a:spcBef>
                <a:spcPts val="0"/>
              </a:spcBef>
              <a:spcAft>
                <a:spcPts val="0"/>
              </a:spcAft>
              <a:buSzPts val="6500"/>
              <a:buNone/>
              <a:defRPr sz="6500"/>
            </a:lvl4pPr>
            <a:lvl5pPr lvl="4" algn="ctr">
              <a:lnSpc>
                <a:spcPct val="100000"/>
              </a:lnSpc>
              <a:spcBef>
                <a:spcPts val="0"/>
              </a:spcBef>
              <a:spcAft>
                <a:spcPts val="0"/>
              </a:spcAft>
              <a:buSzPts val="6500"/>
              <a:buNone/>
              <a:defRPr sz="6500"/>
            </a:lvl5pPr>
            <a:lvl6pPr lvl="5" algn="ctr">
              <a:lnSpc>
                <a:spcPct val="100000"/>
              </a:lnSpc>
              <a:spcBef>
                <a:spcPts val="0"/>
              </a:spcBef>
              <a:spcAft>
                <a:spcPts val="0"/>
              </a:spcAft>
              <a:buSzPts val="6500"/>
              <a:buNone/>
              <a:defRPr sz="6500"/>
            </a:lvl6pPr>
            <a:lvl7pPr lvl="6" algn="ctr">
              <a:lnSpc>
                <a:spcPct val="100000"/>
              </a:lnSpc>
              <a:spcBef>
                <a:spcPts val="0"/>
              </a:spcBef>
              <a:spcAft>
                <a:spcPts val="0"/>
              </a:spcAft>
              <a:buSzPts val="6500"/>
              <a:buNone/>
              <a:defRPr sz="6500"/>
            </a:lvl7pPr>
            <a:lvl8pPr lvl="7" algn="ctr">
              <a:lnSpc>
                <a:spcPct val="100000"/>
              </a:lnSpc>
              <a:spcBef>
                <a:spcPts val="0"/>
              </a:spcBef>
              <a:spcAft>
                <a:spcPts val="0"/>
              </a:spcAft>
              <a:buSzPts val="6500"/>
              <a:buNone/>
              <a:defRPr sz="6500"/>
            </a:lvl8pPr>
            <a:lvl9pPr lvl="8" algn="ctr">
              <a:lnSpc>
                <a:spcPct val="100000"/>
              </a:lnSpc>
              <a:spcBef>
                <a:spcPts val="0"/>
              </a:spcBef>
              <a:spcAft>
                <a:spcPts val="0"/>
              </a:spcAft>
              <a:buSzPts val="6500"/>
              <a:buNone/>
              <a:defRPr sz="6500"/>
            </a:lvl9pPr>
          </a:lstStyle>
          <a:p/>
        </p:txBody>
      </p:sp>
      <p:sp>
        <p:nvSpPr>
          <p:cNvPr id="12" name="Google Shape;12;p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80538" y="4287259"/>
            <a:ext cx="13135800" cy="76104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27800"/>
              <a:buNone/>
              <a:defRPr sz="27800"/>
            </a:lvl1pPr>
            <a:lvl2pPr lvl="1" algn="ctr">
              <a:spcBef>
                <a:spcPts val="0"/>
              </a:spcBef>
              <a:spcAft>
                <a:spcPts val="0"/>
              </a:spcAft>
              <a:buSzPts val="27800"/>
              <a:buNone/>
              <a:defRPr sz="27800"/>
            </a:lvl2pPr>
            <a:lvl3pPr lvl="2" algn="ctr">
              <a:spcBef>
                <a:spcPts val="0"/>
              </a:spcBef>
              <a:spcAft>
                <a:spcPts val="0"/>
              </a:spcAft>
              <a:buSzPts val="27800"/>
              <a:buNone/>
              <a:defRPr sz="27800"/>
            </a:lvl3pPr>
            <a:lvl4pPr lvl="3" algn="ctr">
              <a:spcBef>
                <a:spcPts val="0"/>
              </a:spcBef>
              <a:spcAft>
                <a:spcPts val="0"/>
              </a:spcAft>
              <a:buSzPts val="27800"/>
              <a:buNone/>
              <a:defRPr sz="27800"/>
            </a:lvl4pPr>
            <a:lvl5pPr lvl="4" algn="ctr">
              <a:spcBef>
                <a:spcPts val="0"/>
              </a:spcBef>
              <a:spcAft>
                <a:spcPts val="0"/>
              </a:spcAft>
              <a:buSzPts val="27800"/>
              <a:buNone/>
              <a:defRPr sz="27800"/>
            </a:lvl5pPr>
            <a:lvl6pPr lvl="5" algn="ctr">
              <a:spcBef>
                <a:spcPts val="0"/>
              </a:spcBef>
              <a:spcAft>
                <a:spcPts val="0"/>
              </a:spcAft>
              <a:buSzPts val="27800"/>
              <a:buNone/>
              <a:defRPr sz="27800"/>
            </a:lvl6pPr>
            <a:lvl7pPr lvl="6" algn="ctr">
              <a:spcBef>
                <a:spcPts val="0"/>
              </a:spcBef>
              <a:spcAft>
                <a:spcPts val="0"/>
              </a:spcAft>
              <a:buSzPts val="27800"/>
              <a:buNone/>
              <a:defRPr sz="27800"/>
            </a:lvl7pPr>
            <a:lvl8pPr lvl="7" algn="ctr">
              <a:spcBef>
                <a:spcPts val="0"/>
              </a:spcBef>
              <a:spcAft>
                <a:spcPts val="0"/>
              </a:spcAft>
              <a:buSzPts val="27800"/>
              <a:buNone/>
              <a:defRPr sz="27800"/>
            </a:lvl8pPr>
            <a:lvl9pPr lvl="8" algn="ctr">
              <a:spcBef>
                <a:spcPts val="0"/>
              </a:spcBef>
              <a:spcAft>
                <a:spcPts val="0"/>
              </a:spcAft>
              <a:buSzPts val="27800"/>
              <a:buNone/>
              <a:defRPr sz="27800"/>
            </a:lvl9pPr>
          </a:lstStyle>
          <a:p>
            <a:r>
              <a:t>xx%</a:t>
            </a:r>
          </a:p>
        </p:txBody>
      </p:sp>
      <p:sp>
        <p:nvSpPr>
          <p:cNvPr id="46" name="Google Shape;46;p11"/>
          <p:cNvSpPr txBox="1"/>
          <p:nvPr>
            <p:ph idx="1" type="body"/>
          </p:nvPr>
        </p:nvSpPr>
        <p:spPr>
          <a:xfrm>
            <a:off x="480538" y="12217791"/>
            <a:ext cx="13135800" cy="5041800"/>
          </a:xfrm>
          <a:prstGeom prst="rect">
            <a:avLst/>
          </a:prstGeom>
        </p:spPr>
        <p:txBody>
          <a:bodyPr anchorCtr="0" anchor="t" bIns="212075" lIns="212075" spcFirstLastPara="1" rIns="212075" wrap="square" tIns="212075">
            <a:noAutofit/>
          </a:bodyPr>
          <a:lstStyle>
            <a:lvl1pPr indent="-495300" lvl="0" marL="457200" algn="ctr">
              <a:spcBef>
                <a:spcPts val="0"/>
              </a:spcBef>
              <a:spcAft>
                <a:spcPts val="0"/>
              </a:spcAft>
              <a:buSzPts val="4200"/>
              <a:buChar char="●"/>
              <a:defRPr/>
            </a:lvl1pPr>
            <a:lvl2pPr indent="-431800" lvl="1" marL="914400" algn="ctr">
              <a:spcBef>
                <a:spcPts val="3700"/>
              </a:spcBef>
              <a:spcAft>
                <a:spcPts val="0"/>
              </a:spcAft>
              <a:buSzPts val="3200"/>
              <a:buChar char="○"/>
              <a:defRPr/>
            </a:lvl2pPr>
            <a:lvl3pPr indent="-431800" lvl="2" marL="1371600" algn="ctr">
              <a:spcBef>
                <a:spcPts val="3700"/>
              </a:spcBef>
              <a:spcAft>
                <a:spcPts val="0"/>
              </a:spcAft>
              <a:buSzPts val="3200"/>
              <a:buChar char="■"/>
              <a:defRPr/>
            </a:lvl3pPr>
            <a:lvl4pPr indent="-431800" lvl="3" marL="1828800" algn="ctr">
              <a:spcBef>
                <a:spcPts val="3700"/>
              </a:spcBef>
              <a:spcAft>
                <a:spcPts val="0"/>
              </a:spcAft>
              <a:buSzPts val="3200"/>
              <a:buChar char="●"/>
              <a:defRPr/>
            </a:lvl4pPr>
            <a:lvl5pPr indent="-431800" lvl="4" marL="2286000" algn="ctr">
              <a:spcBef>
                <a:spcPts val="3700"/>
              </a:spcBef>
              <a:spcAft>
                <a:spcPts val="0"/>
              </a:spcAft>
              <a:buSzPts val="3200"/>
              <a:buChar char="○"/>
              <a:defRPr/>
            </a:lvl5pPr>
            <a:lvl6pPr indent="-431800" lvl="5" marL="2743200" algn="ctr">
              <a:spcBef>
                <a:spcPts val="3700"/>
              </a:spcBef>
              <a:spcAft>
                <a:spcPts val="0"/>
              </a:spcAft>
              <a:buSzPts val="3200"/>
              <a:buChar char="■"/>
              <a:defRPr/>
            </a:lvl6pPr>
            <a:lvl7pPr indent="-431800" lvl="6" marL="3200400" algn="ctr">
              <a:spcBef>
                <a:spcPts val="3700"/>
              </a:spcBef>
              <a:spcAft>
                <a:spcPts val="0"/>
              </a:spcAft>
              <a:buSzPts val="3200"/>
              <a:buChar char="●"/>
              <a:defRPr/>
            </a:lvl7pPr>
            <a:lvl8pPr indent="-431800" lvl="7" marL="3657600" algn="ctr">
              <a:spcBef>
                <a:spcPts val="3700"/>
              </a:spcBef>
              <a:spcAft>
                <a:spcPts val="0"/>
              </a:spcAft>
              <a:buSzPts val="3200"/>
              <a:buChar char="○"/>
              <a:defRPr/>
            </a:lvl8pPr>
            <a:lvl9pPr indent="-431800" lvl="8" marL="4114800" algn="ctr">
              <a:spcBef>
                <a:spcPts val="3700"/>
              </a:spcBef>
              <a:spcAft>
                <a:spcPts val="3700"/>
              </a:spcAft>
              <a:buSzPts val="3200"/>
              <a:buChar char="■"/>
              <a:defRPr/>
            </a:lvl9pPr>
          </a:lstStyle>
          <a:p/>
        </p:txBody>
      </p:sp>
      <p:sp>
        <p:nvSpPr>
          <p:cNvPr id="47" name="Google Shape;47;p11"/>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80538" y="8336535"/>
            <a:ext cx="13135800" cy="3262800"/>
          </a:xfrm>
          <a:prstGeom prst="rect">
            <a:avLst/>
          </a:prstGeom>
        </p:spPr>
        <p:txBody>
          <a:bodyPr anchorCtr="0" anchor="ctr" bIns="212075" lIns="212075" spcFirstLastPara="1" rIns="212075" wrap="square" tIns="212075">
            <a:no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15" name="Google Shape;15;p3"/>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18" name="Google Shape;18;p4"/>
          <p:cNvSpPr txBox="1"/>
          <p:nvPr>
            <p:ph idx="1" type="body"/>
          </p:nvPr>
        </p:nvSpPr>
        <p:spPr>
          <a:xfrm>
            <a:off x="480538" y="4466908"/>
            <a:ext cx="13135800" cy="13241700"/>
          </a:xfrm>
          <a:prstGeom prst="rect">
            <a:avLst/>
          </a:prstGeom>
        </p:spPr>
        <p:txBody>
          <a:bodyPr anchorCtr="0" anchor="t"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19" name="Google Shape;19;p4"/>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2" name="Google Shape;22;p5"/>
          <p:cNvSpPr txBox="1"/>
          <p:nvPr>
            <p:ph idx="1" type="body"/>
          </p:nvPr>
        </p:nvSpPr>
        <p:spPr>
          <a:xfrm>
            <a:off x="480538"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3" name="Google Shape;23;p5"/>
          <p:cNvSpPr txBox="1"/>
          <p:nvPr>
            <p:ph idx="2" type="body"/>
          </p:nvPr>
        </p:nvSpPr>
        <p:spPr>
          <a:xfrm>
            <a:off x="7449950" y="4466908"/>
            <a:ext cx="6166500" cy="13241700"/>
          </a:xfrm>
          <a:prstGeom prst="rect">
            <a:avLst/>
          </a:prstGeom>
        </p:spPr>
        <p:txBody>
          <a:bodyPr anchorCtr="0" anchor="t" bIns="212075" lIns="212075" spcFirstLastPara="1" rIns="212075" wrap="square" tIns="212075">
            <a:noAutofit/>
          </a:bodyPr>
          <a:lstStyle>
            <a:lvl1pPr indent="-431800" lvl="0" marL="457200">
              <a:spcBef>
                <a:spcPts val="0"/>
              </a:spcBef>
              <a:spcAft>
                <a:spcPts val="0"/>
              </a:spcAft>
              <a:buSzPts val="3200"/>
              <a:buChar char="●"/>
              <a:defRPr sz="32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24" name="Google Shape;24;p5"/>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80538" y="1724884"/>
            <a:ext cx="13135800" cy="2219700"/>
          </a:xfrm>
          <a:prstGeom prst="rect">
            <a:avLst/>
          </a:prstGeom>
        </p:spPr>
        <p:txBody>
          <a:bodyPr anchorCtr="0" anchor="t" bIns="212075" lIns="212075" spcFirstLastPara="1" rIns="212075" wrap="square" tIns="212075">
            <a:noAutofit/>
          </a:bodyPr>
          <a:lstStyle>
            <a:lvl1pPr lvl="0">
              <a:spcBef>
                <a:spcPts val="0"/>
              </a:spcBef>
              <a:spcAft>
                <a:spcPts val="0"/>
              </a:spcAft>
              <a:buSzPts val="6500"/>
              <a:buNone/>
              <a:defRPr/>
            </a:lvl1pPr>
            <a:lvl2pPr lvl="1">
              <a:spcBef>
                <a:spcPts val="0"/>
              </a:spcBef>
              <a:spcAft>
                <a:spcPts val="0"/>
              </a:spcAft>
              <a:buSzPts val="6500"/>
              <a:buNone/>
              <a:defRPr/>
            </a:lvl2pPr>
            <a:lvl3pPr lvl="2">
              <a:spcBef>
                <a:spcPts val="0"/>
              </a:spcBef>
              <a:spcAft>
                <a:spcPts val="0"/>
              </a:spcAft>
              <a:buSzPts val="6500"/>
              <a:buNone/>
              <a:defRPr/>
            </a:lvl3pPr>
            <a:lvl4pPr lvl="3">
              <a:spcBef>
                <a:spcPts val="0"/>
              </a:spcBef>
              <a:spcAft>
                <a:spcPts val="0"/>
              </a:spcAft>
              <a:buSzPts val="6500"/>
              <a:buNone/>
              <a:defRPr/>
            </a:lvl4pPr>
            <a:lvl5pPr lvl="4">
              <a:spcBef>
                <a:spcPts val="0"/>
              </a:spcBef>
              <a:spcAft>
                <a:spcPts val="0"/>
              </a:spcAft>
              <a:buSzPts val="6500"/>
              <a:buNone/>
              <a:defRPr/>
            </a:lvl5pPr>
            <a:lvl6pPr lvl="5">
              <a:spcBef>
                <a:spcPts val="0"/>
              </a:spcBef>
              <a:spcAft>
                <a:spcPts val="0"/>
              </a:spcAft>
              <a:buSzPts val="6500"/>
              <a:buNone/>
              <a:defRPr/>
            </a:lvl6pPr>
            <a:lvl7pPr lvl="6">
              <a:spcBef>
                <a:spcPts val="0"/>
              </a:spcBef>
              <a:spcAft>
                <a:spcPts val="0"/>
              </a:spcAft>
              <a:buSzPts val="6500"/>
              <a:buNone/>
              <a:defRPr/>
            </a:lvl7pPr>
            <a:lvl8pPr lvl="7">
              <a:spcBef>
                <a:spcPts val="0"/>
              </a:spcBef>
              <a:spcAft>
                <a:spcPts val="0"/>
              </a:spcAft>
              <a:buSzPts val="6500"/>
              <a:buNone/>
              <a:defRPr/>
            </a:lvl8pPr>
            <a:lvl9pPr lvl="8">
              <a:spcBef>
                <a:spcPts val="0"/>
              </a:spcBef>
              <a:spcAft>
                <a:spcPts val="0"/>
              </a:spcAft>
              <a:buSzPts val="6500"/>
              <a:buNone/>
              <a:defRPr/>
            </a:lvl9pPr>
          </a:lstStyle>
          <a:p/>
        </p:txBody>
      </p:sp>
      <p:sp>
        <p:nvSpPr>
          <p:cNvPr id="27" name="Google Shape;27;p6"/>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80538" y="2153464"/>
            <a:ext cx="4329000" cy="2928900"/>
          </a:xfrm>
          <a:prstGeom prst="rect">
            <a:avLst/>
          </a:prstGeom>
        </p:spPr>
        <p:txBody>
          <a:bodyPr anchorCtr="0" anchor="b" bIns="212075" lIns="212075" spcFirstLastPara="1" rIns="212075" wrap="square" tIns="21207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0" name="Google Shape;30;p7"/>
          <p:cNvSpPr txBox="1"/>
          <p:nvPr>
            <p:ph idx="1" type="body"/>
          </p:nvPr>
        </p:nvSpPr>
        <p:spPr>
          <a:xfrm>
            <a:off x="480538" y="5385987"/>
            <a:ext cx="4329000" cy="12323100"/>
          </a:xfrm>
          <a:prstGeom prst="rect">
            <a:avLst/>
          </a:prstGeom>
        </p:spPr>
        <p:txBody>
          <a:bodyPr anchorCtr="0" anchor="t" bIns="212075" lIns="212075" spcFirstLastPara="1" rIns="212075" wrap="square" tIns="212075">
            <a:noAutofit/>
          </a:bodyPr>
          <a:lstStyle>
            <a:lvl1pPr indent="-406400" lvl="0" marL="457200">
              <a:spcBef>
                <a:spcPts val="0"/>
              </a:spcBef>
              <a:spcAft>
                <a:spcPts val="0"/>
              </a:spcAft>
              <a:buSzPts val="2800"/>
              <a:buChar char="●"/>
              <a:defRPr sz="2800"/>
            </a:lvl1pPr>
            <a:lvl2pPr indent="-406400" lvl="1" marL="914400">
              <a:spcBef>
                <a:spcPts val="3700"/>
              </a:spcBef>
              <a:spcAft>
                <a:spcPts val="0"/>
              </a:spcAft>
              <a:buSzPts val="2800"/>
              <a:buChar char="○"/>
              <a:defRPr sz="2800"/>
            </a:lvl2pPr>
            <a:lvl3pPr indent="-406400" lvl="2" marL="1371600">
              <a:spcBef>
                <a:spcPts val="3700"/>
              </a:spcBef>
              <a:spcAft>
                <a:spcPts val="0"/>
              </a:spcAft>
              <a:buSzPts val="2800"/>
              <a:buChar char="■"/>
              <a:defRPr sz="2800"/>
            </a:lvl3pPr>
            <a:lvl4pPr indent="-406400" lvl="3" marL="1828800">
              <a:spcBef>
                <a:spcPts val="3700"/>
              </a:spcBef>
              <a:spcAft>
                <a:spcPts val="0"/>
              </a:spcAft>
              <a:buSzPts val="2800"/>
              <a:buChar char="●"/>
              <a:defRPr sz="2800"/>
            </a:lvl4pPr>
            <a:lvl5pPr indent="-406400" lvl="4" marL="2286000">
              <a:spcBef>
                <a:spcPts val="3700"/>
              </a:spcBef>
              <a:spcAft>
                <a:spcPts val="0"/>
              </a:spcAft>
              <a:buSzPts val="2800"/>
              <a:buChar char="○"/>
              <a:defRPr sz="2800"/>
            </a:lvl5pPr>
            <a:lvl6pPr indent="-406400" lvl="5" marL="2743200">
              <a:spcBef>
                <a:spcPts val="3700"/>
              </a:spcBef>
              <a:spcAft>
                <a:spcPts val="0"/>
              </a:spcAft>
              <a:buSzPts val="2800"/>
              <a:buChar char="■"/>
              <a:defRPr sz="2800"/>
            </a:lvl6pPr>
            <a:lvl7pPr indent="-406400" lvl="6" marL="3200400">
              <a:spcBef>
                <a:spcPts val="3700"/>
              </a:spcBef>
              <a:spcAft>
                <a:spcPts val="0"/>
              </a:spcAft>
              <a:buSzPts val="2800"/>
              <a:buChar char="●"/>
              <a:defRPr sz="2800"/>
            </a:lvl7pPr>
            <a:lvl8pPr indent="-406400" lvl="7" marL="3657600">
              <a:spcBef>
                <a:spcPts val="3700"/>
              </a:spcBef>
              <a:spcAft>
                <a:spcPts val="0"/>
              </a:spcAft>
              <a:buSzPts val="2800"/>
              <a:buChar char="○"/>
              <a:defRPr sz="2800"/>
            </a:lvl8pPr>
            <a:lvl9pPr indent="-406400" lvl="8" marL="4114800">
              <a:spcBef>
                <a:spcPts val="3700"/>
              </a:spcBef>
              <a:spcAft>
                <a:spcPts val="3700"/>
              </a:spcAft>
              <a:buSzPts val="2800"/>
              <a:buChar char="■"/>
              <a:defRPr sz="2800"/>
            </a:lvl9pPr>
          </a:lstStyle>
          <a:p/>
        </p:txBody>
      </p:sp>
      <p:sp>
        <p:nvSpPr>
          <p:cNvPr id="31" name="Google Shape;31;p7"/>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755802" y="1744748"/>
            <a:ext cx="9816900" cy="15855600"/>
          </a:xfrm>
          <a:prstGeom prst="rect">
            <a:avLst/>
          </a:prstGeom>
        </p:spPr>
        <p:txBody>
          <a:bodyPr anchorCtr="0" anchor="ctr" bIns="212075" lIns="212075" spcFirstLastPara="1" rIns="212075" wrap="square" tIns="212075">
            <a:noAutofit/>
          </a:bodyPr>
          <a:lstStyle>
            <a:lvl1pPr lvl="0">
              <a:spcBef>
                <a:spcPts val="0"/>
              </a:spcBef>
              <a:spcAft>
                <a:spcPts val="0"/>
              </a:spcAft>
              <a:buSzPts val="11100"/>
              <a:buNone/>
              <a:defRPr sz="11100"/>
            </a:lvl1pPr>
            <a:lvl2pPr lvl="1">
              <a:spcBef>
                <a:spcPts val="0"/>
              </a:spcBef>
              <a:spcAft>
                <a:spcPts val="0"/>
              </a:spcAft>
              <a:buSzPts val="11100"/>
              <a:buNone/>
              <a:defRPr sz="11100"/>
            </a:lvl2pPr>
            <a:lvl3pPr lvl="2">
              <a:spcBef>
                <a:spcPts val="0"/>
              </a:spcBef>
              <a:spcAft>
                <a:spcPts val="0"/>
              </a:spcAft>
              <a:buSzPts val="11100"/>
              <a:buNone/>
              <a:defRPr sz="11100"/>
            </a:lvl3pPr>
            <a:lvl4pPr lvl="3">
              <a:spcBef>
                <a:spcPts val="0"/>
              </a:spcBef>
              <a:spcAft>
                <a:spcPts val="0"/>
              </a:spcAft>
              <a:buSzPts val="11100"/>
              <a:buNone/>
              <a:defRPr sz="11100"/>
            </a:lvl4pPr>
            <a:lvl5pPr lvl="4">
              <a:spcBef>
                <a:spcPts val="0"/>
              </a:spcBef>
              <a:spcAft>
                <a:spcPts val="0"/>
              </a:spcAft>
              <a:buSzPts val="11100"/>
              <a:buNone/>
              <a:defRPr sz="11100"/>
            </a:lvl5pPr>
            <a:lvl6pPr lvl="5">
              <a:spcBef>
                <a:spcPts val="0"/>
              </a:spcBef>
              <a:spcAft>
                <a:spcPts val="0"/>
              </a:spcAft>
              <a:buSzPts val="11100"/>
              <a:buNone/>
              <a:defRPr sz="11100"/>
            </a:lvl6pPr>
            <a:lvl7pPr lvl="6">
              <a:spcBef>
                <a:spcPts val="0"/>
              </a:spcBef>
              <a:spcAft>
                <a:spcPts val="0"/>
              </a:spcAft>
              <a:buSzPts val="11100"/>
              <a:buNone/>
              <a:defRPr sz="11100"/>
            </a:lvl7pPr>
            <a:lvl8pPr lvl="7">
              <a:spcBef>
                <a:spcPts val="0"/>
              </a:spcBef>
              <a:spcAft>
                <a:spcPts val="0"/>
              </a:spcAft>
              <a:buSzPts val="11100"/>
              <a:buNone/>
              <a:defRPr sz="11100"/>
            </a:lvl8pPr>
            <a:lvl9pPr lvl="8">
              <a:spcBef>
                <a:spcPts val="0"/>
              </a:spcBef>
              <a:spcAft>
                <a:spcPts val="0"/>
              </a:spcAft>
              <a:buSzPts val="11100"/>
              <a:buNone/>
              <a:defRPr sz="11100"/>
            </a:lvl9pPr>
          </a:lstStyle>
          <a:p/>
        </p:txBody>
      </p:sp>
      <p:sp>
        <p:nvSpPr>
          <p:cNvPr id="34" name="Google Shape;34;p8"/>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7048500" y="-484"/>
            <a:ext cx="7048500" cy="19935900"/>
          </a:xfrm>
          <a:prstGeom prst="rect">
            <a:avLst/>
          </a:prstGeom>
          <a:solidFill>
            <a:schemeClr val="lt2"/>
          </a:solidFill>
          <a:ln>
            <a:noFill/>
          </a:ln>
        </p:spPr>
        <p:txBody>
          <a:bodyPr anchorCtr="0" anchor="ctr" bIns="212075" lIns="212075" spcFirstLastPara="1" rIns="212075" wrap="square" tIns="2120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409313" y="4779695"/>
            <a:ext cx="6236400" cy="5745300"/>
          </a:xfrm>
          <a:prstGeom prst="rect">
            <a:avLst/>
          </a:prstGeom>
        </p:spPr>
        <p:txBody>
          <a:bodyPr anchorCtr="0" anchor="b" bIns="212075" lIns="212075" spcFirstLastPara="1" rIns="212075" wrap="square" tIns="212075">
            <a:noAutofit/>
          </a:bodyPr>
          <a:lstStyle>
            <a:lvl1pPr lvl="0" algn="ctr">
              <a:spcBef>
                <a:spcPts val="0"/>
              </a:spcBef>
              <a:spcAft>
                <a:spcPts val="0"/>
              </a:spcAft>
              <a:buSzPts val="9700"/>
              <a:buNone/>
              <a:defRPr sz="9700"/>
            </a:lvl1pPr>
            <a:lvl2pPr lvl="1" algn="ctr">
              <a:spcBef>
                <a:spcPts val="0"/>
              </a:spcBef>
              <a:spcAft>
                <a:spcPts val="0"/>
              </a:spcAft>
              <a:buSzPts val="9700"/>
              <a:buNone/>
              <a:defRPr sz="9700"/>
            </a:lvl2pPr>
            <a:lvl3pPr lvl="2" algn="ctr">
              <a:spcBef>
                <a:spcPts val="0"/>
              </a:spcBef>
              <a:spcAft>
                <a:spcPts val="0"/>
              </a:spcAft>
              <a:buSzPts val="9700"/>
              <a:buNone/>
              <a:defRPr sz="9700"/>
            </a:lvl3pPr>
            <a:lvl4pPr lvl="3" algn="ctr">
              <a:spcBef>
                <a:spcPts val="0"/>
              </a:spcBef>
              <a:spcAft>
                <a:spcPts val="0"/>
              </a:spcAft>
              <a:buSzPts val="9700"/>
              <a:buNone/>
              <a:defRPr sz="9700"/>
            </a:lvl4pPr>
            <a:lvl5pPr lvl="4" algn="ctr">
              <a:spcBef>
                <a:spcPts val="0"/>
              </a:spcBef>
              <a:spcAft>
                <a:spcPts val="0"/>
              </a:spcAft>
              <a:buSzPts val="9700"/>
              <a:buNone/>
              <a:defRPr sz="9700"/>
            </a:lvl5pPr>
            <a:lvl6pPr lvl="5" algn="ctr">
              <a:spcBef>
                <a:spcPts val="0"/>
              </a:spcBef>
              <a:spcAft>
                <a:spcPts val="0"/>
              </a:spcAft>
              <a:buSzPts val="9700"/>
              <a:buNone/>
              <a:defRPr sz="9700"/>
            </a:lvl6pPr>
            <a:lvl7pPr lvl="6" algn="ctr">
              <a:spcBef>
                <a:spcPts val="0"/>
              </a:spcBef>
              <a:spcAft>
                <a:spcPts val="0"/>
              </a:spcAft>
              <a:buSzPts val="9700"/>
              <a:buNone/>
              <a:defRPr sz="9700"/>
            </a:lvl7pPr>
            <a:lvl8pPr lvl="7" algn="ctr">
              <a:spcBef>
                <a:spcPts val="0"/>
              </a:spcBef>
              <a:spcAft>
                <a:spcPts val="0"/>
              </a:spcAft>
              <a:buSzPts val="9700"/>
              <a:buNone/>
              <a:defRPr sz="9700"/>
            </a:lvl8pPr>
            <a:lvl9pPr lvl="8" algn="ctr">
              <a:spcBef>
                <a:spcPts val="0"/>
              </a:spcBef>
              <a:spcAft>
                <a:spcPts val="0"/>
              </a:spcAft>
              <a:buSzPts val="9700"/>
              <a:buNone/>
              <a:defRPr sz="9700"/>
            </a:lvl9pPr>
          </a:lstStyle>
          <a:p/>
        </p:txBody>
      </p:sp>
      <p:sp>
        <p:nvSpPr>
          <p:cNvPr id="38" name="Google Shape;38;p9"/>
          <p:cNvSpPr txBox="1"/>
          <p:nvPr>
            <p:ph idx="1" type="subTitle"/>
          </p:nvPr>
        </p:nvSpPr>
        <p:spPr>
          <a:xfrm>
            <a:off x="409313" y="10864511"/>
            <a:ext cx="6236400" cy="4787100"/>
          </a:xfrm>
          <a:prstGeom prst="rect">
            <a:avLst/>
          </a:prstGeom>
        </p:spPr>
        <p:txBody>
          <a:bodyPr anchorCtr="0" anchor="t" bIns="212075" lIns="212075" spcFirstLastPara="1" rIns="212075" wrap="square" tIns="212075">
            <a:noAutofit/>
          </a:bodyPr>
          <a:lstStyle>
            <a:lvl1pPr lvl="0" algn="ctr">
              <a:lnSpc>
                <a:spcPct val="100000"/>
              </a:lnSpc>
              <a:spcBef>
                <a:spcPts val="0"/>
              </a:spcBef>
              <a:spcAft>
                <a:spcPts val="0"/>
              </a:spcAft>
              <a:buSzPts val="4900"/>
              <a:buNone/>
              <a:defRPr sz="4900"/>
            </a:lvl1pPr>
            <a:lvl2pPr lvl="1" algn="ctr">
              <a:lnSpc>
                <a:spcPct val="100000"/>
              </a:lnSpc>
              <a:spcBef>
                <a:spcPts val="0"/>
              </a:spcBef>
              <a:spcAft>
                <a:spcPts val="0"/>
              </a:spcAft>
              <a:buSzPts val="4900"/>
              <a:buNone/>
              <a:defRPr sz="4900"/>
            </a:lvl2pPr>
            <a:lvl3pPr lvl="2" algn="ctr">
              <a:lnSpc>
                <a:spcPct val="100000"/>
              </a:lnSpc>
              <a:spcBef>
                <a:spcPts val="0"/>
              </a:spcBef>
              <a:spcAft>
                <a:spcPts val="0"/>
              </a:spcAft>
              <a:buSzPts val="4900"/>
              <a:buNone/>
              <a:defRPr sz="4900"/>
            </a:lvl3pPr>
            <a:lvl4pPr lvl="3" algn="ctr">
              <a:lnSpc>
                <a:spcPct val="100000"/>
              </a:lnSpc>
              <a:spcBef>
                <a:spcPts val="0"/>
              </a:spcBef>
              <a:spcAft>
                <a:spcPts val="0"/>
              </a:spcAft>
              <a:buSzPts val="4900"/>
              <a:buNone/>
              <a:defRPr sz="4900"/>
            </a:lvl4pPr>
            <a:lvl5pPr lvl="4" algn="ctr">
              <a:lnSpc>
                <a:spcPct val="100000"/>
              </a:lnSpc>
              <a:spcBef>
                <a:spcPts val="0"/>
              </a:spcBef>
              <a:spcAft>
                <a:spcPts val="0"/>
              </a:spcAft>
              <a:buSzPts val="4900"/>
              <a:buNone/>
              <a:defRPr sz="4900"/>
            </a:lvl5pPr>
            <a:lvl6pPr lvl="5" algn="ctr">
              <a:lnSpc>
                <a:spcPct val="100000"/>
              </a:lnSpc>
              <a:spcBef>
                <a:spcPts val="0"/>
              </a:spcBef>
              <a:spcAft>
                <a:spcPts val="0"/>
              </a:spcAft>
              <a:buSzPts val="4900"/>
              <a:buNone/>
              <a:defRPr sz="4900"/>
            </a:lvl6pPr>
            <a:lvl7pPr lvl="6" algn="ctr">
              <a:lnSpc>
                <a:spcPct val="100000"/>
              </a:lnSpc>
              <a:spcBef>
                <a:spcPts val="0"/>
              </a:spcBef>
              <a:spcAft>
                <a:spcPts val="0"/>
              </a:spcAft>
              <a:buSzPts val="4900"/>
              <a:buNone/>
              <a:defRPr sz="4900"/>
            </a:lvl7pPr>
            <a:lvl8pPr lvl="7" algn="ctr">
              <a:lnSpc>
                <a:spcPct val="100000"/>
              </a:lnSpc>
              <a:spcBef>
                <a:spcPts val="0"/>
              </a:spcBef>
              <a:spcAft>
                <a:spcPts val="0"/>
              </a:spcAft>
              <a:buSzPts val="4900"/>
              <a:buNone/>
              <a:defRPr sz="4900"/>
            </a:lvl8pPr>
            <a:lvl9pPr lvl="8" algn="ctr">
              <a:lnSpc>
                <a:spcPct val="100000"/>
              </a:lnSpc>
              <a:spcBef>
                <a:spcPts val="0"/>
              </a:spcBef>
              <a:spcAft>
                <a:spcPts val="0"/>
              </a:spcAft>
              <a:buSzPts val="4900"/>
              <a:buNone/>
              <a:defRPr sz="4900"/>
            </a:lvl9pPr>
          </a:lstStyle>
          <a:p/>
        </p:txBody>
      </p:sp>
      <p:sp>
        <p:nvSpPr>
          <p:cNvPr id="39" name="Google Shape;39;p9"/>
          <p:cNvSpPr txBox="1"/>
          <p:nvPr>
            <p:ph idx="2" type="body"/>
          </p:nvPr>
        </p:nvSpPr>
        <p:spPr>
          <a:xfrm>
            <a:off x="7615063" y="2806461"/>
            <a:ext cx="5915400" cy="14322000"/>
          </a:xfrm>
          <a:prstGeom prst="rect">
            <a:avLst/>
          </a:prstGeom>
        </p:spPr>
        <p:txBody>
          <a:bodyPr anchorCtr="0" anchor="ctr" bIns="212075" lIns="212075" spcFirstLastPara="1" rIns="212075" wrap="square" tIns="212075">
            <a:noAutofit/>
          </a:bodyPr>
          <a:lstStyle>
            <a:lvl1pPr indent="-495300" lvl="0" marL="457200">
              <a:spcBef>
                <a:spcPts val="0"/>
              </a:spcBef>
              <a:spcAft>
                <a:spcPts val="0"/>
              </a:spcAft>
              <a:buSzPts val="4200"/>
              <a:buChar char="●"/>
              <a:defRPr/>
            </a:lvl1pPr>
            <a:lvl2pPr indent="-431800" lvl="1" marL="914400">
              <a:spcBef>
                <a:spcPts val="3700"/>
              </a:spcBef>
              <a:spcAft>
                <a:spcPts val="0"/>
              </a:spcAft>
              <a:buSzPts val="3200"/>
              <a:buChar char="○"/>
              <a:defRPr/>
            </a:lvl2pPr>
            <a:lvl3pPr indent="-431800" lvl="2" marL="1371600">
              <a:spcBef>
                <a:spcPts val="3700"/>
              </a:spcBef>
              <a:spcAft>
                <a:spcPts val="0"/>
              </a:spcAft>
              <a:buSzPts val="3200"/>
              <a:buChar char="■"/>
              <a:defRPr/>
            </a:lvl3pPr>
            <a:lvl4pPr indent="-431800" lvl="3" marL="1828800">
              <a:spcBef>
                <a:spcPts val="3700"/>
              </a:spcBef>
              <a:spcAft>
                <a:spcPts val="0"/>
              </a:spcAft>
              <a:buSzPts val="3200"/>
              <a:buChar char="●"/>
              <a:defRPr/>
            </a:lvl4pPr>
            <a:lvl5pPr indent="-431800" lvl="4" marL="2286000">
              <a:spcBef>
                <a:spcPts val="3700"/>
              </a:spcBef>
              <a:spcAft>
                <a:spcPts val="0"/>
              </a:spcAft>
              <a:buSzPts val="3200"/>
              <a:buChar char="○"/>
              <a:defRPr/>
            </a:lvl5pPr>
            <a:lvl6pPr indent="-431800" lvl="5" marL="2743200">
              <a:spcBef>
                <a:spcPts val="3700"/>
              </a:spcBef>
              <a:spcAft>
                <a:spcPts val="0"/>
              </a:spcAft>
              <a:buSzPts val="3200"/>
              <a:buChar char="■"/>
              <a:defRPr/>
            </a:lvl6pPr>
            <a:lvl7pPr indent="-431800" lvl="6" marL="3200400">
              <a:spcBef>
                <a:spcPts val="3700"/>
              </a:spcBef>
              <a:spcAft>
                <a:spcPts val="0"/>
              </a:spcAft>
              <a:buSzPts val="3200"/>
              <a:buChar char="●"/>
              <a:defRPr/>
            </a:lvl7pPr>
            <a:lvl8pPr indent="-431800" lvl="7" marL="3657600">
              <a:spcBef>
                <a:spcPts val="3700"/>
              </a:spcBef>
              <a:spcAft>
                <a:spcPts val="0"/>
              </a:spcAft>
              <a:buSzPts val="3200"/>
              <a:buChar char="○"/>
              <a:defRPr/>
            </a:lvl8pPr>
            <a:lvl9pPr indent="-431800" lvl="8" marL="4114800">
              <a:spcBef>
                <a:spcPts val="3700"/>
              </a:spcBef>
              <a:spcAft>
                <a:spcPts val="3700"/>
              </a:spcAft>
              <a:buSzPts val="3200"/>
              <a:buChar char="■"/>
              <a:defRPr/>
            </a:lvl9pPr>
          </a:lstStyle>
          <a:p/>
        </p:txBody>
      </p:sp>
      <p:sp>
        <p:nvSpPr>
          <p:cNvPr id="40" name="Google Shape;40;p9"/>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80538" y="16397395"/>
            <a:ext cx="9248100" cy="2345400"/>
          </a:xfrm>
          <a:prstGeom prst="rect">
            <a:avLst/>
          </a:prstGeom>
        </p:spPr>
        <p:txBody>
          <a:bodyPr anchorCtr="0" anchor="ctr" bIns="212075" lIns="212075" spcFirstLastPara="1" rIns="212075" wrap="square" tIns="212075">
            <a:noAutofit/>
          </a:bodyPr>
          <a:lstStyle>
            <a:lvl1pPr indent="-228600" lvl="0" marL="457200">
              <a:lnSpc>
                <a:spcPct val="100000"/>
              </a:lnSpc>
              <a:spcBef>
                <a:spcPts val="0"/>
              </a:spcBef>
              <a:spcAft>
                <a:spcPts val="0"/>
              </a:spcAft>
              <a:buSzPts val="4200"/>
              <a:buNone/>
              <a:defRPr/>
            </a:lvl1pPr>
          </a:lstStyle>
          <a:p/>
        </p:txBody>
      </p:sp>
      <p:sp>
        <p:nvSpPr>
          <p:cNvPr id="43" name="Google Shape;43;p10"/>
          <p:cNvSpPr txBox="1"/>
          <p:nvPr>
            <p:ph idx="12" type="sldNum"/>
          </p:nvPr>
        </p:nvSpPr>
        <p:spPr>
          <a:xfrm>
            <a:off x="13061706" y="18074283"/>
            <a:ext cx="846000" cy="1525500"/>
          </a:xfrm>
          <a:prstGeom prst="rect">
            <a:avLst/>
          </a:prstGeom>
        </p:spPr>
        <p:txBody>
          <a:bodyPr anchorCtr="0" anchor="ctr" bIns="212075" lIns="212075" spcFirstLastPara="1" rIns="212075" wrap="square" tIns="2120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80538" y="1724884"/>
            <a:ext cx="13135800" cy="2219700"/>
          </a:xfrm>
          <a:prstGeom prst="rect">
            <a:avLst/>
          </a:prstGeom>
          <a:noFill/>
          <a:ln>
            <a:noFill/>
          </a:ln>
        </p:spPr>
        <p:txBody>
          <a:bodyPr anchorCtr="0" anchor="t" bIns="212075" lIns="212075" spcFirstLastPara="1" rIns="212075" wrap="square" tIns="212075">
            <a:noAutofit/>
          </a:bodyPr>
          <a:lstStyle>
            <a:lvl1pPr lvl="0">
              <a:spcBef>
                <a:spcPts val="0"/>
              </a:spcBef>
              <a:spcAft>
                <a:spcPts val="0"/>
              </a:spcAft>
              <a:buClr>
                <a:schemeClr val="dk1"/>
              </a:buClr>
              <a:buSzPts val="6500"/>
              <a:buNone/>
              <a:defRPr sz="6500">
                <a:solidFill>
                  <a:schemeClr val="dk1"/>
                </a:solidFill>
              </a:defRPr>
            </a:lvl1pPr>
            <a:lvl2pPr lvl="1">
              <a:spcBef>
                <a:spcPts val="0"/>
              </a:spcBef>
              <a:spcAft>
                <a:spcPts val="0"/>
              </a:spcAft>
              <a:buClr>
                <a:schemeClr val="dk1"/>
              </a:buClr>
              <a:buSzPts val="6500"/>
              <a:buNone/>
              <a:defRPr sz="6500">
                <a:solidFill>
                  <a:schemeClr val="dk1"/>
                </a:solidFill>
              </a:defRPr>
            </a:lvl2pPr>
            <a:lvl3pPr lvl="2">
              <a:spcBef>
                <a:spcPts val="0"/>
              </a:spcBef>
              <a:spcAft>
                <a:spcPts val="0"/>
              </a:spcAft>
              <a:buClr>
                <a:schemeClr val="dk1"/>
              </a:buClr>
              <a:buSzPts val="6500"/>
              <a:buNone/>
              <a:defRPr sz="6500">
                <a:solidFill>
                  <a:schemeClr val="dk1"/>
                </a:solidFill>
              </a:defRPr>
            </a:lvl3pPr>
            <a:lvl4pPr lvl="3">
              <a:spcBef>
                <a:spcPts val="0"/>
              </a:spcBef>
              <a:spcAft>
                <a:spcPts val="0"/>
              </a:spcAft>
              <a:buClr>
                <a:schemeClr val="dk1"/>
              </a:buClr>
              <a:buSzPts val="6500"/>
              <a:buNone/>
              <a:defRPr sz="6500">
                <a:solidFill>
                  <a:schemeClr val="dk1"/>
                </a:solidFill>
              </a:defRPr>
            </a:lvl4pPr>
            <a:lvl5pPr lvl="4">
              <a:spcBef>
                <a:spcPts val="0"/>
              </a:spcBef>
              <a:spcAft>
                <a:spcPts val="0"/>
              </a:spcAft>
              <a:buClr>
                <a:schemeClr val="dk1"/>
              </a:buClr>
              <a:buSzPts val="6500"/>
              <a:buNone/>
              <a:defRPr sz="6500">
                <a:solidFill>
                  <a:schemeClr val="dk1"/>
                </a:solidFill>
              </a:defRPr>
            </a:lvl5pPr>
            <a:lvl6pPr lvl="5">
              <a:spcBef>
                <a:spcPts val="0"/>
              </a:spcBef>
              <a:spcAft>
                <a:spcPts val="0"/>
              </a:spcAft>
              <a:buClr>
                <a:schemeClr val="dk1"/>
              </a:buClr>
              <a:buSzPts val="6500"/>
              <a:buNone/>
              <a:defRPr sz="6500">
                <a:solidFill>
                  <a:schemeClr val="dk1"/>
                </a:solidFill>
              </a:defRPr>
            </a:lvl6pPr>
            <a:lvl7pPr lvl="6">
              <a:spcBef>
                <a:spcPts val="0"/>
              </a:spcBef>
              <a:spcAft>
                <a:spcPts val="0"/>
              </a:spcAft>
              <a:buClr>
                <a:schemeClr val="dk1"/>
              </a:buClr>
              <a:buSzPts val="6500"/>
              <a:buNone/>
              <a:defRPr sz="6500">
                <a:solidFill>
                  <a:schemeClr val="dk1"/>
                </a:solidFill>
              </a:defRPr>
            </a:lvl7pPr>
            <a:lvl8pPr lvl="7">
              <a:spcBef>
                <a:spcPts val="0"/>
              </a:spcBef>
              <a:spcAft>
                <a:spcPts val="0"/>
              </a:spcAft>
              <a:buClr>
                <a:schemeClr val="dk1"/>
              </a:buClr>
              <a:buSzPts val="6500"/>
              <a:buNone/>
              <a:defRPr sz="6500">
                <a:solidFill>
                  <a:schemeClr val="dk1"/>
                </a:solidFill>
              </a:defRPr>
            </a:lvl8pPr>
            <a:lvl9pPr lvl="8">
              <a:spcBef>
                <a:spcPts val="0"/>
              </a:spcBef>
              <a:spcAft>
                <a:spcPts val="0"/>
              </a:spcAft>
              <a:buClr>
                <a:schemeClr val="dk1"/>
              </a:buClr>
              <a:buSzPts val="6500"/>
              <a:buNone/>
              <a:defRPr sz="6500">
                <a:solidFill>
                  <a:schemeClr val="dk1"/>
                </a:solidFill>
              </a:defRPr>
            </a:lvl9pPr>
          </a:lstStyle>
          <a:p/>
        </p:txBody>
      </p:sp>
      <p:sp>
        <p:nvSpPr>
          <p:cNvPr id="7" name="Google Shape;7;p1"/>
          <p:cNvSpPr txBox="1"/>
          <p:nvPr>
            <p:ph idx="1" type="body"/>
          </p:nvPr>
        </p:nvSpPr>
        <p:spPr>
          <a:xfrm>
            <a:off x="480538" y="4466908"/>
            <a:ext cx="13135800" cy="13241700"/>
          </a:xfrm>
          <a:prstGeom prst="rect">
            <a:avLst/>
          </a:prstGeom>
          <a:noFill/>
          <a:ln>
            <a:noFill/>
          </a:ln>
        </p:spPr>
        <p:txBody>
          <a:bodyPr anchorCtr="0" anchor="t" bIns="212075" lIns="212075" spcFirstLastPara="1" rIns="212075" wrap="square" tIns="212075">
            <a:noAutofit/>
          </a:bodyPr>
          <a:lstStyle>
            <a:lvl1pPr indent="-495300" lvl="0" marL="457200">
              <a:lnSpc>
                <a:spcPct val="115000"/>
              </a:lnSpc>
              <a:spcBef>
                <a:spcPts val="0"/>
              </a:spcBef>
              <a:spcAft>
                <a:spcPts val="0"/>
              </a:spcAft>
              <a:buClr>
                <a:schemeClr val="dk2"/>
              </a:buClr>
              <a:buSzPts val="4200"/>
              <a:buChar char="●"/>
              <a:defRPr sz="4200">
                <a:solidFill>
                  <a:schemeClr val="dk2"/>
                </a:solidFill>
              </a:defRPr>
            </a:lvl1pPr>
            <a:lvl2pPr indent="-431800" lvl="1" marL="914400">
              <a:lnSpc>
                <a:spcPct val="115000"/>
              </a:lnSpc>
              <a:spcBef>
                <a:spcPts val="3700"/>
              </a:spcBef>
              <a:spcAft>
                <a:spcPts val="0"/>
              </a:spcAft>
              <a:buClr>
                <a:schemeClr val="dk2"/>
              </a:buClr>
              <a:buSzPts val="3200"/>
              <a:buChar char="○"/>
              <a:defRPr sz="3200">
                <a:solidFill>
                  <a:schemeClr val="dk2"/>
                </a:solidFill>
              </a:defRPr>
            </a:lvl2pPr>
            <a:lvl3pPr indent="-431800" lvl="2" marL="1371600">
              <a:lnSpc>
                <a:spcPct val="115000"/>
              </a:lnSpc>
              <a:spcBef>
                <a:spcPts val="3700"/>
              </a:spcBef>
              <a:spcAft>
                <a:spcPts val="0"/>
              </a:spcAft>
              <a:buClr>
                <a:schemeClr val="dk2"/>
              </a:buClr>
              <a:buSzPts val="3200"/>
              <a:buChar char="■"/>
              <a:defRPr sz="3200">
                <a:solidFill>
                  <a:schemeClr val="dk2"/>
                </a:solidFill>
              </a:defRPr>
            </a:lvl3pPr>
            <a:lvl4pPr indent="-431800" lvl="3" marL="1828800">
              <a:lnSpc>
                <a:spcPct val="115000"/>
              </a:lnSpc>
              <a:spcBef>
                <a:spcPts val="3700"/>
              </a:spcBef>
              <a:spcAft>
                <a:spcPts val="0"/>
              </a:spcAft>
              <a:buClr>
                <a:schemeClr val="dk2"/>
              </a:buClr>
              <a:buSzPts val="3200"/>
              <a:buChar char="●"/>
              <a:defRPr sz="3200">
                <a:solidFill>
                  <a:schemeClr val="dk2"/>
                </a:solidFill>
              </a:defRPr>
            </a:lvl4pPr>
            <a:lvl5pPr indent="-431800" lvl="4" marL="2286000">
              <a:lnSpc>
                <a:spcPct val="115000"/>
              </a:lnSpc>
              <a:spcBef>
                <a:spcPts val="3700"/>
              </a:spcBef>
              <a:spcAft>
                <a:spcPts val="0"/>
              </a:spcAft>
              <a:buClr>
                <a:schemeClr val="dk2"/>
              </a:buClr>
              <a:buSzPts val="3200"/>
              <a:buChar char="○"/>
              <a:defRPr sz="3200">
                <a:solidFill>
                  <a:schemeClr val="dk2"/>
                </a:solidFill>
              </a:defRPr>
            </a:lvl5pPr>
            <a:lvl6pPr indent="-431800" lvl="5" marL="2743200">
              <a:lnSpc>
                <a:spcPct val="115000"/>
              </a:lnSpc>
              <a:spcBef>
                <a:spcPts val="3700"/>
              </a:spcBef>
              <a:spcAft>
                <a:spcPts val="0"/>
              </a:spcAft>
              <a:buClr>
                <a:schemeClr val="dk2"/>
              </a:buClr>
              <a:buSzPts val="3200"/>
              <a:buChar char="■"/>
              <a:defRPr sz="3200">
                <a:solidFill>
                  <a:schemeClr val="dk2"/>
                </a:solidFill>
              </a:defRPr>
            </a:lvl6pPr>
            <a:lvl7pPr indent="-431800" lvl="6" marL="3200400">
              <a:lnSpc>
                <a:spcPct val="115000"/>
              </a:lnSpc>
              <a:spcBef>
                <a:spcPts val="3700"/>
              </a:spcBef>
              <a:spcAft>
                <a:spcPts val="0"/>
              </a:spcAft>
              <a:buClr>
                <a:schemeClr val="dk2"/>
              </a:buClr>
              <a:buSzPts val="3200"/>
              <a:buChar char="●"/>
              <a:defRPr sz="3200">
                <a:solidFill>
                  <a:schemeClr val="dk2"/>
                </a:solidFill>
              </a:defRPr>
            </a:lvl7pPr>
            <a:lvl8pPr indent="-431800" lvl="7" marL="3657600">
              <a:lnSpc>
                <a:spcPct val="115000"/>
              </a:lnSpc>
              <a:spcBef>
                <a:spcPts val="3700"/>
              </a:spcBef>
              <a:spcAft>
                <a:spcPts val="0"/>
              </a:spcAft>
              <a:buClr>
                <a:schemeClr val="dk2"/>
              </a:buClr>
              <a:buSzPts val="3200"/>
              <a:buChar char="○"/>
              <a:defRPr sz="3200">
                <a:solidFill>
                  <a:schemeClr val="dk2"/>
                </a:solidFill>
              </a:defRPr>
            </a:lvl8pPr>
            <a:lvl9pPr indent="-431800" lvl="8" marL="4114800">
              <a:lnSpc>
                <a:spcPct val="115000"/>
              </a:lnSpc>
              <a:spcBef>
                <a:spcPts val="3700"/>
              </a:spcBef>
              <a:spcAft>
                <a:spcPts val="370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13061706" y="18074283"/>
            <a:ext cx="846000" cy="1525500"/>
          </a:xfrm>
          <a:prstGeom prst="rect">
            <a:avLst/>
          </a:prstGeom>
          <a:noFill/>
          <a:ln>
            <a:noFill/>
          </a:ln>
        </p:spPr>
        <p:txBody>
          <a:bodyPr anchorCtr="0" anchor="ctr" bIns="212075" lIns="212075" spcFirstLastPara="1" rIns="212075" wrap="square" tIns="212075">
            <a:no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hyperlink" Target="https://docs.google.com/presentation/d/1VZySgq1AAzZ0G0U1FFZ35ItlviRyQBnwFjssRBWE8zQ"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hyperlink" Target="https://www.youtube.com/watch?v=_5OvgQW6FG4" TargetMode="External"/><Relationship Id="rId7"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9.png"/><Relationship Id="rId7"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366" y="0"/>
            <a:ext cx="14090270" cy="19935828"/>
          </a:xfrm>
          <a:prstGeom prst="rect">
            <a:avLst/>
          </a:prstGeom>
          <a:noFill/>
          <a:ln>
            <a:noFill/>
          </a:ln>
        </p:spPr>
      </p:pic>
      <p:sp>
        <p:nvSpPr>
          <p:cNvPr id="55" name="Google Shape;55;p13"/>
          <p:cNvSpPr/>
          <p:nvPr/>
        </p:nvSpPr>
        <p:spPr>
          <a:xfrm>
            <a:off x="2981475" y="19427250"/>
            <a:ext cx="456600" cy="381300"/>
          </a:xfrm>
          <a:prstGeom prst="rect">
            <a:avLst/>
          </a:prstGeom>
          <a:solidFill>
            <a:srgbClr val="8E7CC3"/>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6" name="Google Shape;56;p13"/>
          <p:cNvSpPr txBox="1"/>
          <p:nvPr/>
        </p:nvSpPr>
        <p:spPr>
          <a:xfrm>
            <a:off x="346952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8E7CC3"/>
                </a:solidFill>
                <a:latin typeface="Oswald"/>
                <a:ea typeface="Oswald"/>
                <a:cs typeface="Oswald"/>
                <a:sym typeface="Oswald"/>
              </a:rPr>
              <a:t>MALE SLIDES</a:t>
            </a:r>
            <a:endParaRPr sz="2400">
              <a:solidFill>
                <a:srgbClr val="8E7CC3"/>
              </a:solidFill>
              <a:latin typeface="Oswald"/>
              <a:ea typeface="Oswald"/>
              <a:cs typeface="Oswald"/>
              <a:sym typeface="Oswald"/>
            </a:endParaRPr>
          </a:p>
        </p:txBody>
      </p:sp>
      <p:sp>
        <p:nvSpPr>
          <p:cNvPr id="57" name="Google Shape;57;p13"/>
          <p:cNvSpPr/>
          <p:nvPr/>
        </p:nvSpPr>
        <p:spPr>
          <a:xfrm>
            <a:off x="188950" y="19410400"/>
            <a:ext cx="456600" cy="381300"/>
          </a:xfrm>
          <a:prstGeom prst="rect">
            <a:avLst/>
          </a:prstGeom>
          <a:solidFill>
            <a:srgbClr val="CC4125"/>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58" name="Google Shape;58;p13"/>
          <p:cNvSpPr txBox="1"/>
          <p:nvPr/>
        </p:nvSpPr>
        <p:spPr>
          <a:xfrm>
            <a:off x="690825" y="19325625"/>
            <a:ext cx="17433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CC4125"/>
                </a:solidFill>
                <a:latin typeface="Oswald"/>
                <a:ea typeface="Oswald"/>
                <a:cs typeface="Oswald"/>
                <a:sym typeface="Oswald"/>
              </a:rPr>
              <a:t>IMPORTANT</a:t>
            </a:r>
            <a:endParaRPr sz="2400">
              <a:solidFill>
                <a:srgbClr val="CC4125"/>
              </a:solidFill>
              <a:latin typeface="Oswald"/>
              <a:ea typeface="Oswald"/>
              <a:cs typeface="Oswald"/>
              <a:sym typeface="Oswald"/>
            </a:endParaRPr>
          </a:p>
        </p:txBody>
      </p:sp>
      <p:sp>
        <p:nvSpPr>
          <p:cNvPr id="59" name="Google Shape;59;p13"/>
          <p:cNvSpPr txBox="1"/>
          <p:nvPr/>
        </p:nvSpPr>
        <p:spPr>
          <a:xfrm>
            <a:off x="8458025" y="19342475"/>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45818E"/>
                </a:solidFill>
                <a:latin typeface="Oswald"/>
                <a:ea typeface="Oswald"/>
                <a:cs typeface="Oswald"/>
                <a:sym typeface="Oswald"/>
              </a:rPr>
              <a:t>FEMALE SLIDES</a:t>
            </a:r>
            <a:endParaRPr sz="2400">
              <a:solidFill>
                <a:srgbClr val="45818E"/>
              </a:solidFill>
              <a:latin typeface="Oswald"/>
              <a:ea typeface="Oswald"/>
              <a:cs typeface="Oswald"/>
              <a:sym typeface="Oswald"/>
            </a:endParaRPr>
          </a:p>
        </p:txBody>
      </p:sp>
      <p:sp>
        <p:nvSpPr>
          <p:cNvPr id="60" name="Google Shape;60;p13"/>
          <p:cNvSpPr/>
          <p:nvPr/>
        </p:nvSpPr>
        <p:spPr>
          <a:xfrm>
            <a:off x="11087125" y="19410400"/>
            <a:ext cx="456600" cy="381300"/>
          </a:xfrm>
          <a:prstGeom prst="rect">
            <a:avLst/>
          </a:prstGeom>
          <a:solidFill>
            <a:srgbClr val="B45F06"/>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E69138"/>
              </a:solidFill>
            </a:endParaRPr>
          </a:p>
        </p:txBody>
      </p:sp>
      <p:sp>
        <p:nvSpPr>
          <p:cNvPr id="61" name="Google Shape;61;p13"/>
          <p:cNvSpPr txBox="1"/>
          <p:nvPr/>
        </p:nvSpPr>
        <p:spPr>
          <a:xfrm>
            <a:off x="11589000" y="19325625"/>
            <a:ext cx="2671800" cy="38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B45F06"/>
                </a:solidFill>
                <a:latin typeface="Oswald"/>
                <a:ea typeface="Oswald"/>
                <a:cs typeface="Oswald"/>
                <a:sym typeface="Oswald"/>
              </a:rPr>
              <a:t>LECTURER’S NOTES</a:t>
            </a:r>
            <a:endParaRPr sz="2400">
              <a:solidFill>
                <a:srgbClr val="B45F06"/>
              </a:solidFill>
              <a:latin typeface="Oswald"/>
              <a:ea typeface="Oswald"/>
              <a:cs typeface="Oswald"/>
              <a:sym typeface="Oswald"/>
            </a:endParaRPr>
          </a:p>
        </p:txBody>
      </p:sp>
      <p:sp>
        <p:nvSpPr>
          <p:cNvPr id="62" name="Google Shape;62;p13"/>
          <p:cNvSpPr/>
          <p:nvPr/>
        </p:nvSpPr>
        <p:spPr>
          <a:xfrm>
            <a:off x="6009500" y="19418825"/>
            <a:ext cx="456600" cy="3813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999999"/>
              </a:solidFill>
            </a:endParaRPr>
          </a:p>
        </p:txBody>
      </p:sp>
      <p:sp>
        <p:nvSpPr>
          <p:cNvPr id="63" name="Google Shape;63;p13"/>
          <p:cNvSpPr txBox="1"/>
          <p:nvPr/>
        </p:nvSpPr>
        <p:spPr>
          <a:xfrm>
            <a:off x="6511375" y="19334050"/>
            <a:ext cx="1932900" cy="5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999999"/>
                </a:solidFill>
                <a:latin typeface="Oswald"/>
                <a:ea typeface="Oswald"/>
                <a:cs typeface="Oswald"/>
                <a:sym typeface="Oswald"/>
              </a:rPr>
              <a:t>EXTRA</a:t>
            </a:r>
            <a:endParaRPr sz="2400">
              <a:solidFill>
                <a:srgbClr val="999999"/>
              </a:solidFill>
              <a:latin typeface="Oswald"/>
              <a:ea typeface="Oswald"/>
              <a:cs typeface="Oswald"/>
              <a:sym typeface="Oswald"/>
            </a:endParaRPr>
          </a:p>
        </p:txBody>
      </p:sp>
      <p:sp>
        <p:nvSpPr>
          <p:cNvPr id="64" name="Google Shape;64;p13"/>
          <p:cNvSpPr/>
          <p:nvPr/>
        </p:nvSpPr>
        <p:spPr>
          <a:xfrm>
            <a:off x="7956150" y="19410450"/>
            <a:ext cx="456600" cy="381300"/>
          </a:xfrm>
          <a:prstGeom prst="rect">
            <a:avLst/>
          </a:prstGeom>
          <a:solidFill>
            <a:srgbClr val="45818E"/>
          </a:solidFill>
          <a:ln cap="flat" cmpd="sng" w="9525">
            <a:solidFill>
              <a:srgbClr val="A3A3A3"/>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solidFill>
                <a:srgbClr val="45818E"/>
              </a:solidFill>
            </a:endParaRPr>
          </a:p>
        </p:txBody>
      </p:sp>
      <p:sp>
        <p:nvSpPr>
          <p:cNvPr id="65" name="Google Shape;65;p13"/>
          <p:cNvSpPr txBox="1"/>
          <p:nvPr/>
        </p:nvSpPr>
        <p:spPr>
          <a:xfrm>
            <a:off x="8176200" y="18452325"/>
            <a:ext cx="59778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100">
                <a:solidFill>
                  <a:srgbClr val="434343"/>
                </a:solidFill>
                <a:uFill>
                  <a:noFill/>
                </a:uFill>
                <a:latin typeface="Oswald"/>
                <a:ea typeface="Oswald"/>
                <a:cs typeface="Oswald"/>
                <a:sym typeface="Oswald"/>
                <a:hlinkClick r:id="rId4"/>
              </a:rPr>
              <a:t>EDITING FILE</a:t>
            </a:r>
            <a:endParaRPr sz="4100">
              <a:solidFill>
                <a:srgbClr val="434343"/>
              </a:solidFill>
              <a:latin typeface="Oswald"/>
              <a:ea typeface="Oswald"/>
              <a:cs typeface="Oswald"/>
              <a:sym typeface="Oswald"/>
            </a:endParaRPr>
          </a:p>
        </p:txBody>
      </p:sp>
      <p:sp>
        <p:nvSpPr>
          <p:cNvPr id="66" name="Google Shape;66;p13"/>
          <p:cNvSpPr txBox="1"/>
          <p:nvPr/>
        </p:nvSpPr>
        <p:spPr>
          <a:xfrm>
            <a:off x="3375" y="7061875"/>
            <a:ext cx="14090100" cy="134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000">
                <a:solidFill>
                  <a:srgbClr val="EA9999"/>
                </a:solidFill>
                <a:latin typeface="Oswald"/>
                <a:ea typeface="Oswald"/>
                <a:cs typeface="Oswald"/>
                <a:sym typeface="Oswald"/>
              </a:rPr>
              <a:t>LECTURE </a:t>
            </a:r>
            <a:r>
              <a:rPr lang="en" sz="7000">
                <a:solidFill>
                  <a:srgbClr val="EA9999"/>
                </a:solidFill>
                <a:latin typeface="Oswald"/>
                <a:ea typeface="Oswald"/>
                <a:cs typeface="Oswald"/>
                <a:sym typeface="Oswald"/>
              </a:rPr>
              <a:t>VI</a:t>
            </a:r>
            <a:r>
              <a:rPr lang="en" sz="7000">
                <a:solidFill>
                  <a:srgbClr val="EA9999"/>
                </a:solidFill>
                <a:latin typeface="Oswald"/>
                <a:ea typeface="Oswald"/>
                <a:cs typeface="Oswald"/>
                <a:sym typeface="Oswald"/>
              </a:rPr>
              <a:t>: </a:t>
            </a:r>
            <a:r>
              <a:rPr lang="en" sz="7000">
                <a:solidFill>
                  <a:srgbClr val="EA9999"/>
                </a:solidFill>
                <a:latin typeface="Oswald"/>
                <a:ea typeface="Oswald"/>
                <a:cs typeface="Oswald"/>
                <a:sym typeface="Oswald"/>
              </a:rPr>
              <a:t>Physiology of Pregnancy</a:t>
            </a:r>
            <a:endParaRPr sz="7000">
              <a:solidFill>
                <a:srgbClr val="EA9999"/>
              </a:solidFill>
              <a:latin typeface="Oswald"/>
              <a:ea typeface="Oswald"/>
              <a:cs typeface="Oswald"/>
              <a:sym typeface="Oswald"/>
            </a:endParaRPr>
          </a:p>
          <a:p>
            <a:pPr indent="0" lvl="0" marL="0" rtl="0" algn="ctr">
              <a:spcBef>
                <a:spcPts val="0"/>
              </a:spcBef>
              <a:spcAft>
                <a:spcPts val="0"/>
              </a:spcAft>
              <a:buNone/>
            </a:pPr>
            <a:r>
              <a:t/>
            </a:r>
            <a:endParaRPr sz="7000">
              <a:solidFill>
                <a:srgbClr val="EA9999"/>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22"/>
          <p:cNvPicPr preferRelativeResize="0"/>
          <p:nvPr/>
        </p:nvPicPr>
        <p:blipFill>
          <a:blip r:embed="rId3">
            <a:alphaModFix/>
          </a:blip>
          <a:stretch>
            <a:fillRect/>
          </a:stretch>
        </p:blipFill>
        <p:spPr>
          <a:xfrm>
            <a:off x="0" y="0"/>
            <a:ext cx="14097000" cy="19935825"/>
          </a:xfrm>
          <a:prstGeom prst="rect">
            <a:avLst/>
          </a:prstGeom>
          <a:noFill/>
          <a:ln>
            <a:noFill/>
          </a:ln>
        </p:spPr>
      </p:pic>
      <p:sp>
        <p:nvSpPr>
          <p:cNvPr id="240" name="Google Shape;240;p22"/>
          <p:cNvSpPr txBox="1"/>
          <p:nvPr/>
        </p:nvSpPr>
        <p:spPr>
          <a:xfrm>
            <a:off x="7518950" y="9090975"/>
            <a:ext cx="6922800" cy="108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Nayef Alsaber, Hameed M. Humaid </a:t>
            </a:r>
            <a:endParaRPr sz="3600">
              <a:solidFill>
                <a:srgbClr val="FFFFFF"/>
              </a:solidFill>
              <a:latin typeface="Oswald"/>
              <a:ea typeface="Oswald"/>
              <a:cs typeface="Oswald"/>
              <a:sym typeface="Oswald"/>
            </a:endParaRPr>
          </a:p>
          <a:p>
            <a:pPr indent="0" lvl="0" marL="0" rtl="0" algn="ctr">
              <a:spcBef>
                <a:spcPts val="0"/>
              </a:spcBef>
              <a:spcAft>
                <a:spcPts val="0"/>
              </a:spcAft>
              <a:buNone/>
            </a:pPr>
            <a:r>
              <a:t/>
            </a:r>
            <a:endParaRPr sz="3600">
              <a:solidFill>
                <a:srgbClr val="FFFFFF"/>
              </a:solidFill>
              <a:latin typeface="Oswald"/>
              <a:ea typeface="Oswald"/>
              <a:cs typeface="Oswald"/>
              <a:sym typeface="Oswald"/>
            </a:endParaRPr>
          </a:p>
        </p:txBody>
      </p:sp>
      <p:sp>
        <p:nvSpPr>
          <p:cNvPr id="241" name="Google Shape;241;p22"/>
          <p:cNvSpPr txBox="1"/>
          <p:nvPr/>
        </p:nvSpPr>
        <p:spPr>
          <a:xfrm>
            <a:off x="-329650" y="9090975"/>
            <a:ext cx="6922800" cy="173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FEMALE PHYSIOLOGY CO-LEADERS </a:t>
            </a:r>
            <a:endParaRPr sz="3600">
              <a:solidFill>
                <a:srgbClr val="FFFFFF"/>
              </a:solidFill>
              <a:latin typeface="Oswald"/>
              <a:ea typeface="Oswald"/>
              <a:cs typeface="Oswald"/>
              <a:sym typeface="Oswald"/>
            </a:endParaRPr>
          </a:p>
          <a:p>
            <a:pPr indent="0" lvl="0" marL="0" rtl="0" algn="ctr">
              <a:spcBef>
                <a:spcPts val="0"/>
              </a:spcBef>
              <a:spcAft>
                <a:spcPts val="0"/>
              </a:spcAft>
              <a:buNone/>
            </a:pPr>
            <a:r>
              <a:rPr lang="en" sz="3600">
                <a:solidFill>
                  <a:srgbClr val="FFFFFF"/>
                </a:solidFill>
                <a:latin typeface="Oswald"/>
                <a:ea typeface="Oswald"/>
                <a:cs typeface="Oswald"/>
                <a:sym typeface="Oswald"/>
              </a:rPr>
              <a:t>Maha Alnahdi, Taif Alshammari</a:t>
            </a:r>
            <a:endParaRPr sz="3600">
              <a:solidFill>
                <a:srgbClr val="FFFFFF"/>
              </a:solidFill>
              <a:latin typeface="Oswald"/>
              <a:ea typeface="Oswald"/>
              <a:cs typeface="Oswald"/>
              <a:sym typeface="Oswald"/>
            </a:endParaRPr>
          </a:p>
        </p:txBody>
      </p:sp>
      <p:sp>
        <p:nvSpPr>
          <p:cNvPr id="242" name="Google Shape;242;p22"/>
          <p:cNvSpPr txBox="1"/>
          <p:nvPr/>
        </p:nvSpPr>
        <p:spPr>
          <a:xfrm>
            <a:off x="5486400" y="11722374"/>
            <a:ext cx="9135000" cy="106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Oswald"/>
                <a:ea typeface="Oswald"/>
                <a:cs typeface="Oswald"/>
                <a:sym typeface="Oswald"/>
              </a:rPr>
              <a:t>REFERENCES</a:t>
            </a:r>
            <a:endParaRPr sz="36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Guyton and Hall Textbook of Medical Physiology</a:t>
            </a:r>
            <a:endParaRPr sz="3000">
              <a:solidFill>
                <a:srgbClr val="FFFFFF"/>
              </a:solidFill>
              <a:latin typeface="Oswald"/>
              <a:ea typeface="Oswald"/>
              <a:cs typeface="Oswald"/>
              <a:sym typeface="Oswald"/>
            </a:endParaRPr>
          </a:p>
          <a:p>
            <a:pPr indent="-419100" lvl="0" marL="457200" rtl="0" algn="ctr">
              <a:spcBef>
                <a:spcPts val="0"/>
              </a:spcBef>
              <a:spcAft>
                <a:spcPts val="0"/>
              </a:spcAft>
              <a:buClr>
                <a:srgbClr val="FFFFFF"/>
              </a:buClr>
              <a:buSzPts val="3000"/>
              <a:buFont typeface="Oswald"/>
              <a:buChar char="-"/>
            </a:pPr>
            <a:r>
              <a:rPr lang="en" sz="3000">
                <a:solidFill>
                  <a:srgbClr val="FFFFFF"/>
                </a:solidFill>
                <a:latin typeface="Oswald"/>
                <a:ea typeface="Oswald"/>
                <a:cs typeface="Oswald"/>
                <a:sym typeface="Oswald"/>
              </a:rPr>
              <a:t>Ganong’s Review of Medical Physiology</a:t>
            </a:r>
            <a:endParaRPr sz="3000">
              <a:solidFill>
                <a:srgbClr val="FFFFFF"/>
              </a:solidFill>
              <a:latin typeface="Oswald"/>
              <a:ea typeface="Oswald"/>
              <a:cs typeface="Oswald"/>
              <a:sym typeface="Oswald"/>
            </a:endParaRPr>
          </a:p>
        </p:txBody>
      </p:sp>
      <p:sp>
        <p:nvSpPr>
          <p:cNvPr id="243" name="Google Shape;243;p22"/>
          <p:cNvSpPr txBox="1"/>
          <p:nvPr/>
        </p:nvSpPr>
        <p:spPr>
          <a:xfrm>
            <a:off x="1319800" y="5181600"/>
            <a:ext cx="10662600" cy="293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rgbClr val="FFFFFF"/>
                </a:solidFill>
                <a:latin typeface="Oswald"/>
                <a:ea typeface="Oswald"/>
                <a:cs typeface="Oswald"/>
                <a:sym typeface="Oswald"/>
              </a:rPr>
              <a:t>Abdulrahman M. Bedaiwi</a:t>
            </a:r>
            <a:endParaRPr sz="6000">
              <a:solidFill>
                <a:srgbClr val="FFFFFF"/>
              </a:solidFill>
              <a:latin typeface="Oswald"/>
              <a:ea typeface="Oswald"/>
              <a:cs typeface="Oswald"/>
              <a:sym typeface="Oswald"/>
            </a:endParaRPr>
          </a:p>
          <a:p>
            <a:pPr indent="0" lvl="0" marL="0" rtl="0" algn="ctr">
              <a:spcBef>
                <a:spcPts val="0"/>
              </a:spcBef>
              <a:spcAft>
                <a:spcPts val="0"/>
              </a:spcAft>
              <a:buNone/>
            </a:pPr>
            <a:r>
              <a:rPr lang="en" sz="3000">
                <a:solidFill>
                  <a:srgbClr val="FFFFFF"/>
                </a:solidFill>
                <a:latin typeface="Oswald"/>
                <a:ea typeface="Oswald"/>
                <a:cs typeface="Oswald"/>
                <a:sym typeface="Oswald"/>
              </a:rPr>
              <a:t>Co-editor: Nujud Alabdullatif</a:t>
            </a:r>
            <a:endParaRPr sz="3000">
              <a:solidFill>
                <a:srgbClr val="FFFFFF"/>
              </a:solidFill>
              <a:latin typeface="Oswald"/>
              <a:ea typeface="Oswald"/>
              <a:cs typeface="Oswald"/>
              <a:sym typeface="Oswald"/>
            </a:endParaRPr>
          </a:p>
        </p:txBody>
      </p:sp>
      <p:sp>
        <p:nvSpPr>
          <p:cNvPr id="244" name="Google Shape;244;p22"/>
          <p:cNvSpPr txBox="1"/>
          <p:nvPr/>
        </p:nvSpPr>
        <p:spPr>
          <a:xfrm rot="5972523">
            <a:off x="6310482" y="6591239"/>
            <a:ext cx="425284" cy="34316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nvSpPr>
        <p:spPr>
          <a:xfrm>
            <a:off x="527150" y="2538575"/>
            <a:ext cx="12997200" cy="5695500"/>
          </a:xfrm>
          <a:prstGeom prst="rect">
            <a:avLst/>
          </a:prstGeom>
          <a:noFill/>
          <a:ln cap="flat" cmpd="sng" w="28575">
            <a:solidFill>
              <a:srgbClr val="B45F06"/>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30000"/>
              </a:lnSpc>
              <a:spcBef>
                <a:spcPts val="0"/>
              </a:spcBef>
              <a:spcAft>
                <a:spcPts val="0"/>
              </a:spcAft>
              <a:buClr>
                <a:srgbClr val="B45F06"/>
              </a:buClr>
              <a:buSzPts val="1600"/>
              <a:buChar char="●"/>
            </a:pPr>
            <a:r>
              <a:rPr lang="en" sz="1600">
                <a:solidFill>
                  <a:srgbClr val="B45F06"/>
                </a:solidFill>
                <a:latin typeface="Oswald"/>
                <a:ea typeface="Oswald"/>
                <a:cs typeface="Oswald"/>
                <a:sym typeface="Oswald"/>
              </a:rPr>
              <a:t>How many sperms in the ejaculated semen? </a:t>
            </a:r>
            <a:r>
              <a:rPr lang="en" sz="1600">
                <a:solidFill>
                  <a:srgbClr val="B45F06"/>
                </a:solidFill>
                <a:latin typeface="Times New Roman"/>
                <a:ea typeface="Times New Roman"/>
                <a:cs typeface="Times New Roman"/>
                <a:sym typeface="Times New Roman"/>
              </a:rPr>
              <a:t>35-200 million sperms per ml of semen, usually 2-5 ml of semen is ejaculated. On average, half a billion sperms are deposited in the vagina, and only few thousands make it to the fallopian tubes.</a:t>
            </a:r>
            <a:r>
              <a:rPr lang="en" sz="1600">
                <a:solidFill>
                  <a:srgbClr val="B45F06"/>
                </a:solidFill>
                <a:latin typeface="Oswald"/>
                <a:ea typeface="Oswald"/>
                <a:cs typeface="Oswald"/>
                <a:sym typeface="Oswald"/>
              </a:rPr>
              <a:t> </a:t>
            </a:r>
            <a:endParaRPr sz="1600">
              <a:solidFill>
                <a:srgbClr val="B45F06"/>
              </a:solidFill>
              <a:latin typeface="Oswald"/>
              <a:ea typeface="Oswald"/>
              <a:cs typeface="Oswald"/>
              <a:sym typeface="Oswald"/>
            </a:endParaRPr>
          </a:p>
          <a:p>
            <a:pPr indent="-330200" lvl="0" marL="457200" rtl="0" algn="l">
              <a:lnSpc>
                <a:spcPct val="130000"/>
              </a:lnSpc>
              <a:spcBef>
                <a:spcPts val="0"/>
              </a:spcBef>
              <a:spcAft>
                <a:spcPts val="0"/>
              </a:spcAft>
              <a:buClr>
                <a:srgbClr val="B45F06"/>
              </a:buClr>
              <a:buSzPts val="1600"/>
              <a:buChar char="●"/>
            </a:pPr>
            <a:r>
              <a:rPr lang="en" sz="1600">
                <a:solidFill>
                  <a:srgbClr val="B45F06"/>
                </a:solidFill>
                <a:latin typeface="Oswald"/>
                <a:ea typeface="Oswald"/>
                <a:cs typeface="Oswald"/>
                <a:sym typeface="Oswald"/>
              </a:rPr>
              <a:t>I</a:t>
            </a:r>
            <a:r>
              <a:rPr lang="en" sz="1600">
                <a:solidFill>
                  <a:srgbClr val="B45F06"/>
                </a:solidFill>
                <a:latin typeface="Oswald"/>
                <a:ea typeface="Oswald"/>
                <a:cs typeface="Oswald"/>
                <a:sym typeface="Oswald"/>
              </a:rPr>
              <a:t>n which stage the ova is after ovulation? </a:t>
            </a:r>
            <a:r>
              <a:rPr lang="en" sz="1600">
                <a:solidFill>
                  <a:srgbClr val="B45F06"/>
                </a:solidFill>
                <a:latin typeface="Times New Roman"/>
                <a:ea typeface="Times New Roman"/>
                <a:cs typeface="Times New Roman"/>
                <a:sym typeface="Times New Roman"/>
              </a:rPr>
              <a:t>Secondary oocyte, arrested at metaphase of meiosis II. </a:t>
            </a:r>
            <a:endParaRPr sz="1600">
              <a:solidFill>
                <a:srgbClr val="B45F06"/>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rgbClr val="B45F06"/>
              </a:buClr>
              <a:buSzPts val="1600"/>
              <a:buChar char="●"/>
            </a:pPr>
            <a:r>
              <a:rPr lang="en" sz="1600">
                <a:solidFill>
                  <a:srgbClr val="B45F06"/>
                </a:solidFill>
                <a:latin typeface="Oswald"/>
                <a:ea typeface="Oswald"/>
                <a:cs typeface="Oswald"/>
                <a:sym typeface="Oswald"/>
              </a:rPr>
              <a:t>What is the % of ovulated ova that can reach fallopian tube? </a:t>
            </a:r>
            <a:r>
              <a:rPr lang="en" sz="1600">
                <a:solidFill>
                  <a:srgbClr val="B45F06"/>
                </a:solidFill>
                <a:latin typeface="Times New Roman"/>
                <a:ea typeface="Times New Roman"/>
                <a:cs typeface="Times New Roman"/>
                <a:sym typeface="Times New Roman"/>
              </a:rPr>
              <a:t>Around 98%.</a:t>
            </a:r>
            <a:endParaRPr sz="1600">
              <a:solidFill>
                <a:srgbClr val="B45F06"/>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rgbClr val="B45F06"/>
              </a:buClr>
              <a:buSzPts val="1600"/>
              <a:buChar char="●"/>
            </a:pPr>
            <a:r>
              <a:rPr lang="en" sz="1600">
                <a:solidFill>
                  <a:srgbClr val="B45F06"/>
                </a:solidFill>
                <a:latin typeface="Oswald"/>
                <a:ea typeface="Oswald"/>
                <a:cs typeface="Oswald"/>
                <a:sym typeface="Oswald"/>
              </a:rPr>
              <a:t>Can the ova that is released from the right ovary reaches the left fallopian tube? </a:t>
            </a:r>
            <a:r>
              <a:rPr lang="en" sz="1600">
                <a:solidFill>
                  <a:srgbClr val="B45F06"/>
                </a:solidFill>
                <a:latin typeface="Times New Roman"/>
                <a:ea typeface="Times New Roman"/>
                <a:cs typeface="Times New Roman"/>
                <a:sym typeface="Times New Roman"/>
              </a:rPr>
              <a:t>Yes. some women who only had one ovary and only one remaining fallopian tube (on the contralateral side) had several children with ease. Ova are released into the abdominal cavity and are then picked up by the fimbriae of the fallopian tube which are equipped with cilia that beat inwards towards the uterus thereby reinforcing this “hooking” process. </a:t>
            </a:r>
            <a:endParaRPr sz="1600">
              <a:solidFill>
                <a:srgbClr val="B45F06"/>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rgbClr val="B45F06"/>
              </a:buClr>
              <a:buSzPts val="1600"/>
              <a:buChar char="●"/>
            </a:pPr>
            <a:r>
              <a:rPr lang="en" sz="1600">
                <a:solidFill>
                  <a:srgbClr val="B45F06"/>
                </a:solidFill>
                <a:latin typeface="Oswald"/>
                <a:ea typeface="Oswald"/>
                <a:cs typeface="Oswald"/>
                <a:sym typeface="Oswald"/>
              </a:rPr>
              <a:t>What are the factors that help the ovulated ova to reach the fallopian tube?</a:t>
            </a:r>
            <a:r>
              <a:rPr lang="en" sz="1600">
                <a:solidFill>
                  <a:srgbClr val="B45F06"/>
                </a:solidFill>
                <a:latin typeface="Times New Roman"/>
                <a:ea typeface="Times New Roman"/>
                <a:cs typeface="Times New Roman"/>
                <a:sym typeface="Times New Roman"/>
              </a:rPr>
              <a:t> The cilia of the fallopian tubes beat towards the uterus are adhesive and they help pick up the ovum after its release. </a:t>
            </a:r>
            <a:endParaRPr sz="1600">
              <a:solidFill>
                <a:srgbClr val="B45F06"/>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rgbClr val="B45F06"/>
              </a:buClr>
              <a:buSzPts val="1600"/>
              <a:buChar char="●"/>
            </a:pPr>
            <a:r>
              <a:rPr lang="en" sz="1600">
                <a:solidFill>
                  <a:srgbClr val="B45F06"/>
                </a:solidFill>
                <a:latin typeface="Oswald"/>
                <a:ea typeface="Oswald"/>
                <a:cs typeface="Oswald"/>
                <a:sym typeface="Oswald"/>
              </a:rPr>
              <a:t>Is there any obstacles? </a:t>
            </a:r>
            <a:r>
              <a:rPr lang="en" sz="1600">
                <a:solidFill>
                  <a:srgbClr val="B45F06"/>
                </a:solidFill>
                <a:latin typeface="Times New Roman"/>
                <a:ea typeface="Times New Roman"/>
                <a:cs typeface="Times New Roman"/>
                <a:sym typeface="Times New Roman"/>
              </a:rPr>
              <a:t>Yes, the irregularity of fallopian tube lining impedes the movements of the fertilized ovum, and the isthmus remain tonically constricted until progesterone causes its relaxation around three days after ovulation.</a:t>
            </a:r>
            <a:endParaRPr sz="1600">
              <a:solidFill>
                <a:srgbClr val="B45F06"/>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rgbClr val="B45F06"/>
              </a:buClr>
              <a:buSzPts val="1600"/>
              <a:buChar char="●"/>
            </a:pPr>
            <a:r>
              <a:rPr lang="en" sz="1600">
                <a:solidFill>
                  <a:srgbClr val="B45F06"/>
                </a:solidFill>
                <a:latin typeface="Oswald"/>
                <a:ea typeface="Oswald"/>
                <a:cs typeface="Oswald"/>
                <a:sym typeface="Oswald"/>
              </a:rPr>
              <a:t>What are the factors that help the sperm to travel in the female genital tract? </a:t>
            </a:r>
            <a:r>
              <a:rPr lang="en" sz="1600">
                <a:solidFill>
                  <a:srgbClr val="B45F06"/>
                </a:solidFill>
                <a:latin typeface="Times New Roman"/>
                <a:ea typeface="Times New Roman"/>
                <a:cs typeface="Times New Roman"/>
                <a:sym typeface="Times New Roman"/>
              </a:rPr>
              <a:t>Sperm motility through its flagella, PGs from the semen and oxytocin released from the female during orgasm can initiate antiperistaltic contractions that help propel sperm into the ovum, oocytes release certain chemicals that attract sperm through olfactory receptors and other factors. </a:t>
            </a:r>
            <a:endParaRPr sz="1600">
              <a:solidFill>
                <a:srgbClr val="B45F06"/>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rgbClr val="B45F06"/>
              </a:buClr>
              <a:buSzPts val="1600"/>
              <a:buChar char="●"/>
            </a:pPr>
            <a:r>
              <a:rPr lang="en" sz="1600">
                <a:solidFill>
                  <a:srgbClr val="B45F06"/>
                </a:solidFill>
                <a:latin typeface="Oswald"/>
                <a:ea typeface="Oswald"/>
                <a:cs typeface="Oswald"/>
                <a:sym typeface="Oswald"/>
              </a:rPr>
              <a:t>Is there any obstacles? </a:t>
            </a:r>
            <a:r>
              <a:rPr lang="en" sz="1600">
                <a:solidFill>
                  <a:srgbClr val="B45F06"/>
                </a:solidFill>
                <a:latin typeface="Times New Roman"/>
                <a:ea typeface="Times New Roman"/>
                <a:cs typeface="Times New Roman"/>
                <a:sym typeface="Times New Roman"/>
              </a:rPr>
              <a:t>Acidity of vaginal fluids, thick cervical mucus, possible antigenicity due to the occasional WBC infiltration of vagina and cervix, the barriers around ovum itself (zona pellucida and corona radiata)</a:t>
            </a:r>
            <a:endParaRPr sz="1600">
              <a:solidFill>
                <a:srgbClr val="B45F06"/>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rgbClr val="B45F06"/>
              </a:buClr>
              <a:buSzPts val="1600"/>
              <a:buChar char="●"/>
            </a:pPr>
            <a:r>
              <a:rPr lang="en" sz="1600">
                <a:solidFill>
                  <a:srgbClr val="B45F06"/>
                </a:solidFill>
                <a:latin typeface="Oswald"/>
                <a:ea typeface="Oswald"/>
                <a:cs typeface="Oswald"/>
                <a:sym typeface="Oswald"/>
              </a:rPr>
              <a:t>How does the ova survive in the fallopian tube? </a:t>
            </a:r>
            <a:r>
              <a:rPr lang="en" sz="1600">
                <a:solidFill>
                  <a:srgbClr val="B45F06"/>
                </a:solidFill>
                <a:latin typeface="Times New Roman"/>
                <a:ea typeface="Times New Roman"/>
                <a:cs typeface="Times New Roman"/>
                <a:sym typeface="Times New Roman"/>
              </a:rPr>
              <a:t>Secretion of peg cells of the fallopian tubes nourishes the ovum, the ovum is also protected by thick outer layer of glycoproteins (zona pellucida) and granulosa cells (corona radiata). </a:t>
            </a:r>
            <a:endParaRPr sz="1600">
              <a:solidFill>
                <a:srgbClr val="B45F06"/>
              </a:solidFill>
              <a:latin typeface="Times New Roman"/>
              <a:ea typeface="Times New Roman"/>
              <a:cs typeface="Times New Roman"/>
              <a:sym typeface="Times New Roman"/>
            </a:endParaRPr>
          </a:p>
        </p:txBody>
      </p:sp>
      <p:sp>
        <p:nvSpPr>
          <p:cNvPr id="72" name="Google Shape;72;p14"/>
          <p:cNvSpPr/>
          <p:nvPr/>
        </p:nvSpPr>
        <p:spPr>
          <a:xfrm>
            <a:off x="0" y="-10534"/>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3" name="Google Shape;73;p14"/>
          <p:cNvSpPr/>
          <p:nvPr/>
        </p:nvSpPr>
        <p:spPr>
          <a:xfrm>
            <a:off x="656616" y="-10489"/>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4" name="Google Shape;74;p14"/>
          <p:cNvSpPr/>
          <p:nvPr/>
        </p:nvSpPr>
        <p:spPr>
          <a:xfrm rot="10800000">
            <a:off x="302750" y="1070175"/>
            <a:ext cx="13446000" cy="1320600"/>
          </a:xfrm>
          <a:prstGeom prst="round1Rect">
            <a:avLst>
              <a:gd fmla="val 16667" name="adj"/>
            </a:avLst>
          </a:prstGeom>
          <a:noFill/>
          <a:ln cap="flat" cmpd="sng" w="38100">
            <a:solidFill>
              <a:srgbClr val="666666"/>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5" name="Google Shape;75;p14"/>
          <p:cNvSpPr txBox="1"/>
          <p:nvPr/>
        </p:nvSpPr>
        <p:spPr>
          <a:xfrm>
            <a:off x="11409324" y="-2087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76" name="Google Shape;76;p14"/>
          <p:cNvSpPr/>
          <p:nvPr/>
        </p:nvSpPr>
        <p:spPr>
          <a:xfrm>
            <a:off x="780250" y="717650"/>
            <a:ext cx="13316700" cy="4335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77" name="Google Shape;77;p14"/>
          <p:cNvSpPr/>
          <p:nvPr/>
        </p:nvSpPr>
        <p:spPr>
          <a:xfrm>
            <a:off x="283700" y="717641"/>
            <a:ext cx="1887300" cy="4335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txBox="1"/>
          <p:nvPr/>
        </p:nvSpPr>
        <p:spPr>
          <a:xfrm>
            <a:off x="331315" y="708541"/>
            <a:ext cx="1887300" cy="4335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2800">
                <a:solidFill>
                  <a:srgbClr val="FFFFFF"/>
                </a:solidFill>
                <a:latin typeface="Oswald"/>
                <a:ea typeface="Oswald"/>
                <a:cs typeface="Oswald"/>
                <a:sym typeface="Oswald"/>
              </a:rPr>
              <a:t>OBJECTIVES</a:t>
            </a:r>
            <a:endParaRPr sz="2800">
              <a:solidFill>
                <a:srgbClr val="FFFFFF"/>
              </a:solidFill>
              <a:latin typeface="Oswald"/>
              <a:ea typeface="Oswald"/>
              <a:cs typeface="Oswald"/>
              <a:sym typeface="Oswald"/>
            </a:endParaRPr>
          </a:p>
        </p:txBody>
      </p:sp>
      <p:sp>
        <p:nvSpPr>
          <p:cNvPr id="79" name="Google Shape;79;p14"/>
          <p:cNvSpPr txBox="1"/>
          <p:nvPr/>
        </p:nvSpPr>
        <p:spPr>
          <a:xfrm>
            <a:off x="929925" y="-1052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PREGNANCY</a:t>
            </a:r>
            <a:endParaRPr sz="3200">
              <a:solidFill>
                <a:srgbClr val="FFFFFF"/>
              </a:solidFill>
              <a:latin typeface="Oswald"/>
              <a:ea typeface="Oswald"/>
              <a:cs typeface="Oswald"/>
              <a:sym typeface="Oswald"/>
            </a:endParaRPr>
          </a:p>
        </p:txBody>
      </p:sp>
      <p:sp>
        <p:nvSpPr>
          <p:cNvPr id="80" name="Google Shape;80;p14"/>
          <p:cNvSpPr txBox="1"/>
          <p:nvPr/>
        </p:nvSpPr>
        <p:spPr>
          <a:xfrm>
            <a:off x="188014" y="-59398"/>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1</a:t>
            </a:r>
            <a:endParaRPr sz="4500">
              <a:solidFill>
                <a:srgbClr val="FFFFFF"/>
              </a:solidFill>
              <a:latin typeface="Oswald"/>
              <a:ea typeface="Oswald"/>
              <a:cs typeface="Oswald"/>
              <a:sym typeface="Oswald"/>
            </a:endParaRPr>
          </a:p>
        </p:txBody>
      </p:sp>
      <p:sp>
        <p:nvSpPr>
          <p:cNvPr id="81" name="Google Shape;81;p14"/>
          <p:cNvSpPr txBox="1"/>
          <p:nvPr/>
        </p:nvSpPr>
        <p:spPr>
          <a:xfrm>
            <a:off x="302750" y="1226975"/>
            <a:ext cx="13446000" cy="138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Times New Roman"/>
              <a:buChar char="-"/>
            </a:pPr>
            <a:r>
              <a:rPr b="1" lang="en" sz="1300">
                <a:latin typeface="Times New Roman"/>
                <a:ea typeface="Times New Roman"/>
                <a:cs typeface="Times New Roman"/>
                <a:sym typeface="Times New Roman"/>
              </a:rPr>
              <a:t>Describe fertilization and the implantation of the blastocyst in the uterus.</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b="1" lang="en" sz="1300">
                <a:latin typeface="Times New Roman"/>
                <a:ea typeface="Times New Roman"/>
                <a:cs typeface="Times New Roman"/>
                <a:sym typeface="Times New Roman"/>
              </a:rPr>
              <a:t>Recognize the development and the normal physiology of the placenta.</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b="1" lang="en" sz="1300">
                <a:latin typeface="Times New Roman"/>
                <a:ea typeface="Times New Roman"/>
                <a:cs typeface="Times New Roman"/>
                <a:sym typeface="Times New Roman"/>
              </a:rPr>
              <a:t>Describe the physiological functions of placental hormones during pregnancy.</a:t>
            </a:r>
            <a:endParaRPr b="1" sz="1300">
              <a:latin typeface="Times New Roman"/>
              <a:ea typeface="Times New Roman"/>
              <a:cs typeface="Times New Roman"/>
              <a:sym typeface="Times New Roman"/>
            </a:endParaRPr>
          </a:p>
          <a:p>
            <a:pPr indent="-311150" lvl="0" marL="457200" rtl="0" algn="l">
              <a:spcBef>
                <a:spcPts val="0"/>
              </a:spcBef>
              <a:spcAft>
                <a:spcPts val="0"/>
              </a:spcAft>
              <a:buSzPts val="1300"/>
              <a:buFont typeface="Times New Roman"/>
              <a:buChar char="-"/>
            </a:pPr>
            <a:r>
              <a:rPr b="1" lang="en" sz="1300">
                <a:latin typeface="Times New Roman"/>
                <a:ea typeface="Times New Roman"/>
                <a:cs typeface="Times New Roman"/>
                <a:sym typeface="Times New Roman"/>
              </a:rPr>
              <a:t>Explain the physiological response of mother’s body to pregnancy.</a:t>
            </a:r>
            <a:endParaRPr b="1" sz="1300">
              <a:latin typeface="Times New Roman"/>
              <a:ea typeface="Times New Roman"/>
              <a:cs typeface="Times New Roman"/>
              <a:sym typeface="Times New Roman"/>
            </a:endParaRPr>
          </a:p>
        </p:txBody>
      </p:sp>
      <p:sp>
        <p:nvSpPr>
          <p:cNvPr id="82" name="Google Shape;82;p14"/>
          <p:cNvSpPr/>
          <p:nvPr/>
        </p:nvSpPr>
        <p:spPr>
          <a:xfrm>
            <a:off x="377266" y="8401082"/>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3" name="Google Shape;83;p14"/>
          <p:cNvSpPr txBox="1"/>
          <p:nvPr/>
        </p:nvSpPr>
        <p:spPr>
          <a:xfrm>
            <a:off x="767476" y="8117865"/>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Fertilizatio</a:t>
            </a:r>
            <a:r>
              <a:rPr lang="en" sz="3700">
                <a:highlight>
                  <a:srgbClr val="F4CCCC"/>
                </a:highlight>
                <a:latin typeface="Oswald"/>
                <a:ea typeface="Oswald"/>
                <a:cs typeface="Oswald"/>
                <a:sym typeface="Oswald"/>
              </a:rPr>
              <a:t>n</a:t>
            </a:r>
            <a:endParaRPr sz="3700">
              <a:highlight>
                <a:srgbClr val="F4CCCC"/>
              </a:highlight>
              <a:latin typeface="Oswald"/>
              <a:ea typeface="Oswald"/>
              <a:cs typeface="Oswald"/>
              <a:sym typeface="Oswald"/>
            </a:endParaRPr>
          </a:p>
        </p:txBody>
      </p:sp>
      <p:sp>
        <p:nvSpPr>
          <p:cNvPr id="84" name="Google Shape;84;p14"/>
          <p:cNvSpPr txBox="1"/>
          <p:nvPr/>
        </p:nvSpPr>
        <p:spPr>
          <a:xfrm>
            <a:off x="541075" y="8937450"/>
            <a:ext cx="8563200" cy="539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latin typeface="Times New Roman"/>
                <a:ea typeface="Times New Roman"/>
                <a:cs typeface="Times New Roman"/>
                <a:sym typeface="Times New Roman"/>
              </a:rPr>
              <a:t>If the ovum becomes fertilized by a sperm, a new sequence of events called </a:t>
            </a:r>
            <a:r>
              <a:rPr b="1" lang="en" sz="2200">
                <a:latin typeface="Times New Roman"/>
                <a:ea typeface="Times New Roman"/>
                <a:cs typeface="Times New Roman"/>
                <a:sym typeface="Times New Roman"/>
              </a:rPr>
              <a:t>gestation</a:t>
            </a:r>
            <a:r>
              <a:rPr lang="en" sz="2200">
                <a:latin typeface="Times New Roman"/>
                <a:ea typeface="Times New Roman"/>
                <a:cs typeface="Times New Roman"/>
                <a:sym typeface="Times New Roman"/>
              </a:rPr>
              <a:t> or </a:t>
            </a:r>
            <a:r>
              <a:rPr b="1" lang="en" sz="2200">
                <a:latin typeface="Times New Roman"/>
                <a:ea typeface="Times New Roman"/>
                <a:cs typeface="Times New Roman"/>
                <a:sym typeface="Times New Roman"/>
              </a:rPr>
              <a:t>pregnancy</a:t>
            </a:r>
            <a:r>
              <a:rPr lang="en" sz="2200">
                <a:latin typeface="Times New Roman"/>
                <a:ea typeface="Times New Roman"/>
                <a:cs typeface="Times New Roman"/>
                <a:sym typeface="Times New Roman"/>
              </a:rPr>
              <a:t> takes place, and the fertilized ovum eventually develops into a full-term fetus.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After ejaculation, sperms reach ampulla of fallopian tube within </a:t>
            </a:r>
            <a:r>
              <a:rPr b="1" lang="en" sz="2200">
                <a:latin typeface="Times New Roman"/>
                <a:ea typeface="Times New Roman"/>
                <a:cs typeface="Times New Roman"/>
                <a:sym typeface="Times New Roman"/>
              </a:rPr>
              <a:t>30-60 min</a:t>
            </a:r>
            <a:r>
              <a:rPr b="1" baseline="30000" lang="en" sz="2200">
                <a:latin typeface="Times New Roman"/>
                <a:ea typeface="Times New Roman"/>
                <a:cs typeface="Times New Roman"/>
                <a:sym typeface="Times New Roman"/>
              </a:rPr>
              <a:t>1</a:t>
            </a:r>
            <a:r>
              <a:rPr lang="en" sz="2200">
                <a:latin typeface="Times New Roman"/>
                <a:ea typeface="Times New Roman"/>
                <a:cs typeface="Times New Roman"/>
                <a:sym typeface="Times New Roman"/>
              </a:rPr>
              <a:t> (Prostaglandins </a:t>
            </a:r>
            <a:r>
              <a:rPr lang="en" sz="2200">
                <a:solidFill>
                  <a:srgbClr val="B45F06"/>
                </a:solidFill>
                <a:latin typeface="Times New Roman"/>
                <a:ea typeface="Times New Roman"/>
                <a:cs typeface="Times New Roman"/>
                <a:sym typeface="Times New Roman"/>
              </a:rPr>
              <a:t>from seminal vesicles </a:t>
            </a:r>
            <a:r>
              <a:rPr lang="en" sz="2200">
                <a:latin typeface="Times New Roman"/>
                <a:ea typeface="Times New Roman"/>
                <a:cs typeface="Times New Roman"/>
                <a:sym typeface="Times New Roman"/>
              </a:rPr>
              <a:t>and oxytocin </a:t>
            </a:r>
            <a:r>
              <a:rPr lang="en" sz="2200">
                <a:solidFill>
                  <a:srgbClr val="999999"/>
                </a:solidFill>
                <a:latin typeface="Times New Roman"/>
                <a:ea typeface="Times New Roman"/>
                <a:cs typeface="Times New Roman"/>
                <a:sym typeface="Times New Roman"/>
              </a:rPr>
              <a:t>from posterior pituitary</a:t>
            </a:r>
            <a:r>
              <a:rPr lang="en" sz="2200">
                <a:latin typeface="Times New Roman"/>
                <a:ea typeface="Times New Roman"/>
                <a:cs typeface="Times New Roman"/>
                <a:sym typeface="Times New Roman"/>
              </a:rPr>
              <a:t> actions).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Sperm penetrate corona radiata and zona pellucida (hyaluronidase &amp; proteolytic enzymes).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Oocyte divides to form mature ovum (female pronucleus </a:t>
            </a:r>
            <a:r>
              <a:rPr b="1" lang="en" sz="2200">
                <a:latin typeface="Times New Roman"/>
                <a:ea typeface="Times New Roman"/>
                <a:cs typeface="Times New Roman"/>
                <a:sym typeface="Times New Roman"/>
              </a:rPr>
              <a:t>23</a:t>
            </a:r>
            <a:r>
              <a:rPr lang="en" sz="2200">
                <a:latin typeface="Times New Roman"/>
                <a:ea typeface="Times New Roman"/>
                <a:cs typeface="Times New Roman"/>
                <a:sym typeface="Times New Roman"/>
              </a:rPr>
              <a:t> unpaired chromosomes.)</a:t>
            </a:r>
            <a:r>
              <a:rPr lang="en" sz="900">
                <a:solidFill>
                  <a:srgbClr val="666666"/>
                </a:solidFill>
                <a:latin typeface="Times New Roman"/>
                <a:ea typeface="Times New Roman"/>
                <a:cs typeface="Times New Roman"/>
                <a:sym typeface="Times New Roman"/>
              </a:rPr>
              <a:t> Each of the 23 pairs loses its partner which gets incorporated in the 2</a:t>
            </a:r>
            <a:r>
              <a:rPr baseline="30000" lang="en" sz="900">
                <a:solidFill>
                  <a:srgbClr val="666666"/>
                </a:solidFill>
                <a:latin typeface="Times New Roman"/>
                <a:ea typeface="Times New Roman"/>
                <a:cs typeface="Times New Roman"/>
                <a:sym typeface="Times New Roman"/>
              </a:rPr>
              <a:t>nd</a:t>
            </a:r>
            <a:r>
              <a:rPr lang="en" sz="900">
                <a:solidFill>
                  <a:srgbClr val="666666"/>
                </a:solidFill>
                <a:latin typeface="Times New Roman"/>
                <a:ea typeface="Times New Roman"/>
                <a:cs typeface="Times New Roman"/>
                <a:sym typeface="Times New Roman"/>
              </a:rPr>
              <a:t> polar body-to be expelled and eaten by macrophages.</a:t>
            </a:r>
            <a:endParaRPr sz="900">
              <a:solidFill>
                <a:srgbClr val="666666"/>
              </a:solidFill>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Head of sperm swells (male pronucleus </a:t>
            </a:r>
            <a:r>
              <a:rPr b="1" lang="en" sz="2200">
                <a:latin typeface="Times New Roman"/>
                <a:ea typeface="Times New Roman"/>
                <a:cs typeface="Times New Roman"/>
                <a:sym typeface="Times New Roman"/>
              </a:rPr>
              <a:t>23</a:t>
            </a:r>
            <a:r>
              <a:rPr lang="en" sz="2200">
                <a:latin typeface="Times New Roman"/>
                <a:ea typeface="Times New Roman"/>
                <a:cs typeface="Times New Roman"/>
                <a:sym typeface="Times New Roman"/>
              </a:rPr>
              <a:t> unpaired chromosomes).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Fertilized ovum (zygote) contains </a:t>
            </a:r>
            <a:r>
              <a:rPr b="1" lang="en" sz="2200">
                <a:latin typeface="Times New Roman"/>
                <a:ea typeface="Times New Roman"/>
                <a:cs typeface="Times New Roman"/>
                <a:sym typeface="Times New Roman"/>
              </a:rPr>
              <a:t>23</a:t>
            </a:r>
            <a:r>
              <a:rPr lang="en" sz="2200">
                <a:latin typeface="Times New Roman"/>
                <a:ea typeface="Times New Roman"/>
                <a:cs typeface="Times New Roman"/>
                <a:sym typeface="Times New Roman"/>
              </a:rPr>
              <a:t> </a:t>
            </a:r>
            <a:r>
              <a:rPr lang="en" sz="2200">
                <a:latin typeface="Times New Roman"/>
                <a:ea typeface="Times New Roman"/>
                <a:cs typeface="Times New Roman"/>
                <a:sym typeface="Times New Roman"/>
              </a:rPr>
              <a:t>paired</a:t>
            </a:r>
            <a:r>
              <a:rPr lang="en" sz="2200">
                <a:latin typeface="Times New Roman"/>
                <a:ea typeface="Times New Roman"/>
                <a:cs typeface="Times New Roman"/>
                <a:sym typeface="Times New Roman"/>
              </a:rPr>
              <a:t> chromosomes.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The </a:t>
            </a:r>
            <a:r>
              <a:rPr b="1" lang="en" sz="2200">
                <a:latin typeface="Times New Roman"/>
                <a:ea typeface="Times New Roman"/>
                <a:cs typeface="Times New Roman"/>
                <a:sym typeface="Times New Roman"/>
              </a:rPr>
              <a:t>23</a:t>
            </a:r>
            <a:r>
              <a:rPr lang="en" sz="2200">
                <a:latin typeface="Times New Roman"/>
                <a:ea typeface="Times New Roman"/>
                <a:cs typeface="Times New Roman"/>
                <a:sym typeface="Times New Roman"/>
              </a:rPr>
              <a:t> chromosomes of the male and female pronuclei align themselves to re-form a complete complement of </a:t>
            </a:r>
            <a:r>
              <a:rPr b="1" lang="en" sz="2200">
                <a:latin typeface="Times New Roman"/>
                <a:ea typeface="Times New Roman"/>
                <a:cs typeface="Times New Roman"/>
                <a:sym typeface="Times New Roman"/>
              </a:rPr>
              <a:t>46</a:t>
            </a:r>
            <a:r>
              <a:rPr lang="en" sz="2200">
                <a:latin typeface="Times New Roman"/>
                <a:ea typeface="Times New Roman"/>
                <a:cs typeface="Times New Roman"/>
                <a:sym typeface="Times New Roman"/>
              </a:rPr>
              <a:t> chromosomes.</a:t>
            </a:r>
            <a:endParaRPr sz="2200">
              <a:latin typeface="Times New Roman"/>
              <a:ea typeface="Times New Roman"/>
              <a:cs typeface="Times New Roman"/>
              <a:sym typeface="Times New Roman"/>
            </a:endParaRPr>
          </a:p>
        </p:txBody>
      </p:sp>
      <p:pic>
        <p:nvPicPr>
          <p:cNvPr id="85" name="Google Shape;85;p14"/>
          <p:cNvPicPr preferRelativeResize="0"/>
          <p:nvPr/>
        </p:nvPicPr>
        <p:blipFill>
          <a:blip r:embed="rId3">
            <a:alphaModFix/>
          </a:blip>
          <a:stretch>
            <a:fillRect/>
          </a:stretch>
        </p:blipFill>
        <p:spPr>
          <a:xfrm>
            <a:off x="9463464" y="11328893"/>
            <a:ext cx="3977726" cy="2366079"/>
          </a:xfrm>
          <a:prstGeom prst="rect">
            <a:avLst/>
          </a:prstGeom>
          <a:noFill/>
          <a:ln cap="flat" cmpd="sng" w="28575">
            <a:solidFill>
              <a:srgbClr val="E06666"/>
            </a:solidFill>
            <a:prstDash val="solid"/>
            <a:round/>
            <a:headEnd len="sm" w="sm" type="none"/>
            <a:tailEnd len="sm" w="sm" type="none"/>
          </a:ln>
        </p:spPr>
      </p:pic>
      <p:sp>
        <p:nvSpPr>
          <p:cNvPr id="86" name="Google Shape;86;p14"/>
          <p:cNvSpPr/>
          <p:nvPr/>
        </p:nvSpPr>
        <p:spPr>
          <a:xfrm>
            <a:off x="377266" y="14593785"/>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87" name="Google Shape;87;p14"/>
          <p:cNvSpPr txBox="1"/>
          <p:nvPr/>
        </p:nvSpPr>
        <p:spPr>
          <a:xfrm>
            <a:off x="767476" y="14310568"/>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Cleavage</a:t>
            </a:r>
            <a:endParaRPr sz="3700">
              <a:highlight>
                <a:srgbClr val="F4CCCC"/>
              </a:highlight>
              <a:latin typeface="Oswald"/>
              <a:ea typeface="Oswald"/>
              <a:cs typeface="Oswald"/>
              <a:sym typeface="Oswald"/>
            </a:endParaRPr>
          </a:p>
        </p:txBody>
      </p:sp>
      <p:sp>
        <p:nvSpPr>
          <p:cNvPr id="88" name="Google Shape;88;p14"/>
          <p:cNvSpPr txBox="1"/>
          <p:nvPr/>
        </p:nvSpPr>
        <p:spPr>
          <a:xfrm>
            <a:off x="340425" y="15007925"/>
            <a:ext cx="8563200" cy="20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latin typeface="Times New Roman"/>
                <a:ea typeface="Times New Roman"/>
                <a:cs typeface="Times New Roman"/>
                <a:sym typeface="Times New Roman"/>
              </a:rPr>
              <a:t>Following fertilization, the zygote undergoes several mitotic divisions inside the zona pellucida (overall size </a:t>
            </a:r>
            <a:r>
              <a:rPr lang="en" sz="2200" u="sng">
                <a:latin typeface="Times New Roman"/>
                <a:ea typeface="Times New Roman"/>
                <a:cs typeface="Times New Roman"/>
                <a:sym typeface="Times New Roman"/>
              </a:rPr>
              <a:t>does not </a:t>
            </a:r>
            <a:r>
              <a:rPr lang="en" sz="2200">
                <a:latin typeface="Times New Roman"/>
                <a:ea typeface="Times New Roman"/>
                <a:cs typeface="Times New Roman"/>
                <a:sym typeface="Times New Roman"/>
              </a:rPr>
              <a:t>change).</a:t>
            </a:r>
            <a:endParaRPr sz="2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2200">
                <a:latin typeface="Times New Roman"/>
                <a:ea typeface="Times New Roman"/>
                <a:cs typeface="Times New Roman"/>
                <a:sym typeface="Times New Roman"/>
              </a:rPr>
              <a:t>1</a:t>
            </a:r>
            <a:r>
              <a:rPr b="1" baseline="30000" lang="en" sz="2200">
                <a:latin typeface="Times New Roman"/>
                <a:ea typeface="Times New Roman"/>
                <a:cs typeface="Times New Roman"/>
                <a:sym typeface="Times New Roman"/>
              </a:rPr>
              <a:t>st</a:t>
            </a:r>
            <a:r>
              <a:rPr b="1" lang="en" sz="2200">
                <a:latin typeface="Times New Roman"/>
                <a:ea typeface="Times New Roman"/>
                <a:cs typeface="Times New Roman"/>
                <a:sym typeface="Times New Roman"/>
              </a:rPr>
              <a:t> </a:t>
            </a:r>
            <a:r>
              <a:rPr lang="en" sz="2200">
                <a:latin typeface="Times New Roman"/>
                <a:ea typeface="Times New Roman"/>
                <a:cs typeface="Times New Roman"/>
                <a:sym typeface="Times New Roman"/>
              </a:rPr>
              <a:t>cleavage yields a </a:t>
            </a:r>
            <a:r>
              <a:rPr b="1" lang="en" sz="2200">
                <a:latin typeface="Times New Roman"/>
                <a:ea typeface="Times New Roman"/>
                <a:cs typeface="Times New Roman"/>
                <a:sym typeface="Times New Roman"/>
              </a:rPr>
              <a:t>2</a:t>
            </a:r>
            <a:r>
              <a:rPr lang="en" sz="2200">
                <a:latin typeface="Times New Roman"/>
                <a:ea typeface="Times New Roman"/>
                <a:cs typeface="Times New Roman"/>
                <a:sym typeface="Times New Roman"/>
              </a:rPr>
              <a:t> celled embryo</a:t>
            </a:r>
            <a:r>
              <a:rPr lang="en" sz="2200">
                <a:latin typeface="Times New Roman"/>
                <a:ea typeface="Times New Roman"/>
                <a:cs typeface="Times New Roman"/>
                <a:sym typeface="Times New Roman"/>
              </a:rPr>
              <a:t>,</a:t>
            </a:r>
            <a:endParaRPr sz="2200">
              <a:latin typeface="Times New Roman"/>
              <a:ea typeface="Times New Roman"/>
              <a:cs typeface="Times New Roman"/>
              <a:sym typeface="Times New Roman"/>
            </a:endParaRPr>
          </a:p>
          <a:p>
            <a:pPr indent="-368300" lvl="1" marL="9144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 each cell is called a blastomere and is totipotent </a:t>
            </a:r>
            <a:r>
              <a:rPr lang="en" sz="1600">
                <a:solidFill>
                  <a:srgbClr val="999999"/>
                </a:solidFill>
                <a:latin typeface="Times New Roman"/>
                <a:ea typeface="Times New Roman"/>
                <a:cs typeface="Times New Roman"/>
                <a:sym typeface="Times New Roman"/>
              </a:rPr>
              <a:t>(give rise to embryonic and extraembryonic tissue)</a:t>
            </a:r>
            <a:endParaRPr sz="1600">
              <a:solidFill>
                <a:srgbClr val="999999"/>
              </a:solidFill>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Divisions continue rapidly until the </a:t>
            </a:r>
            <a:r>
              <a:rPr b="1" lang="en" sz="2200">
                <a:latin typeface="Times New Roman"/>
                <a:ea typeface="Times New Roman"/>
                <a:cs typeface="Times New Roman"/>
                <a:sym typeface="Times New Roman"/>
              </a:rPr>
              <a:t>32</a:t>
            </a:r>
            <a:r>
              <a:rPr lang="en" sz="2200">
                <a:latin typeface="Times New Roman"/>
                <a:ea typeface="Times New Roman"/>
                <a:cs typeface="Times New Roman"/>
                <a:sym typeface="Times New Roman"/>
              </a:rPr>
              <a:t> cell stage (morula).</a:t>
            </a:r>
            <a:endParaRPr sz="2200">
              <a:latin typeface="Times New Roman"/>
              <a:ea typeface="Times New Roman"/>
              <a:cs typeface="Times New Roman"/>
              <a:sym typeface="Times New Roman"/>
            </a:endParaRPr>
          </a:p>
        </p:txBody>
      </p:sp>
      <p:pic>
        <p:nvPicPr>
          <p:cNvPr id="89" name="Google Shape;89;p14"/>
          <p:cNvPicPr preferRelativeResize="0"/>
          <p:nvPr/>
        </p:nvPicPr>
        <p:blipFill>
          <a:blip r:embed="rId4">
            <a:alphaModFix/>
          </a:blip>
          <a:stretch>
            <a:fillRect/>
          </a:stretch>
        </p:blipFill>
        <p:spPr>
          <a:xfrm>
            <a:off x="9605425" y="14412275"/>
            <a:ext cx="3652800" cy="2266165"/>
          </a:xfrm>
          <a:prstGeom prst="rect">
            <a:avLst/>
          </a:prstGeom>
          <a:noFill/>
          <a:ln cap="flat" cmpd="sng" w="28575">
            <a:solidFill>
              <a:srgbClr val="E06666"/>
            </a:solidFill>
            <a:prstDash val="solid"/>
            <a:round/>
            <a:headEnd len="sm" w="sm" type="none"/>
            <a:tailEnd len="sm" w="sm" type="none"/>
          </a:ln>
        </p:spPr>
      </p:pic>
      <p:sp>
        <p:nvSpPr>
          <p:cNvPr id="90" name="Google Shape;90;p14"/>
          <p:cNvSpPr txBox="1"/>
          <p:nvPr/>
        </p:nvSpPr>
        <p:spPr>
          <a:xfrm>
            <a:off x="10184988" y="16541731"/>
            <a:ext cx="25347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6-3</a:t>
            </a:r>
            <a:endParaRPr b="1" sz="2800">
              <a:latin typeface="Merriweather"/>
              <a:ea typeface="Merriweather"/>
              <a:cs typeface="Merriweather"/>
              <a:sym typeface="Merriweather"/>
            </a:endParaRPr>
          </a:p>
        </p:txBody>
      </p:sp>
      <p:sp>
        <p:nvSpPr>
          <p:cNvPr id="91" name="Google Shape;91;p14"/>
          <p:cNvSpPr txBox="1"/>
          <p:nvPr/>
        </p:nvSpPr>
        <p:spPr>
          <a:xfrm>
            <a:off x="10164463" y="10308516"/>
            <a:ext cx="2534700" cy="883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6-1</a:t>
            </a:r>
            <a:endParaRPr b="1" sz="2800">
              <a:latin typeface="Merriweather"/>
              <a:ea typeface="Merriweather"/>
              <a:cs typeface="Merriweather"/>
              <a:sym typeface="Merriweather"/>
            </a:endParaRPr>
          </a:p>
        </p:txBody>
      </p:sp>
      <p:pic>
        <p:nvPicPr>
          <p:cNvPr id="92" name="Google Shape;92;p14"/>
          <p:cNvPicPr preferRelativeResize="0"/>
          <p:nvPr/>
        </p:nvPicPr>
        <p:blipFill>
          <a:blip r:embed="rId5">
            <a:alphaModFix/>
          </a:blip>
          <a:stretch>
            <a:fillRect/>
          </a:stretch>
        </p:blipFill>
        <p:spPr>
          <a:xfrm>
            <a:off x="9335439" y="8789532"/>
            <a:ext cx="4192751" cy="1593468"/>
          </a:xfrm>
          <a:prstGeom prst="rect">
            <a:avLst/>
          </a:prstGeom>
          <a:noFill/>
          <a:ln cap="flat" cmpd="sng" w="28575">
            <a:solidFill>
              <a:srgbClr val="E06666"/>
            </a:solidFill>
            <a:prstDash val="solid"/>
            <a:round/>
            <a:headEnd len="sm" w="sm" type="none"/>
            <a:tailEnd len="sm" w="sm" type="none"/>
          </a:ln>
        </p:spPr>
      </p:pic>
      <p:sp>
        <p:nvSpPr>
          <p:cNvPr id="93" name="Google Shape;93;p14"/>
          <p:cNvSpPr txBox="1"/>
          <p:nvPr/>
        </p:nvSpPr>
        <p:spPr>
          <a:xfrm>
            <a:off x="10184983" y="13634181"/>
            <a:ext cx="2534700" cy="699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6-2</a:t>
            </a:r>
            <a:endParaRPr b="1" sz="2800">
              <a:latin typeface="Merriweather"/>
              <a:ea typeface="Merriweather"/>
              <a:cs typeface="Merriweather"/>
              <a:sym typeface="Merriweather"/>
            </a:endParaRPr>
          </a:p>
        </p:txBody>
      </p:sp>
      <p:pic>
        <p:nvPicPr>
          <p:cNvPr id="94" name="Google Shape;94;p14">
            <a:hlinkClick r:id="rId6"/>
          </p:cNvPr>
          <p:cNvPicPr preferRelativeResize="0"/>
          <p:nvPr/>
        </p:nvPicPr>
        <p:blipFill>
          <a:blip r:embed="rId7">
            <a:alphaModFix/>
          </a:blip>
          <a:stretch>
            <a:fillRect/>
          </a:stretch>
        </p:blipFill>
        <p:spPr>
          <a:xfrm>
            <a:off x="3243747" y="8351548"/>
            <a:ext cx="585900" cy="585900"/>
          </a:xfrm>
          <a:prstGeom prst="flowChartConnector">
            <a:avLst/>
          </a:prstGeom>
          <a:noFill/>
          <a:ln>
            <a:noFill/>
          </a:ln>
        </p:spPr>
      </p:pic>
      <p:sp>
        <p:nvSpPr>
          <p:cNvPr id="95" name="Google Shape;95;p14"/>
          <p:cNvSpPr/>
          <p:nvPr/>
        </p:nvSpPr>
        <p:spPr>
          <a:xfrm flipH="1" rot="10800000">
            <a:off x="3910375" y="8246425"/>
            <a:ext cx="6152100" cy="284700"/>
          </a:xfrm>
          <a:prstGeom prst="trapezoid">
            <a:avLst>
              <a:gd fmla="val 25000" name="adj"/>
            </a:avLst>
          </a:prstGeom>
          <a:solidFill>
            <a:srgbClr val="B45F0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txBox="1"/>
          <p:nvPr/>
        </p:nvSpPr>
        <p:spPr>
          <a:xfrm>
            <a:off x="4376650" y="8140625"/>
            <a:ext cx="6229800" cy="2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Oswald"/>
                <a:ea typeface="Oswald"/>
                <a:cs typeface="Oswald"/>
                <a:sym typeface="Oswald"/>
              </a:rPr>
              <a:t>Group Activity For Group F, Coordinated By Dr. Hana </a:t>
            </a:r>
            <a:endParaRPr sz="2000">
              <a:solidFill>
                <a:schemeClr val="lt1"/>
              </a:solidFill>
              <a:latin typeface="Oswald"/>
              <a:ea typeface="Oswald"/>
              <a:cs typeface="Oswald"/>
              <a:sym typeface="Oswald"/>
            </a:endParaRPr>
          </a:p>
        </p:txBody>
      </p:sp>
      <p:sp>
        <p:nvSpPr>
          <p:cNvPr id="97" name="Google Shape;97;p14"/>
          <p:cNvSpPr/>
          <p:nvPr/>
        </p:nvSpPr>
        <p:spPr>
          <a:xfrm>
            <a:off x="566498" y="17263108"/>
            <a:ext cx="13585500" cy="4512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rgbClr val="000000"/>
              </a:buClr>
              <a:buSzPts val="1100"/>
              <a:buFont typeface="Arial"/>
              <a:buNone/>
            </a:pPr>
            <a:r>
              <a:rPr lang="en" sz="2500">
                <a:solidFill>
                  <a:srgbClr val="FFFFFF"/>
                </a:solidFill>
                <a:latin typeface="Oswald"/>
                <a:ea typeface="Oswald"/>
                <a:cs typeface="Oswald"/>
                <a:sym typeface="Oswald"/>
              </a:rPr>
              <a:t>FOOTNOTES</a:t>
            </a:r>
            <a:endParaRPr/>
          </a:p>
        </p:txBody>
      </p:sp>
      <p:sp>
        <p:nvSpPr>
          <p:cNvPr id="98" name="Google Shape;98;p14"/>
          <p:cNvSpPr/>
          <p:nvPr/>
        </p:nvSpPr>
        <p:spPr>
          <a:xfrm>
            <a:off x="21398" y="17263108"/>
            <a:ext cx="468600" cy="4512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99" name="Google Shape;99;p14"/>
          <p:cNvSpPr txBox="1"/>
          <p:nvPr/>
        </p:nvSpPr>
        <p:spPr>
          <a:xfrm>
            <a:off x="0" y="17665225"/>
            <a:ext cx="14151900" cy="2358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Times New Roman"/>
              <a:buAutoNum type="arabicPeriod"/>
            </a:pPr>
            <a:r>
              <a:rPr b="1" lang="en" sz="1600">
                <a:latin typeface="Times New Roman"/>
                <a:ea typeface="Times New Roman"/>
                <a:cs typeface="Times New Roman"/>
                <a:sym typeface="Times New Roman"/>
              </a:rPr>
              <a:t>How Does Sperm Wait For The Ovum? &amp; Fate of Unfertilized Sperm: </a:t>
            </a:r>
            <a:r>
              <a:rPr lang="en" sz="1600">
                <a:latin typeface="Times New Roman"/>
                <a:ea typeface="Times New Roman"/>
                <a:cs typeface="Times New Roman"/>
                <a:sym typeface="Times New Roman"/>
              </a:rPr>
              <a:t>Sperm can live for an average of </a:t>
            </a:r>
            <a:r>
              <a:rPr i="1" lang="en" sz="1600">
                <a:latin typeface="Times New Roman"/>
                <a:ea typeface="Times New Roman"/>
                <a:cs typeface="Times New Roman"/>
                <a:sym typeface="Times New Roman"/>
              </a:rPr>
              <a:t>two days</a:t>
            </a:r>
            <a:r>
              <a:rPr lang="en" sz="1600">
                <a:latin typeface="Times New Roman"/>
                <a:ea typeface="Times New Roman"/>
                <a:cs typeface="Times New Roman"/>
                <a:sym typeface="Times New Roman"/>
              </a:rPr>
              <a:t> inside the female genital tract, however it reaches the fallopian tube </a:t>
            </a:r>
            <a:r>
              <a:rPr i="1" lang="en" sz="1600">
                <a:latin typeface="Times New Roman"/>
                <a:ea typeface="Times New Roman"/>
                <a:cs typeface="Times New Roman"/>
                <a:sym typeface="Times New Roman"/>
              </a:rPr>
              <a:t>within 30-60 minutes!</a:t>
            </a:r>
            <a:r>
              <a:rPr lang="en" sz="1600">
                <a:latin typeface="Times New Roman"/>
                <a:ea typeface="Times New Roman"/>
                <a:cs typeface="Times New Roman"/>
                <a:sym typeface="Times New Roman"/>
              </a:rPr>
              <a:t> So what if there was no ovum? Does the sperm simply travel through the fallopian tube and through the fimbriae parachutes itself into the female abdominal cavity (actually yes, this can happen and then sperm can enter the opposite oviduct!), but what mainly happens inside the fallopian tube once sperm enters is that </a:t>
            </a:r>
            <a:r>
              <a:rPr lang="en" sz="1600" u="sng">
                <a:latin typeface="Times New Roman"/>
                <a:ea typeface="Times New Roman"/>
                <a:cs typeface="Times New Roman"/>
                <a:sym typeface="Times New Roman"/>
              </a:rPr>
              <a:t>the isthmus of the oviduct forms a reservoir for the sperm</a:t>
            </a:r>
            <a:r>
              <a:rPr lang="en" sz="1600">
                <a:latin typeface="Times New Roman"/>
                <a:ea typeface="Times New Roman"/>
                <a:cs typeface="Times New Roman"/>
                <a:sym typeface="Times New Roman"/>
              </a:rPr>
              <a:t>, sperm attaches to specific receptors on the oviduct lining as it waits vehemently for an ovum, once ovulation occurs, the temperature of the ampulla increases and the ovum starts releasing specific aromatic molecules that activate sperm olfactory receptors, also thermosensitive receptors of sperm are activated! Sperm then rapidly becomes </a:t>
            </a:r>
            <a:r>
              <a:rPr lang="en" sz="1600">
                <a:latin typeface="Times New Roman"/>
                <a:ea typeface="Times New Roman"/>
                <a:cs typeface="Times New Roman"/>
                <a:sym typeface="Times New Roman"/>
              </a:rPr>
              <a:t>activated</a:t>
            </a:r>
            <a:r>
              <a:rPr lang="en" sz="1600">
                <a:latin typeface="Times New Roman"/>
                <a:ea typeface="Times New Roman"/>
                <a:cs typeface="Times New Roman"/>
                <a:sym typeface="Times New Roman"/>
              </a:rPr>
              <a:t> “</a:t>
            </a:r>
            <a:r>
              <a:rPr b="1" lang="en" sz="1600">
                <a:latin typeface="Times New Roman"/>
                <a:ea typeface="Times New Roman"/>
                <a:cs typeface="Times New Roman"/>
                <a:sym typeface="Times New Roman"/>
              </a:rPr>
              <a:t>capacitated</a:t>
            </a:r>
            <a:r>
              <a:rPr lang="en" sz="1600">
                <a:latin typeface="Times New Roman"/>
                <a:ea typeface="Times New Roman"/>
                <a:cs typeface="Times New Roman"/>
                <a:sym typeface="Times New Roman"/>
              </a:rPr>
              <a:t>”, it downregulates receptors for attachment with oviduct lining and courses towards the ovum. If ovulation doesn’t occur, sperm simply can cross to the abdominal cavity (usually harmless) or be phagocytosed by cells in oviducts. We hope that this explanation fills the apparent gap of knowledge in this incoherent, yet at times breathtaking physiology. </a:t>
            </a:r>
            <a:endParaRPr sz="16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5"/>
          <p:cNvSpPr txBox="1"/>
          <p:nvPr/>
        </p:nvSpPr>
        <p:spPr>
          <a:xfrm>
            <a:off x="834975" y="1709600"/>
            <a:ext cx="8458800" cy="171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latin typeface="Times New Roman"/>
                <a:ea typeface="Times New Roman"/>
                <a:cs typeface="Times New Roman"/>
                <a:sym typeface="Times New Roman"/>
              </a:rPr>
              <a:t>Zygote begins to divide as it travels through oviduct. The zygote reaches the uterine cavity </a:t>
            </a:r>
            <a:r>
              <a:rPr b="1" lang="en" sz="2200">
                <a:latin typeface="Times New Roman"/>
                <a:ea typeface="Times New Roman"/>
                <a:cs typeface="Times New Roman"/>
                <a:sym typeface="Times New Roman"/>
              </a:rPr>
              <a:t>3-5 days</a:t>
            </a:r>
            <a:r>
              <a:rPr lang="en" sz="2200">
                <a:latin typeface="Times New Roman"/>
                <a:ea typeface="Times New Roman"/>
                <a:cs typeface="Times New Roman"/>
                <a:sym typeface="Times New Roman"/>
              </a:rPr>
              <a:t> after fertilization.</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Clr>
                <a:schemeClr val="dk1"/>
              </a:buClr>
              <a:buSzPts val="2200"/>
              <a:buFont typeface="Times New Roman"/>
              <a:buChar char="-"/>
            </a:pPr>
            <a:r>
              <a:rPr b="1" lang="en" sz="2200">
                <a:solidFill>
                  <a:schemeClr val="dk1"/>
                </a:solidFill>
                <a:latin typeface="Times New Roman"/>
                <a:ea typeface="Times New Roman"/>
                <a:cs typeface="Times New Roman"/>
                <a:sym typeface="Times New Roman"/>
              </a:rPr>
              <a:t>Transport:</a:t>
            </a:r>
            <a:r>
              <a:rPr lang="en" sz="2200">
                <a:solidFill>
                  <a:schemeClr val="dk1"/>
                </a:solidFill>
                <a:latin typeface="Times New Roman"/>
                <a:ea typeface="Times New Roman"/>
                <a:cs typeface="Times New Roman"/>
                <a:sym typeface="Times New Roman"/>
              </a:rPr>
              <a:t> fluid current + action of cilia </a:t>
            </a:r>
            <a:r>
              <a:rPr lang="en" sz="900">
                <a:solidFill>
                  <a:srgbClr val="434343"/>
                </a:solidFill>
                <a:latin typeface="Times New Roman"/>
                <a:ea typeface="Times New Roman"/>
                <a:cs typeface="Times New Roman"/>
                <a:sym typeface="Times New Roman"/>
              </a:rPr>
              <a:t>(activated by estrogen)</a:t>
            </a:r>
            <a:r>
              <a:rPr lang="en" sz="2200">
                <a:solidFill>
                  <a:schemeClr val="dk1"/>
                </a:solidFill>
                <a:latin typeface="Times New Roman"/>
                <a:ea typeface="Times New Roman"/>
                <a:cs typeface="Times New Roman"/>
                <a:sym typeface="Times New Roman"/>
              </a:rPr>
              <a:t> + weak contractions of the fallopian tube.</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Delayed transport allows cell division to occur before the dividing ovum enters the uterus.</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latin typeface="Times New Roman"/>
                <a:ea typeface="Times New Roman"/>
                <a:cs typeface="Times New Roman"/>
                <a:sym typeface="Times New Roman"/>
              </a:rPr>
              <a:t>Isthmus (last two centimeters) relaxes under effect of progesterone.</a:t>
            </a:r>
            <a:endParaRPr sz="2200">
              <a:latin typeface="Times New Roman"/>
              <a:ea typeface="Times New Roman"/>
              <a:cs typeface="Times New Roman"/>
              <a:sym typeface="Times New Roman"/>
            </a:endParaRPr>
          </a:p>
          <a:p>
            <a:pPr indent="-368300" lvl="0" marL="457200" rtl="0" algn="l">
              <a:lnSpc>
                <a:spcPct val="115000"/>
              </a:lnSpc>
              <a:spcBef>
                <a:spcPts val="0"/>
              </a:spcBef>
              <a:spcAft>
                <a:spcPts val="0"/>
              </a:spcAft>
              <a:buSzPts val="2200"/>
              <a:buFont typeface="Times New Roman"/>
              <a:buChar char="-"/>
            </a:pPr>
            <a:r>
              <a:rPr lang="en" sz="2200">
                <a:solidFill>
                  <a:schemeClr val="dk1"/>
                </a:solidFill>
                <a:latin typeface="Times New Roman"/>
                <a:ea typeface="Times New Roman"/>
                <a:cs typeface="Times New Roman"/>
                <a:sym typeface="Times New Roman"/>
              </a:rPr>
              <a:t>(Blastocyst ~</a:t>
            </a:r>
            <a:r>
              <a:rPr b="1" lang="en" sz="2200">
                <a:solidFill>
                  <a:schemeClr val="dk1"/>
                </a:solidFill>
                <a:latin typeface="Times New Roman"/>
                <a:ea typeface="Times New Roman"/>
                <a:cs typeface="Times New Roman"/>
                <a:sym typeface="Times New Roman"/>
              </a:rPr>
              <a:t>100</a:t>
            </a:r>
            <a:r>
              <a:rPr lang="en" sz="2200">
                <a:solidFill>
                  <a:schemeClr val="dk1"/>
                </a:solidFill>
                <a:latin typeface="Times New Roman"/>
                <a:ea typeface="Times New Roman"/>
                <a:cs typeface="Times New Roman"/>
                <a:sym typeface="Times New Roman"/>
              </a:rPr>
              <a:t> cells) enters the uterus. Implants into lining of uterus (endometrium).</a:t>
            </a:r>
            <a:endParaRPr sz="2200">
              <a:solidFill>
                <a:schemeClr val="dk1"/>
              </a:solidFill>
              <a:latin typeface="Times New Roman"/>
              <a:ea typeface="Times New Roman"/>
              <a:cs typeface="Times New Roman"/>
              <a:sym typeface="Times New Roman"/>
            </a:endParaRPr>
          </a:p>
          <a:p>
            <a:pPr indent="-368300" lvl="0" marL="457200" rtl="0" algn="l">
              <a:spcBef>
                <a:spcPts val="0"/>
              </a:spcBef>
              <a:spcAft>
                <a:spcPts val="0"/>
              </a:spcAft>
              <a:buClr>
                <a:schemeClr val="dk1"/>
              </a:buClr>
              <a:buSzPts val="2200"/>
              <a:buFont typeface="Times New Roman"/>
              <a:buChar char="-"/>
            </a:pPr>
            <a:r>
              <a:rPr lang="en" sz="2200">
                <a:solidFill>
                  <a:schemeClr val="dk1"/>
                </a:solidFill>
                <a:latin typeface="Times New Roman"/>
                <a:ea typeface="Times New Roman"/>
                <a:cs typeface="Times New Roman"/>
                <a:sym typeface="Times New Roman"/>
              </a:rPr>
              <a:t>Implantation occurs </a:t>
            </a:r>
            <a:r>
              <a:rPr b="1" lang="en" sz="2200">
                <a:solidFill>
                  <a:schemeClr val="dk1"/>
                </a:solidFill>
                <a:latin typeface="Times New Roman"/>
                <a:ea typeface="Times New Roman"/>
                <a:cs typeface="Times New Roman"/>
                <a:sym typeface="Times New Roman"/>
              </a:rPr>
              <a:t>5-7</a:t>
            </a:r>
            <a:r>
              <a:rPr lang="en" sz="2200">
                <a:solidFill>
                  <a:schemeClr val="dk1"/>
                </a:solidFill>
                <a:latin typeface="Times New Roman"/>
                <a:ea typeface="Times New Roman"/>
                <a:cs typeface="Times New Roman"/>
                <a:sym typeface="Times New Roman"/>
              </a:rPr>
              <a:t> days after ovulation (Fertilization).</a:t>
            </a:r>
            <a:endParaRPr sz="2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200">
              <a:latin typeface="Times New Roman"/>
              <a:ea typeface="Times New Roman"/>
              <a:cs typeface="Times New Roman"/>
              <a:sym typeface="Times New Roman"/>
            </a:endParaRPr>
          </a:p>
        </p:txBody>
      </p:sp>
      <p:sp>
        <p:nvSpPr>
          <p:cNvPr id="105" name="Google Shape;105;p15"/>
          <p:cNvSpPr/>
          <p:nvPr/>
        </p:nvSpPr>
        <p:spPr>
          <a:xfrm>
            <a:off x="0" y="-10534"/>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06" name="Google Shape;106;p15"/>
          <p:cNvSpPr/>
          <p:nvPr/>
        </p:nvSpPr>
        <p:spPr>
          <a:xfrm>
            <a:off x="656616" y="-10489"/>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07" name="Google Shape;107;p15"/>
          <p:cNvSpPr txBox="1"/>
          <p:nvPr/>
        </p:nvSpPr>
        <p:spPr>
          <a:xfrm>
            <a:off x="11409324" y="-2087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108" name="Google Shape;108;p15"/>
          <p:cNvSpPr txBox="1"/>
          <p:nvPr/>
        </p:nvSpPr>
        <p:spPr>
          <a:xfrm>
            <a:off x="929925" y="-1052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PREGNANCY</a:t>
            </a:r>
            <a:endParaRPr sz="3200">
              <a:solidFill>
                <a:srgbClr val="FFFFFF"/>
              </a:solidFill>
              <a:latin typeface="Oswald"/>
              <a:ea typeface="Oswald"/>
              <a:cs typeface="Oswald"/>
              <a:sym typeface="Oswald"/>
            </a:endParaRPr>
          </a:p>
        </p:txBody>
      </p:sp>
      <p:sp>
        <p:nvSpPr>
          <p:cNvPr id="109" name="Google Shape;109;p15"/>
          <p:cNvSpPr txBox="1"/>
          <p:nvPr/>
        </p:nvSpPr>
        <p:spPr>
          <a:xfrm>
            <a:off x="188014" y="-59398"/>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2</a:t>
            </a:r>
            <a:endParaRPr sz="4500">
              <a:solidFill>
                <a:srgbClr val="FFFFFF"/>
              </a:solidFill>
              <a:latin typeface="Oswald"/>
              <a:ea typeface="Oswald"/>
              <a:cs typeface="Oswald"/>
              <a:sym typeface="Oswald"/>
            </a:endParaRPr>
          </a:p>
        </p:txBody>
      </p:sp>
      <p:sp>
        <p:nvSpPr>
          <p:cNvPr id="110" name="Google Shape;110;p15"/>
          <p:cNvSpPr/>
          <p:nvPr/>
        </p:nvSpPr>
        <p:spPr>
          <a:xfrm>
            <a:off x="456353" y="6798108"/>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11" name="Google Shape;111;p15"/>
          <p:cNvSpPr txBox="1"/>
          <p:nvPr/>
        </p:nvSpPr>
        <p:spPr>
          <a:xfrm>
            <a:off x="846563" y="6514890"/>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Placenta</a:t>
            </a:r>
            <a:endParaRPr sz="3700">
              <a:highlight>
                <a:srgbClr val="F4CCCC"/>
              </a:highlight>
              <a:latin typeface="Oswald"/>
              <a:ea typeface="Oswald"/>
              <a:cs typeface="Oswald"/>
              <a:sym typeface="Oswald"/>
            </a:endParaRPr>
          </a:p>
        </p:txBody>
      </p:sp>
      <p:sp>
        <p:nvSpPr>
          <p:cNvPr id="112" name="Google Shape;112;p15"/>
          <p:cNvSpPr txBox="1"/>
          <p:nvPr/>
        </p:nvSpPr>
        <p:spPr>
          <a:xfrm>
            <a:off x="924950" y="7460225"/>
            <a:ext cx="6211800" cy="29334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Trophoblastic cords from blastocyst.</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Blood capillaries grow in the cords.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b="1" lang="en" sz="2200">
                <a:latin typeface="Times New Roman"/>
                <a:ea typeface="Times New Roman"/>
                <a:cs typeface="Times New Roman"/>
                <a:sym typeface="Times New Roman"/>
              </a:rPr>
              <a:t>21</a:t>
            </a:r>
            <a:r>
              <a:rPr lang="en" sz="2200">
                <a:latin typeface="Times New Roman"/>
                <a:ea typeface="Times New Roman"/>
                <a:cs typeface="Times New Roman"/>
                <a:sym typeface="Times New Roman"/>
              </a:rPr>
              <a:t> days after fertilization, blood starts to be pumped by fetal heart into the capillaries. </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Maternal blood sinuses develop around the trophoblastic cords.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Char char="-"/>
            </a:pPr>
            <a:r>
              <a:rPr lang="en" sz="2200">
                <a:latin typeface="Times New Roman"/>
                <a:ea typeface="Times New Roman"/>
                <a:cs typeface="Times New Roman"/>
                <a:sym typeface="Times New Roman"/>
              </a:rPr>
              <a:t>More and more trophoblast projections develop (placental villi).</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22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t/>
            </a:r>
            <a:endParaRPr sz="2200">
              <a:solidFill>
                <a:srgbClr val="45818E"/>
              </a:solidFill>
              <a:latin typeface="Times New Roman"/>
              <a:ea typeface="Times New Roman"/>
              <a:cs typeface="Times New Roman"/>
              <a:sym typeface="Times New Roman"/>
            </a:endParaRPr>
          </a:p>
        </p:txBody>
      </p:sp>
      <p:pic>
        <p:nvPicPr>
          <p:cNvPr id="113" name="Google Shape;113;p15"/>
          <p:cNvPicPr preferRelativeResize="0"/>
          <p:nvPr/>
        </p:nvPicPr>
        <p:blipFill>
          <a:blip r:embed="rId3">
            <a:alphaModFix/>
          </a:blip>
          <a:stretch>
            <a:fillRect/>
          </a:stretch>
        </p:blipFill>
        <p:spPr>
          <a:xfrm>
            <a:off x="1027575" y="10688062"/>
            <a:ext cx="5535762" cy="2204488"/>
          </a:xfrm>
          <a:prstGeom prst="rect">
            <a:avLst/>
          </a:prstGeom>
          <a:noFill/>
          <a:ln cap="flat" cmpd="sng" w="28575">
            <a:solidFill>
              <a:srgbClr val="E06666"/>
            </a:solidFill>
            <a:prstDash val="solid"/>
            <a:round/>
            <a:headEnd len="sm" w="sm" type="none"/>
            <a:tailEnd len="sm" w="sm" type="none"/>
          </a:ln>
        </p:spPr>
      </p:pic>
      <p:sp>
        <p:nvSpPr>
          <p:cNvPr id="114" name="Google Shape;114;p15"/>
          <p:cNvSpPr/>
          <p:nvPr/>
        </p:nvSpPr>
        <p:spPr>
          <a:xfrm>
            <a:off x="8710425" y="8053838"/>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15" name="Google Shape;115;p15"/>
          <p:cNvSpPr txBox="1"/>
          <p:nvPr/>
        </p:nvSpPr>
        <p:spPr>
          <a:xfrm>
            <a:off x="9179013" y="7731927"/>
            <a:ext cx="7338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Function of The Placenta</a:t>
            </a:r>
            <a:endParaRPr sz="3700">
              <a:highlight>
                <a:srgbClr val="F4CCCC"/>
              </a:highlight>
              <a:latin typeface="Oswald"/>
              <a:ea typeface="Oswald"/>
              <a:cs typeface="Oswald"/>
              <a:sym typeface="Oswald"/>
            </a:endParaRPr>
          </a:p>
        </p:txBody>
      </p:sp>
      <p:sp>
        <p:nvSpPr>
          <p:cNvPr id="116" name="Google Shape;116;p15"/>
          <p:cNvSpPr txBox="1"/>
          <p:nvPr/>
        </p:nvSpPr>
        <p:spPr>
          <a:xfrm>
            <a:off x="9443600" y="8579325"/>
            <a:ext cx="3800100" cy="22626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Clr>
                <a:schemeClr val="dk1"/>
              </a:buClr>
              <a:buSzPts val="2500"/>
              <a:buFont typeface="Times New Roman"/>
              <a:buChar char="★"/>
            </a:pPr>
            <a:r>
              <a:rPr lang="en" sz="2500">
                <a:solidFill>
                  <a:schemeClr val="dk1"/>
                </a:solidFill>
                <a:latin typeface="Times New Roman"/>
                <a:ea typeface="Times New Roman"/>
                <a:cs typeface="Times New Roman"/>
                <a:sym typeface="Times New Roman"/>
              </a:rPr>
              <a:t>Respiration.</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 sz="2500">
                <a:solidFill>
                  <a:schemeClr val="dk1"/>
                </a:solidFill>
                <a:latin typeface="Times New Roman"/>
                <a:ea typeface="Times New Roman"/>
                <a:cs typeface="Times New Roman"/>
                <a:sym typeface="Times New Roman"/>
              </a:rPr>
              <a:t>Nutrition.</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 sz="2500">
                <a:solidFill>
                  <a:schemeClr val="dk1"/>
                </a:solidFill>
                <a:latin typeface="Times New Roman"/>
                <a:ea typeface="Times New Roman"/>
                <a:cs typeface="Times New Roman"/>
                <a:sym typeface="Times New Roman"/>
              </a:rPr>
              <a:t>Excretion.</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 sz="2500">
                <a:solidFill>
                  <a:schemeClr val="dk1"/>
                </a:solidFill>
                <a:latin typeface="Times New Roman"/>
                <a:ea typeface="Times New Roman"/>
                <a:cs typeface="Times New Roman"/>
                <a:sym typeface="Times New Roman"/>
              </a:rPr>
              <a:t>Endocrine.</a:t>
            </a:r>
            <a:endParaRPr sz="2500">
              <a:solidFill>
                <a:schemeClr val="dk1"/>
              </a:solidFill>
              <a:latin typeface="Times New Roman"/>
              <a:ea typeface="Times New Roman"/>
              <a:cs typeface="Times New Roman"/>
              <a:sym typeface="Times New Roman"/>
            </a:endParaRPr>
          </a:p>
          <a:p>
            <a:pPr indent="-387350" lvl="0" marL="457200" rtl="0" algn="l">
              <a:lnSpc>
                <a:spcPct val="115000"/>
              </a:lnSpc>
              <a:spcBef>
                <a:spcPts val="0"/>
              </a:spcBef>
              <a:spcAft>
                <a:spcPts val="0"/>
              </a:spcAft>
              <a:buClr>
                <a:schemeClr val="dk1"/>
              </a:buClr>
              <a:buSzPts val="2500"/>
              <a:buFont typeface="Times New Roman"/>
              <a:buChar char="★"/>
            </a:pPr>
            <a:r>
              <a:rPr lang="en" sz="2500">
                <a:solidFill>
                  <a:schemeClr val="dk1"/>
                </a:solidFill>
                <a:latin typeface="Times New Roman"/>
                <a:ea typeface="Times New Roman"/>
                <a:cs typeface="Times New Roman"/>
                <a:sym typeface="Times New Roman"/>
              </a:rPr>
              <a:t>Protection.</a:t>
            </a:r>
            <a:endParaRPr sz="2500">
              <a:solidFill>
                <a:schemeClr val="dk1"/>
              </a:solidFill>
              <a:latin typeface="Times New Roman"/>
              <a:ea typeface="Times New Roman"/>
              <a:cs typeface="Times New Roman"/>
              <a:sym typeface="Times New Roman"/>
            </a:endParaRPr>
          </a:p>
        </p:txBody>
      </p:sp>
      <p:sp>
        <p:nvSpPr>
          <p:cNvPr id="117" name="Google Shape;117;p15"/>
          <p:cNvSpPr txBox="1"/>
          <p:nvPr/>
        </p:nvSpPr>
        <p:spPr>
          <a:xfrm>
            <a:off x="8070375" y="5830663"/>
            <a:ext cx="6211800" cy="14685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6-5 </a:t>
            </a:r>
            <a:r>
              <a:rPr lang="en" sz="1500">
                <a:solidFill>
                  <a:srgbClr val="B45F06"/>
                </a:solidFill>
                <a:latin typeface="Merriweather"/>
                <a:ea typeface="Merriweather"/>
                <a:cs typeface="Merriweather"/>
                <a:sym typeface="Merriweather"/>
              </a:rPr>
              <a:t>In day 8-9 hatching occurs, which is the separation of </a:t>
            </a:r>
            <a:r>
              <a:rPr lang="en" sz="1500">
                <a:solidFill>
                  <a:srgbClr val="B45F06"/>
                </a:solidFill>
                <a:latin typeface="Merriweather"/>
                <a:ea typeface="Merriweather"/>
                <a:cs typeface="Merriweather"/>
                <a:sym typeface="Merriweather"/>
              </a:rPr>
              <a:t>zona pellucida from the fertilized ovum, to be replaced by trophoblasts, with the consequent development of blastocyst cavity from uterine milk through thin membrane of trophoblast in preparation of implantation.</a:t>
            </a:r>
            <a:endParaRPr sz="1500">
              <a:solidFill>
                <a:srgbClr val="B45F06"/>
              </a:solidFill>
              <a:latin typeface="Merriweather"/>
              <a:ea typeface="Merriweather"/>
              <a:cs typeface="Merriweather"/>
              <a:sym typeface="Merriweather"/>
            </a:endParaRPr>
          </a:p>
        </p:txBody>
      </p:sp>
      <p:sp>
        <p:nvSpPr>
          <p:cNvPr id="118" name="Google Shape;118;p15"/>
          <p:cNvSpPr txBox="1"/>
          <p:nvPr/>
        </p:nvSpPr>
        <p:spPr>
          <a:xfrm>
            <a:off x="9763728" y="14136229"/>
            <a:ext cx="3242100" cy="883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6-8</a:t>
            </a:r>
            <a:endParaRPr b="1" sz="2800">
              <a:latin typeface="Merriweather"/>
              <a:ea typeface="Merriweather"/>
              <a:cs typeface="Merriweather"/>
              <a:sym typeface="Merriweather"/>
            </a:endParaRPr>
          </a:p>
        </p:txBody>
      </p:sp>
      <p:sp>
        <p:nvSpPr>
          <p:cNvPr id="119" name="Google Shape;119;p15"/>
          <p:cNvSpPr txBox="1"/>
          <p:nvPr/>
        </p:nvSpPr>
        <p:spPr>
          <a:xfrm>
            <a:off x="2441100" y="12806000"/>
            <a:ext cx="2439900" cy="883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6-6</a:t>
            </a:r>
            <a:endParaRPr b="1" sz="2800">
              <a:latin typeface="Merriweather"/>
              <a:ea typeface="Merriweather"/>
              <a:cs typeface="Merriweather"/>
              <a:sym typeface="Merriweather"/>
            </a:endParaRPr>
          </a:p>
        </p:txBody>
      </p:sp>
      <p:pic>
        <p:nvPicPr>
          <p:cNvPr id="120" name="Google Shape;120;p15"/>
          <p:cNvPicPr preferRelativeResize="0"/>
          <p:nvPr/>
        </p:nvPicPr>
        <p:blipFill>
          <a:blip r:embed="rId4">
            <a:alphaModFix/>
          </a:blip>
          <a:stretch>
            <a:fillRect/>
          </a:stretch>
        </p:blipFill>
        <p:spPr>
          <a:xfrm>
            <a:off x="9942924" y="3617138"/>
            <a:ext cx="3293525" cy="2248587"/>
          </a:xfrm>
          <a:prstGeom prst="rect">
            <a:avLst/>
          </a:prstGeom>
          <a:noFill/>
          <a:ln cap="flat" cmpd="sng" w="28575">
            <a:solidFill>
              <a:srgbClr val="45818E"/>
            </a:solidFill>
            <a:prstDash val="solid"/>
            <a:round/>
            <a:headEnd len="sm" w="sm" type="none"/>
            <a:tailEnd len="sm" w="sm" type="none"/>
          </a:ln>
        </p:spPr>
      </p:pic>
      <p:pic>
        <p:nvPicPr>
          <p:cNvPr id="121" name="Google Shape;121;p15"/>
          <p:cNvPicPr preferRelativeResize="0"/>
          <p:nvPr/>
        </p:nvPicPr>
        <p:blipFill>
          <a:blip r:embed="rId5">
            <a:alphaModFix/>
          </a:blip>
          <a:stretch>
            <a:fillRect/>
          </a:stretch>
        </p:blipFill>
        <p:spPr>
          <a:xfrm>
            <a:off x="5575826" y="13109011"/>
            <a:ext cx="2439783" cy="2262599"/>
          </a:xfrm>
          <a:prstGeom prst="rect">
            <a:avLst/>
          </a:prstGeom>
          <a:noFill/>
          <a:ln cap="flat" cmpd="sng" w="28575">
            <a:solidFill>
              <a:srgbClr val="45818E"/>
            </a:solidFill>
            <a:prstDash val="solid"/>
            <a:round/>
            <a:headEnd len="sm" w="sm" type="none"/>
            <a:tailEnd len="sm" w="sm" type="none"/>
          </a:ln>
        </p:spPr>
      </p:pic>
      <p:sp>
        <p:nvSpPr>
          <p:cNvPr id="122" name="Google Shape;122;p15"/>
          <p:cNvSpPr txBox="1"/>
          <p:nvPr/>
        </p:nvSpPr>
        <p:spPr>
          <a:xfrm>
            <a:off x="4881000" y="15246200"/>
            <a:ext cx="4102500" cy="1468500"/>
          </a:xfrm>
          <a:prstGeom prst="rect">
            <a:avLst/>
          </a:prstGeom>
          <a:noFill/>
          <a:ln>
            <a:noFill/>
          </a:ln>
        </p:spPr>
        <p:txBody>
          <a:bodyPr anchorCtr="0" anchor="t" bIns="242375" lIns="242375" spcFirstLastPara="1" rIns="242375" wrap="square" tIns="242375">
            <a:noAutofit/>
          </a:bodyPr>
          <a:lstStyle/>
          <a:p>
            <a:pPr indent="0" lvl="0" marL="0" rtl="0" algn="ctr">
              <a:spcBef>
                <a:spcPts val="0"/>
              </a:spcBef>
              <a:spcAft>
                <a:spcPts val="0"/>
              </a:spcAft>
              <a:buNone/>
            </a:pPr>
            <a:r>
              <a:rPr b="1" lang="en" sz="2800">
                <a:latin typeface="Merriweather"/>
                <a:ea typeface="Merriweather"/>
                <a:cs typeface="Merriweather"/>
                <a:sym typeface="Merriweather"/>
              </a:rPr>
              <a:t>Figure 6-7</a:t>
            </a:r>
            <a:r>
              <a:rPr b="1" lang="en" sz="2000">
                <a:latin typeface="Merriweather"/>
                <a:ea typeface="Merriweather"/>
                <a:cs typeface="Merriweather"/>
                <a:sym typeface="Merriweather"/>
              </a:rPr>
              <a:t> </a:t>
            </a:r>
            <a:r>
              <a:rPr lang="en" sz="2000">
                <a:latin typeface="Merriweather"/>
                <a:ea typeface="Merriweather"/>
                <a:cs typeface="Merriweather"/>
                <a:sym typeface="Merriweather"/>
              </a:rPr>
              <a:t>Blastocyst Differentiation.</a:t>
            </a:r>
            <a:endParaRPr sz="2000">
              <a:latin typeface="Merriweather"/>
              <a:ea typeface="Merriweather"/>
              <a:cs typeface="Merriweather"/>
              <a:sym typeface="Merriweather"/>
            </a:endParaRPr>
          </a:p>
        </p:txBody>
      </p:sp>
      <p:pic>
        <p:nvPicPr>
          <p:cNvPr id="123" name="Google Shape;123;p15"/>
          <p:cNvPicPr preferRelativeResize="0"/>
          <p:nvPr/>
        </p:nvPicPr>
        <p:blipFill>
          <a:blip r:embed="rId6">
            <a:alphaModFix/>
          </a:blip>
          <a:stretch>
            <a:fillRect/>
          </a:stretch>
        </p:blipFill>
        <p:spPr>
          <a:xfrm>
            <a:off x="8849263" y="11286532"/>
            <a:ext cx="4654000" cy="2933501"/>
          </a:xfrm>
          <a:prstGeom prst="rect">
            <a:avLst/>
          </a:prstGeom>
          <a:noFill/>
          <a:ln cap="flat" cmpd="sng" w="28575">
            <a:solidFill>
              <a:srgbClr val="45818E"/>
            </a:solidFill>
            <a:prstDash val="solid"/>
            <a:round/>
            <a:headEnd len="sm" w="sm" type="none"/>
            <a:tailEnd len="sm" w="sm" type="none"/>
          </a:ln>
        </p:spPr>
      </p:pic>
      <p:cxnSp>
        <p:nvCxnSpPr>
          <p:cNvPr id="124" name="Google Shape;124;p15"/>
          <p:cNvCxnSpPr/>
          <p:nvPr/>
        </p:nvCxnSpPr>
        <p:spPr>
          <a:xfrm flipH="1">
            <a:off x="7639038" y="7113400"/>
            <a:ext cx="10200" cy="5688300"/>
          </a:xfrm>
          <a:prstGeom prst="straightConnector1">
            <a:avLst/>
          </a:prstGeom>
          <a:noFill/>
          <a:ln cap="flat" cmpd="sng" w="76200">
            <a:solidFill>
              <a:srgbClr val="EA9999"/>
            </a:solidFill>
            <a:prstDash val="solid"/>
            <a:round/>
            <a:headEnd len="med" w="med" type="none"/>
            <a:tailEnd len="med" w="med" type="none"/>
          </a:ln>
        </p:spPr>
      </p:cxnSp>
      <p:sp>
        <p:nvSpPr>
          <p:cNvPr id="125" name="Google Shape;125;p15"/>
          <p:cNvSpPr/>
          <p:nvPr/>
        </p:nvSpPr>
        <p:spPr>
          <a:xfrm>
            <a:off x="490003" y="1076919"/>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26" name="Google Shape;126;p15"/>
          <p:cNvSpPr txBox="1"/>
          <p:nvPr/>
        </p:nvSpPr>
        <p:spPr>
          <a:xfrm>
            <a:off x="910250" y="783400"/>
            <a:ext cx="90411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solidFill>
                  <a:schemeClr val="dk1"/>
                </a:solidFill>
                <a:highlight>
                  <a:srgbClr val="F4CCCC"/>
                </a:highlight>
                <a:latin typeface="Oswald"/>
                <a:ea typeface="Oswald"/>
                <a:cs typeface="Oswald"/>
                <a:sym typeface="Oswald"/>
              </a:rPr>
              <a:t>Transport of Fertilized Ovum and Implantation</a:t>
            </a:r>
            <a:endParaRPr sz="3700">
              <a:solidFill>
                <a:schemeClr val="dk1"/>
              </a:solidFill>
              <a:highlight>
                <a:srgbClr val="F4CCCC"/>
              </a:highlight>
              <a:latin typeface="Oswald"/>
              <a:ea typeface="Oswald"/>
              <a:cs typeface="Oswald"/>
              <a:sym typeface="Oswald"/>
            </a:endParaRPr>
          </a:p>
          <a:p>
            <a:pPr indent="0" lvl="0" marL="0" rtl="0" algn="l">
              <a:spcBef>
                <a:spcPts val="0"/>
              </a:spcBef>
              <a:spcAft>
                <a:spcPts val="0"/>
              </a:spcAft>
              <a:buNone/>
            </a:pPr>
            <a:r>
              <a:t/>
            </a:r>
            <a:endParaRPr sz="3700">
              <a:highlight>
                <a:srgbClr val="F4CCCC"/>
              </a:highlight>
              <a:latin typeface="Oswald"/>
              <a:ea typeface="Oswald"/>
              <a:cs typeface="Oswald"/>
              <a:sym typeface="Oswald"/>
            </a:endParaRPr>
          </a:p>
        </p:txBody>
      </p:sp>
      <p:sp>
        <p:nvSpPr>
          <p:cNvPr id="127" name="Google Shape;127;p15"/>
          <p:cNvSpPr txBox="1"/>
          <p:nvPr/>
        </p:nvSpPr>
        <p:spPr>
          <a:xfrm>
            <a:off x="10239813" y="2772286"/>
            <a:ext cx="2621400" cy="699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6-4</a:t>
            </a:r>
            <a:endParaRPr b="1" sz="2800">
              <a:latin typeface="Merriweather"/>
              <a:ea typeface="Merriweather"/>
              <a:cs typeface="Merriweather"/>
              <a:sym typeface="Merriweather"/>
            </a:endParaRPr>
          </a:p>
        </p:txBody>
      </p:sp>
      <p:pic>
        <p:nvPicPr>
          <p:cNvPr id="128" name="Google Shape;128;p15"/>
          <p:cNvPicPr preferRelativeResize="0"/>
          <p:nvPr/>
        </p:nvPicPr>
        <p:blipFill>
          <a:blip r:embed="rId7">
            <a:alphaModFix/>
          </a:blip>
          <a:stretch>
            <a:fillRect/>
          </a:stretch>
        </p:blipFill>
        <p:spPr>
          <a:xfrm>
            <a:off x="9942936" y="878216"/>
            <a:ext cx="3293525" cy="1974927"/>
          </a:xfrm>
          <a:prstGeom prst="rect">
            <a:avLst/>
          </a:prstGeom>
          <a:noFill/>
          <a:ln cap="flat" cmpd="sng" w="28575">
            <a:solidFill>
              <a:srgbClr val="E06666"/>
            </a:solidFill>
            <a:prstDash val="solid"/>
            <a:round/>
            <a:headEnd len="sm" w="sm" type="none"/>
            <a:tailEnd len="sm" w="sm" type="none"/>
          </a:ln>
        </p:spPr>
      </p:pic>
      <p:sp>
        <p:nvSpPr>
          <p:cNvPr id="129" name="Google Shape;129;p15"/>
          <p:cNvSpPr/>
          <p:nvPr/>
        </p:nvSpPr>
        <p:spPr>
          <a:xfrm>
            <a:off x="566498" y="16653508"/>
            <a:ext cx="13585500" cy="4512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rgbClr val="000000"/>
              </a:buClr>
              <a:buSzPts val="1100"/>
              <a:buFont typeface="Arial"/>
              <a:buNone/>
            </a:pPr>
            <a:r>
              <a:rPr lang="en" sz="2500">
                <a:solidFill>
                  <a:srgbClr val="FFFFFF"/>
                </a:solidFill>
                <a:latin typeface="Oswald"/>
                <a:ea typeface="Oswald"/>
                <a:cs typeface="Oswald"/>
                <a:sym typeface="Oswald"/>
              </a:rPr>
              <a:t>FOOTNOTES</a:t>
            </a:r>
            <a:endParaRPr/>
          </a:p>
        </p:txBody>
      </p:sp>
      <p:sp>
        <p:nvSpPr>
          <p:cNvPr id="130" name="Google Shape;130;p15"/>
          <p:cNvSpPr/>
          <p:nvPr/>
        </p:nvSpPr>
        <p:spPr>
          <a:xfrm>
            <a:off x="21398" y="16653508"/>
            <a:ext cx="468600" cy="4512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31" name="Google Shape;131;p15"/>
          <p:cNvSpPr txBox="1"/>
          <p:nvPr/>
        </p:nvSpPr>
        <p:spPr>
          <a:xfrm>
            <a:off x="0" y="17148600"/>
            <a:ext cx="14097000" cy="2658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AutoNum type="arabicPeriod"/>
            </a:pPr>
            <a:r>
              <a:rPr b="1" lang="en" sz="1800">
                <a:latin typeface="Times New Roman"/>
                <a:ea typeface="Times New Roman"/>
                <a:cs typeface="Times New Roman"/>
                <a:sym typeface="Times New Roman"/>
              </a:rPr>
              <a:t>Simplified Model of The Placenta, Placental Cords:</a:t>
            </a:r>
            <a:r>
              <a:rPr lang="en" sz="1800">
                <a:latin typeface="Times New Roman"/>
                <a:ea typeface="Times New Roman"/>
                <a:cs typeface="Times New Roman"/>
                <a:sym typeface="Times New Roman"/>
              </a:rPr>
              <a:t> A </a:t>
            </a:r>
            <a:r>
              <a:rPr i="1" lang="en" sz="1800">
                <a:latin typeface="Times New Roman"/>
                <a:ea typeface="Times New Roman"/>
                <a:cs typeface="Times New Roman"/>
                <a:sym typeface="Times New Roman"/>
              </a:rPr>
              <a:t>morula</a:t>
            </a:r>
            <a:r>
              <a:rPr lang="en" sz="1800">
                <a:latin typeface="Times New Roman"/>
                <a:ea typeface="Times New Roman"/>
                <a:cs typeface="Times New Roman"/>
                <a:sym typeface="Times New Roman"/>
              </a:rPr>
              <a:t> (in uterine cavity) </a:t>
            </a:r>
            <a:r>
              <a:rPr lang="en" sz="1800">
                <a:solidFill>
                  <a:srgbClr val="222222"/>
                </a:solidFill>
                <a:highlight>
                  <a:srgbClr val="FFFFFF"/>
                </a:highlight>
                <a:latin typeface="Times New Roman"/>
                <a:ea typeface="Times New Roman"/>
                <a:cs typeface="Times New Roman"/>
                <a:sym typeface="Times New Roman"/>
              </a:rPr>
              <a:t>sheds its zona pellucida ‘</a:t>
            </a:r>
            <a:r>
              <a:rPr lang="en" sz="1800">
                <a:solidFill>
                  <a:srgbClr val="B45F06"/>
                </a:solidFill>
                <a:highlight>
                  <a:srgbClr val="FFFFFF"/>
                </a:highlight>
                <a:latin typeface="Times New Roman"/>
                <a:ea typeface="Times New Roman"/>
                <a:cs typeface="Times New Roman"/>
                <a:sym typeface="Times New Roman"/>
              </a:rPr>
              <a:t>Hatching process</a:t>
            </a:r>
            <a:r>
              <a:rPr lang="en" sz="1800">
                <a:solidFill>
                  <a:srgbClr val="222222"/>
                </a:solidFill>
                <a:highlight>
                  <a:srgbClr val="FFFFFF"/>
                </a:highlight>
                <a:latin typeface="Times New Roman"/>
                <a:ea typeface="Times New Roman"/>
                <a:cs typeface="Times New Roman"/>
                <a:sym typeface="Times New Roman"/>
              </a:rPr>
              <a:t>’ and some cells of the morula differentiates into trophoblasts to surround it→ Trophoblasts allow some uterine milk to enter the morula and the morula forms a cavity and is then transformed into a </a:t>
            </a:r>
            <a:r>
              <a:rPr i="1" lang="en" sz="1800">
                <a:solidFill>
                  <a:srgbClr val="222222"/>
                </a:solidFill>
                <a:highlight>
                  <a:srgbClr val="FFFFFF"/>
                </a:highlight>
                <a:latin typeface="Times New Roman"/>
                <a:ea typeface="Times New Roman"/>
                <a:cs typeface="Times New Roman"/>
                <a:sym typeface="Times New Roman"/>
              </a:rPr>
              <a:t>blastocyst</a:t>
            </a:r>
            <a:r>
              <a:rPr lang="en" sz="1800">
                <a:solidFill>
                  <a:srgbClr val="222222"/>
                </a:solidFill>
                <a:highlight>
                  <a:srgbClr val="FFFFFF"/>
                </a:highlight>
                <a:latin typeface="Times New Roman"/>
                <a:ea typeface="Times New Roman"/>
                <a:cs typeface="Times New Roman"/>
                <a:sym typeface="Times New Roman"/>
              </a:rPr>
              <a:t> → Trophoblast cells attach to the endometrial lining through adhesion proteins (</a:t>
            </a:r>
            <a:r>
              <a:rPr i="1" lang="en" sz="1800">
                <a:solidFill>
                  <a:srgbClr val="222222"/>
                </a:solidFill>
                <a:highlight>
                  <a:srgbClr val="FFFFFF"/>
                </a:highlight>
                <a:latin typeface="Times New Roman"/>
                <a:ea typeface="Times New Roman"/>
                <a:cs typeface="Times New Roman"/>
                <a:sym typeface="Times New Roman"/>
              </a:rPr>
              <a:t>integrins</a:t>
            </a:r>
            <a:r>
              <a:rPr lang="en" sz="1800">
                <a:solidFill>
                  <a:srgbClr val="222222"/>
                </a:solidFill>
                <a:highlight>
                  <a:srgbClr val="FFFFFF"/>
                </a:highlight>
                <a:latin typeface="Times New Roman"/>
                <a:ea typeface="Times New Roman"/>
                <a:cs typeface="Times New Roman"/>
                <a:sym typeface="Times New Roman"/>
              </a:rPr>
              <a:t>) → This triggers release of proteolytic enzymes from trophoblasts → Digestion of endometrium releasing stored nutrients —engulfed by </a:t>
            </a:r>
            <a:r>
              <a:rPr lang="en" sz="1800">
                <a:solidFill>
                  <a:srgbClr val="222222"/>
                </a:solidFill>
                <a:highlight>
                  <a:srgbClr val="FFFFFF"/>
                </a:highlight>
                <a:latin typeface="Times New Roman"/>
                <a:ea typeface="Times New Roman"/>
                <a:cs typeface="Times New Roman"/>
                <a:sym typeface="Times New Roman"/>
              </a:rPr>
              <a:t>trophoblast</a:t>
            </a:r>
            <a:r>
              <a:rPr lang="en" sz="1800">
                <a:solidFill>
                  <a:srgbClr val="222222"/>
                </a:solidFill>
                <a:highlight>
                  <a:srgbClr val="FFFFFF"/>
                </a:highlight>
                <a:latin typeface="Times New Roman"/>
                <a:ea typeface="Times New Roman"/>
                <a:cs typeface="Times New Roman"/>
                <a:sym typeface="Times New Roman"/>
              </a:rPr>
              <a:t> which starts proliferating extensively → The </a:t>
            </a:r>
            <a:r>
              <a:rPr lang="en" sz="1800">
                <a:solidFill>
                  <a:srgbClr val="222222"/>
                </a:solidFill>
                <a:highlight>
                  <a:srgbClr val="FFFFFF"/>
                </a:highlight>
                <a:latin typeface="Times New Roman"/>
                <a:ea typeface="Times New Roman"/>
                <a:cs typeface="Times New Roman"/>
                <a:sym typeface="Times New Roman"/>
              </a:rPr>
              <a:t>proliferating</a:t>
            </a:r>
            <a:r>
              <a:rPr lang="en" sz="1800">
                <a:solidFill>
                  <a:srgbClr val="222222"/>
                </a:solidFill>
                <a:highlight>
                  <a:srgbClr val="FFFFFF"/>
                </a:highlight>
                <a:latin typeface="Times New Roman"/>
                <a:ea typeface="Times New Roman"/>
                <a:cs typeface="Times New Roman"/>
                <a:sym typeface="Times New Roman"/>
              </a:rPr>
              <a:t> cells fuse to form an outer mesh of cells </a:t>
            </a:r>
            <a:r>
              <a:rPr lang="en" sz="1800">
                <a:solidFill>
                  <a:srgbClr val="222222"/>
                </a:solidFill>
                <a:highlight>
                  <a:srgbClr val="FFFFFF"/>
                </a:highlight>
                <a:latin typeface="Times New Roman"/>
                <a:ea typeface="Times New Roman"/>
                <a:cs typeface="Times New Roman"/>
                <a:sym typeface="Times New Roman"/>
              </a:rPr>
              <a:t>called</a:t>
            </a:r>
            <a:r>
              <a:rPr lang="en" sz="1800">
                <a:solidFill>
                  <a:srgbClr val="222222"/>
                </a:solidFill>
                <a:highlight>
                  <a:srgbClr val="FFFFFF"/>
                </a:highlight>
                <a:latin typeface="Times New Roman"/>
                <a:ea typeface="Times New Roman"/>
                <a:cs typeface="Times New Roman"/>
                <a:sym typeface="Times New Roman"/>
              </a:rPr>
              <a:t> </a:t>
            </a:r>
            <a:r>
              <a:rPr i="1" lang="en" sz="1800">
                <a:solidFill>
                  <a:srgbClr val="222222"/>
                </a:solidFill>
                <a:highlight>
                  <a:srgbClr val="FFFFFF"/>
                </a:highlight>
                <a:latin typeface="Times New Roman"/>
                <a:ea typeface="Times New Roman"/>
                <a:cs typeface="Times New Roman"/>
                <a:sym typeface="Times New Roman"/>
              </a:rPr>
              <a:t>syncytiotrophoblasts</a:t>
            </a:r>
            <a:r>
              <a:rPr lang="en" sz="1800">
                <a:solidFill>
                  <a:srgbClr val="222222"/>
                </a:solidFill>
                <a:highlight>
                  <a:srgbClr val="FFFFFF"/>
                </a:highlight>
                <a:latin typeface="Times New Roman"/>
                <a:ea typeface="Times New Roman"/>
                <a:cs typeface="Times New Roman"/>
                <a:sym typeface="Times New Roman"/>
              </a:rPr>
              <a:t> whilst the remaining cells underneath form </a:t>
            </a:r>
            <a:r>
              <a:rPr i="1" lang="en" sz="1800">
                <a:solidFill>
                  <a:srgbClr val="222222"/>
                </a:solidFill>
                <a:highlight>
                  <a:srgbClr val="FFFFFF"/>
                </a:highlight>
                <a:latin typeface="Times New Roman"/>
                <a:ea typeface="Times New Roman"/>
                <a:cs typeface="Times New Roman"/>
                <a:sym typeface="Times New Roman"/>
              </a:rPr>
              <a:t>cytotrophoblasts</a:t>
            </a:r>
            <a:r>
              <a:rPr lang="en" sz="1800">
                <a:solidFill>
                  <a:srgbClr val="222222"/>
                </a:solidFill>
                <a:highlight>
                  <a:srgbClr val="FFFFFF"/>
                </a:highlight>
                <a:latin typeface="Times New Roman"/>
                <a:ea typeface="Times New Roman"/>
                <a:cs typeface="Times New Roman"/>
                <a:sym typeface="Times New Roman"/>
              </a:rPr>
              <a:t> → Cytotrophoblasts continue proliferating, and clump together to reach deeper layers of endometrium within the hole they created, this forms the “</a:t>
            </a:r>
            <a:r>
              <a:rPr i="1" lang="en" sz="1800">
                <a:solidFill>
                  <a:srgbClr val="222222"/>
                </a:solidFill>
                <a:highlight>
                  <a:srgbClr val="FFFFFF"/>
                </a:highlight>
                <a:latin typeface="Times New Roman"/>
                <a:ea typeface="Times New Roman"/>
                <a:cs typeface="Times New Roman"/>
                <a:sym typeface="Times New Roman"/>
              </a:rPr>
              <a:t>placental cords</a:t>
            </a:r>
            <a:r>
              <a:rPr lang="en" sz="1800">
                <a:solidFill>
                  <a:srgbClr val="222222"/>
                </a:solidFill>
                <a:highlight>
                  <a:srgbClr val="FFFFFF"/>
                </a:highlight>
                <a:latin typeface="Times New Roman"/>
                <a:ea typeface="Times New Roman"/>
                <a:cs typeface="Times New Roman"/>
                <a:sym typeface="Times New Roman"/>
              </a:rPr>
              <a:t>” → Cytotrophoblasts begin laying mesenchyme underneath their mass which lies between the trophoblasts and the developing embryo → This mesenchyme differentiates into blood vessels → These blood vessels eventually connect the embryo to the maternal capillaries.</a:t>
            </a:r>
            <a:endParaRPr sz="18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6"/>
          <p:cNvSpPr/>
          <p:nvPr/>
        </p:nvSpPr>
        <p:spPr>
          <a:xfrm>
            <a:off x="478253" y="1302732"/>
            <a:ext cx="468600" cy="433500"/>
          </a:xfrm>
          <a:prstGeom prst="rect">
            <a:avLst/>
          </a:prstGeom>
          <a:solidFill>
            <a:srgbClr val="D9D2E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37" name="Google Shape;137;p16"/>
          <p:cNvSpPr txBox="1"/>
          <p:nvPr/>
        </p:nvSpPr>
        <p:spPr>
          <a:xfrm>
            <a:off x="868474" y="1019525"/>
            <a:ext cx="109863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D9D2E9"/>
                </a:highlight>
                <a:latin typeface="Oswald"/>
                <a:ea typeface="Oswald"/>
                <a:cs typeface="Oswald"/>
                <a:sym typeface="Oswald"/>
              </a:rPr>
              <a:t>Placental Permeability and Membrane Diffusion Conductance</a:t>
            </a:r>
            <a:endParaRPr sz="3700">
              <a:highlight>
                <a:srgbClr val="D9D2E9"/>
              </a:highlight>
              <a:latin typeface="Oswald"/>
              <a:ea typeface="Oswald"/>
              <a:cs typeface="Oswald"/>
              <a:sym typeface="Oswald"/>
            </a:endParaRPr>
          </a:p>
        </p:txBody>
      </p:sp>
      <p:sp>
        <p:nvSpPr>
          <p:cNvPr id="138" name="Google Shape;138;p16"/>
          <p:cNvSpPr txBox="1"/>
          <p:nvPr/>
        </p:nvSpPr>
        <p:spPr>
          <a:xfrm>
            <a:off x="946850" y="1888625"/>
            <a:ext cx="12305100" cy="1843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In the </a:t>
            </a:r>
            <a:r>
              <a:rPr b="1" lang="en" sz="2400" u="sng">
                <a:latin typeface="Times New Roman"/>
                <a:ea typeface="Times New Roman"/>
                <a:cs typeface="Times New Roman"/>
                <a:sym typeface="Times New Roman"/>
              </a:rPr>
              <a:t>early</a:t>
            </a:r>
            <a:r>
              <a:rPr lang="en" sz="2400">
                <a:latin typeface="Times New Roman"/>
                <a:ea typeface="Times New Roman"/>
                <a:cs typeface="Times New Roman"/>
                <a:sym typeface="Times New Roman"/>
              </a:rPr>
              <a:t> months of pregnancy, the placental membrane is still thick </a:t>
            </a:r>
            <a:r>
              <a:rPr lang="en" sz="2400">
                <a:solidFill>
                  <a:schemeClr val="dk1"/>
                </a:solidFill>
                <a:latin typeface="Times New Roman"/>
                <a:ea typeface="Times New Roman"/>
                <a:cs typeface="Times New Roman"/>
                <a:sym typeface="Times New Roman"/>
              </a:rPr>
              <a:t>and the surface area is small </a:t>
            </a:r>
            <a:r>
              <a:rPr lang="en" sz="2400">
                <a:latin typeface="Times New Roman"/>
                <a:ea typeface="Times New Roman"/>
                <a:cs typeface="Times New Roman"/>
                <a:sym typeface="Times New Roman"/>
              </a:rPr>
              <a:t> because it is not fully developed and grown. </a:t>
            </a:r>
            <a:r>
              <a:rPr lang="en" sz="2400">
                <a:solidFill>
                  <a:srgbClr val="999999"/>
                </a:solidFill>
                <a:latin typeface="Times New Roman"/>
                <a:ea typeface="Times New Roman"/>
                <a:cs typeface="Times New Roman"/>
                <a:sym typeface="Times New Roman"/>
              </a:rPr>
              <a:t>(permeability is low) </a:t>
            </a:r>
            <a:endParaRPr sz="2400">
              <a:solidFill>
                <a:srgbClr val="999999"/>
              </a:solidFill>
              <a:latin typeface="Times New Roman"/>
              <a:ea typeface="Times New Roman"/>
              <a:cs typeface="Times New Roman"/>
              <a:sym typeface="Times New Roman"/>
            </a:endParaRPr>
          </a:p>
          <a:p>
            <a:pPr indent="-381000" lvl="0" marL="457200" rtl="0" algn="l">
              <a:spcBef>
                <a:spcPts val="0"/>
              </a:spcBef>
              <a:spcAft>
                <a:spcPts val="0"/>
              </a:spcAft>
              <a:buSzPts val="2400"/>
              <a:buFont typeface="Times New Roman"/>
              <a:buChar char="-"/>
            </a:pPr>
            <a:r>
              <a:rPr lang="en" sz="2400">
                <a:latin typeface="Times New Roman"/>
                <a:ea typeface="Times New Roman"/>
                <a:cs typeface="Times New Roman"/>
                <a:sym typeface="Times New Roman"/>
              </a:rPr>
              <a:t>In </a:t>
            </a:r>
            <a:r>
              <a:rPr b="1" lang="en" sz="2400" u="sng">
                <a:latin typeface="Times New Roman"/>
                <a:ea typeface="Times New Roman"/>
                <a:cs typeface="Times New Roman"/>
                <a:sym typeface="Times New Roman"/>
              </a:rPr>
              <a:t>later</a:t>
            </a:r>
            <a:r>
              <a:rPr lang="en" sz="2400">
                <a:latin typeface="Times New Roman"/>
                <a:ea typeface="Times New Roman"/>
                <a:cs typeface="Times New Roman"/>
                <a:sym typeface="Times New Roman"/>
              </a:rPr>
              <a:t> pregnancy, the permeability increases</a:t>
            </a:r>
            <a:r>
              <a:rPr baseline="30000" lang="en" sz="2400">
                <a:latin typeface="Times New Roman"/>
                <a:ea typeface="Times New Roman"/>
                <a:cs typeface="Times New Roman"/>
                <a:sym typeface="Times New Roman"/>
              </a:rPr>
              <a:t>1</a:t>
            </a:r>
            <a:r>
              <a:rPr lang="en" sz="2400">
                <a:latin typeface="Times New Roman"/>
                <a:ea typeface="Times New Roman"/>
                <a:cs typeface="Times New Roman"/>
                <a:sym typeface="Times New Roman"/>
              </a:rPr>
              <a:t> because of thinning of the membrane diffusion layers and because the surface area expands many times over.</a:t>
            </a:r>
            <a:endParaRPr sz="2400">
              <a:latin typeface="Times New Roman"/>
              <a:ea typeface="Times New Roman"/>
              <a:cs typeface="Times New Roman"/>
              <a:sym typeface="Times New Roman"/>
            </a:endParaRPr>
          </a:p>
        </p:txBody>
      </p:sp>
      <p:pic>
        <p:nvPicPr>
          <p:cNvPr id="139" name="Google Shape;139;p16"/>
          <p:cNvPicPr preferRelativeResize="0"/>
          <p:nvPr/>
        </p:nvPicPr>
        <p:blipFill rotWithShape="1">
          <a:blip r:embed="rId3">
            <a:alphaModFix/>
          </a:blip>
          <a:srcRect b="0" l="0" r="0" t="0"/>
          <a:stretch/>
        </p:blipFill>
        <p:spPr>
          <a:xfrm>
            <a:off x="3801775" y="3927506"/>
            <a:ext cx="5216275" cy="3074450"/>
          </a:xfrm>
          <a:prstGeom prst="rect">
            <a:avLst/>
          </a:prstGeom>
          <a:noFill/>
          <a:ln cap="flat" cmpd="sng" w="28575">
            <a:solidFill>
              <a:srgbClr val="E06666"/>
            </a:solidFill>
            <a:prstDash val="solid"/>
            <a:round/>
            <a:headEnd len="sm" w="sm" type="none"/>
            <a:tailEnd len="sm" w="sm" type="none"/>
          </a:ln>
        </p:spPr>
      </p:pic>
      <p:sp>
        <p:nvSpPr>
          <p:cNvPr id="140" name="Google Shape;140;p16"/>
          <p:cNvSpPr/>
          <p:nvPr/>
        </p:nvSpPr>
        <p:spPr>
          <a:xfrm>
            <a:off x="457291" y="7931538"/>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41" name="Google Shape;141;p16"/>
          <p:cNvSpPr txBox="1"/>
          <p:nvPr/>
        </p:nvSpPr>
        <p:spPr>
          <a:xfrm>
            <a:off x="847500" y="7648340"/>
            <a:ext cx="13380900" cy="14424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Important Factors Facilitating Delivery of Oxygen to The Fetal Tissues (Respiration)</a:t>
            </a:r>
            <a:endParaRPr sz="3700">
              <a:highlight>
                <a:srgbClr val="F4CCCC"/>
              </a:highlight>
              <a:latin typeface="Oswald"/>
              <a:ea typeface="Oswald"/>
              <a:cs typeface="Oswald"/>
              <a:sym typeface="Oswald"/>
            </a:endParaRPr>
          </a:p>
        </p:txBody>
      </p:sp>
      <p:sp>
        <p:nvSpPr>
          <p:cNvPr id="142" name="Google Shape;142;p16"/>
          <p:cNvSpPr txBox="1"/>
          <p:nvPr/>
        </p:nvSpPr>
        <p:spPr>
          <a:xfrm>
            <a:off x="451800" y="9142800"/>
            <a:ext cx="13380900" cy="63918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Font typeface="Times New Roman"/>
              <a:buChar char="★"/>
            </a:pPr>
            <a:r>
              <a:rPr b="1" lang="en" sz="2400">
                <a:latin typeface="Times New Roman"/>
                <a:ea typeface="Times New Roman"/>
                <a:cs typeface="Times New Roman"/>
                <a:sym typeface="Times New Roman"/>
              </a:rPr>
              <a:t>Diffusion of oxygen through the placental membrane:</a:t>
            </a:r>
            <a:endParaRPr b="1"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PCO</a:t>
            </a:r>
            <a:r>
              <a:rPr baseline="-25000" lang="en" sz="2400">
                <a:latin typeface="Times New Roman"/>
                <a:ea typeface="Times New Roman"/>
                <a:cs typeface="Times New Roman"/>
                <a:sym typeface="Times New Roman"/>
              </a:rPr>
              <a:t>2</a:t>
            </a:r>
            <a:r>
              <a:rPr lang="en" sz="2400">
                <a:latin typeface="Times New Roman"/>
                <a:ea typeface="Times New Roman"/>
                <a:cs typeface="Times New Roman"/>
                <a:sym typeface="Times New Roman"/>
              </a:rPr>
              <a:t> is </a:t>
            </a:r>
            <a:r>
              <a:rPr b="1" lang="en" sz="2400">
                <a:latin typeface="Times New Roman"/>
                <a:ea typeface="Times New Roman"/>
                <a:cs typeface="Times New Roman"/>
                <a:sym typeface="Times New Roman"/>
              </a:rPr>
              <a:t>2-3</a:t>
            </a:r>
            <a:r>
              <a:rPr lang="en" sz="2400">
                <a:latin typeface="Times New Roman"/>
                <a:ea typeface="Times New Roman"/>
                <a:cs typeface="Times New Roman"/>
                <a:sym typeface="Times New Roman"/>
              </a:rPr>
              <a:t> mm Hg higher in fetal than maternal blood.</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Dissolved O</a:t>
            </a:r>
            <a:r>
              <a:rPr baseline="-25000" lang="en" sz="2400">
                <a:latin typeface="Times New Roman"/>
                <a:ea typeface="Times New Roman"/>
                <a:cs typeface="Times New Roman"/>
                <a:sym typeface="Times New Roman"/>
              </a:rPr>
              <a:t>2</a:t>
            </a:r>
            <a:r>
              <a:rPr lang="en" sz="2400">
                <a:latin typeface="Times New Roman"/>
                <a:ea typeface="Times New Roman"/>
                <a:cs typeface="Times New Roman"/>
                <a:sym typeface="Times New Roman"/>
              </a:rPr>
              <a:t> in mother’s blood passes to fetal blood by </a:t>
            </a:r>
            <a:r>
              <a:rPr b="1" lang="en" sz="2400">
                <a:highlight>
                  <a:srgbClr val="D0E0E3"/>
                </a:highlight>
                <a:latin typeface="Times New Roman"/>
                <a:ea typeface="Times New Roman"/>
                <a:cs typeface="Times New Roman"/>
                <a:sym typeface="Times New Roman"/>
              </a:rPr>
              <a:t>simple diffusion.</a:t>
            </a:r>
            <a:endParaRPr sz="2400">
              <a:highlight>
                <a:srgbClr val="D0E0E3"/>
              </a:highlight>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The mean partial pressure of oxygen (PO</a:t>
            </a:r>
            <a:r>
              <a:rPr baseline="-25000" lang="en" sz="2400">
                <a:latin typeface="Times New Roman"/>
                <a:ea typeface="Times New Roman"/>
                <a:cs typeface="Times New Roman"/>
                <a:sym typeface="Times New Roman"/>
              </a:rPr>
              <a:t>2</a:t>
            </a:r>
            <a:r>
              <a:rPr lang="en" sz="2400">
                <a:latin typeface="Times New Roman"/>
                <a:ea typeface="Times New Roman"/>
                <a:cs typeface="Times New Roman"/>
                <a:sym typeface="Times New Roman"/>
              </a:rPr>
              <a:t>) of the mother’s blood in the placental sinuses is about </a:t>
            </a:r>
            <a:r>
              <a:rPr b="1" lang="en" sz="2400">
                <a:latin typeface="Times New Roman"/>
                <a:ea typeface="Times New Roman"/>
                <a:cs typeface="Times New Roman"/>
                <a:sym typeface="Times New Roman"/>
              </a:rPr>
              <a:t>50</a:t>
            </a:r>
            <a:r>
              <a:rPr lang="en" sz="2400">
                <a:latin typeface="Times New Roman"/>
                <a:ea typeface="Times New Roman"/>
                <a:cs typeface="Times New Roman"/>
                <a:sym typeface="Times New Roman"/>
              </a:rPr>
              <a:t> mm Hg, and the mean PO</a:t>
            </a:r>
            <a:r>
              <a:rPr baseline="-25000" lang="en" sz="2400">
                <a:latin typeface="Times New Roman"/>
                <a:ea typeface="Times New Roman"/>
                <a:cs typeface="Times New Roman"/>
                <a:sym typeface="Times New Roman"/>
              </a:rPr>
              <a:t>2</a:t>
            </a:r>
            <a:r>
              <a:rPr lang="en" sz="2400">
                <a:latin typeface="Times New Roman"/>
                <a:ea typeface="Times New Roman"/>
                <a:cs typeface="Times New Roman"/>
                <a:sym typeface="Times New Roman"/>
              </a:rPr>
              <a:t> in the fetal blood after it becomes oxygenated in the placenta is about </a:t>
            </a:r>
            <a:r>
              <a:rPr b="1" lang="en" sz="2400">
                <a:latin typeface="Times New Roman"/>
                <a:ea typeface="Times New Roman"/>
                <a:cs typeface="Times New Roman"/>
                <a:sym typeface="Times New Roman"/>
              </a:rPr>
              <a:t>30</a:t>
            </a:r>
            <a:r>
              <a:rPr lang="en" sz="2400">
                <a:latin typeface="Times New Roman"/>
                <a:ea typeface="Times New Roman"/>
                <a:cs typeface="Times New Roman"/>
                <a:sym typeface="Times New Roman"/>
              </a:rPr>
              <a:t> mm Hg.</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 </a:t>
            </a:r>
            <a:r>
              <a:rPr b="1" lang="en" sz="2400">
                <a:latin typeface="Times New Roman"/>
                <a:ea typeface="Times New Roman"/>
                <a:cs typeface="Times New Roman"/>
                <a:sym typeface="Times New Roman"/>
              </a:rPr>
              <a:t>50</a:t>
            </a:r>
            <a:r>
              <a:rPr lang="en" sz="2400">
                <a:latin typeface="Times New Roman"/>
                <a:ea typeface="Times New Roman"/>
                <a:cs typeface="Times New Roman"/>
                <a:sym typeface="Times New Roman"/>
              </a:rPr>
              <a:t> mm Hg (M)  – </a:t>
            </a:r>
            <a:r>
              <a:rPr b="1" lang="en" sz="2400">
                <a:latin typeface="Times New Roman"/>
                <a:ea typeface="Times New Roman"/>
                <a:cs typeface="Times New Roman"/>
                <a:sym typeface="Times New Roman"/>
              </a:rPr>
              <a:t>30</a:t>
            </a:r>
            <a:r>
              <a:rPr lang="en" sz="2400">
                <a:latin typeface="Times New Roman"/>
                <a:ea typeface="Times New Roman"/>
                <a:cs typeface="Times New Roman"/>
                <a:sym typeface="Times New Roman"/>
              </a:rPr>
              <a:t> mm Hg (F) = </a:t>
            </a:r>
            <a:r>
              <a:rPr b="1" lang="en" sz="2400">
                <a:latin typeface="Times New Roman"/>
                <a:ea typeface="Times New Roman"/>
                <a:cs typeface="Times New Roman"/>
                <a:sym typeface="Times New Roman"/>
              </a:rPr>
              <a:t>20</a:t>
            </a:r>
            <a:r>
              <a:rPr lang="en" sz="2400">
                <a:latin typeface="Times New Roman"/>
                <a:ea typeface="Times New Roman"/>
                <a:cs typeface="Times New Roman"/>
                <a:sym typeface="Times New Roman"/>
              </a:rPr>
              <a:t> mm Hg (mean pressure gradient)</a:t>
            </a:r>
            <a:r>
              <a:rPr lang="en"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indent="-381000" lvl="1" marL="914400" rtl="0" algn="l">
              <a:lnSpc>
                <a:spcPct val="115000"/>
              </a:lnSpc>
              <a:spcBef>
                <a:spcPts val="0"/>
              </a:spcBef>
              <a:spcAft>
                <a:spcPts val="0"/>
              </a:spcAft>
              <a:buClr>
                <a:srgbClr val="999999"/>
              </a:buClr>
              <a:buSzPts val="2400"/>
              <a:buFont typeface="Times New Roman"/>
              <a:buChar char="-"/>
            </a:pPr>
            <a:r>
              <a:rPr lang="en" sz="2400">
                <a:solidFill>
                  <a:srgbClr val="999999"/>
                </a:solidFill>
                <a:latin typeface="Times New Roman"/>
                <a:ea typeface="Times New Roman"/>
                <a:cs typeface="Times New Roman"/>
                <a:sym typeface="Times New Roman"/>
              </a:rPr>
              <a:t>Meanwhile, in adult gas exchange in the lung the alveoli has a pO2 of 100 mm Hg, and the venous blood has a pO2 of 40 mm Hg, creating a difference of 60 mm Hg. </a:t>
            </a:r>
            <a:endParaRPr sz="24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rgbClr val="999999"/>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There are </a:t>
            </a:r>
            <a:r>
              <a:rPr lang="en" sz="2400" u="sng">
                <a:solidFill>
                  <a:schemeClr val="dk1"/>
                </a:solidFill>
                <a:latin typeface="Times New Roman"/>
                <a:ea typeface="Times New Roman"/>
                <a:cs typeface="Times New Roman"/>
                <a:sym typeface="Times New Roman"/>
              </a:rPr>
              <a:t>three</a:t>
            </a:r>
            <a:r>
              <a:rPr lang="en" sz="2400">
                <a:solidFill>
                  <a:schemeClr val="dk1"/>
                </a:solidFill>
                <a:latin typeface="Times New Roman"/>
                <a:ea typeface="Times New Roman"/>
                <a:cs typeface="Times New Roman"/>
                <a:sym typeface="Times New Roman"/>
              </a:rPr>
              <a:t> reasons why this low PO</a:t>
            </a:r>
            <a:r>
              <a:rPr baseline="-25000" lang="en" sz="2400">
                <a:solidFill>
                  <a:schemeClr val="dk1"/>
                </a:solidFill>
                <a:latin typeface="Times New Roman"/>
                <a:ea typeface="Times New Roman"/>
                <a:cs typeface="Times New Roman"/>
                <a:sym typeface="Times New Roman"/>
              </a:rPr>
              <a:t>2</a:t>
            </a:r>
            <a:r>
              <a:rPr lang="en" sz="2400">
                <a:solidFill>
                  <a:schemeClr val="dk1"/>
                </a:solidFill>
                <a:latin typeface="Times New Roman"/>
                <a:ea typeface="Times New Roman"/>
                <a:cs typeface="Times New Roman"/>
                <a:sym typeface="Times New Roman"/>
              </a:rPr>
              <a:t> is sufficient to deliver O</a:t>
            </a:r>
            <a:r>
              <a:rPr baseline="-25000" lang="en" sz="2400">
                <a:solidFill>
                  <a:schemeClr val="dk1"/>
                </a:solidFill>
                <a:latin typeface="Times New Roman"/>
                <a:ea typeface="Times New Roman"/>
                <a:cs typeface="Times New Roman"/>
                <a:sym typeface="Times New Roman"/>
              </a:rPr>
              <a:t>2 </a:t>
            </a:r>
            <a:r>
              <a:rPr lang="en" sz="2400">
                <a:solidFill>
                  <a:schemeClr val="dk1"/>
                </a:solidFill>
                <a:latin typeface="Times New Roman"/>
                <a:ea typeface="Times New Roman"/>
                <a:cs typeface="Times New Roman"/>
                <a:sym typeface="Times New Roman"/>
              </a:rPr>
              <a:t>to the fetal tissues:</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b="1" lang="en" sz="2400">
                <a:solidFill>
                  <a:schemeClr val="dk1"/>
                </a:solidFill>
                <a:latin typeface="Times New Roman"/>
                <a:ea typeface="Times New Roman"/>
                <a:cs typeface="Times New Roman"/>
                <a:sym typeface="Times New Roman"/>
              </a:rPr>
              <a:t>Hemoglobin of the fetus.</a:t>
            </a:r>
            <a:endParaRPr b="1"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b="1" lang="en" sz="2400">
                <a:solidFill>
                  <a:schemeClr val="dk1"/>
                </a:solidFill>
                <a:latin typeface="Times New Roman"/>
                <a:ea typeface="Times New Roman"/>
                <a:cs typeface="Times New Roman"/>
                <a:sym typeface="Times New Roman"/>
              </a:rPr>
              <a:t>High fetal hemoglobin concentration</a:t>
            </a:r>
            <a:r>
              <a:rPr b="1" lang="en" sz="2400">
                <a:solidFill>
                  <a:srgbClr val="45818E"/>
                </a:solidFill>
                <a:latin typeface="Times New Roman"/>
                <a:ea typeface="Times New Roman"/>
                <a:cs typeface="Times New Roman"/>
                <a:sym typeface="Times New Roman"/>
              </a:rPr>
              <a:t> (16-17</a:t>
            </a:r>
            <a:r>
              <a:rPr lang="en" sz="2400">
                <a:solidFill>
                  <a:srgbClr val="45818E"/>
                </a:solidFill>
                <a:latin typeface="Times New Roman"/>
                <a:ea typeface="Times New Roman"/>
                <a:cs typeface="Times New Roman"/>
                <a:sym typeface="Times New Roman"/>
              </a:rPr>
              <a:t> g/dl)</a:t>
            </a:r>
            <a:r>
              <a:rPr b="1" lang="en" sz="2400">
                <a:solidFill>
                  <a:schemeClr val="dk1"/>
                </a:solidFill>
                <a:latin typeface="Times New Roman"/>
                <a:ea typeface="Times New Roman"/>
                <a:cs typeface="Times New Roman"/>
                <a:sym typeface="Times New Roman"/>
              </a:rPr>
              <a:t> and its about 50% greater than that of mother.</a:t>
            </a:r>
            <a:endParaRPr b="1"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Clr>
                <a:schemeClr val="dk1"/>
              </a:buClr>
              <a:buSzPts val="2400"/>
              <a:buFont typeface="Times New Roman"/>
              <a:buChar char="-"/>
            </a:pPr>
            <a:r>
              <a:rPr b="1" lang="en" sz="2400">
                <a:solidFill>
                  <a:schemeClr val="dk1"/>
                </a:solidFill>
                <a:latin typeface="Times New Roman"/>
                <a:ea typeface="Times New Roman"/>
                <a:cs typeface="Times New Roman"/>
                <a:sym typeface="Times New Roman"/>
              </a:rPr>
              <a:t>The Bohr effect (next slide).</a:t>
            </a:r>
            <a:endParaRPr b="1"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381000" lvl="0" marL="457200" rtl="0" algn="l">
              <a:spcBef>
                <a:spcPts val="0"/>
              </a:spcBef>
              <a:spcAft>
                <a:spcPts val="0"/>
              </a:spcAft>
              <a:buClr>
                <a:schemeClr val="dk1"/>
              </a:buClr>
              <a:buSzPts val="2400"/>
              <a:buFont typeface="Times New Roman"/>
              <a:buChar char="★"/>
            </a:pPr>
            <a:r>
              <a:rPr b="1" lang="en" sz="2400">
                <a:solidFill>
                  <a:schemeClr val="dk1"/>
                </a:solidFill>
                <a:latin typeface="Times New Roman"/>
                <a:ea typeface="Times New Roman"/>
                <a:cs typeface="Times New Roman"/>
                <a:sym typeface="Times New Roman"/>
              </a:rPr>
              <a:t>Hemoglobin of the fetus:</a:t>
            </a:r>
            <a:endParaRPr b="1"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Fetal hemoglobin (</a:t>
            </a:r>
            <a:r>
              <a:rPr b="1" lang="en" sz="2400">
                <a:solidFill>
                  <a:schemeClr val="dk1"/>
                </a:solidFill>
                <a:latin typeface="Times New Roman"/>
                <a:ea typeface="Times New Roman"/>
                <a:cs typeface="Times New Roman"/>
                <a:sym typeface="Times New Roman"/>
              </a:rPr>
              <a:t>HbF</a:t>
            </a:r>
            <a:r>
              <a:rPr lang="en"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Fetal hemoglobin (HbF) concentration is about </a:t>
            </a:r>
            <a:r>
              <a:rPr b="1" lang="en" sz="2400">
                <a:solidFill>
                  <a:schemeClr val="dk1"/>
                </a:solidFill>
                <a:latin typeface="Times New Roman"/>
                <a:ea typeface="Times New Roman"/>
                <a:cs typeface="Times New Roman"/>
                <a:sym typeface="Times New Roman"/>
              </a:rPr>
              <a:t>50%</a:t>
            </a:r>
            <a:r>
              <a:rPr lang="en" sz="2400">
                <a:solidFill>
                  <a:schemeClr val="dk1"/>
                </a:solidFill>
                <a:latin typeface="Times New Roman"/>
                <a:ea typeface="Times New Roman"/>
                <a:cs typeface="Times New Roman"/>
                <a:sym typeface="Times New Roman"/>
              </a:rPr>
              <a:t> greater than that of the mother (HbA).</a:t>
            </a:r>
            <a:endParaRPr sz="2400">
              <a:solidFill>
                <a:schemeClr val="dk1"/>
              </a:solidFill>
              <a:latin typeface="Times New Roman"/>
              <a:ea typeface="Times New Roman"/>
              <a:cs typeface="Times New Roman"/>
              <a:sym typeface="Times New Roman"/>
            </a:endParaRPr>
          </a:p>
          <a:p>
            <a:pPr indent="-381000" lvl="1" marL="914400" rtl="0" algn="l">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At the low PO</a:t>
            </a:r>
            <a:r>
              <a:rPr baseline="-25000" lang="en" sz="2400">
                <a:solidFill>
                  <a:schemeClr val="dk1"/>
                </a:solidFill>
                <a:latin typeface="Times New Roman"/>
                <a:ea typeface="Times New Roman"/>
                <a:cs typeface="Times New Roman"/>
                <a:sym typeface="Times New Roman"/>
              </a:rPr>
              <a:t>2</a:t>
            </a:r>
            <a:r>
              <a:rPr lang="en" sz="2400">
                <a:solidFill>
                  <a:schemeClr val="dk1"/>
                </a:solidFill>
                <a:latin typeface="Times New Roman"/>
                <a:ea typeface="Times New Roman"/>
                <a:cs typeface="Times New Roman"/>
                <a:sym typeface="Times New Roman"/>
              </a:rPr>
              <a:t> levels in fetal blood, the fetal hemoglobin can carry 20 to 50% more oxygen than maternal hemoglobin. (HbF has a </a:t>
            </a:r>
            <a:r>
              <a:rPr b="1" lang="en" sz="2400">
                <a:solidFill>
                  <a:schemeClr val="dk1"/>
                </a:solidFill>
                <a:latin typeface="Times New Roman"/>
                <a:ea typeface="Times New Roman"/>
                <a:cs typeface="Times New Roman"/>
                <a:sym typeface="Times New Roman"/>
              </a:rPr>
              <a:t>higher </a:t>
            </a:r>
            <a:r>
              <a:rPr lang="en" sz="2400">
                <a:solidFill>
                  <a:schemeClr val="dk1"/>
                </a:solidFill>
                <a:latin typeface="Times New Roman"/>
                <a:ea typeface="Times New Roman"/>
                <a:cs typeface="Times New Roman"/>
                <a:sym typeface="Times New Roman"/>
              </a:rPr>
              <a:t>oxygen carrying capacity than HbA)</a:t>
            </a:r>
            <a:r>
              <a:rPr baseline="30000" lang="en" sz="2400">
                <a:solidFill>
                  <a:schemeClr val="dk1"/>
                </a:solidFill>
                <a:latin typeface="Times New Roman"/>
                <a:ea typeface="Times New Roman"/>
                <a:cs typeface="Times New Roman"/>
                <a:sym typeface="Times New Roman"/>
              </a:rPr>
              <a:t>2</a:t>
            </a:r>
            <a:r>
              <a:rPr lang="en"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2400">
              <a:solidFill>
                <a:schemeClr val="dk1"/>
              </a:solidFill>
              <a:latin typeface="Times New Roman"/>
              <a:ea typeface="Times New Roman"/>
              <a:cs typeface="Times New Roman"/>
              <a:sym typeface="Times New Roman"/>
            </a:endParaRPr>
          </a:p>
        </p:txBody>
      </p:sp>
      <p:sp>
        <p:nvSpPr>
          <p:cNvPr id="143" name="Google Shape;143;p16"/>
          <p:cNvSpPr txBox="1"/>
          <p:nvPr/>
        </p:nvSpPr>
        <p:spPr>
          <a:xfrm>
            <a:off x="4934521" y="6850041"/>
            <a:ext cx="2950800" cy="883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6-9</a:t>
            </a:r>
            <a:endParaRPr b="1" sz="2800">
              <a:latin typeface="Merriweather"/>
              <a:ea typeface="Merriweather"/>
              <a:cs typeface="Merriweather"/>
              <a:sym typeface="Merriweather"/>
            </a:endParaRPr>
          </a:p>
        </p:txBody>
      </p:sp>
      <p:sp>
        <p:nvSpPr>
          <p:cNvPr id="144" name="Google Shape;144;p16"/>
          <p:cNvSpPr/>
          <p:nvPr/>
        </p:nvSpPr>
        <p:spPr>
          <a:xfrm>
            <a:off x="0" y="-10534"/>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45" name="Google Shape;145;p16"/>
          <p:cNvSpPr/>
          <p:nvPr/>
        </p:nvSpPr>
        <p:spPr>
          <a:xfrm>
            <a:off x="656616" y="-10489"/>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46" name="Google Shape;146;p16"/>
          <p:cNvSpPr txBox="1"/>
          <p:nvPr/>
        </p:nvSpPr>
        <p:spPr>
          <a:xfrm>
            <a:off x="11409324" y="-2087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147" name="Google Shape;147;p16"/>
          <p:cNvSpPr txBox="1"/>
          <p:nvPr/>
        </p:nvSpPr>
        <p:spPr>
          <a:xfrm>
            <a:off x="929925" y="-1052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PREGNANCY</a:t>
            </a:r>
            <a:endParaRPr sz="3200">
              <a:solidFill>
                <a:srgbClr val="FFFFFF"/>
              </a:solidFill>
              <a:latin typeface="Oswald"/>
              <a:ea typeface="Oswald"/>
              <a:cs typeface="Oswald"/>
              <a:sym typeface="Oswald"/>
            </a:endParaRPr>
          </a:p>
        </p:txBody>
      </p:sp>
      <p:sp>
        <p:nvSpPr>
          <p:cNvPr id="148" name="Google Shape;148;p16"/>
          <p:cNvSpPr txBox="1"/>
          <p:nvPr/>
        </p:nvSpPr>
        <p:spPr>
          <a:xfrm>
            <a:off x="188014" y="-59398"/>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3</a:t>
            </a:r>
            <a:endParaRPr sz="4500">
              <a:solidFill>
                <a:srgbClr val="FFFFFF"/>
              </a:solidFill>
              <a:latin typeface="Oswald"/>
              <a:ea typeface="Oswald"/>
              <a:cs typeface="Oswald"/>
              <a:sym typeface="Oswald"/>
            </a:endParaRPr>
          </a:p>
        </p:txBody>
      </p:sp>
      <p:sp>
        <p:nvSpPr>
          <p:cNvPr id="149" name="Google Shape;149;p16"/>
          <p:cNvSpPr txBox="1"/>
          <p:nvPr/>
        </p:nvSpPr>
        <p:spPr>
          <a:xfrm>
            <a:off x="14228402" y="16592713"/>
            <a:ext cx="3301200" cy="14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a:off x="528298" y="18230314"/>
            <a:ext cx="13585500" cy="4512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rgbClr val="000000"/>
              </a:buClr>
              <a:buSzPts val="1100"/>
              <a:buFont typeface="Arial"/>
              <a:buNone/>
            </a:pPr>
            <a:r>
              <a:rPr lang="en" sz="2500">
                <a:solidFill>
                  <a:srgbClr val="FFFFFF"/>
                </a:solidFill>
                <a:latin typeface="Oswald"/>
                <a:ea typeface="Oswald"/>
                <a:cs typeface="Oswald"/>
                <a:sym typeface="Oswald"/>
              </a:rPr>
              <a:t>FOOTNOTES</a:t>
            </a:r>
            <a:endParaRPr/>
          </a:p>
        </p:txBody>
      </p:sp>
      <p:sp>
        <p:nvSpPr>
          <p:cNvPr id="151" name="Google Shape;151;p16"/>
          <p:cNvSpPr/>
          <p:nvPr/>
        </p:nvSpPr>
        <p:spPr>
          <a:xfrm>
            <a:off x="-16802" y="18230314"/>
            <a:ext cx="468600" cy="4512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52" name="Google Shape;152;p16"/>
          <p:cNvSpPr txBox="1"/>
          <p:nvPr/>
        </p:nvSpPr>
        <p:spPr>
          <a:xfrm>
            <a:off x="-10700" y="18681504"/>
            <a:ext cx="14097000" cy="12543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Times New Roman"/>
              <a:buAutoNum type="arabicPeriod"/>
            </a:pPr>
            <a:r>
              <a:rPr lang="en" sz="1700">
                <a:latin typeface="Times New Roman"/>
                <a:ea typeface="Times New Roman"/>
                <a:cs typeface="Times New Roman"/>
                <a:sym typeface="Times New Roman"/>
              </a:rPr>
              <a:t>IgG is the only class of immunoglobulins able to cross the placenta due to specific transport of IgG is carried out by the neonatal Fc receptor) which is helpful against most microorganism and viruses. But the largest amounts if igG crosses during last weeks of pregnancy (due to this increased preamblity—as the cytotrophoblast layer disappears. So preterm infants may be deficient in maternal Abs and therefore more susceptible to infections.</a:t>
            </a:r>
            <a:endParaRPr sz="1700">
              <a:latin typeface="Times New Roman"/>
              <a:ea typeface="Times New Roman"/>
              <a:cs typeface="Times New Roman"/>
              <a:sym typeface="Times New Roman"/>
            </a:endParaRPr>
          </a:p>
          <a:p>
            <a:pPr indent="-336550" lvl="0" marL="457200" rtl="0" algn="l">
              <a:spcBef>
                <a:spcPts val="0"/>
              </a:spcBef>
              <a:spcAft>
                <a:spcPts val="0"/>
              </a:spcAft>
              <a:buSzPts val="1700"/>
              <a:buFont typeface="Times New Roman"/>
              <a:buAutoNum type="arabicPeriod"/>
            </a:pPr>
            <a:r>
              <a:rPr lang="en" sz="1700">
                <a:solidFill>
                  <a:schemeClr val="dk1"/>
                </a:solidFill>
                <a:latin typeface="Times New Roman"/>
                <a:ea typeface="Times New Roman"/>
                <a:cs typeface="Times New Roman"/>
                <a:sym typeface="Times New Roman"/>
              </a:rPr>
              <a:t>He</a:t>
            </a:r>
            <a:r>
              <a:rPr lang="en" sz="1700">
                <a:solidFill>
                  <a:schemeClr val="dk1"/>
                </a:solidFill>
                <a:latin typeface="Times New Roman"/>
                <a:ea typeface="Times New Roman"/>
                <a:cs typeface="Times New Roman"/>
                <a:sym typeface="Times New Roman"/>
              </a:rPr>
              <a:t>moglobin F binds to 2, 3-DPG less effectively than hemoglobin A does, which increases O2 affinity.</a:t>
            </a:r>
            <a:endParaRPr sz="17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7"/>
          <p:cNvSpPr txBox="1"/>
          <p:nvPr/>
        </p:nvSpPr>
        <p:spPr>
          <a:xfrm>
            <a:off x="10604175" y="4625457"/>
            <a:ext cx="3552000" cy="41322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6-10 </a:t>
            </a:r>
            <a:r>
              <a:rPr lang="en" sz="1800">
                <a:solidFill>
                  <a:srgbClr val="999999"/>
                </a:solidFill>
                <a:latin typeface="Merriweather"/>
                <a:ea typeface="Merriweather"/>
                <a:cs typeface="Merriweather"/>
                <a:sym typeface="Merriweather"/>
              </a:rPr>
              <a:t>A shift to the left in the curve indicates higher affinity of Hb to oxygen. </a:t>
            </a:r>
            <a:endParaRPr sz="1800">
              <a:solidFill>
                <a:srgbClr val="999999"/>
              </a:solidFill>
              <a:latin typeface="Merriweather"/>
              <a:ea typeface="Merriweather"/>
              <a:cs typeface="Merriweather"/>
              <a:sym typeface="Merriweather"/>
            </a:endParaRPr>
          </a:p>
          <a:p>
            <a:pPr indent="0" lvl="0" marL="0" rtl="0" algn="l">
              <a:spcBef>
                <a:spcPts val="0"/>
              </a:spcBef>
              <a:spcAft>
                <a:spcPts val="0"/>
              </a:spcAft>
              <a:buNone/>
            </a:pPr>
            <a:r>
              <a:rPr lang="en" sz="1800">
                <a:solidFill>
                  <a:srgbClr val="999999"/>
                </a:solidFill>
                <a:latin typeface="Merriweather"/>
                <a:ea typeface="Merriweather"/>
                <a:cs typeface="Merriweather"/>
                <a:sym typeface="Merriweather"/>
              </a:rPr>
              <a:t>here the X-axis represents the partial pressure of oxygen (</a:t>
            </a:r>
            <a:r>
              <a:rPr lang="en" sz="1800">
                <a:solidFill>
                  <a:srgbClr val="999999"/>
                </a:solidFill>
                <a:latin typeface="Merriweather"/>
                <a:ea typeface="Merriweather"/>
                <a:cs typeface="Merriweather"/>
                <a:sym typeface="Merriweather"/>
              </a:rPr>
              <a:t>reflecting </a:t>
            </a:r>
            <a:r>
              <a:rPr lang="en" sz="1800">
                <a:solidFill>
                  <a:srgbClr val="999999"/>
                </a:solidFill>
                <a:latin typeface="Merriweather"/>
                <a:ea typeface="Merriweather"/>
                <a:cs typeface="Merriweather"/>
                <a:sym typeface="Merriweather"/>
              </a:rPr>
              <a:t>oxygen conc. in blood) So even though fetal blood contains lower </a:t>
            </a:r>
            <a:r>
              <a:rPr lang="en" sz="1800">
                <a:solidFill>
                  <a:srgbClr val="999999"/>
                </a:solidFill>
                <a:latin typeface="Merriweather"/>
                <a:ea typeface="Merriweather"/>
                <a:cs typeface="Merriweather"/>
                <a:sym typeface="Merriweather"/>
              </a:rPr>
              <a:t>conc.</a:t>
            </a:r>
            <a:r>
              <a:rPr lang="en" sz="1800">
                <a:solidFill>
                  <a:srgbClr val="999999"/>
                </a:solidFill>
                <a:latin typeface="Merriweather"/>
                <a:ea typeface="Merriweather"/>
                <a:cs typeface="Merriweather"/>
                <a:sym typeface="Merriweather"/>
              </a:rPr>
              <a:t> of oxygen, HbF is able bind more oxygen than adult hemoglobin (mainly HbA)</a:t>
            </a:r>
            <a:endParaRPr sz="1800">
              <a:solidFill>
                <a:srgbClr val="999999"/>
              </a:solidFill>
              <a:latin typeface="Merriweather"/>
              <a:ea typeface="Merriweather"/>
              <a:cs typeface="Merriweather"/>
              <a:sym typeface="Merriweather"/>
            </a:endParaRPr>
          </a:p>
        </p:txBody>
      </p:sp>
      <p:sp>
        <p:nvSpPr>
          <p:cNvPr id="158" name="Google Shape;158;p17"/>
          <p:cNvSpPr/>
          <p:nvPr/>
        </p:nvSpPr>
        <p:spPr>
          <a:xfrm>
            <a:off x="484353" y="1241889"/>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59" name="Google Shape;159;p17"/>
          <p:cNvSpPr txBox="1"/>
          <p:nvPr/>
        </p:nvSpPr>
        <p:spPr>
          <a:xfrm>
            <a:off x="874575" y="958682"/>
            <a:ext cx="13019100" cy="14703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Clr>
                <a:schemeClr val="dk1"/>
              </a:buClr>
              <a:buSzPts val="1100"/>
              <a:buFont typeface="Arial"/>
              <a:buNone/>
            </a:pPr>
            <a:r>
              <a:rPr lang="en" sz="3700">
                <a:solidFill>
                  <a:schemeClr val="dk1"/>
                </a:solidFill>
                <a:highlight>
                  <a:srgbClr val="F4CCCC"/>
                </a:highlight>
                <a:latin typeface="Oswald"/>
                <a:ea typeface="Oswald"/>
                <a:cs typeface="Oswald"/>
                <a:sym typeface="Oswald"/>
              </a:rPr>
              <a:t>Important Factors Facilitating Delivery of Oxygen to The Fetal Tissues (Respiration) Cont.</a:t>
            </a:r>
            <a:endParaRPr sz="3700">
              <a:highlight>
                <a:srgbClr val="F4CCCC"/>
              </a:highlight>
              <a:latin typeface="Oswald"/>
              <a:ea typeface="Oswald"/>
              <a:cs typeface="Oswald"/>
              <a:sym typeface="Oswald"/>
            </a:endParaRPr>
          </a:p>
        </p:txBody>
      </p:sp>
      <p:sp>
        <p:nvSpPr>
          <p:cNvPr id="160" name="Google Shape;160;p17"/>
          <p:cNvSpPr txBox="1"/>
          <p:nvPr/>
        </p:nvSpPr>
        <p:spPr>
          <a:xfrm>
            <a:off x="708975" y="2371401"/>
            <a:ext cx="9895200" cy="63861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Font typeface="Times New Roman"/>
              <a:buChar char="★"/>
            </a:pPr>
            <a:r>
              <a:rPr b="1" lang="en" sz="2300">
                <a:solidFill>
                  <a:schemeClr val="dk1"/>
                </a:solidFill>
                <a:latin typeface="Times New Roman"/>
                <a:ea typeface="Times New Roman"/>
                <a:cs typeface="Times New Roman"/>
                <a:sym typeface="Times New Roman"/>
              </a:rPr>
              <a:t>Double Bohr Effect</a:t>
            </a:r>
            <a:r>
              <a:rPr b="1" baseline="30000" lang="en" sz="2300">
                <a:solidFill>
                  <a:schemeClr val="dk1"/>
                </a:solidFill>
                <a:latin typeface="Times New Roman"/>
                <a:ea typeface="Times New Roman"/>
                <a:cs typeface="Times New Roman"/>
                <a:sym typeface="Times New Roman"/>
              </a:rPr>
              <a:t>1</a:t>
            </a:r>
            <a:r>
              <a:rPr b="1" lang="en" sz="2300">
                <a:solidFill>
                  <a:schemeClr val="dk1"/>
                </a:solidFill>
                <a:latin typeface="Times New Roman"/>
                <a:ea typeface="Times New Roman"/>
                <a:cs typeface="Times New Roman"/>
                <a:sym typeface="Times New Roman"/>
              </a:rPr>
              <a:t>:</a:t>
            </a:r>
            <a:endParaRPr b="1"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High pH in fetal blood (alkaline). </a:t>
            </a:r>
            <a:endParaRPr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Low pH in mother’s blood (acidic).</a:t>
            </a:r>
            <a:endParaRPr sz="2300">
              <a:solidFill>
                <a:schemeClr val="dk1"/>
              </a:solidFill>
              <a:latin typeface="Times New Roman"/>
              <a:ea typeface="Times New Roman"/>
              <a:cs typeface="Times New Roman"/>
              <a:sym typeface="Times New Roman"/>
            </a:endParaRPr>
          </a:p>
          <a:p>
            <a:pPr indent="-374650" lvl="1" marL="914400" rtl="0" algn="l">
              <a:spcBef>
                <a:spcPts val="0"/>
              </a:spcBef>
              <a:spcAft>
                <a:spcPts val="0"/>
              </a:spcAft>
              <a:buClr>
                <a:srgbClr val="8E7CC3"/>
              </a:buClr>
              <a:buSzPts val="2300"/>
              <a:buFont typeface="Times New Roman"/>
              <a:buChar char="-"/>
            </a:pPr>
            <a:r>
              <a:rPr lang="en" sz="2300">
                <a:solidFill>
                  <a:srgbClr val="8E7CC3"/>
                </a:solidFill>
                <a:latin typeface="Times New Roman"/>
                <a:ea typeface="Times New Roman"/>
                <a:cs typeface="Times New Roman"/>
                <a:sym typeface="Times New Roman"/>
              </a:rPr>
              <a:t>These changes cause the capacity of fetal blood to combine with O</a:t>
            </a:r>
            <a:r>
              <a:rPr baseline="-25000" lang="en" sz="2300">
                <a:solidFill>
                  <a:srgbClr val="8E7CC3"/>
                </a:solidFill>
                <a:latin typeface="Times New Roman"/>
                <a:ea typeface="Times New Roman"/>
                <a:cs typeface="Times New Roman"/>
                <a:sym typeface="Times New Roman"/>
              </a:rPr>
              <a:t>2</a:t>
            </a:r>
            <a:r>
              <a:rPr lang="en" sz="2300">
                <a:solidFill>
                  <a:srgbClr val="8E7CC3"/>
                </a:solidFill>
                <a:latin typeface="Times New Roman"/>
                <a:ea typeface="Times New Roman"/>
                <a:cs typeface="Times New Roman"/>
                <a:sym typeface="Times New Roman"/>
              </a:rPr>
              <a:t> to increase, and maternal blood to decrease, which forces more O</a:t>
            </a:r>
            <a:r>
              <a:rPr baseline="-25000" lang="en" sz="2300">
                <a:solidFill>
                  <a:srgbClr val="8E7CC3"/>
                </a:solidFill>
                <a:latin typeface="Times New Roman"/>
                <a:ea typeface="Times New Roman"/>
                <a:cs typeface="Times New Roman"/>
                <a:sym typeface="Times New Roman"/>
              </a:rPr>
              <a:t>2</a:t>
            </a:r>
            <a:r>
              <a:rPr lang="en" sz="2300">
                <a:solidFill>
                  <a:srgbClr val="8E7CC3"/>
                </a:solidFill>
                <a:latin typeface="Times New Roman"/>
                <a:ea typeface="Times New Roman"/>
                <a:cs typeface="Times New Roman"/>
                <a:sym typeface="Times New Roman"/>
              </a:rPr>
              <a:t> </a:t>
            </a:r>
            <a:r>
              <a:rPr lang="en" sz="2300">
                <a:solidFill>
                  <a:srgbClr val="8E7CC3"/>
                </a:solidFill>
                <a:latin typeface="Times New Roman"/>
                <a:ea typeface="Times New Roman"/>
                <a:cs typeface="Times New Roman"/>
                <a:sym typeface="Times New Roman"/>
              </a:rPr>
              <a:t>from the maternal blood while enhancing oxygen uptake by the fetal blood.</a:t>
            </a:r>
            <a:endParaRPr sz="2300">
              <a:solidFill>
                <a:srgbClr val="8E7CC3"/>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2300">
              <a:highlight>
                <a:srgbClr val="D0E0E3"/>
              </a:highlight>
              <a:latin typeface="Times New Roman"/>
              <a:ea typeface="Times New Roman"/>
              <a:cs typeface="Times New Roman"/>
              <a:sym typeface="Times New Roman"/>
            </a:endParaRPr>
          </a:p>
          <a:p>
            <a:pPr indent="0" lvl="0" marL="457200" rtl="0" algn="l">
              <a:spcBef>
                <a:spcPts val="0"/>
              </a:spcBef>
              <a:spcAft>
                <a:spcPts val="0"/>
              </a:spcAft>
              <a:buNone/>
            </a:pPr>
            <a:r>
              <a:rPr lang="en" sz="2300">
                <a:highlight>
                  <a:srgbClr val="D0E0E3"/>
                </a:highlight>
                <a:latin typeface="Times New Roman"/>
                <a:ea typeface="Times New Roman"/>
                <a:cs typeface="Times New Roman"/>
                <a:sym typeface="Times New Roman"/>
              </a:rPr>
              <a:t>Important shifts of the dissociation curves take place in the placenta:</a:t>
            </a:r>
            <a:endParaRPr sz="2300">
              <a:highlight>
                <a:srgbClr val="D0E0E3"/>
              </a:highlight>
              <a:latin typeface="Times New Roman"/>
              <a:ea typeface="Times New Roman"/>
              <a:cs typeface="Times New Roman"/>
              <a:sym typeface="Times New Roman"/>
            </a:endParaRPr>
          </a:p>
          <a:p>
            <a:pPr indent="-374650" lvl="1" marL="914400" rtl="0" algn="l">
              <a:spcBef>
                <a:spcPts val="0"/>
              </a:spcBef>
              <a:spcAft>
                <a:spcPts val="0"/>
              </a:spcAft>
              <a:buClr>
                <a:srgbClr val="45818E"/>
              </a:buClr>
              <a:buSzPts val="2300"/>
              <a:buFont typeface="Times New Roman"/>
              <a:buChar char="-"/>
            </a:pPr>
            <a:r>
              <a:rPr lang="en" sz="2300">
                <a:solidFill>
                  <a:srgbClr val="45818E"/>
                </a:solidFill>
                <a:latin typeface="Times New Roman"/>
                <a:ea typeface="Times New Roman"/>
                <a:cs typeface="Times New Roman"/>
                <a:sym typeface="Times New Roman"/>
              </a:rPr>
              <a:t>The maternal blood gains CO</a:t>
            </a:r>
            <a:r>
              <a:rPr baseline="-25000" lang="en" sz="2300">
                <a:solidFill>
                  <a:srgbClr val="45818E"/>
                </a:solidFill>
                <a:latin typeface="Times New Roman"/>
                <a:ea typeface="Times New Roman"/>
                <a:cs typeface="Times New Roman"/>
                <a:sym typeface="Times New Roman"/>
              </a:rPr>
              <a:t>2</a:t>
            </a:r>
            <a:r>
              <a:rPr lang="en" sz="2300">
                <a:solidFill>
                  <a:srgbClr val="45818E"/>
                </a:solidFill>
                <a:latin typeface="Times New Roman"/>
                <a:ea typeface="Times New Roman"/>
                <a:cs typeface="Times New Roman"/>
                <a:sym typeface="Times New Roman"/>
              </a:rPr>
              <a:t>, the pH falls and the curve shifts to the </a:t>
            </a:r>
            <a:r>
              <a:rPr b="1" lang="en" sz="2300">
                <a:solidFill>
                  <a:srgbClr val="45818E"/>
                </a:solidFill>
                <a:latin typeface="Times New Roman"/>
                <a:ea typeface="Times New Roman"/>
                <a:cs typeface="Times New Roman"/>
                <a:sym typeface="Times New Roman"/>
              </a:rPr>
              <a:t>right</a:t>
            </a:r>
            <a:r>
              <a:rPr lang="en" sz="2300">
                <a:solidFill>
                  <a:srgbClr val="45818E"/>
                </a:solidFill>
                <a:latin typeface="Times New Roman"/>
                <a:ea typeface="Times New Roman"/>
                <a:cs typeface="Times New Roman"/>
                <a:sym typeface="Times New Roman"/>
              </a:rPr>
              <a:t> releasing additional oxygen.</a:t>
            </a:r>
            <a:endParaRPr sz="2300">
              <a:solidFill>
                <a:srgbClr val="45818E"/>
              </a:solidFill>
              <a:latin typeface="Times New Roman"/>
              <a:ea typeface="Times New Roman"/>
              <a:cs typeface="Times New Roman"/>
              <a:sym typeface="Times New Roman"/>
            </a:endParaRPr>
          </a:p>
          <a:p>
            <a:pPr indent="-374650" lvl="1" marL="914400" rtl="0" algn="l">
              <a:spcBef>
                <a:spcPts val="0"/>
              </a:spcBef>
              <a:spcAft>
                <a:spcPts val="0"/>
              </a:spcAft>
              <a:buClr>
                <a:srgbClr val="45818E"/>
              </a:buClr>
              <a:buSzPts val="2300"/>
              <a:buFont typeface="Times New Roman"/>
              <a:buChar char="-"/>
            </a:pPr>
            <a:r>
              <a:rPr lang="en" sz="2300">
                <a:solidFill>
                  <a:srgbClr val="45818E"/>
                </a:solidFill>
                <a:latin typeface="Times New Roman"/>
                <a:ea typeface="Times New Roman"/>
                <a:cs typeface="Times New Roman"/>
                <a:sym typeface="Times New Roman"/>
              </a:rPr>
              <a:t>On the fetal side of the placenta CO</a:t>
            </a:r>
            <a:r>
              <a:rPr baseline="-25000" lang="en" sz="2300">
                <a:solidFill>
                  <a:srgbClr val="45818E"/>
                </a:solidFill>
                <a:latin typeface="Times New Roman"/>
                <a:ea typeface="Times New Roman"/>
                <a:cs typeface="Times New Roman"/>
                <a:sym typeface="Times New Roman"/>
              </a:rPr>
              <a:t>2</a:t>
            </a:r>
            <a:r>
              <a:rPr lang="en" sz="2300">
                <a:solidFill>
                  <a:srgbClr val="45818E"/>
                </a:solidFill>
                <a:latin typeface="Times New Roman"/>
                <a:ea typeface="Times New Roman"/>
                <a:cs typeface="Times New Roman"/>
                <a:sym typeface="Times New Roman"/>
              </a:rPr>
              <a:t> is lost, the pH rises and the curve shifts to the </a:t>
            </a:r>
            <a:r>
              <a:rPr b="1" lang="en" sz="2300">
                <a:solidFill>
                  <a:srgbClr val="45818E"/>
                </a:solidFill>
                <a:latin typeface="Times New Roman"/>
                <a:ea typeface="Times New Roman"/>
                <a:cs typeface="Times New Roman"/>
                <a:sym typeface="Times New Roman"/>
              </a:rPr>
              <a:t>left</a:t>
            </a:r>
            <a:r>
              <a:rPr lang="en" sz="2300">
                <a:solidFill>
                  <a:srgbClr val="45818E"/>
                </a:solidFill>
                <a:latin typeface="Times New Roman"/>
                <a:ea typeface="Times New Roman"/>
                <a:cs typeface="Times New Roman"/>
                <a:sym typeface="Times New Roman"/>
              </a:rPr>
              <a:t> allowing additional oxygen uptake.</a:t>
            </a:r>
            <a:endParaRPr sz="2300">
              <a:solidFill>
                <a:srgbClr val="8E7CC3"/>
              </a:solidFill>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b="1" lang="en" sz="2300">
                <a:highlight>
                  <a:srgbClr val="D0E0E3"/>
                </a:highlight>
                <a:latin typeface="Times New Roman"/>
                <a:ea typeface="Times New Roman"/>
                <a:cs typeface="Times New Roman"/>
                <a:sym typeface="Times New Roman"/>
              </a:rPr>
              <a:t>Other factors:</a:t>
            </a:r>
            <a:endParaRPr b="1" sz="2300">
              <a:highlight>
                <a:srgbClr val="D0E0E3"/>
              </a:highlight>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High maternal intervillous blood flow (almost double the fetal placental flow).</a:t>
            </a:r>
            <a:endParaRPr sz="2300">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High fetal cardiac output (</a:t>
            </a:r>
            <a:r>
              <a:rPr lang="en" sz="2300">
                <a:solidFill>
                  <a:srgbClr val="B45F06"/>
                </a:solidFill>
                <a:latin typeface="Times New Roman"/>
                <a:ea typeface="Times New Roman"/>
                <a:cs typeface="Times New Roman"/>
                <a:sym typeface="Times New Roman"/>
              </a:rPr>
              <a:t>120-170 BPM</a:t>
            </a:r>
            <a:r>
              <a:rPr lang="en" sz="2300">
                <a:latin typeface="Times New Roman"/>
                <a:ea typeface="Times New Roman"/>
                <a:cs typeface="Times New Roman"/>
                <a:sym typeface="Times New Roman"/>
              </a:rPr>
              <a:t>).</a:t>
            </a:r>
            <a:endParaRPr sz="2300">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lang="en" sz="2300">
                <a:latin typeface="Times New Roman"/>
                <a:ea typeface="Times New Roman"/>
                <a:cs typeface="Times New Roman"/>
                <a:sym typeface="Times New Roman"/>
              </a:rPr>
              <a:t>The fetal metabolic acidosis</a:t>
            </a:r>
            <a:r>
              <a:rPr lang="en" sz="900">
                <a:solidFill>
                  <a:srgbClr val="434343"/>
                </a:solidFill>
                <a:latin typeface="Times New Roman"/>
                <a:ea typeface="Times New Roman"/>
                <a:cs typeface="Times New Roman"/>
                <a:sym typeface="Times New Roman"/>
              </a:rPr>
              <a:t>-</a:t>
            </a:r>
            <a:r>
              <a:rPr lang="en" sz="1200">
                <a:solidFill>
                  <a:srgbClr val="B45F06"/>
                </a:solidFill>
                <a:latin typeface="Times New Roman"/>
                <a:ea typeface="Times New Roman"/>
                <a:cs typeface="Times New Roman"/>
                <a:sym typeface="Times New Roman"/>
              </a:rPr>
              <a:t>due to increased metabolic activity in cells </a:t>
            </a:r>
            <a:r>
              <a:rPr lang="en" sz="1200">
                <a:solidFill>
                  <a:srgbClr val="222222"/>
                </a:solidFill>
                <a:highlight>
                  <a:schemeClr val="lt1"/>
                </a:highlight>
                <a:latin typeface="Times New Roman"/>
                <a:ea typeface="Times New Roman"/>
                <a:cs typeface="Times New Roman"/>
                <a:sym typeface="Times New Roman"/>
              </a:rPr>
              <a:t>→</a:t>
            </a:r>
            <a:r>
              <a:rPr lang="en" sz="1200">
                <a:solidFill>
                  <a:srgbClr val="B45F06"/>
                </a:solidFill>
                <a:latin typeface="Times New Roman"/>
                <a:ea typeface="Times New Roman"/>
                <a:cs typeface="Times New Roman"/>
                <a:sym typeface="Times New Roman"/>
              </a:rPr>
              <a:t>more CO</a:t>
            </a:r>
            <a:r>
              <a:rPr baseline="-25000" lang="en" sz="1200">
                <a:solidFill>
                  <a:srgbClr val="B45F06"/>
                </a:solidFill>
                <a:latin typeface="Times New Roman"/>
                <a:ea typeface="Times New Roman"/>
                <a:cs typeface="Times New Roman"/>
                <a:sym typeface="Times New Roman"/>
              </a:rPr>
              <a:t>2</a:t>
            </a:r>
            <a:r>
              <a:rPr lang="en" sz="900">
                <a:solidFill>
                  <a:srgbClr val="434343"/>
                </a:solidFill>
                <a:latin typeface="Times New Roman"/>
                <a:ea typeface="Times New Roman"/>
                <a:cs typeface="Times New Roman"/>
                <a:sym typeface="Times New Roman"/>
              </a:rPr>
              <a:t>-</a:t>
            </a:r>
            <a:r>
              <a:rPr lang="en" sz="2300">
                <a:latin typeface="Times New Roman"/>
                <a:ea typeface="Times New Roman"/>
                <a:cs typeface="Times New Roman"/>
                <a:sym typeface="Times New Roman"/>
              </a:rPr>
              <a:t>which shifts the curve to the right and thus aids delivery of oxygen to the tissues.</a:t>
            </a:r>
            <a:endParaRPr sz="2300">
              <a:latin typeface="Times New Roman"/>
              <a:ea typeface="Times New Roman"/>
              <a:cs typeface="Times New Roman"/>
              <a:sym typeface="Times New Roman"/>
            </a:endParaRPr>
          </a:p>
        </p:txBody>
      </p:sp>
      <p:sp>
        <p:nvSpPr>
          <p:cNvPr id="161" name="Google Shape;161;p17"/>
          <p:cNvSpPr/>
          <p:nvPr/>
        </p:nvSpPr>
        <p:spPr>
          <a:xfrm>
            <a:off x="468603" y="9324323"/>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62" name="Google Shape;162;p17"/>
          <p:cNvSpPr txBox="1"/>
          <p:nvPr/>
        </p:nvSpPr>
        <p:spPr>
          <a:xfrm>
            <a:off x="858838" y="9041111"/>
            <a:ext cx="11196000" cy="14703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Nutrition</a:t>
            </a:r>
            <a:endParaRPr sz="3700">
              <a:highlight>
                <a:srgbClr val="F4CCCC"/>
              </a:highlight>
              <a:latin typeface="Oswald"/>
              <a:ea typeface="Oswald"/>
              <a:cs typeface="Oswald"/>
              <a:sym typeface="Oswald"/>
            </a:endParaRPr>
          </a:p>
        </p:txBody>
      </p:sp>
      <p:sp>
        <p:nvSpPr>
          <p:cNvPr id="163" name="Google Shape;163;p17"/>
          <p:cNvSpPr txBox="1"/>
          <p:nvPr/>
        </p:nvSpPr>
        <p:spPr>
          <a:xfrm>
            <a:off x="206675" y="9909927"/>
            <a:ext cx="9895200" cy="28620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Fetus uses mainly glucose for nutrition so the trophoblast cells in placental villi transport glucose by carrier molecules; </a:t>
            </a:r>
            <a:r>
              <a:rPr b="1" lang="en" sz="2300">
                <a:solidFill>
                  <a:srgbClr val="EA9999"/>
                </a:solidFill>
                <a:latin typeface="Times New Roman"/>
                <a:ea typeface="Times New Roman"/>
                <a:cs typeface="Times New Roman"/>
                <a:sym typeface="Times New Roman"/>
              </a:rPr>
              <a:t>GLUT</a:t>
            </a:r>
            <a:r>
              <a:rPr b="1" lang="en" sz="2300">
                <a:solidFill>
                  <a:srgbClr val="B7B7B7"/>
                </a:solidFill>
                <a:latin typeface="Times New Roman"/>
                <a:ea typeface="Times New Roman"/>
                <a:cs typeface="Times New Roman"/>
                <a:sym typeface="Times New Roman"/>
              </a:rPr>
              <a:t>-1</a:t>
            </a:r>
            <a:r>
              <a:rPr lang="en" sz="2300">
                <a:solidFill>
                  <a:srgbClr val="B7B7B7"/>
                </a:solidFill>
                <a:latin typeface="Times New Roman"/>
                <a:ea typeface="Times New Roman"/>
                <a:cs typeface="Times New Roman"/>
                <a:sym typeface="Times New Roman"/>
              </a:rPr>
              <a:t> </a:t>
            </a:r>
            <a:r>
              <a:rPr lang="en" sz="2300">
                <a:solidFill>
                  <a:schemeClr val="dk1"/>
                </a:solidFill>
                <a:latin typeface="Times New Roman"/>
                <a:ea typeface="Times New Roman"/>
                <a:cs typeface="Times New Roman"/>
                <a:sym typeface="Times New Roman"/>
              </a:rPr>
              <a:t>(facilitated diffusion).</a:t>
            </a:r>
            <a:endParaRPr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Fatty acids diffuse due to high solubility in cell membrane (more slowly than glucose).</a:t>
            </a:r>
            <a:endParaRPr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The placenta actively transports all amino acids, with fetal concentrations exceeding maternal levels.  </a:t>
            </a:r>
            <a:endParaRPr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Char char="-"/>
            </a:pPr>
            <a:r>
              <a:rPr lang="en" sz="2300">
                <a:solidFill>
                  <a:srgbClr val="EA9999"/>
                </a:solidFill>
                <a:latin typeface="Times New Roman"/>
                <a:ea typeface="Times New Roman"/>
                <a:cs typeface="Times New Roman"/>
                <a:sym typeface="Times New Roman"/>
              </a:rPr>
              <a:t>K</a:t>
            </a:r>
            <a:r>
              <a:rPr baseline="30000" lang="en" sz="2300">
                <a:solidFill>
                  <a:srgbClr val="EA9999"/>
                </a:solidFill>
                <a:latin typeface="Times New Roman"/>
                <a:ea typeface="Times New Roman"/>
                <a:cs typeface="Times New Roman"/>
                <a:sym typeface="Times New Roman"/>
              </a:rPr>
              <a:t>+</a:t>
            </a:r>
            <a:r>
              <a:rPr lang="en" sz="2300">
                <a:solidFill>
                  <a:schemeClr val="dk1"/>
                </a:solidFill>
                <a:latin typeface="Times New Roman"/>
                <a:ea typeface="Times New Roman"/>
                <a:cs typeface="Times New Roman"/>
                <a:sym typeface="Times New Roman"/>
              </a:rPr>
              <a:t>, </a:t>
            </a:r>
            <a:r>
              <a:rPr lang="en" sz="2300">
                <a:solidFill>
                  <a:srgbClr val="EA9999"/>
                </a:solidFill>
                <a:latin typeface="Times New Roman"/>
                <a:ea typeface="Times New Roman"/>
                <a:cs typeface="Times New Roman"/>
                <a:sym typeface="Times New Roman"/>
              </a:rPr>
              <a:t>Na</a:t>
            </a:r>
            <a:r>
              <a:rPr baseline="30000" lang="en" sz="2300">
                <a:solidFill>
                  <a:srgbClr val="EA9999"/>
                </a:solidFill>
                <a:latin typeface="Times New Roman"/>
                <a:ea typeface="Times New Roman"/>
                <a:cs typeface="Times New Roman"/>
                <a:sym typeface="Times New Roman"/>
              </a:rPr>
              <a:t>+</a:t>
            </a:r>
            <a:r>
              <a:rPr lang="en" sz="2300">
                <a:solidFill>
                  <a:srgbClr val="EA9999"/>
                </a:solidFill>
                <a:latin typeface="Times New Roman"/>
                <a:ea typeface="Times New Roman"/>
                <a:cs typeface="Times New Roman"/>
                <a:sym typeface="Times New Roman"/>
              </a:rPr>
              <a:t> </a:t>
            </a:r>
            <a:r>
              <a:rPr lang="en" sz="2300">
                <a:solidFill>
                  <a:schemeClr val="dk1"/>
                </a:solidFill>
                <a:latin typeface="Times New Roman"/>
                <a:ea typeface="Times New Roman"/>
                <a:cs typeface="Times New Roman"/>
                <a:sym typeface="Times New Roman"/>
              </a:rPr>
              <a:t>and </a:t>
            </a:r>
            <a:r>
              <a:rPr lang="en" sz="2300">
                <a:solidFill>
                  <a:srgbClr val="EA9999"/>
                </a:solidFill>
                <a:latin typeface="Times New Roman"/>
                <a:ea typeface="Times New Roman"/>
                <a:cs typeface="Times New Roman"/>
                <a:sym typeface="Times New Roman"/>
              </a:rPr>
              <a:t>Cl</a:t>
            </a:r>
            <a:r>
              <a:rPr baseline="30000" lang="en" sz="2300">
                <a:solidFill>
                  <a:srgbClr val="EA9999"/>
                </a:solidFill>
                <a:latin typeface="Times New Roman"/>
                <a:ea typeface="Times New Roman"/>
                <a:cs typeface="Times New Roman"/>
                <a:sym typeface="Times New Roman"/>
              </a:rPr>
              <a:t>-</a:t>
            </a:r>
            <a:r>
              <a:rPr lang="en" sz="2300">
                <a:solidFill>
                  <a:schemeClr val="dk1"/>
                </a:solidFill>
                <a:latin typeface="Times New Roman"/>
                <a:ea typeface="Times New Roman"/>
                <a:cs typeface="Times New Roman"/>
                <a:sym typeface="Times New Roman"/>
              </a:rPr>
              <a:t> diffuse from maternal to fetal blood.</a:t>
            </a:r>
            <a:endParaRPr sz="2300">
              <a:solidFill>
                <a:schemeClr val="dk1"/>
              </a:solidFill>
              <a:latin typeface="Times New Roman"/>
              <a:ea typeface="Times New Roman"/>
              <a:cs typeface="Times New Roman"/>
              <a:sym typeface="Times New Roman"/>
            </a:endParaRPr>
          </a:p>
        </p:txBody>
      </p:sp>
      <p:sp>
        <p:nvSpPr>
          <p:cNvPr id="164" name="Google Shape;164;p17"/>
          <p:cNvSpPr/>
          <p:nvPr/>
        </p:nvSpPr>
        <p:spPr>
          <a:xfrm>
            <a:off x="708978" y="13483580"/>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65" name="Google Shape;165;p17"/>
          <p:cNvSpPr txBox="1"/>
          <p:nvPr/>
        </p:nvSpPr>
        <p:spPr>
          <a:xfrm>
            <a:off x="1099206" y="13200373"/>
            <a:ext cx="47475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Excretion</a:t>
            </a:r>
            <a:endParaRPr sz="3700">
              <a:highlight>
                <a:srgbClr val="F4CCCC"/>
              </a:highlight>
              <a:latin typeface="Oswald"/>
              <a:ea typeface="Oswald"/>
              <a:cs typeface="Oswald"/>
              <a:sym typeface="Oswald"/>
            </a:endParaRPr>
          </a:p>
        </p:txBody>
      </p:sp>
      <p:sp>
        <p:nvSpPr>
          <p:cNvPr id="166" name="Google Shape;166;p17"/>
          <p:cNvSpPr txBox="1"/>
          <p:nvPr/>
        </p:nvSpPr>
        <p:spPr>
          <a:xfrm>
            <a:off x="596900" y="14092875"/>
            <a:ext cx="12699600" cy="21603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Excretory products of the fetus diffuse through the placental membrane to maternal blood to be excreted with the waste products of the mother: </a:t>
            </a:r>
            <a:endParaRPr sz="2300">
              <a:solidFill>
                <a:schemeClr val="dk1"/>
              </a:solidFill>
              <a:latin typeface="Times New Roman"/>
              <a:ea typeface="Times New Roman"/>
              <a:cs typeface="Times New Roman"/>
              <a:sym typeface="Times New Roman"/>
            </a:endParaRPr>
          </a:p>
          <a:p>
            <a:pPr indent="-374650" lvl="1" marL="914400" rtl="0" algn="l">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Urea, uric acid and creatinine.</a:t>
            </a:r>
            <a:endParaRPr sz="2300">
              <a:solidFill>
                <a:schemeClr val="dk1"/>
              </a:solidFill>
              <a:latin typeface="Times New Roman"/>
              <a:ea typeface="Times New Roman"/>
              <a:cs typeface="Times New Roman"/>
              <a:sym typeface="Times New Roman"/>
            </a:endParaRPr>
          </a:p>
          <a:p>
            <a:pPr indent="-374650" lvl="0" marL="457200" rtl="0" algn="l">
              <a:spcBef>
                <a:spcPts val="0"/>
              </a:spcBef>
              <a:spcAft>
                <a:spcPts val="0"/>
              </a:spcAft>
              <a:buClr>
                <a:schemeClr val="dk1"/>
              </a:buClr>
              <a:buSzPts val="2300"/>
              <a:buFont typeface="Times New Roman"/>
              <a:buChar char="-"/>
            </a:pPr>
            <a:r>
              <a:rPr lang="en" sz="2300">
                <a:solidFill>
                  <a:schemeClr val="dk1"/>
                </a:solidFill>
                <a:latin typeface="Times New Roman"/>
                <a:ea typeface="Times New Roman"/>
                <a:cs typeface="Times New Roman"/>
                <a:sym typeface="Times New Roman"/>
              </a:rPr>
              <a:t>Higher conc. of excretory products in fetal blood ensures continuous diffusion of these substances to the maternal blood.</a:t>
            </a:r>
            <a:endParaRPr sz="2300">
              <a:solidFill>
                <a:schemeClr val="dk1"/>
              </a:solidFill>
              <a:latin typeface="Times New Roman"/>
              <a:ea typeface="Times New Roman"/>
              <a:cs typeface="Times New Roman"/>
              <a:sym typeface="Times New Roman"/>
            </a:endParaRPr>
          </a:p>
        </p:txBody>
      </p:sp>
      <p:pic>
        <p:nvPicPr>
          <p:cNvPr id="167" name="Google Shape;167;p17"/>
          <p:cNvPicPr preferRelativeResize="0"/>
          <p:nvPr/>
        </p:nvPicPr>
        <p:blipFill>
          <a:blip r:embed="rId3">
            <a:alphaModFix/>
          </a:blip>
          <a:stretch>
            <a:fillRect/>
          </a:stretch>
        </p:blipFill>
        <p:spPr>
          <a:xfrm>
            <a:off x="10310084" y="10134504"/>
            <a:ext cx="2667350" cy="2276457"/>
          </a:xfrm>
          <a:prstGeom prst="rect">
            <a:avLst/>
          </a:prstGeom>
          <a:noFill/>
          <a:ln cap="flat" cmpd="sng" w="28575">
            <a:solidFill>
              <a:srgbClr val="E06666"/>
            </a:solidFill>
            <a:prstDash val="solid"/>
            <a:round/>
            <a:headEnd len="sm" w="sm" type="none"/>
            <a:tailEnd len="sm" w="sm" type="none"/>
          </a:ln>
        </p:spPr>
      </p:pic>
      <p:sp>
        <p:nvSpPr>
          <p:cNvPr id="168" name="Google Shape;168;p17"/>
          <p:cNvSpPr txBox="1"/>
          <p:nvPr/>
        </p:nvSpPr>
        <p:spPr>
          <a:xfrm>
            <a:off x="10310107" y="12268645"/>
            <a:ext cx="2667300" cy="7677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6-11</a:t>
            </a:r>
            <a:endParaRPr b="1" sz="2800">
              <a:latin typeface="Merriweather"/>
              <a:ea typeface="Merriweather"/>
              <a:cs typeface="Merriweather"/>
              <a:sym typeface="Merriweather"/>
            </a:endParaRPr>
          </a:p>
        </p:txBody>
      </p:sp>
      <p:pic>
        <p:nvPicPr>
          <p:cNvPr id="169" name="Google Shape;169;p17"/>
          <p:cNvPicPr preferRelativeResize="0"/>
          <p:nvPr/>
        </p:nvPicPr>
        <p:blipFill>
          <a:blip r:embed="rId4">
            <a:alphaModFix/>
          </a:blip>
          <a:stretch>
            <a:fillRect/>
          </a:stretch>
        </p:blipFill>
        <p:spPr>
          <a:xfrm>
            <a:off x="10766116" y="2206132"/>
            <a:ext cx="3127560" cy="2525700"/>
          </a:xfrm>
          <a:prstGeom prst="rect">
            <a:avLst/>
          </a:prstGeom>
          <a:noFill/>
          <a:ln cap="flat" cmpd="sng" w="28575">
            <a:solidFill>
              <a:srgbClr val="E06666"/>
            </a:solidFill>
            <a:prstDash val="solid"/>
            <a:round/>
            <a:headEnd len="sm" w="sm" type="none"/>
            <a:tailEnd len="sm" w="sm" type="none"/>
          </a:ln>
        </p:spPr>
      </p:pic>
      <p:sp>
        <p:nvSpPr>
          <p:cNvPr id="170" name="Google Shape;170;p17"/>
          <p:cNvSpPr/>
          <p:nvPr/>
        </p:nvSpPr>
        <p:spPr>
          <a:xfrm>
            <a:off x="545098" y="16672340"/>
            <a:ext cx="13585500" cy="4512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rgbClr val="000000"/>
              </a:buClr>
              <a:buSzPts val="1100"/>
              <a:buFont typeface="Arial"/>
              <a:buNone/>
            </a:pPr>
            <a:r>
              <a:rPr lang="en" sz="2500">
                <a:solidFill>
                  <a:srgbClr val="FFFFFF"/>
                </a:solidFill>
                <a:latin typeface="Oswald"/>
                <a:ea typeface="Oswald"/>
                <a:cs typeface="Oswald"/>
                <a:sym typeface="Oswald"/>
              </a:rPr>
              <a:t>FOOTNOTES</a:t>
            </a:r>
            <a:endParaRPr/>
          </a:p>
        </p:txBody>
      </p:sp>
      <p:sp>
        <p:nvSpPr>
          <p:cNvPr id="171" name="Google Shape;171;p17"/>
          <p:cNvSpPr/>
          <p:nvPr/>
        </p:nvSpPr>
        <p:spPr>
          <a:xfrm>
            <a:off x="-2" y="16672340"/>
            <a:ext cx="468600" cy="4512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72" name="Google Shape;172;p17"/>
          <p:cNvSpPr txBox="1"/>
          <p:nvPr/>
        </p:nvSpPr>
        <p:spPr>
          <a:xfrm>
            <a:off x="6100" y="17123532"/>
            <a:ext cx="14097000" cy="3105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AutoNum type="arabicPeriod"/>
            </a:pPr>
            <a:r>
              <a:rPr b="1" lang="en" sz="1800">
                <a:latin typeface="Times New Roman"/>
                <a:ea typeface="Times New Roman"/>
                <a:cs typeface="Times New Roman"/>
                <a:sym typeface="Times New Roman"/>
              </a:rPr>
              <a:t>Making Sense of Bohr’s Effect: </a:t>
            </a:r>
            <a:r>
              <a:rPr lang="en" sz="1800">
                <a:latin typeface="Times New Roman"/>
                <a:ea typeface="Times New Roman"/>
                <a:cs typeface="Times New Roman"/>
                <a:sym typeface="Times New Roman"/>
              </a:rPr>
              <a:t>Bohr’s effect simply describes the </a:t>
            </a:r>
            <a:r>
              <a:rPr i="1" lang="en" sz="1800">
                <a:latin typeface="Times New Roman"/>
                <a:ea typeface="Times New Roman"/>
                <a:cs typeface="Times New Roman"/>
                <a:sym typeface="Times New Roman"/>
              </a:rPr>
              <a:t>effect of carbon dioxide and pH on hemoglobin’s affinity for oxygen</a:t>
            </a:r>
            <a:r>
              <a:rPr lang="en" sz="1800">
                <a:latin typeface="Times New Roman"/>
                <a:ea typeface="Times New Roman"/>
                <a:cs typeface="Times New Roman"/>
                <a:sym typeface="Times New Roman"/>
              </a:rPr>
              <a:t>, carbon dioxide binds with H2O inside the RBC, this makes </a:t>
            </a:r>
            <a:r>
              <a:rPr i="1" lang="en" sz="1800">
                <a:latin typeface="Times New Roman"/>
                <a:ea typeface="Times New Roman"/>
                <a:cs typeface="Times New Roman"/>
                <a:sym typeface="Times New Roman"/>
              </a:rPr>
              <a:t>carbonic acid</a:t>
            </a:r>
            <a:r>
              <a:rPr lang="en" sz="1800">
                <a:latin typeface="Times New Roman"/>
                <a:ea typeface="Times New Roman"/>
                <a:cs typeface="Times New Roman"/>
                <a:sym typeface="Times New Roman"/>
              </a:rPr>
              <a:t> which disintegrates into </a:t>
            </a:r>
            <a:r>
              <a:rPr i="1" lang="en" sz="1800">
                <a:latin typeface="Times New Roman"/>
                <a:ea typeface="Times New Roman"/>
                <a:cs typeface="Times New Roman"/>
                <a:sym typeface="Times New Roman"/>
              </a:rPr>
              <a:t>bicarbonate and hydrogen ions</a:t>
            </a:r>
            <a:r>
              <a:rPr lang="en" sz="1800">
                <a:latin typeface="Times New Roman"/>
                <a:ea typeface="Times New Roman"/>
                <a:cs typeface="Times New Roman"/>
                <a:sym typeface="Times New Roman"/>
              </a:rPr>
              <a:t>. Hydrogen ions can then bind to specific sites on the hemoglobin molecules and basically kicks out oxygen. </a:t>
            </a:r>
            <a:r>
              <a:rPr lang="en" sz="1800">
                <a:latin typeface="Times New Roman"/>
                <a:ea typeface="Times New Roman"/>
                <a:cs typeface="Times New Roman"/>
                <a:sym typeface="Times New Roman"/>
              </a:rPr>
              <a:t>Deoxygenated</a:t>
            </a:r>
            <a:r>
              <a:rPr lang="en" sz="1800">
                <a:latin typeface="Times New Roman"/>
                <a:ea typeface="Times New Roman"/>
                <a:cs typeface="Times New Roman"/>
                <a:sym typeface="Times New Roman"/>
              </a:rPr>
              <a:t> fetal blood contains higher concentration of carbon dioxide (fetal blood comes through the </a:t>
            </a:r>
            <a:r>
              <a:rPr lang="en" sz="1800">
                <a:latin typeface="Times New Roman"/>
                <a:ea typeface="Times New Roman"/>
                <a:cs typeface="Times New Roman"/>
                <a:sym typeface="Times New Roman"/>
              </a:rPr>
              <a:t>umbilical</a:t>
            </a:r>
            <a:r>
              <a:rPr lang="en" sz="1800">
                <a:latin typeface="Times New Roman"/>
                <a:ea typeface="Times New Roman"/>
                <a:cs typeface="Times New Roman"/>
                <a:sym typeface="Times New Roman"/>
              </a:rPr>
              <a:t> arteries, branch of internal </a:t>
            </a:r>
            <a:r>
              <a:rPr lang="en" sz="1800">
                <a:latin typeface="Times New Roman"/>
                <a:ea typeface="Times New Roman"/>
                <a:cs typeface="Times New Roman"/>
                <a:sym typeface="Times New Roman"/>
              </a:rPr>
              <a:t>iliac</a:t>
            </a:r>
            <a:r>
              <a:rPr lang="en" sz="1800">
                <a:latin typeface="Times New Roman"/>
                <a:ea typeface="Times New Roman"/>
                <a:cs typeface="Times New Roman"/>
                <a:sym typeface="Times New Roman"/>
              </a:rPr>
              <a:t>, they degenerate after the umbilical cord is cut), this carbon dioxide then diffuses into the maternal blood, flows into the RBCs of the mother and forms protons which kick the maternal oxygen towards the fetal blood. The fetal blood contains HbF, which means it’s a better catcher for those fallen oxygen molecules than HbA. Because the effects of CO2 and pH is acting on hemoglobin in both the fetal and maternal blood, this is called a </a:t>
            </a:r>
            <a:r>
              <a:rPr i="1" lang="en" sz="1800">
                <a:latin typeface="Times New Roman"/>
                <a:ea typeface="Times New Roman"/>
                <a:cs typeface="Times New Roman"/>
                <a:sym typeface="Times New Roman"/>
              </a:rPr>
              <a:t>double Bohr effect,</a:t>
            </a:r>
            <a:r>
              <a:rPr lang="en" sz="1800">
                <a:latin typeface="Times New Roman"/>
                <a:ea typeface="Times New Roman"/>
                <a:cs typeface="Times New Roman"/>
                <a:sym typeface="Times New Roman"/>
              </a:rPr>
              <a:t> the usual pulmonary one works between the alveoli and pulmonary blood, and so hemoglobin is present in only one side. </a:t>
            </a:r>
            <a:endParaRPr sz="1800">
              <a:latin typeface="Times New Roman"/>
              <a:ea typeface="Times New Roman"/>
              <a:cs typeface="Times New Roman"/>
              <a:sym typeface="Times New Roman"/>
            </a:endParaRPr>
          </a:p>
        </p:txBody>
      </p:sp>
      <p:sp>
        <p:nvSpPr>
          <p:cNvPr id="173" name="Google Shape;173;p17"/>
          <p:cNvSpPr/>
          <p:nvPr/>
        </p:nvSpPr>
        <p:spPr>
          <a:xfrm>
            <a:off x="6100" y="309623"/>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74" name="Google Shape;174;p17"/>
          <p:cNvSpPr/>
          <p:nvPr/>
        </p:nvSpPr>
        <p:spPr>
          <a:xfrm>
            <a:off x="662716" y="309668"/>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75" name="Google Shape;175;p17"/>
          <p:cNvSpPr txBox="1"/>
          <p:nvPr/>
        </p:nvSpPr>
        <p:spPr>
          <a:xfrm>
            <a:off x="11415424" y="299282"/>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176" name="Google Shape;176;p17"/>
          <p:cNvSpPr txBox="1"/>
          <p:nvPr/>
        </p:nvSpPr>
        <p:spPr>
          <a:xfrm>
            <a:off x="936025" y="309632"/>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PREGNANCY</a:t>
            </a:r>
            <a:endParaRPr sz="3200">
              <a:solidFill>
                <a:srgbClr val="FFFFFF"/>
              </a:solidFill>
              <a:latin typeface="Oswald"/>
              <a:ea typeface="Oswald"/>
              <a:cs typeface="Oswald"/>
              <a:sym typeface="Oswald"/>
            </a:endParaRPr>
          </a:p>
        </p:txBody>
      </p:sp>
      <p:sp>
        <p:nvSpPr>
          <p:cNvPr id="177" name="Google Shape;177;p17"/>
          <p:cNvSpPr txBox="1"/>
          <p:nvPr/>
        </p:nvSpPr>
        <p:spPr>
          <a:xfrm>
            <a:off x="194114" y="260759"/>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4</a:t>
            </a:r>
            <a:endParaRPr sz="4500">
              <a:solidFill>
                <a:srgbClr val="FFFFFF"/>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18"/>
          <p:cNvSpPr/>
          <p:nvPr/>
        </p:nvSpPr>
        <p:spPr>
          <a:xfrm>
            <a:off x="656616" y="4676932"/>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183" name="Google Shape;183;p18"/>
          <p:cNvSpPr txBox="1"/>
          <p:nvPr/>
        </p:nvSpPr>
        <p:spPr>
          <a:xfrm>
            <a:off x="1142406" y="4373450"/>
            <a:ext cx="90471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Placenta as an Endocrine Organ</a:t>
            </a:r>
            <a:endParaRPr sz="3700">
              <a:highlight>
                <a:srgbClr val="F4CCCC"/>
              </a:highlight>
              <a:latin typeface="Oswald"/>
              <a:ea typeface="Oswald"/>
              <a:cs typeface="Oswald"/>
              <a:sym typeface="Oswald"/>
            </a:endParaRPr>
          </a:p>
        </p:txBody>
      </p:sp>
      <p:graphicFrame>
        <p:nvGraphicFramePr>
          <p:cNvPr id="184" name="Google Shape;184;p18"/>
          <p:cNvGraphicFramePr/>
          <p:nvPr/>
        </p:nvGraphicFramePr>
        <p:xfrm>
          <a:off x="108595" y="5291488"/>
          <a:ext cx="3000000" cy="3000000"/>
        </p:xfrm>
        <a:graphic>
          <a:graphicData uri="http://schemas.openxmlformats.org/drawingml/2006/table">
            <a:tbl>
              <a:tblPr>
                <a:noFill/>
                <a:tableStyleId>{2D9A46D5-19A9-4097-88D5-FCAC0C04D741}</a:tableStyleId>
              </a:tblPr>
              <a:tblGrid>
                <a:gridCol w="2369125"/>
                <a:gridCol w="4812525"/>
                <a:gridCol w="6698150"/>
              </a:tblGrid>
              <a:tr h="451175">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Hormone</a:t>
                      </a:r>
                      <a:endParaRPr b="1" sz="30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Characteristics</a:t>
                      </a:r>
                      <a:endParaRPr b="1" sz="30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Functions</a:t>
                      </a:r>
                      <a:endParaRPr b="1" sz="30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r>
              <a:tr h="1538875">
                <a:tc>
                  <a:txBody>
                    <a:bodyPr/>
                    <a:lstStyle/>
                    <a:p>
                      <a:pPr indent="0" lvl="0" marL="0" rtl="0" algn="ctr">
                        <a:spcBef>
                          <a:spcPts val="0"/>
                        </a:spcBef>
                        <a:spcAft>
                          <a:spcPts val="0"/>
                        </a:spcAft>
                        <a:buNone/>
                      </a:pPr>
                      <a:r>
                        <a:rPr b="1" lang="en" sz="2200">
                          <a:latin typeface="Times New Roman"/>
                          <a:ea typeface="Times New Roman"/>
                          <a:cs typeface="Times New Roman"/>
                          <a:sym typeface="Times New Roman"/>
                        </a:rPr>
                        <a:t>Estrogen</a:t>
                      </a:r>
                      <a:endParaRPr b="1" sz="2200">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Steroid hormone.</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Secreted by </a:t>
                      </a:r>
                      <a:r>
                        <a:rPr lang="en" sz="2000">
                          <a:solidFill>
                            <a:schemeClr val="dk1"/>
                          </a:solidFill>
                          <a:highlight>
                            <a:srgbClr val="F4CCCC"/>
                          </a:highlight>
                          <a:latin typeface="Times New Roman"/>
                          <a:ea typeface="Times New Roman"/>
                          <a:cs typeface="Times New Roman"/>
                          <a:sym typeface="Times New Roman"/>
                        </a:rPr>
                        <a:t>syncytial trophoblast cells.</a:t>
                      </a:r>
                      <a:endParaRPr sz="2000">
                        <a:solidFill>
                          <a:schemeClr val="dk1"/>
                        </a:solidFill>
                        <a:highlight>
                          <a:srgbClr val="F4CCCC"/>
                        </a:highlight>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Towards the end of pregnancy it reaches </a:t>
                      </a:r>
                      <a:r>
                        <a:rPr b="1" lang="en" sz="2000">
                          <a:solidFill>
                            <a:srgbClr val="EA9999"/>
                          </a:solidFill>
                          <a:latin typeface="Times New Roman"/>
                          <a:ea typeface="Times New Roman"/>
                          <a:cs typeface="Times New Roman"/>
                          <a:sym typeface="Times New Roman"/>
                        </a:rPr>
                        <a:t>30×</a:t>
                      </a:r>
                      <a:r>
                        <a:rPr lang="en"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Derived from weak androgen (DHEA) released from maternal &amp; fetal adrenal </a:t>
                      </a:r>
                      <a:r>
                        <a:rPr lang="en" sz="2000">
                          <a:latin typeface="Times New Roman"/>
                          <a:ea typeface="Times New Roman"/>
                          <a:cs typeface="Times New Roman"/>
                          <a:sym typeface="Times New Roman"/>
                        </a:rPr>
                        <a:t>cortex.</a:t>
                      </a:r>
                      <a:endParaRPr sz="20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CCCCCC"/>
                      </a:solidFill>
                      <a:prstDash val="solid"/>
                      <a:round/>
                      <a:headEnd len="sm" w="sm" type="none"/>
                      <a:tailEnd len="sm" w="sm" type="none"/>
                    </a:lnB>
                  </a:tcPr>
                </a:tc>
                <a:tc>
                  <a:txBody>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Enlargement of uterus, breast &amp; external genitalia.</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Relaxation of pelvic ligaments in preparation for labor. </a:t>
                      </a:r>
                      <a:r>
                        <a:rPr lang="en" sz="2000">
                          <a:solidFill>
                            <a:srgbClr val="999999"/>
                          </a:solidFill>
                          <a:latin typeface="Times New Roman"/>
                          <a:ea typeface="Times New Roman"/>
                          <a:cs typeface="Times New Roman"/>
                          <a:sym typeface="Times New Roman"/>
                        </a:rPr>
                        <a:t>(sacroiliac and symphysis pubis)</a:t>
                      </a:r>
                      <a:endParaRPr sz="2000">
                        <a:solidFill>
                          <a:srgbClr val="999999"/>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Activation of the uterus (gap junctions)</a:t>
                      </a:r>
                      <a:r>
                        <a:rPr lang="en" sz="2000">
                          <a:solidFill>
                            <a:srgbClr val="999999"/>
                          </a:solidFill>
                          <a:latin typeface="Times New Roman"/>
                          <a:ea typeface="Times New Roman"/>
                          <a:cs typeface="Times New Roman"/>
                          <a:sym typeface="Times New Roman"/>
                        </a:rPr>
                        <a:t>(myometrium)</a:t>
                      </a:r>
                      <a:r>
                        <a:rPr baseline="30000" lang="en" sz="2000">
                          <a:solidFill>
                            <a:schemeClr val="dk1"/>
                          </a:solidFill>
                          <a:latin typeface="Times New Roman"/>
                          <a:ea typeface="Times New Roman"/>
                          <a:cs typeface="Times New Roman"/>
                          <a:sym typeface="Times New Roman"/>
                        </a:rPr>
                        <a:t>2</a:t>
                      </a:r>
                      <a:endParaRPr baseline="30000"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rgbClr val="999999"/>
                          </a:solidFill>
                          <a:latin typeface="Times New Roman"/>
                          <a:ea typeface="Times New Roman"/>
                          <a:cs typeface="Times New Roman"/>
                          <a:sym typeface="Times New Roman"/>
                        </a:rPr>
                        <a:t>Increases synthesis of thyroid-binding globulin, transcortin and sensitizes uterus to oxytocin. </a:t>
                      </a:r>
                      <a:endParaRPr baseline="30000"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000">
                          <a:solidFill>
                            <a:srgbClr val="EA9999"/>
                          </a:solidFill>
                          <a:latin typeface="Times New Roman"/>
                          <a:ea typeface="Times New Roman"/>
                          <a:cs typeface="Times New Roman"/>
                          <a:sym typeface="Times New Roman"/>
                        </a:rPr>
                        <a:t>Functions mentioned elsewhere in the lecture: </a:t>
                      </a:r>
                      <a:endParaRPr b="1" sz="2000">
                        <a:solidFill>
                          <a:srgbClr val="EA9999"/>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Increases blood volume of pregnant woman. </a:t>
                      </a:r>
                      <a:endParaRPr sz="2000">
                        <a:solidFill>
                          <a:srgbClr val="999999"/>
                        </a:solidFill>
                        <a:latin typeface="Times New Roman"/>
                        <a:ea typeface="Times New Roman"/>
                        <a:cs typeface="Times New Roman"/>
                        <a:sym typeface="Times New Roman"/>
                      </a:endParaRPr>
                    </a:p>
                  </a:txBody>
                  <a:tcPr marT="91425" marB="91425" marR="91425" marL="91425">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CCCCCC"/>
                      </a:solidFill>
                      <a:prstDash val="solid"/>
                      <a:round/>
                      <a:headEnd len="sm" w="sm" type="none"/>
                      <a:tailEnd len="sm" w="sm" type="none"/>
                    </a:lnB>
                  </a:tcPr>
                </a:tc>
              </a:tr>
              <a:tr h="1538875">
                <a:tc>
                  <a:txBody>
                    <a:bodyPr/>
                    <a:lstStyle/>
                    <a:p>
                      <a:pPr indent="0" lvl="0" marL="0" rtl="0" algn="ctr">
                        <a:spcBef>
                          <a:spcPts val="0"/>
                        </a:spcBef>
                        <a:spcAft>
                          <a:spcPts val="0"/>
                        </a:spcAft>
                        <a:buNone/>
                      </a:pPr>
                      <a:r>
                        <a:rPr b="1" lang="en" sz="2200">
                          <a:latin typeface="Times New Roman"/>
                          <a:ea typeface="Times New Roman"/>
                          <a:cs typeface="Times New Roman"/>
                          <a:sym typeface="Times New Roman"/>
                        </a:rPr>
                        <a:t>Progesterone</a:t>
                      </a:r>
                      <a:endParaRPr b="1" sz="2200">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Steroid hormone.</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Secreted by </a:t>
                      </a:r>
                      <a:r>
                        <a:rPr lang="en" sz="2000">
                          <a:solidFill>
                            <a:schemeClr val="dk1"/>
                          </a:solidFill>
                          <a:highlight>
                            <a:srgbClr val="F4CCCC"/>
                          </a:highlight>
                          <a:latin typeface="Times New Roman"/>
                          <a:ea typeface="Times New Roman"/>
                          <a:cs typeface="Times New Roman"/>
                          <a:sym typeface="Times New Roman"/>
                        </a:rPr>
                        <a:t>syncytial trophoblast cells.</a:t>
                      </a:r>
                      <a:endParaRPr sz="2000">
                        <a:solidFill>
                          <a:schemeClr val="dk1"/>
                        </a:solidFill>
                        <a:highlight>
                          <a:srgbClr val="F4CCCC"/>
                        </a:highlight>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Towards the end of pregnancy it reaches </a:t>
                      </a:r>
                      <a:r>
                        <a:rPr b="1" lang="en" sz="2000">
                          <a:solidFill>
                            <a:srgbClr val="EA9999"/>
                          </a:solidFill>
                          <a:latin typeface="Times New Roman"/>
                          <a:ea typeface="Times New Roman"/>
                          <a:cs typeface="Times New Roman"/>
                          <a:sym typeface="Times New Roman"/>
                        </a:rPr>
                        <a:t>10×</a:t>
                      </a:r>
                      <a:r>
                        <a:rPr lang="en"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Derived from cholesterol.</a:t>
                      </a:r>
                      <a:endParaRPr sz="20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c>
                  <a:txBody>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Provides nutrition to developing embryo </a:t>
                      </a:r>
                      <a:r>
                        <a:rPr lang="en" sz="2000">
                          <a:solidFill>
                            <a:srgbClr val="8E7CC3"/>
                          </a:solidFill>
                          <a:latin typeface="Times New Roman"/>
                          <a:ea typeface="Times New Roman"/>
                          <a:cs typeface="Times New Roman"/>
                          <a:sym typeface="Times New Roman"/>
                        </a:rPr>
                        <a:t>(uterine secretory phase).</a:t>
                      </a:r>
                      <a:endParaRPr sz="2000">
                        <a:solidFill>
                          <a:srgbClr val="8E7CC3"/>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Development of decidual</a:t>
                      </a:r>
                      <a:r>
                        <a:rPr baseline="30000" lang="en" sz="2000">
                          <a:solidFill>
                            <a:schemeClr val="dk1"/>
                          </a:solidFill>
                          <a:latin typeface="Times New Roman"/>
                          <a:ea typeface="Times New Roman"/>
                          <a:cs typeface="Times New Roman"/>
                          <a:sym typeface="Times New Roman"/>
                        </a:rPr>
                        <a:t>4</a:t>
                      </a:r>
                      <a:r>
                        <a:rPr lang="en" sz="2000">
                          <a:solidFill>
                            <a:schemeClr val="dk1"/>
                          </a:solidFill>
                          <a:latin typeface="Times New Roman"/>
                          <a:ea typeface="Times New Roman"/>
                          <a:cs typeface="Times New Roman"/>
                          <a:sym typeface="Times New Roman"/>
                        </a:rPr>
                        <a:t> cells.</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Inhibits the contractility of the uterus</a:t>
                      </a:r>
                      <a:r>
                        <a:rPr lang="en"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rgbClr val="45818E"/>
                        </a:buClr>
                        <a:buSzPts val="2000"/>
                        <a:buFont typeface="Times New Roman"/>
                        <a:buChar char="-"/>
                      </a:pPr>
                      <a:r>
                        <a:rPr lang="en" sz="2000">
                          <a:solidFill>
                            <a:srgbClr val="45818E"/>
                          </a:solidFill>
                          <a:latin typeface="Times New Roman"/>
                          <a:ea typeface="Times New Roman"/>
                          <a:cs typeface="Times New Roman"/>
                          <a:sym typeface="Times New Roman"/>
                        </a:rPr>
                        <a:t>Development of breast </a:t>
                      </a:r>
                      <a:r>
                        <a:rPr lang="en" sz="2000">
                          <a:solidFill>
                            <a:srgbClr val="45818E"/>
                          </a:solidFill>
                          <a:latin typeface="Times New Roman"/>
                          <a:ea typeface="Times New Roman"/>
                          <a:cs typeface="Times New Roman"/>
                          <a:sym typeface="Times New Roman"/>
                        </a:rPr>
                        <a:t>lobules.</a:t>
                      </a:r>
                      <a:endParaRPr sz="2000">
                        <a:solidFill>
                          <a:srgbClr val="45818E"/>
                        </a:solidFill>
                        <a:latin typeface="Times New Roman"/>
                        <a:ea typeface="Times New Roman"/>
                        <a:cs typeface="Times New Roman"/>
                        <a:sym typeface="Times New Roman"/>
                      </a:endParaRPr>
                    </a:p>
                    <a:p>
                      <a:pPr indent="0" lvl="0" marL="0" rtl="0" algn="l">
                        <a:spcBef>
                          <a:spcPts val="0"/>
                        </a:spcBef>
                        <a:spcAft>
                          <a:spcPts val="0"/>
                        </a:spcAft>
                        <a:buNone/>
                      </a:pPr>
                      <a:r>
                        <a:rPr b="1" lang="en" sz="2000">
                          <a:solidFill>
                            <a:srgbClr val="EA9999"/>
                          </a:solidFill>
                          <a:latin typeface="Times New Roman"/>
                          <a:ea typeface="Times New Roman"/>
                          <a:cs typeface="Times New Roman"/>
                          <a:sym typeface="Times New Roman"/>
                        </a:rPr>
                        <a:t>Functions mentioned elsewhere in the lecture:</a:t>
                      </a:r>
                      <a:r>
                        <a:rPr lang="en" sz="2000">
                          <a:solidFill>
                            <a:srgbClr val="EA9999"/>
                          </a:solidFill>
                          <a:latin typeface="Times New Roman"/>
                          <a:ea typeface="Times New Roman"/>
                          <a:cs typeface="Times New Roman"/>
                          <a:sym typeface="Times New Roman"/>
                        </a:rPr>
                        <a:t> </a:t>
                      </a:r>
                      <a:endParaRPr sz="2000">
                        <a:solidFill>
                          <a:srgbClr val="EA9999"/>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Increases the sensitivity of respiratory center to CO</a:t>
                      </a:r>
                      <a:r>
                        <a:rPr baseline="-25000" lang="en" sz="2000">
                          <a:solidFill>
                            <a:schemeClr val="dk1"/>
                          </a:solidFill>
                          <a:latin typeface="Times New Roman"/>
                          <a:ea typeface="Times New Roman"/>
                          <a:cs typeface="Times New Roman"/>
                          <a:sym typeface="Times New Roman"/>
                        </a:rPr>
                        <a:t>2</a:t>
                      </a:r>
                      <a:endParaRPr baseline="-25000" sz="2000">
                        <a:solidFill>
                          <a:schemeClr val="dk1"/>
                        </a:solidFill>
                        <a:latin typeface="Times New Roman"/>
                        <a:ea typeface="Times New Roman"/>
                        <a:cs typeface="Times New Roman"/>
                        <a:sym typeface="Times New Roman"/>
                      </a:endParaRPr>
                    </a:p>
                  </a:txBody>
                  <a:tcPr marT="91425" marB="91425" marR="91425" marL="91425">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r>
              <a:tr h="833900">
                <a:tc>
                  <a:txBody>
                    <a:bodyPr/>
                    <a:lstStyle/>
                    <a:p>
                      <a:pPr indent="0" lvl="0" marL="0" rtl="0" algn="ctr">
                        <a:spcBef>
                          <a:spcPts val="0"/>
                        </a:spcBef>
                        <a:spcAft>
                          <a:spcPts val="0"/>
                        </a:spcAft>
                        <a:buNone/>
                      </a:pPr>
                      <a:r>
                        <a:rPr b="1" lang="en" sz="2200">
                          <a:latin typeface="Times New Roman"/>
                          <a:ea typeface="Times New Roman"/>
                          <a:cs typeface="Times New Roman"/>
                          <a:sym typeface="Times New Roman"/>
                        </a:rPr>
                        <a:t>Relaxin</a:t>
                      </a:r>
                      <a:r>
                        <a:rPr b="1" baseline="30000" lang="en" sz="2200">
                          <a:latin typeface="Times New Roman"/>
                          <a:ea typeface="Times New Roman"/>
                          <a:cs typeface="Times New Roman"/>
                          <a:sym typeface="Times New Roman"/>
                        </a:rPr>
                        <a:t>3</a:t>
                      </a:r>
                      <a:endParaRPr b="1" baseline="30000" sz="2200">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Polypeptide.</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Secreted by </a:t>
                      </a:r>
                      <a:r>
                        <a:rPr lang="en" sz="2000">
                          <a:highlight>
                            <a:srgbClr val="F4CCCC"/>
                          </a:highlight>
                          <a:latin typeface="Times New Roman"/>
                          <a:ea typeface="Times New Roman"/>
                          <a:cs typeface="Times New Roman"/>
                          <a:sym typeface="Times New Roman"/>
                        </a:rPr>
                        <a:t>corpus luteum and placenta.</a:t>
                      </a:r>
                      <a:endParaRPr sz="2000">
                        <a:highlight>
                          <a:srgbClr val="F4CCCC"/>
                        </a:highlight>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c>
                  <a:txBody>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Relaxation of symphysis pubic ligament (weak).</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Softens the cervix at delivery.</a:t>
                      </a:r>
                      <a:endParaRPr sz="2000">
                        <a:latin typeface="Times New Roman"/>
                        <a:ea typeface="Times New Roman"/>
                        <a:cs typeface="Times New Roman"/>
                        <a:sym typeface="Times New Roman"/>
                      </a:endParaRPr>
                    </a:p>
                  </a:txBody>
                  <a:tcPr marT="91425" marB="91425" marR="91425" marL="91425">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r>
              <a:tr h="1827125">
                <a:tc>
                  <a:txBody>
                    <a:bodyPr/>
                    <a:lstStyle/>
                    <a:p>
                      <a:pPr indent="0" lvl="0" marL="0" rtl="0" algn="ctr">
                        <a:spcBef>
                          <a:spcPts val="0"/>
                        </a:spcBef>
                        <a:spcAft>
                          <a:spcPts val="0"/>
                        </a:spcAft>
                        <a:buNone/>
                      </a:pPr>
                      <a:r>
                        <a:rPr b="1" lang="en" sz="2200">
                          <a:latin typeface="Times New Roman"/>
                          <a:ea typeface="Times New Roman"/>
                          <a:cs typeface="Times New Roman"/>
                          <a:sym typeface="Times New Roman"/>
                        </a:rPr>
                        <a:t>Human Chorionic Gonadotropin (hCG)</a:t>
                      </a:r>
                      <a:endParaRPr b="1" sz="2200">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Glycoprotein.</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rgbClr val="000000"/>
                        </a:buClr>
                        <a:buSzPts val="2000"/>
                        <a:buFont typeface="Times New Roman"/>
                        <a:buChar char="-"/>
                      </a:pPr>
                      <a:r>
                        <a:rPr lang="en" sz="2000">
                          <a:latin typeface="Times New Roman"/>
                          <a:ea typeface="Times New Roman"/>
                          <a:cs typeface="Times New Roman"/>
                          <a:sym typeface="Times New Roman"/>
                        </a:rPr>
                        <a:t>Secreted by </a:t>
                      </a:r>
                      <a:r>
                        <a:rPr lang="en" sz="2000">
                          <a:highlight>
                            <a:srgbClr val="D9D2E9"/>
                          </a:highlight>
                          <a:latin typeface="Times New Roman"/>
                          <a:ea typeface="Times New Roman"/>
                          <a:cs typeface="Times New Roman"/>
                          <a:sym typeface="Times New Roman"/>
                        </a:rPr>
                        <a:t>syncytial trophoblast cells.</a:t>
                      </a:r>
                      <a:endParaRPr sz="2000">
                        <a:highlight>
                          <a:srgbClr val="D9D2E9"/>
                        </a:highlight>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c>
                  <a:txBody>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Most important function is to maintain corpus luteum (↑estrogen &amp; progesterone) till </a:t>
                      </a:r>
                      <a:r>
                        <a:rPr b="1" lang="en" sz="2000">
                          <a:solidFill>
                            <a:srgbClr val="EA9999"/>
                          </a:solidFill>
                          <a:latin typeface="Times New Roman"/>
                          <a:ea typeface="Times New Roman"/>
                          <a:cs typeface="Times New Roman"/>
                          <a:sym typeface="Times New Roman"/>
                        </a:rPr>
                        <a:t>13-17</a:t>
                      </a:r>
                      <a:r>
                        <a:rPr lang="en" sz="2000">
                          <a:solidFill>
                            <a:srgbClr val="EA9999"/>
                          </a:solidFill>
                          <a:latin typeface="Times New Roman"/>
                          <a:ea typeface="Times New Roman"/>
                          <a:cs typeface="Times New Roman"/>
                          <a:sym typeface="Times New Roman"/>
                        </a:rPr>
                        <a:t> weeks</a:t>
                      </a:r>
                      <a:r>
                        <a:rPr lang="en" sz="2000">
                          <a:solidFill>
                            <a:schemeClr val="dk1"/>
                          </a:solidFill>
                          <a:latin typeface="Times New Roman"/>
                          <a:ea typeface="Times New Roman"/>
                          <a:cs typeface="Times New Roman"/>
                          <a:sym typeface="Times New Roman"/>
                        </a:rPr>
                        <a:t> of gestation.</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Exerts interstitial (Leyding) cell-stimulating effect on testes of the male fetus (growth of male sex organs).</a:t>
                      </a:r>
                      <a:r>
                        <a:rPr baseline="30000" lang="en" sz="2000">
                          <a:solidFill>
                            <a:schemeClr val="dk1"/>
                          </a:solidFill>
                          <a:latin typeface="Times New Roman"/>
                          <a:ea typeface="Times New Roman"/>
                          <a:cs typeface="Times New Roman"/>
                          <a:sym typeface="Times New Roman"/>
                        </a:rPr>
                        <a:t>5</a:t>
                      </a:r>
                      <a:endParaRPr baseline="30000" sz="2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sz="2000">
                          <a:solidFill>
                            <a:srgbClr val="EA9999"/>
                          </a:solidFill>
                          <a:latin typeface="Times New Roman"/>
                          <a:ea typeface="Times New Roman"/>
                          <a:cs typeface="Times New Roman"/>
                          <a:sym typeface="Times New Roman"/>
                        </a:rPr>
                        <a:t>Functions mentioned elsewhere in the lecture:</a:t>
                      </a:r>
                      <a:r>
                        <a:rPr lang="en" sz="2000">
                          <a:solidFill>
                            <a:srgbClr val="EA9999"/>
                          </a:solidFill>
                          <a:latin typeface="Times New Roman"/>
                          <a:ea typeface="Times New Roman"/>
                          <a:cs typeface="Times New Roman"/>
                          <a:sym typeface="Times New Roman"/>
                        </a:rPr>
                        <a:t> </a:t>
                      </a:r>
                      <a:endParaRPr sz="2000">
                        <a:solidFill>
                          <a:srgbClr val="EA9999"/>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TSH-like activity to increase thyroxine production. </a:t>
                      </a:r>
                      <a:endParaRPr sz="2000">
                        <a:solidFill>
                          <a:schemeClr val="dk1"/>
                        </a:solidFill>
                        <a:latin typeface="Times New Roman"/>
                        <a:ea typeface="Times New Roman"/>
                        <a:cs typeface="Times New Roman"/>
                        <a:sym typeface="Times New Roman"/>
                      </a:endParaRPr>
                    </a:p>
                  </a:txBody>
                  <a:tcPr marT="91425" marB="91425" marR="91425" marL="91425">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r>
              <a:tr h="1303875">
                <a:tc>
                  <a:txBody>
                    <a:bodyPr/>
                    <a:lstStyle/>
                    <a:p>
                      <a:pPr indent="0" lvl="0" marL="0" rtl="0" algn="ctr">
                        <a:spcBef>
                          <a:spcPts val="0"/>
                        </a:spcBef>
                        <a:spcAft>
                          <a:spcPts val="0"/>
                        </a:spcAft>
                        <a:buClr>
                          <a:schemeClr val="dk1"/>
                        </a:buClr>
                        <a:buSzPts val="1100"/>
                        <a:buFont typeface="Arial"/>
                        <a:buNone/>
                      </a:pPr>
                      <a:r>
                        <a:rPr b="1" lang="en" sz="2000">
                          <a:solidFill>
                            <a:schemeClr val="dk1"/>
                          </a:solidFill>
                          <a:latin typeface="Times New Roman"/>
                          <a:ea typeface="Times New Roman"/>
                          <a:cs typeface="Times New Roman"/>
                          <a:sym typeface="Times New Roman"/>
                        </a:rPr>
                        <a:t>Human Chorionic </a:t>
                      </a:r>
                      <a:r>
                        <a:rPr b="1" lang="en" sz="2000">
                          <a:solidFill>
                            <a:schemeClr val="dk1"/>
                          </a:solidFill>
                          <a:latin typeface="Times New Roman"/>
                          <a:ea typeface="Times New Roman"/>
                          <a:cs typeface="Times New Roman"/>
                          <a:sym typeface="Times New Roman"/>
                        </a:rPr>
                        <a:t>Somatomammotropin</a:t>
                      </a:r>
                      <a:r>
                        <a:rPr b="1" lang="en" sz="2000">
                          <a:solidFill>
                            <a:schemeClr val="dk1"/>
                          </a:solidFill>
                          <a:latin typeface="Times New Roman"/>
                          <a:ea typeface="Times New Roman"/>
                          <a:cs typeface="Times New Roman"/>
                          <a:sym typeface="Times New Roman"/>
                        </a:rPr>
                        <a:t> </a:t>
                      </a:r>
                      <a:r>
                        <a:rPr b="1" lang="en" sz="2000">
                          <a:solidFill>
                            <a:schemeClr val="dk1"/>
                          </a:solidFill>
                          <a:latin typeface="Times New Roman"/>
                          <a:ea typeface="Times New Roman"/>
                          <a:cs typeface="Times New Roman"/>
                          <a:sym typeface="Times New Roman"/>
                        </a:rPr>
                        <a:t>or</a:t>
                      </a:r>
                      <a:r>
                        <a:rPr b="1" lang="en" sz="2000">
                          <a:solidFill>
                            <a:schemeClr val="dk1"/>
                          </a:solidFill>
                          <a:latin typeface="Times New Roman"/>
                          <a:ea typeface="Times New Roman"/>
                          <a:cs typeface="Times New Roman"/>
                          <a:sym typeface="Times New Roman"/>
                        </a:rPr>
                        <a:t> Human Placental Lactogen (hPL)</a:t>
                      </a:r>
                      <a:endParaRPr b="1" sz="2000">
                        <a:latin typeface="Times New Roman"/>
                        <a:ea typeface="Times New Roman"/>
                        <a:cs typeface="Times New Roman"/>
                        <a:sym typeface="Times New Roman"/>
                      </a:endParaRPr>
                    </a:p>
                  </a:txBody>
                  <a:tcPr marT="91425" marB="91425" marR="91425" marL="91425" anchor="ctr">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Protein hormone.</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Secreted by </a:t>
                      </a:r>
                      <a:r>
                        <a:rPr lang="en" sz="2000">
                          <a:solidFill>
                            <a:schemeClr val="dk1"/>
                          </a:solidFill>
                          <a:highlight>
                            <a:srgbClr val="F4CCCC"/>
                          </a:highlight>
                          <a:latin typeface="Times New Roman"/>
                          <a:ea typeface="Times New Roman"/>
                          <a:cs typeface="Times New Roman"/>
                          <a:sym typeface="Times New Roman"/>
                        </a:rPr>
                        <a:t>placenta</a:t>
                      </a:r>
                      <a:r>
                        <a:rPr lang="en" sz="2000">
                          <a:solidFill>
                            <a:schemeClr val="dk1"/>
                          </a:solidFill>
                          <a:latin typeface="Times New Roman"/>
                          <a:ea typeface="Times New Roman"/>
                          <a:cs typeface="Times New Roman"/>
                          <a:sym typeface="Times New Roman"/>
                        </a:rPr>
                        <a:t> around </a:t>
                      </a:r>
                      <a:r>
                        <a:rPr b="1" lang="en" sz="2000">
                          <a:solidFill>
                            <a:srgbClr val="EA9999"/>
                          </a:solidFill>
                          <a:latin typeface="Times New Roman"/>
                          <a:ea typeface="Times New Roman"/>
                          <a:cs typeface="Times New Roman"/>
                          <a:sym typeface="Times New Roman"/>
                        </a:rPr>
                        <a:t>5</a:t>
                      </a:r>
                      <a:r>
                        <a:rPr b="1" baseline="30000" lang="en" sz="2000">
                          <a:solidFill>
                            <a:srgbClr val="EA9999"/>
                          </a:solidFill>
                          <a:latin typeface="Times New Roman"/>
                          <a:ea typeface="Times New Roman"/>
                          <a:cs typeface="Times New Roman"/>
                          <a:sym typeface="Times New Roman"/>
                        </a:rPr>
                        <a:t>th</a:t>
                      </a:r>
                      <a:r>
                        <a:rPr b="1" lang="en" sz="2000">
                          <a:solidFill>
                            <a:srgbClr val="EA9999"/>
                          </a:solidFill>
                          <a:latin typeface="Times New Roman"/>
                          <a:ea typeface="Times New Roman"/>
                          <a:cs typeface="Times New Roman"/>
                          <a:sym typeface="Times New Roman"/>
                        </a:rPr>
                        <a:t> </a:t>
                      </a:r>
                      <a:r>
                        <a:rPr lang="en" sz="2000">
                          <a:solidFill>
                            <a:srgbClr val="EA9999"/>
                          </a:solidFill>
                          <a:latin typeface="Times New Roman"/>
                          <a:ea typeface="Times New Roman"/>
                          <a:cs typeface="Times New Roman"/>
                          <a:sym typeface="Times New Roman"/>
                        </a:rPr>
                        <a:t>gestational week</a:t>
                      </a:r>
                      <a:r>
                        <a:rPr lang="en"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rgbClr val="999999"/>
                        </a:buClr>
                        <a:buSzPts val="1700"/>
                        <a:buFont typeface="Times New Roman"/>
                        <a:buChar char="-"/>
                      </a:pPr>
                      <a:r>
                        <a:rPr lang="en" sz="1700">
                          <a:solidFill>
                            <a:srgbClr val="999999"/>
                          </a:solidFill>
                          <a:latin typeface="Times New Roman"/>
                          <a:ea typeface="Times New Roman"/>
                          <a:cs typeface="Times New Roman"/>
                          <a:sym typeface="Times New Roman"/>
                        </a:rPr>
                        <a:t>Its secretion exceeds the secretions of all the above hormones combined!</a:t>
                      </a:r>
                      <a:endParaRPr sz="1700">
                        <a:solidFill>
                          <a:srgbClr val="999999"/>
                        </a:solidFill>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c>
                  <a:txBody>
                    <a:bodyPr/>
                    <a:lstStyle/>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Breast development. </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Weak growth hormone’s action.</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Inhibits insulin sensitivity = ↓ glucose utilization.</a:t>
                      </a:r>
                      <a:r>
                        <a:rPr baseline="30000" lang="en" sz="2000">
                          <a:solidFill>
                            <a:schemeClr val="dk1"/>
                          </a:solidFill>
                          <a:latin typeface="Times New Roman"/>
                          <a:ea typeface="Times New Roman"/>
                          <a:cs typeface="Times New Roman"/>
                          <a:sym typeface="Times New Roman"/>
                        </a:rPr>
                        <a:t>6</a:t>
                      </a:r>
                      <a:endParaRPr baseline="30000"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Promotes release of fatty acids. </a:t>
                      </a:r>
                      <a:endParaRPr sz="2000">
                        <a:solidFill>
                          <a:schemeClr val="dk1"/>
                        </a:solidFill>
                        <a:latin typeface="Times New Roman"/>
                        <a:ea typeface="Times New Roman"/>
                        <a:cs typeface="Times New Roman"/>
                        <a:sym typeface="Times New Roman"/>
                      </a:endParaRPr>
                    </a:p>
                  </a:txBody>
                  <a:tcPr marT="91425" marB="91425" marR="91425" marL="91425">
                    <a:lnL cap="flat" cmpd="sng" w="28575">
                      <a:solidFill>
                        <a:srgbClr val="CCCCCC"/>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r>
            </a:tbl>
          </a:graphicData>
        </a:graphic>
      </p:graphicFrame>
      <p:pic>
        <p:nvPicPr>
          <p:cNvPr id="185" name="Google Shape;185;p18"/>
          <p:cNvPicPr preferRelativeResize="0"/>
          <p:nvPr/>
        </p:nvPicPr>
        <p:blipFill>
          <a:blip r:embed="rId3">
            <a:alphaModFix/>
          </a:blip>
          <a:stretch>
            <a:fillRect/>
          </a:stretch>
        </p:blipFill>
        <p:spPr>
          <a:xfrm>
            <a:off x="10077026" y="863500"/>
            <a:ext cx="3652800" cy="3537649"/>
          </a:xfrm>
          <a:prstGeom prst="rect">
            <a:avLst/>
          </a:prstGeom>
          <a:noFill/>
          <a:ln cap="flat" cmpd="sng" w="28575">
            <a:solidFill>
              <a:srgbClr val="E06666"/>
            </a:solidFill>
            <a:prstDash val="solid"/>
            <a:round/>
            <a:headEnd len="sm" w="sm" type="none"/>
            <a:tailEnd len="sm" w="sm" type="none"/>
          </a:ln>
        </p:spPr>
      </p:pic>
      <p:sp>
        <p:nvSpPr>
          <p:cNvPr id="186" name="Google Shape;186;p18"/>
          <p:cNvSpPr txBox="1"/>
          <p:nvPr/>
        </p:nvSpPr>
        <p:spPr>
          <a:xfrm flipH="1">
            <a:off x="6192112" y="3631650"/>
            <a:ext cx="3036300" cy="883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6-13</a:t>
            </a:r>
            <a:endParaRPr b="1" sz="2800">
              <a:latin typeface="Merriweather"/>
              <a:ea typeface="Merriweather"/>
              <a:cs typeface="Merriweather"/>
              <a:sym typeface="Merriweather"/>
            </a:endParaRPr>
          </a:p>
        </p:txBody>
      </p:sp>
      <p:sp>
        <p:nvSpPr>
          <p:cNvPr id="187" name="Google Shape;187;p18"/>
          <p:cNvSpPr txBox="1"/>
          <p:nvPr/>
        </p:nvSpPr>
        <p:spPr>
          <a:xfrm>
            <a:off x="804000" y="3880817"/>
            <a:ext cx="4029000" cy="3576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100">
                <a:latin typeface="Merriweather"/>
                <a:ea typeface="Merriweather"/>
                <a:cs typeface="Merriweather"/>
                <a:sym typeface="Merriweather"/>
              </a:rPr>
              <a:t>Figure 6-12 </a:t>
            </a:r>
            <a:r>
              <a:rPr lang="en" sz="1100">
                <a:latin typeface="Merriweather"/>
                <a:ea typeface="Merriweather"/>
                <a:cs typeface="Merriweather"/>
                <a:sym typeface="Merriweather"/>
              </a:rPr>
              <a:t>HCG level (</a:t>
            </a:r>
            <a:r>
              <a:rPr lang="en" sz="1100">
                <a:latin typeface="Merriweather"/>
                <a:ea typeface="Merriweather"/>
                <a:cs typeface="Merriweather"/>
                <a:sym typeface="Merriweather"/>
              </a:rPr>
              <a:t>pregnancy test)</a:t>
            </a:r>
            <a:endParaRPr sz="1100">
              <a:latin typeface="Merriweather"/>
              <a:ea typeface="Merriweather"/>
              <a:cs typeface="Merriweather"/>
              <a:sym typeface="Merriweather"/>
            </a:endParaRPr>
          </a:p>
        </p:txBody>
      </p:sp>
      <p:pic>
        <p:nvPicPr>
          <p:cNvPr id="188" name="Google Shape;188;p18"/>
          <p:cNvPicPr preferRelativeResize="0"/>
          <p:nvPr/>
        </p:nvPicPr>
        <p:blipFill>
          <a:blip r:embed="rId4">
            <a:alphaModFix/>
          </a:blip>
          <a:stretch>
            <a:fillRect/>
          </a:stretch>
        </p:blipFill>
        <p:spPr>
          <a:xfrm>
            <a:off x="594350" y="862500"/>
            <a:ext cx="4623374" cy="3005190"/>
          </a:xfrm>
          <a:prstGeom prst="rect">
            <a:avLst/>
          </a:prstGeom>
          <a:noFill/>
          <a:ln cap="flat" cmpd="sng" w="28575">
            <a:solidFill>
              <a:srgbClr val="8E7CC3"/>
            </a:solidFill>
            <a:prstDash val="solid"/>
            <a:round/>
            <a:headEnd len="sm" w="sm" type="none"/>
            <a:tailEnd len="sm" w="sm" type="none"/>
          </a:ln>
        </p:spPr>
      </p:pic>
      <p:pic>
        <p:nvPicPr>
          <p:cNvPr id="189" name="Google Shape;189;p18"/>
          <p:cNvPicPr preferRelativeResize="0"/>
          <p:nvPr/>
        </p:nvPicPr>
        <p:blipFill rotWithShape="1">
          <a:blip r:embed="rId5">
            <a:alphaModFix/>
          </a:blip>
          <a:srcRect b="20627" l="20590" r="21293" t="21801"/>
          <a:stretch/>
        </p:blipFill>
        <p:spPr>
          <a:xfrm>
            <a:off x="5501975" y="975375"/>
            <a:ext cx="4193399" cy="2769548"/>
          </a:xfrm>
          <a:prstGeom prst="rect">
            <a:avLst/>
          </a:prstGeom>
          <a:noFill/>
          <a:ln cap="flat" cmpd="sng" w="9525">
            <a:solidFill>
              <a:srgbClr val="000000"/>
            </a:solidFill>
            <a:prstDash val="solid"/>
            <a:round/>
            <a:headEnd len="sm" w="sm" type="none"/>
            <a:tailEnd len="sm" w="sm" type="none"/>
          </a:ln>
        </p:spPr>
      </p:pic>
      <p:sp>
        <p:nvSpPr>
          <p:cNvPr id="190" name="Google Shape;190;p18"/>
          <p:cNvSpPr txBox="1"/>
          <p:nvPr/>
        </p:nvSpPr>
        <p:spPr>
          <a:xfrm flipH="1">
            <a:off x="10587496" y="4238300"/>
            <a:ext cx="3036300" cy="8838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b="1" lang="en" sz="2800">
                <a:latin typeface="Merriweather"/>
                <a:ea typeface="Merriweather"/>
                <a:cs typeface="Merriweather"/>
                <a:sym typeface="Merriweather"/>
              </a:rPr>
              <a:t>Figure 6-14</a:t>
            </a:r>
            <a:r>
              <a:rPr b="1" baseline="30000" lang="en" sz="2800">
                <a:latin typeface="Merriweather"/>
                <a:ea typeface="Merriweather"/>
                <a:cs typeface="Merriweather"/>
                <a:sym typeface="Merriweather"/>
              </a:rPr>
              <a:t>1</a:t>
            </a:r>
            <a:endParaRPr b="1" baseline="30000" sz="2800">
              <a:latin typeface="Merriweather"/>
              <a:ea typeface="Merriweather"/>
              <a:cs typeface="Merriweather"/>
              <a:sym typeface="Merriweather"/>
            </a:endParaRPr>
          </a:p>
        </p:txBody>
      </p:sp>
      <p:sp>
        <p:nvSpPr>
          <p:cNvPr id="191" name="Google Shape;191;p18"/>
          <p:cNvSpPr/>
          <p:nvPr/>
        </p:nvSpPr>
        <p:spPr>
          <a:xfrm>
            <a:off x="533748" y="15598858"/>
            <a:ext cx="13585500" cy="4512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rgbClr val="000000"/>
              </a:buClr>
              <a:buSzPts val="1100"/>
              <a:buFont typeface="Arial"/>
              <a:buNone/>
            </a:pPr>
            <a:r>
              <a:rPr lang="en" sz="2500">
                <a:solidFill>
                  <a:srgbClr val="FFFFFF"/>
                </a:solidFill>
                <a:latin typeface="Oswald"/>
                <a:ea typeface="Oswald"/>
                <a:cs typeface="Oswald"/>
                <a:sym typeface="Oswald"/>
              </a:rPr>
              <a:t>FOOTNOTES</a:t>
            </a:r>
            <a:endParaRPr/>
          </a:p>
        </p:txBody>
      </p:sp>
      <p:sp>
        <p:nvSpPr>
          <p:cNvPr id="192" name="Google Shape;192;p18"/>
          <p:cNvSpPr/>
          <p:nvPr/>
        </p:nvSpPr>
        <p:spPr>
          <a:xfrm>
            <a:off x="-11352" y="15598858"/>
            <a:ext cx="468600" cy="4512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93" name="Google Shape;193;p18"/>
          <p:cNvSpPr txBox="1"/>
          <p:nvPr/>
        </p:nvSpPr>
        <p:spPr>
          <a:xfrm>
            <a:off x="-27450" y="16050050"/>
            <a:ext cx="14151900" cy="4090200"/>
          </a:xfrm>
          <a:prstGeom prst="rect">
            <a:avLst/>
          </a:prstGeom>
          <a:noFill/>
          <a:ln>
            <a:noFill/>
          </a:ln>
        </p:spPr>
        <p:txBody>
          <a:bodyPr anchorCtr="0" anchor="ctr" bIns="91425" lIns="91425" spcFirstLastPara="1" rIns="91425" wrap="square" tIns="91425">
            <a:noAutofit/>
          </a:bodyPr>
          <a:lstStyle/>
          <a:p>
            <a:pPr indent="-323850" lvl="0" marL="457200" rtl="0" algn="l">
              <a:spcBef>
                <a:spcPts val="0"/>
              </a:spcBef>
              <a:spcAft>
                <a:spcPts val="0"/>
              </a:spcAft>
              <a:buSzPts val="1500"/>
              <a:buFont typeface="Times New Roman"/>
              <a:buAutoNum type="arabicPeriod"/>
            </a:pPr>
            <a:r>
              <a:rPr b="1" lang="en" sz="1500">
                <a:latin typeface="Times New Roman"/>
                <a:ea typeface="Times New Roman"/>
                <a:cs typeface="Times New Roman"/>
                <a:sym typeface="Times New Roman"/>
              </a:rPr>
              <a:t>Figure 6-14: </a:t>
            </a:r>
            <a:r>
              <a:rPr lang="en" sz="1500">
                <a:latin typeface="Times New Roman"/>
                <a:ea typeface="Times New Roman"/>
                <a:cs typeface="Times New Roman"/>
                <a:sym typeface="Times New Roman"/>
              </a:rPr>
              <a:t>The placenta synthesizes the five main hormones mentioned above, of concern are </a:t>
            </a:r>
            <a:r>
              <a:rPr b="1" lang="en" sz="1500">
                <a:latin typeface="Times New Roman"/>
                <a:ea typeface="Times New Roman"/>
                <a:cs typeface="Times New Roman"/>
                <a:sym typeface="Times New Roman"/>
              </a:rPr>
              <a:t>estrogen</a:t>
            </a:r>
            <a:r>
              <a:rPr lang="en" sz="1500">
                <a:latin typeface="Times New Roman"/>
                <a:ea typeface="Times New Roman"/>
                <a:cs typeface="Times New Roman"/>
                <a:sym typeface="Times New Roman"/>
              </a:rPr>
              <a:t> and </a:t>
            </a:r>
            <a:r>
              <a:rPr b="1" lang="en" sz="1500">
                <a:latin typeface="Times New Roman"/>
                <a:ea typeface="Times New Roman"/>
                <a:cs typeface="Times New Roman"/>
                <a:sym typeface="Times New Roman"/>
              </a:rPr>
              <a:t>progesterone.</a:t>
            </a:r>
            <a:r>
              <a:rPr lang="en" sz="1500">
                <a:latin typeface="Times New Roman"/>
                <a:ea typeface="Times New Roman"/>
                <a:cs typeface="Times New Roman"/>
                <a:sym typeface="Times New Roman"/>
              </a:rPr>
              <a:t> </a:t>
            </a:r>
            <a:r>
              <a:rPr b="1" lang="en" sz="1500">
                <a:latin typeface="Times New Roman"/>
                <a:ea typeface="Times New Roman"/>
                <a:cs typeface="Times New Roman"/>
                <a:sym typeface="Times New Roman"/>
              </a:rPr>
              <a:t>Estrogen</a:t>
            </a:r>
            <a:r>
              <a:rPr lang="en" sz="1500">
                <a:latin typeface="Times New Roman"/>
                <a:ea typeface="Times New Roman"/>
                <a:cs typeface="Times New Roman"/>
                <a:sym typeface="Times New Roman"/>
              </a:rPr>
              <a:t> is synthesized from from progesterone (after its conversion into </a:t>
            </a:r>
            <a:r>
              <a:rPr b="1" lang="en" sz="1500">
                <a:latin typeface="Times New Roman"/>
                <a:ea typeface="Times New Roman"/>
                <a:cs typeface="Times New Roman"/>
                <a:sym typeface="Times New Roman"/>
              </a:rPr>
              <a:t>hydroxyprogesterone</a:t>
            </a:r>
            <a:r>
              <a:rPr lang="en" sz="1500">
                <a:latin typeface="Times New Roman"/>
                <a:ea typeface="Times New Roman"/>
                <a:cs typeface="Times New Roman"/>
                <a:sym typeface="Times New Roman"/>
              </a:rPr>
              <a:t> </a:t>
            </a:r>
            <a:r>
              <a:rPr i="1" lang="en" sz="1500">
                <a:latin typeface="Times New Roman"/>
                <a:ea typeface="Times New Roman"/>
                <a:cs typeface="Times New Roman"/>
                <a:sym typeface="Times New Roman"/>
              </a:rPr>
              <a:t>by </a:t>
            </a:r>
            <a:r>
              <a:rPr b="1" i="1" lang="en" sz="1500">
                <a:latin typeface="Times New Roman"/>
                <a:ea typeface="Times New Roman"/>
                <a:cs typeface="Times New Roman"/>
                <a:sym typeface="Times New Roman"/>
              </a:rPr>
              <a:t>17-alpha hydroxylase</a:t>
            </a:r>
            <a:r>
              <a:rPr lang="en" sz="1500">
                <a:latin typeface="Times New Roman"/>
                <a:ea typeface="Times New Roman"/>
                <a:cs typeface="Times New Roman"/>
                <a:sym typeface="Times New Roman"/>
              </a:rPr>
              <a:t>, and then a </a:t>
            </a:r>
            <a:r>
              <a:rPr i="1" lang="en" sz="1500">
                <a:latin typeface="Times New Roman"/>
                <a:ea typeface="Times New Roman"/>
                <a:cs typeface="Times New Roman"/>
                <a:sym typeface="Times New Roman"/>
              </a:rPr>
              <a:t>variant of the same enzyme</a:t>
            </a:r>
            <a:r>
              <a:rPr lang="en" sz="1500">
                <a:latin typeface="Times New Roman"/>
                <a:ea typeface="Times New Roman"/>
                <a:cs typeface="Times New Roman"/>
                <a:sym typeface="Times New Roman"/>
              </a:rPr>
              <a:t> converts </a:t>
            </a:r>
            <a:r>
              <a:rPr b="1" lang="en" sz="1500">
                <a:latin typeface="Times New Roman"/>
                <a:ea typeface="Times New Roman"/>
                <a:cs typeface="Times New Roman"/>
                <a:sym typeface="Times New Roman"/>
              </a:rPr>
              <a:t>hydroxyprogesterone</a:t>
            </a:r>
            <a:r>
              <a:rPr lang="en" sz="1500">
                <a:latin typeface="Times New Roman"/>
                <a:ea typeface="Times New Roman"/>
                <a:cs typeface="Times New Roman"/>
                <a:sym typeface="Times New Roman"/>
              </a:rPr>
              <a:t> into </a:t>
            </a:r>
            <a:r>
              <a:rPr b="1" lang="en" sz="1500">
                <a:latin typeface="Times New Roman"/>
                <a:ea typeface="Times New Roman"/>
                <a:cs typeface="Times New Roman"/>
                <a:sym typeface="Times New Roman"/>
              </a:rPr>
              <a:t>androgens</a:t>
            </a:r>
            <a:r>
              <a:rPr lang="en" sz="1500">
                <a:latin typeface="Times New Roman"/>
                <a:ea typeface="Times New Roman"/>
                <a:cs typeface="Times New Roman"/>
                <a:sym typeface="Times New Roman"/>
              </a:rPr>
              <a:t>, </a:t>
            </a:r>
            <a:r>
              <a:rPr b="1" lang="en" sz="1500">
                <a:latin typeface="Times New Roman"/>
                <a:ea typeface="Times New Roman"/>
                <a:cs typeface="Times New Roman"/>
                <a:sym typeface="Times New Roman"/>
              </a:rPr>
              <a:t>androgens</a:t>
            </a:r>
            <a:r>
              <a:rPr lang="en" sz="1500">
                <a:latin typeface="Times New Roman"/>
                <a:ea typeface="Times New Roman"/>
                <a:cs typeface="Times New Roman"/>
                <a:sym typeface="Times New Roman"/>
              </a:rPr>
              <a:t> are then converted </a:t>
            </a:r>
            <a:r>
              <a:rPr i="1" lang="en" sz="1500">
                <a:latin typeface="Times New Roman"/>
                <a:ea typeface="Times New Roman"/>
                <a:cs typeface="Times New Roman"/>
                <a:sym typeface="Times New Roman"/>
              </a:rPr>
              <a:t>by </a:t>
            </a:r>
            <a:r>
              <a:rPr b="1" i="1" lang="en" sz="1500">
                <a:latin typeface="Times New Roman"/>
                <a:ea typeface="Times New Roman"/>
                <a:cs typeface="Times New Roman"/>
                <a:sym typeface="Times New Roman"/>
              </a:rPr>
              <a:t>aromatase</a:t>
            </a:r>
            <a:r>
              <a:rPr lang="en" sz="1500">
                <a:latin typeface="Times New Roman"/>
                <a:ea typeface="Times New Roman"/>
                <a:cs typeface="Times New Roman"/>
                <a:sym typeface="Times New Roman"/>
              </a:rPr>
              <a:t> into </a:t>
            </a:r>
            <a:r>
              <a:rPr b="1" lang="en" sz="1500">
                <a:latin typeface="Times New Roman"/>
                <a:ea typeface="Times New Roman"/>
                <a:cs typeface="Times New Roman"/>
                <a:sym typeface="Times New Roman"/>
              </a:rPr>
              <a:t>estrogens</a:t>
            </a:r>
            <a:r>
              <a:rPr lang="en" sz="1500">
                <a:latin typeface="Times New Roman"/>
                <a:ea typeface="Times New Roman"/>
                <a:cs typeface="Times New Roman"/>
                <a:sym typeface="Times New Roman"/>
              </a:rPr>
              <a:t>). </a:t>
            </a:r>
            <a:r>
              <a:rPr b="1" lang="en" sz="1500">
                <a:latin typeface="Times New Roman"/>
                <a:ea typeface="Times New Roman"/>
                <a:cs typeface="Times New Roman"/>
                <a:sym typeface="Times New Roman"/>
              </a:rPr>
              <a:t>Progesterone</a:t>
            </a:r>
            <a:r>
              <a:rPr lang="en" sz="1500">
                <a:latin typeface="Times New Roman"/>
                <a:ea typeface="Times New Roman"/>
                <a:cs typeface="Times New Roman"/>
                <a:sym typeface="Times New Roman"/>
              </a:rPr>
              <a:t> itself, like other steroid hormones is synthesized from </a:t>
            </a:r>
            <a:r>
              <a:rPr b="1" lang="en" sz="1500">
                <a:latin typeface="Times New Roman"/>
                <a:ea typeface="Times New Roman"/>
                <a:cs typeface="Times New Roman"/>
                <a:sym typeface="Times New Roman"/>
              </a:rPr>
              <a:t>cholesterol </a:t>
            </a:r>
            <a:r>
              <a:rPr lang="en" sz="1500">
                <a:latin typeface="Times New Roman"/>
                <a:ea typeface="Times New Roman"/>
                <a:cs typeface="Times New Roman"/>
                <a:sym typeface="Times New Roman"/>
              </a:rPr>
              <a:t>(</a:t>
            </a:r>
            <a:r>
              <a:rPr b="1" lang="en" sz="1500">
                <a:latin typeface="Times New Roman"/>
                <a:ea typeface="Times New Roman"/>
                <a:cs typeface="Times New Roman"/>
                <a:sym typeface="Times New Roman"/>
              </a:rPr>
              <a:t>cholesterol </a:t>
            </a:r>
            <a:r>
              <a:rPr b="1" lang="en" sz="1500">
                <a:solidFill>
                  <a:srgbClr val="222222"/>
                </a:solidFill>
                <a:highlight>
                  <a:schemeClr val="lt1"/>
                </a:highlight>
                <a:latin typeface="Times New Roman"/>
                <a:ea typeface="Times New Roman"/>
                <a:cs typeface="Times New Roman"/>
                <a:sym typeface="Times New Roman"/>
              </a:rPr>
              <a:t>→</a:t>
            </a:r>
            <a:r>
              <a:rPr b="1" lang="en" sz="1500">
                <a:latin typeface="Times New Roman"/>
                <a:ea typeface="Times New Roman"/>
                <a:cs typeface="Times New Roman"/>
                <a:sym typeface="Times New Roman"/>
              </a:rPr>
              <a:t> </a:t>
            </a:r>
            <a:r>
              <a:rPr b="1" lang="en" sz="1500">
                <a:latin typeface="Times New Roman"/>
                <a:ea typeface="Times New Roman"/>
                <a:cs typeface="Times New Roman"/>
                <a:sym typeface="Times New Roman"/>
              </a:rPr>
              <a:t>pregnenolone</a:t>
            </a:r>
            <a:r>
              <a:rPr b="1" lang="en" sz="1500">
                <a:latin typeface="Times New Roman"/>
                <a:ea typeface="Times New Roman"/>
                <a:cs typeface="Times New Roman"/>
                <a:sym typeface="Times New Roman"/>
              </a:rPr>
              <a:t> </a:t>
            </a:r>
            <a:r>
              <a:rPr b="1" lang="en" sz="1500">
                <a:solidFill>
                  <a:srgbClr val="222222"/>
                </a:solidFill>
                <a:highlight>
                  <a:schemeClr val="lt1"/>
                </a:highlight>
                <a:latin typeface="Times New Roman"/>
                <a:ea typeface="Times New Roman"/>
                <a:cs typeface="Times New Roman"/>
                <a:sym typeface="Times New Roman"/>
              </a:rPr>
              <a:t>→</a:t>
            </a:r>
            <a:r>
              <a:rPr b="1" lang="en" sz="1500">
                <a:latin typeface="Times New Roman"/>
                <a:ea typeface="Times New Roman"/>
                <a:cs typeface="Times New Roman"/>
                <a:sym typeface="Times New Roman"/>
              </a:rPr>
              <a:t> progesterone</a:t>
            </a:r>
            <a:r>
              <a:rPr lang="en" sz="1500">
                <a:latin typeface="Times New Roman"/>
                <a:ea typeface="Times New Roman"/>
                <a:cs typeface="Times New Roman"/>
                <a:sym typeface="Times New Roman"/>
              </a:rPr>
              <a:t>), but the </a:t>
            </a:r>
            <a:r>
              <a:rPr lang="en" sz="1500">
                <a:latin typeface="Times New Roman"/>
                <a:ea typeface="Times New Roman"/>
                <a:cs typeface="Times New Roman"/>
                <a:sym typeface="Times New Roman"/>
              </a:rPr>
              <a:t>placenta</a:t>
            </a:r>
            <a:r>
              <a:rPr lang="en" sz="1500">
                <a:latin typeface="Times New Roman"/>
                <a:ea typeface="Times New Roman"/>
                <a:cs typeface="Times New Roman"/>
                <a:sym typeface="Times New Roman"/>
              </a:rPr>
              <a:t> lacks sufficient</a:t>
            </a:r>
            <a:r>
              <a:rPr b="1" lang="en" sz="1500">
                <a:latin typeface="Times New Roman"/>
                <a:ea typeface="Times New Roman"/>
                <a:cs typeface="Times New Roman"/>
                <a:sym typeface="Times New Roman"/>
              </a:rPr>
              <a:t> </a:t>
            </a:r>
            <a:r>
              <a:rPr b="1" i="1" lang="en" sz="1500">
                <a:latin typeface="Times New Roman"/>
                <a:ea typeface="Times New Roman"/>
                <a:cs typeface="Times New Roman"/>
                <a:sym typeface="Times New Roman"/>
              </a:rPr>
              <a:t>17-alpha hydroxylase</a:t>
            </a:r>
            <a:r>
              <a:rPr lang="en" sz="1500">
                <a:latin typeface="Times New Roman"/>
                <a:ea typeface="Times New Roman"/>
                <a:cs typeface="Times New Roman"/>
                <a:sym typeface="Times New Roman"/>
              </a:rPr>
              <a:t> to convert this </a:t>
            </a:r>
            <a:r>
              <a:rPr b="1" lang="en" sz="1500">
                <a:latin typeface="Times New Roman"/>
                <a:ea typeface="Times New Roman"/>
                <a:cs typeface="Times New Roman"/>
                <a:sym typeface="Times New Roman"/>
              </a:rPr>
              <a:t>progesterone </a:t>
            </a:r>
            <a:r>
              <a:rPr lang="en" sz="1500">
                <a:latin typeface="Times New Roman"/>
                <a:ea typeface="Times New Roman"/>
                <a:cs typeface="Times New Roman"/>
                <a:sym typeface="Times New Roman"/>
              </a:rPr>
              <a:t>into</a:t>
            </a:r>
            <a:r>
              <a:rPr b="1" lang="en" sz="1500">
                <a:latin typeface="Times New Roman"/>
                <a:ea typeface="Times New Roman"/>
                <a:cs typeface="Times New Roman"/>
                <a:sym typeface="Times New Roman"/>
              </a:rPr>
              <a:t> androgens.</a:t>
            </a:r>
            <a:r>
              <a:rPr lang="en" sz="1500">
                <a:latin typeface="Times New Roman"/>
                <a:ea typeface="Times New Roman"/>
                <a:cs typeface="Times New Roman"/>
                <a:sym typeface="Times New Roman"/>
              </a:rPr>
              <a:t> Therefore, it must be supplied with androgens from the adrenal glands (there are almost no functional follicles from the ovaries during pregnancy to supply androgens, so adrenal glands, especially fetal adrenal glands which are large during fetal life supply the needed </a:t>
            </a:r>
            <a:r>
              <a:rPr b="1" lang="en" sz="1500">
                <a:latin typeface="Times New Roman"/>
                <a:ea typeface="Times New Roman"/>
                <a:cs typeface="Times New Roman"/>
                <a:sym typeface="Times New Roman"/>
              </a:rPr>
              <a:t>androgen </a:t>
            </a:r>
            <a:r>
              <a:rPr lang="en" sz="1500">
                <a:latin typeface="Times New Roman"/>
                <a:ea typeface="Times New Roman"/>
                <a:cs typeface="Times New Roman"/>
                <a:sym typeface="Times New Roman"/>
              </a:rPr>
              <a:t>demand). </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AutoNum type="arabicPeriod"/>
            </a:pPr>
            <a:r>
              <a:rPr i="1" lang="en" sz="1500">
                <a:latin typeface="Times New Roman"/>
                <a:ea typeface="Times New Roman"/>
                <a:cs typeface="Times New Roman"/>
                <a:sym typeface="Times New Roman"/>
              </a:rPr>
              <a:t>Estrogen</a:t>
            </a:r>
            <a:r>
              <a:rPr lang="en" sz="1500">
                <a:latin typeface="Times New Roman"/>
                <a:ea typeface="Times New Roman"/>
                <a:cs typeface="Times New Roman"/>
                <a:sym typeface="Times New Roman"/>
              </a:rPr>
              <a:t> and </a:t>
            </a:r>
            <a:r>
              <a:rPr i="1" lang="en" sz="1500">
                <a:latin typeface="Times New Roman"/>
                <a:ea typeface="Times New Roman"/>
                <a:cs typeface="Times New Roman"/>
                <a:sym typeface="Times New Roman"/>
              </a:rPr>
              <a:t>prostaglandins</a:t>
            </a:r>
            <a:r>
              <a:rPr lang="en" sz="1500">
                <a:latin typeface="Times New Roman"/>
                <a:ea typeface="Times New Roman"/>
                <a:cs typeface="Times New Roman"/>
                <a:sym typeface="Times New Roman"/>
              </a:rPr>
              <a:t> </a:t>
            </a:r>
            <a:r>
              <a:rPr lang="en" sz="1500">
                <a:latin typeface="Times New Roman"/>
                <a:ea typeface="Times New Roman"/>
                <a:cs typeface="Times New Roman"/>
                <a:sym typeface="Times New Roman"/>
              </a:rPr>
              <a:t>increase</a:t>
            </a:r>
            <a:r>
              <a:rPr lang="en" sz="1500">
                <a:latin typeface="Times New Roman"/>
                <a:ea typeface="Times New Roman"/>
                <a:cs typeface="Times New Roman"/>
                <a:sym typeface="Times New Roman"/>
              </a:rPr>
              <a:t> the number of gap junctions allowing smooth muscle cells to act as </a:t>
            </a:r>
            <a:r>
              <a:rPr lang="en" sz="1500">
                <a:latin typeface="Times New Roman"/>
                <a:ea typeface="Times New Roman"/>
                <a:cs typeface="Times New Roman"/>
                <a:sym typeface="Times New Roman"/>
              </a:rPr>
              <a:t>syncytium, with action potentials jumping from one muscle cell to another through the transfer of ions through gap junctions.</a:t>
            </a:r>
            <a:endParaRPr sz="1500">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AutoNum type="arabicPeriod"/>
            </a:pPr>
            <a:r>
              <a:rPr lang="en" sz="1500">
                <a:solidFill>
                  <a:schemeClr val="dk1"/>
                </a:solidFill>
                <a:latin typeface="Times New Roman"/>
                <a:ea typeface="Times New Roman"/>
                <a:cs typeface="Times New Roman"/>
                <a:sym typeface="Times New Roman"/>
              </a:rPr>
              <a:t>The sensitivity of the uterine musculature to </a:t>
            </a:r>
            <a:r>
              <a:rPr i="1" lang="en" sz="1500">
                <a:solidFill>
                  <a:schemeClr val="dk1"/>
                </a:solidFill>
                <a:latin typeface="Times New Roman"/>
                <a:ea typeface="Times New Roman"/>
                <a:cs typeface="Times New Roman"/>
                <a:sym typeface="Times New Roman"/>
              </a:rPr>
              <a:t>oxytocin</a:t>
            </a:r>
            <a:r>
              <a:rPr lang="en" sz="1500">
                <a:solidFill>
                  <a:schemeClr val="dk1"/>
                </a:solidFill>
                <a:latin typeface="Times New Roman"/>
                <a:ea typeface="Times New Roman"/>
                <a:cs typeface="Times New Roman"/>
                <a:sym typeface="Times New Roman"/>
              </a:rPr>
              <a:t> is </a:t>
            </a:r>
            <a:r>
              <a:rPr lang="en" sz="1500" u="sng">
                <a:solidFill>
                  <a:schemeClr val="dk1"/>
                </a:solidFill>
                <a:latin typeface="Times New Roman"/>
                <a:ea typeface="Times New Roman"/>
                <a:cs typeface="Times New Roman"/>
                <a:sym typeface="Times New Roman"/>
              </a:rPr>
              <a:t>enhanced</a:t>
            </a:r>
            <a:r>
              <a:rPr lang="en" sz="1500">
                <a:solidFill>
                  <a:schemeClr val="dk1"/>
                </a:solidFill>
                <a:latin typeface="Times New Roman"/>
                <a:ea typeface="Times New Roman"/>
                <a:cs typeface="Times New Roman"/>
                <a:sym typeface="Times New Roman"/>
              </a:rPr>
              <a:t> by </a:t>
            </a:r>
            <a:r>
              <a:rPr i="1" lang="en" sz="1500">
                <a:solidFill>
                  <a:schemeClr val="dk1"/>
                </a:solidFill>
                <a:latin typeface="Times New Roman"/>
                <a:ea typeface="Times New Roman"/>
                <a:cs typeface="Times New Roman"/>
                <a:sym typeface="Times New Roman"/>
              </a:rPr>
              <a:t>estrogen</a:t>
            </a:r>
            <a:r>
              <a:rPr lang="en" sz="1500">
                <a:solidFill>
                  <a:schemeClr val="dk1"/>
                </a:solidFill>
                <a:latin typeface="Times New Roman"/>
                <a:ea typeface="Times New Roman"/>
                <a:cs typeface="Times New Roman"/>
                <a:sym typeface="Times New Roman"/>
              </a:rPr>
              <a:t> and </a:t>
            </a:r>
            <a:r>
              <a:rPr i="1" lang="en" sz="1500">
                <a:solidFill>
                  <a:schemeClr val="dk1"/>
                </a:solidFill>
                <a:latin typeface="Times New Roman"/>
                <a:ea typeface="Times New Roman"/>
                <a:cs typeface="Times New Roman"/>
                <a:sym typeface="Times New Roman"/>
              </a:rPr>
              <a:t>prostaglandins</a:t>
            </a:r>
            <a:r>
              <a:rPr lang="en" sz="1500">
                <a:solidFill>
                  <a:schemeClr val="dk1"/>
                </a:solidFill>
                <a:latin typeface="Times New Roman"/>
                <a:ea typeface="Times New Roman"/>
                <a:cs typeface="Times New Roman"/>
                <a:sym typeface="Times New Roman"/>
              </a:rPr>
              <a:t> and </a:t>
            </a:r>
            <a:r>
              <a:rPr lang="en" sz="1500" u="sng">
                <a:solidFill>
                  <a:schemeClr val="dk1"/>
                </a:solidFill>
                <a:latin typeface="Times New Roman"/>
                <a:ea typeface="Times New Roman"/>
                <a:cs typeface="Times New Roman"/>
                <a:sym typeface="Times New Roman"/>
              </a:rPr>
              <a:t>inhibited</a:t>
            </a:r>
            <a:r>
              <a:rPr lang="en" sz="1500">
                <a:solidFill>
                  <a:schemeClr val="dk1"/>
                </a:solidFill>
                <a:latin typeface="Times New Roman"/>
                <a:ea typeface="Times New Roman"/>
                <a:cs typeface="Times New Roman"/>
                <a:sym typeface="Times New Roman"/>
              </a:rPr>
              <a:t> by </a:t>
            </a:r>
            <a:r>
              <a:rPr i="1" lang="en" sz="1500">
                <a:solidFill>
                  <a:schemeClr val="dk1"/>
                </a:solidFill>
                <a:latin typeface="Times New Roman"/>
                <a:ea typeface="Times New Roman"/>
                <a:cs typeface="Times New Roman"/>
                <a:sym typeface="Times New Roman"/>
              </a:rPr>
              <a:t>progesterone</a:t>
            </a:r>
            <a:r>
              <a:rPr lang="en" sz="1500">
                <a:solidFill>
                  <a:schemeClr val="dk1"/>
                </a:solidFill>
                <a:latin typeface="Times New Roman"/>
                <a:ea typeface="Times New Roman"/>
                <a:cs typeface="Times New Roman"/>
                <a:sym typeface="Times New Roman"/>
              </a:rPr>
              <a:t>. In late pregnancy, the uterus becomes very sensitive to </a:t>
            </a:r>
            <a:r>
              <a:rPr i="1" lang="en" sz="1500">
                <a:solidFill>
                  <a:schemeClr val="dk1"/>
                </a:solidFill>
                <a:latin typeface="Times New Roman"/>
                <a:ea typeface="Times New Roman"/>
                <a:cs typeface="Times New Roman"/>
                <a:sym typeface="Times New Roman"/>
              </a:rPr>
              <a:t>oxytocin</a:t>
            </a:r>
            <a:r>
              <a:rPr lang="en" sz="1500">
                <a:solidFill>
                  <a:schemeClr val="dk1"/>
                </a:solidFill>
                <a:latin typeface="Times New Roman"/>
                <a:ea typeface="Times New Roman"/>
                <a:cs typeface="Times New Roman"/>
                <a:sym typeface="Times New Roman"/>
              </a:rPr>
              <a:t> coincident with a marked increase in the number of oxytocin receptors leading to progressively stronger contractions—will be discussed in depth in the next lecture.</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dk1"/>
              </a:buClr>
              <a:buSzPts val="1500"/>
              <a:buFont typeface="Times New Roman"/>
              <a:buAutoNum type="arabicPeriod"/>
            </a:pPr>
            <a:r>
              <a:rPr lang="en" sz="1500">
                <a:solidFill>
                  <a:schemeClr val="dk1"/>
                </a:solidFill>
                <a:latin typeface="Times New Roman"/>
                <a:ea typeface="Times New Roman"/>
                <a:cs typeface="Times New Roman"/>
                <a:sym typeface="Times New Roman"/>
              </a:rPr>
              <a:t>Continuous secretion of </a:t>
            </a:r>
            <a:r>
              <a:rPr i="1" lang="en" sz="1500">
                <a:solidFill>
                  <a:schemeClr val="dk1"/>
                </a:solidFill>
                <a:latin typeface="Times New Roman"/>
                <a:ea typeface="Times New Roman"/>
                <a:cs typeface="Times New Roman"/>
                <a:sym typeface="Times New Roman"/>
              </a:rPr>
              <a:t>progesterone</a:t>
            </a:r>
            <a:r>
              <a:rPr lang="en" sz="1500">
                <a:solidFill>
                  <a:schemeClr val="dk1"/>
                </a:solidFill>
                <a:latin typeface="Times New Roman"/>
                <a:ea typeface="Times New Roman"/>
                <a:cs typeface="Times New Roman"/>
                <a:sym typeface="Times New Roman"/>
              </a:rPr>
              <a:t> causes the endometrial cells to swell further and to store more nutrients. These cells are now called </a:t>
            </a:r>
            <a:r>
              <a:rPr b="1" lang="en" sz="1500">
                <a:solidFill>
                  <a:schemeClr val="dk1"/>
                </a:solidFill>
                <a:latin typeface="Times New Roman"/>
                <a:ea typeface="Times New Roman"/>
                <a:cs typeface="Times New Roman"/>
                <a:sym typeface="Times New Roman"/>
              </a:rPr>
              <a:t>decidual cells</a:t>
            </a:r>
            <a:r>
              <a:rPr lang="en" sz="1500">
                <a:solidFill>
                  <a:schemeClr val="dk1"/>
                </a:solidFill>
                <a:latin typeface="Times New Roman"/>
                <a:ea typeface="Times New Roman"/>
                <a:cs typeface="Times New Roman"/>
                <a:sym typeface="Times New Roman"/>
              </a:rPr>
              <a:t>— for more, please refer to footnote 1 page 2.</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rgbClr val="B45F06"/>
              </a:buClr>
              <a:buSzPts val="1500"/>
              <a:buFont typeface="Times New Roman"/>
              <a:buAutoNum type="arabicPeriod"/>
            </a:pPr>
            <a:r>
              <a:rPr b="1" lang="en" sz="1500">
                <a:solidFill>
                  <a:srgbClr val="B45F06"/>
                </a:solidFill>
                <a:latin typeface="Times New Roman"/>
                <a:ea typeface="Times New Roman"/>
                <a:cs typeface="Times New Roman"/>
                <a:sym typeface="Times New Roman"/>
              </a:rPr>
              <a:t>hCG</a:t>
            </a:r>
            <a:r>
              <a:rPr lang="en" sz="1500">
                <a:solidFill>
                  <a:srgbClr val="B45F06"/>
                </a:solidFill>
                <a:latin typeface="Times New Roman"/>
                <a:ea typeface="Times New Roman"/>
                <a:cs typeface="Times New Roman"/>
                <a:sym typeface="Times New Roman"/>
              </a:rPr>
              <a:t> has a similar structure and function of a </a:t>
            </a:r>
            <a:r>
              <a:rPr i="1" lang="en" sz="1500">
                <a:solidFill>
                  <a:srgbClr val="B45F06"/>
                </a:solidFill>
                <a:latin typeface="Times New Roman"/>
                <a:ea typeface="Times New Roman"/>
                <a:cs typeface="Times New Roman"/>
                <a:sym typeface="Times New Roman"/>
              </a:rPr>
              <a:t>Luteinizing hormone</a:t>
            </a:r>
            <a:r>
              <a:rPr lang="en" sz="1500">
                <a:solidFill>
                  <a:srgbClr val="B45F06"/>
                </a:solidFill>
                <a:latin typeface="Times New Roman"/>
                <a:ea typeface="Times New Roman"/>
                <a:cs typeface="Times New Roman"/>
                <a:sym typeface="Times New Roman"/>
              </a:rPr>
              <a:t>, by which it stimulates Leydig cells to secrete fetal testosterone to aid in testis descent.  </a:t>
            </a:r>
            <a:endParaRPr sz="1500">
              <a:solidFill>
                <a:srgbClr val="B45F06"/>
              </a:solidFill>
              <a:latin typeface="Times New Roman"/>
              <a:ea typeface="Times New Roman"/>
              <a:cs typeface="Times New Roman"/>
              <a:sym typeface="Times New Roman"/>
            </a:endParaRPr>
          </a:p>
          <a:p>
            <a:pPr indent="-323850" lvl="0" marL="457200" rtl="0" algn="l">
              <a:spcBef>
                <a:spcPts val="0"/>
              </a:spcBef>
              <a:spcAft>
                <a:spcPts val="0"/>
              </a:spcAft>
              <a:buSzPts val="1500"/>
              <a:buFont typeface="Times New Roman"/>
              <a:buAutoNum type="arabicPeriod"/>
            </a:pPr>
            <a:r>
              <a:rPr b="1" lang="en" sz="1500">
                <a:latin typeface="Times New Roman"/>
                <a:ea typeface="Times New Roman"/>
                <a:cs typeface="Times New Roman"/>
                <a:sym typeface="Times New Roman"/>
              </a:rPr>
              <a:t>Insulin resistance mechanism:</a:t>
            </a:r>
            <a:r>
              <a:rPr lang="en" sz="1500">
                <a:latin typeface="Times New Roman"/>
                <a:ea typeface="Times New Roman"/>
                <a:cs typeface="Times New Roman"/>
                <a:sym typeface="Times New Roman"/>
              </a:rPr>
              <a:t> </a:t>
            </a:r>
            <a:r>
              <a:rPr b="1" lang="en" sz="1500">
                <a:latin typeface="Times New Roman"/>
                <a:ea typeface="Times New Roman"/>
                <a:cs typeface="Times New Roman"/>
                <a:sym typeface="Times New Roman"/>
              </a:rPr>
              <a:t>hPL</a:t>
            </a:r>
            <a:r>
              <a:rPr lang="en" sz="1500">
                <a:latin typeface="Times New Roman"/>
                <a:ea typeface="Times New Roman"/>
                <a:cs typeface="Times New Roman"/>
                <a:sym typeface="Times New Roman"/>
              </a:rPr>
              <a:t> causes an increase in plasma free fatty acids, these fatty acids can act on inflammatory cells to cause the release of inflammatory mediators such as </a:t>
            </a:r>
            <a:r>
              <a:rPr b="1" lang="en" sz="1500">
                <a:latin typeface="Times New Roman"/>
                <a:ea typeface="Times New Roman"/>
                <a:cs typeface="Times New Roman"/>
                <a:sym typeface="Times New Roman"/>
              </a:rPr>
              <a:t>(TNF-alpha, IL-1 and IL-6)</a:t>
            </a:r>
            <a:r>
              <a:rPr lang="en" sz="1500">
                <a:latin typeface="Times New Roman"/>
                <a:ea typeface="Times New Roman"/>
                <a:cs typeface="Times New Roman"/>
                <a:sym typeface="Times New Roman"/>
              </a:rPr>
              <a:t>, in turn, these cytokines can act on body tissues to antagonize the effect of insulin. This mechanism is also mainly responsible for the increased incidence of diabetes in obese individuals</a:t>
            </a:r>
            <a:endParaRPr sz="1500">
              <a:latin typeface="Times New Roman"/>
              <a:ea typeface="Times New Roman"/>
              <a:cs typeface="Times New Roman"/>
              <a:sym typeface="Times New Roman"/>
            </a:endParaRPr>
          </a:p>
          <a:p>
            <a:pPr indent="0" lvl="0" marL="0" rtl="0" algn="l">
              <a:spcBef>
                <a:spcPts val="0"/>
              </a:spcBef>
              <a:spcAft>
                <a:spcPts val="0"/>
              </a:spcAft>
              <a:buNone/>
            </a:pPr>
            <a:r>
              <a:t/>
            </a:r>
            <a:endParaRPr sz="1500">
              <a:latin typeface="Times New Roman"/>
              <a:ea typeface="Times New Roman"/>
              <a:cs typeface="Times New Roman"/>
              <a:sym typeface="Times New Roman"/>
            </a:endParaRPr>
          </a:p>
        </p:txBody>
      </p:sp>
      <p:sp>
        <p:nvSpPr>
          <p:cNvPr id="194" name="Google Shape;194;p18"/>
          <p:cNvSpPr/>
          <p:nvPr/>
        </p:nvSpPr>
        <p:spPr>
          <a:xfrm>
            <a:off x="0" y="-10534"/>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95" name="Google Shape;195;p18"/>
          <p:cNvSpPr/>
          <p:nvPr/>
        </p:nvSpPr>
        <p:spPr>
          <a:xfrm>
            <a:off x="656616" y="-10489"/>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196" name="Google Shape;196;p18"/>
          <p:cNvSpPr txBox="1"/>
          <p:nvPr/>
        </p:nvSpPr>
        <p:spPr>
          <a:xfrm>
            <a:off x="11409324" y="-2087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197" name="Google Shape;197;p18"/>
          <p:cNvSpPr txBox="1"/>
          <p:nvPr/>
        </p:nvSpPr>
        <p:spPr>
          <a:xfrm>
            <a:off x="929925" y="-1052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PREGNANCY</a:t>
            </a:r>
            <a:endParaRPr sz="3200">
              <a:solidFill>
                <a:srgbClr val="FFFFFF"/>
              </a:solidFill>
              <a:latin typeface="Oswald"/>
              <a:ea typeface="Oswald"/>
              <a:cs typeface="Oswald"/>
              <a:sym typeface="Oswald"/>
            </a:endParaRPr>
          </a:p>
        </p:txBody>
      </p:sp>
      <p:sp>
        <p:nvSpPr>
          <p:cNvPr id="198" name="Google Shape;198;p18"/>
          <p:cNvSpPr txBox="1"/>
          <p:nvPr/>
        </p:nvSpPr>
        <p:spPr>
          <a:xfrm>
            <a:off x="188014" y="-59398"/>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5</a:t>
            </a:r>
            <a:endParaRPr sz="4500">
              <a:solidFill>
                <a:srgbClr val="FFFFFF"/>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graphicFrame>
        <p:nvGraphicFramePr>
          <p:cNvPr id="203" name="Google Shape;203;p19"/>
          <p:cNvGraphicFramePr/>
          <p:nvPr/>
        </p:nvGraphicFramePr>
        <p:xfrm>
          <a:off x="288562" y="1706853"/>
          <a:ext cx="3000000" cy="3000000"/>
        </p:xfrm>
        <a:graphic>
          <a:graphicData uri="http://schemas.openxmlformats.org/drawingml/2006/table">
            <a:tbl>
              <a:tblPr>
                <a:noFill/>
                <a:tableStyleId>{2D9A46D5-19A9-4097-88D5-FCAC0C04D741}</a:tableStyleId>
              </a:tblPr>
              <a:tblGrid>
                <a:gridCol w="3031850"/>
                <a:gridCol w="10467925"/>
              </a:tblGrid>
              <a:tr h="233225">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Organ or System</a:t>
                      </a:r>
                      <a:endParaRPr b="1" sz="30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0" lvl="0" marL="0" rtl="0" algn="ctr">
                        <a:spcBef>
                          <a:spcPts val="0"/>
                        </a:spcBef>
                        <a:spcAft>
                          <a:spcPts val="0"/>
                        </a:spcAft>
                        <a:buNone/>
                      </a:pPr>
                      <a:r>
                        <a:rPr b="1" lang="en" sz="3000">
                          <a:latin typeface="Times New Roman"/>
                          <a:ea typeface="Times New Roman"/>
                          <a:cs typeface="Times New Roman"/>
                          <a:sym typeface="Times New Roman"/>
                        </a:rPr>
                        <a:t>Changes</a:t>
                      </a:r>
                      <a:endParaRPr b="1" sz="30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r>
              <a:tr h="1177300">
                <a:tc>
                  <a:txBody>
                    <a:bodyPr/>
                    <a:lstStyle/>
                    <a:p>
                      <a:pPr indent="0" lvl="0" marL="0" rtl="0" algn="ctr">
                        <a:spcBef>
                          <a:spcPts val="0"/>
                        </a:spcBef>
                        <a:spcAft>
                          <a:spcPts val="0"/>
                        </a:spcAft>
                        <a:buNone/>
                      </a:pPr>
                      <a:r>
                        <a:t/>
                      </a:r>
                      <a:endParaRPr b="1" sz="2200">
                        <a:latin typeface="Times New Roman"/>
                        <a:ea typeface="Times New Roman"/>
                        <a:cs typeface="Times New Roman"/>
                        <a:sym typeface="Times New Roman"/>
                      </a:endParaRPr>
                    </a:p>
                    <a:p>
                      <a:pPr indent="0" lvl="0" marL="0" rtl="0" algn="ctr">
                        <a:spcBef>
                          <a:spcPts val="0"/>
                        </a:spcBef>
                        <a:spcAft>
                          <a:spcPts val="0"/>
                        </a:spcAft>
                        <a:buNone/>
                      </a:pPr>
                      <a:r>
                        <a:t/>
                      </a:r>
                      <a:endParaRPr b="1" sz="2200">
                        <a:latin typeface="Times New Roman"/>
                        <a:ea typeface="Times New Roman"/>
                        <a:cs typeface="Times New Roman"/>
                        <a:sym typeface="Times New Roman"/>
                      </a:endParaRPr>
                    </a:p>
                    <a:p>
                      <a:pPr indent="0" lvl="0" marL="0" rtl="0" algn="ctr">
                        <a:spcBef>
                          <a:spcPts val="0"/>
                        </a:spcBef>
                        <a:spcAft>
                          <a:spcPts val="0"/>
                        </a:spcAft>
                        <a:buNone/>
                      </a:pPr>
                      <a:r>
                        <a:t/>
                      </a:r>
                      <a:endParaRPr b="1" sz="2200">
                        <a:latin typeface="Times New Roman"/>
                        <a:ea typeface="Times New Roman"/>
                        <a:cs typeface="Times New Roman"/>
                        <a:sym typeface="Times New Roman"/>
                      </a:endParaRPr>
                    </a:p>
                    <a:p>
                      <a:pPr indent="0" lvl="0" marL="0" rtl="0" algn="ctr">
                        <a:spcBef>
                          <a:spcPts val="0"/>
                        </a:spcBef>
                        <a:spcAft>
                          <a:spcPts val="0"/>
                        </a:spcAft>
                        <a:buNone/>
                      </a:pPr>
                      <a:r>
                        <a:rPr b="1" lang="en" sz="2200">
                          <a:latin typeface="Times New Roman"/>
                          <a:ea typeface="Times New Roman"/>
                          <a:cs typeface="Times New Roman"/>
                          <a:sym typeface="Times New Roman"/>
                        </a:rPr>
                        <a:t>Maternal Endocrine System</a:t>
                      </a:r>
                      <a:endParaRPr b="1" sz="22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Anterior pituitary gland enlargement (50%):</a:t>
                      </a:r>
                      <a:endParaRPr b="1"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Release of ACTH, TSH and PL increase.</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FSH and LH almost totally suppressed.</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rgbClr val="999999"/>
                        </a:buClr>
                        <a:buSzPts val="2000"/>
                        <a:buFont typeface="Times New Roman"/>
                        <a:buChar char="-"/>
                      </a:pPr>
                      <a:r>
                        <a:rPr lang="en" sz="2000">
                          <a:solidFill>
                            <a:srgbClr val="999999"/>
                          </a:solidFill>
                          <a:latin typeface="Times New Roman"/>
                          <a:ea typeface="Times New Roman"/>
                          <a:cs typeface="Times New Roman"/>
                          <a:sym typeface="Times New Roman"/>
                        </a:rPr>
                        <a:t>GH is suppressed, probably due to hPL effect to suppress its release (false negative feedback)</a:t>
                      </a:r>
                      <a:endParaRPr sz="2000">
                        <a:solidFill>
                          <a:srgbClr val="999999"/>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Adrenal gland:</a:t>
                      </a:r>
                      <a:endParaRPr b="1"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 glucocorticoids secretion (mobilize AA).</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 aldosterone (retain fluid).</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rgbClr val="999999"/>
                        </a:buClr>
                        <a:buSzPts val="2000"/>
                        <a:buFont typeface="Times New Roman"/>
                        <a:buChar char="-"/>
                      </a:pPr>
                      <a:r>
                        <a:rPr lang="en" sz="2000">
                          <a:solidFill>
                            <a:srgbClr val="999999"/>
                          </a:solidFill>
                          <a:latin typeface="Times New Roman"/>
                          <a:ea typeface="Times New Roman"/>
                          <a:cs typeface="Times New Roman"/>
                          <a:sym typeface="Times New Roman"/>
                        </a:rPr>
                        <a:t>Increased synthesis of corticosteroid-binding globulin </a:t>
                      </a:r>
                      <a:r>
                        <a:rPr b="1" lang="en" sz="2000">
                          <a:solidFill>
                            <a:srgbClr val="999999"/>
                          </a:solidFill>
                          <a:highlight>
                            <a:schemeClr val="lt1"/>
                          </a:highlight>
                          <a:latin typeface="Times New Roman"/>
                          <a:ea typeface="Times New Roman"/>
                          <a:cs typeface="Times New Roman"/>
                          <a:sym typeface="Times New Roman"/>
                        </a:rPr>
                        <a:t>→ </a:t>
                      </a:r>
                      <a:r>
                        <a:rPr lang="en" sz="2000">
                          <a:solidFill>
                            <a:srgbClr val="999999"/>
                          </a:solidFill>
                          <a:highlight>
                            <a:srgbClr val="FFFFFF"/>
                          </a:highlight>
                          <a:latin typeface="Times New Roman"/>
                          <a:ea typeface="Times New Roman"/>
                          <a:cs typeface="Times New Roman"/>
                          <a:sym typeface="Times New Roman"/>
                        </a:rPr>
                        <a:t>↓ Free cortisol</a:t>
                      </a:r>
                      <a:r>
                        <a:rPr lang="en" sz="2200">
                          <a:solidFill>
                            <a:srgbClr val="999999"/>
                          </a:solidFill>
                          <a:highlight>
                            <a:srgbClr val="FFFFFF"/>
                          </a:highlight>
                          <a:latin typeface="Times New Roman"/>
                          <a:ea typeface="Times New Roman"/>
                          <a:cs typeface="Times New Roman"/>
                          <a:sym typeface="Times New Roman"/>
                        </a:rPr>
                        <a:t> </a:t>
                      </a:r>
                      <a:r>
                        <a:rPr lang="en" sz="2000">
                          <a:solidFill>
                            <a:srgbClr val="999999"/>
                          </a:solidFill>
                          <a:highlight>
                            <a:schemeClr val="lt1"/>
                          </a:highlight>
                          <a:latin typeface="Times New Roman"/>
                          <a:ea typeface="Times New Roman"/>
                          <a:cs typeface="Times New Roman"/>
                          <a:sym typeface="Times New Roman"/>
                        </a:rPr>
                        <a:t>→ </a:t>
                      </a:r>
                      <a:r>
                        <a:rPr lang="en" sz="2000">
                          <a:solidFill>
                            <a:srgbClr val="999999"/>
                          </a:solidFill>
                          <a:highlight>
                            <a:srgbClr val="FFFFFF"/>
                          </a:highlight>
                          <a:latin typeface="Times New Roman"/>
                          <a:ea typeface="Times New Roman"/>
                          <a:cs typeface="Times New Roman"/>
                          <a:sym typeface="Times New Roman"/>
                        </a:rPr>
                        <a:t>↑</a:t>
                      </a:r>
                      <a:r>
                        <a:rPr lang="en" sz="2000">
                          <a:solidFill>
                            <a:srgbClr val="999999"/>
                          </a:solidFill>
                          <a:highlight>
                            <a:schemeClr val="lt1"/>
                          </a:highlight>
                          <a:latin typeface="Times New Roman"/>
                          <a:ea typeface="Times New Roman"/>
                          <a:cs typeface="Times New Roman"/>
                          <a:sym typeface="Times New Roman"/>
                        </a:rPr>
                        <a:t> ACTH</a:t>
                      </a:r>
                      <a:r>
                        <a:rPr b="1" lang="en" sz="2000">
                          <a:solidFill>
                            <a:srgbClr val="999999"/>
                          </a:solidFill>
                          <a:highlight>
                            <a:schemeClr val="lt1"/>
                          </a:highlight>
                          <a:latin typeface="Times New Roman"/>
                          <a:ea typeface="Times New Roman"/>
                          <a:cs typeface="Times New Roman"/>
                          <a:sym typeface="Times New Roman"/>
                        </a:rPr>
                        <a:t> </a:t>
                      </a:r>
                      <a:r>
                        <a:rPr lang="en" sz="2000">
                          <a:solidFill>
                            <a:srgbClr val="999999"/>
                          </a:solidFill>
                          <a:highlight>
                            <a:schemeClr val="lt1"/>
                          </a:highlight>
                          <a:latin typeface="Times New Roman"/>
                          <a:ea typeface="Times New Roman"/>
                          <a:cs typeface="Times New Roman"/>
                          <a:sym typeface="Times New Roman"/>
                        </a:rPr>
                        <a:t>→ </a:t>
                      </a:r>
                      <a:r>
                        <a:rPr lang="en" sz="2000">
                          <a:solidFill>
                            <a:srgbClr val="999999"/>
                          </a:solidFill>
                          <a:highlight>
                            <a:srgbClr val="FFFFFF"/>
                          </a:highlight>
                          <a:latin typeface="Times New Roman"/>
                          <a:ea typeface="Times New Roman"/>
                          <a:cs typeface="Times New Roman"/>
                          <a:sym typeface="Times New Roman"/>
                        </a:rPr>
                        <a:t>↑ Cortisol production. </a:t>
                      </a:r>
                      <a:endParaRPr sz="2200">
                        <a:solidFill>
                          <a:srgbClr val="999999"/>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Thyroid gland enlargement (50%):</a:t>
                      </a:r>
                      <a:endParaRPr b="1"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 thyroxine production (hCG). </a:t>
                      </a:r>
                      <a:r>
                        <a:rPr lang="en" sz="2000">
                          <a:solidFill>
                            <a:srgbClr val="B45F06"/>
                          </a:solidFill>
                          <a:latin typeface="Times New Roman"/>
                          <a:ea typeface="Times New Roman"/>
                          <a:cs typeface="Times New Roman"/>
                          <a:sym typeface="Times New Roman"/>
                        </a:rPr>
                        <a:t>(TSH-like activity, binds TSH receptors)</a:t>
                      </a:r>
                      <a:endParaRPr sz="2000">
                        <a:solidFill>
                          <a:srgbClr val="B45F06"/>
                        </a:solidFill>
                        <a:latin typeface="Times New Roman"/>
                        <a:ea typeface="Times New Roman"/>
                        <a:cs typeface="Times New Roman"/>
                        <a:sym typeface="Times New Roman"/>
                      </a:endParaRPr>
                    </a:p>
                    <a:p>
                      <a:pPr indent="-355600" lvl="2" marL="1371600" rtl="0" algn="l">
                        <a:spcBef>
                          <a:spcPts val="0"/>
                        </a:spcBef>
                        <a:spcAft>
                          <a:spcPts val="0"/>
                        </a:spcAft>
                        <a:buClr>
                          <a:srgbClr val="999999"/>
                        </a:buClr>
                        <a:buSzPts val="2000"/>
                        <a:buFont typeface="Times New Roman"/>
                        <a:buChar char="-"/>
                      </a:pPr>
                      <a:r>
                        <a:rPr lang="en" sz="2000">
                          <a:solidFill>
                            <a:srgbClr val="999999"/>
                          </a:solidFill>
                          <a:latin typeface="Times New Roman"/>
                          <a:ea typeface="Times New Roman"/>
                          <a:cs typeface="Times New Roman"/>
                          <a:sym typeface="Times New Roman"/>
                        </a:rPr>
                        <a:t>A substance called human chorionic thyrotropin is also secreted with TSH-like activity. </a:t>
                      </a:r>
                      <a:endParaRPr sz="2000">
                        <a:solidFill>
                          <a:srgbClr val="999999"/>
                        </a:solidFill>
                        <a:latin typeface="Times New Roman"/>
                        <a:ea typeface="Times New Roman"/>
                        <a:cs typeface="Times New Roman"/>
                        <a:sym typeface="Times New Roman"/>
                      </a:endParaRPr>
                    </a:p>
                    <a:p>
                      <a:pPr indent="-355600" lvl="2" marL="1371600" rtl="0" algn="l">
                        <a:spcBef>
                          <a:spcPts val="0"/>
                        </a:spcBef>
                        <a:spcAft>
                          <a:spcPts val="0"/>
                        </a:spcAft>
                        <a:buClr>
                          <a:srgbClr val="999999"/>
                        </a:buClr>
                        <a:buSzPts val="2000"/>
                        <a:buFont typeface="Times New Roman"/>
                        <a:buChar char="-"/>
                      </a:pPr>
                      <a:r>
                        <a:rPr lang="en" sz="2000">
                          <a:solidFill>
                            <a:srgbClr val="999999"/>
                          </a:solidFill>
                          <a:latin typeface="Times New Roman"/>
                          <a:ea typeface="Times New Roman"/>
                          <a:cs typeface="Times New Roman"/>
                          <a:sym typeface="Times New Roman"/>
                        </a:rPr>
                        <a:t>Increased synthesis of thyroxine-binding globulin </a:t>
                      </a:r>
                      <a:r>
                        <a:rPr b="1" lang="en" sz="2000">
                          <a:solidFill>
                            <a:srgbClr val="999999"/>
                          </a:solidFill>
                          <a:highlight>
                            <a:schemeClr val="lt1"/>
                          </a:highlight>
                          <a:latin typeface="Times New Roman"/>
                          <a:ea typeface="Times New Roman"/>
                          <a:cs typeface="Times New Roman"/>
                          <a:sym typeface="Times New Roman"/>
                        </a:rPr>
                        <a:t>→ </a:t>
                      </a:r>
                      <a:r>
                        <a:rPr lang="en" sz="2000">
                          <a:solidFill>
                            <a:srgbClr val="999999"/>
                          </a:solidFill>
                          <a:highlight>
                            <a:srgbClr val="FFFFFF"/>
                          </a:highlight>
                          <a:latin typeface="Times New Roman"/>
                          <a:ea typeface="Times New Roman"/>
                          <a:cs typeface="Times New Roman"/>
                          <a:sym typeface="Times New Roman"/>
                        </a:rPr>
                        <a:t>↓ Free thyroxine</a:t>
                      </a:r>
                      <a:r>
                        <a:rPr lang="en" sz="2200">
                          <a:solidFill>
                            <a:srgbClr val="999999"/>
                          </a:solidFill>
                          <a:highlight>
                            <a:srgbClr val="FFFFFF"/>
                          </a:highlight>
                          <a:latin typeface="Times New Roman"/>
                          <a:ea typeface="Times New Roman"/>
                          <a:cs typeface="Times New Roman"/>
                          <a:sym typeface="Times New Roman"/>
                        </a:rPr>
                        <a:t> </a:t>
                      </a:r>
                      <a:r>
                        <a:rPr lang="en" sz="2000">
                          <a:solidFill>
                            <a:srgbClr val="999999"/>
                          </a:solidFill>
                          <a:highlight>
                            <a:schemeClr val="lt1"/>
                          </a:highlight>
                          <a:latin typeface="Times New Roman"/>
                          <a:ea typeface="Times New Roman"/>
                          <a:cs typeface="Times New Roman"/>
                          <a:sym typeface="Times New Roman"/>
                        </a:rPr>
                        <a:t>→ </a:t>
                      </a:r>
                      <a:r>
                        <a:rPr lang="en" sz="2000">
                          <a:solidFill>
                            <a:srgbClr val="999999"/>
                          </a:solidFill>
                          <a:highlight>
                            <a:srgbClr val="FFFFFF"/>
                          </a:highlight>
                          <a:latin typeface="Times New Roman"/>
                          <a:ea typeface="Times New Roman"/>
                          <a:cs typeface="Times New Roman"/>
                          <a:sym typeface="Times New Roman"/>
                        </a:rPr>
                        <a:t>↑</a:t>
                      </a:r>
                      <a:r>
                        <a:rPr lang="en" sz="2000">
                          <a:solidFill>
                            <a:srgbClr val="999999"/>
                          </a:solidFill>
                          <a:highlight>
                            <a:schemeClr val="lt1"/>
                          </a:highlight>
                          <a:latin typeface="Times New Roman"/>
                          <a:ea typeface="Times New Roman"/>
                          <a:cs typeface="Times New Roman"/>
                          <a:sym typeface="Times New Roman"/>
                        </a:rPr>
                        <a:t> TSH</a:t>
                      </a:r>
                      <a:r>
                        <a:rPr b="1" lang="en" sz="2000">
                          <a:solidFill>
                            <a:srgbClr val="999999"/>
                          </a:solidFill>
                          <a:highlight>
                            <a:schemeClr val="lt1"/>
                          </a:highlight>
                          <a:latin typeface="Times New Roman"/>
                          <a:ea typeface="Times New Roman"/>
                          <a:cs typeface="Times New Roman"/>
                          <a:sym typeface="Times New Roman"/>
                        </a:rPr>
                        <a:t> </a:t>
                      </a:r>
                      <a:r>
                        <a:rPr lang="en" sz="2000">
                          <a:solidFill>
                            <a:srgbClr val="999999"/>
                          </a:solidFill>
                          <a:highlight>
                            <a:schemeClr val="lt1"/>
                          </a:highlight>
                          <a:latin typeface="Times New Roman"/>
                          <a:ea typeface="Times New Roman"/>
                          <a:cs typeface="Times New Roman"/>
                          <a:sym typeface="Times New Roman"/>
                        </a:rPr>
                        <a:t>→ </a:t>
                      </a:r>
                      <a:r>
                        <a:rPr lang="en" sz="2000">
                          <a:solidFill>
                            <a:srgbClr val="999999"/>
                          </a:solidFill>
                          <a:highlight>
                            <a:srgbClr val="FFFFFF"/>
                          </a:highlight>
                          <a:latin typeface="Times New Roman"/>
                          <a:ea typeface="Times New Roman"/>
                          <a:cs typeface="Times New Roman"/>
                          <a:sym typeface="Times New Roman"/>
                        </a:rPr>
                        <a:t>↑ Thyroxine production. </a:t>
                      </a:r>
                      <a:endParaRPr sz="2000">
                        <a:solidFill>
                          <a:srgbClr val="999999"/>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Parathyroid gland enlargement:</a:t>
                      </a:r>
                      <a:r>
                        <a:rPr b="1" baseline="30000" lang="en" sz="2000">
                          <a:solidFill>
                            <a:schemeClr val="dk1"/>
                          </a:solidFill>
                          <a:latin typeface="Times New Roman"/>
                          <a:ea typeface="Times New Roman"/>
                          <a:cs typeface="Times New Roman"/>
                          <a:sym typeface="Times New Roman"/>
                        </a:rPr>
                        <a:t>1</a:t>
                      </a:r>
                      <a:endParaRPr b="1" baseline="30000"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 PTH secretion (maintains normal Ca</a:t>
                      </a:r>
                      <a:r>
                        <a:rPr baseline="30000" lang="en" sz="2000">
                          <a:solidFill>
                            <a:schemeClr val="dk1"/>
                          </a:solidFill>
                          <a:latin typeface="Times New Roman"/>
                          <a:ea typeface="Times New Roman"/>
                          <a:cs typeface="Times New Roman"/>
                          <a:sym typeface="Times New Roman"/>
                        </a:rPr>
                        <a:t>+2</a:t>
                      </a:r>
                      <a:r>
                        <a:rPr lang="en" sz="2000">
                          <a:solidFill>
                            <a:schemeClr val="dk1"/>
                          </a:solidFill>
                          <a:latin typeface="Times New Roman"/>
                          <a:ea typeface="Times New Roman"/>
                          <a:cs typeface="Times New Roman"/>
                          <a:sym typeface="Times New Roman"/>
                        </a:rPr>
                        <a:t>).</a:t>
                      </a:r>
                      <a:endParaRPr sz="2000">
                        <a:solidFill>
                          <a:schemeClr val="dk1"/>
                        </a:solidFill>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CCCCCC"/>
                      </a:solidFill>
                      <a:prstDash val="solid"/>
                      <a:round/>
                      <a:headEnd len="sm" w="sm" type="none"/>
                      <a:tailEnd len="sm" w="sm" type="none"/>
                    </a:lnB>
                  </a:tcPr>
                </a:tc>
              </a:tr>
              <a:tr h="1066225">
                <a:tc>
                  <a:txBody>
                    <a:bodyPr/>
                    <a:lstStyle/>
                    <a:p>
                      <a:pPr indent="0" lvl="0" marL="0" rtl="0" algn="ctr">
                        <a:spcBef>
                          <a:spcPts val="0"/>
                        </a:spcBef>
                        <a:spcAft>
                          <a:spcPts val="0"/>
                        </a:spcAft>
                        <a:buNone/>
                      </a:pPr>
                      <a:r>
                        <a:t/>
                      </a:r>
                      <a:endParaRPr b="1" sz="2200">
                        <a:latin typeface="Times New Roman"/>
                        <a:ea typeface="Times New Roman"/>
                        <a:cs typeface="Times New Roman"/>
                        <a:sym typeface="Times New Roman"/>
                      </a:endParaRPr>
                    </a:p>
                    <a:p>
                      <a:pPr indent="0" lvl="0" marL="0" rtl="0" algn="ctr">
                        <a:spcBef>
                          <a:spcPts val="0"/>
                        </a:spcBef>
                        <a:spcAft>
                          <a:spcPts val="0"/>
                        </a:spcAft>
                        <a:buNone/>
                      </a:pPr>
                      <a:r>
                        <a:t/>
                      </a:r>
                      <a:endParaRPr b="1" sz="2200">
                        <a:latin typeface="Times New Roman"/>
                        <a:ea typeface="Times New Roman"/>
                        <a:cs typeface="Times New Roman"/>
                        <a:sym typeface="Times New Roman"/>
                      </a:endParaRPr>
                    </a:p>
                    <a:p>
                      <a:pPr indent="0" lvl="0" marL="0" rtl="0" algn="ctr">
                        <a:spcBef>
                          <a:spcPts val="0"/>
                        </a:spcBef>
                        <a:spcAft>
                          <a:spcPts val="0"/>
                        </a:spcAft>
                        <a:buNone/>
                      </a:pPr>
                      <a:r>
                        <a:t/>
                      </a:r>
                      <a:endParaRPr b="1" sz="2200">
                        <a:latin typeface="Times New Roman"/>
                        <a:ea typeface="Times New Roman"/>
                        <a:cs typeface="Times New Roman"/>
                        <a:sym typeface="Times New Roman"/>
                      </a:endParaRPr>
                    </a:p>
                    <a:p>
                      <a:pPr indent="0" lvl="0" marL="0" rtl="0" algn="ctr">
                        <a:spcBef>
                          <a:spcPts val="0"/>
                        </a:spcBef>
                        <a:spcAft>
                          <a:spcPts val="0"/>
                        </a:spcAft>
                        <a:buNone/>
                      </a:pPr>
                      <a:r>
                        <a:rPr b="1" lang="en" sz="2200">
                          <a:latin typeface="Times New Roman"/>
                          <a:ea typeface="Times New Roman"/>
                          <a:cs typeface="Times New Roman"/>
                          <a:sym typeface="Times New Roman"/>
                        </a:rPr>
                        <a:t>Different Organs</a:t>
                      </a:r>
                      <a:endParaRPr b="1" sz="22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Increase in uterine size (50 gm to 1100 gm).</a:t>
                      </a:r>
                      <a:endParaRPr b="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The breasts double in size.</a:t>
                      </a:r>
                      <a:endParaRPr b="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The vagina enlarges.</a:t>
                      </a:r>
                      <a:endParaRPr b="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Development of edema and acne.</a:t>
                      </a:r>
                      <a:endParaRPr b="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Masculine or acromegalic features </a:t>
                      </a:r>
                      <a:r>
                        <a:rPr lang="en" sz="1500">
                          <a:solidFill>
                            <a:srgbClr val="B45F06"/>
                          </a:solidFill>
                          <a:latin typeface="Times New Roman"/>
                          <a:ea typeface="Times New Roman"/>
                          <a:cs typeface="Times New Roman"/>
                          <a:sym typeface="Times New Roman"/>
                        </a:rPr>
                        <a:t>due to the weak GH-like effect of </a:t>
                      </a:r>
                      <a:r>
                        <a:rPr lang="en" sz="1500">
                          <a:solidFill>
                            <a:srgbClr val="B45F06"/>
                          </a:solidFill>
                          <a:latin typeface="Times New Roman"/>
                          <a:ea typeface="Times New Roman"/>
                          <a:cs typeface="Times New Roman"/>
                          <a:sym typeface="Times New Roman"/>
                        </a:rPr>
                        <a:t>Human Chorionic Somatomammotropin.</a:t>
                      </a:r>
                      <a:endParaRPr sz="1500">
                        <a:solidFill>
                          <a:srgbClr val="B45F06"/>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Weight gain </a:t>
                      </a:r>
                      <a:r>
                        <a:rPr b="1" lang="en" sz="2000">
                          <a:solidFill>
                            <a:srgbClr val="EA9999"/>
                          </a:solidFill>
                          <a:latin typeface="Times New Roman"/>
                          <a:ea typeface="Times New Roman"/>
                          <a:cs typeface="Times New Roman"/>
                          <a:sym typeface="Times New Roman"/>
                        </a:rPr>
                        <a:t>10-12 kg</a:t>
                      </a:r>
                      <a:r>
                        <a:rPr b="1" lang="en" sz="2000">
                          <a:solidFill>
                            <a:schemeClr val="dk1"/>
                          </a:solidFill>
                          <a:latin typeface="Times New Roman"/>
                          <a:ea typeface="Times New Roman"/>
                          <a:cs typeface="Times New Roman"/>
                          <a:sym typeface="Times New Roman"/>
                        </a:rPr>
                        <a:t> (last 2 trimesters).</a:t>
                      </a:r>
                      <a:endParaRPr b="1"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 appetite.</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Removal of food by fetus.</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Hormonal effect.</a:t>
                      </a:r>
                      <a:endParaRPr sz="2000">
                        <a:solidFill>
                          <a:schemeClr val="dk1"/>
                        </a:solidFill>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r>
              <a:tr h="621950">
                <a:tc>
                  <a:txBody>
                    <a:bodyPr/>
                    <a:lstStyle/>
                    <a:p>
                      <a:pPr indent="0" lvl="0" marL="0" rtl="0" algn="ctr">
                        <a:spcBef>
                          <a:spcPts val="0"/>
                        </a:spcBef>
                        <a:spcAft>
                          <a:spcPts val="0"/>
                        </a:spcAft>
                        <a:buNone/>
                      </a:pPr>
                      <a:r>
                        <a:t/>
                      </a:r>
                      <a:endParaRPr b="1" sz="2200">
                        <a:latin typeface="Times New Roman"/>
                        <a:ea typeface="Times New Roman"/>
                        <a:cs typeface="Times New Roman"/>
                        <a:sym typeface="Times New Roman"/>
                      </a:endParaRPr>
                    </a:p>
                    <a:p>
                      <a:pPr indent="0" lvl="0" marL="0" rtl="0" algn="ctr">
                        <a:spcBef>
                          <a:spcPts val="0"/>
                        </a:spcBef>
                        <a:spcAft>
                          <a:spcPts val="0"/>
                        </a:spcAft>
                        <a:buNone/>
                      </a:pPr>
                      <a:r>
                        <a:rPr b="1" lang="en" sz="2200">
                          <a:latin typeface="Times New Roman"/>
                          <a:ea typeface="Times New Roman"/>
                          <a:cs typeface="Times New Roman"/>
                          <a:sym typeface="Times New Roman"/>
                        </a:rPr>
                        <a:t>Circulatory System</a:t>
                      </a:r>
                      <a:endParaRPr b="1" sz="22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Increase in cardiac output (30-40%) by </a:t>
                      </a:r>
                      <a:r>
                        <a:rPr b="1" lang="en" sz="2000">
                          <a:solidFill>
                            <a:srgbClr val="EA9999"/>
                          </a:solidFill>
                          <a:latin typeface="Times New Roman"/>
                          <a:ea typeface="Times New Roman"/>
                          <a:cs typeface="Times New Roman"/>
                          <a:sym typeface="Times New Roman"/>
                        </a:rPr>
                        <a:t>27</a:t>
                      </a:r>
                      <a:r>
                        <a:rPr b="1" baseline="30000" lang="en" sz="2000">
                          <a:solidFill>
                            <a:srgbClr val="EA9999"/>
                          </a:solidFill>
                          <a:latin typeface="Times New Roman"/>
                          <a:ea typeface="Times New Roman"/>
                          <a:cs typeface="Times New Roman"/>
                          <a:sym typeface="Times New Roman"/>
                        </a:rPr>
                        <a:t>th</a:t>
                      </a:r>
                      <a:r>
                        <a:rPr b="1" lang="en" sz="2000">
                          <a:solidFill>
                            <a:srgbClr val="EA9999"/>
                          </a:solidFill>
                          <a:latin typeface="Times New Roman"/>
                          <a:ea typeface="Times New Roman"/>
                          <a:cs typeface="Times New Roman"/>
                          <a:sym typeface="Times New Roman"/>
                        </a:rPr>
                        <a:t> weeks</a:t>
                      </a:r>
                      <a:r>
                        <a:rPr b="1" lang="en" sz="2000">
                          <a:solidFill>
                            <a:schemeClr val="dk1"/>
                          </a:solidFill>
                          <a:latin typeface="Times New Roman"/>
                          <a:ea typeface="Times New Roman"/>
                          <a:cs typeface="Times New Roman"/>
                          <a:sym typeface="Times New Roman"/>
                        </a:rPr>
                        <a:t>. </a:t>
                      </a:r>
                      <a:r>
                        <a:rPr lang="en" sz="900">
                          <a:solidFill>
                            <a:srgbClr val="B45F06"/>
                          </a:solidFill>
                          <a:latin typeface="Times New Roman"/>
                          <a:ea typeface="Times New Roman"/>
                          <a:cs typeface="Times New Roman"/>
                          <a:sym typeface="Times New Roman"/>
                        </a:rPr>
                        <a:t>To compensate for blood rush through fetal sinuses and avoid hypotension in the mother.</a:t>
                      </a:r>
                      <a:endParaRPr b="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Increase in blood flow through the placenta.</a:t>
                      </a:r>
                      <a:endParaRPr b="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Increase in maternal blood volume</a:t>
                      </a:r>
                      <a:r>
                        <a:rPr b="1" baseline="30000" lang="en" sz="2000">
                          <a:solidFill>
                            <a:schemeClr val="dk1"/>
                          </a:solidFill>
                          <a:latin typeface="Times New Roman"/>
                          <a:ea typeface="Times New Roman"/>
                          <a:cs typeface="Times New Roman"/>
                          <a:sym typeface="Times New Roman"/>
                        </a:rPr>
                        <a:t>2</a:t>
                      </a:r>
                      <a:r>
                        <a:rPr b="1" lang="en" sz="2000">
                          <a:solidFill>
                            <a:schemeClr val="dk1"/>
                          </a:solidFill>
                          <a:latin typeface="Times New Roman"/>
                          <a:ea typeface="Times New Roman"/>
                          <a:cs typeface="Times New Roman"/>
                          <a:sym typeface="Times New Roman"/>
                        </a:rPr>
                        <a:t> (30%) due to: </a:t>
                      </a:r>
                      <a:endParaRPr b="1"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 aldosterone and estrogen (↑ ECF).</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 activity of the bone marrow  (↑ RBCs).</a:t>
                      </a:r>
                      <a:endParaRPr sz="2000">
                        <a:solidFill>
                          <a:schemeClr val="dk1"/>
                        </a:solidFill>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r>
              <a:tr h="844100">
                <a:tc>
                  <a:txBody>
                    <a:bodyPr/>
                    <a:lstStyle/>
                    <a:p>
                      <a:pPr indent="0" lvl="0" marL="0" rtl="0" algn="ctr">
                        <a:spcBef>
                          <a:spcPts val="0"/>
                        </a:spcBef>
                        <a:spcAft>
                          <a:spcPts val="0"/>
                        </a:spcAft>
                        <a:buNone/>
                      </a:pPr>
                      <a:r>
                        <a:t/>
                      </a:r>
                      <a:endParaRPr b="1" sz="2200">
                        <a:latin typeface="Times New Roman"/>
                        <a:ea typeface="Times New Roman"/>
                        <a:cs typeface="Times New Roman"/>
                        <a:sym typeface="Times New Roman"/>
                      </a:endParaRPr>
                    </a:p>
                    <a:p>
                      <a:pPr indent="0" lvl="0" marL="0" rtl="0" algn="ctr">
                        <a:spcBef>
                          <a:spcPts val="0"/>
                        </a:spcBef>
                        <a:spcAft>
                          <a:spcPts val="0"/>
                        </a:spcAft>
                        <a:buNone/>
                      </a:pPr>
                      <a:r>
                        <a:t/>
                      </a:r>
                      <a:endParaRPr b="1" sz="2200">
                        <a:latin typeface="Times New Roman"/>
                        <a:ea typeface="Times New Roman"/>
                        <a:cs typeface="Times New Roman"/>
                        <a:sym typeface="Times New Roman"/>
                      </a:endParaRPr>
                    </a:p>
                    <a:p>
                      <a:pPr indent="0" lvl="0" marL="0" rtl="0" algn="ctr">
                        <a:spcBef>
                          <a:spcPts val="0"/>
                        </a:spcBef>
                        <a:spcAft>
                          <a:spcPts val="0"/>
                        </a:spcAft>
                        <a:buNone/>
                      </a:pPr>
                      <a:r>
                        <a:t/>
                      </a:r>
                      <a:endParaRPr b="1" sz="2200">
                        <a:latin typeface="Times New Roman"/>
                        <a:ea typeface="Times New Roman"/>
                        <a:cs typeface="Times New Roman"/>
                        <a:sym typeface="Times New Roman"/>
                      </a:endParaRPr>
                    </a:p>
                    <a:p>
                      <a:pPr indent="0" lvl="0" marL="0" rtl="0" algn="ctr">
                        <a:spcBef>
                          <a:spcPts val="0"/>
                        </a:spcBef>
                        <a:spcAft>
                          <a:spcPts val="0"/>
                        </a:spcAft>
                        <a:buNone/>
                      </a:pPr>
                      <a:r>
                        <a:rPr b="1" lang="en" sz="2200">
                          <a:latin typeface="Times New Roman"/>
                          <a:ea typeface="Times New Roman"/>
                          <a:cs typeface="Times New Roman"/>
                          <a:sym typeface="Times New Roman"/>
                        </a:rPr>
                        <a:t>Respiration</a:t>
                      </a:r>
                      <a:endParaRPr b="1" sz="22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Increase in O</a:t>
                      </a:r>
                      <a:r>
                        <a:rPr b="1" baseline="-25000" lang="en" sz="2000">
                          <a:solidFill>
                            <a:schemeClr val="dk1"/>
                          </a:solidFill>
                          <a:latin typeface="Times New Roman"/>
                          <a:ea typeface="Times New Roman"/>
                          <a:cs typeface="Times New Roman"/>
                          <a:sym typeface="Times New Roman"/>
                        </a:rPr>
                        <a:t>2</a:t>
                      </a:r>
                      <a:r>
                        <a:rPr b="1" lang="en" sz="2000">
                          <a:solidFill>
                            <a:schemeClr val="dk1"/>
                          </a:solidFill>
                          <a:latin typeface="Times New Roman"/>
                          <a:ea typeface="Times New Roman"/>
                          <a:cs typeface="Times New Roman"/>
                          <a:sym typeface="Times New Roman"/>
                        </a:rPr>
                        <a:t> consumption (20%):</a:t>
                      </a:r>
                      <a:endParaRPr b="1"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 BMR.</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Increase in body size.</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rgbClr val="45818E"/>
                        </a:buClr>
                        <a:buSzPts val="2000"/>
                        <a:buFont typeface="Times New Roman"/>
                        <a:buChar char="●"/>
                      </a:pPr>
                      <a:r>
                        <a:rPr b="1" lang="en" sz="2000">
                          <a:solidFill>
                            <a:srgbClr val="45818E"/>
                          </a:solidFill>
                          <a:latin typeface="Times New Roman"/>
                          <a:ea typeface="Times New Roman"/>
                          <a:cs typeface="Times New Roman"/>
                          <a:sym typeface="Times New Roman"/>
                        </a:rPr>
                        <a:t>Growing uterus presses upwards (restriction)</a:t>
                      </a:r>
                      <a:endParaRPr b="1" sz="2000">
                        <a:solidFill>
                          <a:srgbClr val="45818E"/>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Increase in respiratory rate (RR).</a:t>
                      </a:r>
                      <a:endParaRPr b="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Progesterone ↑ sensitivity of respiratory centers  to CO</a:t>
                      </a:r>
                      <a:r>
                        <a:rPr b="1" baseline="-25000" lang="en" sz="2000">
                          <a:solidFill>
                            <a:schemeClr val="dk1"/>
                          </a:solidFill>
                          <a:latin typeface="Times New Roman"/>
                          <a:ea typeface="Times New Roman"/>
                          <a:cs typeface="Times New Roman"/>
                          <a:sym typeface="Times New Roman"/>
                        </a:rPr>
                        <a:t>2</a:t>
                      </a:r>
                      <a:r>
                        <a:rPr b="1" lang="en" sz="2000">
                          <a:solidFill>
                            <a:schemeClr val="dk1"/>
                          </a:solidFill>
                          <a:latin typeface="Times New Roman"/>
                          <a:ea typeface="Times New Roman"/>
                          <a:cs typeface="Times New Roman"/>
                          <a:sym typeface="Times New Roman"/>
                        </a:rPr>
                        <a:t>.</a:t>
                      </a:r>
                      <a:endParaRPr b="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Increase in minute ventilation </a:t>
                      </a:r>
                      <a:r>
                        <a:rPr b="1" lang="en" sz="2000">
                          <a:solidFill>
                            <a:srgbClr val="45818E"/>
                          </a:solidFill>
                          <a:latin typeface="Times New Roman"/>
                          <a:ea typeface="Times New Roman"/>
                          <a:cs typeface="Times New Roman"/>
                          <a:sym typeface="Times New Roman"/>
                        </a:rPr>
                        <a:t>(Tidal Volume × Respiratory Rate)</a:t>
                      </a:r>
                      <a:r>
                        <a:rPr b="1" lang="en" sz="2000">
                          <a:solidFill>
                            <a:schemeClr val="dk1"/>
                          </a:solidFill>
                          <a:latin typeface="Times New Roman"/>
                          <a:ea typeface="Times New Roman"/>
                          <a:cs typeface="Times New Roman"/>
                          <a:sym typeface="Times New Roman"/>
                        </a:rPr>
                        <a:t> by 50% </a:t>
                      </a:r>
                      <a:r>
                        <a:rPr b="1" lang="en" sz="2000">
                          <a:solidFill>
                            <a:srgbClr val="8E7CC3"/>
                          </a:solidFill>
                          <a:latin typeface="Times New Roman"/>
                          <a:ea typeface="Times New Roman"/>
                          <a:cs typeface="Times New Roman"/>
                          <a:sym typeface="Times New Roman"/>
                        </a:rPr>
                        <a:t>and a decrease in arterial PCO</a:t>
                      </a:r>
                      <a:r>
                        <a:rPr b="1" baseline="-25000" lang="en" sz="2000">
                          <a:solidFill>
                            <a:srgbClr val="8E7CC3"/>
                          </a:solidFill>
                          <a:latin typeface="Times New Roman"/>
                          <a:ea typeface="Times New Roman"/>
                          <a:cs typeface="Times New Roman"/>
                          <a:sym typeface="Times New Roman"/>
                        </a:rPr>
                        <a:t>2</a:t>
                      </a:r>
                      <a:r>
                        <a:rPr b="1" lang="en" sz="2000">
                          <a:solidFill>
                            <a:srgbClr val="8E7CC3"/>
                          </a:solidFill>
                          <a:latin typeface="Times New Roman"/>
                          <a:ea typeface="Times New Roman"/>
                          <a:cs typeface="Times New Roman"/>
                          <a:sym typeface="Times New Roman"/>
                        </a:rPr>
                        <a:t> to several millimeters.</a:t>
                      </a:r>
                      <a:endParaRPr sz="2000">
                        <a:solidFill>
                          <a:schemeClr val="dk1"/>
                        </a:solidFill>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r>
              <a:tr h="1288350">
                <a:tc>
                  <a:txBody>
                    <a:bodyPr/>
                    <a:lstStyle/>
                    <a:p>
                      <a:pPr indent="0" lvl="0" marL="0" rtl="0" algn="ctr">
                        <a:spcBef>
                          <a:spcPts val="0"/>
                        </a:spcBef>
                        <a:spcAft>
                          <a:spcPts val="0"/>
                        </a:spcAft>
                        <a:buClr>
                          <a:schemeClr val="dk1"/>
                        </a:buClr>
                        <a:buSzPts val="1100"/>
                        <a:buFont typeface="Arial"/>
                        <a:buNone/>
                      </a:pPr>
                      <a:r>
                        <a:t/>
                      </a:r>
                      <a:endParaRPr b="1" sz="22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t/>
                      </a:r>
                      <a:endParaRPr b="1" sz="22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t/>
                      </a:r>
                      <a:endParaRPr b="1" sz="22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t/>
                      </a:r>
                      <a:endParaRPr b="1" sz="22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2200">
                          <a:solidFill>
                            <a:schemeClr val="dk1"/>
                          </a:solidFill>
                          <a:latin typeface="Times New Roman"/>
                          <a:ea typeface="Times New Roman"/>
                          <a:cs typeface="Times New Roman"/>
                          <a:sym typeface="Times New Roman"/>
                        </a:rPr>
                        <a:t>Metabolism &amp; Kidney Function</a:t>
                      </a:r>
                      <a:endParaRPr b="1" sz="2200">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F4CCCC"/>
                    </a:solidFill>
                  </a:tcPr>
                </a:tc>
                <a:tc>
                  <a:txBody>
                    <a:bodyPr/>
                    <a:lstStyle/>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Increase basal metabolic rate (15%).</a:t>
                      </a:r>
                      <a:endParaRPr b="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b="1" lang="en" sz="2000">
                          <a:solidFill>
                            <a:schemeClr val="dk1"/>
                          </a:solidFill>
                          <a:latin typeface="Times New Roman"/>
                          <a:ea typeface="Times New Roman"/>
                          <a:cs typeface="Times New Roman"/>
                          <a:sym typeface="Times New Roman"/>
                        </a:rPr>
                        <a:t>Increase in daily requirements for:</a:t>
                      </a:r>
                      <a:endParaRPr b="1"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Iron.</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Phosphates.</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Calcium.</a:t>
                      </a:r>
                      <a:endParaRPr sz="2000">
                        <a:solidFill>
                          <a:schemeClr val="dk1"/>
                        </a:solidFill>
                        <a:latin typeface="Times New Roman"/>
                        <a:ea typeface="Times New Roman"/>
                        <a:cs typeface="Times New Roman"/>
                        <a:sym typeface="Times New Roman"/>
                      </a:endParaRPr>
                    </a:p>
                    <a:p>
                      <a:pPr indent="-355600" lvl="2" marL="1371600" rtl="0" algn="l">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Vitamins: vitamin D (Ca</a:t>
                      </a:r>
                      <a:r>
                        <a:rPr baseline="30000" lang="en" sz="2000">
                          <a:solidFill>
                            <a:schemeClr val="dk1"/>
                          </a:solidFill>
                          <a:latin typeface="Times New Roman"/>
                          <a:ea typeface="Times New Roman"/>
                          <a:cs typeface="Times New Roman"/>
                          <a:sym typeface="Times New Roman"/>
                        </a:rPr>
                        <a:t>+2</a:t>
                      </a:r>
                      <a:r>
                        <a:rPr lang="en" sz="2000">
                          <a:solidFill>
                            <a:schemeClr val="dk1"/>
                          </a:solidFill>
                          <a:latin typeface="Times New Roman"/>
                          <a:ea typeface="Times New Roman"/>
                          <a:cs typeface="Times New Roman"/>
                          <a:sym typeface="Times New Roman"/>
                        </a:rPr>
                        <a:t> absorption).</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rgbClr val="8E7CC3"/>
                        </a:buClr>
                        <a:buSzPts val="2000"/>
                        <a:buFont typeface="Times New Roman"/>
                        <a:buChar char="●"/>
                      </a:pPr>
                      <a:r>
                        <a:rPr b="1" lang="en" sz="2000">
                          <a:solidFill>
                            <a:srgbClr val="8E7CC3"/>
                          </a:solidFill>
                          <a:latin typeface="Times New Roman"/>
                          <a:ea typeface="Times New Roman"/>
                          <a:cs typeface="Times New Roman"/>
                          <a:sym typeface="Times New Roman"/>
                        </a:rPr>
                        <a:t>The renal tubules’ reabsorptive capacity for Na, Cl, and water is increased as much as 50%.</a:t>
                      </a:r>
                      <a:endParaRPr b="1" sz="2000">
                        <a:solidFill>
                          <a:srgbClr val="8E7CC3"/>
                        </a:solidFill>
                        <a:latin typeface="Times New Roman"/>
                        <a:ea typeface="Times New Roman"/>
                        <a:cs typeface="Times New Roman"/>
                        <a:sym typeface="Times New Roman"/>
                      </a:endParaRPr>
                    </a:p>
                    <a:p>
                      <a:pPr indent="-355600" lvl="0" marL="457200" rtl="0" algn="l">
                        <a:spcBef>
                          <a:spcPts val="0"/>
                        </a:spcBef>
                        <a:spcAft>
                          <a:spcPts val="0"/>
                        </a:spcAft>
                        <a:buClr>
                          <a:srgbClr val="8E7CC3"/>
                        </a:buClr>
                        <a:buSzPts val="2000"/>
                        <a:buFont typeface="Times New Roman"/>
                        <a:buChar char="●"/>
                      </a:pPr>
                      <a:r>
                        <a:rPr b="1" lang="en" sz="2000">
                          <a:solidFill>
                            <a:srgbClr val="8E7CC3"/>
                          </a:solidFill>
                          <a:latin typeface="Times New Roman"/>
                          <a:ea typeface="Times New Roman"/>
                          <a:cs typeface="Times New Roman"/>
                          <a:sym typeface="Times New Roman"/>
                        </a:rPr>
                        <a:t>The renal blood flow and GFR increase up to 50%.</a:t>
                      </a:r>
                      <a:endParaRPr b="1" sz="2000">
                        <a:solidFill>
                          <a:srgbClr val="8E7CC3"/>
                        </a:solidFill>
                        <a:latin typeface="Times New Roman"/>
                        <a:ea typeface="Times New Roman"/>
                        <a:cs typeface="Times New Roman"/>
                        <a:sym typeface="Times New Roman"/>
                      </a:endParaRPr>
                    </a:p>
                    <a:p>
                      <a:pPr indent="-355600" lvl="0" marL="457200" rtl="0" algn="l">
                        <a:spcBef>
                          <a:spcPts val="0"/>
                        </a:spcBef>
                        <a:spcAft>
                          <a:spcPts val="0"/>
                        </a:spcAft>
                        <a:buClr>
                          <a:srgbClr val="8E7CC3"/>
                        </a:buClr>
                        <a:buSzPts val="2000"/>
                        <a:buFont typeface="Times New Roman"/>
                        <a:buChar char="●"/>
                      </a:pPr>
                      <a:r>
                        <a:rPr b="1" lang="en" sz="2000">
                          <a:solidFill>
                            <a:srgbClr val="8E7CC3"/>
                          </a:solidFill>
                          <a:latin typeface="Times New Roman"/>
                          <a:ea typeface="Times New Roman"/>
                          <a:cs typeface="Times New Roman"/>
                          <a:sym typeface="Times New Roman"/>
                        </a:rPr>
                        <a:t>Normal pregnant woman accumulates only about 5 pounds (2.27Kg) of extra water and salt.</a:t>
                      </a:r>
                      <a:endParaRPr sz="2000">
                        <a:solidFill>
                          <a:schemeClr val="dk1"/>
                        </a:solidFill>
                        <a:latin typeface="Times New Roman"/>
                        <a:ea typeface="Times New Roman"/>
                        <a:cs typeface="Times New Roman"/>
                        <a:sym typeface="Times New Roman"/>
                      </a:endParaRPr>
                    </a:p>
                  </a:txBody>
                  <a:tcPr marT="91425" marB="91425" marR="91425" marL="91425">
                    <a:lnL cap="flat" cmpd="sng" w="28575">
                      <a:solidFill>
                        <a:srgbClr val="FFFFFF"/>
                      </a:solidFill>
                      <a:prstDash val="solid"/>
                      <a:round/>
                      <a:headEnd len="sm" w="sm" type="none"/>
                      <a:tailEnd len="sm" w="sm" type="none"/>
                    </a:lnL>
                    <a:lnR cap="flat" cmpd="sng" w="28575">
                      <a:solidFill>
                        <a:srgbClr val="CCCCCC"/>
                      </a:solidFill>
                      <a:prstDash val="solid"/>
                      <a:round/>
                      <a:headEnd len="sm" w="sm" type="none"/>
                      <a:tailEnd len="sm" w="sm" type="none"/>
                    </a:lnR>
                    <a:lnT cap="flat" cmpd="sng" w="28575">
                      <a:solidFill>
                        <a:srgbClr val="CCCCCC"/>
                      </a:solidFill>
                      <a:prstDash val="solid"/>
                      <a:round/>
                      <a:headEnd len="sm" w="sm" type="none"/>
                      <a:tailEnd len="sm" w="sm" type="none"/>
                    </a:lnT>
                    <a:lnB cap="flat" cmpd="sng" w="28575">
                      <a:solidFill>
                        <a:srgbClr val="CCCCCC"/>
                      </a:solidFill>
                      <a:prstDash val="solid"/>
                      <a:round/>
                      <a:headEnd len="sm" w="sm" type="none"/>
                      <a:tailEnd len="sm" w="sm" type="none"/>
                    </a:lnB>
                  </a:tcPr>
                </a:tc>
              </a:tr>
            </a:tbl>
          </a:graphicData>
        </a:graphic>
      </p:graphicFrame>
      <p:sp>
        <p:nvSpPr>
          <p:cNvPr id="204" name="Google Shape;204;p19"/>
          <p:cNvSpPr/>
          <p:nvPr/>
        </p:nvSpPr>
        <p:spPr>
          <a:xfrm>
            <a:off x="656616" y="1019332"/>
            <a:ext cx="468600" cy="433500"/>
          </a:xfrm>
          <a:prstGeom prst="rect">
            <a:avLst/>
          </a:prstGeom>
          <a:solidFill>
            <a:srgbClr val="EA9999"/>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
        <p:nvSpPr>
          <p:cNvPr id="205" name="Google Shape;205;p19"/>
          <p:cNvSpPr txBox="1"/>
          <p:nvPr/>
        </p:nvSpPr>
        <p:spPr>
          <a:xfrm>
            <a:off x="1046856" y="736125"/>
            <a:ext cx="9047100" cy="783000"/>
          </a:xfrm>
          <a:prstGeom prst="rect">
            <a:avLst/>
          </a:prstGeom>
          <a:noFill/>
          <a:ln>
            <a:noFill/>
          </a:ln>
        </p:spPr>
        <p:txBody>
          <a:bodyPr anchorCtr="0" anchor="t" bIns="242375" lIns="242375" spcFirstLastPara="1" rIns="242375" wrap="square" tIns="242375">
            <a:noAutofit/>
          </a:bodyPr>
          <a:lstStyle/>
          <a:p>
            <a:pPr indent="0" lvl="0" marL="0" rtl="0" algn="l">
              <a:spcBef>
                <a:spcPts val="0"/>
              </a:spcBef>
              <a:spcAft>
                <a:spcPts val="0"/>
              </a:spcAft>
              <a:buNone/>
            </a:pPr>
            <a:r>
              <a:rPr lang="en" sz="3700">
                <a:highlight>
                  <a:srgbClr val="F4CCCC"/>
                </a:highlight>
                <a:latin typeface="Oswald"/>
                <a:ea typeface="Oswald"/>
                <a:cs typeface="Oswald"/>
                <a:sym typeface="Oswald"/>
              </a:rPr>
              <a:t>Physiological Adaptation to Pregnancy</a:t>
            </a:r>
            <a:endParaRPr sz="3700">
              <a:highlight>
                <a:srgbClr val="F4CCCC"/>
              </a:highlight>
              <a:latin typeface="Oswald"/>
              <a:ea typeface="Oswald"/>
              <a:cs typeface="Oswald"/>
              <a:sym typeface="Oswald"/>
            </a:endParaRPr>
          </a:p>
        </p:txBody>
      </p:sp>
      <p:sp>
        <p:nvSpPr>
          <p:cNvPr id="206" name="Google Shape;206;p19"/>
          <p:cNvSpPr/>
          <p:nvPr/>
        </p:nvSpPr>
        <p:spPr>
          <a:xfrm>
            <a:off x="566498" y="18710908"/>
            <a:ext cx="13585500" cy="4512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Clr>
                <a:srgbClr val="000000"/>
              </a:buClr>
              <a:buSzPts val="1100"/>
              <a:buFont typeface="Arial"/>
              <a:buNone/>
            </a:pPr>
            <a:r>
              <a:rPr lang="en" sz="2500">
                <a:solidFill>
                  <a:srgbClr val="FFFFFF"/>
                </a:solidFill>
                <a:latin typeface="Oswald"/>
                <a:ea typeface="Oswald"/>
                <a:cs typeface="Oswald"/>
                <a:sym typeface="Oswald"/>
              </a:rPr>
              <a:t>FOOTNOTES</a:t>
            </a:r>
            <a:endParaRPr/>
          </a:p>
        </p:txBody>
      </p:sp>
      <p:sp>
        <p:nvSpPr>
          <p:cNvPr id="207" name="Google Shape;207;p19"/>
          <p:cNvSpPr/>
          <p:nvPr/>
        </p:nvSpPr>
        <p:spPr>
          <a:xfrm>
            <a:off x="21398" y="18710908"/>
            <a:ext cx="468600" cy="451200"/>
          </a:xfrm>
          <a:prstGeom prst="rect">
            <a:avLst/>
          </a:prstGeom>
          <a:solidFill>
            <a:srgbClr val="666666"/>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08" name="Google Shape;208;p19"/>
          <p:cNvSpPr txBox="1"/>
          <p:nvPr/>
        </p:nvSpPr>
        <p:spPr>
          <a:xfrm>
            <a:off x="106800" y="19147625"/>
            <a:ext cx="14097000" cy="783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Times New Roman"/>
              <a:buAutoNum type="arabicPeriod"/>
            </a:pPr>
            <a:r>
              <a:rPr lang="en">
                <a:latin typeface="Times New Roman"/>
                <a:ea typeface="Times New Roman"/>
                <a:cs typeface="Times New Roman"/>
                <a:sym typeface="Times New Roman"/>
              </a:rPr>
              <a:t>As the fetus takes calcium away from </a:t>
            </a:r>
            <a:r>
              <a:rPr lang="en">
                <a:latin typeface="Times New Roman"/>
                <a:ea typeface="Times New Roman"/>
                <a:cs typeface="Times New Roman"/>
                <a:sym typeface="Times New Roman"/>
              </a:rPr>
              <a:t>maternal</a:t>
            </a:r>
            <a:r>
              <a:rPr lang="en">
                <a:latin typeface="Times New Roman"/>
                <a:ea typeface="Times New Roman"/>
                <a:cs typeface="Times New Roman"/>
                <a:sym typeface="Times New Roman"/>
              </a:rPr>
              <a:t> blood to ossify its bones, the mother literally starts digesting her own bones through PTH to provide even more calcium to the fetus.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AutoNum type="arabicPeriod"/>
            </a:pPr>
            <a:r>
              <a:rPr lang="en">
                <a:latin typeface="Times New Roman"/>
                <a:ea typeface="Times New Roman"/>
                <a:cs typeface="Times New Roman"/>
                <a:sym typeface="Times New Roman"/>
              </a:rPr>
              <a:t>During birth</a:t>
            </a:r>
            <a:r>
              <a:rPr lang="en">
                <a:solidFill>
                  <a:schemeClr val="dk1"/>
                </a:solidFill>
                <a:latin typeface="Times New Roman"/>
                <a:ea typeface="Times New Roman"/>
                <a:cs typeface="Times New Roman"/>
                <a:sym typeface="Times New Roman"/>
              </a:rPr>
              <a:t>, the mother has about 1 to 2 liters of extra blood in her circulatory system. Only about one fourth of this amount is normally lost through bleeding during  delivery of the baby, thereby allowing a considerable safety factor for the mother. </a:t>
            </a:r>
            <a:r>
              <a:rPr lang="en">
                <a:solidFill>
                  <a:srgbClr val="B45F06"/>
                </a:solidFill>
                <a:latin typeface="Times New Roman"/>
                <a:ea typeface="Times New Roman"/>
                <a:cs typeface="Times New Roman"/>
                <a:sym typeface="Times New Roman"/>
              </a:rPr>
              <a:t>But this exact increase leads to a </a:t>
            </a:r>
            <a:r>
              <a:rPr b="1" lang="en">
                <a:solidFill>
                  <a:srgbClr val="B45F06"/>
                </a:solidFill>
                <a:latin typeface="Times New Roman"/>
                <a:ea typeface="Times New Roman"/>
                <a:cs typeface="Times New Roman"/>
                <a:sym typeface="Times New Roman"/>
              </a:rPr>
              <a:t>physiological anemia</a:t>
            </a:r>
            <a:r>
              <a:rPr lang="en">
                <a:solidFill>
                  <a:srgbClr val="B45F06"/>
                </a:solidFill>
                <a:latin typeface="Times New Roman"/>
                <a:ea typeface="Times New Roman"/>
                <a:cs typeface="Times New Roman"/>
                <a:sym typeface="Times New Roman"/>
              </a:rPr>
              <a:t> (normal number of RBC diluted  in blood).</a:t>
            </a:r>
            <a:endParaRPr>
              <a:solidFill>
                <a:srgbClr val="B45F06"/>
              </a:solidFill>
              <a:latin typeface="Times New Roman"/>
              <a:ea typeface="Times New Roman"/>
              <a:cs typeface="Times New Roman"/>
              <a:sym typeface="Times New Roman"/>
            </a:endParaRPr>
          </a:p>
        </p:txBody>
      </p:sp>
      <p:sp>
        <p:nvSpPr>
          <p:cNvPr id="209" name="Google Shape;209;p19"/>
          <p:cNvSpPr/>
          <p:nvPr/>
        </p:nvSpPr>
        <p:spPr>
          <a:xfrm>
            <a:off x="0" y="-10534"/>
            <a:ext cx="11331900" cy="699600"/>
          </a:xfrm>
          <a:prstGeom prst="rect">
            <a:avLst/>
          </a:prstGeom>
          <a:solidFill>
            <a:srgbClr val="EA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0" name="Google Shape;210;p19"/>
          <p:cNvSpPr/>
          <p:nvPr/>
        </p:nvSpPr>
        <p:spPr>
          <a:xfrm>
            <a:off x="656616" y="-10489"/>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1" name="Google Shape;211;p19"/>
          <p:cNvSpPr txBox="1"/>
          <p:nvPr/>
        </p:nvSpPr>
        <p:spPr>
          <a:xfrm>
            <a:off x="11409324" y="-20875"/>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212" name="Google Shape;212;p19"/>
          <p:cNvSpPr txBox="1"/>
          <p:nvPr/>
        </p:nvSpPr>
        <p:spPr>
          <a:xfrm>
            <a:off x="929925" y="-10525"/>
            <a:ext cx="108426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PREGNANCY</a:t>
            </a:r>
            <a:endParaRPr sz="3200">
              <a:solidFill>
                <a:srgbClr val="FFFFFF"/>
              </a:solidFill>
              <a:latin typeface="Oswald"/>
              <a:ea typeface="Oswald"/>
              <a:cs typeface="Oswald"/>
              <a:sym typeface="Oswald"/>
            </a:endParaRPr>
          </a:p>
        </p:txBody>
      </p:sp>
      <p:sp>
        <p:nvSpPr>
          <p:cNvPr id="213" name="Google Shape;213;p19"/>
          <p:cNvSpPr txBox="1"/>
          <p:nvPr/>
        </p:nvSpPr>
        <p:spPr>
          <a:xfrm>
            <a:off x="188014" y="-59398"/>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6</a:t>
            </a:r>
            <a:endParaRPr sz="4500">
              <a:solidFill>
                <a:srgbClr val="FFFFFF"/>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0"/>
          <p:cNvSpPr/>
          <p:nvPr/>
        </p:nvSpPr>
        <p:spPr>
          <a:xfrm>
            <a:off x="0" y="48866"/>
            <a:ext cx="11331900" cy="699600"/>
          </a:xfrm>
          <a:prstGeom prst="rect">
            <a:avLst/>
          </a:prstGeom>
          <a:solidFill>
            <a:srgbClr val="999999"/>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19" name="Google Shape;219;p20"/>
          <p:cNvSpPr/>
          <p:nvPr/>
        </p:nvSpPr>
        <p:spPr>
          <a:xfrm>
            <a:off x="656616" y="48911"/>
            <a:ext cx="273300" cy="699600"/>
          </a:xfrm>
          <a:prstGeom prst="rect">
            <a:avLst/>
          </a:prstGeom>
          <a:solidFill>
            <a:srgbClr val="FFFFFF"/>
          </a:solidFill>
          <a:ln cap="flat" cmpd="sng" w="9525">
            <a:solidFill>
              <a:srgbClr val="A3A3A3"/>
            </a:solidFill>
            <a:prstDash val="solid"/>
            <a:round/>
            <a:headEnd len="sm" w="sm" type="none"/>
            <a:tailEnd len="sm" w="sm" type="none"/>
          </a:ln>
        </p:spPr>
        <p:txBody>
          <a:bodyPr anchorCtr="0" anchor="ctr" bIns="58200" lIns="58200" spcFirstLastPara="1" rIns="58200" wrap="square" tIns="58200">
            <a:noAutofit/>
          </a:bodyPr>
          <a:lstStyle/>
          <a:p>
            <a:pPr indent="0" lvl="0" marL="0" rtl="0" algn="l">
              <a:spcBef>
                <a:spcPts val="0"/>
              </a:spcBef>
              <a:spcAft>
                <a:spcPts val="0"/>
              </a:spcAft>
              <a:buNone/>
            </a:pPr>
            <a:r>
              <a:t/>
            </a:r>
            <a:endParaRPr/>
          </a:p>
        </p:txBody>
      </p:sp>
      <p:sp>
        <p:nvSpPr>
          <p:cNvPr id="220" name="Google Shape;220;p20"/>
          <p:cNvSpPr txBox="1"/>
          <p:nvPr/>
        </p:nvSpPr>
        <p:spPr>
          <a:xfrm>
            <a:off x="929925" y="48875"/>
            <a:ext cx="92871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solidFill>
                  <a:srgbClr val="FFFFFF"/>
                </a:solidFill>
                <a:latin typeface="Oswald"/>
                <a:ea typeface="Oswald"/>
                <a:cs typeface="Oswald"/>
                <a:sym typeface="Oswald"/>
              </a:rPr>
              <a:t>PHYSIOLOGY OF PREGNANCY</a:t>
            </a:r>
            <a:endParaRPr sz="3200">
              <a:solidFill>
                <a:srgbClr val="FFFFFF"/>
              </a:solidFill>
              <a:latin typeface="Oswald"/>
              <a:ea typeface="Oswald"/>
              <a:cs typeface="Oswald"/>
              <a:sym typeface="Oswald"/>
            </a:endParaRPr>
          </a:p>
        </p:txBody>
      </p:sp>
      <p:sp>
        <p:nvSpPr>
          <p:cNvPr id="221" name="Google Shape;221;p20"/>
          <p:cNvSpPr txBox="1"/>
          <p:nvPr/>
        </p:nvSpPr>
        <p:spPr>
          <a:xfrm>
            <a:off x="188014" y="2"/>
            <a:ext cx="468600" cy="6996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4500">
                <a:solidFill>
                  <a:srgbClr val="FFFFFF"/>
                </a:solidFill>
                <a:latin typeface="Oswald"/>
                <a:ea typeface="Oswald"/>
                <a:cs typeface="Oswald"/>
                <a:sym typeface="Oswald"/>
              </a:rPr>
              <a:t>7</a:t>
            </a:r>
            <a:endParaRPr sz="4500">
              <a:solidFill>
                <a:srgbClr val="FFFFFF"/>
              </a:solidFill>
              <a:latin typeface="Oswald"/>
              <a:ea typeface="Oswald"/>
              <a:cs typeface="Oswald"/>
              <a:sym typeface="Oswald"/>
            </a:endParaRPr>
          </a:p>
        </p:txBody>
      </p:sp>
      <p:sp>
        <p:nvSpPr>
          <p:cNvPr id="222" name="Google Shape;222;p20"/>
          <p:cNvSpPr txBox="1"/>
          <p:nvPr/>
        </p:nvSpPr>
        <p:spPr>
          <a:xfrm>
            <a:off x="656625" y="1132503"/>
            <a:ext cx="12305700" cy="964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6000">
                <a:latin typeface="Oswald"/>
                <a:ea typeface="Oswald"/>
                <a:cs typeface="Oswald"/>
                <a:sym typeface="Oswald"/>
              </a:rPr>
              <a:t>Further Reading </a:t>
            </a:r>
            <a:endParaRPr sz="6000">
              <a:latin typeface="Oswald"/>
              <a:ea typeface="Oswald"/>
              <a:cs typeface="Oswald"/>
              <a:sym typeface="Oswald"/>
            </a:endParaRPr>
          </a:p>
        </p:txBody>
      </p:sp>
      <p:sp>
        <p:nvSpPr>
          <p:cNvPr id="223" name="Google Shape;223;p20"/>
          <p:cNvSpPr txBox="1"/>
          <p:nvPr/>
        </p:nvSpPr>
        <p:spPr>
          <a:xfrm>
            <a:off x="414738" y="3079400"/>
            <a:ext cx="13267500" cy="1470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100">
                <a:solidFill>
                  <a:schemeClr val="dk1"/>
                </a:solidFill>
                <a:latin typeface="Times New Roman"/>
                <a:ea typeface="Times New Roman"/>
                <a:cs typeface="Times New Roman"/>
                <a:sym typeface="Times New Roman"/>
              </a:rPr>
              <a:t>High blood pressure in pregnancy is</a:t>
            </a:r>
            <a:r>
              <a:rPr lang="en" sz="2100">
                <a:solidFill>
                  <a:schemeClr val="dk1"/>
                </a:solidFill>
                <a:latin typeface="Times New Roman"/>
                <a:ea typeface="Times New Roman"/>
                <a:cs typeface="Times New Roman"/>
                <a:sym typeface="Times New Roman"/>
              </a:rPr>
              <a:t> classified to include four main conditions: preeclampsia-eclampsia, gestational hypertension, chronic hypertension and preeclampsia superimposed on chronic hypertension. </a:t>
            </a:r>
            <a:endParaRPr sz="2100">
              <a:solidFill>
                <a:schemeClr val="dk1"/>
              </a:solidFill>
              <a:latin typeface="Times New Roman"/>
              <a:ea typeface="Times New Roman"/>
              <a:cs typeface="Times New Roman"/>
              <a:sym typeface="Times New Roman"/>
            </a:endParaRPr>
          </a:p>
          <a:p>
            <a:pPr indent="-361950" lvl="0" marL="9144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We’ve established thus far that during normal placental development, the trophoblasts invade the arterioles of the uterine endometrium forming lacunae or ‘holes’ to remodel maternal arterioles into large blood vessels with low resistance to allow more blood flow and to decrease the high resistance of arterioles through uncertain mechanisms.</a:t>
            </a:r>
            <a:endParaRPr sz="2100">
              <a:solidFill>
                <a:schemeClr val="dk1"/>
              </a:solidFill>
              <a:latin typeface="Times New Roman"/>
              <a:ea typeface="Times New Roman"/>
              <a:cs typeface="Times New Roman"/>
              <a:sym typeface="Times New Roman"/>
            </a:endParaRPr>
          </a:p>
          <a:p>
            <a:pPr indent="-361950" lvl="0" marL="9144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But in pregnancy-induced hypertension, things -for unknown reasons- don’t really go according to plan.</a:t>
            </a:r>
            <a:endParaRPr sz="2100">
              <a:solidFill>
                <a:schemeClr val="dk1"/>
              </a:solidFill>
              <a:latin typeface="Times New Roman"/>
              <a:ea typeface="Times New Roman"/>
              <a:cs typeface="Times New Roman"/>
              <a:sym typeface="Times New Roman"/>
            </a:endParaRPr>
          </a:p>
          <a:p>
            <a:pPr indent="-361950" lvl="0" marL="9144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It involves a decrease in placental blood flow, leading to an ischemic placenta that releases inflammatory substances (TNF, IL-6) that disturb endothelial cells throughout the body, the endothelial cells will release less nitric oxide, and blood flow into the kidney, brain, liver, and heart be severely decreased. And the vasoconstriction from the dysfunctional endothelial cells incapable of releasing nitric oxide will lead to hypertension. (Keep in mind that aldosterone and estrogens are also released, leading to more water retention in pregnancy, and with less blood flow to the placenta the blood is further trapped in the circulation).</a:t>
            </a:r>
            <a:endParaRPr sz="2100">
              <a:solidFill>
                <a:schemeClr val="dk1"/>
              </a:solidFill>
              <a:latin typeface="Times New Roman"/>
              <a:ea typeface="Times New Roman"/>
              <a:cs typeface="Times New Roman"/>
              <a:sym typeface="Times New Roman"/>
            </a:endParaRPr>
          </a:p>
          <a:p>
            <a:pPr indent="-361950" lvl="0" marL="9144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Preeclampsia is different from gestational hypertension is that includes proteinuria as well. </a:t>
            </a:r>
            <a:endParaRPr sz="2100">
              <a:solidFill>
                <a:schemeClr val="dk1"/>
              </a:solidFill>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t/>
            </a:r>
            <a:endParaRPr sz="2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3600">
                <a:solidFill>
                  <a:schemeClr val="dk1"/>
                </a:solidFill>
                <a:latin typeface="Oswald"/>
                <a:ea typeface="Oswald"/>
                <a:cs typeface="Oswald"/>
                <a:sym typeface="Oswald"/>
              </a:rPr>
              <a:t>Preeclampsia or Toxemia of Pregnancy:</a:t>
            </a:r>
            <a:endParaRPr sz="3600">
              <a:solidFill>
                <a:schemeClr val="dk1"/>
              </a:solidFill>
              <a:latin typeface="Oswald"/>
              <a:ea typeface="Oswald"/>
              <a:cs typeface="Oswald"/>
              <a:sym typeface="Oswald"/>
            </a:endParaRPr>
          </a:p>
          <a:p>
            <a:pPr indent="0" lvl="0" marL="0" rtl="0" algn="l">
              <a:lnSpc>
                <a:spcPct val="115000"/>
              </a:lnSpc>
              <a:spcBef>
                <a:spcPts val="0"/>
              </a:spcBef>
              <a:spcAft>
                <a:spcPts val="0"/>
              </a:spcAft>
              <a:buNone/>
            </a:pPr>
            <a:r>
              <a:rPr lang="en" sz="2100">
                <a:solidFill>
                  <a:schemeClr val="dk1"/>
                </a:solidFill>
                <a:latin typeface="Times New Roman"/>
                <a:ea typeface="Times New Roman"/>
                <a:cs typeface="Times New Roman"/>
                <a:sym typeface="Times New Roman"/>
              </a:rPr>
              <a:t>Initiated by placental hypoperfusion, an ischemic placenta releases substances that disrupt endothelial cells throughout the body, less NO released leads to a rapid rise in arterial blood pressure.</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And is often characterized by excess salt and water retention, development of edema and hypoperfusion of vital organs increasing the risk of acute renal failure (due to reduced renal blood flow from low NO and GFR).</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It also affects the fetus as it frequently results in intrauterine growth restriction and prematurity (recall that it was started by decreased blood flow to placenta).</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Delivery of fetus is curative.</a:t>
            </a:r>
            <a:endParaRPr sz="2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3600">
                <a:solidFill>
                  <a:schemeClr val="dk1"/>
                </a:solidFill>
                <a:latin typeface="Oswald"/>
                <a:ea typeface="Oswald"/>
                <a:cs typeface="Oswald"/>
                <a:sym typeface="Oswald"/>
              </a:rPr>
              <a:t>Eclampsia:</a:t>
            </a:r>
            <a:endParaRPr sz="3600">
              <a:solidFill>
                <a:schemeClr val="dk1"/>
              </a:solidFill>
              <a:latin typeface="Oswald"/>
              <a:ea typeface="Oswald"/>
              <a:cs typeface="Oswald"/>
              <a:sym typeface="Oswald"/>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It's basically the convulsive stage of preeclampsia being characterized by vascular spasm throughout the body unattributed to other causes; Clonic seizures in the mother followed by coma. </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The exact mechanism remains unclear but it has been attributed to both increased blood coagulability and fibrin deposition in the cerebral vessels.</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This greatly spastic condition puts the kidney and the liver at a vulnerable position leading to malfunction and a generalized toxic condition of the body. Usually happens shortly before birth of the baby.</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Optimal use of rapid acting vasodilators to reduce arterial pressure followed by immediate termination of the pregnancy -by c-section if necessary- reduces mortality rates.</a:t>
            </a:r>
            <a:endParaRPr sz="2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3600">
                <a:solidFill>
                  <a:schemeClr val="dk1"/>
                </a:solidFill>
                <a:latin typeface="Oswald"/>
                <a:ea typeface="Oswald"/>
                <a:cs typeface="Oswald"/>
                <a:sym typeface="Oswald"/>
              </a:rPr>
              <a:t>Treatment</a:t>
            </a:r>
            <a:r>
              <a:rPr lang="en" sz="2100">
                <a:solidFill>
                  <a:schemeClr val="dk1"/>
                </a:solidFill>
                <a:latin typeface="Times New Roman"/>
                <a:ea typeface="Times New Roman"/>
                <a:cs typeface="Times New Roman"/>
                <a:sym typeface="Times New Roman"/>
              </a:rPr>
              <a:t>:</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Hydralazine: A vasodilator, the proposed mechanism of action is that it acts on receptors on endothelial cells to cause release of nitric oxide. </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Labetalol: A cardioselective beta-blocker, decreases cardiac output with minimal systemic effects.</a:t>
            </a:r>
            <a:endParaRPr sz="2100">
              <a:solidFill>
                <a:schemeClr val="dk1"/>
              </a:solidFill>
              <a:latin typeface="Times New Roman"/>
              <a:ea typeface="Times New Roman"/>
              <a:cs typeface="Times New Roman"/>
              <a:sym typeface="Times New Roman"/>
            </a:endParaRPr>
          </a:p>
          <a:p>
            <a:pPr indent="-361950" lvl="0" marL="457200" rtl="0" algn="l">
              <a:lnSpc>
                <a:spcPct val="115000"/>
              </a:lnSpc>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Nifedipine: Calcium channel blockers are sometimes used, they block calcium entry into SMCs leading to blood vessel relaxation and thereby restoring blood flow to vital organs </a:t>
            </a:r>
            <a:endParaRPr sz="2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1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24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latin typeface="Times New Roman"/>
              <a:ea typeface="Times New Roman"/>
              <a:cs typeface="Times New Roman"/>
              <a:sym typeface="Times New Roman"/>
            </a:endParaRPr>
          </a:p>
        </p:txBody>
      </p:sp>
      <p:sp>
        <p:nvSpPr>
          <p:cNvPr id="224" name="Google Shape;224;p20"/>
          <p:cNvSpPr txBox="1"/>
          <p:nvPr/>
        </p:nvSpPr>
        <p:spPr>
          <a:xfrm>
            <a:off x="11409324" y="26750"/>
            <a:ext cx="3652800" cy="964200"/>
          </a:xfrm>
          <a:prstGeom prst="rect">
            <a:avLst/>
          </a:prstGeom>
          <a:noFill/>
          <a:ln>
            <a:noFill/>
          </a:ln>
        </p:spPr>
        <p:txBody>
          <a:bodyPr anchorCtr="0" anchor="t" bIns="58200" lIns="58200" spcFirstLastPara="1" rIns="58200" wrap="square" tIns="58200">
            <a:noAutofit/>
          </a:bodyPr>
          <a:lstStyle/>
          <a:p>
            <a:pPr indent="0" lvl="0" marL="0" rtl="0" algn="l">
              <a:spcBef>
                <a:spcPts val="0"/>
              </a:spcBef>
              <a:spcAft>
                <a:spcPts val="0"/>
              </a:spcAft>
              <a:buNone/>
            </a:pPr>
            <a:r>
              <a:rPr lang="en" sz="3500">
                <a:latin typeface="Oswald"/>
                <a:ea typeface="Oswald"/>
                <a:cs typeface="Oswald"/>
                <a:sym typeface="Oswald"/>
              </a:rPr>
              <a:t>Lecture Six </a:t>
            </a:r>
            <a:endParaRPr sz="3500">
              <a:latin typeface="Oswald"/>
              <a:ea typeface="Oswald"/>
              <a:cs typeface="Oswald"/>
              <a:sym typeface="Oswald"/>
            </a:endParaRPr>
          </a:p>
        </p:txBody>
      </p:sp>
      <p:sp>
        <p:nvSpPr>
          <p:cNvPr id="225" name="Google Shape;225;p20"/>
          <p:cNvSpPr txBox="1"/>
          <p:nvPr/>
        </p:nvSpPr>
        <p:spPr>
          <a:xfrm>
            <a:off x="851063" y="2238250"/>
            <a:ext cx="11408400" cy="6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dk1"/>
                </a:solidFill>
                <a:highlight>
                  <a:srgbClr val="B7B7B7"/>
                </a:highlight>
                <a:latin typeface="Oswald"/>
                <a:ea typeface="Oswald"/>
                <a:cs typeface="Oswald"/>
                <a:sym typeface="Oswald"/>
              </a:rPr>
              <a:t>Eclampsia and Preeclampsia</a:t>
            </a:r>
            <a:endParaRPr sz="3600">
              <a:highlight>
                <a:srgbClr val="CCCCCC"/>
              </a:highlight>
              <a:latin typeface="Oswald"/>
              <a:ea typeface="Oswald"/>
              <a:cs typeface="Oswald"/>
              <a:sym typeface="Oswald"/>
            </a:endParaRPr>
          </a:p>
        </p:txBody>
      </p:sp>
      <p:sp>
        <p:nvSpPr>
          <p:cNvPr id="226" name="Google Shape;226;p20"/>
          <p:cNvSpPr/>
          <p:nvPr/>
        </p:nvSpPr>
        <p:spPr>
          <a:xfrm>
            <a:off x="382453" y="2400753"/>
            <a:ext cx="468600" cy="433500"/>
          </a:xfrm>
          <a:prstGeom prst="rect">
            <a:avLst/>
          </a:prstGeom>
          <a:solidFill>
            <a:srgbClr val="A3A3A3"/>
          </a:solidFill>
          <a:ln cap="flat" cmpd="sng" w="9525">
            <a:solidFill>
              <a:srgbClr val="999999"/>
            </a:solidFill>
            <a:prstDash val="solid"/>
            <a:round/>
            <a:headEnd len="sm" w="sm" type="none"/>
            <a:tailEnd len="sm" w="sm" type="none"/>
          </a:ln>
        </p:spPr>
        <p:txBody>
          <a:bodyPr anchorCtr="0" anchor="ctr" bIns="242375" lIns="242375" spcFirstLastPara="1" rIns="242375" wrap="square" tIns="24237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pic>
        <p:nvPicPr>
          <p:cNvPr id="231" name="Google Shape;231;p21"/>
          <p:cNvPicPr preferRelativeResize="0"/>
          <p:nvPr/>
        </p:nvPicPr>
        <p:blipFill>
          <a:blip r:embed="rId3">
            <a:alphaModFix/>
          </a:blip>
          <a:stretch>
            <a:fillRect/>
          </a:stretch>
        </p:blipFill>
        <p:spPr>
          <a:xfrm>
            <a:off x="0" y="0"/>
            <a:ext cx="14097000" cy="19935825"/>
          </a:xfrm>
          <a:prstGeom prst="rect">
            <a:avLst/>
          </a:prstGeom>
          <a:noFill/>
          <a:ln>
            <a:noFill/>
          </a:ln>
        </p:spPr>
      </p:pic>
      <p:sp>
        <p:nvSpPr>
          <p:cNvPr id="232" name="Google Shape;232;p21"/>
          <p:cNvSpPr txBox="1"/>
          <p:nvPr/>
        </p:nvSpPr>
        <p:spPr>
          <a:xfrm>
            <a:off x="797825" y="2628900"/>
            <a:ext cx="11565600" cy="151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Times New Roman"/>
                <a:ea typeface="Times New Roman"/>
                <a:cs typeface="Times New Roman"/>
                <a:sym typeface="Times New Roman"/>
              </a:rPr>
              <a:t>1. Which of the following stages is the one that is implanted into the endometrium of the uterus?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Zygote</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Morula</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Early Blastocyst</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Late Blastocyst </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FFFFF"/>
                </a:solidFill>
                <a:latin typeface="Times New Roman"/>
                <a:ea typeface="Times New Roman"/>
                <a:cs typeface="Times New Roman"/>
                <a:sym typeface="Times New Roman"/>
              </a:rPr>
              <a:t>2. How many days does it take for the fertilized zygote to travel through the oviduct?</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2-4</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3-5</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4-5</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5-6</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FFFFF"/>
                </a:solidFill>
                <a:latin typeface="Times New Roman"/>
                <a:ea typeface="Times New Roman"/>
                <a:cs typeface="Times New Roman"/>
                <a:sym typeface="Times New Roman"/>
              </a:rPr>
              <a:t>3. DHEA is converted to Estrogen in …?</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Placenta</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Maternal blood</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Fetal blood</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Fetal adrenal cortex</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FFFFF"/>
                </a:solidFill>
                <a:latin typeface="Times New Roman"/>
                <a:ea typeface="Times New Roman"/>
                <a:cs typeface="Times New Roman"/>
                <a:sym typeface="Times New Roman"/>
              </a:rPr>
              <a:t>4. Which of the following will inhibit the contractility of uterus?</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Estrogen.</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Oxytocin.</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Prolactin.</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Progesterone.</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FFFFF"/>
                </a:solidFill>
                <a:latin typeface="Times New Roman"/>
                <a:ea typeface="Times New Roman"/>
                <a:cs typeface="Times New Roman"/>
                <a:sym typeface="Times New Roman"/>
              </a:rPr>
              <a:t>5. Which ONE of the following is a function of RELAXIN?</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Act upon uterine cervix.</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Developmental function.</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Promotes release of fatty acids.</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Decrease glucose sensitivity.</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FFFFF"/>
                </a:solidFill>
                <a:latin typeface="Times New Roman"/>
                <a:ea typeface="Times New Roman"/>
                <a:cs typeface="Times New Roman"/>
                <a:sym typeface="Times New Roman"/>
              </a:rPr>
              <a:t>6. Which ONE of the following is secreted by placenta around 5</a:t>
            </a:r>
            <a:r>
              <a:rPr baseline="30000" lang="en" sz="2400">
                <a:solidFill>
                  <a:srgbClr val="FFFFFF"/>
                </a:solidFill>
                <a:latin typeface="Times New Roman"/>
                <a:ea typeface="Times New Roman"/>
                <a:cs typeface="Times New Roman"/>
                <a:sym typeface="Times New Roman"/>
              </a:rPr>
              <a:t>th</a:t>
            </a:r>
            <a:r>
              <a:rPr lang="en" sz="2400">
                <a:solidFill>
                  <a:srgbClr val="FFFFFF"/>
                </a:solidFill>
                <a:latin typeface="Times New Roman"/>
                <a:ea typeface="Times New Roman"/>
                <a:cs typeface="Times New Roman"/>
                <a:sym typeface="Times New Roman"/>
              </a:rPr>
              <a:t> gestational week?</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Human Chorionic Gonadotropin.</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Human Placental Lactogen.</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Relaxin.</a:t>
            </a:r>
            <a:endParaRPr sz="2400">
              <a:solidFill>
                <a:srgbClr val="FFFFFF"/>
              </a:solidFill>
              <a:latin typeface="Times New Roman"/>
              <a:ea typeface="Times New Roman"/>
              <a:cs typeface="Times New Roman"/>
              <a:sym typeface="Times New Roman"/>
            </a:endParaRPr>
          </a:p>
          <a:p>
            <a:pPr indent="-381000" lvl="0" marL="457200" rtl="0" algn="l">
              <a:spcBef>
                <a:spcPts val="0"/>
              </a:spcBef>
              <a:spcAft>
                <a:spcPts val="0"/>
              </a:spcAft>
              <a:buClr>
                <a:srgbClr val="FFFFFF"/>
              </a:buClr>
              <a:buSzPts val="2400"/>
              <a:buFont typeface="Times New Roman"/>
              <a:buAutoNum type="alphaUcParenR"/>
            </a:pPr>
            <a:r>
              <a:rPr lang="en" sz="2400">
                <a:solidFill>
                  <a:srgbClr val="FFFFFF"/>
                </a:solidFill>
                <a:latin typeface="Times New Roman"/>
                <a:ea typeface="Times New Roman"/>
                <a:cs typeface="Times New Roman"/>
                <a:sym typeface="Times New Roman"/>
              </a:rPr>
              <a:t>Gonadotropins.</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rgbClr val="FFFFFF"/>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4000">
                <a:solidFill>
                  <a:schemeClr val="lt1"/>
                </a:solidFill>
                <a:latin typeface="Oswald"/>
                <a:ea typeface="Oswald"/>
                <a:cs typeface="Oswald"/>
                <a:sym typeface="Oswald"/>
              </a:rPr>
              <a:t>SHORT ANSWER QUESTION:</a:t>
            </a:r>
            <a:endParaRPr sz="30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 sz="2400">
                <a:solidFill>
                  <a:srgbClr val="FFFFFF"/>
                </a:solidFill>
                <a:latin typeface="Times New Roman"/>
                <a:ea typeface="Times New Roman"/>
                <a:cs typeface="Times New Roman"/>
                <a:sym typeface="Times New Roman"/>
              </a:rPr>
              <a:t>Mention three functions of progesterone in pregnancy?</a:t>
            </a:r>
            <a:endParaRPr sz="2400">
              <a:solidFill>
                <a:srgbClr val="FFFFFF"/>
              </a:solidFill>
              <a:latin typeface="Times New Roman"/>
              <a:ea typeface="Times New Roman"/>
              <a:cs typeface="Times New Roman"/>
              <a:sym typeface="Times New Roman"/>
            </a:endParaRPr>
          </a:p>
        </p:txBody>
      </p:sp>
      <p:sp>
        <p:nvSpPr>
          <p:cNvPr id="233" name="Google Shape;233;p21"/>
          <p:cNvSpPr txBox="1"/>
          <p:nvPr/>
        </p:nvSpPr>
        <p:spPr>
          <a:xfrm>
            <a:off x="8397850" y="16187525"/>
            <a:ext cx="5371200" cy="15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Oswald"/>
                <a:ea typeface="Oswald"/>
                <a:cs typeface="Oswald"/>
                <a:sym typeface="Oswald"/>
              </a:rPr>
              <a:t>ANSWER</a:t>
            </a:r>
            <a:endParaRPr sz="2400">
              <a:solidFill>
                <a:srgbClr val="FFFFFF"/>
              </a:solidFill>
              <a:latin typeface="Oswald"/>
              <a:ea typeface="Oswald"/>
              <a:cs typeface="Oswald"/>
              <a:sym typeface="Oswald"/>
            </a:endParaRPr>
          </a:p>
          <a:p>
            <a:pPr indent="0" lvl="0" marL="0" rtl="0" algn="l">
              <a:spcBef>
                <a:spcPts val="0"/>
              </a:spcBef>
              <a:spcAft>
                <a:spcPts val="0"/>
              </a:spcAft>
              <a:buNone/>
            </a:pPr>
            <a:r>
              <a:t/>
            </a:r>
            <a:endParaRPr sz="2400">
              <a:solidFill>
                <a:srgbClr val="FFFFFF"/>
              </a:solidFill>
              <a:latin typeface="Oswald"/>
              <a:ea typeface="Oswald"/>
              <a:cs typeface="Oswald"/>
              <a:sym typeface="Oswald"/>
            </a:endParaRPr>
          </a:p>
          <a:p>
            <a:pPr indent="-330200" lvl="0" marL="457200" rtl="0" algn="l">
              <a:spcBef>
                <a:spcPts val="0"/>
              </a:spcBef>
              <a:spcAft>
                <a:spcPts val="0"/>
              </a:spcAft>
              <a:buClr>
                <a:srgbClr val="FFFFFF"/>
              </a:buClr>
              <a:buSzPts val="1600"/>
              <a:buFont typeface="Times New Roman"/>
              <a:buChar char="-"/>
            </a:pPr>
            <a:r>
              <a:rPr lang="en" sz="1600">
                <a:solidFill>
                  <a:srgbClr val="FFFFFF"/>
                </a:solidFill>
                <a:latin typeface="Times New Roman"/>
                <a:ea typeface="Times New Roman"/>
                <a:cs typeface="Times New Roman"/>
                <a:sym typeface="Times New Roman"/>
              </a:rPr>
              <a:t>Development of the breast lobules, Provides nutrition to developing embryo (uterine secretory phase), Development of decidual cells &amp; Inhibits the contractility of the uterus.</a:t>
            </a:r>
            <a:endParaRPr b="1" sz="1600">
              <a:solidFill>
                <a:srgbClr val="FFFFFF"/>
              </a:solidFill>
              <a:latin typeface="Times New Roman"/>
              <a:ea typeface="Times New Roman"/>
              <a:cs typeface="Times New Roman"/>
              <a:sym typeface="Times New Roman"/>
            </a:endParaRPr>
          </a:p>
        </p:txBody>
      </p:sp>
      <p:sp>
        <p:nvSpPr>
          <p:cNvPr id="234" name="Google Shape;234;p21"/>
          <p:cNvSpPr txBox="1"/>
          <p:nvPr/>
        </p:nvSpPr>
        <p:spPr>
          <a:xfrm>
            <a:off x="9615925" y="18395025"/>
            <a:ext cx="4481100" cy="7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Oswald"/>
                <a:ea typeface="Oswald"/>
                <a:cs typeface="Oswald"/>
                <a:sym typeface="Oswald"/>
              </a:rPr>
              <a:t>ANSWER KEY: D, B, A, D, A, B</a:t>
            </a:r>
            <a:endParaRPr sz="3000">
              <a:solidFill>
                <a:srgbClr val="FFFFFF"/>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