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9935825" cx="14097000"/>
  <p:notesSz cx="6858000" cy="9144000"/>
  <p:embeddedFontLst>
    <p:embeddedFont>
      <p:font typeface="Oswald"/>
      <p:regular r:id="rId15"/>
      <p:bold r:id="rId16"/>
    </p:embeddedFon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17DEFF8-04AE-49D5-994D-C2D448D08098}">
  <a:tblStyle styleId="{B17DEFF8-04AE-49D5-994D-C2D448D080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Oswald-regular.fntdata"/><Relationship Id="rId14" Type="http://schemas.openxmlformats.org/officeDocument/2006/relationships/slide" Target="slides/slide8.xml"/><Relationship Id="rId17" Type="http://schemas.openxmlformats.org/officeDocument/2006/relationships/font" Target="fonts/Merriweather-regular.fntdata"/><Relationship Id="rId16" Type="http://schemas.openxmlformats.org/officeDocument/2006/relationships/font" Target="fonts/Oswald-bold.fntdata"/><Relationship Id="rId5" Type="http://schemas.openxmlformats.org/officeDocument/2006/relationships/slideMaster" Target="slideMasters/slideMaster1.xml"/><Relationship Id="rId19" Type="http://schemas.openxmlformats.org/officeDocument/2006/relationships/font" Target="fonts/Merriweather-italic.fntdata"/><Relationship Id="rId6" Type="http://schemas.openxmlformats.org/officeDocument/2006/relationships/notesMaster" Target="notesMasters/notesMaster1.xml"/><Relationship Id="rId18" Type="http://schemas.openxmlformats.org/officeDocument/2006/relationships/font" Target="fonts/Merriweather-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1a19e8b68_0_12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1a19e8b6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165285ba62b00b88_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65285ba62b00b88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165285ba62b00b88_96: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65285ba62b00b88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c247252296adec9_17: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247252296adec9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373c8a87d_0_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373c8a87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71a19e8b68_0_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71a19e8b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71a19e8b68_0_8: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1a19e8b6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hyperlink" Target="https://docs.google.com/presentation/d/1VZySgq1AAzZ0G0U1FFZ35ItlviRyQBnwFjssRBWE8z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0.jpg"/><Relationship Id="rId5" Type="http://schemas.openxmlformats.org/officeDocument/2006/relationships/image" Target="../media/image3.jpg"/><Relationship Id="rId6" Type="http://schemas.openxmlformats.org/officeDocument/2006/relationships/image" Target="../media/image9.jpg"/><Relationship Id="rId7"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366" y="0"/>
            <a:ext cx="14090270" cy="199358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104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8176200" y="18452325"/>
            <a:ext cx="5977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434343"/>
                </a:solidFill>
                <a:uFill>
                  <a:noFill/>
                </a:uFill>
                <a:latin typeface="Oswald"/>
                <a:ea typeface="Oswald"/>
                <a:cs typeface="Oswald"/>
                <a:sym typeface="Oswald"/>
                <a:hlinkClick r:id="rId4"/>
              </a:rPr>
              <a:t>EDITING FILE</a:t>
            </a:r>
            <a:endParaRPr sz="4100">
              <a:solidFill>
                <a:srgbClr val="434343"/>
              </a:solidFill>
              <a:latin typeface="Oswald"/>
              <a:ea typeface="Oswald"/>
              <a:cs typeface="Oswald"/>
              <a:sym typeface="Oswald"/>
            </a:endParaRPr>
          </a:p>
        </p:txBody>
      </p:sp>
      <p:sp>
        <p:nvSpPr>
          <p:cNvPr id="66" name="Google Shape;66;p13"/>
          <p:cNvSpPr txBox="1"/>
          <p:nvPr/>
        </p:nvSpPr>
        <p:spPr>
          <a:xfrm>
            <a:off x="188950" y="7088625"/>
            <a:ext cx="13245600" cy="18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600">
                <a:solidFill>
                  <a:srgbClr val="EA9999"/>
                </a:solidFill>
                <a:latin typeface="Oswald"/>
                <a:ea typeface="Oswald"/>
                <a:cs typeface="Oswald"/>
                <a:sym typeface="Oswald"/>
              </a:rPr>
              <a:t>LECTURE </a:t>
            </a:r>
            <a:r>
              <a:rPr lang="en" sz="5600">
                <a:solidFill>
                  <a:srgbClr val="EA9999"/>
                </a:solidFill>
                <a:latin typeface="Oswald"/>
                <a:ea typeface="Oswald"/>
                <a:cs typeface="Oswald"/>
                <a:sym typeface="Oswald"/>
              </a:rPr>
              <a:t>VII</a:t>
            </a:r>
            <a:r>
              <a:rPr lang="en" sz="5600">
                <a:solidFill>
                  <a:srgbClr val="EA9999"/>
                </a:solidFill>
                <a:latin typeface="Oswald"/>
                <a:ea typeface="Oswald"/>
                <a:cs typeface="Oswald"/>
                <a:sym typeface="Oswald"/>
              </a:rPr>
              <a:t>: </a:t>
            </a:r>
            <a:r>
              <a:rPr lang="en" sz="5600">
                <a:solidFill>
                  <a:srgbClr val="EA9999"/>
                </a:solidFill>
                <a:latin typeface="Oswald"/>
                <a:ea typeface="Oswald"/>
                <a:cs typeface="Oswald"/>
                <a:sym typeface="Oswald"/>
              </a:rPr>
              <a:t>Physiology of Labor</a:t>
            </a:r>
            <a:endParaRPr sz="5600">
              <a:solidFill>
                <a:srgbClr val="EA9999"/>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p:nvPr/>
        </p:nvSpPr>
        <p:spPr>
          <a:xfrm>
            <a:off x="8579100" y="6382201"/>
            <a:ext cx="5125800" cy="3902700"/>
          </a:xfrm>
          <a:prstGeom prst="rect">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754601" y="9242697"/>
            <a:ext cx="2640900" cy="6996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Times New Roman"/>
                <a:ea typeface="Times New Roman"/>
                <a:cs typeface="Times New Roman"/>
                <a:sym typeface="Times New Roman"/>
              </a:rPr>
              <a:t>Hormonal changes</a:t>
            </a:r>
            <a:endParaRPr b="1" sz="2100">
              <a:latin typeface="Times New Roman"/>
              <a:ea typeface="Times New Roman"/>
              <a:cs typeface="Times New Roman"/>
              <a:sym typeface="Times New Roman"/>
            </a:endParaRPr>
          </a:p>
        </p:txBody>
      </p:sp>
      <p:pic>
        <p:nvPicPr>
          <p:cNvPr id="73" name="Google Shape;73;p14"/>
          <p:cNvPicPr preferRelativeResize="0"/>
          <p:nvPr/>
        </p:nvPicPr>
        <p:blipFill rotWithShape="1">
          <a:blip r:embed="rId3">
            <a:alphaModFix/>
          </a:blip>
          <a:srcRect b="47910" l="54910" r="1065" t="15815"/>
          <a:stretch/>
        </p:blipFill>
        <p:spPr>
          <a:xfrm>
            <a:off x="8725040" y="6504953"/>
            <a:ext cx="2070050" cy="1371543"/>
          </a:xfrm>
          <a:prstGeom prst="rect">
            <a:avLst/>
          </a:prstGeom>
          <a:noFill/>
          <a:ln cap="flat" cmpd="sng" w="28575">
            <a:solidFill>
              <a:srgbClr val="8E7CC3"/>
            </a:solidFill>
            <a:prstDash val="solid"/>
            <a:round/>
            <a:headEnd len="sm" w="sm" type="none"/>
            <a:tailEnd len="sm" w="sm" type="none"/>
          </a:ln>
        </p:spPr>
      </p:pic>
      <p:sp>
        <p:nvSpPr>
          <p:cNvPr id="74" name="Google Shape;74;p14"/>
          <p:cNvSpPr/>
          <p:nvPr/>
        </p:nvSpPr>
        <p:spPr>
          <a:xfrm>
            <a:off x="0" y="656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5" name="Google Shape;75;p14"/>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6" name="Google Shape;76;p14"/>
          <p:cNvSpPr/>
          <p:nvPr/>
        </p:nvSpPr>
        <p:spPr>
          <a:xfrm rot="10800000">
            <a:off x="302625" y="1222375"/>
            <a:ext cx="12229200" cy="12696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7" name="Google Shape;77;p14"/>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Seven </a:t>
            </a:r>
            <a:endParaRPr sz="3500">
              <a:latin typeface="Oswald"/>
              <a:ea typeface="Oswald"/>
              <a:cs typeface="Oswald"/>
              <a:sym typeface="Oswald"/>
            </a:endParaRPr>
          </a:p>
        </p:txBody>
      </p:sp>
      <p:sp>
        <p:nvSpPr>
          <p:cNvPr id="78" name="Google Shape;78;p14"/>
          <p:cNvSpPr/>
          <p:nvPr/>
        </p:nvSpPr>
        <p:spPr>
          <a:xfrm>
            <a:off x="780250" y="870050"/>
            <a:ext cx="133503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9" name="Google Shape;79;p14"/>
          <p:cNvSpPr/>
          <p:nvPr/>
        </p:nvSpPr>
        <p:spPr>
          <a:xfrm>
            <a:off x="283700" y="8700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nvSpPr>
        <p:spPr>
          <a:xfrm>
            <a:off x="331315" y="8609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81" name="Google Shape;81;p14"/>
          <p:cNvSpPr txBox="1"/>
          <p:nvPr/>
        </p:nvSpPr>
        <p:spPr>
          <a:xfrm>
            <a:off x="929925" y="656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LABOR</a:t>
            </a:r>
            <a:endParaRPr sz="3200">
              <a:solidFill>
                <a:srgbClr val="FFFFFF"/>
              </a:solidFill>
              <a:latin typeface="Oswald"/>
              <a:ea typeface="Oswald"/>
              <a:cs typeface="Oswald"/>
              <a:sym typeface="Oswald"/>
            </a:endParaRPr>
          </a:p>
        </p:txBody>
      </p:sp>
      <p:sp>
        <p:nvSpPr>
          <p:cNvPr id="82" name="Google Shape;82;p14"/>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83" name="Google Shape;83;p14"/>
          <p:cNvSpPr txBox="1"/>
          <p:nvPr/>
        </p:nvSpPr>
        <p:spPr>
          <a:xfrm>
            <a:off x="331325" y="1294450"/>
            <a:ext cx="10498800" cy="964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Define labor/labour (parturition).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Recognize the factors triggering the onset of labor.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Describe the hormonal changes that occur before and during labor.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Describe the phases of uterine activity during pregnancy and labor.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Know the clinical stages of labor.</a:t>
            </a:r>
            <a:endParaRPr>
              <a:latin typeface="Times New Roman"/>
              <a:ea typeface="Times New Roman"/>
              <a:cs typeface="Times New Roman"/>
              <a:sym typeface="Times New Roman"/>
            </a:endParaRPr>
          </a:p>
        </p:txBody>
      </p:sp>
      <p:sp>
        <p:nvSpPr>
          <p:cNvPr id="84" name="Google Shape;84;p14"/>
          <p:cNvSpPr/>
          <p:nvPr/>
        </p:nvSpPr>
        <p:spPr>
          <a:xfrm>
            <a:off x="174598" y="2690060"/>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85" name="Google Shape;85;p14"/>
          <p:cNvSpPr txBox="1"/>
          <p:nvPr/>
        </p:nvSpPr>
        <p:spPr>
          <a:xfrm>
            <a:off x="643200" y="2610407"/>
            <a:ext cx="3000000" cy="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highlight>
                  <a:srgbClr val="F4CCCC"/>
                </a:highlight>
                <a:latin typeface="Oswald"/>
                <a:ea typeface="Oswald"/>
                <a:cs typeface="Oswald"/>
                <a:sym typeface="Oswald"/>
              </a:rPr>
              <a:t>Parturition/Labor</a:t>
            </a:r>
            <a:endParaRPr sz="3000">
              <a:highlight>
                <a:srgbClr val="F4CCCC"/>
              </a:highlight>
              <a:latin typeface="Oswald"/>
              <a:ea typeface="Oswald"/>
              <a:cs typeface="Oswald"/>
              <a:sym typeface="Oswald"/>
            </a:endParaRPr>
          </a:p>
        </p:txBody>
      </p:sp>
      <p:sp>
        <p:nvSpPr>
          <p:cNvPr id="86" name="Google Shape;86;p14"/>
          <p:cNvSpPr/>
          <p:nvPr/>
        </p:nvSpPr>
        <p:spPr>
          <a:xfrm>
            <a:off x="230600" y="3240975"/>
            <a:ext cx="7750500" cy="2268600"/>
          </a:xfrm>
          <a:prstGeom prst="rect">
            <a:avLst/>
          </a:prstGeom>
          <a:solidFill>
            <a:srgbClr val="F4CCCC"/>
          </a:solidFill>
          <a:ln cap="flat" cmpd="sng" w="9525">
            <a:solidFill>
              <a:srgbClr val="FFFFFF"/>
            </a:solidFill>
            <a:prstDash val="solid"/>
            <a:round/>
            <a:headEnd len="sm" w="sm" type="none"/>
            <a:tailEnd len="sm" w="sm" type="none"/>
          </a:ln>
        </p:spPr>
        <p:txBody>
          <a:bodyPr anchorCtr="0" anchor="ctr" bIns="242375" lIns="242375" spcFirstLastPara="1" rIns="242375" wrap="square" tIns="242375">
            <a:noAutofit/>
          </a:bodyPr>
          <a:lstStyle/>
          <a:p>
            <a:pPr indent="-361950" lvl="0" marL="457200" rtl="0" algn="l">
              <a:spcBef>
                <a:spcPts val="0"/>
              </a:spcBef>
              <a:spcAft>
                <a:spcPts val="0"/>
              </a:spcAft>
              <a:buSzPts val="2100"/>
              <a:buFont typeface="Times New Roman"/>
              <a:buChar char="●"/>
            </a:pPr>
            <a:r>
              <a:rPr lang="en" sz="2300">
                <a:latin typeface="Times New Roman"/>
                <a:ea typeface="Times New Roman"/>
                <a:cs typeface="Times New Roman"/>
                <a:sym typeface="Times New Roman"/>
              </a:rPr>
              <a:t>It is the uterine contractions that lead to expulsion of the</a:t>
            </a:r>
            <a:r>
              <a:rPr lang="en" sz="2300">
                <a:latin typeface="Times New Roman"/>
                <a:ea typeface="Times New Roman"/>
                <a:cs typeface="Times New Roman"/>
                <a:sym typeface="Times New Roman"/>
              </a:rPr>
              <a:t> fetus to extrauterine environment. </a:t>
            </a:r>
            <a:endParaRPr sz="23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300">
                <a:latin typeface="Times New Roman"/>
                <a:ea typeface="Times New Roman"/>
                <a:cs typeface="Times New Roman"/>
                <a:sym typeface="Times New Roman"/>
              </a:rPr>
              <a:t>Towards the end of pregnancy the uterus become progressively more excitable and develops strong rhythmic </a:t>
            </a:r>
            <a:r>
              <a:rPr lang="en" sz="2300">
                <a:latin typeface="Times New Roman"/>
                <a:ea typeface="Times New Roman"/>
                <a:cs typeface="Times New Roman"/>
                <a:sym typeface="Times New Roman"/>
              </a:rPr>
              <a:t>contractions that lead to expulsion of the fetus and placenta.</a:t>
            </a:r>
            <a:endParaRPr sz="2300">
              <a:latin typeface="Times New Roman"/>
              <a:ea typeface="Times New Roman"/>
              <a:cs typeface="Times New Roman"/>
              <a:sym typeface="Times New Roman"/>
            </a:endParaRPr>
          </a:p>
        </p:txBody>
      </p:sp>
      <p:sp>
        <p:nvSpPr>
          <p:cNvPr id="87" name="Google Shape;87;p14"/>
          <p:cNvSpPr/>
          <p:nvPr/>
        </p:nvSpPr>
        <p:spPr>
          <a:xfrm>
            <a:off x="545099" y="9030000"/>
            <a:ext cx="542700" cy="4989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Times New Roman"/>
                <a:ea typeface="Times New Roman"/>
                <a:cs typeface="Times New Roman"/>
                <a:sym typeface="Times New Roman"/>
              </a:rPr>
              <a:t>1</a:t>
            </a:r>
            <a:endParaRPr b="1" sz="2200">
              <a:latin typeface="Times New Roman"/>
              <a:ea typeface="Times New Roman"/>
              <a:cs typeface="Times New Roman"/>
              <a:sym typeface="Times New Roman"/>
            </a:endParaRPr>
          </a:p>
        </p:txBody>
      </p:sp>
      <p:sp>
        <p:nvSpPr>
          <p:cNvPr id="88" name="Google Shape;88;p14"/>
          <p:cNvSpPr/>
          <p:nvPr/>
        </p:nvSpPr>
        <p:spPr>
          <a:xfrm>
            <a:off x="9108356" y="4736650"/>
            <a:ext cx="1403700" cy="4839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Times New Roman"/>
                <a:ea typeface="Times New Roman"/>
                <a:cs typeface="Times New Roman"/>
                <a:sym typeface="Times New Roman"/>
              </a:rPr>
              <a:t>Placenta membranes</a:t>
            </a:r>
            <a:endParaRPr sz="1800">
              <a:latin typeface="Times New Roman"/>
              <a:ea typeface="Times New Roman"/>
              <a:cs typeface="Times New Roman"/>
              <a:sym typeface="Times New Roman"/>
            </a:endParaRPr>
          </a:p>
        </p:txBody>
      </p:sp>
      <p:sp>
        <p:nvSpPr>
          <p:cNvPr id="89" name="Google Shape;89;p14"/>
          <p:cNvSpPr/>
          <p:nvPr/>
        </p:nvSpPr>
        <p:spPr>
          <a:xfrm>
            <a:off x="11788766" y="4736634"/>
            <a:ext cx="1403700" cy="4839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latin typeface="Times New Roman"/>
                <a:ea typeface="Times New Roman"/>
                <a:cs typeface="Times New Roman"/>
                <a:sym typeface="Times New Roman"/>
              </a:rPr>
              <a:t>Mother</a:t>
            </a:r>
            <a:endParaRPr sz="2100">
              <a:latin typeface="Times New Roman"/>
              <a:ea typeface="Times New Roman"/>
              <a:cs typeface="Times New Roman"/>
              <a:sym typeface="Times New Roman"/>
            </a:endParaRPr>
          </a:p>
        </p:txBody>
      </p:sp>
      <p:sp>
        <p:nvSpPr>
          <p:cNvPr id="90" name="Google Shape;90;p14"/>
          <p:cNvSpPr/>
          <p:nvPr/>
        </p:nvSpPr>
        <p:spPr>
          <a:xfrm>
            <a:off x="10385162" y="3678960"/>
            <a:ext cx="1403700" cy="4839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latin typeface="Times New Roman"/>
                <a:ea typeface="Times New Roman"/>
                <a:cs typeface="Times New Roman"/>
                <a:sym typeface="Times New Roman"/>
              </a:rPr>
              <a:t>Fetus</a:t>
            </a:r>
            <a:endParaRPr sz="2100">
              <a:latin typeface="Times New Roman"/>
              <a:ea typeface="Times New Roman"/>
              <a:cs typeface="Times New Roman"/>
              <a:sym typeface="Times New Roman"/>
            </a:endParaRPr>
          </a:p>
        </p:txBody>
      </p:sp>
      <p:sp>
        <p:nvSpPr>
          <p:cNvPr id="91" name="Google Shape;91;p14"/>
          <p:cNvSpPr/>
          <p:nvPr/>
        </p:nvSpPr>
        <p:spPr>
          <a:xfrm rot="-3182574">
            <a:off x="10081975" y="4320699"/>
            <a:ext cx="591301" cy="268220"/>
          </a:xfrm>
          <a:prstGeom prst="lef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rot="2689009">
            <a:off x="11527029" y="4327766"/>
            <a:ext cx="597155" cy="261062"/>
          </a:xfrm>
          <a:prstGeom prst="lef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10677408" y="4868353"/>
            <a:ext cx="999000" cy="220200"/>
          </a:xfrm>
          <a:prstGeom prst="lef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txBox="1"/>
          <p:nvPr/>
        </p:nvSpPr>
        <p:spPr>
          <a:xfrm>
            <a:off x="9754856" y="3203200"/>
            <a:ext cx="2664300" cy="50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Oswald"/>
                <a:ea typeface="Oswald"/>
                <a:cs typeface="Oswald"/>
                <a:sym typeface="Oswald"/>
              </a:rPr>
              <a:t>Interactions</a:t>
            </a:r>
            <a:endParaRPr sz="3000">
              <a:latin typeface="Oswald"/>
              <a:ea typeface="Oswald"/>
              <a:cs typeface="Oswald"/>
              <a:sym typeface="Oswald"/>
            </a:endParaRPr>
          </a:p>
        </p:txBody>
      </p:sp>
      <p:sp>
        <p:nvSpPr>
          <p:cNvPr id="95" name="Google Shape;95;p14"/>
          <p:cNvSpPr txBox="1"/>
          <p:nvPr/>
        </p:nvSpPr>
        <p:spPr>
          <a:xfrm>
            <a:off x="398588" y="5523325"/>
            <a:ext cx="7414500" cy="30357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E06666"/>
              </a:buClr>
              <a:buSzPts val="2200"/>
              <a:buFont typeface="Times New Roman"/>
              <a:buChar char="●"/>
            </a:pPr>
            <a:r>
              <a:rPr lang="en" sz="2200">
                <a:solidFill>
                  <a:srgbClr val="EA9999"/>
                </a:solidFill>
                <a:latin typeface="Times New Roman"/>
                <a:ea typeface="Times New Roman"/>
                <a:cs typeface="Times New Roman"/>
                <a:sym typeface="Times New Roman"/>
              </a:rPr>
              <a:t>In normal pregnancy</a:t>
            </a:r>
            <a:r>
              <a:rPr lang="en" sz="2200">
                <a:solidFill>
                  <a:schemeClr val="dk1"/>
                </a:solidFill>
                <a:latin typeface="Times New Roman"/>
                <a:ea typeface="Times New Roman"/>
                <a:cs typeface="Times New Roman"/>
                <a:sym typeface="Times New Roman"/>
              </a:rPr>
              <a:t> (uterine quiescence, immature fetus, closed cervix).</a:t>
            </a:r>
            <a:endParaRPr sz="2200">
              <a:solidFill>
                <a:schemeClr val="dk1"/>
              </a:solidFill>
              <a:latin typeface="Times New Roman"/>
              <a:ea typeface="Times New Roman"/>
              <a:cs typeface="Times New Roman"/>
              <a:sym typeface="Times New Roman"/>
            </a:endParaRPr>
          </a:p>
          <a:p>
            <a:pPr indent="-368300" lvl="0" marL="457200" rtl="0" algn="l">
              <a:spcBef>
                <a:spcPts val="0"/>
              </a:spcBef>
              <a:spcAft>
                <a:spcPts val="0"/>
              </a:spcAft>
              <a:buClr>
                <a:srgbClr val="E06666"/>
              </a:buClr>
              <a:buSzPts val="2200"/>
              <a:buFont typeface="Times New Roman"/>
              <a:buChar char="●"/>
            </a:pPr>
            <a:r>
              <a:rPr lang="en" sz="2200">
                <a:solidFill>
                  <a:srgbClr val="EA9999"/>
                </a:solidFill>
                <a:latin typeface="Times New Roman"/>
                <a:ea typeface="Times New Roman"/>
                <a:cs typeface="Times New Roman"/>
                <a:sym typeface="Times New Roman"/>
              </a:rPr>
              <a:t>In labor</a:t>
            </a:r>
            <a:r>
              <a:rPr lang="en" sz="2200">
                <a:solidFill>
                  <a:schemeClr val="dk1"/>
                </a:solidFill>
                <a:latin typeface="Times New Roman"/>
                <a:ea typeface="Times New Roman"/>
                <a:cs typeface="Times New Roman"/>
                <a:sym typeface="Times New Roman"/>
              </a:rPr>
              <a:t> (coordinated uterine activity, maturation of the fetus, progressive cervical dilation).</a:t>
            </a:r>
            <a:endParaRPr sz="2200">
              <a:solidFill>
                <a:schemeClr val="dk1"/>
              </a:solidFill>
              <a:latin typeface="Times New Roman"/>
              <a:ea typeface="Times New Roman"/>
              <a:cs typeface="Times New Roman"/>
              <a:sym typeface="Times New Roman"/>
            </a:endParaRPr>
          </a:p>
          <a:p>
            <a:pPr indent="-368300" lvl="0" marL="457200" rtl="0" algn="l">
              <a:spcBef>
                <a:spcPts val="0"/>
              </a:spcBef>
              <a:spcAft>
                <a:spcPts val="0"/>
              </a:spcAft>
              <a:buClr>
                <a:srgbClr val="E06666"/>
              </a:buClr>
              <a:buSzPts val="2200"/>
              <a:buFont typeface="Times New Roman"/>
              <a:buChar char="●"/>
            </a:pPr>
            <a:r>
              <a:rPr lang="en" sz="2200">
                <a:solidFill>
                  <a:schemeClr val="dk1"/>
                </a:solidFill>
                <a:latin typeface="Times New Roman"/>
                <a:ea typeface="Times New Roman"/>
                <a:cs typeface="Times New Roman"/>
                <a:sym typeface="Times New Roman"/>
              </a:rPr>
              <a:t>Uterus is spontaneously active.</a:t>
            </a:r>
            <a:endParaRPr sz="2200">
              <a:solidFill>
                <a:srgbClr val="E06666"/>
              </a:solidFill>
              <a:latin typeface="Times New Roman"/>
              <a:ea typeface="Times New Roman"/>
              <a:cs typeface="Times New Roman"/>
              <a:sym typeface="Times New Roman"/>
            </a:endParaRPr>
          </a:p>
          <a:p>
            <a:pPr indent="-368300" lvl="0" marL="457200" rtl="0" algn="l">
              <a:spcBef>
                <a:spcPts val="0"/>
              </a:spcBef>
              <a:spcAft>
                <a:spcPts val="0"/>
              </a:spcAft>
              <a:buClr>
                <a:srgbClr val="E06666"/>
              </a:buClr>
              <a:buSzPts val="2200"/>
              <a:buFont typeface="Times New Roman"/>
              <a:buChar char="●"/>
            </a:pPr>
            <a:r>
              <a:rPr lang="en" sz="2200">
                <a:solidFill>
                  <a:schemeClr val="dk1"/>
                </a:solidFill>
                <a:latin typeface="Times New Roman"/>
                <a:ea typeface="Times New Roman"/>
                <a:cs typeface="Times New Roman"/>
                <a:sym typeface="Times New Roman"/>
              </a:rPr>
              <a:t>Spontaneous </a:t>
            </a:r>
            <a:r>
              <a:rPr lang="en" sz="2200">
                <a:latin typeface="Times New Roman"/>
                <a:ea typeface="Times New Roman"/>
                <a:cs typeface="Times New Roman"/>
                <a:sym typeface="Times New Roman"/>
              </a:rPr>
              <a:t>depolarization of pacemaker cells (telocytes)</a:t>
            </a:r>
            <a:r>
              <a:rPr baseline="30000" lang="en" sz="2200">
                <a:latin typeface="Times New Roman"/>
                <a:ea typeface="Times New Roman"/>
                <a:cs typeface="Times New Roman"/>
                <a:sym typeface="Times New Roman"/>
              </a:rPr>
              <a:t>1</a:t>
            </a:r>
            <a:r>
              <a:rPr lang="en" sz="22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a:p>
            <a:pPr indent="-368300" lvl="0" marL="457200" rtl="0" algn="l">
              <a:spcBef>
                <a:spcPts val="0"/>
              </a:spcBef>
              <a:spcAft>
                <a:spcPts val="0"/>
              </a:spcAft>
              <a:buClr>
                <a:srgbClr val="E06666"/>
              </a:buClr>
              <a:buSzPts val="2200"/>
              <a:buFont typeface="Times New Roman"/>
              <a:buChar char="●"/>
            </a:pPr>
            <a:r>
              <a:rPr lang="en" sz="2200">
                <a:solidFill>
                  <a:schemeClr val="dk1"/>
                </a:solidFill>
                <a:latin typeface="Times New Roman"/>
                <a:ea typeface="Times New Roman"/>
                <a:cs typeface="Times New Roman"/>
                <a:sym typeface="Times New Roman"/>
              </a:rPr>
              <a:t>Gap junctions spread depolarization.</a:t>
            </a:r>
            <a:r>
              <a:rPr baseline="30000" lang="en" sz="2200">
                <a:solidFill>
                  <a:schemeClr val="dk1"/>
                </a:solidFill>
                <a:latin typeface="Times New Roman"/>
                <a:ea typeface="Times New Roman"/>
                <a:cs typeface="Times New Roman"/>
                <a:sym typeface="Times New Roman"/>
              </a:rPr>
              <a:t>2</a:t>
            </a:r>
            <a:endParaRPr baseline="30000" sz="2200">
              <a:solidFill>
                <a:srgbClr val="E06666"/>
              </a:solidFill>
              <a:latin typeface="Times New Roman"/>
              <a:ea typeface="Times New Roman"/>
              <a:cs typeface="Times New Roman"/>
              <a:sym typeface="Times New Roman"/>
            </a:endParaRPr>
          </a:p>
          <a:p>
            <a:pPr indent="-368300" lvl="0" marL="457200" rtl="0" algn="l">
              <a:spcBef>
                <a:spcPts val="0"/>
              </a:spcBef>
              <a:spcAft>
                <a:spcPts val="0"/>
              </a:spcAft>
              <a:buClr>
                <a:srgbClr val="E06666"/>
              </a:buClr>
              <a:buSzPts val="2200"/>
              <a:buFont typeface="Times New Roman"/>
              <a:buChar char="●"/>
            </a:pPr>
            <a:r>
              <a:rPr lang="en" sz="2200">
                <a:solidFill>
                  <a:schemeClr val="dk1"/>
                </a:solidFill>
                <a:latin typeface="Times New Roman"/>
                <a:ea typeface="Times New Roman"/>
                <a:cs typeface="Times New Roman"/>
                <a:sym typeface="Times New Roman"/>
              </a:rPr>
              <a:t>Exact trigger is unknown.</a:t>
            </a:r>
            <a:endParaRPr sz="2200">
              <a:solidFill>
                <a:schemeClr val="dk1"/>
              </a:solidFill>
              <a:latin typeface="Times New Roman"/>
              <a:ea typeface="Times New Roman"/>
              <a:cs typeface="Times New Roman"/>
              <a:sym typeface="Times New Roman"/>
            </a:endParaRPr>
          </a:p>
          <a:p>
            <a:pPr indent="-368300" lvl="0" marL="457200" rtl="0" algn="l">
              <a:spcBef>
                <a:spcPts val="0"/>
              </a:spcBef>
              <a:spcAft>
                <a:spcPts val="0"/>
              </a:spcAft>
              <a:buClr>
                <a:srgbClr val="E06666"/>
              </a:buClr>
              <a:buSzPts val="2200"/>
              <a:buFont typeface="Times New Roman"/>
              <a:buChar char="●"/>
            </a:pPr>
            <a:r>
              <a:rPr lang="en" sz="2200">
                <a:solidFill>
                  <a:schemeClr val="dk1"/>
                </a:solidFill>
                <a:latin typeface="Times New Roman"/>
                <a:ea typeface="Times New Roman"/>
                <a:cs typeface="Times New Roman"/>
                <a:sym typeface="Times New Roman"/>
              </a:rPr>
              <a:t>Two type of changes occur:-</a:t>
            </a:r>
            <a:endParaRPr sz="2200">
              <a:solidFill>
                <a:schemeClr val="dk1"/>
              </a:solidFill>
              <a:latin typeface="Times New Roman"/>
              <a:ea typeface="Times New Roman"/>
              <a:cs typeface="Times New Roman"/>
              <a:sym typeface="Times New Roman"/>
            </a:endParaRPr>
          </a:p>
        </p:txBody>
      </p:sp>
      <p:sp>
        <p:nvSpPr>
          <p:cNvPr id="96" name="Google Shape;96;p14"/>
          <p:cNvSpPr txBox="1"/>
          <p:nvPr/>
        </p:nvSpPr>
        <p:spPr>
          <a:xfrm>
            <a:off x="0" y="175987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97" name="Google Shape;97;p14"/>
          <p:cNvSpPr/>
          <p:nvPr/>
        </p:nvSpPr>
        <p:spPr>
          <a:xfrm>
            <a:off x="545100" y="17598700"/>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98" name="Google Shape;98;p14"/>
          <p:cNvSpPr/>
          <p:nvPr/>
        </p:nvSpPr>
        <p:spPr>
          <a:xfrm>
            <a:off x="0" y="17598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99" name="Google Shape;99;p14"/>
          <p:cNvSpPr txBox="1"/>
          <p:nvPr/>
        </p:nvSpPr>
        <p:spPr>
          <a:xfrm>
            <a:off x="734948" y="9905448"/>
            <a:ext cx="2504400" cy="1520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E06666"/>
              </a:buClr>
              <a:buSzPts val="2000"/>
              <a:buFont typeface="Times New Roman"/>
              <a:buChar char="●"/>
            </a:pPr>
            <a:r>
              <a:rPr lang="en" sz="2000">
                <a:solidFill>
                  <a:schemeClr val="dk1"/>
                </a:solidFill>
                <a:latin typeface="Times New Roman"/>
                <a:ea typeface="Times New Roman"/>
                <a:cs typeface="Times New Roman"/>
                <a:sym typeface="Times New Roman"/>
              </a:rPr>
              <a:t>Estrogen </a:t>
            </a:r>
            <a:endParaRPr sz="2000">
              <a:solidFill>
                <a:srgbClr val="E06666"/>
              </a:solidFill>
              <a:latin typeface="Times New Roman"/>
              <a:ea typeface="Times New Roman"/>
              <a:cs typeface="Times New Roman"/>
              <a:sym typeface="Times New Roman"/>
            </a:endParaRPr>
          </a:p>
          <a:p>
            <a:pPr indent="-355600" lvl="0" marL="457200" rtl="0" algn="l">
              <a:spcBef>
                <a:spcPts val="0"/>
              </a:spcBef>
              <a:spcAft>
                <a:spcPts val="0"/>
              </a:spcAft>
              <a:buClr>
                <a:srgbClr val="E06666"/>
              </a:buClr>
              <a:buSzPts val="2000"/>
              <a:buFont typeface="Times New Roman"/>
              <a:buChar char="●"/>
            </a:pPr>
            <a:r>
              <a:rPr lang="en" sz="2000">
                <a:solidFill>
                  <a:schemeClr val="dk1"/>
                </a:solidFill>
                <a:latin typeface="Times New Roman"/>
                <a:ea typeface="Times New Roman"/>
                <a:cs typeface="Times New Roman"/>
                <a:sym typeface="Times New Roman"/>
              </a:rPr>
              <a:t>Progesterone</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rgbClr val="E06666"/>
              </a:buClr>
              <a:buSzPts val="2000"/>
              <a:buFont typeface="Times New Roman"/>
              <a:buChar char="●"/>
            </a:pPr>
            <a:r>
              <a:rPr lang="en" sz="2000">
                <a:solidFill>
                  <a:schemeClr val="dk1"/>
                </a:solidFill>
                <a:latin typeface="Times New Roman"/>
                <a:ea typeface="Times New Roman"/>
                <a:cs typeface="Times New Roman"/>
                <a:sym typeface="Times New Roman"/>
              </a:rPr>
              <a:t>Oxytocin</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rgbClr val="E06666"/>
              </a:buClr>
              <a:buSzPts val="2000"/>
              <a:buFont typeface="Times New Roman"/>
              <a:buChar char="●"/>
            </a:pPr>
            <a:r>
              <a:rPr lang="en" sz="2000">
                <a:solidFill>
                  <a:schemeClr val="dk1"/>
                </a:solidFill>
                <a:latin typeface="Times New Roman"/>
                <a:ea typeface="Times New Roman"/>
                <a:cs typeface="Times New Roman"/>
                <a:sym typeface="Times New Roman"/>
              </a:rPr>
              <a:t>Prostaglandins</a:t>
            </a:r>
            <a:endParaRPr sz="2000">
              <a:solidFill>
                <a:schemeClr val="dk1"/>
              </a:solidFill>
              <a:latin typeface="Times New Roman"/>
              <a:ea typeface="Times New Roman"/>
              <a:cs typeface="Times New Roman"/>
              <a:sym typeface="Times New Roman"/>
            </a:endParaRPr>
          </a:p>
        </p:txBody>
      </p:sp>
      <p:sp>
        <p:nvSpPr>
          <p:cNvPr id="100" name="Google Shape;100;p14"/>
          <p:cNvSpPr/>
          <p:nvPr/>
        </p:nvSpPr>
        <p:spPr>
          <a:xfrm>
            <a:off x="3512993" y="9242697"/>
            <a:ext cx="2640900" cy="699600"/>
          </a:xfrm>
          <a:prstGeom prst="roundRect">
            <a:avLst>
              <a:gd fmla="val 16667" name="adj"/>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Times New Roman"/>
                <a:ea typeface="Times New Roman"/>
                <a:cs typeface="Times New Roman"/>
                <a:sym typeface="Times New Roman"/>
              </a:rPr>
              <a:t>Mechanical changes</a:t>
            </a:r>
            <a:endParaRPr b="1" sz="2100">
              <a:latin typeface="Times New Roman"/>
              <a:ea typeface="Times New Roman"/>
              <a:cs typeface="Times New Roman"/>
              <a:sym typeface="Times New Roman"/>
            </a:endParaRPr>
          </a:p>
        </p:txBody>
      </p:sp>
      <p:sp>
        <p:nvSpPr>
          <p:cNvPr id="101" name="Google Shape;101;p14"/>
          <p:cNvSpPr/>
          <p:nvPr/>
        </p:nvSpPr>
        <p:spPr>
          <a:xfrm>
            <a:off x="3433449" y="9030000"/>
            <a:ext cx="542700" cy="498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Times New Roman"/>
                <a:ea typeface="Times New Roman"/>
                <a:cs typeface="Times New Roman"/>
                <a:sym typeface="Times New Roman"/>
              </a:rPr>
              <a:t>2</a:t>
            </a:r>
            <a:endParaRPr b="1" sz="2200">
              <a:latin typeface="Times New Roman"/>
              <a:ea typeface="Times New Roman"/>
              <a:cs typeface="Times New Roman"/>
              <a:sym typeface="Times New Roman"/>
            </a:endParaRPr>
          </a:p>
        </p:txBody>
      </p:sp>
      <p:graphicFrame>
        <p:nvGraphicFramePr>
          <p:cNvPr id="102" name="Google Shape;102;p14"/>
          <p:cNvGraphicFramePr/>
          <p:nvPr/>
        </p:nvGraphicFramePr>
        <p:xfrm>
          <a:off x="174588" y="11990019"/>
          <a:ext cx="3000000" cy="3000000"/>
        </p:xfrm>
        <a:graphic>
          <a:graphicData uri="http://schemas.openxmlformats.org/drawingml/2006/table">
            <a:tbl>
              <a:tblPr>
                <a:noFill/>
                <a:tableStyleId>{B17DEFF8-04AE-49D5-994D-C2D448D08098}</a:tableStyleId>
              </a:tblPr>
              <a:tblGrid>
                <a:gridCol w="3834275"/>
                <a:gridCol w="4699600"/>
              </a:tblGrid>
              <a:tr h="505725">
                <a:tc>
                  <a:txBody>
                    <a:bodyPr/>
                    <a:lstStyle/>
                    <a:p>
                      <a:pPr indent="0" lvl="0" marL="0" rtl="0" algn="ctr">
                        <a:spcBef>
                          <a:spcPts val="0"/>
                        </a:spcBef>
                        <a:spcAft>
                          <a:spcPts val="0"/>
                        </a:spcAft>
                        <a:buNone/>
                      </a:pPr>
                      <a:r>
                        <a:rPr b="1" lang="en" sz="2200">
                          <a:solidFill>
                            <a:schemeClr val="dk1"/>
                          </a:solidFill>
                          <a:latin typeface="Times New Roman"/>
                          <a:ea typeface="Times New Roman"/>
                          <a:cs typeface="Times New Roman"/>
                          <a:sym typeface="Times New Roman"/>
                        </a:rPr>
                        <a:t>Progesterone</a:t>
                      </a:r>
                      <a:endParaRPr b="1" sz="22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2200">
                          <a:solidFill>
                            <a:schemeClr val="dk1"/>
                          </a:solidFill>
                          <a:latin typeface="Times New Roman"/>
                          <a:ea typeface="Times New Roman"/>
                          <a:cs typeface="Times New Roman"/>
                          <a:sym typeface="Times New Roman"/>
                        </a:rPr>
                        <a:t>Estrogen</a:t>
                      </a:r>
                      <a:endParaRPr sz="2200">
                        <a:solidFill>
                          <a:schemeClr val="dk1"/>
                        </a:solidFill>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solidFill>
                      <a:srgbClr val="F4CCCC"/>
                    </a:solidFill>
                  </a:tcPr>
                </a:tc>
              </a:tr>
              <a:tr h="477725">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inhibit uterine contractility</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stimulate uterine contractility</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r>
              <a:tr h="477725">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GAP junction</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 GAP junctions with onset of labour</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r>
              <a:tr h="477725">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Oxytocin receptor</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 Oxytocin receptors</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r>
              <a:tr h="477725">
                <a:tc>
                  <a:txBody>
                    <a:bodyPr/>
                    <a:lstStyle/>
                    <a:p>
                      <a:pPr indent="0" lvl="0" marL="0" rtl="0" algn="ctr">
                        <a:spcBef>
                          <a:spcPts val="0"/>
                        </a:spcBef>
                        <a:spcAft>
                          <a:spcPts val="0"/>
                        </a:spcAft>
                        <a:buClr>
                          <a:schemeClr val="dk1"/>
                        </a:buClr>
                        <a:buSzPts val="1100"/>
                        <a:buFont typeface="Arial"/>
                        <a:buNone/>
                      </a:pPr>
                      <a:r>
                        <a:rPr lang="en" sz="2000">
                          <a:solidFill>
                            <a:schemeClr val="dk1"/>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Prostaglandins</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 Prostaglandins</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r>
              <a:tr h="776325">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 Negativity of the r</a:t>
                      </a:r>
                      <a:r>
                        <a:rPr lang="en" sz="2000">
                          <a:solidFill>
                            <a:schemeClr val="dk1"/>
                          </a:solidFill>
                          <a:latin typeface="Times New Roman"/>
                          <a:ea typeface="Times New Roman"/>
                          <a:cs typeface="Times New Roman"/>
                          <a:sym typeface="Times New Roman"/>
                        </a:rPr>
                        <a:t>esting membrane potential</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a:txBody>
                    <a:bodyPr/>
                    <a:lstStyle/>
                    <a:p>
                      <a:pPr indent="-228600" lvl="0" marL="457200" rtl="0" algn="ctr">
                        <a:spcBef>
                          <a:spcPts val="0"/>
                        </a:spcBef>
                        <a:spcAft>
                          <a:spcPts val="0"/>
                        </a:spcAft>
                        <a:buNone/>
                      </a:pPr>
                      <a:r>
                        <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r>
              <a:tr h="477725">
                <a:tc gridSpan="2">
                  <a:txBody>
                    <a:bodyPr/>
                    <a:lstStyle/>
                    <a:p>
                      <a:pPr indent="0" lvl="0" marL="0" rtl="0" algn="ctr">
                        <a:spcBef>
                          <a:spcPts val="0"/>
                        </a:spcBef>
                        <a:spcAft>
                          <a:spcPts val="0"/>
                        </a:spcAft>
                        <a:buNone/>
                      </a:pPr>
                      <a:r>
                        <a:rPr lang="en" sz="2000">
                          <a:solidFill>
                            <a:schemeClr val="dk1"/>
                          </a:solidFill>
                          <a:highlight>
                            <a:srgbClr val="F4CCCC"/>
                          </a:highlight>
                          <a:latin typeface="Times New Roman"/>
                          <a:ea typeface="Times New Roman"/>
                          <a:cs typeface="Times New Roman"/>
                          <a:sym typeface="Times New Roman"/>
                        </a:rPr>
                        <a:t>From 7th month till term </a:t>
                      </a:r>
                      <a:endParaRPr sz="2000">
                        <a:solidFill>
                          <a:schemeClr val="dk1"/>
                        </a:solidFill>
                        <a:highlight>
                          <a:srgbClr val="F4CCCC"/>
                        </a:highlight>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hMerge="1"/>
              </a:tr>
              <a:tr h="776325">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Progesterone secretion remain constant </a:t>
                      </a:r>
                      <a:r>
                        <a:rPr lang="en" sz="2000">
                          <a:solidFill>
                            <a:srgbClr val="8E7CC3"/>
                          </a:solidFill>
                          <a:latin typeface="Times New Roman"/>
                          <a:ea typeface="Times New Roman"/>
                          <a:cs typeface="Times New Roman"/>
                          <a:sym typeface="Times New Roman"/>
                        </a:rPr>
                        <a:t>or decreases slightly</a:t>
                      </a:r>
                      <a:endParaRPr sz="2000">
                        <a:solidFill>
                          <a:srgbClr val="8E7CC3"/>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Estrogen secretion continuously increase</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r>
              <a:tr h="1037850">
                <a:tc gridSpan="2">
                  <a:txBody>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E</a:t>
                      </a:r>
                      <a:r>
                        <a:rPr lang="en" sz="2000">
                          <a:solidFill>
                            <a:schemeClr val="dk1"/>
                          </a:solidFill>
                          <a:latin typeface="Times New Roman"/>
                          <a:ea typeface="Times New Roman"/>
                          <a:cs typeface="Times New Roman"/>
                          <a:sym typeface="Times New Roman"/>
                        </a:rPr>
                        <a:t>strogen/progesterone ratio increases sufficiently toward the end of pregnancy to be at least partly responsible for the increased contractility of the uterus</a:t>
                      </a:r>
                      <a:endParaRPr sz="2000">
                        <a:solidFill>
                          <a:schemeClr val="dk1"/>
                        </a:solidFill>
                        <a:latin typeface="Times New Roman"/>
                        <a:ea typeface="Times New Roman"/>
                        <a:cs typeface="Times New Roman"/>
                        <a:sym typeface="Times New Roman"/>
                      </a:endParaRPr>
                    </a:p>
                  </a:txBody>
                  <a:tcPr marT="91425" marB="91425" marR="91425" marL="91425" anchor="ctr">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hMerge="1"/>
              </a:tr>
            </a:tbl>
          </a:graphicData>
        </a:graphic>
      </p:graphicFrame>
      <p:pic>
        <p:nvPicPr>
          <p:cNvPr id="103" name="Google Shape;103;p14"/>
          <p:cNvPicPr preferRelativeResize="0"/>
          <p:nvPr/>
        </p:nvPicPr>
        <p:blipFill>
          <a:blip r:embed="rId4">
            <a:alphaModFix/>
          </a:blip>
          <a:stretch>
            <a:fillRect/>
          </a:stretch>
        </p:blipFill>
        <p:spPr>
          <a:xfrm>
            <a:off x="7428724" y="14006550"/>
            <a:ext cx="1679625" cy="1317125"/>
          </a:xfrm>
          <a:prstGeom prst="rect">
            <a:avLst/>
          </a:prstGeom>
          <a:noFill/>
          <a:ln>
            <a:noFill/>
          </a:ln>
        </p:spPr>
      </p:pic>
      <p:sp>
        <p:nvSpPr>
          <p:cNvPr id="104" name="Google Shape;104;p14"/>
          <p:cNvSpPr txBox="1"/>
          <p:nvPr/>
        </p:nvSpPr>
        <p:spPr>
          <a:xfrm>
            <a:off x="3513003" y="9905423"/>
            <a:ext cx="3922800" cy="771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E06666"/>
              </a:buClr>
              <a:buSzPts val="2000"/>
              <a:buFont typeface="Times New Roman"/>
              <a:buChar char="●"/>
            </a:pPr>
            <a:r>
              <a:rPr lang="en" sz="2000">
                <a:solidFill>
                  <a:schemeClr val="dk1"/>
                </a:solidFill>
                <a:latin typeface="Times New Roman"/>
                <a:ea typeface="Times New Roman"/>
                <a:cs typeface="Times New Roman"/>
                <a:sym typeface="Times New Roman"/>
              </a:rPr>
              <a:t>Stretch of the uterine muscle</a:t>
            </a:r>
            <a:r>
              <a:rPr lang="en" sz="2000">
                <a:solidFill>
                  <a:schemeClr val="dk1"/>
                </a:solidFill>
                <a:latin typeface="Times New Roman"/>
                <a:ea typeface="Times New Roman"/>
                <a:cs typeface="Times New Roman"/>
                <a:sym typeface="Times New Roman"/>
              </a:rPr>
              <a:t> </a:t>
            </a:r>
            <a:endParaRPr sz="2000">
              <a:solidFill>
                <a:srgbClr val="E06666"/>
              </a:solidFill>
              <a:latin typeface="Times New Roman"/>
              <a:ea typeface="Times New Roman"/>
              <a:cs typeface="Times New Roman"/>
              <a:sym typeface="Times New Roman"/>
            </a:endParaRPr>
          </a:p>
          <a:p>
            <a:pPr indent="-355600" lvl="0" marL="457200" rtl="0" algn="l">
              <a:spcBef>
                <a:spcPts val="0"/>
              </a:spcBef>
              <a:spcAft>
                <a:spcPts val="0"/>
              </a:spcAft>
              <a:buClr>
                <a:srgbClr val="E06666"/>
              </a:buClr>
              <a:buSzPts val="2000"/>
              <a:buFont typeface="Times New Roman"/>
              <a:buChar char="●"/>
            </a:pPr>
            <a:r>
              <a:rPr lang="en" sz="2000">
                <a:solidFill>
                  <a:schemeClr val="dk1"/>
                </a:solidFill>
                <a:latin typeface="Times New Roman"/>
                <a:ea typeface="Times New Roman"/>
                <a:cs typeface="Times New Roman"/>
                <a:sym typeface="Times New Roman"/>
              </a:rPr>
              <a:t>Stretch of the cervix</a:t>
            </a:r>
            <a:endParaRPr sz="2000">
              <a:solidFill>
                <a:schemeClr val="dk1"/>
              </a:solidFill>
              <a:latin typeface="Times New Roman"/>
              <a:ea typeface="Times New Roman"/>
              <a:cs typeface="Times New Roman"/>
              <a:sym typeface="Times New Roman"/>
            </a:endParaRPr>
          </a:p>
        </p:txBody>
      </p:sp>
      <p:sp>
        <p:nvSpPr>
          <p:cNvPr id="105" name="Google Shape;105;p14"/>
          <p:cNvSpPr txBox="1"/>
          <p:nvPr/>
        </p:nvSpPr>
        <p:spPr>
          <a:xfrm>
            <a:off x="6511100" y="14919875"/>
            <a:ext cx="1302000" cy="22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F4CCCC"/>
                </a:highlight>
                <a:latin typeface="Times New Roman"/>
                <a:ea typeface="Times New Roman"/>
                <a:cs typeface="Times New Roman"/>
                <a:sym typeface="Times New Roman"/>
              </a:rPr>
              <a:t>Progesterone</a:t>
            </a:r>
            <a:endParaRPr b="1" sz="1200">
              <a:highlight>
                <a:srgbClr val="F4CCCC"/>
              </a:highlight>
              <a:latin typeface="Times New Roman"/>
              <a:ea typeface="Times New Roman"/>
              <a:cs typeface="Times New Roman"/>
              <a:sym typeface="Times New Roman"/>
            </a:endParaRPr>
          </a:p>
        </p:txBody>
      </p:sp>
      <p:sp>
        <p:nvSpPr>
          <p:cNvPr id="106" name="Google Shape;106;p14"/>
          <p:cNvSpPr txBox="1"/>
          <p:nvPr/>
        </p:nvSpPr>
        <p:spPr>
          <a:xfrm>
            <a:off x="8243932" y="13785213"/>
            <a:ext cx="1118100" cy="22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F4CCCC"/>
                </a:highlight>
                <a:latin typeface="Times New Roman"/>
                <a:ea typeface="Times New Roman"/>
                <a:cs typeface="Times New Roman"/>
                <a:sym typeface="Times New Roman"/>
              </a:rPr>
              <a:t>Estrogen</a:t>
            </a:r>
            <a:endParaRPr b="1" sz="1200">
              <a:highlight>
                <a:srgbClr val="F4CCCC"/>
              </a:highlight>
              <a:latin typeface="Times New Roman"/>
              <a:ea typeface="Times New Roman"/>
              <a:cs typeface="Times New Roman"/>
              <a:sym typeface="Times New Roman"/>
            </a:endParaRPr>
          </a:p>
        </p:txBody>
      </p:sp>
      <p:pic>
        <p:nvPicPr>
          <p:cNvPr id="107" name="Google Shape;107;p14"/>
          <p:cNvPicPr preferRelativeResize="0"/>
          <p:nvPr/>
        </p:nvPicPr>
        <p:blipFill>
          <a:blip r:embed="rId5">
            <a:alphaModFix/>
          </a:blip>
          <a:stretch>
            <a:fillRect/>
          </a:stretch>
        </p:blipFill>
        <p:spPr>
          <a:xfrm>
            <a:off x="12629425" y="1361224"/>
            <a:ext cx="1302000" cy="1099934"/>
          </a:xfrm>
          <a:prstGeom prst="rect">
            <a:avLst/>
          </a:prstGeom>
          <a:noFill/>
          <a:ln cap="flat" cmpd="sng" w="28575">
            <a:solidFill>
              <a:srgbClr val="000000"/>
            </a:solidFill>
            <a:prstDash val="solid"/>
            <a:round/>
            <a:headEnd len="sm" w="sm" type="none"/>
            <a:tailEnd len="sm" w="sm" type="none"/>
          </a:ln>
        </p:spPr>
      </p:pic>
      <p:pic>
        <p:nvPicPr>
          <p:cNvPr id="108" name="Google Shape;108;p14"/>
          <p:cNvPicPr preferRelativeResize="0"/>
          <p:nvPr/>
        </p:nvPicPr>
        <p:blipFill>
          <a:blip r:embed="rId6">
            <a:alphaModFix/>
          </a:blip>
          <a:stretch>
            <a:fillRect/>
          </a:stretch>
        </p:blipFill>
        <p:spPr>
          <a:xfrm>
            <a:off x="8690040" y="7940686"/>
            <a:ext cx="2140044" cy="2270188"/>
          </a:xfrm>
          <a:prstGeom prst="rect">
            <a:avLst/>
          </a:prstGeom>
          <a:noFill/>
          <a:ln cap="flat" cmpd="sng" w="28575">
            <a:solidFill>
              <a:srgbClr val="45818E"/>
            </a:solidFill>
            <a:prstDash val="solid"/>
            <a:round/>
            <a:headEnd len="sm" w="sm" type="none"/>
            <a:tailEnd len="sm" w="sm" type="none"/>
          </a:ln>
        </p:spPr>
      </p:pic>
      <p:pic>
        <p:nvPicPr>
          <p:cNvPr id="109" name="Google Shape;109;p14"/>
          <p:cNvPicPr preferRelativeResize="0"/>
          <p:nvPr/>
        </p:nvPicPr>
        <p:blipFill>
          <a:blip r:embed="rId7">
            <a:alphaModFix/>
          </a:blip>
          <a:stretch>
            <a:fillRect/>
          </a:stretch>
        </p:blipFill>
        <p:spPr>
          <a:xfrm>
            <a:off x="10888469" y="6463067"/>
            <a:ext cx="2720399" cy="3740033"/>
          </a:xfrm>
          <a:prstGeom prst="rect">
            <a:avLst/>
          </a:prstGeom>
          <a:noFill/>
          <a:ln cap="flat" cmpd="sng" w="28575">
            <a:solidFill>
              <a:srgbClr val="45818E"/>
            </a:solidFill>
            <a:prstDash val="solid"/>
            <a:round/>
            <a:headEnd len="sm" w="sm" type="none"/>
            <a:tailEnd len="sm" w="sm" type="none"/>
          </a:ln>
        </p:spPr>
      </p:pic>
      <p:sp>
        <p:nvSpPr>
          <p:cNvPr id="110" name="Google Shape;110;p14"/>
          <p:cNvSpPr txBox="1"/>
          <p:nvPr/>
        </p:nvSpPr>
        <p:spPr>
          <a:xfrm>
            <a:off x="10077925" y="10284900"/>
            <a:ext cx="3308400" cy="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7-1 </a:t>
            </a:r>
            <a:r>
              <a:rPr lang="en" sz="2200">
                <a:latin typeface="Times New Roman"/>
                <a:ea typeface="Times New Roman"/>
                <a:cs typeface="Times New Roman"/>
                <a:sym typeface="Times New Roman"/>
              </a:rPr>
              <a:t>Telocytes</a:t>
            </a:r>
            <a:endParaRPr b="1" sz="2200">
              <a:latin typeface="Merriweather"/>
              <a:ea typeface="Merriweather"/>
              <a:cs typeface="Merriweather"/>
              <a:sym typeface="Merriweather"/>
            </a:endParaRPr>
          </a:p>
        </p:txBody>
      </p:sp>
      <p:pic>
        <p:nvPicPr>
          <p:cNvPr id="111" name="Google Shape;111;p14"/>
          <p:cNvPicPr preferRelativeResize="0"/>
          <p:nvPr/>
        </p:nvPicPr>
        <p:blipFill rotWithShape="1">
          <a:blip r:embed="rId8">
            <a:alphaModFix/>
          </a:blip>
          <a:srcRect b="32697" l="29258" r="31812" t="37811"/>
          <a:stretch/>
        </p:blipFill>
        <p:spPr>
          <a:xfrm>
            <a:off x="9222900" y="12663600"/>
            <a:ext cx="4421226" cy="2660076"/>
          </a:xfrm>
          <a:prstGeom prst="rect">
            <a:avLst/>
          </a:prstGeom>
          <a:noFill/>
          <a:ln cap="flat" cmpd="sng" w="19050">
            <a:solidFill>
              <a:srgbClr val="8E7CC3"/>
            </a:solidFill>
            <a:prstDash val="solid"/>
            <a:round/>
            <a:headEnd len="sm" w="sm" type="none"/>
            <a:tailEnd len="sm" w="sm" type="none"/>
          </a:ln>
        </p:spPr>
      </p:pic>
      <p:sp>
        <p:nvSpPr>
          <p:cNvPr id="112" name="Google Shape;112;p14"/>
          <p:cNvSpPr txBox="1"/>
          <p:nvPr/>
        </p:nvSpPr>
        <p:spPr>
          <a:xfrm>
            <a:off x="10305550" y="15293850"/>
            <a:ext cx="2090400" cy="55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8E7CC3"/>
                </a:solidFill>
                <a:latin typeface="Merriweather"/>
                <a:ea typeface="Merriweather"/>
                <a:cs typeface="Merriweather"/>
                <a:sym typeface="Merriweather"/>
              </a:rPr>
              <a:t>Figure 7-2</a:t>
            </a:r>
            <a:endParaRPr sz="2200">
              <a:solidFill>
                <a:srgbClr val="8E7CC3"/>
              </a:solidFill>
              <a:latin typeface="Times New Roman"/>
              <a:ea typeface="Times New Roman"/>
              <a:cs typeface="Times New Roman"/>
              <a:sym typeface="Times New Roman"/>
            </a:endParaRPr>
          </a:p>
        </p:txBody>
      </p:sp>
      <p:sp>
        <p:nvSpPr>
          <p:cNvPr id="113" name="Google Shape;113;p14"/>
          <p:cNvSpPr/>
          <p:nvPr/>
        </p:nvSpPr>
        <p:spPr>
          <a:xfrm>
            <a:off x="174600" y="11374527"/>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114" name="Google Shape;114;p14"/>
          <p:cNvSpPr txBox="1"/>
          <p:nvPr/>
        </p:nvSpPr>
        <p:spPr>
          <a:xfrm>
            <a:off x="643202" y="11280530"/>
            <a:ext cx="30000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highlight>
                  <a:srgbClr val="F4CCCC"/>
                </a:highlight>
                <a:latin typeface="Oswald"/>
                <a:ea typeface="Oswald"/>
                <a:cs typeface="Oswald"/>
                <a:sym typeface="Oswald"/>
              </a:rPr>
              <a:t>Hormonal Changes</a:t>
            </a:r>
            <a:endParaRPr sz="3000">
              <a:highlight>
                <a:srgbClr val="F4CCCC"/>
              </a:highlight>
              <a:latin typeface="Oswald"/>
              <a:ea typeface="Oswald"/>
              <a:cs typeface="Oswald"/>
              <a:sym typeface="Oswald"/>
            </a:endParaRPr>
          </a:p>
        </p:txBody>
      </p:sp>
      <p:sp>
        <p:nvSpPr>
          <p:cNvPr id="115" name="Google Shape;115;p14"/>
          <p:cNvSpPr txBox="1"/>
          <p:nvPr/>
        </p:nvSpPr>
        <p:spPr>
          <a:xfrm>
            <a:off x="-81200" y="17975650"/>
            <a:ext cx="14097000" cy="16554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Times New Roman"/>
              <a:buAutoNum type="arabicPeriod"/>
            </a:pPr>
            <a:r>
              <a:rPr b="1" lang="en" sz="1500">
                <a:latin typeface="Times New Roman"/>
                <a:ea typeface="Times New Roman"/>
                <a:cs typeface="Times New Roman"/>
                <a:sym typeface="Times New Roman"/>
              </a:rPr>
              <a:t>How Pacemaker Cells Work:</a:t>
            </a:r>
            <a:r>
              <a:rPr lang="en" sz="1500">
                <a:latin typeface="Times New Roman"/>
                <a:ea typeface="Times New Roman"/>
                <a:cs typeface="Times New Roman"/>
                <a:sym typeface="Times New Roman"/>
              </a:rPr>
              <a:t> Usually cells experience a period of hyperpolarization after depolarization, and then returns to resting membrane potential (RMP) and </a:t>
            </a:r>
            <a:r>
              <a:rPr lang="en" sz="1500">
                <a:latin typeface="Times New Roman"/>
                <a:ea typeface="Times New Roman"/>
                <a:cs typeface="Times New Roman"/>
                <a:sym typeface="Times New Roman"/>
              </a:rPr>
              <a:t>waits</a:t>
            </a:r>
            <a:r>
              <a:rPr lang="en" sz="1500">
                <a:latin typeface="Times New Roman"/>
                <a:ea typeface="Times New Roman"/>
                <a:cs typeface="Times New Roman"/>
                <a:sym typeface="Times New Roman"/>
              </a:rPr>
              <a:t> for another stimulus, like ACh in skeletal muscle, to increase membrane potential slightly to open voltage gated positive ion channels (they are usually opened by a voltage slightly higher than RMP) inside the cell to trigger another depolarization. Pacemaker cells have a false resting membrane potential, meaning as soon as one </a:t>
            </a:r>
            <a:r>
              <a:rPr lang="en" sz="1500">
                <a:latin typeface="Times New Roman"/>
                <a:ea typeface="Times New Roman"/>
                <a:cs typeface="Times New Roman"/>
                <a:sym typeface="Times New Roman"/>
              </a:rPr>
              <a:t>depolarization</a:t>
            </a:r>
            <a:r>
              <a:rPr lang="en" sz="1500">
                <a:latin typeface="Times New Roman"/>
                <a:ea typeface="Times New Roman"/>
                <a:cs typeface="Times New Roman"/>
                <a:sym typeface="Times New Roman"/>
              </a:rPr>
              <a:t> ends, the resting membrane potential is often sufficient to allow continuous entry for positive ions and initiate a new action potential.</a:t>
            </a:r>
            <a:endParaRPr sz="1500">
              <a:latin typeface="Times New Roman"/>
              <a:ea typeface="Times New Roman"/>
              <a:cs typeface="Times New Roman"/>
              <a:sym typeface="Times New Roman"/>
            </a:endParaRPr>
          </a:p>
          <a:p>
            <a:pPr indent="-323850" lvl="0" marL="457200" rtl="0" algn="l">
              <a:spcBef>
                <a:spcPts val="0"/>
              </a:spcBef>
              <a:spcAft>
                <a:spcPts val="0"/>
              </a:spcAft>
              <a:buClr>
                <a:srgbClr val="B45F06"/>
              </a:buClr>
              <a:buSzPts val="1500"/>
              <a:buFont typeface="Times New Roman"/>
              <a:buAutoNum type="arabicPeriod"/>
            </a:pPr>
            <a:r>
              <a:rPr lang="en" sz="1500">
                <a:solidFill>
                  <a:srgbClr val="B45F06"/>
                </a:solidFill>
                <a:latin typeface="Times New Roman"/>
                <a:ea typeface="Times New Roman"/>
                <a:cs typeface="Times New Roman"/>
                <a:sym typeface="Times New Roman"/>
              </a:rPr>
              <a:t>Made  of connexin 43, a protein that creates pores between cells to allow transfer of ions, these ions carry a charge that change the potential within the cells to create an AP. Smooth muscles act as a syncytium, meaning that an action potential in one cell can spread to all other cells due to gap junctions that spread positive ions. </a:t>
            </a:r>
            <a:r>
              <a:rPr lang="en" sz="1500">
                <a:solidFill>
                  <a:srgbClr val="B45F06"/>
                </a:solidFill>
                <a:latin typeface="Times New Roman"/>
                <a:ea typeface="Times New Roman"/>
                <a:cs typeface="Times New Roman"/>
                <a:sym typeface="Times New Roman"/>
              </a:rPr>
              <a:t> Smooth muscles are typified into: Unitary type, and multiunit type. Unitary smooth muscles contract spontaneously in response to stretch, like the uterus. </a:t>
            </a:r>
            <a:r>
              <a:rPr lang="en" sz="1500">
                <a:solidFill>
                  <a:srgbClr val="B45F06"/>
                </a:solidFill>
                <a:latin typeface="Times New Roman"/>
                <a:ea typeface="Times New Roman"/>
                <a:cs typeface="Times New Roman"/>
                <a:sym typeface="Times New Roman"/>
              </a:rPr>
              <a:t>Multiunit</a:t>
            </a:r>
            <a:r>
              <a:rPr lang="en" sz="1500">
                <a:solidFill>
                  <a:srgbClr val="B45F06"/>
                </a:solidFill>
                <a:latin typeface="Times New Roman"/>
                <a:ea typeface="Times New Roman"/>
                <a:cs typeface="Times New Roman"/>
                <a:sym typeface="Times New Roman"/>
              </a:rPr>
              <a:t>, like ciliary </a:t>
            </a:r>
            <a:r>
              <a:rPr lang="en" sz="1500">
                <a:solidFill>
                  <a:srgbClr val="B45F06"/>
                </a:solidFill>
                <a:latin typeface="Times New Roman"/>
                <a:ea typeface="Times New Roman"/>
                <a:cs typeface="Times New Roman"/>
                <a:sym typeface="Times New Roman"/>
              </a:rPr>
              <a:t>muscles</a:t>
            </a:r>
            <a:r>
              <a:rPr lang="en" sz="1500">
                <a:solidFill>
                  <a:srgbClr val="B45F06"/>
                </a:solidFill>
                <a:latin typeface="Times New Roman"/>
                <a:ea typeface="Times New Roman"/>
                <a:cs typeface="Times New Roman"/>
                <a:sym typeface="Times New Roman"/>
              </a:rPr>
              <a:t> of the eye and muscles of iris. </a:t>
            </a:r>
            <a:endParaRPr sz="1500">
              <a:solidFill>
                <a:srgbClr val="B45F06"/>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5"/>
          <p:cNvSpPr/>
          <p:nvPr/>
        </p:nvSpPr>
        <p:spPr>
          <a:xfrm flipH="1" rot="10800000">
            <a:off x="362100" y="13750800"/>
            <a:ext cx="13394700" cy="2545500"/>
          </a:xfrm>
          <a:prstGeom prst="round1Rect">
            <a:avLst>
              <a:gd fmla="val 16667" name="adj"/>
            </a:avLst>
          </a:prstGeom>
          <a:noFill/>
          <a:ln cap="flat" cmpd="sng" w="9525">
            <a:solidFill>
              <a:srgbClr val="EA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21" name="Google Shape;121;p15"/>
          <p:cNvSpPr/>
          <p:nvPr/>
        </p:nvSpPr>
        <p:spPr>
          <a:xfrm>
            <a:off x="0" y="656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22" name="Google Shape;122;p15"/>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23" name="Google Shape;123;p15"/>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Seven </a:t>
            </a:r>
            <a:endParaRPr sz="3500">
              <a:latin typeface="Oswald"/>
              <a:ea typeface="Oswald"/>
              <a:cs typeface="Oswald"/>
              <a:sym typeface="Oswald"/>
            </a:endParaRPr>
          </a:p>
        </p:txBody>
      </p:sp>
      <p:sp>
        <p:nvSpPr>
          <p:cNvPr id="124" name="Google Shape;124;p15"/>
          <p:cNvSpPr txBox="1"/>
          <p:nvPr/>
        </p:nvSpPr>
        <p:spPr>
          <a:xfrm>
            <a:off x="929925" y="656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LABOR</a:t>
            </a:r>
            <a:endParaRPr sz="3200">
              <a:solidFill>
                <a:srgbClr val="FFFFFF"/>
              </a:solidFill>
              <a:latin typeface="Oswald"/>
              <a:ea typeface="Oswald"/>
              <a:cs typeface="Oswald"/>
              <a:sym typeface="Oswald"/>
            </a:endParaRPr>
          </a:p>
        </p:txBody>
      </p:sp>
      <p:sp>
        <p:nvSpPr>
          <p:cNvPr id="125" name="Google Shape;125;p15"/>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26" name="Google Shape;126;p15"/>
          <p:cNvSpPr txBox="1"/>
          <p:nvPr/>
        </p:nvSpPr>
        <p:spPr>
          <a:xfrm>
            <a:off x="-16800" y="16544633"/>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127" name="Google Shape;127;p15"/>
          <p:cNvSpPr/>
          <p:nvPr/>
        </p:nvSpPr>
        <p:spPr>
          <a:xfrm>
            <a:off x="528300" y="16544625"/>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128" name="Google Shape;128;p15"/>
          <p:cNvSpPr/>
          <p:nvPr/>
        </p:nvSpPr>
        <p:spPr>
          <a:xfrm>
            <a:off x="-16800" y="16544625"/>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29" name="Google Shape;129;p15"/>
          <p:cNvSpPr/>
          <p:nvPr/>
        </p:nvSpPr>
        <p:spPr>
          <a:xfrm>
            <a:off x="197150" y="864208"/>
            <a:ext cx="771000" cy="1083600"/>
          </a:xfrm>
          <a:prstGeom prst="halfFrame">
            <a:avLst>
              <a:gd fmla="val 33333" name="adj1"/>
              <a:gd fmla="val 33333" name="adj2"/>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txBox="1"/>
          <p:nvPr/>
        </p:nvSpPr>
        <p:spPr>
          <a:xfrm>
            <a:off x="455100" y="1117950"/>
            <a:ext cx="73383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highlight>
                  <a:srgbClr val="F4CCCC"/>
                </a:highlight>
                <a:latin typeface="Times New Roman"/>
                <a:ea typeface="Times New Roman"/>
                <a:cs typeface="Times New Roman"/>
                <a:sym typeface="Times New Roman"/>
              </a:rPr>
              <a:t>Oxytocin:</a:t>
            </a:r>
            <a:r>
              <a:rPr b="1" baseline="30000" lang="en" sz="2000">
                <a:solidFill>
                  <a:schemeClr val="dk1"/>
                </a:solidFill>
                <a:highlight>
                  <a:srgbClr val="F4CCCC"/>
                </a:highlight>
                <a:latin typeface="Times New Roman"/>
                <a:ea typeface="Times New Roman"/>
                <a:cs typeface="Times New Roman"/>
                <a:sym typeface="Times New Roman"/>
              </a:rPr>
              <a:t>1</a:t>
            </a:r>
            <a:endParaRPr b="1" baseline="30000"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Dramatic ↑ of oxytocin receptors at the last few months of </a:t>
            </a:r>
            <a:r>
              <a:rPr lang="en" sz="2000">
                <a:solidFill>
                  <a:schemeClr val="dk1"/>
                </a:solidFill>
                <a:latin typeface="Times New Roman"/>
                <a:ea typeface="Times New Roman"/>
                <a:cs typeface="Times New Roman"/>
                <a:sym typeface="Times New Roman"/>
              </a:rPr>
              <a:t>pregnancy </a:t>
            </a:r>
            <a:r>
              <a:rPr lang="en" sz="2000">
                <a:solidFill>
                  <a:schemeClr val="dk1"/>
                </a:solidFill>
                <a:latin typeface="Times New Roman"/>
                <a:ea typeface="Times New Roman"/>
                <a:cs typeface="Times New Roman"/>
                <a:sym typeface="Times New Roman"/>
              </a:rPr>
              <a:t>(</a:t>
            </a:r>
            <a:r>
              <a:rPr b="1" lang="en" sz="2000">
                <a:solidFill>
                  <a:srgbClr val="EA9999"/>
                </a:solidFill>
                <a:latin typeface="Times New Roman"/>
                <a:ea typeface="Times New Roman"/>
                <a:cs typeface="Times New Roman"/>
                <a:sym typeface="Times New Roman"/>
              </a:rPr>
              <a:t>200 folds</a:t>
            </a:r>
            <a:r>
              <a:rPr lang="en"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Gradual transition from passive relaxed to active excitatory muscle (↑ responsiveness).</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in oxytocin secretion at labor by posterior pituitary gland.</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Oxytocin increases uterine contractions by:</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Directly on its receptors.</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Indirectly by stimulating prostaglandin (PGF2α) production.</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131" name="Google Shape;131;p15"/>
          <p:cNvSpPr/>
          <p:nvPr/>
        </p:nvSpPr>
        <p:spPr>
          <a:xfrm>
            <a:off x="7584851" y="864208"/>
            <a:ext cx="771000" cy="1083600"/>
          </a:xfrm>
          <a:prstGeom prst="halfFrame">
            <a:avLst>
              <a:gd fmla="val 33333" name="adj1"/>
              <a:gd fmla="val 33333" name="adj2"/>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txBox="1"/>
          <p:nvPr/>
        </p:nvSpPr>
        <p:spPr>
          <a:xfrm>
            <a:off x="7842800" y="1117950"/>
            <a:ext cx="61506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highlight>
                  <a:srgbClr val="F4CCCC"/>
                </a:highlight>
                <a:latin typeface="Times New Roman"/>
                <a:ea typeface="Times New Roman"/>
                <a:cs typeface="Times New Roman"/>
                <a:sym typeface="Times New Roman"/>
              </a:rPr>
              <a:t>Prostaglandins:</a:t>
            </a:r>
            <a:r>
              <a:rPr b="1" baseline="30000" lang="en" sz="2000">
                <a:solidFill>
                  <a:schemeClr val="dk1"/>
                </a:solidFill>
                <a:highlight>
                  <a:srgbClr val="F4CCCC"/>
                </a:highlight>
                <a:latin typeface="Times New Roman"/>
                <a:ea typeface="Times New Roman"/>
                <a:cs typeface="Times New Roman"/>
                <a:sym typeface="Times New Roman"/>
              </a:rPr>
              <a:t>1</a:t>
            </a:r>
            <a:endParaRPr b="1" baseline="30000" sz="2000">
              <a:solidFill>
                <a:schemeClr val="dk1"/>
              </a:solidFill>
              <a:highlight>
                <a:srgbClr val="F4CCCC"/>
              </a:highlight>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Central role in initiation &amp; progression of human labour. </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Locally produced (intrauterine), paracrine.</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Oxytocin and cytokines stimulate its production.</a:t>
            </a:r>
            <a:endParaRPr sz="20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rgbClr val="999999"/>
              </a:buClr>
              <a:buSzPts val="1700"/>
              <a:buFont typeface="Times New Roman"/>
              <a:buChar char="●"/>
            </a:pPr>
            <a:r>
              <a:rPr lang="en" sz="1700">
                <a:solidFill>
                  <a:srgbClr val="999999"/>
                </a:solidFill>
                <a:latin typeface="Times New Roman"/>
                <a:ea typeface="Times New Roman"/>
                <a:cs typeface="Times New Roman"/>
                <a:sym typeface="Times New Roman"/>
              </a:rPr>
              <a:t>PGF2</a:t>
            </a:r>
            <a:r>
              <a:rPr lang="en" sz="1700">
                <a:solidFill>
                  <a:srgbClr val="999999"/>
                </a:solidFill>
                <a:latin typeface="Times New Roman"/>
                <a:ea typeface="Times New Roman"/>
                <a:cs typeface="Times New Roman"/>
                <a:sym typeface="Times New Roman"/>
              </a:rPr>
              <a:t>α, PGE1, PGE2, Thromboxane A2 generally cause uterine contraction, PGI2 (prostacyclin) causes uterine relaxation.</a:t>
            </a:r>
            <a:endParaRPr b="1" sz="1700">
              <a:solidFill>
                <a:srgbClr val="999999"/>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Prostaglandin stimulate uterine contractions by:</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Direct effect:</a:t>
            </a:r>
            <a:endParaRPr sz="2000">
              <a:solidFill>
                <a:srgbClr val="F4CCCC"/>
              </a:solidFill>
              <a:latin typeface="Times New Roman"/>
              <a:ea typeface="Times New Roman"/>
              <a:cs typeface="Times New Roman"/>
              <a:sym typeface="Times New Roman"/>
            </a:endParaRPr>
          </a:p>
          <a:p>
            <a:pPr indent="-355600" lvl="2" marL="1371600" rtl="0" algn="l">
              <a:spcBef>
                <a:spcPts val="0"/>
              </a:spcBef>
              <a:spcAft>
                <a:spcPts val="0"/>
              </a:spcAft>
              <a:buClr>
                <a:srgbClr val="F4CCCC"/>
              </a:buClr>
              <a:buSzPts val="2000"/>
              <a:buFont typeface="Times New Roman"/>
              <a:buChar char="■"/>
            </a:pPr>
            <a:r>
              <a:rPr lang="en" sz="2000">
                <a:solidFill>
                  <a:schemeClr val="dk1"/>
                </a:solidFill>
                <a:latin typeface="Times New Roman"/>
                <a:ea typeface="Times New Roman"/>
                <a:cs typeface="Times New Roman"/>
                <a:sym typeface="Times New Roman"/>
              </a:rPr>
              <a:t>Through their own receptors. </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rgbClr val="F4CCCC"/>
              </a:buClr>
              <a:buSzPts val="2000"/>
              <a:buFont typeface="Times New Roman"/>
              <a:buChar char="■"/>
            </a:pPr>
            <a:r>
              <a:rPr lang="en" sz="2000">
                <a:solidFill>
                  <a:schemeClr val="dk1"/>
                </a:solidFill>
                <a:latin typeface="Times New Roman"/>
                <a:ea typeface="Times New Roman"/>
                <a:cs typeface="Times New Roman"/>
                <a:sym typeface="Times New Roman"/>
              </a:rPr>
              <a:t>Upregulation of myometrial gap junctions.</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Indirect effect:</a:t>
            </a:r>
            <a:endParaRPr b="1"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rgbClr val="F4CCCC"/>
              </a:buClr>
              <a:buSzPts val="2000"/>
              <a:buFont typeface="Times New Roman"/>
              <a:buChar char="■"/>
            </a:pPr>
            <a:r>
              <a:rPr lang="en" sz="2000">
                <a:solidFill>
                  <a:schemeClr val="dk1"/>
                </a:solidFill>
                <a:latin typeface="Times New Roman"/>
                <a:ea typeface="Times New Roman"/>
                <a:cs typeface="Times New Roman"/>
                <a:sym typeface="Times New Roman"/>
              </a:rPr>
              <a:t>Upregulation of oxytocin receptors.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pic>
        <p:nvPicPr>
          <p:cNvPr id="133" name="Google Shape;133;p15"/>
          <p:cNvPicPr preferRelativeResize="0"/>
          <p:nvPr/>
        </p:nvPicPr>
        <p:blipFill rotWithShape="1">
          <a:blip r:embed="rId3">
            <a:alphaModFix/>
          </a:blip>
          <a:srcRect b="0" l="0" r="0" t="2486"/>
          <a:stretch/>
        </p:blipFill>
        <p:spPr>
          <a:xfrm>
            <a:off x="10147689" y="5877908"/>
            <a:ext cx="3300376" cy="2415333"/>
          </a:xfrm>
          <a:prstGeom prst="rect">
            <a:avLst/>
          </a:prstGeom>
          <a:noFill/>
          <a:ln cap="flat" cmpd="sng" w="9525">
            <a:solidFill>
              <a:srgbClr val="666666"/>
            </a:solidFill>
            <a:prstDash val="solid"/>
            <a:round/>
            <a:headEnd len="sm" w="sm" type="none"/>
            <a:tailEnd len="sm" w="sm" type="none"/>
          </a:ln>
        </p:spPr>
      </p:pic>
      <p:sp>
        <p:nvSpPr>
          <p:cNvPr id="134" name="Google Shape;134;p15"/>
          <p:cNvSpPr/>
          <p:nvPr/>
        </p:nvSpPr>
        <p:spPr>
          <a:xfrm>
            <a:off x="5296164" y="7603241"/>
            <a:ext cx="771000" cy="992100"/>
          </a:xfrm>
          <a:prstGeom prst="halfFrame">
            <a:avLst>
              <a:gd fmla="val 33333" name="adj1"/>
              <a:gd fmla="val 33333" name="adj2"/>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txBox="1"/>
          <p:nvPr/>
        </p:nvSpPr>
        <p:spPr>
          <a:xfrm>
            <a:off x="898600" y="8049300"/>
            <a:ext cx="4277400" cy="15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highlight>
                  <a:srgbClr val="F4CCCC"/>
                </a:highlight>
                <a:latin typeface="Times New Roman"/>
                <a:ea typeface="Times New Roman"/>
                <a:cs typeface="Times New Roman"/>
                <a:sym typeface="Times New Roman"/>
              </a:rPr>
              <a:t>Stretch of the uterine muscle</a:t>
            </a:r>
            <a:r>
              <a:rPr b="1" baseline="30000" lang="en" sz="2000">
                <a:solidFill>
                  <a:schemeClr val="dk1"/>
                </a:solidFill>
                <a:highlight>
                  <a:srgbClr val="F4CCCC"/>
                </a:highlight>
                <a:latin typeface="Times New Roman"/>
                <a:ea typeface="Times New Roman"/>
                <a:cs typeface="Times New Roman"/>
                <a:sym typeface="Times New Roman"/>
              </a:rPr>
              <a:t>2</a:t>
            </a:r>
            <a:r>
              <a:rPr b="1" lang="en" sz="2000">
                <a:solidFill>
                  <a:schemeClr val="dk1"/>
                </a:solidFill>
                <a:highlight>
                  <a:srgbClr val="F4CCCC"/>
                </a:highlight>
                <a:latin typeface="Times New Roman"/>
                <a:ea typeface="Times New Roman"/>
                <a:cs typeface="Times New Roman"/>
                <a:sym typeface="Times New Roman"/>
              </a:rPr>
              <a:t>:</a:t>
            </a:r>
            <a:endParaRPr b="1" sz="2000">
              <a:solidFill>
                <a:schemeClr val="dk1"/>
              </a:solidFill>
              <a:highlight>
                <a:srgbClr val="F4CCCC"/>
              </a:highlight>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Increases contractility</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Fetal movements </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Multiple pregnancy </a:t>
            </a:r>
            <a:r>
              <a:rPr lang="en" sz="2000">
                <a:solidFill>
                  <a:srgbClr val="B45F06"/>
                </a:solidFill>
                <a:latin typeface="Times New Roman"/>
                <a:ea typeface="Times New Roman"/>
                <a:cs typeface="Times New Roman"/>
                <a:sym typeface="Times New Roman"/>
              </a:rPr>
              <a:t>(twins)</a:t>
            </a:r>
            <a:r>
              <a:rPr lang="en" sz="2000">
                <a:solidFill>
                  <a:srgbClr val="8E7CC3"/>
                </a:solidFill>
                <a:latin typeface="Times New Roman"/>
                <a:ea typeface="Times New Roman"/>
                <a:cs typeface="Times New Roman"/>
                <a:sym typeface="Times New Roman"/>
              </a:rPr>
              <a:t>/size of uterus</a:t>
            </a:r>
            <a:endParaRPr sz="2000">
              <a:solidFill>
                <a:srgbClr val="8E7CC3"/>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136" name="Google Shape;136;p15"/>
          <p:cNvSpPr/>
          <p:nvPr/>
        </p:nvSpPr>
        <p:spPr>
          <a:xfrm>
            <a:off x="649729" y="7747218"/>
            <a:ext cx="771000" cy="992100"/>
          </a:xfrm>
          <a:prstGeom prst="halfFrame">
            <a:avLst>
              <a:gd fmla="val 33333" name="adj1"/>
              <a:gd fmla="val 33333" name="adj2"/>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txBox="1"/>
          <p:nvPr/>
        </p:nvSpPr>
        <p:spPr>
          <a:xfrm>
            <a:off x="5532525" y="7878325"/>
            <a:ext cx="6150600" cy="15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highlight>
                  <a:srgbClr val="F4CCCC"/>
                </a:highlight>
                <a:latin typeface="Times New Roman"/>
                <a:ea typeface="Times New Roman"/>
                <a:cs typeface="Times New Roman"/>
                <a:sym typeface="Times New Roman"/>
              </a:rPr>
              <a:t>Stretch of the cervix:</a:t>
            </a:r>
            <a:endParaRPr b="1" sz="2000">
              <a:solidFill>
                <a:schemeClr val="dk1"/>
              </a:solidFill>
              <a:highlight>
                <a:srgbClr val="F4CCCC"/>
              </a:highlight>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Increases contractility (reflex) </a:t>
            </a:r>
            <a:endParaRPr sz="2000">
              <a:solidFill>
                <a:srgbClr val="8E7CC3"/>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Membrane sweeping</a:t>
            </a:r>
            <a:r>
              <a:rPr baseline="30000" lang="en" sz="2000">
                <a:solidFill>
                  <a:schemeClr val="dk1"/>
                </a:solidFill>
                <a:latin typeface="Times New Roman"/>
                <a:ea typeface="Times New Roman"/>
                <a:cs typeface="Times New Roman"/>
                <a:sym typeface="Times New Roman"/>
              </a:rPr>
              <a:t>3</a:t>
            </a:r>
            <a:r>
              <a:rPr lang="en" sz="2000">
                <a:solidFill>
                  <a:schemeClr val="dk1"/>
                </a:solidFill>
                <a:latin typeface="Times New Roman"/>
                <a:ea typeface="Times New Roman"/>
                <a:cs typeface="Times New Roman"/>
                <a:sym typeface="Times New Roman"/>
              </a:rPr>
              <a:t> &amp; rupture.</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Fetal head.</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rgbClr val="F4CCCC"/>
              </a:buClr>
              <a:buSzPts val="2000"/>
              <a:buFont typeface="Times New Roman"/>
              <a:buChar char="■"/>
            </a:pPr>
            <a:r>
              <a:rPr lang="en" sz="2000">
                <a:solidFill>
                  <a:schemeClr val="dk1"/>
                </a:solidFill>
                <a:latin typeface="Times New Roman"/>
                <a:ea typeface="Times New Roman"/>
                <a:cs typeface="Times New Roman"/>
                <a:sym typeface="Times New Roman"/>
              </a:rPr>
              <a:t>Positive feedback mechanism.</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rgbClr val="999999"/>
                </a:solidFill>
                <a:latin typeface="Times New Roman"/>
                <a:ea typeface="Times New Roman"/>
                <a:cs typeface="Times New Roman"/>
                <a:sym typeface="Times New Roman"/>
              </a:rPr>
              <a:t>Mechanisms: (1) </a:t>
            </a:r>
            <a:r>
              <a:rPr b="1" lang="en" sz="1500">
                <a:solidFill>
                  <a:srgbClr val="999999"/>
                </a:solidFill>
                <a:latin typeface="Times New Roman"/>
                <a:ea typeface="Times New Roman"/>
                <a:cs typeface="Times New Roman"/>
                <a:sym typeface="Times New Roman"/>
              </a:rPr>
              <a:t>Myogenic: </a:t>
            </a:r>
            <a:r>
              <a:rPr lang="en" sz="1500">
                <a:solidFill>
                  <a:srgbClr val="999999"/>
                </a:solidFill>
                <a:latin typeface="Times New Roman"/>
                <a:ea typeface="Times New Roman"/>
                <a:cs typeface="Times New Roman"/>
                <a:sym typeface="Times New Roman"/>
              </a:rPr>
              <a:t>Stretch allows calcium entry into the SMCs and depolarization spreads to body of uterus. (2) </a:t>
            </a:r>
            <a:r>
              <a:rPr b="1" lang="en" sz="1500">
                <a:solidFill>
                  <a:srgbClr val="999999"/>
                </a:solidFill>
                <a:latin typeface="Times New Roman"/>
                <a:ea typeface="Times New Roman"/>
                <a:cs typeface="Times New Roman"/>
                <a:sym typeface="Times New Roman"/>
              </a:rPr>
              <a:t>Spinal Reflex:</a:t>
            </a:r>
            <a:r>
              <a:rPr lang="en" sz="1500">
                <a:solidFill>
                  <a:srgbClr val="999999"/>
                </a:solidFill>
                <a:latin typeface="Times New Roman"/>
                <a:ea typeface="Times New Roman"/>
                <a:cs typeface="Times New Roman"/>
                <a:sym typeface="Times New Roman"/>
              </a:rPr>
              <a:t> Stretch of cervix initiates a spinal reflex and efferents from the spinal cords cause contraction of the uterine body, (3) </a:t>
            </a:r>
            <a:r>
              <a:rPr b="1" lang="en" sz="1500">
                <a:solidFill>
                  <a:srgbClr val="999999"/>
                </a:solidFill>
                <a:latin typeface="Times New Roman"/>
                <a:ea typeface="Times New Roman"/>
                <a:cs typeface="Times New Roman"/>
                <a:sym typeface="Times New Roman"/>
              </a:rPr>
              <a:t>Neuroendocrine Reflex: </a:t>
            </a:r>
            <a:r>
              <a:rPr lang="en" sz="1500">
                <a:solidFill>
                  <a:srgbClr val="999999"/>
                </a:solidFill>
                <a:latin typeface="Times New Roman"/>
                <a:ea typeface="Times New Roman"/>
                <a:cs typeface="Times New Roman"/>
                <a:sym typeface="Times New Roman"/>
              </a:rPr>
              <a:t>Stretch of cervix triggers release of oxytocin from hypothalamus, furthering contraction. </a:t>
            </a:r>
            <a:endParaRPr sz="15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138" name="Google Shape;138;p15"/>
          <p:cNvSpPr txBox="1"/>
          <p:nvPr/>
        </p:nvSpPr>
        <p:spPr>
          <a:xfrm>
            <a:off x="1058542" y="13734921"/>
            <a:ext cx="7338300" cy="601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Positive Feedback Mechanisms </a:t>
            </a:r>
            <a:endParaRPr sz="3500">
              <a:highlight>
                <a:srgbClr val="F4CCCC"/>
              </a:highlight>
              <a:latin typeface="Oswald"/>
              <a:ea typeface="Oswald"/>
              <a:cs typeface="Oswald"/>
              <a:sym typeface="Oswald"/>
            </a:endParaRPr>
          </a:p>
        </p:txBody>
      </p:sp>
      <p:pic>
        <p:nvPicPr>
          <p:cNvPr id="139" name="Google Shape;139;p15"/>
          <p:cNvPicPr preferRelativeResize="0"/>
          <p:nvPr/>
        </p:nvPicPr>
        <p:blipFill>
          <a:blip r:embed="rId4">
            <a:alphaModFix/>
          </a:blip>
          <a:stretch>
            <a:fillRect/>
          </a:stretch>
        </p:blipFill>
        <p:spPr>
          <a:xfrm>
            <a:off x="11683200" y="9605375"/>
            <a:ext cx="2131979" cy="3419694"/>
          </a:xfrm>
          <a:prstGeom prst="rect">
            <a:avLst/>
          </a:prstGeom>
          <a:noFill/>
          <a:ln cap="flat" cmpd="sng" w="9525">
            <a:solidFill>
              <a:srgbClr val="000000"/>
            </a:solidFill>
            <a:prstDash val="solid"/>
            <a:round/>
            <a:headEnd len="sm" w="sm" type="none"/>
            <a:tailEnd len="sm" w="sm" type="none"/>
          </a:ln>
        </p:spPr>
      </p:pic>
      <p:sp>
        <p:nvSpPr>
          <p:cNvPr id="140" name="Google Shape;140;p15"/>
          <p:cNvSpPr/>
          <p:nvPr/>
        </p:nvSpPr>
        <p:spPr>
          <a:xfrm>
            <a:off x="1102329" y="21484926"/>
            <a:ext cx="3079800" cy="11616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Contraction of uterus wall force baby’s head or body into the cervix, thus</a:t>
            </a:r>
            <a:endParaRPr b="1" sz="2000">
              <a:latin typeface="Times New Roman"/>
              <a:ea typeface="Times New Roman"/>
              <a:cs typeface="Times New Roman"/>
              <a:sym typeface="Times New Roman"/>
            </a:endParaRPr>
          </a:p>
        </p:txBody>
      </p:sp>
      <p:sp>
        <p:nvSpPr>
          <p:cNvPr id="141" name="Google Shape;141;p15"/>
          <p:cNvSpPr/>
          <p:nvPr/>
        </p:nvSpPr>
        <p:spPr>
          <a:xfrm>
            <a:off x="7962805" y="21484913"/>
            <a:ext cx="2144700" cy="1161600"/>
          </a:xfrm>
          <a:prstGeom prst="roundRect">
            <a:avLst>
              <a:gd fmla="val 16667" name="adj"/>
            </a:avLst>
          </a:prstGeom>
          <a:solidFill>
            <a:srgbClr val="F4CCCC"/>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latin typeface="Times New Roman"/>
                <a:ea typeface="Times New Roman"/>
                <a:cs typeface="Times New Roman"/>
                <a:sym typeface="Times New Roman"/>
              </a:rPr>
              <a:t>Stretch-sensitive nerve cells send </a:t>
            </a:r>
            <a:endParaRPr sz="2000">
              <a:latin typeface="Times New Roman"/>
              <a:ea typeface="Times New Roman"/>
              <a:cs typeface="Times New Roman"/>
              <a:sym typeface="Times New Roman"/>
            </a:endParaRPr>
          </a:p>
        </p:txBody>
      </p:sp>
      <p:sp>
        <p:nvSpPr>
          <p:cNvPr id="142" name="Google Shape;142;p15"/>
          <p:cNvSpPr/>
          <p:nvPr/>
        </p:nvSpPr>
        <p:spPr>
          <a:xfrm>
            <a:off x="626392" y="14018114"/>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cxnSp>
        <p:nvCxnSpPr>
          <p:cNvPr id="143" name="Google Shape;143;p15"/>
          <p:cNvCxnSpPr>
            <a:stCxn id="140" idx="3"/>
            <a:endCxn id="144" idx="1"/>
          </p:cNvCxnSpPr>
          <p:nvPr/>
        </p:nvCxnSpPr>
        <p:spPr>
          <a:xfrm>
            <a:off x="4182129" y="22065726"/>
            <a:ext cx="1598400" cy="0"/>
          </a:xfrm>
          <a:prstGeom prst="straightConnector1">
            <a:avLst/>
          </a:prstGeom>
          <a:noFill/>
          <a:ln cap="flat" cmpd="sng" w="38100">
            <a:solidFill>
              <a:srgbClr val="999999"/>
            </a:solidFill>
            <a:prstDash val="solid"/>
            <a:round/>
            <a:headEnd len="med" w="med" type="none"/>
            <a:tailEnd len="med" w="med" type="stealth"/>
          </a:ln>
        </p:spPr>
      </p:cxnSp>
      <p:sp>
        <p:nvSpPr>
          <p:cNvPr id="144" name="Google Shape;144;p15"/>
          <p:cNvSpPr/>
          <p:nvPr/>
        </p:nvSpPr>
        <p:spPr>
          <a:xfrm>
            <a:off x="5780446" y="21484914"/>
            <a:ext cx="1443600" cy="11616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Stretching of cervix</a:t>
            </a:r>
            <a:endParaRPr b="1" sz="2000">
              <a:latin typeface="Times New Roman"/>
              <a:ea typeface="Times New Roman"/>
              <a:cs typeface="Times New Roman"/>
              <a:sym typeface="Times New Roman"/>
            </a:endParaRPr>
          </a:p>
        </p:txBody>
      </p:sp>
      <p:sp>
        <p:nvSpPr>
          <p:cNvPr id="145" name="Google Shape;145;p15"/>
          <p:cNvSpPr txBox="1"/>
          <p:nvPr/>
        </p:nvSpPr>
        <p:spPr>
          <a:xfrm>
            <a:off x="4280621" y="21742038"/>
            <a:ext cx="1208700" cy="28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Times New Roman"/>
                <a:ea typeface="Times New Roman"/>
                <a:cs typeface="Times New Roman"/>
                <a:sym typeface="Times New Roman"/>
              </a:rPr>
              <a:t>Increasing</a:t>
            </a:r>
            <a:endParaRPr b="1" sz="1800">
              <a:solidFill>
                <a:schemeClr val="dk1"/>
              </a:solidFill>
              <a:latin typeface="Times New Roman"/>
              <a:ea typeface="Times New Roman"/>
              <a:cs typeface="Times New Roman"/>
              <a:sym typeface="Times New Roman"/>
            </a:endParaRPr>
          </a:p>
        </p:txBody>
      </p:sp>
      <p:cxnSp>
        <p:nvCxnSpPr>
          <p:cNvPr id="146" name="Google Shape;146;p15"/>
          <p:cNvCxnSpPr>
            <a:stCxn id="144" idx="3"/>
            <a:endCxn id="141" idx="1"/>
          </p:cNvCxnSpPr>
          <p:nvPr/>
        </p:nvCxnSpPr>
        <p:spPr>
          <a:xfrm>
            <a:off x="7224046" y="22065714"/>
            <a:ext cx="738900" cy="0"/>
          </a:xfrm>
          <a:prstGeom prst="straightConnector1">
            <a:avLst/>
          </a:prstGeom>
          <a:noFill/>
          <a:ln cap="flat" cmpd="sng" w="38100">
            <a:solidFill>
              <a:srgbClr val="999999"/>
            </a:solidFill>
            <a:prstDash val="solid"/>
            <a:round/>
            <a:headEnd len="med" w="med" type="none"/>
            <a:tailEnd len="med" w="med" type="stealth"/>
          </a:ln>
        </p:spPr>
      </p:cxnSp>
      <p:sp>
        <p:nvSpPr>
          <p:cNvPr id="147" name="Google Shape;147;p15"/>
          <p:cNvSpPr/>
          <p:nvPr/>
        </p:nvSpPr>
        <p:spPr>
          <a:xfrm>
            <a:off x="4363403" y="23344313"/>
            <a:ext cx="4277400" cy="1402800"/>
          </a:xfrm>
          <a:prstGeom prst="roundRect">
            <a:avLst>
              <a:gd fmla="val 16667" name="adj"/>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Positive feedback:</a:t>
            </a:r>
            <a:endParaRPr b="1" sz="2000">
              <a:latin typeface="Times New Roman"/>
              <a:ea typeface="Times New Roman"/>
              <a:cs typeface="Times New Roman"/>
              <a:sym typeface="Times New Roman"/>
            </a:endParaRPr>
          </a:p>
          <a:p>
            <a:pPr indent="0" lvl="0" marL="0" rtl="0" algn="ctr">
              <a:spcBef>
                <a:spcPts val="0"/>
              </a:spcBef>
              <a:spcAft>
                <a:spcPts val="0"/>
              </a:spcAft>
              <a:buNone/>
            </a:pPr>
            <a:r>
              <a:rPr lang="en" sz="2000">
                <a:latin typeface="Times New Roman"/>
                <a:ea typeface="Times New Roman"/>
                <a:cs typeface="Times New Roman"/>
                <a:sym typeface="Times New Roman"/>
              </a:rPr>
              <a:t>Increased stretching of cervix causes release of more oxytocin, which results in more stretching of cervix</a:t>
            </a:r>
            <a:endParaRPr sz="2000">
              <a:latin typeface="Times New Roman"/>
              <a:ea typeface="Times New Roman"/>
              <a:cs typeface="Times New Roman"/>
              <a:sym typeface="Times New Roman"/>
            </a:endParaRPr>
          </a:p>
        </p:txBody>
      </p:sp>
      <p:sp>
        <p:nvSpPr>
          <p:cNvPr id="148" name="Google Shape;148;p15"/>
          <p:cNvSpPr/>
          <p:nvPr/>
        </p:nvSpPr>
        <p:spPr>
          <a:xfrm>
            <a:off x="7962805" y="21484917"/>
            <a:ext cx="2144700" cy="319800"/>
          </a:xfrm>
          <a:prstGeom prst="round2SameRect">
            <a:avLst>
              <a:gd fmla="val 16667" name="adj1"/>
              <a:gd fmla="val 0" name="adj2"/>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Receptors</a:t>
            </a:r>
            <a:endParaRPr b="1"/>
          </a:p>
        </p:txBody>
      </p:sp>
      <p:sp>
        <p:nvSpPr>
          <p:cNvPr id="149" name="Google Shape;149;p15"/>
          <p:cNvSpPr txBox="1"/>
          <p:nvPr/>
        </p:nvSpPr>
        <p:spPr>
          <a:xfrm>
            <a:off x="10370292" y="21742041"/>
            <a:ext cx="1208700" cy="28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Times New Roman"/>
                <a:ea typeface="Times New Roman"/>
                <a:cs typeface="Times New Roman"/>
                <a:sym typeface="Times New Roman"/>
              </a:rPr>
              <a:t>Input</a:t>
            </a:r>
            <a:endParaRPr b="1" sz="1800">
              <a:latin typeface="Times New Roman"/>
              <a:ea typeface="Times New Roman"/>
              <a:cs typeface="Times New Roman"/>
              <a:sym typeface="Times New Roman"/>
            </a:endParaRPr>
          </a:p>
        </p:txBody>
      </p:sp>
      <p:sp>
        <p:nvSpPr>
          <p:cNvPr id="150" name="Google Shape;150;p15"/>
          <p:cNvSpPr txBox="1"/>
          <p:nvPr/>
        </p:nvSpPr>
        <p:spPr>
          <a:xfrm>
            <a:off x="10292766" y="22107084"/>
            <a:ext cx="1487700" cy="49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E06666"/>
                </a:solidFill>
                <a:latin typeface="Times New Roman"/>
                <a:ea typeface="Times New Roman"/>
                <a:cs typeface="Times New Roman"/>
                <a:sym typeface="Times New Roman"/>
              </a:rPr>
              <a:t>Nerve impulses</a:t>
            </a:r>
            <a:endParaRPr sz="1800">
              <a:solidFill>
                <a:srgbClr val="E06666"/>
              </a:solidFill>
              <a:latin typeface="Times New Roman"/>
              <a:ea typeface="Times New Roman"/>
              <a:cs typeface="Times New Roman"/>
              <a:sym typeface="Times New Roman"/>
            </a:endParaRPr>
          </a:p>
        </p:txBody>
      </p:sp>
      <p:sp>
        <p:nvSpPr>
          <p:cNvPr id="151" name="Google Shape;151;p15"/>
          <p:cNvSpPr/>
          <p:nvPr/>
        </p:nvSpPr>
        <p:spPr>
          <a:xfrm>
            <a:off x="11965762" y="21484914"/>
            <a:ext cx="2265600" cy="1161600"/>
          </a:xfrm>
          <a:prstGeom prst="roundRect">
            <a:avLst>
              <a:gd fmla="val 16667" name="adj"/>
            </a:avLst>
          </a:prstGeom>
          <a:solidFill>
            <a:srgbClr val="F4CCCC"/>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latin typeface="Times New Roman"/>
                <a:ea typeface="Times New Roman"/>
                <a:cs typeface="Times New Roman"/>
                <a:sym typeface="Times New Roman"/>
              </a:rPr>
              <a:t>Brain interprets input and releases</a:t>
            </a:r>
            <a:endParaRPr sz="2000">
              <a:latin typeface="Times New Roman"/>
              <a:ea typeface="Times New Roman"/>
              <a:cs typeface="Times New Roman"/>
              <a:sym typeface="Times New Roman"/>
            </a:endParaRPr>
          </a:p>
        </p:txBody>
      </p:sp>
      <p:cxnSp>
        <p:nvCxnSpPr>
          <p:cNvPr id="152" name="Google Shape;152;p15"/>
          <p:cNvCxnSpPr>
            <a:stCxn id="141" idx="3"/>
            <a:endCxn id="151" idx="1"/>
          </p:cNvCxnSpPr>
          <p:nvPr/>
        </p:nvCxnSpPr>
        <p:spPr>
          <a:xfrm>
            <a:off x="10107505" y="22065713"/>
            <a:ext cx="1858200" cy="0"/>
          </a:xfrm>
          <a:prstGeom prst="straightConnector1">
            <a:avLst/>
          </a:prstGeom>
          <a:noFill/>
          <a:ln cap="flat" cmpd="sng" w="38100">
            <a:solidFill>
              <a:srgbClr val="999999"/>
            </a:solidFill>
            <a:prstDash val="solid"/>
            <a:round/>
            <a:headEnd len="med" w="med" type="none"/>
            <a:tailEnd len="med" w="med" type="stealth"/>
          </a:ln>
        </p:spPr>
      </p:cxnSp>
      <p:sp>
        <p:nvSpPr>
          <p:cNvPr id="153" name="Google Shape;153;p15"/>
          <p:cNvSpPr/>
          <p:nvPr/>
        </p:nvSpPr>
        <p:spPr>
          <a:xfrm>
            <a:off x="11965762" y="21484919"/>
            <a:ext cx="2265600" cy="319800"/>
          </a:xfrm>
          <a:prstGeom prst="round2SameRect">
            <a:avLst>
              <a:gd fmla="val 16667" name="adj1"/>
              <a:gd fmla="val 0" name="adj2"/>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Control center</a:t>
            </a:r>
            <a:endParaRPr b="1"/>
          </a:p>
        </p:txBody>
      </p:sp>
      <p:cxnSp>
        <p:nvCxnSpPr>
          <p:cNvPr id="154" name="Google Shape;154;p15"/>
          <p:cNvCxnSpPr>
            <a:stCxn id="151" idx="2"/>
            <a:endCxn id="155" idx="3"/>
          </p:cNvCxnSpPr>
          <p:nvPr/>
        </p:nvCxnSpPr>
        <p:spPr>
          <a:xfrm>
            <a:off x="13098562" y="22646514"/>
            <a:ext cx="0" cy="697800"/>
          </a:xfrm>
          <a:prstGeom prst="straightConnector1">
            <a:avLst/>
          </a:prstGeom>
          <a:noFill/>
          <a:ln cap="flat" cmpd="sng" w="38100">
            <a:solidFill>
              <a:srgbClr val="999999"/>
            </a:solidFill>
            <a:prstDash val="solid"/>
            <a:round/>
            <a:headEnd len="med" w="med" type="none"/>
            <a:tailEnd len="med" w="med" type="stealth"/>
          </a:ln>
        </p:spPr>
      </p:cxnSp>
      <p:sp>
        <p:nvSpPr>
          <p:cNvPr id="156" name="Google Shape;156;p15"/>
          <p:cNvSpPr/>
          <p:nvPr/>
        </p:nvSpPr>
        <p:spPr>
          <a:xfrm>
            <a:off x="11965763" y="23344313"/>
            <a:ext cx="2265600" cy="1402800"/>
          </a:xfrm>
          <a:prstGeom prst="roundRect">
            <a:avLst>
              <a:gd fmla="val 16667" name="adj"/>
            </a:avLst>
          </a:prstGeom>
          <a:solidFill>
            <a:srgbClr val="F4CCCC"/>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latin typeface="Times New Roman"/>
                <a:ea typeface="Times New Roman"/>
                <a:cs typeface="Times New Roman"/>
                <a:sym typeface="Times New Roman"/>
              </a:rPr>
              <a:t>Muscles in wall of uterus contract more forcefully</a:t>
            </a:r>
            <a:endParaRPr sz="2000">
              <a:latin typeface="Times New Roman"/>
              <a:ea typeface="Times New Roman"/>
              <a:cs typeface="Times New Roman"/>
              <a:sym typeface="Times New Roman"/>
            </a:endParaRPr>
          </a:p>
        </p:txBody>
      </p:sp>
      <p:sp>
        <p:nvSpPr>
          <p:cNvPr id="155" name="Google Shape;155;p15"/>
          <p:cNvSpPr/>
          <p:nvPr/>
        </p:nvSpPr>
        <p:spPr>
          <a:xfrm>
            <a:off x="11965760" y="23344308"/>
            <a:ext cx="2265600" cy="319800"/>
          </a:xfrm>
          <a:prstGeom prst="round2SameRect">
            <a:avLst>
              <a:gd fmla="val 16667" name="adj1"/>
              <a:gd fmla="val 0" name="adj2"/>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Effectors</a:t>
            </a:r>
            <a:endParaRPr b="1"/>
          </a:p>
        </p:txBody>
      </p:sp>
      <p:sp>
        <p:nvSpPr>
          <p:cNvPr id="157" name="Google Shape;157;p15"/>
          <p:cNvSpPr txBox="1"/>
          <p:nvPr/>
        </p:nvSpPr>
        <p:spPr>
          <a:xfrm>
            <a:off x="11860504" y="22745794"/>
            <a:ext cx="1208700" cy="28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Times New Roman"/>
                <a:ea typeface="Times New Roman"/>
                <a:cs typeface="Times New Roman"/>
                <a:sym typeface="Times New Roman"/>
              </a:rPr>
              <a:t>Output</a:t>
            </a:r>
            <a:endParaRPr b="1" sz="1800">
              <a:latin typeface="Times New Roman"/>
              <a:ea typeface="Times New Roman"/>
              <a:cs typeface="Times New Roman"/>
              <a:sym typeface="Times New Roman"/>
            </a:endParaRPr>
          </a:p>
        </p:txBody>
      </p:sp>
      <p:sp>
        <p:nvSpPr>
          <p:cNvPr id="158" name="Google Shape;158;p15"/>
          <p:cNvSpPr txBox="1"/>
          <p:nvPr/>
        </p:nvSpPr>
        <p:spPr>
          <a:xfrm>
            <a:off x="13127904" y="22745788"/>
            <a:ext cx="1208700" cy="28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E06666"/>
                </a:solidFill>
                <a:latin typeface="Times New Roman"/>
                <a:ea typeface="Times New Roman"/>
                <a:cs typeface="Times New Roman"/>
                <a:sym typeface="Times New Roman"/>
              </a:rPr>
              <a:t>Oxytocin</a:t>
            </a:r>
            <a:endParaRPr sz="1800">
              <a:solidFill>
                <a:srgbClr val="E06666"/>
              </a:solidFill>
              <a:latin typeface="Times New Roman"/>
              <a:ea typeface="Times New Roman"/>
              <a:cs typeface="Times New Roman"/>
              <a:sym typeface="Times New Roman"/>
            </a:endParaRPr>
          </a:p>
        </p:txBody>
      </p:sp>
      <p:cxnSp>
        <p:nvCxnSpPr>
          <p:cNvPr id="159" name="Google Shape;159;p15"/>
          <p:cNvCxnSpPr>
            <a:stCxn id="156" idx="1"/>
            <a:endCxn id="160" idx="3"/>
          </p:cNvCxnSpPr>
          <p:nvPr/>
        </p:nvCxnSpPr>
        <p:spPr>
          <a:xfrm rot="10800000">
            <a:off x="11360063" y="24045713"/>
            <a:ext cx="605700" cy="0"/>
          </a:xfrm>
          <a:prstGeom prst="straightConnector1">
            <a:avLst/>
          </a:prstGeom>
          <a:noFill/>
          <a:ln cap="flat" cmpd="sng" w="38100">
            <a:solidFill>
              <a:srgbClr val="999999"/>
            </a:solidFill>
            <a:prstDash val="solid"/>
            <a:round/>
            <a:headEnd len="med" w="med" type="none"/>
            <a:tailEnd len="med" w="med" type="stealth"/>
          </a:ln>
        </p:spPr>
      </p:cxnSp>
      <p:sp>
        <p:nvSpPr>
          <p:cNvPr id="160" name="Google Shape;160;p15"/>
          <p:cNvSpPr/>
          <p:nvPr/>
        </p:nvSpPr>
        <p:spPr>
          <a:xfrm>
            <a:off x="9215328" y="23464913"/>
            <a:ext cx="2144700" cy="11616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Baby’s body stretches cervix more</a:t>
            </a:r>
            <a:endParaRPr b="1" sz="2000">
              <a:latin typeface="Times New Roman"/>
              <a:ea typeface="Times New Roman"/>
              <a:cs typeface="Times New Roman"/>
              <a:sym typeface="Times New Roman"/>
            </a:endParaRPr>
          </a:p>
        </p:txBody>
      </p:sp>
      <p:cxnSp>
        <p:nvCxnSpPr>
          <p:cNvPr id="161" name="Google Shape;161;p15"/>
          <p:cNvCxnSpPr>
            <a:stCxn id="160" idx="1"/>
            <a:endCxn id="147" idx="3"/>
          </p:cNvCxnSpPr>
          <p:nvPr/>
        </p:nvCxnSpPr>
        <p:spPr>
          <a:xfrm rot="10800000">
            <a:off x="8640828" y="24045713"/>
            <a:ext cx="574500" cy="0"/>
          </a:xfrm>
          <a:prstGeom prst="straightConnector1">
            <a:avLst/>
          </a:prstGeom>
          <a:noFill/>
          <a:ln cap="flat" cmpd="sng" w="38100">
            <a:solidFill>
              <a:srgbClr val="999999"/>
            </a:solidFill>
            <a:prstDash val="solid"/>
            <a:round/>
            <a:headEnd len="med" w="med" type="none"/>
            <a:tailEnd len="med" w="med" type="stealth"/>
          </a:ln>
        </p:spPr>
      </p:cxnSp>
      <p:cxnSp>
        <p:nvCxnSpPr>
          <p:cNvPr id="162" name="Google Shape;162;p15"/>
          <p:cNvCxnSpPr>
            <a:stCxn id="147" idx="0"/>
            <a:endCxn id="144" idx="2"/>
          </p:cNvCxnSpPr>
          <p:nvPr/>
        </p:nvCxnSpPr>
        <p:spPr>
          <a:xfrm rot="10800000">
            <a:off x="6502103" y="22646513"/>
            <a:ext cx="0" cy="697800"/>
          </a:xfrm>
          <a:prstGeom prst="straightConnector1">
            <a:avLst/>
          </a:prstGeom>
          <a:noFill/>
          <a:ln cap="flat" cmpd="sng" w="38100">
            <a:solidFill>
              <a:srgbClr val="999999"/>
            </a:solidFill>
            <a:prstDash val="solid"/>
            <a:round/>
            <a:headEnd len="med" w="med" type="none"/>
            <a:tailEnd len="med" w="med" type="stealth"/>
          </a:ln>
        </p:spPr>
      </p:cxnSp>
      <p:sp>
        <p:nvSpPr>
          <p:cNvPr id="163" name="Google Shape;163;p15"/>
          <p:cNvSpPr txBox="1"/>
          <p:nvPr/>
        </p:nvSpPr>
        <p:spPr>
          <a:xfrm>
            <a:off x="0" y="16936175"/>
            <a:ext cx="14097000" cy="6978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Times New Roman"/>
              <a:buAutoNum type="arabicPeriod"/>
            </a:pPr>
            <a:r>
              <a:rPr b="1" lang="en" sz="1500">
                <a:latin typeface="Times New Roman"/>
                <a:ea typeface="Times New Roman"/>
                <a:cs typeface="Times New Roman"/>
                <a:sym typeface="Times New Roman"/>
              </a:rPr>
              <a:t>What Exactly Triggers Labor? A Coherent Mechanism:</a:t>
            </a:r>
            <a:r>
              <a:rPr lang="en" sz="1500">
                <a:latin typeface="Times New Roman"/>
                <a:ea typeface="Times New Roman"/>
                <a:cs typeface="Times New Roman"/>
                <a:sym typeface="Times New Roman"/>
              </a:rPr>
              <a:t> The proposed mechanism is a sudden shift in increased estrogen/progesterone ratio, this happens in the following manner: From the previous lecture we mentioned placenta only synthesizes estrogens from androgens (DHEAS) </a:t>
            </a:r>
            <a:r>
              <a:rPr lang="en" sz="1500">
                <a:solidFill>
                  <a:srgbClr val="222222"/>
                </a:solidFill>
                <a:highlight>
                  <a:srgbClr val="FFFFFF"/>
                </a:highlight>
                <a:latin typeface="Times New Roman"/>
                <a:ea typeface="Times New Roman"/>
                <a:cs typeface="Times New Roman"/>
                <a:sym typeface="Times New Roman"/>
              </a:rPr>
              <a:t>→ Fetal hypothalamus starts maturing enough near labor to secrete large amounts of CRH (CRH gene is also encoded in the placenta, so it is also produced by placenta) → </a:t>
            </a:r>
            <a:r>
              <a:rPr lang="en" sz="1500">
                <a:solidFill>
                  <a:schemeClr val="dk1"/>
                </a:solidFill>
                <a:latin typeface="Times New Roman"/>
                <a:ea typeface="Times New Roman"/>
                <a:cs typeface="Times New Roman"/>
                <a:sym typeface="Times New Roman"/>
              </a:rPr>
              <a:t>↑ACTH </a:t>
            </a:r>
            <a:r>
              <a:rPr lang="en" sz="1500">
                <a:solidFill>
                  <a:srgbClr val="222222"/>
                </a:solidFill>
                <a:highlight>
                  <a:srgbClr val="FFFFFF"/>
                </a:highlight>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a:t>
            </a:r>
            <a:r>
              <a:rPr lang="en" sz="1500">
                <a:solidFill>
                  <a:srgbClr val="222222"/>
                </a:solidFill>
                <a:highlight>
                  <a:srgbClr val="FFFFFF"/>
                </a:highlight>
                <a:latin typeface="Times New Roman"/>
                <a:ea typeface="Times New Roman"/>
                <a:cs typeface="Times New Roman"/>
                <a:sym typeface="Times New Roman"/>
              </a:rPr>
              <a:t>Cortisol and androgens from both fetal and maternal adrenal cortex → Cortisol can inhibit progesterone receptors, leading to an increase estrogen/progesterone ratio, androgens are converted to estrogens → More estrogen action and less progesterone action leads to upregulation of oxytocin receptors and more gap junctions → Oxytocin and estrogen cause increased synthesis of PGs → PGs cause softening and dilation of cervix (explained later) and PGs and Oxytocin cause uterine contraction → </a:t>
            </a:r>
            <a:r>
              <a:rPr lang="en" sz="1500">
                <a:solidFill>
                  <a:schemeClr val="dk1"/>
                </a:solidFill>
                <a:latin typeface="Times New Roman"/>
                <a:ea typeface="Times New Roman"/>
                <a:cs typeface="Times New Roman"/>
                <a:sym typeface="Times New Roman"/>
              </a:rPr>
              <a:t> Fetus descends into cervix, activation of cervix pressure-receptors causes more release of oxytocin through neuroendocrine reflex, and through a spinal reflex from mechanosensitive neurons from the cervix the body of uterus is triggered to contract. </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lang="en" sz="1500">
                <a:latin typeface="Times New Roman"/>
                <a:ea typeface="Times New Roman"/>
                <a:cs typeface="Times New Roman"/>
                <a:sym typeface="Times New Roman"/>
              </a:rPr>
              <a:t>This happens through what we call a “myogenic mechanism”, there are mechanosensitive calcium channels on unitary smooth muscles, when the muscle is stretched, the calcium channels is “pulled apart” and calcium enters the cell and causes contraction. </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lang="en" sz="1500">
                <a:latin typeface="Times New Roman"/>
                <a:ea typeface="Times New Roman"/>
                <a:cs typeface="Times New Roman"/>
                <a:sym typeface="Times New Roman"/>
              </a:rPr>
              <a:t>Membrane sweeping: A procedure to induce labor in which a doctor injects their finger into the vagina towards the uterus to separate fetal membranes (amnion and chorion) from the uterus. This seemingly increases prostaglandin production through uncertain mechanisms. </a:t>
            </a:r>
            <a:endParaRPr sz="1500">
              <a:latin typeface="Times New Roman"/>
              <a:ea typeface="Times New Roman"/>
              <a:cs typeface="Times New Roman"/>
              <a:sym typeface="Times New Roman"/>
            </a:endParaRPr>
          </a:p>
        </p:txBody>
      </p:sp>
      <p:sp>
        <p:nvSpPr>
          <p:cNvPr id="164" name="Google Shape;164;p15"/>
          <p:cNvSpPr/>
          <p:nvPr/>
        </p:nvSpPr>
        <p:spPr>
          <a:xfrm>
            <a:off x="12321750" y="13750800"/>
            <a:ext cx="468600" cy="2545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65" name="Google Shape;165;p15"/>
          <p:cNvSpPr/>
          <p:nvPr/>
        </p:nvSpPr>
        <p:spPr>
          <a:xfrm>
            <a:off x="11563575" y="13750800"/>
            <a:ext cx="468600" cy="2545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66" name="Google Shape;166;p15"/>
          <p:cNvSpPr txBox="1"/>
          <p:nvPr/>
        </p:nvSpPr>
        <p:spPr>
          <a:xfrm>
            <a:off x="687700" y="4708375"/>
            <a:ext cx="6277200" cy="26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B4A7D6"/>
              </a:solidFill>
              <a:latin typeface="Times New Roman"/>
              <a:ea typeface="Times New Roman"/>
              <a:cs typeface="Times New Roman"/>
              <a:sym typeface="Times New Roman"/>
            </a:endParaRPr>
          </a:p>
          <a:p>
            <a:pPr indent="-355600" lvl="0" marL="457200" rtl="0" algn="l">
              <a:spcBef>
                <a:spcPts val="0"/>
              </a:spcBef>
              <a:spcAft>
                <a:spcPts val="0"/>
              </a:spcAft>
              <a:buClr>
                <a:srgbClr val="B4A7D6"/>
              </a:buClr>
              <a:buSzPts val="2000"/>
              <a:buFont typeface="Times New Roman"/>
              <a:buChar char="●"/>
            </a:pPr>
            <a:r>
              <a:rPr lang="en" sz="2000">
                <a:solidFill>
                  <a:schemeClr val="dk1"/>
                </a:solidFill>
                <a:latin typeface="Times New Roman"/>
                <a:ea typeface="Times New Roman"/>
                <a:cs typeface="Times New Roman"/>
                <a:sym typeface="Times New Roman"/>
              </a:rPr>
              <a:t>The fetus’s pituitary gland secretes increasing quantities of </a:t>
            </a:r>
            <a:r>
              <a:rPr b="1" lang="en" sz="2000">
                <a:solidFill>
                  <a:schemeClr val="dk1"/>
                </a:solidFill>
                <a:latin typeface="Times New Roman"/>
                <a:ea typeface="Times New Roman"/>
                <a:cs typeface="Times New Roman"/>
                <a:sym typeface="Times New Roman"/>
              </a:rPr>
              <a:t>oxytocin</a:t>
            </a:r>
            <a:r>
              <a:rPr lang="en" sz="2000">
                <a:solidFill>
                  <a:schemeClr val="dk1"/>
                </a:solidFill>
                <a:latin typeface="Times New Roman"/>
                <a:ea typeface="Times New Roman"/>
                <a:cs typeface="Times New Roman"/>
                <a:sym typeface="Times New Roman"/>
              </a:rPr>
              <a:t>.  </a:t>
            </a:r>
            <a:endParaRPr sz="2000">
              <a:solidFill>
                <a:srgbClr val="B4A7D6"/>
              </a:solidFill>
              <a:latin typeface="Times New Roman"/>
              <a:ea typeface="Times New Roman"/>
              <a:cs typeface="Times New Roman"/>
              <a:sym typeface="Times New Roman"/>
            </a:endParaRPr>
          </a:p>
          <a:p>
            <a:pPr indent="-355600" lvl="0" marL="457200" rtl="0" algn="l">
              <a:spcBef>
                <a:spcPts val="0"/>
              </a:spcBef>
              <a:spcAft>
                <a:spcPts val="0"/>
              </a:spcAft>
              <a:buClr>
                <a:srgbClr val="B4A7D6"/>
              </a:buClr>
              <a:buSzPts val="2000"/>
              <a:buFont typeface="Times New Roman"/>
              <a:buChar char="●"/>
            </a:pPr>
            <a:r>
              <a:rPr lang="en" sz="2000">
                <a:solidFill>
                  <a:schemeClr val="dk1"/>
                </a:solidFill>
                <a:latin typeface="Times New Roman"/>
                <a:ea typeface="Times New Roman"/>
                <a:cs typeface="Times New Roman"/>
                <a:sym typeface="Times New Roman"/>
              </a:rPr>
              <a:t>The fetus’s adrenal glands secrete large quantities of </a:t>
            </a:r>
            <a:r>
              <a:rPr b="1" lang="en" sz="2000">
                <a:solidFill>
                  <a:schemeClr val="dk1"/>
                </a:solidFill>
                <a:latin typeface="Times New Roman"/>
                <a:ea typeface="Times New Roman"/>
                <a:cs typeface="Times New Roman"/>
                <a:sym typeface="Times New Roman"/>
              </a:rPr>
              <a:t>cortisol</a:t>
            </a:r>
            <a:r>
              <a:rPr lang="en" sz="2000">
                <a:solidFill>
                  <a:schemeClr val="dk1"/>
                </a:solidFill>
                <a:latin typeface="Times New Roman"/>
                <a:ea typeface="Times New Roman"/>
                <a:cs typeface="Times New Roman"/>
                <a:sym typeface="Times New Roman"/>
              </a:rPr>
              <a:t>, another possible uterine stimulant.</a:t>
            </a:r>
            <a:r>
              <a:rPr lang="en" sz="2000">
                <a:latin typeface="Times New Roman"/>
                <a:ea typeface="Times New Roman"/>
                <a:cs typeface="Times New Roman"/>
                <a:sym typeface="Times New Roman"/>
              </a:rPr>
              <a:t> </a:t>
            </a:r>
            <a:r>
              <a:rPr lang="en" sz="2000">
                <a:solidFill>
                  <a:srgbClr val="B4A7D6"/>
                </a:solidFill>
                <a:latin typeface="Times New Roman"/>
                <a:ea typeface="Times New Roman"/>
                <a:cs typeface="Times New Roman"/>
                <a:sym typeface="Times New Roman"/>
              </a:rPr>
              <a:t> </a:t>
            </a:r>
            <a:endParaRPr sz="2000">
              <a:solidFill>
                <a:srgbClr val="B4A7D6"/>
              </a:solidFill>
              <a:latin typeface="Times New Roman"/>
              <a:ea typeface="Times New Roman"/>
              <a:cs typeface="Times New Roman"/>
              <a:sym typeface="Times New Roman"/>
            </a:endParaRPr>
          </a:p>
          <a:p>
            <a:pPr indent="-355600" lvl="0" marL="457200" rtl="0" algn="l">
              <a:spcBef>
                <a:spcPts val="0"/>
              </a:spcBef>
              <a:spcAft>
                <a:spcPts val="0"/>
              </a:spcAft>
              <a:buClr>
                <a:srgbClr val="B4A7D6"/>
              </a:buClr>
              <a:buSzPts val="2000"/>
              <a:buFont typeface="Times New Roman"/>
              <a:buChar char="●"/>
            </a:pPr>
            <a:r>
              <a:rPr lang="en" sz="2000">
                <a:solidFill>
                  <a:schemeClr val="dk1"/>
                </a:solidFill>
                <a:latin typeface="Times New Roman"/>
                <a:ea typeface="Times New Roman"/>
                <a:cs typeface="Times New Roman"/>
                <a:sym typeface="Times New Roman"/>
              </a:rPr>
              <a:t>The fetal membranes release </a:t>
            </a:r>
            <a:r>
              <a:rPr b="1" lang="en" sz="2000">
                <a:solidFill>
                  <a:schemeClr val="dk1"/>
                </a:solidFill>
                <a:latin typeface="Times New Roman"/>
                <a:ea typeface="Times New Roman"/>
                <a:cs typeface="Times New Roman"/>
                <a:sym typeface="Times New Roman"/>
              </a:rPr>
              <a:t>prostaglandins</a:t>
            </a:r>
            <a:r>
              <a:rPr lang="en" sz="2000">
                <a:solidFill>
                  <a:schemeClr val="dk1"/>
                </a:solidFill>
                <a:latin typeface="Times New Roman"/>
                <a:ea typeface="Times New Roman"/>
                <a:cs typeface="Times New Roman"/>
                <a:sym typeface="Times New Roman"/>
              </a:rPr>
              <a:t> in high concentration at the time of labor.</a:t>
            </a:r>
            <a:endParaRPr sz="2000">
              <a:solidFill>
                <a:srgbClr val="E06666"/>
              </a:solidFill>
              <a:latin typeface="Times New Roman"/>
              <a:ea typeface="Times New Roman"/>
              <a:cs typeface="Times New Roman"/>
              <a:sym typeface="Times New Roman"/>
            </a:endParaRPr>
          </a:p>
        </p:txBody>
      </p:sp>
      <p:sp>
        <p:nvSpPr>
          <p:cNvPr id="167" name="Google Shape;167;p15"/>
          <p:cNvSpPr txBox="1"/>
          <p:nvPr/>
        </p:nvSpPr>
        <p:spPr>
          <a:xfrm>
            <a:off x="917775" y="7047455"/>
            <a:ext cx="69510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3000">
              <a:highlight>
                <a:srgbClr val="D9D2E9"/>
              </a:highlight>
              <a:latin typeface="Oswald"/>
              <a:ea typeface="Oswald"/>
              <a:cs typeface="Oswald"/>
              <a:sym typeface="Oswald"/>
            </a:endParaRPr>
          </a:p>
        </p:txBody>
      </p:sp>
      <p:pic>
        <p:nvPicPr>
          <p:cNvPr id="168" name="Google Shape;168;p15"/>
          <p:cNvPicPr preferRelativeResize="0"/>
          <p:nvPr/>
        </p:nvPicPr>
        <p:blipFill rotWithShape="1">
          <a:blip r:embed="rId5">
            <a:alphaModFix/>
          </a:blip>
          <a:srcRect b="19794" l="8183" r="58857" t="30443"/>
          <a:stretch/>
        </p:blipFill>
        <p:spPr>
          <a:xfrm>
            <a:off x="11325274" y="13823025"/>
            <a:ext cx="1701899" cy="1926292"/>
          </a:xfrm>
          <a:prstGeom prst="rect">
            <a:avLst/>
          </a:prstGeom>
          <a:noFill/>
          <a:ln cap="flat" cmpd="sng" w="9525">
            <a:solidFill>
              <a:srgbClr val="000000"/>
            </a:solidFill>
            <a:prstDash val="solid"/>
            <a:round/>
            <a:headEnd len="sm" w="sm" type="none"/>
            <a:tailEnd len="sm" w="sm" type="none"/>
          </a:ln>
        </p:spPr>
      </p:pic>
      <p:sp>
        <p:nvSpPr>
          <p:cNvPr id="169" name="Google Shape;169;p15"/>
          <p:cNvSpPr/>
          <p:nvPr/>
        </p:nvSpPr>
        <p:spPr>
          <a:xfrm>
            <a:off x="428775" y="7229486"/>
            <a:ext cx="468600" cy="3969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170" name="Google Shape;170;p15"/>
          <p:cNvSpPr txBox="1"/>
          <p:nvPr/>
        </p:nvSpPr>
        <p:spPr>
          <a:xfrm>
            <a:off x="884926" y="7143425"/>
            <a:ext cx="3000000" cy="6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highlight>
                  <a:srgbClr val="F4CCCC"/>
                </a:highlight>
                <a:latin typeface="Oswald"/>
                <a:ea typeface="Oswald"/>
                <a:cs typeface="Oswald"/>
                <a:sym typeface="Oswald"/>
              </a:rPr>
              <a:t>Mechanical</a:t>
            </a:r>
            <a:r>
              <a:rPr lang="en" sz="3000">
                <a:highlight>
                  <a:srgbClr val="F4CCCC"/>
                </a:highlight>
                <a:latin typeface="Oswald"/>
                <a:ea typeface="Oswald"/>
                <a:cs typeface="Oswald"/>
                <a:sym typeface="Oswald"/>
              </a:rPr>
              <a:t> Changes</a:t>
            </a:r>
            <a:endParaRPr sz="3000">
              <a:highlight>
                <a:srgbClr val="F4CCCC"/>
              </a:highlight>
              <a:latin typeface="Oswald"/>
              <a:ea typeface="Oswald"/>
              <a:cs typeface="Oswald"/>
              <a:sym typeface="Oswald"/>
            </a:endParaRPr>
          </a:p>
        </p:txBody>
      </p:sp>
      <p:sp>
        <p:nvSpPr>
          <p:cNvPr id="171" name="Google Shape;171;p15"/>
          <p:cNvSpPr txBox="1"/>
          <p:nvPr/>
        </p:nvSpPr>
        <p:spPr>
          <a:xfrm>
            <a:off x="340200" y="14510925"/>
            <a:ext cx="8056800" cy="11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Times New Roman"/>
                <a:ea typeface="Times New Roman"/>
                <a:cs typeface="Times New Roman"/>
                <a:sym typeface="Times New Roman"/>
              </a:rPr>
              <a:t>Labor contractions obey all the principles of positive feedback:</a:t>
            </a:r>
            <a:endParaRPr b="1" sz="2200">
              <a:solidFill>
                <a:schemeClr val="dk1"/>
              </a:solidFill>
              <a:latin typeface="Times New Roman"/>
              <a:ea typeface="Times New Roman"/>
              <a:cs typeface="Times New Roman"/>
              <a:sym typeface="Times New Roman"/>
            </a:endParaRPr>
          </a:p>
          <a:p>
            <a:pPr indent="-368300" lvl="0" marL="914400" rtl="0" algn="l">
              <a:spcBef>
                <a:spcPts val="0"/>
              </a:spcBef>
              <a:spcAft>
                <a:spcPts val="0"/>
              </a:spcAft>
              <a:buClr>
                <a:schemeClr val="dk1"/>
              </a:buClr>
              <a:buSzPts val="2200"/>
              <a:buFont typeface="Times New Roman"/>
              <a:buAutoNum type="arabicPeriod"/>
            </a:pPr>
            <a:r>
              <a:rPr lang="en" sz="2200">
                <a:solidFill>
                  <a:schemeClr val="dk1"/>
                </a:solidFill>
                <a:latin typeface="Times New Roman"/>
                <a:ea typeface="Times New Roman"/>
                <a:cs typeface="Times New Roman"/>
                <a:sym typeface="Times New Roman"/>
              </a:rPr>
              <a:t>Stretching of the cervix causes the entire body of the uterus to contract.</a:t>
            </a:r>
            <a:endParaRPr sz="2200">
              <a:solidFill>
                <a:schemeClr val="dk1"/>
              </a:solidFill>
              <a:latin typeface="Times New Roman"/>
              <a:ea typeface="Times New Roman"/>
              <a:cs typeface="Times New Roman"/>
              <a:sym typeface="Times New Roman"/>
            </a:endParaRPr>
          </a:p>
          <a:p>
            <a:pPr indent="-368300" lvl="0" marL="914400" rtl="0" algn="l">
              <a:spcBef>
                <a:spcPts val="0"/>
              </a:spcBef>
              <a:spcAft>
                <a:spcPts val="0"/>
              </a:spcAft>
              <a:buClr>
                <a:schemeClr val="dk1"/>
              </a:buClr>
              <a:buSzPts val="2200"/>
              <a:buFont typeface="Times New Roman"/>
              <a:buAutoNum type="arabicPeriod"/>
            </a:pPr>
            <a:r>
              <a:rPr lang="en" sz="2200">
                <a:solidFill>
                  <a:schemeClr val="dk1"/>
                </a:solidFill>
                <a:latin typeface="Times New Roman"/>
                <a:ea typeface="Times New Roman"/>
                <a:cs typeface="Times New Roman"/>
                <a:sym typeface="Times New Roman"/>
              </a:rPr>
              <a:t>Stretching of the cervix also causes the pituitary gland to secrete oxytocin.</a:t>
            </a:r>
            <a:endParaRPr sz="2200">
              <a:solidFill>
                <a:schemeClr val="dk1"/>
              </a:solidFill>
              <a:latin typeface="Times New Roman"/>
              <a:ea typeface="Times New Roman"/>
              <a:cs typeface="Times New Roman"/>
              <a:sym typeface="Times New Roman"/>
            </a:endParaRPr>
          </a:p>
        </p:txBody>
      </p:sp>
      <p:sp>
        <p:nvSpPr>
          <p:cNvPr id="172" name="Google Shape;172;p15"/>
          <p:cNvSpPr/>
          <p:nvPr/>
        </p:nvSpPr>
        <p:spPr>
          <a:xfrm>
            <a:off x="467675" y="4418170"/>
            <a:ext cx="771000" cy="1083600"/>
          </a:xfrm>
          <a:prstGeom prst="halfFrame">
            <a:avLst>
              <a:gd fmla="val 33333" name="adj1"/>
              <a:gd fmla="val 33333" name="adj2"/>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txBox="1"/>
          <p:nvPr/>
        </p:nvSpPr>
        <p:spPr>
          <a:xfrm>
            <a:off x="725625" y="4671915"/>
            <a:ext cx="6459300" cy="6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highlight>
                  <a:srgbClr val="D9D2E9"/>
                </a:highlight>
                <a:latin typeface="Times New Roman"/>
                <a:ea typeface="Times New Roman"/>
                <a:cs typeface="Times New Roman"/>
                <a:sym typeface="Times New Roman"/>
              </a:rPr>
              <a:t>Effect of Fetal Hormones on The Uterus</a:t>
            </a:r>
            <a:r>
              <a:rPr b="1" baseline="30000" lang="en" sz="2000">
                <a:solidFill>
                  <a:schemeClr val="dk1"/>
                </a:solidFill>
                <a:highlight>
                  <a:srgbClr val="D9D2E9"/>
                </a:highlight>
                <a:latin typeface="Times New Roman"/>
                <a:ea typeface="Times New Roman"/>
                <a:cs typeface="Times New Roman"/>
                <a:sym typeface="Times New Roman"/>
              </a:rPr>
              <a:t>1</a:t>
            </a:r>
            <a:r>
              <a:rPr b="1" lang="en" sz="2000">
                <a:solidFill>
                  <a:schemeClr val="dk1"/>
                </a:solidFill>
                <a:highlight>
                  <a:srgbClr val="D9D2E9"/>
                </a:highlight>
                <a:latin typeface="Times New Roman"/>
                <a:ea typeface="Times New Roman"/>
                <a:cs typeface="Times New Roman"/>
                <a:sym typeface="Times New Roman"/>
              </a:rPr>
              <a:t>:</a:t>
            </a:r>
            <a:endParaRPr b="1" sz="2000">
              <a:solidFill>
                <a:schemeClr val="dk1"/>
              </a:solidFill>
              <a:highlight>
                <a:srgbClr val="D9D2E9"/>
              </a:highlight>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174" name="Google Shape;174;p15"/>
          <p:cNvSpPr txBox="1"/>
          <p:nvPr/>
        </p:nvSpPr>
        <p:spPr>
          <a:xfrm>
            <a:off x="548098" y="9791175"/>
            <a:ext cx="49350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Onset of Labor</a:t>
            </a:r>
            <a:endParaRPr sz="3700">
              <a:highlight>
                <a:srgbClr val="F4CCCC"/>
              </a:highlight>
              <a:latin typeface="Oswald"/>
              <a:ea typeface="Oswald"/>
              <a:cs typeface="Oswald"/>
              <a:sym typeface="Oswald"/>
            </a:endParaRPr>
          </a:p>
        </p:txBody>
      </p:sp>
      <p:sp>
        <p:nvSpPr>
          <p:cNvPr id="175" name="Google Shape;175;p15"/>
          <p:cNvSpPr/>
          <p:nvPr/>
        </p:nvSpPr>
        <p:spPr>
          <a:xfrm>
            <a:off x="188032" y="10126290"/>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76" name="Google Shape;176;p15"/>
          <p:cNvSpPr/>
          <p:nvPr/>
        </p:nvSpPr>
        <p:spPr>
          <a:xfrm>
            <a:off x="456644" y="10757675"/>
            <a:ext cx="9071700" cy="2848200"/>
          </a:xfrm>
          <a:prstGeom prst="roundRect">
            <a:avLst>
              <a:gd fmla="val 16667" name="adj"/>
            </a:avLst>
          </a:prstGeom>
          <a:no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txBox="1"/>
          <p:nvPr/>
        </p:nvSpPr>
        <p:spPr>
          <a:xfrm>
            <a:off x="490800" y="10757673"/>
            <a:ext cx="8473800" cy="23256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F4CCCC"/>
              </a:buClr>
              <a:buSzPts val="2300"/>
              <a:buFont typeface="Times New Roman"/>
              <a:buChar char="●"/>
            </a:pPr>
            <a:r>
              <a:rPr b="1" lang="en" sz="2300">
                <a:solidFill>
                  <a:schemeClr val="dk1"/>
                </a:solidFill>
                <a:latin typeface="Times New Roman"/>
                <a:ea typeface="Times New Roman"/>
                <a:cs typeface="Times New Roman"/>
                <a:sym typeface="Times New Roman"/>
              </a:rPr>
              <a:t>During pregnancy:- </a:t>
            </a:r>
            <a:endParaRPr b="1" sz="2300">
              <a:solidFill>
                <a:srgbClr val="F4CCCC"/>
              </a:solidFill>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Periodic episodes of weak and slow rhythmical uterine contractions (Braxton Hicks) </a:t>
            </a:r>
            <a:r>
              <a:rPr b="1" lang="en" sz="2300">
                <a:solidFill>
                  <a:srgbClr val="EA9999"/>
                </a:solidFill>
                <a:latin typeface="Times New Roman"/>
                <a:ea typeface="Times New Roman"/>
                <a:cs typeface="Times New Roman"/>
                <a:sym typeface="Times New Roman"/>
              </a:rPr>
              <a:t>2nd trimester.</a:t>
            </a:r>
            <a:endParaRPr b="1" sz="2300">
              <a:solidFill>
                <a:srgbClr val="F4CCCC"/>
              </a:solidFill>
              <a:latin typeface="Times New Roman"/>
              <a:ea typeface="Times New Roman"/>
              <a:cs typeface="Times New Roman"/>
              <a:sym typeface="Times New Roman"/>
            </a:endParaRPr>
          </a:p>
          <a:p>
            <a:pPr indent="-374650" lvl="0" marL="457200" rtl="0" algn="l">
              <a:spcBef>
                <a:spcPts val="0"/>
              </a:spcBef>
              <a:spcAft>
                <a:spcPts val="0"/>
              </a:spcAft>
              <a:buClr>
                <a:srgbClr val="F4CCCC"/>
              </a:buClr>
              <a:buSzPts val="2300"/>
              <a:buFont typeface="Times New Roman"/>
              <a:buChar char="●"/>
            </a:pPr>
            <a:r>
              <a:rPr b="1" lang="en" sz="2300">
                <a:solidFill>
                  <a:schemeClr val="dk1"/>
                </a:solidFill>
                <a:latin typeface="Times New Roman"/>
                <a:ea typeface="Times New Roman"/>
                <a:cs typeface="Times New Roman"/>
                <a:sym typeface="Times New Roman"/>
              </a:rPr>
              <a:t>Towards end of pregnancy:- </a:t>
            </a:r>
            <a:endParaRPr b="1" sz="2300">
              <a:solidFill>
                <a:srgbClr val="F4CCCC"/>
              </a:solidFill>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Uterine contractions become progressively stronger.</a:t>
            </a:r>
            <a:endParaRPr sz="2300">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Suddenly uterine contractions become very strong leading to cervical effacement and dilatation.</a:t>
            </a:r>
            <a:endParaRPr sz="2300">
              <a:latin typeface="Times New Roman"/>
              <a:ea typeface="Times New Roman"/>
              <a:cs typeface="Times New Roman"/>
              <a:sym typeface="Times New Roman"/>
            </a:endParaRPr>
          </a:p>
        </p:txBody>
      </p:sp>
      <p:sp>
        <p:nvSpPr>
          <p:cNvPr id="178" name="Google Shape;178;p15"/>
          <p:cNvSpPr txBox="1"/>
          <p:nvPr/>
        </p:nvSpPr>
        <p:spPr>
          <a:xfrm>
            <a:off x="10543613" y="8194615"/>
            <a:ext cx="2529000" cy="69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7-3</a:t>
            </a:r>
            <a:r>
              <a:rPr b="1" baseline="30000" lang="en" sz="2200">
                <a:latin typeface="Merriweather"/>
                <a:ea typeface="Merriweather"/>
                <a:cs typeface="Merriweather"/>
                <a:sym typeface="Merriweather"/>
              </a:rPr>
              <a:t>1</a:t>
            </a:r>
            <a:r>
              <a:rPr b="1" lang="en" sz="2200">
                <a:latin typeface="Merriweather"/>
                <a:ea typeface="Merriweather"/>
                <a:cs typeface="Merriweather"/>
                <a:sym typeface="Merriweather"/>
              </a:rPr>
              <a:t> </a:t>
            </a:r>
            <a:endParaRPr b="1" sz="2200">
              <a:latin typeface="Merriweather"/>
              <a:ea typeface="Merriweather"/>
              <a:cs typeface="Merriweather"/>
              <a:sym typeface="Merriweather"/>
            </a:endParaRPr>
          </a:p>
        </p:txBody>
      </p:sp>
      <p:sp>
        <p:nvSpPr>
          <p:cNvPr id="179" name="Google Shape;179;p15"/>
          <p:cNvSpPr txBox="1"/>
          <p:nvPr/>
        </p:nvSpPr>
        <p:spPr>
          <a:xfrm>
            <a:off x="11342100" y="12889775"/>
            <a:ext cx="3000000" cy="69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7-4 </a:t>
            </a:r>
            <a:r>
              <a:rPr lang="en" sz="1200">
                <a:solidFill>
                  <a:schemeClr val="dk1"/>
                </a:solidFill>
                <a:latin typeface="Times New Roman"/>
                <a:ea typeface="Times New Roman"/>
                <a:cs typeface="Times New Roman"/>
                <a:sym typeface="Times New Roman"/>
              </a:rPr>
              <a:t>Initiation of labor</a:t>
            </a:r>
            <a:endParaRPr b="1" sz="1200">
              <a:latin typeface="Merriweather"/>
              <a:ea typeface="Merriweather"/>
              <a:cs typeface="Merriweather"/>
              <a:sym typeface="Merriweather"/>
            </a:endParaRPr>
          </a:p>
        </p:txBody>
      </p:sp>
      <p:sp>
        <p:nvSpPr>
          <p:cNvPr id="180" name="Google Shape;180;p15"/>
          <p:cNvSpPr txBox="1"/>
          <p:nvPr/>
        </p:nvSpPr>
        <p:spPr>
          <a:xfrm>
            <a:off x="11325275" y="15657463"/>
            <a:ext cx="1701900" cy="69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highlight>
                  <a:srgbClr val="FFFFFF"/>
                </a:highlight>
                <a:latin typeface="Merriweather"/>
                <a:ea typeface="Merriweather"/>
                <a:cs typeface="Merriweather"/>
                <a:sym typeface="Merriweather"/>
              </a:rPr>
              <a:t>Figure 7-5 </a:t>
            </a:r>
            <a:endParaRPr b="1" sz="2200">
              <a:highlight>
                <a:srgbClr val="FFFFFF"/>
              </a:highlight>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16"/>
          <p:cNvSpPr/>
          <p:nvPr/>
        </p:nvSpPr>
        <p:spPr>
          <a:xfrm>
            <a:off x="315850" y="14885300"/>
            <a:ext cx="13217700" cy="1958400"/>
          </a:xfrm>
          <a:prstGeom prst="roundRect">
            <a:avLst>
              <a:gd fmla="val 16667" name="adj"/>
            </a:avLst>
          </a:prstGeom>
          <a:no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a:off x="0" y="-10534"/>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87" name="Google Shape;187;p16"/>
          <p:cNvSpPr/>
          <p:nvPr/>
        </p:nvSpPr>
        <p:spPr>
          <a:xfrm>
            <a:off x="656616" y="-10489"/>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88" name="Google Shape;188;p16"/>
          <p:cNvSpPr txBox="1"/>
          <p:nvPr/>
        </p:nvSpPr>
        <p:spPr>
          <a:xfrm>
            <a:off x="11409324" y="-2087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Seven </a:t>
            </a:r>
            <a:endParaRPr sz="3500">
              <a:latin typeface="Oswald"/>
              <a:ea typeface="Oswald"/>
              <a:cs typeface="Oswald"/>
              <a:sym typeface="Oswald"/>
            </a:endParaRPr>
          </a:p>
        </p:txBody>
      </p:sp>
      <p:sp>
        <p:nvSpPr>
          <p:cNvPr id="189" name="Google Shape;189;p16"/>
          <p:cNvSpPr txBox="1"/>
          <p:nvPr/>
        </p:nvSpPr>
        <p:spPr>
          <a:xfrm>
            <a:off x="929925" y="-1052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LABOR</a:t>
            </a:r>
            <a:endParaRPr sz="3200">
              <a:solidFill>
                <a:srgbClr val="FFFFFF"/>
              </a:solidFill>
              <a:latin typeface="Oswald"/>
              <a:ea typeface="Oswald"/>
              <a:cs typeface="Oswald"/>
              <a:sym typeface="Oswald"/>
            </a:endParaRPr>
          </a:p>
        </p:txBody>
      </p:sp>
      <p:sp>
        <p:nvSpPr>
          <p:cNvPr id="190" name="Google Shape;190;p16"/>
          <p:cNvSpPr txBox="1"/>
          <p:nvPr/>
        </p:nvSpPr>
        <p:spPr>
          <a:xfrm>
            <a:off x="188014" y="-59398"/>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91" name="Google Shape;191;p16"/>
          <p:cNvSpPr txBox="1"/>
          <p:nvPr/>
        </p:nvSpPr>
        <p:spPr>
          <a:xfrm>
            <a:off x="0" y="169129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192" name="Google Shape;192;p16"/>
          <p:cNvSpPr/>
          <p:nvPr/>
        </p:nvSpPr>
        <p:spPr>
          <a:xfrm>
            <a:off x="545100" y="16912900"/>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193" name="Google Shape;193;p16"/>
          <p:cNvSpPr/>
          <p:nvPr/>
        </p:nvSpPr>
        <p:spPr>
          <a:xfrm>
            <a:off x="0" y="169129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94" name="Google Shape;194;p16"/>
          <p:cNvSpPr txBox="1"/>
          <p:nvPr/>
        </p:nvSpPr>
        <p:spPr>
          <a:xfrm>
            <a:off x="737549" y="536665"/>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Phases of Parturition</a:t>
            </a:r>
            <a:r>
              <a:rPr baseline="30000" lang="en" sz="3700">
                <a:highlight>
                  <a:srgbClr val="F4CCCC"/>
                </a:highlight>
                <a:latin typeface="Oswald"/>
                <a:ea typeface="Oswald"/>
                <a:cs typeface="Oswald"/>
                <a:sym typeface="Oswald"/>
              </a:rPr>
              <a:t>1</a:t>
            </a:r>
            <a:endParaRPr baseline="30000" sz="3700">
              <a:highlight>
                <a:srgbClr val="F4CCCC"/>
              </a:highlight>
              <a:latin typeface="Oswald"/>
              <a:ea typeface="Oswald"/>
              <a:cs typeface="Oswald"/>
              <a:sym typeface="Oswald"/>
            </a:endParaRPr>
          </a:p>
        </p:txBody>
      </p:sp>
      <p:sp>
        <p:nvSpPr>
          <p:cNvPr id="195" name="Google Shape;195;p16"/>
          <p:cNvSpPr/>
          <p:nvPr/>
        </p:nvSpPr>
        <p:spPr>
          <a:xfrm>
            <a:off x="347339" y="854627"/>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96" name="Google Shape;196;p16"/>
          <p:cNvSpPr/>
          <p:nvPr/>
        </p:nvSpPr>
        <p:spPr>
          <a:xfrm>
            <a:off x="257600" y="1838150"/>
            <a:ext cx="7338300" cy="4092900"/>
          </a:xfrm>
          <a:prstGeom prst="round1Rect">
            <a:avLst>
              <a:gd fmla="val 16667" name="adj"/>
            </a:avLst>
          </a:prstGeom>
          <a:noFill/>
          <a:ln cap="flat" cmpd="sng" w="38100">
            <a:solidFill>
              <a:srgbClr val="EFEFE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a:off x="195325" y="1497700"/>
            <a:ext cx="5194200" cy="858900"/>
          </a:xfrm>
          <a:prstGeom prst="roundRect">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Phase 0 (Pregnancy)</a:t>
            </a:r>
            <a:endParaRPr b="1" sz="2800">
              <a:solidFill>
                <a:srgbClr val="FFFFFF"/>
              </a:solidFill>
              <a:latin typeface="Merriweather"/>
              <a:ea typeface="Merriweather"/>
              <a:cs typeface="Merriweather"/>
              <a:sym typeface="Merriweather"/>
            </a:endParaRPr>
          </a:p>
        </p:txBody>
      </p:sp>
      <p:sp>
        <p:nvSpPr>
          <p:cNvPr id="198" name="Google Shape;198;p16"/>
          <p:cNvSpPr/>
          <p:nvPr/>
        </p:nvSpPr>
        <p:spPr>
          <a:xfrm flipH="1">
            <a:off x="264273" y="1564133"/>
            <a:ext cx="859800" cy="726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a:t>
            </a:r>
            <a:r>
              <a:rPr b="1" lang="en" sz="2200">
                <a:solidFill>
                  <a:srgbClr val="E6B8AF"/>
                </a:solidFill>
              </a:rPr>
              <a:t>1</a:t>
            </a:r>
            <a:endParaRPr b="1" sz="2200">
              <a:solidFill>
                <a:srgbClr val="E6B8AF"/>
              </a:solidFill>
            </a:endParaRPr>
          </a:p>
        </p:txBody>
      </p:sp>
      <p:sp>
        <p:nvSpPr>
          <p:cNvPr id="199" name="Google Shape;199;p16"/>
          <p:cNvSpPr txBox="1"/>
          <p:nvPr/>
        </p:nvSpPr>
        <p:spPr>
          <a:xfrm>
            <a:off x="408650" y="2356575"/>
            <a:ext cx="6936300" cy="15435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Occurs during early pregnancy. The uterus is relaxed (quiescent).</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Increase in </a:t>
            </a:r>
            <a:r>
              <a:rPr lang="en" sz="2500">
                <a:solidFill>
                  <a:srgbClr val="EA9999"/>
                </a:solidFill>
                <a:latin typeface="Times New Roman"/>
                <a:ea typeface="Times New Roman"/>
                <a:cs typeface="Times New Roman"/>
                <a:sym typeface="Times New Roman"/>
              </a:rPr>
              <a:t>cAMP </a:t>
            </a:r>
            <a:r>
              <a:rPr lang="en" sz="2500">
                <a:latin typeface="Times New Roman"/>
                <a:ea typeface="Times New Roman"/>
                <a:cs typeface="Times New Roman"/>
                <a:sym typeface="Times New Roman"/>
              </a:rPr>
              <a:t>level.</a:t>
            </a:r>
            <a:r>
              <a:rPr baseline="30000" lang="en" sz="2500">
                <a:latin typeface="Times New Roman"/>
                <a:ea typeface="Times New Roman"/>
                <a:cs typeface="Times New Roman"/>
                <a:sym typeface="Times New Roman"/>
              </a:rPr>
              <a:t>2</a:t>
            </a:r>
            <a:endParaRPr baseline="30000"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solidFill>
                  <a:srgbClr val="999999"/>
                </a:solidFill>
                <a:latin typeface="Times New Roman"/>
                <a:ea typeface="Times New Roman"/>
                <a:cs typeface="Times New Roman"/>
                <a:sym typeface="Times New Roman"/>
              </a:rPr>
              <a:t>It has been hypothesized that the higher progesterone levels </a:t>
            </a:r>
            <a:r>
              <a:rPr lang="en" sz="2500">
                <a:latin typeface="Times New Roman"/>
                <a:ea typeface="Times New Roman"/>
                <a:cs typeface="Times New Roman"/>
                <a:sym typeface="Times New Roman"/>
              </a:rPr>
              <a:t>increase in production of:-</a:t>
            </a:r>
            <a:endParaRPr sz="2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2200">
                <a:solidFill>
                  <a:srgbClr val="EA9999"/>
                </a:solidFill>
                <a:latin typeface="Times New Roman"/>
                <a:ea typeface="Times New Roman"/>
                <a:cs typeface="Times New Roman"/>
                <a:sym typeface="Times New Roman"/>
              </a:rPr>
              <a:t>Prostacyclin (PGI</a:t>
            </a:r>
            <a:r>
              <a:rPr b="1" baseline="-25000" lang="en" sz="2200">
                <a:solidFill>
                  <a:srgbClr val="EA9999"/>
                </a:solidFill>
                <a:latin typeface="Times New Roman"/>
                <a:ea typeface="Times New Roman"/>
                <a:cs typeface="Times New Roman"/>
                <a:sym typeface="Times New Roman"/>
              </a:rPr>
              <a:t>2</a:t>
            </a:r>
            <a:r>
              <a:rPr b="1" lang="en" sz="2200">
                <a:solidFill>
                  <a:srgbClr val="EA9999"/>
                </a:solidFill>
                <a:latin typeface="Times New Roman"/>
                <a:ea typeface="Times New Roman"/>
                <a:cs typeface="Times New Roman"/>
                <a:sym typeface="Times New Roman"/>
              </a:rPr>
              <a:t>)</a:t>
            </a:r>
            <a:r>
              <a:rPr lang="en" sz="2200">
                <a:solidFill>
                  <a:schemeClr val="dk1"/>
                </a:solidFill>
                <a:latin typeface="Times New Roman"/>
                <a:ea typeface="Times New Roman"/>
                <a:cs typeface="Times New Roman"/>
                <a:sym typeface="Times New Roman"/>
              </a:rPr>
              <a:t>, </a:t>
            </a:r>
            <a:r>
              <a:rPr b="1" lang="en" sz="2200">
                <a:solidFill>
                  <a:srgbClr val="EA9999"/>
                </a:solidFill>
                <a:latin typeface="Times New Roman"/>
                <a:ea typeface="Times New Roman"/>
                <a:cs typeface="Times New Roman"/>
                <a:sym typeface="Times New Roman"/>
              </a:rPr>
              <a:t>Nitric oxide (NO)</a:t>
            </a:r>
            <a:r>
              <a:rPr lang="en" sz="2200">
                <a:solidFill>
                  <a:schemeClr val="dk1"/>
                </a:solidFill>
                <a:latin typeface="Times New Roman"/>
                <a:ea typeface="Times New Roman"/>
                <a:cs typeface="Times New Roman"/>
                <a:sym typeface="Times New Roman"/>
              </a:rPr>
              <a:t>, and </a:t>
            </a:r>
            <a:r>
              <a:rPr b="1" lang="en" sz="2200">
                <a:solidFill>
                  <a:srgbClr val="EA9999"/>
                </a:solidFill>
                <a:latin typeface="Times New Roman"/>
                <a:ea typeface="Times New Roman"/>
                <a:cs typeface="Times New Roman"/>
                <a:sym typeface="Times New Roman"/>
              </a:rPr>
              <a:t>Parathyroid hormone-related protein (PTHrP)</a:t>
            </a:r>
            <a:r>
              <a:rPr b="1" lang="en" sz="2200">
                <a:solidFill>
                  <a:srgbClr val="8E7CC3"/>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which can all cause uterine relaxation.</a:t>
            </a:r>
            <a:endParaRPr sz="2500">
              <a:latin typeface="Times New Roman"/>
              <a:ea typeface="Times New Roman"/>
              <a:cs typeface="Times New Roman"/>
              <a:sym typeface="Times New Roman"/>
            </a:endParaRPr>
          </a:p>
        </p:txBody>
      </p:sp>
      <p:sp>
        <p:nvSpPr>
          <p:cNvPr id="200" name="Google Shape;200;p16"/>
          <p:cNvSpPr/>
          <p:nvPr/>
        </p:nvSpPr>
        <p:spPr>
          <a:xfrm>
            <a:off x="257600" y="6521525"/>
            <a:ext cx="7338300" cy="3805200"/>
          </a:xfrm>
          <a:prstGeom prst="round1Rect">
            <a:avLst>
              <a:gd fmla="val 16667" name="adj"/>
            </a:avLst>
          </a:prstGeom>
          <a:noFill/>
          <a:ln cap="flat" cmpd="sng" w="38100">
            <a:solidFill>
              <a:srgbClr val="EFEFE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a:off x="195325" y="6181063"/>
            <a:ext cx="5194200" cy="858900"/>
          </a:xfrm>
          <a:prstGeom prst="roundRect">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Phase 1 (Activation)</a:t>
            </a:r>
            <a:endParaRPr b="1" sz="2800">
              <a:solidFill>
                <a:srgbClr val="FFFFFF"/>
              </a:solidFill>
              <a:latin typeface="Merriweather"/>
              <a:ea typeface="Merriweather"/>
              <a:cs typeface="Merriweather"/>
              <a:sym typeface="Merriweather"/>
            </a:endParaRPr>
          </a:p>
        </p:txBody>
      </p:sp>
      <p:sp>
        <p:nvSpPr>
          <p:cNvPr id="202" name="Google Shape;202;p16"/>
          <p:cNvSpPr/>
          <p:nvPr/>
        </p:nvSpPr>
        <p:spPr>
          <a:xfrm flipH="1">
            <a:off x="332261" y="6238358"/>
            <a:ext cx="859800" cy="726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a:t>
            </a:r>
            <a:r>
              <a:rPr b="1" lang="en" sz="2200">
                <a:solidFill>
                  <a:srgbClr val="E6B8AF"/>
                </a:solidFill>
              </a:rPr>
              <a:t>2</a:t>
            </a:r>
            <a:endParaRPr b="1" sz="2200">
              <a:solidFill>
                <a:srgbClr val="E6B8AF"/>
              </a:solidFill>
            </a:endParaRPr>
          </a:p>
        </p:txBody>
      </p:sp>
      <p:sp>
        <p:nvSpPr>
          <p:cNvPr id="203" name="Google Shape;203;p16"/>
          <p:cNvSpPr txBox="1"/>
          <p:nvPr/>
        </p:nvSpPr>
        <p:spPr>
          <a:xfrm>
            <a:off x="552425" y="7032425"/>
            <a:ext cx="6936300" cy="18192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Occurs in </a:t>
            </a:r>
            <a:r>
              <a:rPr b="1" lang="en" sz="2300">
                <a:solidFill>
                  <a:srgbClr val="EA9999"/>
                </a:solidFill>
                <a:latin typeface="Times New Roman"/>
                <a:ea typeface="Times New Roman"/>
                <a:cs typeface="Times New Roman"/>
                <a:sym typeface="Times New Roman"/>
              </a:rPr>
              <a:t>third trimester</a:t>
            </a:r>
            <a:r>
              <a:rPr lang="en" sz="2300">
                <a:latin typeface="Times New Roman"/>
                <a:ea typeface="Times New Roman"/>
                <a:cs typeface="Times New Roman"/>
                <a:sym typeface="Times New Roman"/>
              </a:rPr>
              <a:t>.</a:t>
            </a:r>
            <a:endParaRPr sz="2300">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Promote a switch from quiescent to active uterus.</a:t>
            </a:r>
            <a:endParaRPr sz="2300">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Increase excitability &amp; responsiveness to    stimulators by:-</a:t>
            </a:r>
            <a:endParaRPr sz="2300">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 sz="2500">
                <a:solidFill>
                  <a:schemeClr val="dk1"/>
                </a:solidFill>
                <a:latin typeface="Times New Roman"/>
                <a:ea typeface="Times New Roman"/>
                <a:cs typeface="Times New Roman"/>
                <a:sym typeface="Times New Roman"/>
              </a:rPr>
              <a:t>Increasing </a:t>
            </a:r>
            <a:r>
              <a:rPr lang="en" sz="2500">
                <a:solidFill>
                  <a:schemeClr val="dk1"/>
                </a:solidFill>
                <a:latin typeface="Times New Roman"/>
                <a:ea typeface="Times New Roman"/>
                <a:cs typeface="Times New Roman"/>
                <a:sym typeface="Times New Roman"/>
              </a:rPr>
              <a:t>expression of gap junctions.</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 sz="2500">
                <a:solidFill>
                  <a:schemeClr val="dk1"/>
                </a:solidFill>
                <a:latin typeface="Times New Roman"/>
                <a:ea typeface="Times New Roman"/>
                <a:cs typeface="Times New Roman"/>
                <a:sym typeface="Times New Roman"/>
              </a:rPr>
              <a:t>Increasing G protein-coupled receptors (</a:t>
            </a:r>
            <a:r>
              <a:rPr b="1" lang="en" sz="2500">
                <a:solidFill>
                  <a:srgbClr val="EA9999"/>
                </a:solidFill>
                <a:latin typeface="Times New Roman"/>
                <a:ea typeface="Times New Roman"/>
                <a:cs typeface="Times New Roman"/>
                <a:sym typeface="Times New Roman"/>
              </a:rPr>
              <a:t>Oxytocin receptors</a:t>
            </a:r>
            <a:r>
              <a:rPr lang="en" sz="2500">
                <a:solidFill>
                  <a:srgbClr val="EA9999"/>
                </a:solidFill>
                <a:latin typeface="Times New Roman"/>
                <a:ea typeface="Times New Roman"/>
                <a:cs typeface="Times New Roman"/>
                <a:sym typeface="Times New Roman"/>
              </a:rPr>
              <a:t> </a:t>
            </a:r>
            <a:r>
              <a:rPr lang="en" sz="2500">
                <a:solidFill>
                  <a:schemeClr val="dk1"/>
                </a:solidFill>
                <a:latin typeface="Times New Roman"/>
                <a:ea typeface="Times New Roman"/>
                <a:cs typeface="Times New Roman"/>
                <a:sym typeface="Times New Roman"/>
              </a:rPr>
              <a:t>&amp; </a:t>
            </a:r>
            <a:r>
              <a:rPr b="1" lang="en" sz="2500">
                <a:solidFill>
                  <a:srgbClr val="EA9999"/>
                </a:solidFill>
                <a:latin typeface="Times New Roman"/>
                <a:ea typeface="Times New Roman"/>
                <a:cs typeface="Times New Roman"/>
                <a:sym typeface="Times New Roman"/>
              </a:rPr>
              <a:t>PGF2 alpha receptors</a:t>
            </a:r>
            <a:r>
              <a:rPr lang="en" sz="2500">
                <a:solidFill>
                  <a:schemeClr val="dk1"/>
                </a:solidFill>
                <a:latin typeface="Times New Roman"/>
                <a:ea typeface="Times New Roman"/>
                <a:cs typeface="Times New Roman"/>
                <a:sym typeface="Times New Roman"/>
              </a:rPr>
              <a:t>).</a:t>
            </a:r>
            <a:endParaRPr sz="2300">
              <a:latin typeface="Times New Roman"/>
              <a:ea typeface="Times New Roman"/>
              <a:cs typeface="Times New Roman"/>
              <a:sym typeface="Times New Roman"/>
            </a:endParaRPr>
          </a:p>
        </p:txBody>
      </p:sp>
      <p:sp>
        <p:nvSpPr>
          <p:cNvPr id="204" name="Google Shape;204;p16"/>
          <p:cNvSpPr/>
          <p:nvPr/>
        </p:nvSpPr>
        <p:spPr>
          <a:xfrm>
            <a:off x="374013" y="10976563"/>
            <a:ext cx="6383700" cy="3258900"/>
          </a:xfrm>
          <a:prstGeom prst="round1Rect">
            <a:avLst>
              <a:gd fmla="val 16667" name="adj"/>
            </a:avLst>
          </a:prstGeom>
          <a:noFill/>
          <a:ln cap="flat" cmpd="sng" w="38100">
            <a:solidFill>
              <a:srgbClr val="EFEFE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a:off x="311750" y="10636113"/>
            <a:ext cx="5698200" cy="858900"/>
          </a:xfrm>
          <a:prstGeom prst="roundRect">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Phase 2 (S</a:t>
            </a:r>
            <a:r>
              <a:rPr b="1" lang="en" sz="2800">
                <a:solidFill>
                  <a:srgbClr val="FFFFFF"/>
                </a:solidFill>
                <a:latin typeface="Merriweather"/>
                <a:ea typeface="Merriweather"/>
                <a:cs typeface="Merriweather"/>
                <a:sym typeface="Merriweather"/>
              </a:rPr>
              <a:t>timulation</a:t>
            </a:r>
            <a:r>
              <a:rPr b="1" lang="en" sz="2800">
                <a:solidFill>
                  <a:srgbClr val="FFFFFF"/>
                </a:solidFill>
                <a:latin typeface="Merriweather"/>
                <a:ea typeface="Merriweather"/>
                <a:cs typeface="Merriweather"/>
                <a:sym typeface="Merriweather"/>
              </a:rPr>
              <a:t>)</a:t>
            </a:r>
            <a:endParaRPr b="1" sz="2800">
              <a:solidFill>
                <a:srgbClr val="FFFFFF"/>
              </a:solidFill>
              <a:latin typeface="Merriweather"/>
              <a:ea typeface="Merriweather"/>
              <a:cs typeface="Merriweather"/>
              <a:sym typeface="Merriweather"/>
            </a:endParaRPr>
          </a:p>
        </p:txBody>
      </p:sp>
      <p:sp>
        <p:nvSpPr>
          <p:cNvPr id="206" name="Google Shape;206;p16"/>
          <p:cNvSpPr/>
          <p:nvPr/>
        </p:nvSpPr>
        <p:spPr>
          <a:xfrm flipH="1">
            <a:off x="380686" y="10702533"/>
            <a:ext cx="859800" cy="726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a:t>
            </a:r>
            <a:r>
              <a:rPr b="1" lang="en" sz="2200">
                <a:solidFill>
                  <a:srgbClr val="E6B8AF"/>
                </a:solidFill>
              </a:rPr>
              <a:t>3</a:t>
            </a:r>
            <a:endParaRPr b="1" sz="2200">
              <a:solidFill>
                <a:srgbClr val="E6B8AF"/>
              </a:solidFill>
            </a:endParaRPr>
          </a:p>
        </p:txBody>
      </p:sp>
      <p:sp>
        <p:nvSpPr>
          <p:cNvPr id="207" name="Google Shape;207;p16"/>
          <p:cNvSpPr txBox="1"/>
          <p:nvPr/>
        </p:nvSpPr>
        <p:spPr>
          <a:xfrm>
            <a:off x="668813" y="11487463"/>
            <a:ext cx="6549900" cy="18192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Occurs in the </a:t>
            </a:r>
            <a:r>
              <a:rPr b="1" lang="en" sz="2500">
                <a:solidFill>
                  <a:srgbClr val="EA9999"/>
                </a:solidFill>
                <a:latin typeface="Times New Roman"/>
                <a:ea typeface="Times New Roman"/>
                <a:cs typeface="Times New Roman"/>
                <a:sym typeface="Times New Roman"/>
              </a:rPr>
              <a:t>last 2-3 gestational weeks</a:t>
            </a:r>
            <a:r>
              <a:rPr lang="en" sz="2500">
                <a:latin typeface="Times New Roman"/>
                <a:ea typeface="Times New Roman"/>
                <a:cs typeface="Times New Roman"/>
                <a:sym typeface="Times New Roman"/>
              </a:rPr>
              <a:t>.</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Increase in synthesis of uterotonins (</a:t>
            </a:r>
            <a:r>
              <a:rPr lang="en" sz="2500">
                <a:solidFill>
                  <a:srgbClr val="76A5AF"/>
                </a:solidFill>
                <a:latin typeface="Times New Roman"/>
                <a:ea typeface="Times New Roman"/>
                <a:cs typeface="Times New Roman"/>
                <a:sym typeface="Times New Roman"/>
              </a:rPr>
              <a:t>cytokines</a:t>
            </a:r>
            <a:r>
              <a:rPr lang="en" sz="2500">
                <a:latin typeface="Times New Roman"/>
                <a:ea typeface="Times New Roman"/>
                <a:cs typeface="Times New Roman"/>
                <a:sym typeface="Times New Roman"/>
              </a:rPr>
              <a:t>, prostaglandins and oxytocin).</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76A5AF"/>
              </a:buClr>
              <a:buSzPts val="2500"/>
              <a:buFont typeface="Times New Roman"/>
              <a:buChar char="●"/>
            </a:pPr>
            <a:r>
              <a:rPr lang="en" sz="2500">
                <a:solidFill>
                  <a:srgbClr val="76A5AF"/>
                </a:solidFill>
                <a:latin typeface="Times New Roman"/>
                <a:ea typeface="Times New Roman"/>
                <a:cs typeface="Times New Roman"/>
                <a:sym typeface="Times New Roman"/>
              </a:rPr>
              <a:t>Includes 2 stages:-</a:t>
            </a:r>
            <a:endParaRPr sz="2500">
              <a:solidFill>
                <a:srgbClr val="76A5AF"/>
              </a:solidFill>
              <a:latin typeface="Times New Roman"/>
              <a:ea typeface="Times New Roman"/>
              <a:cs typeface="Times New Roman"/>
              <a:sym typeface="Times New Roman"/>
            </a:endParaRPr>
          </a:p>
        </p:txBody>
      </p:sp>
      <p:sp>
        <p:nvSpPr>
          <p:cNvPr id="208" name="Google Shape;208;p16"/>
          <p:cNvSpPr txBox="1"/>
          <p:nvPr/>
        </p:nvSpPr>
        <p:spPr>
          <a:xfrm>
            <a:off x="1101600" y="13276104"/>
            <a:ext cx="6549900" cy="964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76A5AF"/>
              </a:buClr>
              <a:buSzPts val="2400"/>
              <a:buFont typeface="Times New Roman"/>
              <a:buChar char="-"/>
            </a:pPr>
            <a:r>
              <a:rPr lang="en" sz="2400">
                <a:solidFill>
                  <a:srgbClr val="76A5AF"/>
                </a:solidFill>
                <a:latin typeface="Times New Roman"/>
                <a:ea typeface="Times New Roman"/>
                <a:cs typeface="Times New Roman"/>
                <a:sym typeface="Times New Roman"/>
              </a:rPr>
              <a:t>Stage</a:t>
            </a:r>
            <a:r>
              <a:rPr lang="en" sz="2400">
                <a:solidFill>
                  <a:srgbClr val="76A5AF"/>
                </a:solidFill>
                <a:latin typeface="Times New Roman"/>
                <a:ea typeface="Times New Roman"/>
                <a:cs typeface="Times New Roman"/>
                <a:sym typeface="Times New Roman"/>
              </a:rPr>
              <a:t> one.</a:t>
            </a:r>
            <a:endParaRPr sz="2400">
              <a:solidFill>
                <a:srgbClr val="76A5AF"/>
              </a:solidFill>
              <a:latin typeface="Times New Roman"/>
              <a:ea typeface="Times New Roman"/>
              <a:cs typeface="Times New Roman"/>
              <a:sym typeface="Times New Roman"/>
            </a:endParaRPr>
          </a:p>
          <a:p>
            <a:pPr indent="-381000" lvl="0" marL="457200" rtl="0" algn="l">
              <a:spcBef>
                <a:spcPts val="0"/>
              </a:spcBef>
              <a:spcAft>
                <a:spcPts val="0"/>
              </a:spcAft>
              <a:buClr>
                <a:srgbClr val="76A5AF"/>
              </a:buClr>
              <a:buSzPts val="2400"/>
              <a:buFont typeface="Times New Roman"/>
              <a:buChar char="-"/>
            </a:pPr>
            <a:r>
              <a:rPr lang="en" sz="2400">
                <a:solidFill>
                  <a:srgbClr val="76A5AF"/>
                </a:solidFill>
                <a:latin typeface="Times New Roman"/>
                <a:ea typeface="Times New Roman"/>
                <a:cs typeface="Times New Roman"/>
                <a:sym typeface="Times New Roman"/>
              </a:rPr>
              <a:t>Stage two.</a:t>
            </a:r>
            <a:endParaRPr sz="2400">
              <a:solidFill>
                <a:srgbClr val="76A5AF"/>
              </a:solidFill>
              <a:latin typeface="Times New Roman"/>
              <a:ea typeface="Times New Roman"/>
              <a:cs typeface="Times New Roman"/>
              <a:sym typeface="Times New Roman"/>
            </a:endParaRPr>
          </a:p>
        </p:txBody>
      </p:sp>
      <p:sp>
        <p:nvSpPr>
          <p:cNvPr id="209" name="Google Shape;209;p16"/>
          <p:cNvSpPr/>
          <p:nvPr/>
        </p:nvSpPr>
        <p:spPr>
          <a:xfrm>
            <a:off x="7351775" y="11009800"/>
            <a:ext cx="6549900" cy="3258900"/>
          </a:xfrm>
          <a:prstGeom prst="round1Rect">
            <a:avLst>
              <a:gd fmla="val 16667" name="adj"/>
            </a:avLst>
          </a:prstGeom>
          <a:noFill/>
          <a:ln cap="flat" cmpd="sng" w="38100">
            <a:solidFill>
              <a:srgbClr val="EFEFE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a:off x="7289487" y="10669338"/>
            <a:ext cx="6383700" cy="858900"/>
          </a:xfrm>
          <a:prstGeom prst="roundRect">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Phase 3 (Uterine Involution)</a:t>
            </a:r>
            <a:endParaRPr b="1" sz="2800">
              <a:solidFill>
                <a:srgbClr val="FFFFFF"/>
              </a:solidFill>
              <a:latin typeface="Merriweather"/>
              <a:ea typeface="Merriweather"/>
              <a:cs typeface="Merriweather"/>
              <a:sym typeface="Merriweather"/>
            </a:endParaRPr>
          </a:p>
        </p:txBody>
      </p:sp>
      <p:sp>
        <p:nvSpPr>
          <p:cNvPr id="211" name="Google Shape;211;p16"/>
          <p:cNvSpPr/>
          <p:nvPr/>
        </p:nvSpPr>
        <p:spPr>
          <a:xfrm flipH="1">
            <a:off x="7358423" y="10735758"/>
            <a:ext cx="859800" cy="726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a:t>
            </a:r>
            <a:r>
              <a:rPr b="1" lang="en" sz="2200"/>
              <a:t> </a:t>
            </a:r>
            <a:r>
              <a:rPr b="1" lang="en" sz="2200">
                <a:solidFill>
                  <a:srgbClr val="E6B8AF"/>
                </a:solidFill>
              </a:rPr>
              <a:t>4</a:t>
            </a:r>
            <a:endParaRPr b="1" sz="2200">
              <a:solidFill>
                <a:srgbClr val="E6B8AF"/>
              </a:solidFill>
            </a:endParaRPr>
          </a:p>
        </p:txBody>
      </p:sp>
      <p:sp>
        <p:nvSpPr>
          <p:cNvPr id="212" name="Google Shape;212;p16"/>
          <p:cNvSpPr txBox="1"/>
          <p:nvPr/>
        </p:nvSpPr>
        <p:spPr>
          <a:xfrm>
            <a:off x="7646575" y="11520700"/>
            <a:ext cx="6207000" cy="33645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Occurs </a:t>
            </a:r>
            <a:r>
              <a:rPr b="1" lang="en" sz="2500">
                <a:solidFill>
                  <a:srgbClr val="EA9999"/>
                </a:solidFill>
                <a:latin typeface="Times New Roman"/>
                <a:ea typeface="Times New Roman"/>
                <a:cs typeface="Times New Roman"/>
                <a:sym typeface="Times New Roman"/>
              </a:rPr>
              <a:t>4-5 weeks after delivery</a:t>
            </a:r>
            <a:r>
              <a:rPr lang="en" sz="2500">
                <a:latin typeface="Times New Roman"/>
                <a:ea typeface="Times New Roman"/>
                <a:cs typeface="Times New Roman"/>
                <a:sym typeface="Times New Roman"/>
              </a:rPr>
              <a:t>.</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Pulsatile release of oxytocin</a:t>
            </a:r>
            <a:r>
              <a:rPr lang="en" sz="2500">
                <a:latin typeface="Times New Roman"/>
                <a:ea typeface="Times New Roman"/>
                <a:cs typeface="Times New Roman"/>
                <a:sym typeface="Times New Roman"/>
              </a:rPr>
              <a:t>.</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Delivery of the placenta and involution of the uterus.</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Lactation helps in complete involution.</a:t>
            </a:r>
            <a:r>
              <a:rPr baseline="30000" lang="en" sz="2500">
                <a:solidFill>
                  <a:schemeClr val="dk1"/>
                </a:solidFill>
                <a:latin typeface="Times New Roman"/>
                <a:ea typeface="Times New Roman"/>
                <a:cs typeface="Times New Roman"/>
                <a:sym typeface="Times New Roman"/>
              </a:rPr>
              <a:t>3</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76A5AF"/>
              </a:buClr>
              <a:buSzPts val="2500"/>
              <a:buFont typeface="Times New Roman"/>
              <a:buChar char="●"/>
            </a:pPr>
            <a:r>
              <a:rPr lang="en" sz="2500">
                <a:solidFill>
                  <a:srgbClr val="76A5AF"/>
                </a:solidFill>
                <a:latin typeface="Times New Roman"/>
                <a:ea typeface="Times New Roman"/>
                <a:cs typeface="Times New Roman"/>
                <a:sym typeface="Times New Roman"/>
              </a:rPr>
              <a:t>Includes stage 3.</a:t>
            </a:r>
            <a:endParaRPr sz="2500">
              <a:solidFill>
                <a:srgbClr val="76A5AF"/>
              </a:solidFill>
              <a:latin typeface="Times New Roman"/>
              <a:ea typeface="Times New Roman"/>
              <a:cs typeface="Times New Roman"/>
              <a:sym typeface="Times New Roman"/>
            </a:endParaRPr>
          </a:p>
        </p:txBody>
      </p:sp>
      <p:pic>
        <p:nvPicPr>
          <p:cNvPr id="213" name="Google Shape;213;p16"/>
          <p:cNvPicPr preferRelativeResize="0"/>
          <p:nvPr/>
        </p:nvPicPr>
        <p:blipFill>
          <a:blip r:embed="rId3">
            <a:alphaModFix/>
          </a:blip>
          <a:stretch>
            <a:fillRect/>
          </a:stretch>
        </p:blipFill>
        <p:spPr>
          <a:xfrm>
            <a:off x="7966700" y="6778488"/>
            <a:ext cx="2627250" cy="2571300"/>
          </a:xfrm>
          <a:prstGeom prst="rect">
            <a:avLst/>
          </a:prstGeom>
          <a:noFill/>
          <a:ln cap="flat" cmpd="sng" w="9525">
            <a:solidFill>
              <a:srgbClr val="434343"/>
            </a:solidFill>
            <a:prstDash val="solid"/>
            <a:round/>
            <a:headEnd len="sm" w="sm" type="none"/>
            <a:tailEnd len="sm" w="sm" type="none"/>
          </a:ln>
        </p:spPr>
      </p:pic>
      <p:pic>
        <p:nvPicPr>
          <p:cNvPr id="214" name="Google Shape;214;p16"/>
          <p:cNvPicPr preferRelativeResize="0"/>
          <p:nvPr/>
        </p:nvPicPr>
        <p:blipFill>
          <a:blip r:embed="rId4">
            <a:alphaModFix/>
          </a:blip>
          <a:stretch>
            <a:fillRect/>
          </a:stretch>
        </p:blipFill>
        <p:spPr>
          <a:xfrm>
            <a:off x="10906200" y="6778488"/>
            <a:ext cx="2627250" cy="2571300"/>
          </a:xfrm>
          <a:prstGeom prst="rect">
            <a:avLst/>
          </a:prstGeom>
          <a:noFill/>
          <a:ln cap="flat" cmpd="sng" w="9525">
            <a:solidFill>
              <a:srgbClr val="434343"/>
            </a:solidFill>
            <a:prstDash val="solid"/>
            <a:round/>
            <a:headEnd len="sm" w="sm" type="none"/>
            <a:tailEnd len="sm" w="sm" type="none"/>
          </a:ln>
        </p:spPr>
      </p:pic>
      <p:sp>
        <p:nvSpPr>
          <p:cNvPr id="215" name="Google Shape;215;p16"/>
          <p:cNvSpPr txBox="1"/>
          <p:nvPr/>
        </p:nvSpPr>
        <p:spPr>
          <a:xfrm>
            <a:off x="707399" y="14071190"/>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Mechanism o</a:t>
            </a:r>
            <a:r>
              <a:rPr lang="en" sz="3700">
                <a:highlight>
                  <a:srgbClr val="F4CCCC"/>
                </a:highlight>
                <a:latin typeface="Oswald"/>
                <a:ea typeface="Oswald"/>
                <a:cs typeface="Oswald"/>
                <a:sym typeface="Oswald"/>
              </a:rPr>
              <a:t>f Parturition</a:t>
            </a:r>
            <a:endParaRPr sz="3700">
              <a:highlight>
                <a:srgbClr val="F4CCCC"/>
              </a:highlight>
              <a:latin typeface="Oswald"/>
              <a:ea typeface="Oswald"/>
              <a:cs typeface="Oswald"/>
              <a:sym typeface="Oswald"/>
            </a:endParaRPr>
          </a:p>
        </p:txBody>
      </p:sp>
      <p:sp>
        <p:nvSpPr>
          <p:cNvPr id="216" name="Google Shape;216;p16"/>
          <p:cNvSpPr/>
          <p:nvPr/>
        </p:nvSpPr>
        <p:spPr>
          <a:xfrm>
            <a:off x="347339" y="14406315"/>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17" name="Google Shape;217;p16"/>
          <p:cNvSpPr txBox="1"/>
          <p:nvPr/>
        </p:nvSpPr>
        <p:spPr>
          <a:xfrm>
            <a:off x="315850" y="14745200"/>
            <a:ext cx="9404100" cy="2211000"/>
          </a:xfrm>
          <a:prstGeom prst="rect">
            <a:avLst/>
          </a:prstGeom>
          <a:noFill/>
          <a:ln>
            <a:noFill/>
          </a:ln>
        </p:spPr>
        <p:txBody>
          <a:bodyPr anchorCtr="0" anchor="ctr" bIns="91425" lIns="91425" spcFirstLastPara="1" rIns="91425" wrap="square" tIns="91425">
            <a:noAutofit/>
          </a:bodyPr>
          <a:lstStyle/>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Contractions start at the fundus and spreads to the lower segment</a:t>
            </a:r>
            <a:r>
              <a:rPr baseline="30000" lang="en" sz="2000">
                <a:latin typeface="Times New Roman"/>
                <a:ea typeface="Times New Roman"/>
                <a:cs typeface="Times New Roman"/>
                <a:sym typeface="Times New Roman"/>
              </a:rPr>
              <a:t>4</a:t>
            </a:r>
            <a:r>
              <a:rPr lang="en" sz="2000">
                <a:latin typeface="Times New Roman"/>
                <a:ea typeface="Times New Roman"/>
                <a:cs typeface="Times New Roman"/>
                <a:sym typeface="Times New Roman"/>
              </a:rPr>
              <a:t>.</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The intensity of contractions is strong at the fundus but weak at the lower segment.</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In early stages: </a:t>
            </a:r>
            <a:r>
              <a:rPr b="1" lang="en" sz="2000">
                <a:solidFill>
                  <a:srgbClr val="EA9999"/>
                </a:solidFill>
                <a:latin typeface="Times New Roman"/>
                <a:ea typeface="Times New Roman"/>
                <a:cs typeface="Times New Roman"/>
                <a:sym typeface="Times New Roman"/>
              </a:rPr>
              <a:t>1 contraction/30 min</a:t>
            </a:r>
            <a:r>
              <a:rPr lang="en" sz="2000">
                <a:latin typeface="Times New Roman"/>
                <a:ea typeface="Times New Roman"/>
                <a:cs typeface="Times New Roman"/>
                <a:sym typeface="Times New Roman"/>
              </a:rPr>
              <a:t>, As labor progress: </a:t>
            </a:r>
            <a:r>
              <a:rPr b="1" lang="en" sz="2000">
                <a:solidFill>
                  <a:srgbClr val="EA9999"/>
                </a:solidFill>
                <a:latin typeface="Times New Roman"/>
                <a:ea typeface="Times New Roman"/>
                <a:cs typeface="Times New Roman"/>
                <a:sym typeface="Times New Roman"/>
              </a:rPr>
              <a:t>1 contraction/1-3 min</a:t>
            </a:r>
            <a:r>
              <a:rPr lang="en" sz="2000">
                <a:latin typeface="Times New Roman"/>
                <a:ea typeface="Times New Roman"/>
                <a:cs typeface="Times New Roman"/>
                <a:sym typeface="Times New Roman"/>
              </a:rPr>
              <a:t>.</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Abdominal wall muscles contract.</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Rhythmical contractions allows blood flow.</a:t>
            </a:r>
            <a:r>
              <a:rPr baseline="30000" lang="en" sz="2000">
                <a:latin typeface="Times New Roman"/>
                <a:ea typeface="Times New Roman"/>
                <a:cs typeface="Times New Roman"/>
                <a:sym typeface="Times New Roman"/>
              </a:rPr>
              <a:t>5</a:t>
            </a:r>
            <a:endParaRPr baseline="30000" sz="2000">
              <a:latin typeface="Times New Roman"/>
              <a:ea typeface="Times New Roman"/>
              <a:cs typeface="Times New Roman"/>
              <a:sym typeface="Times New Roman"/>
            </a:endParaRPr>
          </a:p>
        </p:txBody>
      </p:sp>
      <p:sp>
        <p:nvSpPr>
          <p:cNvPr id="218" name="Google Shape;218;p16"/>
          <p:cNvSpPr/>
          <p:nvPr/>
        </p:nvSpPr>
        <p:spPr>
          <a:xfrm>
            <a:off x="10301125" y="6366375"/>
            <a:ext cx="928800" cy="316500"/>
          </a:xfrm>
          <a:prstGeom prst="rightArrow">
            <a:avLst>
              <a:gd fmla="val 35226" name="adj1"/>
              <a:gd fmla="val 50000" name="adj2"/>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rot="10798890">
            <a:off x="10285714" y="9445476"/>
            <a:ext cx="928800" cy="316500"/>
          </a:xfrm>
          <a:prstGeom prst="rightArrow">
            <a:avLst>
              <a:gd fmla="val 35226" name="adj1"/>
              <a:gd fmla="val 50000" name="adj2"/>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txBox="1"/>
          <p:nvPr/>
        </p:nvSpPr>
        <p:spPr>
          <a:xfrm>
            <a:off x="8559270" y="6238625"/>
            <a:ext cx="14421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EA9999"/>
                </a:solidFill>
                <a:latin typeface="Times New Roman"/>
                <a:ea typeface="Times New Roman"/>
                <a:cs typeface="Times New Roman"/>
                <a:sym typeface="Times New Roman"/>
              </a:rPr>
              <a:t>Quiescence</a:t>
            </a:r>
            <a:endParaRPr b="1" sz="1700">
              <a:solidFill>
                <a:srgbClr val="EA9999"/>
              </a:solidFill>
              <a:latin typeface="Times New Roman"/>
              <a:ea typeface="Times New Roman"/>
              <a:cs typeface="Times New Roman"/>
              <a:sym typeface="Times New Roman"/>
            </a:endParaRPr>
          </a:p>
        </p:txBody>
      </p:sp>
      <p:sp>
        <p:nvSpPr>
          <p:cNvPr id="221" name="Google Shape;221;p16"/>
          <p:cNvSpPr txBox="1"/>
          <p:nvPr/>
        </p:nvSpPr>
        <p:spPr>
          <a:xfrm>
            <a:off x="11689676" y="6245675"/>
            <a:ext cx="1689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EA9999"/>
                </a:solidFill>
                <a:latin typeface="Times New Roman"/>
                <a:ea typeface="Times New Roman"/>
                <a:cs typeface="Times New Roman"/>
                <a:sym typeface="Times New Roman"/>
              </a:rPr>
              <a:t>Uterotrophins</a:t>
            </a:r>
            <a:endParaRPr b="1" sz="1700">
              <a:solidFill>
                <a:srgbClr val="EA9999"/>
              </a:solidFill>
              <a:latin typeface="Times New Roman"/>
              <a:ea typeface="Times New Roman"/>
              <a:cs typeface="Times New Roman"/>
              <a:sym typeface="Times New Roman"/>
            </a:endParaRPr>
          </a:p>
        </p:txBody>
      </p:sp>
      <p:sp>
        <p:nvSpPr>
          <p:cNvPr id="222" name="Google Shape;222;p16"/>
          <p:cNvSpPr txBox="1"/>
          <p:nvPr/>
        </p:nvSpPr>
        <p:spPr>
          <a:xfrm>
            <a:off x="8559270" y="9304200"/>
            <a:ext cx="14421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EA9999"/>
                </a:solidFill>
                <a:latin typeface="Times New Roman"/>
                <a:ea typeface="Times New Roman"/>
                <a:cs typeface="Times New Roman"/>
                <a:sym typeface="Times New Roman"/>
              </a:rPr>
              <a:t>Involution</a:t>
            </a:r>
            <a:endParaRPr b="1" sz="1700">
              <a:solidFill>
                <a:srgbClr val="EA9999"/>
              </a:solidFill>
              <a:latin typeface="Times New Roman"/>
              <a:ea typeface="Times New Roman"/>
              <a:cs typeface="Times New Roman"/>
              <a:sym typeface="Times New Roman"/>
            </a:endParaRPr>
          </a:p>
        </p:txBody>
      </p:sp>
      <p:sp>
        <p:nvSpPr>
          <p:cNvPr id="223" name="Google Shape;223;p16"/>
          <p:cNvSpPr txBox="1"/>
          <p:nvPr/>
        </p:nvSpPr>
        <p:spPr>
          <a:xfrm>
            <a:off x="11498870" y="9304200"/>
            <a:ext cx="14421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EA9999"/>
                </a:solidFill>
                <a:latin typeface="Times New Roman"/>
                <a:ea typeface="Times New Roman"/>
                <a:cs typeface="Times New Roman"/>
                <a:sym typeface="Times New Roman"/>
              </a:rPr>
              <a:t>Uterotonins</a:t>
            </a:r>
            <a:endParaRPr b="1" sz="1700">
              <a:solidFill>
                <a:srgbClr val="EA9999"/>
              </a:solidFill>
              <a:latin typeface="Times New Roman"/>
              <a:ea typeface="Times New Roman"/>
              <a:cs typeface="Times New Roman"/>
              <a:sym typeface="Times New Roman"/>
            </a:endParaRPr>
          </a:p>
        </p:txBody>
      </p:sp>
      <p:sp>
        <p:nvSpPr>
          <p:cNvPr id="224" name="Google Shape;224;p16"/>
          <p:cNvSpPr txBox="1"/>
          <p:nvPr/>
        </p:nvSpPr>
        <p:spPr>
          <a:xfrm>
            <a:off x="8357675" y="4211850"/>
            <a:ext cx="5536500" cy="13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7-6</a:t>
            </a:r>
            <a:r>
              <a:rPr b="1" lang="en" sz="2200">
                <a:solidFill>
                  <a:srgbClr val="999999"/>
                </a:solidFill>
                <a:latin typeface="Merriweather"/>
                <a:ea typeface="Merriweather"/>
                <a:cs typeface="Merriweather"/>
                <a:sym typeface="Merriweather"/>
              </a:rPr>
              <a:t> </a:t>
            </a:r>
            <a:endParaRPr b="1" sz="2200">
              <a:solidFill>
                <a:srgbClr val="999999"/>
              </a:solidFill>
              <a:latin typeface="Merriweather"/>
              <a:ea typeface="Merriweather"/>
              <a:cs typeface="Merriweather"/>
              <a:sym typeface="Merriweather"/>
            </a:endParaRPr>
          </a:p>
          <a:p>
            <a:pPr indent="0" lvl="0" marL="0" rtl="0" algn="l">
              <a:spcBef>
                <a:spcPts val="0"/>
              </a:spcBef>
              <a:spcAft>
                <a:spcPts val="0"/>
              </a:spcAft>
              <a:buNone/>
            </a:pPr>
            <a:r>
              <a:rPr b="1" lang="en" sz="1600">
                <a:solidFill>
                  <a:srgbClr val="999999"/>
                </a:solidFill>
                <a:latin typeface="Merriweather"/>
                <a:ea typeface="Merriweather"/>
                <a:cs typeface="Merriweather"/>
                <a:sym typeface="Merriweather"/>
              </a:rPr>
              <a:t>CRH:</a:t>
            </a:r>
            <a:r>
              <a:rPr lang="en" sz="1600">
                <a:solidFill>
                  <a:srgbClr val="999999"/>
                </a:solidFill>
                <a:latin typeface="Merriweather"/>
                <a:ea typeface="Merriweather"/>
                <a:cs typeface="Merriweather"/>
                <a:sym typeface="Merriweather"/>
              </a:rPr>
              <a:t> Increases cortisol production in both the fetus and mother and results in inhibition of progesterone receptors (shifting the balance towards estrogen, and thereby uterine contraction), CRH receptors are expressed in the uterus, they are postulated to be responsible for PGs production. </a:t>
            </a:r>
            <a:endParaRPr sz="1600">
              <a:solidFill>
                <a:srgbClr val="999999"/>
              </a:solidFill>
              <a:latin typeface="Merriweather"/>
              <a:ea typeface="Merriweather"/>
              <a:cs typeface="Merriweather"/>
              <a:sym typeface="Merriweather"/>
            </a:endParaRPr>
          </a:p>
          <a:p>
            <a:pPr indent="0" lvl="0" marL="0" rtl="0" algn="l">
              <a:spcBef>
                <a:spcPts val="0"/>
              </a:spcBef>
              <a:spcAft>
                <a:spcPts val="0"/>
              </a:spcAft>
              <a:buNone/>
            </a:pPr>
            <a:r>
              <a:rPr lang="en" sz="1600">
                <a:solidFill>
                  <a:srgbClr val="999999"/>
                </a:solidFill>
                <a:latin typeface="Merriweather"/>
                <a:ea typeface="Merriweather"/>
                <a:cs typeface="Merriweather"/>
                <a:sym typeface="Merriweather"/>
              </a:rPr>
              <a:t>Uterotrophins: Enhancive of the excitatory functions of the uterus. </a:t>
            </a:r>
            <a:endParaRPr sz="1600">
              <a:solidFill>
                <a:srgbClr val="999999"/>
              </a:solidFill>
              <a:latin typeface="Merriweather"/>
              <a:ea typeface="Merriweather"/>
              <a:cs typeface="Merriweather"/>
              <a:sym typeface="Merriweather"/>
            </a:endParaRPr>
          </a:p>
          <a:p>
            <a:pPr indent="0" lvl="0" marL="0" rtl="0" algn="l">
              <a:spcBef>
                <a:spcPts val="0"/>
              </a:spcBef>
              <a:spcAft>
                <a:spcPts val="0"/>
              </a:spcAft>
              <a:buNone/>
            </a:pPr>
            <a:r>
              <a:rPr lang="en" sz="1600">
                <a:solidFill>
                  <a:srgbClr val="999999"/>
                </a:solidFill>
                <a:latin typeface="Merriweather"/>
                <a:ea typeface="Merriweather"/>
                <a:cs typeface="Merriweather"/>
                <a:sym typeface="Merriweather"/>
              </a:rPr>
              <a:t>Uterotonins: Inducers of uterine contraction. </a:t>
            </a:r>
            <a:endParaRPr sz="1600">
              <a:solidFill>
                <a:srgbClr val="999999"/>
              </a:solidFill>
              <a:latin typeface="Merriweather"/>
              <a:ea typeface="Merriweather"/>
              <a:cs typeface="Merriweather"/>
              <a:sym typeface="Merriweather"/>
            </a:endParaRPr>
          </a:p>
        </p:txBody>
      </p:sp>
      <p:sp>
        <p:nvSpPr>
          <p:cNvPr id="225" name="Google Shape;225;p16"/>
          <p:cNvSpPr txBox="1"/>
          <p:nvPr/>
        </p:nvSpPr>
        <p:spPr>
          <a:xfrm>
            <a:off x="9719950" y="9747675"/>
            <a:ext cx="2130000" cy="52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7-7 </a:t>
            </a:r>
            <a:endParaRPr b="1" sz="2200">
              <a:latin typeface="Merriweather"/>
              <a:ea typeface="Merriweather"/>
              <a:cs typeface="Merriweather"/>
              <a:sym typeface="Merriweather"/>
            </a:endParaRPr>
          </a:p>
        </p:txBody>
      </p:sp>
      <p:sp>
        <p:nvSpPr>
          <p:cNvPr id="226" name="Google Shape;226;p16"/>
          <p:cNvSpPr txBox="1"/>
          <p:nvPr/>
        </p:nvSpPr>
        <p:spPr>
          <a:xfrm>
            <a:off x="-97700" y="17347150"/>
            <a:ext cx="14194800" cy="451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B45F06"/>
              </a:buClr>
              <a:buSzPts val="1500"/>
              <a:buFont typeface="Times New Roman"/>
              <a:buAutoNum type="arabicPeriod"/>
            </a:pPr>
            <a:r>
              <a:rPr b="1" lang="en" sz="1500">
                <a:solidFill>
                  <a:srgbClr val="B45F06"/>
                </a:solidFill>
                <a:latin typeface="Times New Roman"/>
                <a:ea typeface="Times New Roman"/>
                <a:cs typeface="Times New Roman"/>
                <a:sym typeface="Times New Roman"/>
              </a:rPr>
              <a:t>Difference Between Stages and Phases: </a:t>
            </a:r>
            <a:r>
              <a:rPr lang="en" sz="1500">
                <a:solidFill>
                  <a:srgbClr val="B45F06"/>
                </a:solidFill>
                <a:latin typeface="Times New Roman"/>
                <a:ea typeface="Times New Roman"/>
                <a:cs typeface="Times New Roman"/>
                <a:sym typeface="Times New Roman"/>
              </a:rPr>
              <a:t>Phases are</a:t>
            </a:r>
            <a:r>
              <a:rPr b="1" lang="en" sz="1500">
                <a:solidFill>
                  <a:srgbClr val="B45F06"/>
                </a:solidFill>
                <a:latin typeface="Times New Roman"/>
                <a:ea typeface="Times New Roman"/>
                <a:cs typeface="Times New Roman"/>
                <a:sym typeface="Times New Roman"/>
              </a:rPr>
              <a:t> </a:t>
            </a:r>
            <a:r>
              <a:rPr lang="en" sz="1500">
                <a:solidFill>
                  <a:srgbClr val="B45F06"/>
                </a:solidFill>
                <a:latin typeface="Times New Roman"/>
                <a:ea typeface="Times New Roman"/>
                <a:cs typeface="Times New Roman"/>
                <a:sym typeface="Times New Roman"/>
              </a:rPr>
              <a:t>changes that occur within the uterine muscle at the cellular level and it starts from the beginning of pregnancy until the involution of the uterus. Stage: is what you observe clinically.</a:t>
            </a:r>
            <a:endParaRPr sz="1500">
              <a:solidFill>
                <a:srgbClr val="B45F06"/>
              </a:solidFill>
              <a:latin typeface="Times New Roman"/>
              <a:ea typeface="Times New Roman"/>
              <a:cs typeface="Times New Roman"/>
              <a:sym typeface="Times New Roman"/>
            </a:endParaRPr>
          </a:p>
          <a:p>
            <a:pPr indent="-323850" lvl="0" marL="457200" rtl="0" algn="l">
              <a:spcBef>
                <a:spcPts val="0"/>
              </a:spcBef>
              <a:spcAft>
                <a:spcPts val="0"/>
              </a:spcAft>
              <a:buClr>
                <a:srgbClr val="B45F06"/>
              </a:buClr>
              <a:buSzPts val="1500"/>
              <a:buFont typeface="Times New Roman"/>
              <a:buAutoNum type="arabicPeriod"/>
            </a:pPr>
            <a:r>
              <a:rPr lang="en" sz="1500">
                <a:solidFill>
                  <a:srgbClr val="B45F06"/>
                </a:solidFill>
                <a:latin typeface="Times New Roman"/>
                <a:ea typeface="Times New Roman"/>
                <a:cs typeface="Times New Roman"/>
                <a:sym typeface="Times New Roman"/>
              </a:rPr>
              <a:t>Beta agonists such as ritodrine cause uterine relaxation through activation of cAMP second messenger system. Whilst activation of phospholipase C/IP3 second messenger system causes contraction (oxytocin and PGs)</a:t>
            </a:r>
            <a:endParaRPr sz="1500">
              <a:solidFill>
                <a:srgbClr val="B45F06"/>
              </a:solidFill>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b="1" lang="en" sz="1500">
                <a:latin typeface="Times New Roman"/>
                <a:ea typeface="Times New Roman"/>
                <a:cs typeface="Times New Roman"/>
                <a:sym typeface="Times New Roman"/>
              </a:rPr>
              <a:t>Lactation Helps in Uterine Contractions:</a:t>
            </a:r>
            <a:r>
              <a:rPr lang="en" sz="1500">
                <a:latin typeface="Times New Roman"/>
                <a:ea typeface="Times New Roman"/>
                <a:cs typeface="Times New Roman"/>
                <a:sym typeface="Times New Roman"/>
              </a:rPr>
              <a:t> This is due to nipple stimulation, which happens also during suckling, this transmits signals to the hypothalamus to release oxytocin. Fooling the hypothalamus, since oxytocin causes milk ejection as well as uterine contraction. </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b="1" lang="en" sz="1500">
                <a:latin typeface="Times New Roman"/>
                <a:ea typeface="Times New Roman"/>
                <a:cs typeface="Times New Roman"/>
                <a:sym typeface="Times New Roman"/>
              </a:rPr>
              <a:t>Prostaglandins: </a:t>
            </a:r>
            <a:r>
              <a:rPr lang="en" sz="1500">
                <a:latin typeface="Times New Roman"/>
                <a:ea typeface="Times New Roman"/>
                <a:cs typeface="Times New Roman"/>
                <a:sym typeface="Times New Roman"/>
              </a:rPr>
              <a:t>PGs have a selective stimulant action on the fundus, whereas there is a progressive decrease in sensitivity in the lower </a:t>
            </a:r>
            <a:r>
              <a:rPr lang="en" sz="1500">
                <a:latin typeface="Times New Roman"/>
                <a:ea typeface="Times New Roman"/>
                <a:cs typeface="Times New Roman"/>
                <a:sym typeface="Times New Roman"/>
              </a:rPr>
              <a:t>segment</a:t>
            </a:r>
            <a:r>
              <a:rPr lang="en" sz="1500">
                <a:latin typeface="Times New Roman"/>
                <a:ea typeface="Times New Roman"/>
                <a:cs typeface="Times New Roman"/>
                <a:sym typeface="Times New Roman"/>
              </a:rPr>
              <a:t>. This is important to to push the baby downward toward the cervix. The mechanism of cervical dilation will be discussed in the footnotes of the next page. </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b="1" lang="en" sz="1500">
                <a:latin typeface="Times New Roman"/>
                <a:ea typeface="Times New Roman"/>
                <a:cs typeface="Times New Roman"/>
                <a:sym typeface="Times New Roman"/>
              </a:rPr>
              <a:t>Why Rhythmical Contractions?</a:t>
            </a:r>
            <a:r>
              <a:rPr lang="en" sz="1500">
                <a:latin typeface="Times New Roman"/>
                <a:ea typeface="Times New Roman"/>
                <a:cs typeface="Times New Roman"/>
                <a:sym typeface="Times New Roman"/>
              </a:rPr>
              <a:t> Refractory periods occur in-between contractions, relative refractory periods, in which only a very strong stimulus can cause contraction. An example of this is ergot drugs (ergometrines), they cause tetanic contractions because their action on uterine smooth muscles is strong enough to diminish refractory periods. </a:t>
            </a:r>
            <a:endParaRPr sz="1500">
              <a:latin typeface="Times New Roman"/>
              <a:ea typeface="Times New Roman"/>
              <a:cs typeface="Times New Roman"/>
              <a:sym typeface="Times New Roman"/>
            </a:endParaRPr>
          </a:p>
        </p:txBody>
      </p:sp>
      <p:pic>
        <p:nvPicPr>
          <p:cNvPr id="227" name="Google Shape;227;p16"/>
          <p:cNvPicPr preferRelativeResize="0"/>
          <p:nvPr/>
        </p:nvPicPr>
        <p:blipFill rotWithShape="1">
          <a:blip r:embed="rId5">
            <a:alphaModFix/>
          </a:blip>
          <a:srcRect b="20957" l="23085" r="22415" t="35507"/>
          <a:stretch/>
        </p:blipFill>
        <p:spPr>
          <a:xfrm>
            <a:off x="8437825" y="1065050"/>
            <a:ext cx="4503148" cy="257130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17"/>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3" name="Google Shape;233;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4" name="Google Shape;234;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Seven </a:t>
            </a:r>
            <a:endParaRPr sz="3500">
              <a:latin typeface="Oswald"/>
              <a:ea typeface="Oswald"/>
              <a:cs typeface="Oswald"/>
              <a:sym typeface="Oswald"/>
            </a:endParaRPr>
          </a:p>
        </p:txBody>
      </p:sp>
      <p:sp>
        <p:nvSpPr>
          <p:cNvPr id="235" name="Google Shape;235;p17"/>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LABOR</a:t>
            </a:r>
            <a:endParaRPr sz="3200">
              <a:solidFill>
                <a:srgbClr val="FFFFFF"/>
              </a:solidFill>
              <a:latin typeface="Oswald"/>
              <a:ea typeface="Oswald"/>
              <a:cs typeface="Oswald"/>
              <a:sym typeface="Oswald"/>
            </a:endParaRPr>
          </a:p>
        </p:txBody>
      </p:sp>
      <p:sp>
        <p:nvSpPr>
          <p:cNvPr id="236" name="Google Shape;236;p17"/>
          <p:cNvSpPr txBox="1"/>
          <p:nvPr/>
        </p:nvSpPr>
        <p:spPr>
          <a:xfrm>
            <a:off x="188014" y="370477"/>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237" name="Google Shape;237;p17"/>
          <p:cNvSpPr txBox="1"/>
          <p:nvPr/>
        </p:nvSpPr>
        <p:spPr>
          <a:xfrm>
            <a:off x="0" y="176749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238" name="Google Shape;238;p17"/>
          <p:cNvSpPr/>
          <p:nvPr/>
        </p:nvSpPr>
        <p:spPr>
          <a:xfrm>
            <a:off x="545100" y="17674900"/>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239" name="Google Shape;239;p17"/>
          <p:cNvSpPr/>
          <p:nvPr/>
        </p:nvSpPr>
        <p:spPr>
          <a:xfrm>
            <a:off x="0" y="176749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0" name="Google Shape;240;p17"/>
          <p:cNvSpPr txBox="1"/>
          <p:nvPr/>
        </p:nvSpPr>
        <p:spPr>
          <a:xfrm>
            <a:off x="689224" y="1299893"/>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Stages of Labor</a:t>
            </a:r>
            <a:endParaRPr sz="3700">
              <a:highlight>
                <a:srgbClr val="F4CCCC"/>
              </a:highlight>
              <a:latin typeface="Oswald"/>
              <a:ea typeface="Oswald"/>
              <a:cs typeface="Oswald"/>
              <a:sym typeface="Oswald"/>
            </a:endParaRPr>
          </a:p>
          <a:p>
            <a:pPr indent="0" lvl="0" marL="0" rtl="0" algn="l">
              <a:spcBef>
                <a:spcPts val="0"/>
              </a:spcBef>
              <a:spcAft>
                <a:spcPts val="0"/>
              </a:spcAft>
              <a:buNone/>
            </a:pPr>
            <a:r>
              <a:t/>
            </a:r>
            <a:endParaRPr sz="3700">
              <a:highlight>
                <a:srgbClr val="F4CCCC"/>
              </a:highlight>
              <a:latin typeface="Oswald"/>
              <a:ea typeface="Oswald"/>
              <a:cs typeface="Oswald"/>
              <a:sym typeface="Oswald"/>
            </a:endParaRPr>
          </a:p>
        </p:txBody>
      </p:sp>
      <p:sp>
        <p:nvSpPr>
          <p:cNvPr id="241" name="Google Shape;241;p17"/>
          <p:cNvSpPr/>
          <p:nvPr/>
        </p:nvSpPr>
        <p:spPr>
          <a:xfrm>
            <a:off x="299014" y="1617855"/>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42" name="Google Shape;242;p17"/>
          <p:cNvSpPr/>
          <p:nvPr/>
        </p:nvSpPr>
        <p:spPr>
          <a:xfrm>
            <a:off x="538175" y="2702000"/>
            <a:ext cx="7696500" cy="3780600"/>
          </a:xfrm>
          <a:prstGeom prst="round1Rect">
            <a:avLst>
              <a:gd fmla="val 16667" name="adj"/>
            </a:avLst>
          </a:prstGeom>
          <a:noFill/>
          <a:ln cap="flat" cmpd="sng" w="38100">
            <a:solidFill>
              <a:srgbClr val="EFEFE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p:nvPr/>
        </p:nvSpPr>
        <p:spPr>
          <a:xfrm>
            <a:off x="475900" y="2361566"/>
            <a:ext cx="5194200" cy="858900"/>
          </a:xfrm>
          <a:prstGeom prst="roundRect">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Stage 1 (Dilation)</a:t>
            </a:r>
            <a:endParaRPr b="1" sz="2800">
              <a:solidFill>
                <a:srgbClr val="FFFFFF"/>
              </a:solidFill>
              <a:latin typeface="Merriweather"/>
              <a:ea typeface="Merriweather"/>
              <a:cs typeface="Merriweather"/>
              <a:sym typeface="Merriweather"/>
            </a:endParaRPr>
          </a:p>
        </p:txBody>
      </p:sp>
      <p:sp>
        <p:nvSpPr>
          <p:cNvPr id="244" name="Google Shape;244;p17"/>
          <p:cNvSpPr/>
          <p:nvPr/>
        </p:nvSpPr>
        <p:spPr>
          <a:xfrm flipH="1">
            <a:off x="544848" y="2427998"/>
            <a:ext cx="859800" cy="726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a:t>
            </a:r>
            <a:r>
              <a:rPr b="1" lang="en" sz="2200">
                <a:solidFill>
                  <a:srgbClr val="E6B8AF"/>
                </a:solidFill>
              </a:rPr>
              <a:t>1</a:t>
            </a:r>
            <a:endParaRPr b="1" sz="2200">
              <a:solidFill>
                <a:srgbClr val="E6B8AF"/>
              </a:solidFill>
            </a:endParaRPr>
          </a:p>
        </p:txBody>
      </p:sp>
      <p:sp>
        <p:nvSpPr>
          <p:cNvPr id="245" name="Google Shape;245;p17"/>
          <p:cNvSpPr txBox="1"/>
          <p:nvPr/>
        </p:nvSpPr>
        <p:spPr>
          <a:xfrm>
            <a:off x="896525" y="3154000"/>
            <a:ext cx="7131000" cy="22686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It’s the longest stage of labor.</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45818E"/>
              </a:buClr>
              <a:buSzPts val="2500"/>
              <a:buFont typeface="Times New Roman"/>
              <a:buChar char="-"/>
            </a:pPr>
            <a:r>
              <a:rPr lang="en" sz="2500">
                <a:solidFill>
                  <a:srgbClr val="45818E"/>
                </a:solidFill>
                <a:latin typeface="Times New Roman"/>
                <a:ea typeface="Times New Roman"/>
                <a:cs typeface="Times New Roman"/>
                <a:sym typeface="Times New Roman"/>
              </a:rPr>
              <a:t>6-12 hours.</a:t>
            </a:r>
            <a:endParaRPr sz="2500">
              <a:solidFill>
                <a:srgbClr val="45818E"/>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b="1" lang="en" sz="2500">
                <a:solidFill>
                  <a:srgbClr val="8E7CC3"/>
                </a:solidFill>
                <a:latin typeface="Times New Roman"/>
                <a:ea typeface="Times New Roman"/>
                <a:cs typeface="Times New Roman"/>
                <a:sym typeface="Times New Roman"/>
              </a:rPr>
              <a:t>6–20 hours (primipara), 6-14 hours (multipara)</a:t>
            </a:r>
            <a:endParaRPr sz="2500">
              <a:solidFill>
                <a:srgbClr val="8E7CC3"/>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Cervix becomes dilated, full dilation is </a:t>
            </a:r>
            <a:r>
              <a:rPr b="1" lang="en" sz="2500">
                <a:solidFill>
                  <a:srgbClr val="EA9999"/>
                </a:solidFill>
                <a:latin typeface="Times New Roman"/>
                <a:ea typeface="Times New Roman"/>
                <a:cs typeface="Times New Roman"/>
                <a:sym typeface="Times New Roman"/>
              </a:rPr>
              <a:t>10 cm</a:t>
            </a:r>
            <a:r>
              <a:rPr lang="en" sz="2500">
                <a:latin typeface="Times New Roman"/>
                <a:ea typeface="Times New Roman"/>
                <a:cs typeface="Times New Roman"/>
                <a:sym typeface="Times New Roman"/>
              </a:rPr>
              <a:t>.</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Uterine contractions begin and increase</a:t>
            </a:r>
            <a:r>
              <a:rPr lang="en"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Cervix softens and effaces (thins)</a:t>
            </a:r>
            <a:r>
              <a:rPr baseline="30000" lang="en" sz="2500">
                <a:latin typeface="Times New Roman"/>
                <a:ea typeface="Times New Roman"/>
                <a:cs typeface="Times New Roman"/>
                <a:sym typeface="Times New Roman"/>
              </a:rPr>
              <a:t>1</a:t>
            </a:r>
            <a:endParaRPr baseline="30000" sz="2500">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The amnion ruptures “breaking the water”.</a:t>
            </a:r>
            <a:endParaRPr sz="2500">
              <a:latin typeface="Times New Roman"/>
              <a:ea typeface="Times New Roman"/>
              <a:cs typeface="Times New Roman"/>
              <a:sym typeface="Times New Roman"/>
            </a:endParaRPr>
          </a:p>
        </p:txBody>
      </p:sp>
      <p:sp>
        <p:nvSpPr>
          <p:cNvPr id="246" name="Google Shape;246;p17"/>
          <p:cNvSpPr/>
          <p:nvPr/>
        </p:nvSpPr>
        <p:spPr>
          <a:xfrm>
            <a:off x="541250" y="7060453"/>
            <a:ext cx="7696500" cy="3491700"/>
          </a:xfrm>
          <a:prstGeom prst="round1Rect">
            <a:avLst>
              <a:gd fmla="val 16667" name="adj"/>
            </a:avLst>
          </a:prstGeom>
          <a:noFill/>
          <a:ln cap="flat" cmpd="sng" w="38100">
            <a:solidFill>
              <a:srgbClr val="EFEFE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7"/>
          <p:cNvSpPr/>
          <p:nvPr/>
        </p:nvSpPr>
        <p:spPr>
          <a:xfrm>
            <a:off x="478975" y="6719975"/>
            <a:ext cx="7338300" cy="858900"/>
          </a:xfrm>
          <a:prstGeom prst="roundRect">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Stage 2 (</a:t>
            </a:r>
            <a:r>
              <a:rPr b="1" lang="en" sz="2000">
                <a:solidFill>
                  <a:srgbClr val="76A5AF"/>
                </a:solidFill>
                <a:latin typeface="Merriweather"/>
                <a:ea typeface="Merriweather"/>
                <a:cs typeface="Merriweather"/>
                <a:sym typeface="Merriweather"/>
              </a:rPr>
              <a:t>Expulsion</a:t>
            </a:r>
            <a:r>
              <a:rPr b="1" lang="en" sz="2000">
                <a:solidFill>
                  <a:srgbClr val="FFFFFF"/>
                </a:solidFill>
                <a:latin typeface="Merriweather"/>
                <a:ea typeface="Merriweather"/>
                <a:cs typeface="Merriweather"/>
                <a:sym typeface="Merriweather"/>
              </a:rPr>
              <a:t>/</a:t>
            </a:r>
            <a:r>
              <a:rPr b="1" lang="en" sz="2000">
                <a:solidFill>
                  <a:srgbClr val="8E7CC3"/>
                </a:solidFill>
                <a:latin typeface="Merriweather"/>
                <a:ea typeface="Merriweather"/>
                <a:cs typeface="Merriweather"/>
                <a:sym typeface="Merriweather"/>
              </a:rPr>
              <a:t>Descent of the fetus</a:t>
            </a:r>
            <a:r>
              <a:rPr b="1" lang="en" sz="2800">
                <a:solidFill>
                  <a:srgbClr val="FFFFFF"/>
                </a:solidFill>
                <a:latin typeface="Merriweather"/>
                <a:ea typeface="Merriweather"/>
                <a:cs typeface="Merriweather"/>
                <a:sym typeface="Merriweather"/>
              </a:rPr>
              <a:t>)</a:t>
            </a:r>
            <a:r>
              <a:rPr b="1" baseline="30000" lang="en" sz="2800">
                <a:solidFill>
                  <a:srgbClr val="FFFFFF"/>
                </a:solidFill>
                <a:latin typeface="Merriweather"/>
                <a:ea typeface="Merriweather"/>
                <a:cs typeface="Merriweather"/>
                <a:sym typeface="Merriweather"/>
              </a:rPr>
              <a:t>2</a:t>
            </a:r>
            <a:endParaRPr b="1" baseline="30000" sz="2800">
              <a:solidFill>
                <a:srgbClr val="FFFFFF"/>
              </a:solidFill>
              <a:latin typeface="Merriweather"/>
              <a:ea typeface="Merriweather"/>
              <a:cs typeface="Merriweather"/>
              <a:sym typeface="Merriweather"/>
            </a:endParaRPr>
          </a:p>
        </p:txBody>
      </p:sp>
      <p:sp>
        <p:nvSpPr>
          <p:cNvPr id="248" name="Google Shape;248;p17"/>
          <p:cNvSpPr/>
          <p:nvPr/>
        </p:nvSpPr>
        <p:spPr>
          <a:xfrm flipH="1">
            <a:off x="547923" y="6786411"/>
            <a:ext cx="859800" cy="726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a:t>
            </a:r>
            <a:r>
              <a:rPr b="1" lang="en" sz="2200">
                <a:solidFill>
                  <a:srgbClr val="E6B8AF"/>
                </a:solidFill>
              </a:rPr>
              <a:t>2</a:t>
            </a:r>
            <a:endParaRPr b="1" sz="2200">
              <a:solidFill>
                <a:srgbClr val="E6B8AF"/>
              </a:solidFill>
            </a:endParaRPr>
          </a:p>
        </p:txBody>
      </p:sp>
      <p:sp>
        <p:nvSpPr>
          <p:cNvPr id="249" name="Google Shape;249;p17"/>
          <p:cNvSpPr/>
          <p:nvPr/>
        </p:nvSpPr>
        <p:spPr>
          <a:xfrm>
            <a:off x="541250" y="11072075"/>
            <a:ext cx="7696500" cy="3997800"/>
          </a:xfrm>
          <a:prstGeom prst="round1Rect">
            <a:avLst>
              <a:gd fmla="val 16667" name="adj"/>
            </a:avLst>
          </a:prstGeom>
          <a:noFill/>
          <a:ln cap="flat" cmpd="sng" w="38100">
            <a:solidFill>
              <a:srgbClr val="EFEFE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7"/>
          <p:cNvSpPr/>
          <p:nvPr/>
        </p:nvSpPr>
        <p:spPr>
          <a:xfrm>
            <a:off x="478987" y="10731603"/>
            <a:ext cx="5698200" cy="858900"/>
          </a:xfrm>
          <a:prstGeom prst="roundRect">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Stage 3 (Placental Stage)</a:t>
            </a:r>
            <a:endParaRPr b="1" sz="2800">
              <a:solidFill>
                <a:srgbClr val="FFFFFF"/>
              </a:solidFill>
              <a:latin typeface="Merriweather"/>
              <a:ea typeface="Merriweather"/>
              <a:cs typeface="Merriweather"/>
              <a:sym typeface="Merriweather"/>
            </a:endParaRPr>
          </a:p>
        </p:txBody>
      </p:sp>
      <p:sp>
        <p:nvSpPr>
          <p:cNvPr id="251" name="Google Shape;251;p17"/>
          <p:cNvSpPr/>
          <p:nvPr/>
        </p:nvSpPr>
        <p:spPr>
          <a:xfrm flipH="1">
            <a:off x="547923" y="10798023"/>
            <a:ext cx="859800" cy="726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a:t>
            </a:r>
            <a:r>
              <a:rPr b="1" lang="en" sz="2200">
                <a:solidFill>
                  <a:srgbClr val="E6B8AF"/>
                </a:solidFill>
              </a:rPr>
              <a:t>3</a:t>
            </a:r>
            <a:endParaRPr b="1" sz="2200">
              <a:solidFill>
                <a:srgbClr val="E6B8AF"/>
              </a:solidFill>
            </a:endParaRPr>
          </a:p>
        </p:txBody>
      </p:sp>
      <p:sp>
        <p:nvSpPr>
          <p:cNvPr id="252" name="Google Shape;252;p17"/>
          <p:cNvSpPr txBox="1"/>
          <p:nvPr/>
        </p:nvSpPr>
        <p:spPr>
          <a:xfrm>
            <a:off x="570450" y="11582975"/>
            <a:ext cx="7603800" cy="30678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Delivery of the placenta, usually accomplished within 15</a:t>
            </a:r>
            <a:r>
              <a:rPr lang="en" sz="2400">
                <a:solidFill>
                  <a:srgbClr val="8E7CC3"/>
                </a:solidFill>
                <a:latin typeface="Times New Roman"/>
                <a:ea typeface="Times New Roman"/>
                <a:cs typeface="Times New Roman"/>
                <a:sym typeface="Times New Roman"/>
              </a:rPr>
              <a:t>-30</a:t>
            </a:r>
            <a:r>
              <a:rPr lang="en" sz="2400">
                <a:latin typeface="Times New Roman"/>
                <a:ea typeface="Times New Roman"/>
                <a:cs typeface="Times New Roman"/>
                <a:sym typeface="Times New Roman"/>
              </a:rPr>
              <a:t> minutes after birth of infant</a:t>
            </a:r>
            <a:r>
              <a:rPr lang="en"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Begins with delivery of the fetus and ends with expulsion of the placenta.</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Afterbirth—placenta attached to the fetal membranes are delivered.</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All placental fragments should be removed to avoid postpartum bleeding.</a:t>
            </a:r>
            <a:endParaRPr sz="2400">
              <a:latin typeface="Times New Roman"/>
              <a:ea typeface="Times New Roman"/>
              <a:cs typeface="Times New Roman"/>
              <a:sym typeface="Times New Roman"/>
            </a:endParaRPr>
          </a:p>
        </p:txBody>
      </p:sp>
      <p:pic>
        <p:nvPicPr>
          <p:cNvPr id="253" name="Google Shape;253;p17"/>
          <p:cNvPicPr preferRelativeResize="0"/>
          <p:nvPr/>
        </p:nvPicPr>
        <p:blipFill>
          <a:blip r:embed="rId3">
            <a:alphaModFix/>
          </a:blip>
          <a:stretch>
            <a:fillRect/>
          </a:stretch>
        </p:blipFill>
        <p:spPr>
          <a:xfrm>
            <a:off x="8843148" y="3381838"/>
            <a:ext cx="4046102" cy="2595541"/>
          </a:xfrm>
          <a:prstGeom prst="rect">
            <a:avLst/>
          </a:prstGeom>
          <a:noFill/>
          <a:ln cap="flat" cmpd="sng" w="9525">
            <a:solidFill>
              <a:srgbClr val="666666"/>
            </a:solidFill>
            <a:prstDash val="solid"/>
            <a:round/>
            <a:headEnd len="sm" w="sm" type="none"/>
            <a:tailEnd len="sm" w="sm" type="none"/>
          </a:ln>
        </p:spPr>
      </p:pic>
      <p:pic>
        <p:nvPicPr>
          <p:cNvPr id="254" name="Google Shape;254;p17"/>
          <p:cNvPicPr preferRelativeResize="0"/>
          <p:nvPr/>
        </p:nvPicPr>
        <p:blipFill>
          <a:blip r:embed="rId4">
            <a:alphaModFix/>
          </a:blip>
          <a:stretch>
            <a:fillRect/>
          </a:stretch>
        </p:blipFill>
        <p:spPr>
          <a:xfrm>
            <a:off x="8843148" y="7127518"/>
            <a:ext cx="4046101" cy="2576400"/>
          </a:xfrm>
          <a:prstGeom prst="rect">
            <a:avLst/>
          </a:prstGeom>
          <a:noFill/>
          <a:ln cap="flat" cmpd="sng" w="9525">
            <a:solidFill>
              <a:srgbClr val="666666"/>
            </a:solidFill>
            <a:prstDash val="solid"/>
            <a:round/>
            <a:headEnd len="sm" w="sm" type="none"/>
            <a:tailEnd len="sm" w="sm" type="none"/>
          </a:ln>
        </p:spPr>
      </p:pic>
      <p:pic>
        <p:nvPicPr>
          <p:cNvPr id="255" name="Google Shape;255;p17"/>
          <p:cNvPicPr preferRelativeResize="0"/>
          <p:nvPr/>
        </p:nvPicPr>
        <p:blipFill>
          <a:blip r:embed="rId5">
            <a:alphaModFix/>
          </a:blip>
          <a:stretch>
            <a:fillRect/>
          </a:stretch>
        </p:blipFill>
        <p:spPr>
          <a:xfrm>
            <a:off x="8843150" y="10587900"/>
            <a:ext cx="4046100" cy="2576401"/>
          </a:xfrm>
          <a:prstGeom prst="rect">
            <a:avLst/>
          </a:prstGeom>
          <a:noFill/>
          <a:ln cap="flat" cmpd="sng" w="9525">
            <a:solidFill>
              <a:srgbClr val="666666"/>
            </a:solidFill>
            <a:prstDash val="solid"/>
            <a:round/>
            <a:headEnd len="sm" w="sm" type="none"/>
            <a:tailEnd len="sm" w="sm" type="none"/>
          </a:ln>
        </p:spPr>
      </p:pic>
      <p:pic>
        <p:nvPicPr>
          <p:cNvPr id="256" name="Google Shape;256;p17"/>
          <p:cNvPicPr preferRelativeResize="0"/>
          <p:nvPr/>
        </p:nvPicPr>
        <p:blipFill rotWithShape="1">
          <a:blip r:embed="rId6">
            <a:alphaModFix/>
          </a:blip>
          <a:srcRect b="707" l="2932" r="2469" t="1051"/>
          <a:stretch/>
        </p:blipFill>
        <p:spPr>
          <a:xfrm>
            <a:off x="2088675" y="15303416"/>
            <a:ext cx="2935250" cy="1862325"/>
          </a:xfrm>
          <a:prstGeom prst="rect">
            <a:avLst/>
          </a:prstGeom>
          <a:noFill/>
          <a:ln cap="flat" cmpd="sng" w="9525">
            <a:solidFill>
              <a:srgbClr val="434343"/>
            </a:solidFill>
            <a:prstDash val="solid"/>
            <a:round/>
            <a:headEnd len="sm" w="sm" type="none"/>
            <a:tailEnd len="sm" w="sm" type="none"/>
          </a:ln>
        </p:spPr>
      </p:pic>
      <p:pic>
        <p:nvPicPr>
          <p:cNvPr id="257" name="Google Shape;257;p17"/>
          <p:cNvPicPr preferRelativeResize="0"/>
          <p:nvPr/>
        </p:nvPicPr>
        <p:blipFill>
          <a:blip r:embed="rId7">
            <a:alphaModFix/>
          </a:blip>
          <a:stretch>
            <a:fillRect/>
          </a:stretch>
        </p:blipFill>
        <p:spPr>
          <a:xfrm>
            <a:off x="8843150" y="14331200"/>
            <a:ext cx="4046099" cy="2595520"/>
          </a:xfrm>
          <a:prstGeom prst="rect">
            <a:avLst/>
          </a:prstGeom>
          <a:noFill/>
          <a:ln cap="flat" cmpd="sng" w="28575">
            <a:solidFill>
              <a:srgbClr val="8E7CC3"/>
            </a:solidFill>
            <a:prstDash val="solid"/>
            <a:round/>
            <a:headEnd len="sm" w="sm" type="none"/>
            <a:tailEnd len="sm" w="sm" type="none"/>
          </a:ln>
        </p:spPr>
      </p:pic>
      <p:sp>
        <p:nvSpPr>
          <p:cNvPr id="258" name="Google Shape;258;p17"/>
          <p:cNvSpPr txBox="1"/>
          <p:nvPr/>
        </p:nvSpPr>
        <p:spPr>
          <a:xfrm>
            <a:off x="10007092" y="5977375"/>
            <a:ext cx="1884600" cy="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7-8 </a:t>
            </a:r>
            <a:endParaRPr b="1" sz="2200">
              <a:latin typeface="Merriweather"/>
              <a:ea typeface="Merriweather"/>
              <a:cs typeface="Merriweather"/>
              <a:sym typeface="Merriweather"/>
            </a:endParaRPr>
          </a:p>
        </p:txBody>
      </p:sp>
      <p:sp>
        <p:nvSpPr>
          <p:cNvPr id="259" name="Google Shape;259;p17"/>
          <p:cNvSpPr txBox="1"/>
          <p:nvPr/>
        </p:nvSpPr>
        <p:spPr>
          <a:xfrm>
            <a:off x="10007092" y="9653288"/>
            <a:ext cx="1884600" cy="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7-9 </a:t>
            </a:r>
            <a:endParaRPr b="1" sz="2200">
              <a:latin typeface="Merriweather"/>
              <a:ea typeface="Merriweather"/>
              <a:cs typeface="Merriweather"/>
              <a:sym typeface="Merriweather"/>
            </a:endParaRPr>
          </a:p>
        </p:txBody>
      </p:sp>
      <p:sp>
        <p:nvSpPr>
          <p:cNvPr id="260" name="Google Shape;260;p17"/>
          <p:cNvSpPr txBox="1"/>
          <p:nvPr/>
        </p:nvSpPr>
        <p:spPr>
          <a:xfrm>
            <a:off x="9923900" y="13086065"/>
            <a:ext cx="1884600" cy="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7-10 </a:t>
            </a:r>
            <a:endParaRPr b="1" sz="2200">
              <a:latin typeface="Merriweather"/>
              <a:ea typeface="Merriweather"/>
              <a:cs typeface="Merriweather"/>
              <a:sym typeface="Merriweather"/>
            </a:endParaRPr>
          </a:p>
        </p:txBody>
      </p:sp>
      <p:sp>
        <p:nvSpPr>
          <p:cNvPr id="261" name="Google Shape;261;p17"/>
          <p:cNvSpPr txBox="1"/>
          <p:nvPr/>
        </p:nvSpPr>
        <p:spPr>
          <a:xfrm>
            <a:off x="9982248" y="16891376"/>
            <a:ext cx="1974900" cy="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8E7CC3"/>
                </a:solidFill>
                <a:latin typeface="Merriweather"/>
                <a:ea typeface="Merriweather"/>
                <a:cs typeface="Merriweather"/>
                <a:sym typeface="Merriweather"/>
              </a:rPr>
              <a:t>Figure 7-12 </a:t>
            </a:r>
            <a:endParaRPr b="1" sz="2200">
              <a:solidFill>
                <a:srgbClr val="8E7CC3"/>
              </a:solidFill>
              <a:latin typeface="Merriweather"/>
              <a:ea typeface="Merriweather"/>
              <a:cs typeface="Merriweather"/>
              <a:sym typeface="Merriweather"/>
            </a:endParaRPr>
          </a:p>
        </p:txBody>
      </p:sp>
      <p:sp>
        <p:nvSpPr>
          <p:cNvPr id="262" name="Google Shape;262;p17"/>
          <p:cNvSpPr txBox="1"/>
          <p:nvPr/>
        </p:nvSpPr>
        <p:spPr>
          <a:xfrm>
            <a:off x="2433122" y="17132575"/>
            <a:ext cx="22860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7-11 </a:t>
            </a:r>
            <a:endParaRPr b="1" sz="2200">
              <a:latin typeface="Merriweather"/>
              <a:ea typeface="Merriweather"/>
              <a:cs typeface="Merriweather"/>
              <a:sym typeface="Merriweather"/>
            </a:endParaRPr>
          </a:p>
        </p:txBody>
      </p:sp>
      <p:sp>
        <p:nvSpPr>
          <p:cNvPr id="263" name="Google Shape;263;p17"/>
          <p:cNvSpPr txBox="1"/>
          <p:nvPr/>
        </p:nvSpPr>
        <p:spPr>
          <a:xfrm>
            <a:off x="-56675" y="18136500"/>
            <a:ext cx="13864800" cy="964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Times New Roman"/>
              <a:buAutoNum type="arabicPeriod"/>
            </a:pPr>
            <a:r>
              <a:rPr b="1" lang="en" sz="1500">
                <a:latin typeface="Times New Roman"/>
                <a:ea typeface="Times New Roman"/>
                <a:cs typeface="Times New Roman"/>
                <a:sym typeface="Times New Roman"/>
              </a:rPr>
              <a:t>What is Meant By Cervix Thinning or Dilation?  </a:t>
            </a:r>
            <a:r>
              <a:rPr lang="en" sz="1500">
                <a:latin typeface="Times New Roman"/>
                <a:ea typeface="Times New Roman"/>
                <a:cs typeface="Times New Roman"/>
                <a:sym typeface="Times New Roman"/>
              </a:rPr>
              <a:t>It doesn’t mean relaxation of smooth muscles of the cervix, as they actually might contract, but it means thinning of the substance (stroma) of the cervix itself. PGs, especially PGF2alpha activate collagenases in the cervix, this degrades the connective tissue within the cervix, as well as it increases the synthesis of GAGs like hyularinic acid, this leads to a more flexible cervix that is easily forced open by the higher intrauterine pressure caused by contraction of the body and fundus. Oxytocin plays no or minimal role in cervical softening, that is why in our pharmacology it is recommended that we only give it after dilation.</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b="1" lang="en" sz="1500">
                <a:latin typeface="Times New Roman"/>
                <a:ea typeface="Times New Roman"/>
                <a:cs typeface="Times New Roman"/>
                <a:sym typeface="Times New Roman"/>
              </a:rPr>
              <a:t>Stage 2: </a:t>
            </a:r>
            <a:r>
              <a:rPr lang="en" sz="1500">
                <a:latin typeface="Times New Roman"/>
                <a:ea typeface="Times New Roman"/>
                <a:cs typeface="Times New Roman"/>
                <a:sym typeface="Times New Roman"/>
              </a:rPr>
              <a:t>This stage depends on the 3 Ps: 1-Power: forceful uterine contractions 2-Passenger: refers to the fetus (the unfused skull bone make the infant’s head just </a:t>
            </a:r>
            <a:r>
              <a:rPr lang="en" sz="1500">
                <a:latin typeface="Times New Roman"/>
                <a:ea typeface="Times New Roman"/>
                <a:cs typeface="Times New Roman"/>
                <a:sym typeface="Times New Roman"/>
              </a:rPr>
              <a:t>flexible</a:t>
            </a:r>
            <a:r>
              <a:rPr lang="en" sz="1500">
                <a:latin typeface="Times New Roman"/>
                <a:ea typeface="Times New Roman"/>
                <a:cs typeface="Times New Roman"/>
                <a:sym typeface="Times New Roman"/>
              </a:rPr>
              <a:t> enough to pass through the birth canal). 3-Passage: the route that the fetus has to travel through the bony pelvis.</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lang="en" sz="1500">
                <a:latin typeface="Times New Roman"/>
                <a:ea typeface="Times New Roman"/>
                <a:cs typeface="Times New Roman"/>
                <a:sym typeface="Times New Roman"/>
              </a:rPr>
              <a:t>Sometimes the several hours after delivery is called the “Fourth Stage” and in this stage the mother starts </a:t>
            </a:r>
            <a:r>
              <a:rPr lang="en" sz="1500">
                <a:latin typeface="Times New Roman"/>
                <a:ea typeface="Times New Roman"/>
                <a:cs typeface="Times New Roman"/>
                <a:sym typeface="Times New Roman"/>
              </a:rPr>
              <a:t>adapting</a:t>
            </a:r>
            <a:r>
              <a:rPr lang="en" sz="1500">
                <a:latin typeface="Times New Roman"/>
                <a:ea typeface="Times New Roman"/>
                <a:cs typeface="Times New Roman"/>
                <a:sym typeface="Times New Roman"/>
              </a:rPr>
              <a:t> to the blood loss. </a:t>
            </a:r>
            <a:endParaRPr sz="1500">
              <a:latin typeface="Times New Roman"/>
              <a:ea typeface="Times New Roman"/>
              <a:cs typeface="Times New Roman"/>
              <a:sym typeface="Times New Roman"/>
            </a:endParaRPr>
          </a:p>
        </p:txBody>
      </p:sp>
      <p:sp>
        <p:nvSpPr>
          <p:cNvPr id="264" name="Google Shape;264;p17"/>
          <p:cNvSpPr txBox="1"/>
          <p:nvPr/>
        </p:nvSpPr>
        <p:spPr>
          <a:xfrm>
            <a:off x="570450" y="7512400"/>
            <a:ext cx="7696500" cy="15546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Font typeface="Times New Roman"/>
              <a:buChar char="●"/>
            </a:pPr>
            <a:r>
              <a:rPr lang="en" sz="1700">
                <a:solidFill>
                  <a:schemeClr val="dk1"/>
                </a:solidFill>
                <a:latin typeface="Times New Roman"/>
                <a:ea typeface="Times New Roman"/>
                <a:cs typeface="Times New Roman"/>
                <a:sym typeface="Times New Roman"/>
              </a:rPr>
              <a:t>Duration: </a:t>
            </a:r>
            <a:r>
              <a:rPr lang="en" sz="1700">
                <a:latin typeface="Times New Roman"/>
                <a:ea typeface="Times New Roman"/>
                <a:cs typeface="Times New Roman"/>
                <a:sym typeface="Times New Roman"/>
              </a:rPr>
              <a:t>c</a:t>
            </a:r>
            <a:r>
              <a:rPr lang="en" sz="1700">
                <a:latin typeface="Times New Roman"/>
                <a:ea typeface="Times New Roman"/>
                <a:cs typeface="Times New Roman"/>
                <a:sym typeface="Times New Roman"/>
              </a:rPr>
              <a:t>an last as long as </a:t>
            </a:r>
            <a:r>
              <a:rPr b="1" lang="en" sz="1700">
                <a:latin typeface="Times New Roman"/>
                <a:ea typeface="Times New Roman"/>
                <a:cs typeface="Times New Roman"/>
                <a:sym typeface="Times New Roman"/>
              </a:rPr>
              <a:t>2 hours</a:t>
            </a:r>
            <a:r>
              <a:rPr b="1" lang="en" sz="1700">
                <a:solidFill>
                  <a:srgbClr val="8E7CC3"/>
                </a:solidFill>
                <a:latin typeface="Times New Roman"/>
                <a:ea typeface="Times New Roman"/>
                <a:cs typeface="Times New Roman"/>
                <a:sym typeface="Times New Roman"/>
              </a:rPr>
              <a:t> in a multipara</a:t>
            </a:r>
            <a:r>
              <a:rPr lang="en" sz="1700">
                <a:solidFill>
                  <a:srgbClr val="8E7CC3"/>
                </a:solidFill>
                <a:latin typeface="Times New Roman"/>
                <a:ea typeface="Times New Roman"/>
                <a:cs typeface="Times New Roman"/>
                <a:sym typeface="Times New Roman"/>
              </a:rPr>
              <a:t> </a:t>
            </a:r>
            <a:r>
              <a:rPr lang="en" sz="1700">
                <a:latin typeface="Times New Roman"/>
                <a:ea typeface="Times New Roman"/>
                <a:cs typeface="Times New Roman"/>
                <a:sym typeface="Times New Roman"/>
              </a:rPr>
              <a:t>and </a:t>
            </a:r>
            <a:r>
              <a:rPr b="1" lang="en" sz="1700">
                <a:solidFill>
                  <a:srgbClr val="8E7CC3"/>
                </a:solidFill>
                <a:latin typeface="Times New Roman"/>
                <a:ea typeface="Times New Roman"/>
                <a:cs typeface="Times New Roman"/>
                <a:sym typeface="Times New Roman"/>
              </a:rPr>
              <a:t>3 hrs in a primipara</a:t>
            </a:r>
            <a:r>
              <a:rPr lang="en" sz="1700">
                <a:solidFill>
                  <a:schemeClr val="dk1"/>
                </a:solidFill>
                <a:latin typeface="Times New Roman"/>
                <a:ea typeface="Times New Roman"/>
                <a:cs typeface="Times New Roman"/>
                <a:sym typeface="Times New Roman"/>
              </a:rPr>
              <a:t>, </a:t>
            </a:r>
            <a:r>
              <a:rPr lang="en" sz="1700">
                <a:latin typeface="Times New Roman"/>
                <a:ea typeface="Times New Roman"/>
                <a:cs typeface="Times New Roman"/>
                <a:sym typeface="Times New Roman"/>
              </a:rPr>
              <a:t>but typically is 50 minutes in the first birth and 20 minutes in subsequent births.</a:t>
            </a:r>
            <a:endParaRPr sz="1700">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Font typeface="Times New Roman"/>
              <a:buChar char="●"/>
            </a:pPr>
            <a:r>
              <a:rPr lang="en" sz="1700">
                <a:latin typeface="Times New Roman"/>
                <a:ea typeface="Times New Roman"/>
                <a:cs typeface="Times New Roman"/>
                <a:sym typeface="Times New Roman"/>
              </a:rPr>
              <a:t>Begins with complete cervical dilation and ends with delivery of the fetus.</a:t>
            </a:r>
            <a:endParaRPr sz="1700">
              <a:latin typeface="Times New Roman"/>
              <a:ea typeface="Times New Roman"/>
              <a:cs typeface="Times New Roman"/>
              <a:sym typeface="Times New Roman"/>
            </a:endParaRPr>
          </a:p>
          <a:p>
            <a:pPr indent="-336550" lvl="0" marL="457200" rtl="0" algn="l">
              <a:lnSpc>
                <a:spcPct val="115000"/>
              </a:lnSpc>
              <a:spcBef>
                <a:spcPts val="0"/>
              </a:spcBef>
              <a:spcAft>
                <a:spcPts val="0"/>
              </a:spcAft>
              <a:buClr>
                <a:srgbClr val="8E7CC3"/>
              </a:buClr>
              <a:buSzPts val="1700"/>
              <a:buFont typeface="Times New Roman"/>
              <a:buChar char="●"/>
            </a:pPr>
            <a:r>
              <a:rPr lang="en" sz="1700">
                <a:solidFill>
                  <a:srgbClr val="8E7CC3"/>
                </a:solidFill>
                <a:latin typeface="Times New Roman"/>
                <a:ea typeface="Times New Roman"/>
                <a:cs typeface="Times New Roman"/>
                <a:sym typeface="Times New Roman"/>
              </a:rPr>
              <a:t>It includes:</a:t>
            </a:r>
            <a:endParaRPr sz="1700">
              <a:solidFill>
                <a:srgbClr val="8E7CC3"/>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rgbClr val="8E7CC3"/>
              </a:buClr>
              <a:buSzPts val="1700"/>
              <a:buFont typeface="Times New Roman"/>
              <a:buChar char="-"/>
            </a:pPr>
            <a:r>
              <a:rPr lang="en" sz="1700">
                <a:solidFill>
                  <a:srgbClr val="8E7CC3"/>
                </a:solidFill>
                <a:latin typeface="Times New Roman"/>
                <a:ea typeface="Times New Roman"/>
                <a:cs typeface="Times New Roman"/>
                <a:sym typeface="Times New Roman"/>
              </a:rPr>
              <a:t>The passive phase (passive descent of the fetal head)</a:t>
            </a:r>
            <a:endParaRPr sz="1700">
              <a:solidFill>
                <a:srgbClr val="8E7CC3"/>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rgbClr val="8E7CC3"/>
              </a:buClr>
              <a:buSzPts val="1700"/>
              <a:buFont typeface="Times New Roman"/>
              <a:buChar char="-"/>
            </a:pPr>
            <a:r>
              <a:rPr lang="en" sz="1700">
                <a:solidFill>
                  <a:srgbClr val="8E7CC3"/>
                </a:solidFill>
                <a:latin typeface="Times New Roman"/>
                <a:ea typeface="Times New Roman"/>
                <a:cs typeface="Times New Roman"/>
                <a:sym typeface="Times New Roman"/>
              </a:rPr>
              <a:t>The active phase (expulsive phase, bearing down or pushing by the mother)</a:t>
            </a:r>
            <a:endParaRPr sz="1700">
              <a:solidFill>
                <a:srgbClr val="8E7CC3"/>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Font typeface="Times New Roman"/>
              <a:buChar char="●"/>
            </a:pPr>
            <a:r>
              <a:rPr lang="en" sz="1700">
                <a:latin typeface="Times New Roman"/>
                <a:ea typeface="Times New Roman"/>
                <a:cs typeface="Times New Roman"/>
                <a:sym typeface="Times New Roman"/>
              </a:rPr>
              <a:t>Infant passes through the cervix and vagina.</a:t>
            </a:r>
            <a:endParaRPr sz="1700">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Font typeface="Times New Roman"/>
              <a:buChar char="●"/>
            </a:pPr>
            <a:r>
              <a:rPr lang="en" sz="1700">
                <a:latin typeface="Times New Roman"/>
                <a:ea typeface="Times New Roman"/>
                <a:cs typeface="Times New Roman"/>
                <a:sym typeface="Times New Roman"/>
              </a:rPr>
              <a:t>Normal delivery is head first (vertex position).</a:t>
            </a:r>
            <a:endParaRPr sz="1700">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Font typeface="Times New Roman"/>
              <a:buChar char="●"/>
            </a:pPr>
            <a:r>
              <a:rPr lang="en" sz="1700">
                <a:latin typeface="Times New Roman"/>
                <a:ea typeface="Times New Roman"/>
                <a:cs typeface="Times New Roman"/>
                <a:sym typeface="Times New Roman"/>
              </a:rPr>
              <a:t>Breech presentation is buttocks-first.</a:t>
            </a:r>
            <a:endParaRPr sz="17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18"/>
          <p:cNvSpPr/>
          <p:nvPr/>
        </p:nvSpPr>
        <p:spPr>
          <a:xfrm>
            <a:off x="0" y="141866"/>
            <a:ext cx="11331900" cy="6996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0" name="Google Shape;270;p18"/>
          <p:cNvSpPr/>
          <p:nvPr/>
        </p:nvSpPr>
        <p:spPr>
          <a:xfrm>
            <a:off x="656616" y="141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1" name="Google Shape;271;p18"/>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Seven </a:t>
            </a:r>
            <a:endParaRPr sz="3500">
              <a:latin typeface="Oswald"/>
              <a:ea typeface="Oswald"/>
              <a:cs typeface="Oswald"/>
              <a:sym typeface="Oswald"/>
            </a:endParaRPr>
          </a:p>
        </p:txBody>
      </p:sp>
      <p:sp>
        <p:nvSpPr>
          <p:cNvPr id="272" name="Google Shape;272;p18"/>
          <p:cNvSpPr txBox="1"/>
          <p:nvPr/>
        </p:nvSpPr>
        <p:spPr>
          <a:xfrm>
            <a:off x="929925" y="141875"/>
            <a:ext cx="10401900" cy="699600"/>
          </a:xfrm>
          <a:prstGeom prst="rect">
            <a:avLst/>
          </a:prstGeom>
          <a:solidFill>
            <a:srgbClr val="999999"/>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LABOR</a:t>
            </a:r>
            <a:endParaRPr sz="3200">
              <a:solidFill>
                <a:srgbClr val="FFFFFF"/>
              </a:solidFill>
              <a:latin typeface="Oswald"/>
              <a:ea typeface="Oswald"/>
              <a:cs typeface="Oswald"/>
              <a:sym typeface="Oswald"/>
            </a:endParaRPr>
          </a:p>
        </p:txBody>
      </p:sp>
      <p:sp>
        <p:nvSpPr>
          <p:cNvPr id="273" name="Google Shape;273;p18"/>
          <p:cNvSpPr txBox="1"/>
          <p:nvPr/>
        </p:nvSpPr>
        <p:spPr>
          <a:xfrm>
            <a:off x="188014" y="141877"/>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274" name="Google Shape;274;p18"/>
          <p:cNvSpPr txBox="1"/>
          <p:nvPr/>
        </p:nvSpPr>
        <p:spPr>
          <a:xfrm>
            <a:off x="571324" y="2272658"/>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B7B7B7"/>
                </a:highlight>
                <a:latin typeface="Oswald"/>
                <a:ea typeface="Oswald"/>
                <a:cs typeface="Oswald"/>
                <a:sym typeface="Oswald"/>
              </a:rPr>
              <a:t>Postpartum Hemorrhage </a:t>
            </a:r>
            <a:endParaRPr sz="3700">
              <a:highlight>
                <a:srgbClr val="B7B7B7"/>
              </a:highlight>
              <a:latin typeface="Oswald"/>
              <a:ea typeface="Oswald"/>
              <a:cs typeface="Oswald"/>
              <a:sym typeface="Oswald"/>
            </a:endParaRPr>
          </a:p>
          <a:p>
            <a:pPr indent="0" lvl="0" marL="0" rtl="0" algn="l">
              <a:spcBef>
                <a:spcPts val="0"/>
              </a:spcBef>
              <a:spcAft>
                <a:spcPts val="0"/>
              </a:spcAft>
              <a:buNone/>
            </a:pPr>
            <a:r>
              <a:t/>
            </a:r>
            <a:endParaRPr sz="3700">
              <a:highlight>
                <a:srgbClr val="B7B7B7"/>
              </a:highlight>
              <a:latin typeface="Oswald"/>
              <a:ea typeface="Oswald"/>
              <a:cs typeface="Oswald"/>
              <a:sym typeface="Oswald"/>
            </a:endParaRPr>
          </a:p>
        </p:txBody>
      </p:sp>
      <p:sp>
        <p:nvSpPr>
          <p:cNvPr id="275" name="Google Shape;275;p18"/>
          <p:cNvSpPr/>
          <p:nvPr/>
        </p:nvSpPr>
        <p:spPr>
          <a:xfrm>
            <a:off x="181114" y="2590621"/>
            <a:ext cx="468600" cy="433500"/>
          </a:xfrm>
          <a:prstGeom prst="rect">
            <a:avLst/>
          </a:prstGeom>
          <a:solidFill>
            <a:srgbClr val="9E9E9E"/>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6" name="Google Shape;276;p18"/>
          <p:cNvSpPr txBox="1"/>
          <p:nvPr/>
        </p:nvSpPr>
        <p:spPr>
          <a:xfrm>
            <a:off x="349000" y="3258091"/>
            <a:ext cx="12696900" cy="989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Times New Roman"/>
                <a:ea typeface="Times New Roman"/>
                <a:cs typeface="Times New Roman"/>
                <a:sym typeface="Times New Roman"/>
              </a:rPr>
              <a:t>Postpartum hemorrhage is a significant loss of blood after giving birth and it’s the most common cause of maternal morbidity and maternal death.</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Significant bleeding in the first 24 hours after delivery is called “Primary Postpartum Hemorrhage”. If the bleeding is after 24 hours it’s called “</a:t>
            </a:r>
            <a:r>
              <a:rPr lang="en" sz="2400">
                <a:solidFill>
                  <a:schemeClr val="dk1"/>
                </a:solidFill>
                <a:latin typeface="Times New Roman"/>
                <a:ea typeface="Times New Roman"/>
                <a:cs typeface="Times New Roman"/>
                <a:sym typeface="Times New Roman"/>
              </a:rPr>
              <a:t>Secondary or Late Postpartum Hemorrhage”.</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Causes of postpartum hemorrhage </a:t>
            </a:r>
            <a:r>
              <a:rPr b="1" lang="en" sz="2400">
                <a:solidFill>
                  <a:schemeClr val="dk1"/>
                </a:solidFill>
                <a:latin typeface="Times New Roman"/>
                <a:ea typeface="Times New Roman"/>
                <a:cs typeface="Times New Roman"/>
                <a:sym typeface="Times New Roman"/>
              </a:rPr>
              <a:t>(The 4 Ts)</a:t>
            </a:r>
            <a:r>
              <a:rPr lang="en"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1- </a:t>
            </a:r>
            <a:r>
              <a:rPr b="1" lang="en" sz="2400">
                <a:solidFill>
                  <a:schemeClr val="dk1"/>
                </a:solidFill>
                <a:latin typeface="Times New Roman"/>
                <a:ea typeface="Times New Roman"/>
                <a:cs typeface="Times New Roman"/>
                <a:sym typeface="Times New Roman"/>
              </a:rPr>
              <a:t>Tone:</a:t>
            </a:r>
            <a:r>
              <a:rPr lang="en" sz="2400">
                <a:solidFill>
                  <a:schemeClr val="dk1"/>
                </a:solidFill>
                <a:latin typeface="Times New Roman"/>
                <a:ea typeface="Times New Roman"/>
                <a:cs typeface="Times New Roman"/>
                <a:sym typeface="Times New Roman"/>
              </a:rPr>
              <a:t> Normally after delivery the myometrium continues to contract to reduce uterine bleeding but with loss of uterine tone the uterus fails to contract leading to excessive blood loss.</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Causes of uterine atony: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1- repeated distention (multiple pregnancies) 2- overstretching from twins 3- uterine muscle fatigue during the delivery process because of prolonged labor 4- medications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2- </a:t>
            </a:r>
            <a:r>
              <a:rPr b="1" lang="en" sz="2400">
                <a:solidFill>
                  <a:schemeClr val="dk1"/>
                </a:solidFill>
                <a:latin typeface="Times New Roman"/>
                <a:ea typeface="Times New Roman"/>
                <a:cs typeface="Times New Roman"/>
                <a:sym typeface="Times New Roman"/>
              </a:rPr>
              <a:t>Trauma: </a:t>
            </a:r>
            <a:r>
              <a:rPr lang="en" sz="2400">
                <a:solidFill>
                  <a:schemeClr val="dk1"/>
                </a:solidFill>
                <a:latin typeface="Times New Roman"/>
                <a:ea typeface="Times New Roman"/>
                <a:cs typeface="Times New Roman"/>
                <a:sym typeface="Times New Roman"/>
              </a:rPr>
              <a:t>damage to any of the genital structures.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This can include:</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1-Incisions from a C-section 2- incidental trauma from a baby coming through the vaginal canal.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3- </a:t>
            </a:r>
            <a:r>
              <a:rPr b="1" lang="en" sz="2400">
                <a:solidFill>
                  <a:schemeClr val="dk1"/>
                </a:solidFill>
                <a:latin typeface="Times New Roman"/>
                <a:ea typeface="Times New Roman"/>
                <a:cs typeface="Times New Roman"/>
                <a:sym typeface="Times New Roman"/>
              </a:rPr>
              <a:t>Tissue: </a:t>
            </a:r>
            <a:r>
              <a:rPr lang="en" sz="2400">
                <a:solidFill>
                  <a:schemeClr val="dk1"/>
                </a:solidFill>
                <a:latin typeface="Times New Roman"/>
                <a:ea typeface="Times New Roman"/>
                <a:cs typeface="Times New Roman"/>
                <a:sym typeface="Times New Roman"/>
              </a:rPr>
              <a:t>refers to placental fragments retained in the uterine cavity which can prevent effective uterine contractions and leads to uterine atony.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Causes: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1-Placenta Accreta: a condition in which the placenta does not properly separate from the uterus during labor and delivery because it has grown too deeply into the uterine wall. 2- Traction on umbilical cord.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4- </a:t>
            </a:r>
            <a:r>
              <a:rPr b="1" lang="en" sz="2400">
                <a:solidFill>
                  <a:schemeClr val="dk1"/>
                </a:solidFill>
                <a:latin typeface="Times New Roman"/>
                <a:ea typeface="Times New Roman"/>
                <a:cs typeface="Times New Roman"/>
                <a:sym typeface="Times New Roman"/>
              </a:rPr>
              <a:t>Thrombin: </a:t>
            </a:r>
            <a:r>
              <a:rPr lang="en" sz="2400">
                <a:solidFill>
                  <a:schemeClr val="dk1"/>
                </a:solidFill>
                <a:latin typeface="Times New Roman"/>
                <a:ea typeface="Times New Roman"/>
                <a:cs typeface="Times New Roman"/>
                <a:sym typeface="Times New Roman"/>
              </a:rPr>
              <a:t>Any blood clotting condition: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1- Genetic: Von Willebrand disease.</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2- Obstetric: Eclampsia and placental abruption (can lead to disseminated intravascular coagulation).</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7" name="Google Shape;277;p18"/>
          <p:cNvSpPr txBox="1"/>
          <p:nvPr/>
        </p:nvSpPr>
        <p:spPr>
          <a:xfrm>
            <a:off x="656625" y="1132503"/>
            <a:ext cx="12305700" cy="964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Oswald"/>
                <a:ea typeface="Oswald"/>
                <a:cs typeface="Oswald"/>
                <a:sym typeface="Oswald"/>
              </a:rPr>
              <a:t>Further Reading </a:t>
            </a:r>
            <a:endParaRPr sz="6000">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pic>
        <p:nvPicPr>
          <p:cNvPr id="282" name="Google Shape;282;p19"/>
          <p:cNvPicPr preferRelativeResize="0"/>
          <p:nvPr/>
        </p:nvPicPr>
        <p:blipFill>
          <a:blip r:embed="rId3">
            <a:alphaModFix/>
          </a:blip>
          <a:stretch>
            <a:fillRect/>
          </a:stretch>
        </p:blipFill>
        <p:spPr>
          <a:xfrm>
            <a:off x="0" y="0"/>
            <a:ext cx="14097000" cy="19935825"/>
          </a:xfrm>
          <a:prstGeom prst="rect">
            <a:avLst/>
          </a:prstGeom>
          <a:noFill/>
          <a:ln>
            <a:noFill/>
          </a:ln>
        </p:spPr>
      </p:pic>
      <p:sp>
        <p:nvSpPr>
          <p:cNvPr id="283" name="Google Shape;283;p19"/>
          <p:cNvSpPr txBox="1"/>
          <p:nvPr/>
        </p:nvSpPr>
        <p:spPr>
          <a:xfrm>
            <a:off x="615350" y="13446450"/>
            <a:ext cx="12860400" cy="40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lt1"/>
                </a:solidFill>
                <a:latin typeface="Oswald"/>
                <a:ea typeface="Oswald"/>
                <a:cs typeface="Oswald"/>
                <a:sym typeface="Oswald"/>
              </a:rPr>
              <a:t>SHORT ANSWER QUESTION:</a:t>
            </a:r>
            <a:endParaRPr b="1"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rabicPeriod"/>
            </a:pPr>
            <a:r>
              <a:rPr b="1" lang="en" sz="2400">
                <a:solidFill>
                  <a:srgbClr val="FFFFFF"/>
                </a:solidFill>
                <a:latin typeface="Times New Roman"/>
                <a:ea typeface="Times New Roman"/>
                <a:cs typeface="Times New Roman"/>
                <a:sym typeface="Times New Roman"/>
              </a:rPr>
              <a:t>In phase 0 of parturition, list the substances that will be increased and </a:t>
            </a:r>
            <a:r>
              <a:rPr b="1" lang="en" sz="2400">
                <a:solidFill>
                  <a:srgbClr val="FFFFFF"/>
                </a:solidFill>
                <a:latin typeface="Times New Roman"/>
                <a:ea typeface="Times New Roman"/>
                <a:cs typeface="Times New Roman"/>
                <a:sym typeface="Times New Roman"/>
              </a:rPr>
              <a:t>their</a:t>
            </a:r>
            <a:r>
              <a:rPr b="1" lang="en" sz="2400">
                <a:solidFill>
                  <a:srgbClr val="FFFFFF"/>
                </a:solidFill>
                <a:latin typeface="Times New Roman"/>
                <a:ea typeface="Times New Roman"/>
                <a:cs typeface="Times New Roman"/>
                <a:sym typeface="Times New Roman"/>
              </a:rPr>
              <a:t> effect.</a:t>
            </a:r>
            <a:endParaRPr b="1" sz="2400">
              <a:solidFill>
                <a:srgbClr val="FFFFFF"/>
              </a:solidFill>
              <a:latin typeface="Times New Roman"/>
              <a:ea typeface="Times New Roman"/>
              <a:cs typeface="Times New Roman"/>
              <a:sym typeface="Times New Roman"/>
            </a:endParaRPr>
          </a:p>
          <a:p>
            <a:pPr indent="-355600" lvl="1" marL="914400" rtl="0" algn="l">
              <a:spcBef>
                <a:spcPts val="0"/>
              </a:spcBef>
              <a:spcAft>
                <a:spcPts val="0"/>
              </a:spcAft>
              <a:buClr>
                <a:srgbClr val="B7B7B7"/>
              </a:buClr>
              <a:buSzPts val="2000"/>
              <a:buFont typeface="Times New Roman"/>
              <a:buAutoNum type="alphaLcPeriod"/>
            </a:pPr>
            <a:r>
              <a:rPr lang="en" sz="2000">
                <a:solidFill>
                  <a:srgbClr val="B7B7B7"/>
                </a:solidFill>
                <a:latin typeface="Times New Roman"/>
                <a:ea typeface="Times New Roman"/>
                <a:cs typeface="Times New Roman"/>
                <a:sym typeface="Times New Roman"/>
              </a:rPr>
              <a:t>PGI2: uterine relaxation </a:t>
            </a:r>
            <a:endParaRPr sz="2000">
              <a:solidFill>
                <a:srgbClr val="B7B7B7"/>
              </a:solidFill>
              <a:latin typeface="Times New Roman"/>
              <a:ea typeface="Times New Roman"/>
              <a:cs typeface="Times New Roman"/>
              <a:sym typeface="Times New Roman"/>
            </a:endParaRPr>
          </a:p>
          <a:p>
            <a:pPr indent="-355600" lvl="1" marL="914400" rtl="0" algn="l">
              <a:spcBef>
                <a:spcPts val="0"/>
              </a:spcBef>
              <a:spcAft>
                <a:spcPts val="0"/>
              </a:spcAft>
              <a:buClr>
                <a:srgbClr val="B7B7B7"/>
              </a:buClr>
              <a:buSzPts val="2000"/>
              <a:buFont typeface="Times New Roman"/>
              <a:buAutoNum type="alphaLcPeriod"/>
            </a:pPr>
            <a:r>
              <a:rPr lang="en" sz="2000">
                <a:solidFill>
                  <a:srgbClr val="B7B7B7"/>
                </a:solidFill>
                <a:latin typeface="Times New Roman"/>
                <a:ea typeface="Times New Roman"/>
                <a:cs typeface="Times New Roman"/>
                <a:sym typeface="Times New Roman"/>
              </a:rPr>
              <a:t>NO: uterine relaxation</a:t>
            </a:r>
            <a:endParaRPr sz="2000">
              <a:solidFill>
                <a:srgbClr val="B7B7B7"/>
              </a:solidFill>
              <a:latin typeface="Times New Roman"/>
              <a:ea typeface="Times New Roman"/>
              <a:cs typeface="Times New Roman"/>
              <a:sym typeface="Times New Roman"/>
            </a:endParaRPr>
          </a:p>
          <a:p>
            <a:pPr indent="-355600" lvl="1" marL="914400" rtl="0" algn="l">
              <a:spcBef>
                <a:spcPts val="0"/>
              </a:spcBef>
              <a:spcAft>
                <a:spcPts val="0"/>
              </a:spcAft>
              <a:buClr>
                <a:srgbClr val="B7B7B7"/>
              </a:buClr>
              <a:buSzPts val="2000"/>
              <a:buFont typeface="Times New Roman"/>
              <a:buAutoNum type="alphaLcPeriod"/>
            </a:pPr>
            <a:r>
              <a:rPr lang="en" sz="2000">
                <a:solidFill>
                  <a:srgbClr val="B7B7B7"/>
                </a:solidFill>
                <a:latin typeface="Times New Roman"/>
                <a:ea typeface="Times New Roman"/>
                <a:cs typeface="Times New Roman"/>
                <a:sym typeface="Times New Roman"/>
              </a:rPr>
              <a:t>PTHrP: inhibit uterine contraction </a:t>
            </a:r>
            <a:endParaRPr sz="2000">
              <a:solidFill>
                <a:srgbClr val="B7B7B7"/>
              </a:solidFill>
              <a:latin typeface="Times New Roman"/>
              <a:ea typeface="Times New Roman"/>
              <a:cs typeface="Times New Roman"/>
              <a:sym typeface="Times New Roman"/>
            </a:endParaRPr>
          </a:p>
          <a:p>
            <a:pPr indent="-355600" lvl="1" marL="914400" rtl="0" algn="l">
              <a:spcBef>
                <a:spcPts val="0"/>
              </a:spcBef>
              <a:spcAft>
                <a:spcPts val="0"/>
              </a:spcAft>
              <a:buClr>
                <a:srgbClr val="B7B7B7"/>
              </a:buClr>
              <a:buSzPts val="2000"/>
              <a:buFont typeface="Times New Roman"/>
              <a:buAutoNum type="alphaLcPeriod"/>
            </a:pPr>
            <a:r>
              <a:rPr lang="en" sz="2000">
                <a:solidFill>
                  <a:srgbClr val="B7B7B7"/>
                </a:solidFill>
                <a:latin typeface="Times New Roman"/>
                <a:ea typeface="Times New Roman"/>
                <a:cs typeface="Times New Roman"/>
                <a:sym typeface="Times New Roman"/>
              </a:rPr>
              <a:t>cAMP: uterine relaxation</a:t>
            </a:r>
            <a:endParaRPr sz="2000">
              <a:solidFill>
                <a:srgbClr val="B7B7B7"/>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rabicPeriod"/>
            </a:pPr>
            <a:r>
              <a:rPr b="1" lang="en" sz="2400">
                <a:solidFill>
                  <a:srgbClr val="FFFFFF"/>
                </a:solidFill>
                <a:latin typeface="Times New Roman"/>
                <a:ea typeface="Times New Roman"/>
                <a:cs typeface="Times New Roman"/>
                <a:sym typeface="Times New Roman"/>
              </a:rPr>
              <a:t>List the delivery </a:t>
            </a:r>
            <a:r>
              <a:rPr b="1" lang="en" sz="2400">
                <a:solidFill>
                  <a:srgbClr val="FFFFFF"/>
                </a:solidFill>
                <a:latin typeface="Times New Roman"/>
                <a:ea typeface="Times New Roman"/>
                <a:cs typeface="Times New Roman"/>
                <a:sym typeface="Times New Roman"/>
              </a:rPr>
              <a:t>presentations</a:t>
            </a:r>
            <a:r>
              <a:rPr b="1" lang="en" sz="2400">
                <a:solidFill>
                  <a:srgbClr val="FFFFFF"/>
                </a:solidFill>
                <a:latin typeface="Times New Roman"/>
                <a:ea typeface="Times New Roman"/>
                <a:cs typeface="Times New Roman"/>
                <a:sym typeface="Times New Roman"/>
              </a:rPr>
              <a:t> of the infant in </a:t>
            </a:r>
            <a:r>
              <a:rPr b="1" lang="en" sz="2400">
                <a:solidFill>
                  <a:srgbClr val="FFFFFF"/>
                </a:solidFill>
                <a:latin typeface="Times New Roman"/>
                <a:ea typeface="Times New Roman"/>
                <a:cs typeface="Times New Roman"/>
                <a:sym typeface="Times New Roman"/>
              </a:rPr>
              <a:t>expulsion</a:t>
            </a:r>
            <a:r>
              <a:rPr b="1" lang="en" sz="2400">
                <a:solidFill>
                  <a:srgbClr val="FFFFFF"/>
                </a:solidFill>
                <a:latin typeface="Times New Roman"/>
                <a:ea typeface="Times New Roman"/>
                <a:cs typeface="Times New Roman"/>
                <a:sym typeface="Times New Roman"/>
              </a:rPr>
              <a:t> stage.</a:t>
            </a:r>
            <a:endParaRPr b="1" sz="2400">
              <a:solidFill>
                <a:srgbClr val="FFFFFF"/>
              </a:solidFill>
              <a:latin typeface="Times New Roman"/>
              <a:ea typeface="Times New Roman"/>
              <a:cs typeface="Times New Roman"/>
              <a:sym typeface="Times New Roman"/>
            </a:endParaRPr>
          </a:p>
          <a:p>
            <a:pPr indent="-355600" lvl="1" marL="914400" rtl="0" algn="l">
              <a:spcBef>
                <a:spcPts val="0"/>
              </a:spcBef>
              <a:spcAft>
                <a:spcPts val="0"/>
              </a:spcAft>
              <a:buClr>
                <a:srgbClr val="B7B7B7"/>
              </a:buClr>
              <a:buSzPts val="2000"/>
              <a:buFont typeface="Times New Roman"/>
              <a:buAutoNum type="alphaLcPeriod"/>
            </a:pPr>
            <a:r>
              <a:rPr lang="en" sz="2000">
                <a:solidFill>
                  <a:srgbClr val="B7B7B7"/>
                </a:solidFill>
                <a:latin typeface="Times New Roman"/>
                <a:ea typeface="Times New Roman"/>
                <a:cs typeface="Times New Roman"/>
                <a:sym typeface="Times New Roman"/>
              </a:rPr>
              <a:t>Vertex </a:t>
            </a:r>
            <a:r>
              <a:rPr lang="en" sz="2000">
                <a:solidFill>
                  <a:srgbClr val="B7B7B7"/>
                </a:solidFill>
                <a:latin typeface="Times New Roman"/>
                <a:ea typeface="Times New Roman"/>
                <a:cs typeface="Times New Roman"/>
                <a:sym typeface="Times New Roman"/>
              </a:rPr>
              <a:t>position</a:t>
            </a:r>
            <a:r>
              <a:rPr lang="en" sz="2000">
                <a:solidFill>
                  <a:srgbClr val="B7B7B7"/>
                </a:solidFill>
                <a:latin typeface="Times New Roman"/>
                <a:ea typeface="Times New Roman"/>
                <a:cs typeface="Times New Roman"/>
                <a:sym typeface="Times New Roman"/>
              </a:rPr>
              <a:t>: normal delivery, head first.</a:t>
            </a:r>
            <a:endParaRPr sz="2000">
              <a:solidFill>
                <a:srgbClr val="B7B7B7"/>
              </a:solidFill>
              <a:latin typeface="Times New Roman"/>
              <a:ea typeface="Times New Roman"/>
              <a:cs typeface="Times New Roman"/>
              <a:sym typeface="Times New Roman"/>
            </a:endParaRPr>
          </a:p>
          <a:p>
            <a:pPr indent="-355600" lvl="1" marL="914400" rtl="0" algn="l">
              <a:spcBef>
                <a:spcPts val="0"/>
              </a:spcBef>
              <a:spcAft>
                <a:spcPts val="0"/>
              </a:spcAft>
              <a:buClr>
                <a:srgbClr val="B7B7B7"/>
              </a:buClr>
              <a:buSzPts val="2000"/>
              <a:buFont typeface="Times New Roman"/>
              <a:buAutoNum type="alphaLcPeriod"/>
            </a:pPr>
            <a:r>
              <a:rPr lang="en" sz="2000">
                <a:solidFill>
                  <a:srgbClr val="B7B7B7"/>
                </a:solidFill>
                <a:latin typeface="Times New Roman"/>
                <a:ea typeface="Times New Roman"/>
                <a:cs typeface="Times New Roman"/>
                <a:sym typeface="Times New Roman"/>
              </a:rPr>
              <a:t>Breech </a:t>
            </a:r>
            <a:r>
              <a:rPr lang="en" sz="2000">
                <a:solidFill>
                  <a:srgbClr val="B7B7B7"/>
                </a:solidFill>
                <a:latin typeface="Times New Roman"/>
                <a:ea typeface="Times New Roman"/>
                <a:cs typeface="Times New Roman"/>
                <a:sym typeface="Times New Roman"/>
              </a:rPr>
              <a:t>presentation</a:t>
            </a:r>
            <a:r>
              <a:rPr lang="en" sz="2000">
                <a:solidFill>
                  <a:srgbClr val="B7B7B7"/>
                </a:solidFill>
                <a:latin typeface="Times New Roman"/>
                <a:ea typeface="Times New Roman"/>
                <a:cs typeface="Times New Roman"/>
                <a:sym typeface="Times New Roman"/>
              </a:rPr>
              <a:t>: buttocks first.</a:t>
            </a:r>
            <a:endParaRPr sz="2000">
              <a:solidFill>
                <a:srgbClr val="B7B7B7"/>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rabicPeriod"/>
            </a:pPr>
            <a:r>
              <a:rPr b="1" lang="en" sz="2400">
                <a:solidFill>
                  <a:srgbClr val="FFFFFF"/>
                </a:solidFill>
                <a:latin typeface="Times New Roman"/>
                <a:ea typeface="Times New Roman"/>
                <a:cs typeface="Times New Roman"/>
                <a:sym typeface="Times New Roman"/>
              </a:rPr>
              <a:t>Explain the </a:t>
            </a:r>
            <a:r>
              <a:rPr b="1" lang="en" sz="2400">
                <a:solidFill>
                  <a:srgbClr val="FFFFFF"/>
                </a:solidFill>
                <a:latin typeface="Times New Roman"/>
                <a:ea typeface="Times New Roman"/>
                <a:cs typeface="Times New Roman"/>
                <a:sym typeface="Times New Roman"/>
              </a:rPr>
              <a:t>positive</a:t>
            </a:r>
            <a:r>
              <a:rPr b="1" lang="en" sz="2400">
                <a:solidFill>
                  <a:srgbClr val="FFFFFF"/>
                </a:solidFill>
                <a:latin typeface="Times New Roman"/>
                <a:ea typeface="Times New Roman"/>
                <a:cs typeface="Times New Roman"/>
                <a:sym typeface="Times New Roman"/>
              </a:rPr>
              <a:t> feedback </a:t>
            </a:r>
            <a:r>
              <a:rPr b="1" lang="en" sz="2400">
                <a:solidFill>
                  <a:srgbClr val="FFFFFF"/>
                </a:solidFill>
                <a:latin typeface="Times New Roman"/>
                <a:ea typeface="Times New Roman"/>
                <a:cs typeface="Times New Roman"/>
                <a:sym typeface="Times New Roman"/>
              </a:rPr>
              <a:t>theory.</a:t>
            </a:r>
            <a:endParaRPr b="1" sz="2400">
              <a:solidFill>
                <a:srgbClr val="FFFFFF"/>
              </a:solidFill>
              <a:latin typeface="Times New Roman"/>
              <a:ea typeface="Times New Roman"/>
              <a:cs typeface="Times New Roman"/>
              <a:sym typeface="Times New Roman"/>
            </a:endParaRPr>
          </a:p>
          <a:p>
            <a:pPr indent="-355600" lvl="1" marL="914400" rtl="0" algn="l">
              <a:spcBef>
                <a:spcPts val="0"/>
              </a:spcBef>
              <a:spcAft>
                <a:spcPts val="0"/>
              </a:spcAft>
              <a:buClr>
                <a:srgbClr val="B7B7B7"/>
              </a:buClr>
              <a:buSzPts val="2000"/>
              <a:buFont typeface="Times New Roman"/>
              <a:buAutoNum type="alphaLcPeriod"/>
            </a:pPr>
            <a:r>
              <a:rPr lang="en" sz="2000">
                <a:solidFill>
                  <a:srgbClr val="B7B7B7"/>
                </a:solidFill>
                <a:latin typeface="Times New Roman"/>
                <a:ea typeface="Times New Roman"/>
                <a:cs typeface="Times New Roman"/>
                <a:sym typeface="Times New Roman"/>
              </a:rPr>
              <a:t>Stretching</a:t>
            </a:r>
            <a:r>
              <a:rPr lang="en" sz="2000">
                <a:solidFill>
                  <a:srgbClr val="B7B7B7"/>
                </a:solidFill>
                <a:latin typeface="Times New Roman"/>
                <a:ea typeface="Times New Roman"/>
                <a:cs typeface="Times New Roman"/>
                <a:sym typeface="Times New Roman"/>
              </a:rPr>
              <a:t> of the cervix by the fetus head becomes great enough to cause the </a:t>
            </a:r>
            <a:r>
              <a:rPr lang="en" sz="2000">
                <a:solidFill>
                  <a:srgbClr val="B7B7B7"/>
                </a:solidFill>
                <a:latin typeface="Times New Roman"/>
                <a:ea typeface="Times New Roman"/>
                <a:cs typeface="Times New Roman"/>
                <a:sym typeface="Times New Roman"/>
              </a:rPr>
              <a:t>contraction of</a:t>
            </a:r>
            <a:r>
              <a:rPr lang="en" sz="2000">
                <a:solidFill>
                  <a:srgbClr val="B7B7B7"/>
                </a:solidFill>
                <a:latin typeface="Times New Roman"/>
                <a:ea typeface="Times New Roman"/>
                <a:cs typeface="Times New Roman"/>
                <a:sym typeface="Times New Roman"/>
              </a:rPr>
              <a:t> the entire body of the uterus. </a:t>
            </a:r>
            <a:endParaRPr sz="2000">
              <a:solidFill>
                <a:srgbClr val="B7B7B7"/>
              </a:solidFill>
              <a:latin typeface="Times New Roman"/>
              <a:ea typeface="Times New Roman"/>
              <a:cs typeface="Times New Roman"/>
              <a:sym typeface="Times New Roman"/>
            </a:endParaRPr>
          </a:p>
          <a:p>
            <a:pPr indent="-355600" lvl="1" marL="914400" rtl="0" algn="l">
              <a:spcBef>
                <a:spcPts val="0"/>
              </a:spcBef>
              <a:spcAft>
                <a:spcPts val="0"/>
              </a:spcAft>
              <a:buClr>
                <a:srgbClr val="B7B7B7"/>
              </a:buClr>
              <a:buSzPts val="2000"/>
              <a:buFont typeface="Times New Roman"/>
              <a:buAutoNum type="alphaLcPeriod"/>
            </a:pPr>
            <a:r>
              <a:rPr lang="en" sz="2000">
                <a:solidFill>
                  <a:srgbClr val="B7B7B7"/>
                </a:solidFill>
                <a:latin typeface="Times New Roman"/>
                <a:ea typeface="Times New Roman"/>
                <a:cs typeface="Times New Roman"/>
                <a:sym typeface="Times New Roman"/>
              </a:rPr>
              <a:t>Stretching</a:t>
            </a:r>
            <a:r>
              <a:rPr lang="en" sz="2000">
                <a:solidFill>
                  <a:srgbClr val="B7B7B7"/>
                </a:solidFill>
                <a:latin typeface="Times New Roman"/>
                <a:ea typeface="Times New Roman"/>
                <a:cs typeface="Times New Roman"/>
                <a:sym typeface="Times New Roman"/>
              </a:rPr>
              <a:t> of the cervix will push the baby forward which </a:t>
            </a:r>
            <a:r>
              <a:rPr lang="en" sz="2000">
                <a:solidFill>
                  <a:srgbClr val="B7B7B7"/>
                </a:solidFill>
                <a:latin typeface="Times New Roman"/>
                <a:ea typeface="Times New Roman"/>
                <a:cs typeface="Times New Roman"/>
                <a:sym typeface="Times New Roman"/>
              </a:rPr>
              <a:t>stretches</a:t>
            </a:r>
            <a:r>
              <a:rPr lang="en" sz="2000">
                <a:solidFill>
                  <a:srgbClr val="B7B7B7"/>
                </a:solidFill>
                <a:latin typeface="Times New Roman"/>
                <a:ea typeface="Times New Roman"/>
                <a:cs typeface="Times New Roman"/>
                <a:sym typeface="Times New Roman"/>
              </a:rPr>
              <a:t> the cervix more and </a:t>
            </a:r>
            <a:r>
              <a:rPr lang="en" sz="2000">
                <a:solidFill>
                  <a:srgbClr val="B7B7B7"/>
                </a:solidFill>
                <a:latin typeface="Times New Roman"/>
                <a:ea typeface="Times New Roman"/>
                <a:cs typeface="Times New Roman"/>
                <a:sym typeface="Times New Roman"/>
              </a:rPr>
              <a:t>initiate</a:t>
            </a:r>
            <a:r>
              <a:rPr lang="en" sz="2000">
                <a:solidFill>
                  <a:srgbClr val="B7B7B7"/>
                </a:solidFill>
                <a:latin typeface="Times New Roman"/>
                <a:ea typeface="Times New Roman"/>
                <a:cs typeface="Times New Roman"/>
                <a:sym typeface="Times New Roman"/>
              </a:rPr>
              <a:t> more positive feedback to uterine body. Thus </a:t>
            </a:r>
            <a:r>
              <a:rPr lang="en" sz="2000">
                <a:solidFill>
                  <a:srgbClr val="B7B7B7"/>
                </a:solidFill>
                <a:latin typeface="Times New Roman"/>
                <a:ea typeface="Times New Roman"/>
                <a:cs typeface="Times New Roman"/>
                <a:sym typeface="Times New Roman"/>
              </a:rPr>
              <a:t>causing</a:t>
            </a:r>
            <a:r>
              <a:rPr lang="en" sz="2000">
                <a:solidFill>
                  <a:srgbClr val="B7B7B7"/>
                </a:solidFill>
                <a:latin typeface="Times New Roman"/>
                <a:ea typeface="Times New Roman"/>
                <a:cs typeface="Times New Roman"/>
                <a:sym typeface="Times New Roman"/>
              </a:rPr>
              <a:t> the pituitary to secrete oxytocin.</a:t>
            </a:r>
            <a:endParaRPr sz="2000">
              <a:solidFill>
                <a:srgbClr val="FFFFFF"/>
              </a:solidFill>
              <a:latin typeface="Times New Roman"/>
              <a:ea typeface="Times New Roman"/>
              <a:cs typeface="Times New Roman"/>
              <a:sym typeface="Times New Roman"/>
            </a:endParaRPr>
          </a:p>
        </p:txBody>
      </p:sp>
      <p:sp>
        <p:nvSpPr>
          <p:cNvPr id="284" name="Google Shape;284;p19"/>
          <p:cNvSpPr/>
          <p:nvPr/>
        </p:nvSpPr>
        <p:spPr>
          <a:xfrm>
            <a:off x="7944875" y="18499075"/>
            <a:ext cx="8395200" cy="131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Oswald"/>
                <a:ea typeface="Oswald"/>
                <a:cs typeface="Oswald"/>
                <a:sym typeface="Oswald"/>
              </a:rPr>
              <a:t>ANSWER KEY:  C, D, A, C, B</a:t>
            </a:r>
            <a:endParaRPr sz="2500">
              <a:solidFill>
                <a:srgbClr val="FFFFFF"/>
              </a:solidFill>
              <a:latin typeface="Oswald"/>
              <a:ea typeface="Oswald"/>
              <a:cs typeface="Oswald"/>
              <a:sym typeface="Oswald"/>
            </a:endParaRPr>
          </a:p>
        </p:txBody>
      </p:sp>
      <p:sp>
        <p:nvSpPr>
          <p:cNvPr id="285" name="Google Shape;285;p19"/>
          <p:cNvSpPr txBox="1"/>
          <p:nvPr/>
        </p:nvSpPr>
        <p:spPr>
          <a:xfrm>
            <a:off x="847700" y="2588075"/>
            <a:ext cx="12265800" cy="9007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AutoNum type="arabicPeriod"/>
            </a:pPr>
            <a:r>
              <a:rPr b="1" lang="en" sz="2400">
                <a:solidFill>
                  <a:srgbClr val="FFFFFF"/>
                </a:solidFill>
                <a:latin typeface="Times New Roman"/>
                <a:ea typeface="Times New Roman"/>
                <a:cs typeface="Times New Roman"/>
                <a:sym typeface="Times New Roman"/>
              </a:rPr>
              <a:t>During labor, oxytocin increases uterine contractions by stimulating formation of?</a:t>
            </a:r>
            <a:endParaRPr b="1"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PGE</a:t>
            </a:r>
            <a:r>
              <a:rPr baseline="-25000" lang="en" sz="2400">
                <a:solidFill>
                  <a:srgbClr val="FFFFFF"/>
                </a:solidFill>
                <a:latin typeface="Times New Roman"/>
                <a:ea typeface="Times New Roman"/>
                <a:cs typeface="Times New Roman"/>
                <a:sym typeface="Times New Roman"/>
              </a:rPr>
              <a:t>2.</a:t>
            </a:r>
            <a:endParaRPr baseline="-25000"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PGI</a:t>
            </a:r>
            <a:r>
              <a:rPr baseline="-25000" lang="en" sz="2400">
                <a:solidFill>
                  <a:srgbClr val="FFFFFF"/>
                </a:solidFill>
                <a:latin typeface="Times New Roman"/>
                <a:ea typeface="Times New Roman"/>
                <a:cs typeface="Times New Roman"/>
                <a:sym typeface="Times New Roman"/>
              </a:rPr>
              <a:t>2.</a:t>
            </a:r>
            <a:endParaRPr baseline="-25000"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PGF</a:t>
            </a:r>
            <a:r>
              <a:rPr baseline="-25000" lang="en" sz="2400">
                <a:solidFill>
                  <a:srgbClr val="FFFFFF"/>
                </a:solidFill>
                <a:latin typeface="Times New Roman"/>
                <a:ea typeface="Times New Roman"/>
                <a:cs typeface="Times New Roman"/>
                <a:sym typeface="Times New Roman"/>
              </a:rPr>
              <a:t>2a.</a:t>
            </a:r>
            <a:endParaRPr baseline="-25000"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Nitric oxide.</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rabicPeriod"/>
            </a:pPr>
            <a:r>
              <a:rPr b="1" lang="en" sz="2400">
                <a:solidFill>
                  <a:srgbClr val="FFFFFF"/>
                </a:solidFill>
                <a:latin typeface="Times New Roman"/>
                <a:ea typeface="Times New Roman"/>
                <a:cs typeface="Times New Roman"/>
                <a:sym typeface="Times New Roman"/>
              </a:rPr>
              <a:t>Uterine contractions is stimulated by?</a:t>
            </a:r>
            <a:endParaRPr b="1"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Estrogen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Oxytocin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Prostaglandins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All of the above .</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rabicPeriod"/>
            </a:pPr>
            <a:r>
              <a:rPr b="1" lang="en" sz="2400">
                <a:solidFill>
                  <a:srgbClr val="FFFFFF"/>
                </a:solidFill>
                <a:latin typeface="Times New Roman"/>
                <a:ea typeface="Times New Roman"/>
                <a:cs typeface="Times New Roman"/>
                <a:sym typeface="Times New Roman"/>
              </a:rPr>
              <a:t>What happens during uterine involution phase?</a:t>
            </a:r>
            <a:endParaRPr b="1"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Pulsatile release of oxytocin for milk ejection and intermittent uterus contraction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Increase in synthesis of uterotonins.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Increase excitability and responsiveness to stimulators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Increase in cAMP level.</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rabicPeriod"/>
            </a:pPr>
            <a:r>
              <a:rPr b="1" lang="en" sz="2400">
                <a:solidFill>
                  <a:srgbClr val="FFFFFF"/>
                </a:solidFill>
                <a:latin typeface="Times New Roman"/>
                <a:ea typeface="Times New Roman"/>
                <a:cs typeface="Times New Roman"/>
                <a:sym typeface="Times New Roman"/>
              </a:rPr>
              <a:t>What happens during stage I of labor?</a:t>
            </a:r>
            <a:endParaRPr b="1"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Infant passes through cervix and vagina.</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Delivery of placenta.</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Cervix becomes dilated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Uterine relaxation .</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rabicPeriod"/>
            </a:pPr>
            <a:r>
              <a:rPr b="1" lang="en" sz="2400">
                <a:solidFill>
                  <a:srgbClr val="FFFFFF"/>
                </a:solidFill>
                <a:latin typeface="Times New Roman"/>
                <a:ea typeface="Times New Roman"/>
                <a:cs typeface="Times New Roman"/>
                <a:sym typeface="Times New Roman"/>
              </a:rPr>
              <a:t>Which hormone inhibits uterine contractions?</a:t>
            </a:r>
            <a:endParaRPr b="1"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Estrogen.</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Progesterone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Oxytocin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Prostaglandin .</a:t>
            </a:r>
            <a:endParaRPr b="1" sz="2400">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id="290" name="Google Shape;290;p20"/>
          <p:cNvPicPr preferRelativeResize="0"/>
          <p:nvPr/>
        </p:nvPicPr>
        <p:blipFill>
          <a:blip r:embed="rId3">
            <a:alphaModFix/>
          </a:blip>
          <a:stretch>
            <a:fillRect/>
          </a:stretch>
        </p:blipFill>
        <p:spPr>
          <a:xfrm>
            <a:off x="0" y="0"/>
            <a:ext cx="14097000" cy="19935825"/>
          </a:xfrm>
          <a:prstGeom prst="rect">
            <a:avLst/>
          </a:prstGeom>
          <a:noFill/>
          <a:ln>
            <a:noFill/>
          </a:ln>
        </p:spPr>
      </p:pic>
      <p:pic>
        <p:nvPicPr>
          <p:cNvPr id="291" name="Google Shape;291;p20"/>
          <p:cNvPicPr preferRelativeResize="0"/>
          <p:nvPr/>
        </p:nvPicPr>
        <p:blipFill>
          <a:blip r:embed="rId4">
            <a:alphaModFix/>
          </a:blip>
          <a:stretch>
            <a:fillRect/>
          </a:stretch>
        </p:blipFill>
        <p:spPr>
          <a:xfrm>
            <a:off x="0" y="0"/>
            <a:ext cx="14097000" cy="19935825"/>
          </a:xfrm>
          <a:prstGeom prst="rect">
            <a:avLst/>
          </a:prstGeom>
          <a:noFill/>
          <a:ln>
            <a:noFill/>
          </a:ln>
        </p:spPr>
      </p:pic>
      <p:sp>
        <p:nvSpPr>
          <p:cNvPr id="292" name="Google Shape;292;p20"/>
          <p:cNvSpPr txBox="1"/>
          <p:nvPr/>
        </p:nvSpPr>
        <p:spPr>
          <a:xfrm>
            <a:off x="7518950" y="9090975"/>
            <a:ext cx="6922800" cy="10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293" name="Google Shape;293;p20"/>
          <p:cNvSpPr txBox="1"/>
          <p:nvPr/>
        </p:nvSpPr>
        <p:spPr>
          <a:xfrm>
            <a:off x="-329650" y="9090975"/>
            <a:ext cx="6922800" cy="173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294" name="Google Shape;294;p20"/>
          <p:cNvSpPr txBox="1"/>
          <p:nvPr/>
        </p:nvSpPr>
        <p:spPr>
          <a:xfrm>
            <a:off x="5486400" y="11722374"/>
            <a:ext cx="9135000" cy="10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295" name="Google Shape;295;p20"/>
          <p:cNvSpPr txBox="1"/>
          <p:nvPr/>
        </p:nvSpPr>
        <p:spPr>
          <a:xfrm>
            <a:off x="1984950" y="4883064"/>
            <a:ext cx="10127100" cy="28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rgbClr val="FFFFFF"/>
                </a:solidFill>
                <a:latin typeface="Oswald"/>
                <a:ea typeface="Oswald"/>
                <a:cs typeface="Oswald"/>
                <a:sym typeface="Oswald"/>
              </a:rPr>
              <a:t>Amirah Al-Zahrani, Taif alshammari</a:t>
            </a:r>
            <a:endParaRPr sz="50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lang="en" sz="4500">
                <a:solidFill>
                  <a:schemeClr val="lt1"/>
                </a:solidFill>
                <a:latin typeface="Oswald"/>
                <a:ea typeface="Oswald"/>
                <a:cs typeface="Oswald"/>
                <a:sym typeface="Oswald"/>
              </a:rPr>
              <a:t>Quiz Writer: Elaf Almuseheal</a:t>
            </a:r>
            <a:endParaRPr sz="45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lang="en" sz="4500">
                <a:solidFill>
                  <a:schemeClr val="lt1"/>
                </a:solidFill>
                <a:latin typeface="Oswald"/>
                <a:ea typeface="Oswald"/>
                <a:cs typeface="Oswald"/>
                <a:sym typeface="Oswald"/>
              </a:rPr>
              <a:t>Co-editor: Nouf Alshammari</a:t>
            </a:r>
            <a:endParaRPr sz="4500">
              <a:solidFill>
                <a:srgbClr val="FFFFFF"/>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