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9935825" cx="14097000"/>
  <p:notesSz cx="6858000" cy="9144000"/>
  <p:embeddedFontLst>
    <p:embeddedFont>
      <p:font typeface="Lobster"/>
      <p:regular r:id="rId19"/>
    </p:embeddedFont>
    <p:embeddedFont>
      <p:font typeface="Oswald"/>
      <p:regular r:id="rId20"/>
      <p:bold r:id="rId21"/>
    </p:embeddedFont>
    <p:embeddedFont>
      <p:font typeface="Merriweather"/>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BD3ECA8-EC14-404C-B72E-50EA9E9B15BD}">
  <a:tblStyle styleId="{6BD3ECA8-EC14-404C-B72E-50EA9E9B15B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regular.fntdata"/><Relationship Id="rId22" Type="http://schemas.openxmlformats.org/officeDocument/2006/relationships/font" Target="fonts/Merriweather-regular.fntdata"/><Relationship Id="rId21" Type="http://schemas.openxmlformats.org/officeDocument/2006/relationships/font" Target="fonts/Oswald-bold.fntdata"/><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5" Type="http://schemas.openxmlformats.org/officeDocument/2006/relationships/font" Target="fonts/Merriweather-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Lobster-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144670b1513bb873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44670b1513bb87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1a19e8b68_0_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1a19e8b6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1a19e8b68_0_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71a19e8b6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1a19e8b68_0_12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1a19e8b6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2474819b784854df_8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474819b784854df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2474819b784854df_3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474819b784854df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2474819b784854df_8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474819b784854df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2474819b784854df_7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474819b784854df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2474819b784854df_6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474819b784854df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2474819b784854df_5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474819b784854df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73c521e635_1_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3c521e63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hyperlink" Target="https://docs.google.com/presentation/d/1VZySgq1AAzZ0G0U1FFZ35ItlviRyQBnwFjssRBWE8z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8.jp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5.jpg"/><Relationship Id="rId6" Type="http://schemas.openxmlformats.org/officeDocument/2006/relationships/image" Target="../media/image4.jpg"/><Relationship Id="rId7"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3.jp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366" y="0"/>
            <a:ext cx="14090270" cy="199358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104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8176200" y="18452325"/>
            <a:ext cx="59778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
        <p:nvSpPr>
          <p:cNvPr id="66" name="Google Shape;66;p13"/>
          <p:cNvSpPr txBox="1"/>
          <p:nvPr/>
        </p:nvSpPr>
        <p:spPr>
          <a:xfrm>
            <a:off x="188950" y="7088625"/>
            <a:ext cx="13245600" cy="18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rgbClr val="EA9999"/>
                </a:solidFill>
                <a:latin typeface="Oswald"/>
                <a:ea typeface="Oswald"/>
                <a:cs typeface="Oswald"/>
                <a:sym typeface="Oswald"/>
              </a:rPr>
              <a:t>LECTURE </a:t>
            </a:r>
            <a:r>
              <a:rPr lang="en" sz="5600">
                <a:solidFill>
                  <a:srgbClr val="EA9999"/>
                </a:solidFill>
                <a:latin typeface="Oswald"/>
                <a:ea typeface="Oswald"/>
                <a:cs typeface="Oswald"/>
                <a:sym typeface="Oswald"/>
              </a:rPr>
              <a:t>VIII</a:t>
            </a:r>
            <a:r>
              <a:rPr lang="en" sz="5600">
                <a:solidFill>
                  <a:srgbClr val="EA9999"/>
                </a:solidFill>
                <a:latin typeface="Oswald"/>
                <a:ea typeface="Oswald"/>
                <a:cs typeface="Oswald"/>
                <a:sym typeface="Oswald"/>
              </a:rPr>
              <a:t>: Hormones Affecting the Breast</a:t>
            </a:r>
            <a:endParaRPr sz="5600">
              <a:solidFill>
                <a:srgbClr val="EA9999"/>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22"/>
          <p:cNvSpPr/>
          <p:nvPr/>
        </p:nvSpPr>
        <p:spPr>
          <a:xfrm>
            <a:off x="-5000" y="19751875"/>
            <a:ext cx="14097000" cy="1068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txBox="1"/>
          <p:nvPr/>
        </p:nvSpPr>
        <p:spPr>
          <a:xfrm>
            <a:off x="854400" y="1002975"/>
            <a:ext cx="12353100" cy="216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latin typeface="Times New Roman"/>
                <a:ea typeface="Times New Roman"/>
                <a:cs typeface="Times New Roman"/>
                <a:sym typeface="Times New Roman"/>
              </a:rPr>
              <a:t>Thank you so much for partaking in this journey throughout the different blocks of this year, but most importantly thank you for contributing to the betterment of our team.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500">
                <a:latin typeface="Times New Roman"/>
                <a:ea typeface="Times New Roman"/>
                <a:cs typeface="Times New Roman"/>
                <a:sym typeface="Times New Roman"/>
              </a:rPr>
              <a:t>We're truly proud of the work we produced, a work that was further refined by your feedback, so we hope that you are equally proud of our work, as we were always making these lectures with the hidden eyes of the reader watching over us, reminding us to keep the lectures accessible and informative.</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500">
                <a:latin typeface="Times New Roman"/>
                <a:ea typeface="Times New Roman"/>
                <a:cs typeface="Times New Roman"/>
                <a:sym typeface="Times New Roman"/>
              </a:rPr>
              <a:t>We’d like to express our warmest thanks to our marvellous team members for putting up with our demands and polishing them in their own unique manner:</a:t>
            </a:r>
            <a:endParaRPr b="1"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en" sz="2500">
                <a:latin typeface="Oswald"/>
                <a:ea typeface="Oswald"/>
                <a:cs typeface="Oswald"/>
                <a:sym typeface="Oswald"/>
              </a:rPr>
              <a:t>Abdullah Alassaf - Abdullah Almuammar - Abdulrahman Alsayyed - Abdulrahman Bedaiwi - </a:t>
            </a:r>
            <a:r>
              <a:rPr lang="en" sz="2500">
                <a:solidFill>
                  <a:schemeClr val="dk1"/>
                </a:solidFill>
                <a:latin typeface="Oswald"/>
                <a:ea typeface="Oswald"/>
                <a:cs typeface="Oswald"/>
                <a:sym typeface="Oswald"/>
              </a:rPr>
              <a:t>Amirah Aldakhilallah - Amirah Alzahrani -</a:t>
            </a:r>
            <a:r>
              <a:rPr lang="en" sz="2500">
                <a:latin typeface="Oswald"/>
                <a:ea typeface="Oswald"/>
                <a:cs typeface="Oswald"/>
                <a:sym typeface="Oswald"/>
              </a:rPr>
              <a:t> Arwa Alemam - Aued Alanazi - Deema Almaziad - Elaf Almusahel - Haifa Alessa - Haifa Alwaily - Hussain Alkharboush - Leena Alnassr - May Babaeer - Meshari Alzeer - Mohammed Alhumud - Mohammed Alqahtani - Mohammed Alshehri - Mohannad Alqarni - Naif Alsulais - Norah Alharbi - Nouf Alhumaidhi - Noura Alturki - Omar Aldossari - Rahaf Alshebri - Rakan Alfaifi - Rayan Almousa - Reema Almasoud - Sarah Alarifi - Sarah Alhelal - Savanna - </a:t>
            </a:r>
            <a:r>
              <a:rPr lang="en" sz="2500">
                <a:solidFill>
                  <a:schemeClr val="dk1"/>
                </a:solidFill>
                <a:latin typeface="Oswald"/>
                <a:ea typeface="Oswald"/>
                <a:cs typeface="Oswald"/>
                <a:sym typeface="Oswald"/>
              </a:rPr>
              <a:t>Sedra Elsirawani - Shahad BinSelayem - Shahad Althaqeb -</a:t>
            </a:r>
            <a:r>
              <a:rPr lang="en" sz="2500">
                <a:latin typeface="Oswald"/>
                <a:ea typeface="Oswald"/>
                <a:cs typeface="Oswald"/>
                <a:sym typeface="Oswald"/>
              </a:rPr>
              <a:t> Shahd Alsalamh - Taibah Alzaid - Yazeed Almalki - Zyad Aldossari </a:t>
            </a:r>
            <a:endParaRPr sz="2500">
              <a:latin typeface="Oswald"/>
              <a:ea typeface="Oswald"/>
              <a:cs typeface="Oswald"/>
              <a:sym typeface="Oswald"/>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500">
                <a:latin typeface="Times New Roman"/>
                <a:ea typeface="Times New Roman"/>
                <a:cs typeface="Times New Roman"/>
                <a:sym typeface="Times New Roman"/>
              </a:rPr>
              <a:t>Special thanks to our reviewers:</a:t>
            </a:r>
            <a:endParaRPr b="1" sz="2500">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b="1" lang="en" sz="2500">
                <a:latin typeface="Times New Roman"/>
                <a:ea typeface="Times New Roman"/>
                <a:cs typeface="Times New Roman"/>
                <a:sym typeface="Times New Roman"/>
              </a:rPr>
              <a:t>Njoud Alabdullatif </a:t>
            </a:r>
            <a:r>
              <a:rPr lang="en" sz="2500">
                <a:latin typeface="Times New Roman"/>
                <a:ea typeface="Times New Roman"/>
                <a:cs typeface="Times New Roman"/>
                <a:sym typeface="Times New Roman"/>
              </a:rPr>
              <a:t>for being a stupendous, indispensable addition to our teamwork, and for always shining in reviewing our lectures, gracing them into an unmatched level of excellence with unparalleled exquisiteness.</a:t>
            </a:r>
            <a:endParaRPr sz="2500">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lang="en" sz="2500">
                <a:latin typeface="Times New Roman"/>
                <a:ea typeface="Times New Roman"/>
                <a:cs typeface="Times New Roman"/>
                <a:sym typeface="Times New Roman"/>
              </a:rPr>
              <a:t>Our gratitude also extends to </a:t>
            </a:r>
            <a:r>
              <a:rPr b="1" lang="en" sz="2500">
                <a:latin typeface="Times New Roman"/>
                <a:ea typeface="Times New Roman"/>
                <a:cs typeface="Times New Roman"/>
                <a:sym typeface="Times New Roman"/>
              </a:rPr>
              <a:t>Nouf Alshammari</a:t>
            </a:r>
            <a:r>
              <a:rPr lang="en" sz="2500">
                <a:latin typeface="Times New Roman"/>
                <a:ea typeface="Times New Roman"/>
                <a:cs typeface="Times New Roman"/>
                <a:sym typeface="Times New Roman"/>
              </a:rPr>
              <a:t> for her superb additions to our lectures, embellishing them with wonderfully expressed, </a:t>
            </a:r>
            <a:r>
              <a:rPr lang="en" sz="2500">
                <a:solidFill>
                  <a:schemeClr val="dk1"/>
                </a:solidFill>
                <a:latin typeface="Times New Roman"/>
                <a:ea typeface="Times New Roman"/>
                <a:cs typeface="Times New Roman"/>
                <a:sym typeface="Times New Roman"/>
              </a:rPr>
              <a:t>approachable and </a:t>
            </a:r>
            <a:r>
              <a:rPr lang="en" sz="2500">
                <a:latin typeface="Times New Roman"/>
                <a:ea typeface="Times New Roman"/>
                <a:cs typeface="Times New Roman"/>
                <a:sym typeface="Times New Roman"/>
              </a:rPr>
              <a:t>enlightening material.</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500">
                <a:latin typeface="Times New Roman"/>
                <a:ea typeface="Times New Roman"/>
                <a:cs typeface="Times New Roman"/>
                <a:sym typeface="Times New Roman"/>
              </a:rPr>
              <a:t>We’d also like to thank the physiology team leaders of last year for paving the way for us and making our jobs exponentially easier, for the teamwork of last year exemplified excellence under their leadership:</a:t>
            </a:r>
            <a:endParaRPr sz="2500">
              <a:latin typeface="Times New Roman"/>
              <a:ea typeface="Times New Roman"/>
              <a:cs typeface="Times New Roman"/>
              <a:sym typeface="Times New Roman"/>
            </a:endParaRPr>
          </a:p>
          <a:p>
            <a:pPr indent="-387350" lvl="0" marL="457200" rtl="0" algn="l">
              <a:lnSpc>
                <a:spcPct val="115000"/>
              </a:lnSpc>
              <a:spcBef>
                <a:spcPts val="0"/>
              </a:spcBef>
              <a:spcAft>
                <a:spcPts val="0"/>
              </a:spcAft>
              <a:buSzPts val="2500"/>
              <a:buFont typeface="Times New Roman"/>
              <a:buChar char="-"/>
            </a:pPr>
            <a:r>
              <a:rPr b="1" lang="en" sz="2500">
                <a:latin typeface="Times New Roman"/>
                <a:ea typeface="Times New Roman"/>
                <a:cs typeface="Times New Roman"/>
                <a:sym typeface="Times New Roman"/>
              </a:rPr>
              <a:t>Omar Alshenawy</a:t>
            </a:r>
            <a:r>
              <a:rPr lang="en" sz="2500">
                <a:latin typeface="Times New Roman"/>
                <a:ea typeface="Times New Roman"/>
                <a:cs typeface="Times New Roman"/>
                <a:sym typeface="Times New Roman"/>
              </a:rPr>
              <a:t>, </a:t>
            </a:r>
            <a:r>
              <a:rPr b="1" lang="en" sz="2500">
                <a:latin typeface="Times New Roman"/>
                <a:ea typeface="Times New Roman"/>
                <a:cs typeface="Times New Roman"/>
                <a:sym typeface="Times New Roman"/>
              </a:rPr>
              <a:t>Abdulrahman Alhawas</a:t>
            </a:r>
            <a:r>
              <a:rPr lang="en" sz="2500">
                <a:latin typeface="Times New Roman"/>
                <a:ea typeface="Times New Roman"/>
                <a:cs typeface="Times New Roman"/>
                <a:sym typeface="Times New Roman"/>
              </a:rPr>
              <a:t>,</a:t>
            </a:r>
            <a:r>
              <a:rPr b="1" lang="en" sz="2500">
                <a:latin typeface="Times New Roman"/>
                <a:ea typeface="Times New Roman"/>
                <a:cs typeface="Times New Roman"/>
                <a:sym typeface="Times New Roman"/>
              </a:rPr>
              <a:t> Elaf Almusahel</a:t>
            </a:r>
            <a:r>
              <a:rPr lang="en" sz="2500">
                <a:latin typeface="Times New Roman"/>
                <a:ea typeface="Times New Roman"/>
                <a:cs typeface="Times New Roman"/>
                <a:sym typeface="Times New Roman"/>
              </a:rPr>
              <a:t>,</a:t>
            </a:r>
            <a:r>
              <a:rPr b="1" lang="en" sz="2500">
                <a:latin typeface="Times New Roman"/>
                <a:ea typeface="Times New Roman"/>
                <a:cs typeface="Times New Roman"/>
                <a:sym typeface="Times New Roman"/>
              </a:rPr>
              <a:t> Sedra Elsirwani</a:t>
            </a:r>
            <a:r>
              <a:rPr lang="en" sz="2500">
                <a:latin typeface="Times New Roman"/>
                <a:ea typeface="Times New Roman"/>
                <a:cs typeface="Times New Roman"/>
                <a:sym typeface="Times New Roman"/>
              </a:rPr>
              <a:t> and of course our CNS co-leader </a:t>
            </a:r>
            <a:r>
              <a:rPr b="1" lang="en" sz="2500">
                <a:latin typeface="Times New Roman"/>
                <a:ea typeface="Times New Roman"/>
                <a:cs typeface="Times New Roman"/>
                <a:sym typeface="Times New Roman"/>
              </a:rPr>
              <a:t>Ghaliah Alnufaei. </a:t>
            </a:r>
            <a:endParaRPr b="1"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500">
                <a:latin typeface="Times New Roman"/>
                <a:ea typeface="Times New Roman"/>
                <a:cs typeface="Times New Roman"/>
                <a:sym typeface="Times New Roman"/>
              </a:rPr>
              <a:t>And this wouldn’t be complete without thanking our partners throughout this entire year,</a:t>
            </a:r>
            <a:r>
              <a:rPr b="1" lang="en" sz="2500">
                <a:latin typeface="Times New Roman"/>
                <a:ea typeface="Times New Roman"/>
                <a:cs typeface="Times New Roman"/>
                <a:sym typeface="Times New Roman"/>
              </a:rPr>
              <a:t> Ibrahim Aldakhil</a:t>
            </a:r>
            <a:r>
              <a:rPr lang="en" sz="2500">
                <a:latin typeface="Times New Roman"/>
                <a:ea typeface="Times New Roman"/>
                <a:cs typeface="Times New Roman"/>
                <a:sym typeface="Times New Roman"/>
              </a:rPr>
              <a:t>, </a:t>
            </a:r>
            <a:r>
              <a:rPr b="1" lang="en" sz="2500">
                <a:latin typeface="Times New Roman"/>
                <a:ea typeface="Times New Roman"/>
                <a:cs typeface="Times New Roman"/>
                <a:sym typeface="Times New Roman"/>
              </a:rPr>
              <a:t>Razan AlRabah </a:t>
            </a:r>
            <a:r>
              <a:rPr lang="en" sz="2500">
                <a:latin typeface="Times New Roman"/>
                <a:ea typeface="Times New Roman"/>
                <a:cs typeface="Times New Roman"/>
                <a:sym typeface="Times New Roman"/>
              </a:rPr>
              <a:t>and</a:t>
            </a:r>
            <a:r>
              <a:rPr b="1" lang="en" sz="2500">
                <a:latin typeface="Times New Roman"/>
                <a:ea typeface="Times New Roman"/>
                <a:cs typeface="Times New Roman"/>
                <a:sym typeface="Times New Roman"/>
              </a:rPr>
              <a:t> The Hidden Reviewers</a:t>
            </a:r>
            <a:r>
              <a:rPr lang="en" sz="2500">
                <a:latin typeface="Times New Roman"/>
                <a:ea typeface="Times New Roman"/>
                <a:cs typeface="Times New Roman"/>
                <a:sym typeface="Times New Roman"/>
              </a:rPr>
              <a:t>, for their guidance proved invaluable in rectifying our oversights.</a:t>
            </a:r>
            <a:endParaRPr sz="25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500">
              <a:latin typeface="Times New Roman"/>
              <a:ea typeface="Times New Roman"/>
              <a:cs typeface="Times New Roman"/>
              <a:sym typeface="Times New Roman"/>
            </a:endParaRPr>
          </a:p>
          <a:p>
            <a:pPr indent="0" lvl="0" marL="0" rtl="0" algn="r">
              <a:lnSpc>
                <a:spcPct val="115000"/>
              </a:lnSpc>
              <a:spcBef>
                <a:spcPts val="0"/>
              </a:spcBef>
              <a:spcAft>
                <a:spcPts val="0"/>
              </a:spcAft>
              <a:buNone/>
            </a:pPr>
            <a:r>
              <a:rPr lang="en" sz="2500">
                <a:latin typeface="Times New Roman"/>
                <a:ea typeface="Times New Roman"/>
                <a:cs typeface="Times New Roman"/>
                <a:sym typeface="Times New Roman"/>
              </a:rPr>
              <a:t>Farewell.</a:t>
            </a:r>
            <a:endParaRPr sz="2500">
              <a:latin typeface="Times New Roman"/>
              <a:ea typeface="Times New Roman"/>
              <a:cs typeface="Times New Roman"/>
              <a:sym typeface="Times New Roman"/>
            </a:endParaRPr>
          </a:p>
        </p:txBody>
      </p:sp>
      <p:pic>
        <p:nvPicPr>
          <p:cNvPr id="279" name="Google Shape;279;p22"/>
          <p:cNvPicPr preferRelativeResize="0"/>
          <p:nvPr/>
        </p:nvPicPr>
        <p:blipFill>
          <a:blip r:embed="rId3">
            <a:alphaModFix/>
          </a:blip>
          <a:stretch>
            <a:fillRect/>
          </a:stretch>
        </p:blipFill>
        <p:spPr>
          <a:xfrm>
            <a:off x="8" y="17478200"/>
            <a:ext cx="3375316" cy="2998724"/>
          </a:xfrm>
          <a:prstGeom prst="rect">
            <a:avLst/>
          </a:prstGeom>
          <a:noFill/>
          <a:ln>
            <a:noFill/>
          </a:ln>
        </p:spPr>
      </p:pic>
      <p:pic>
        <p:nvPicPr>
          <p:cNvPr id="280" name="Google Shape;280;p22"/>
          <p:cNvPicPr preferRelativeResize="0"/>
          <p:nvPr/>
        </p:nvPicPr>
        <p:blipFill>
          <a:blip r:embed="rId4">
            <a:alphaModFix/>
          </a:blip>
          <a:stretch>
            <a:fillRect/>
          </a:stretch>
        </p:blipFill>
        <p:spPr>
          <a:xfrm>
            <a:off x="3375950" y="18047400"/>
            <a:ext cx="3199599" cy="1315800"/>
          </a:xfrm>
          <a:prstGeom prst="rect">
            <a:avLst/>
          </a:prstGeom>
          <a:noFill/>
          <a:ln>
            <a:noFill/>
          </a:ln>
        </p:spPr>
      </p:pic>
      <p:pic>
        <p:nvPicPr>
          <p:cNvPr id="281" name="Google Shape;281;p22"/>
          <p:cNvPicPr preferRelativeResize="0"/>
          <p:nvPr/>
        </p:nvPicPr>
        <p:blipFill>
          <a:blip r:embed="rId5">
            <a:alphaModFix/>
          </a:blip>
          <a:stretch>
            <a:fillRect/>
          </a:stretch>
        </p:blipFill>
        <p:spPr>
          <a:xfrm>
            <a:off x="10185371" y="17598425"/>
            <a:ext cx="3870280" cy="2802299"/>
          </a:xfrm>
          <a:prstGeom prst="rect">
            <a:avLst/>
          </a:prstGeom>
          <a:noFill/>
          <a:ln>
            <a:noFill/>
          </a:ln>
        </p:spPr>
      </p:pic>
      <p:pic>
        <p:nvPicPr>
          <p:cNvPr id="282" name="Google Shape;282;p22"/>
          <p:cNvPicPr preferRelativeResize="0"/>
          <p:nvPr/>
        </p:nvPicPr>
        <p:blipFill>
          <a:blip r:embed="rId6">
            <a:alphaModFix/>
          </a:blip>
          <a:stretch>
            <a:fillRect/>
          </a:stretch>
        </p:blipFill>
        <p:spPr>
          <a:xfrm>
            <a:off x="6667500" y="17520875"/>
            <a:ext cx="3697198" cy="2922408"/>
          </a:xfrm>
          <a:prstGeom prst="rect">
            <a:avLst/>
          </a:prstGeom>
          <a:noFill/>
          <a:ln>
            <a:noFill/>
          </a:ln>
        </p:spPr>
      </p:pic>
      <p:sp>
        <p:nvSpPr>
          <p:cNvPr id="283" name="Google Shape;283;p22"/>
          <p:cNvSpPr/>
          <p:nvPr/>
        </p:nvSpPr>
        <p:spPr>
          <a:xfrm>
            <a:off x="6499350" y="19751875"/>
            <a:ext cx="7592700" cy="106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p:nvPr/>
        </p:nvSpPr>
        <p:spPr>
          <a:xfrm>
            <a:off x="-5000" y="19751875"/>
            <a:ext cx="3375300" cy="1068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2"/>
          <p:cNvSpPr/>
          <p:nvPr/>
        </p:nvSpPr>
        <p:spPr>
          <a:xfrm>
            <a:off x="9956775" y="19751875"/>
            <a:ext cx="4135200" cy="1068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a:off x="-17575" y="-38550"/>
            <a:ext cx="14097000" cy="1068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486775" y="-38550"/>
            <a:ext cx="7592700" cy="106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
          <p:cNvSpPr/>
          <p:nvPr/>
        </p:nvSpPr>
        <p:spPr>
          <a:xfrm>
            <a:off x="-17575" y="-38550"/>
            <a:ext cx="3375300" cy="1068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p:nvPr/>
        </p:nvSpPr>
        <p:spPr>
          <a:xfrm>
            <a:off x="9944200" y="-38550"/>
            <a:ext cx="4135200" cy="1068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txBox="1"/>
          <p:nvPr/>
        </p:nvSpPr>
        <p:spPr>
          <a:xfrm>
            <a:off x="6801025" y="15965275"/>
            <a:ext cx="2492100" cy="10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We also appreciate you guys taking the time and energy just to help the batch and that’s truly selfless and noble.</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Stay hydrated, Have a good one,</a:t>
            </a:r>
            <a:endParaRPr sz="900"/>
          </a:p>
          <a:p>
            <a:pPr indent="0" lvl="0" marL="0" rtl="0" algn="l">
              <a:spcBef>
                <a:spcPts val="0"/>
              </a:spcBef>
              <a:spcAft>
                <a:spcPts val="0"/>
              </a:spcAft>
              <a:buNone/>
            </a:pPr>
            <a:r>
              <a:rPr lang="en" sz="900"/>
              <a:t>-The hidden reviewers </a:t>
            </a:r>
            <a:endParaRPr sz="900"/>
          </a:p>
        </p:txBody>
      </p:sp>
      <p:pic>
        <p:nvPicPr>
          <p:cNvPr id="291" name="Google Shape;291;p22"/>
          <p:cNvPicPr preferRelativeResize="0"/>
          <p:nvPr/>
        </p:nvPicPr>
        <p:blipFill>
          <a:blip r:embed="rId7">
            <a:alphaModFix/>
          </a:blip>
          <a:stretch>
            <a:fillRect/>
          </a:stretch>
        </p:blipFill>
        <p:spPr>
          <a:xfrm>
            <a:off x="8633675" y="16523200"/>
            <a:ext cx="478649" cy="478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Google Shape;296;p2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297" name="Google Shape;297;p23"/>
          <p:cNvSpPr txBox="1"/>
          <p:nvPr/>
        </p:nvSpPr>
        <p:spPr>
          <a:xfrm>
            <a:off x="920800" y="2945300"/>
            <a:ext cx="12561600" cy="155859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FFFFFF"/>
              </a:buClr>
              <a:buSzPts val="2600"/>
              <a:buFont typeface="Times New Roman"/>
              <a:buAutoNum type="arabicPeriod"/>
            </a:pPr>
            <a:r>
              <a:rPr lang="en" sz="2600">
                <a:solidFill>
                  <a:srgbClr val="FFFFFF"/>
                </a:solidFill>
                <a:latin typeface="Times New Roman"/>
                <a:ea typeface="Times New Roman"/>
                <a:cs typeface="Times New Roman"/>
                <a:sym typeface="Times New Roman"/>
              </a:rPr>
              <a:t>Progesterone is mainly responsible for which of the following effects on the breasts?</a:t>
            </a:r>
            <a:endParaRPr sz="2600">
              <a:solidFill>
                <a:srgbClr val="FFFFFF"/>
              </a:solidFill>
              <a:latin typeface="Times New Roman"/>
              <a:ea typeface="Times New Roman"/>
              <a:cs typeface="Times New Roman"/>
              <a:sym typeface="Times New Roman"/>
            </a:endParaRPr>
          </a:p>
          <a:p>
            <a:pPr indent="-393700" lvl="0" marL="9144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Proliferation of ducts</a:t>
            </a:r>
            <a:endParaRPr sz="2600">
              <a:solidFill>
                <a:srgbClr val="FFFFFF"/>
              </a:solidFill>
              <a:latin typeface="Times New Roman"/>
              <a:ea typeface="Times New Roman"/>
              <a:cs typeface="Times New Roman"/>
              <a:sym typeface="Times New Roman"/>
            </a:endParaRPr>
          </a:p>
          <a:p>
            <a:pPr indent="-393700" lvl="0" marL="9144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Deposition of fat </a:t>
            </a:r>
            <a:endParaRPr sz="2600">
              <a:solidFill>
                <a:srgbClr val="FFFFFF"/>
              </a:solidFill>
              <a:latin typeface="Times New Roman"/>
              <a:ea typeface="Times New Roman"/>
              <a:cs typeface="Times New Roman"/>
              <a:sym typeface="Times New Roman"/>
            </a:endParaRPr>
          </a:p>
          <a:p>
            <a:pPr indent="-393700" lvl="0" marL="9144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Stimulate development of lobules</a:t>
            </a:r>
            <a:endParaRPr sz="2600">
              <a:solidFill>
                <a:schemeClr val="lt1"/>
              </a:solidFill>
              <a:latin typeface="Times New Roman"/>
              <a:ea typeface="Times New Roman"/>
              <a:cs typeface="Times New Roman"/>
              <a:sym typeface="Times New Roman"/>
            </a:endParaRPr>
          </a:p>
          <a:p>
            <a:pPr indent="-393700" lvl="0" marL="914400" rtl="0" algn="l">
              <a:spcBef>
                <a:spcPts val="0"/>
              </a:spcBef>
              <a:spcAft>
                <a:spcPts val="0"/>
              </a:spcAft>
              <a:buClr>
                <a:schemeClr val="lt1"/>
              </a:buClr>
              <a:buSzPts val="2600"/>
              <a:buFont typeface="Times New Roman"/>
              <a:buAutoNum type="alphaUcParenR"/>
            </a:pPr>
            <a:r>
              <a:rPr lang="en" sz="2600">
                <a:solidFill>
                  <a:schemeClr val="lt1"/>
                </a:solidFill>
                <a:latin typeface="Times New Roman"/>
                <a:ea typeface="Times New Roman"/>
                <a:cs typeface="Times New Roman"/>
                <a:sym typeface="Times New Roman"/>
              </a:rPr>
              <a:t>Deposition of stroma</a:t>
            </a:r>
            <a:endParaRPr sz="26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rabicPeriod"/>
            </a:pPr>
            <a:r>
              <a:rPr lang="en" sz="2600">
                <a:solidFill>
                  <a:srgbClr val="FFFFFF"/>
                </a:solidFill>
                <a:latin typeface="Times New Roman"/>
                <a:ea typeface="Times New Roman"/>
                <a:cs typeface="Times New Roman"/>
                <a:sym typeface="Times New Roman"/>
              </a:rPr>
              <a:t>Why is milk produced by a </a:t>
            </a:r>
            <a:r>
              <a:rPr lang="en" sz="2600">
                <a:solidFill>
                  <a:srgbClr val="FFFFFF"/>
                </a:solidFill>
                <a:latin typeface="Times New Roman"/>
                <a:ea typeface="Times New Roman"/>
                <a:cs typeface="Times New Roman"/>
                <a:sym typeface="Times New Roman"/>
              </a:rPr>
              <a:t>woman only after delivery, not before?</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Levels of LH and FSH are too low during pregnancy to support milk production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High levels of progesterone and </a:t>
            </a:r>
            <a:r>
              <a:rPr lang="en" sz="2600">
                <a:solidFill>
                  <a:srgbClr val="FFFFFF"/>
                </a:solidFill>
                <a:latin typeface="Times New Roman"/>
                <a:ea typeface="Times New Roman"/>
                <a:cs typeface="Times New Roman"/>
                <a:sym typeface="Times New Roman"/>
              </a:rPr>
              <a:t>estrogen during pregnancy suppress milk production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Prolactin is not produced in significant amounts during pregnancy</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High levels of </a:t>
            </a:r>
            <a:r>
              <a:rPr lang="en" sz="2600">
                <a:solidFill>
                  <a:srgbClr val="FFFFFF"/>
                </a:solidFill>
                <a:latin typeface="Times New Roman"/>
                <a:ea typeface="Times New Roman"/>
                <a:cs typeface="Times New Roman"/>
                <a:sym typeface="Times New Roman"/>
              </a:rPr>
              <a:t>oxytocin are required for milk production to begin, and oxytocin is not secreted until the baby stimulates the nipple.</a:t>
            </a:r>
            <a:endParaRPr sz="26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rabicPeriod"/>
            </a:pPr>
            <a:r>
              <a:rPr lang="en" sz="2600">
                <a:solidFill>
                  <a:srgbClr val="FFFFFF"/>
                </a:solidFill>
                <a:latin typeface="Times New Roman"/>
                <a:ea typeface="Times New Roman"/>
                <a:cs typeface="Times New Roman"/>
                <a:sym typeface="Times New Roman"/>
              </a:rPr>
              <a:t>Which of the following closely works with estrogen to cause ductal lengthening and growth of mammary glands?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GH</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Progesterone</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Prolactin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Thyroid hormone</a:t>
            </a:r>
            <a:endParaRPr sz="26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rabicPeriod"/>
            </a:pPr>
            <a:r>
              <a:rPr lang="en" sz="2600">
                <a:solidFill>
                  <a:srgbClr val="FFFFFF"/>
                </a:solidFill>
                <a:latin typeface="Times New Roman"/>
                <a:ea typeface="Times New Roman"/>
                <a:cs typeface="Times New Roman"/>
                <a:sym typeface="Times New Roman"/>
              </a:rPr>
              <a:t>During pregnancy, which of the following placental hormones is thought to be mainly  responsible for the increased prolactin secretion?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Estrogen</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Progesterone</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TRH</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rgbClr val="FFFFFF"/>
                </a:solidFill>
                <a:latin typeface="Times New Roman"/>
                <a:ea typeface="Times New Roman"/>
                <a:cs typeface="Times New Roman"/>
                <a:sym typeface="Times New Roman"/>
              </a:rPr>
              <a:t>CRH</a:t>
            </a:r>
            <a:endParaRPr sz="26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rabicPeriod"/>
            </a:pPr>
            <a:r>
              <a:rPr lang="en" sz="2600">
                <a:solidFill>
                  <a:srgbClr val="FFFFFF"/>
                </a:solidFill>
                <a:latin typeface="Times New Roman"/>
                <a:ea typeface="Times New Roman"/>
                <a:cs typeface="Times New Roman"/>
                <a:sym typeface="Times New Roman"/>
              </a:rPr>
              <a:t>When does the process of lactogenesis begin?</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Before pregnancy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During pregnancy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After parturition </a:t>
            </a:r>
            <a:endParaRPr sz="2600">
              <a:solidFill>
                <a:srgbClr val="FFFFFF"/>
              </a:solidFill>
              <a:latin typeface="Times New Roman"/>
              <a:ea typeface="Times New Roman"/>
              <a:cs typeface="Times New Roman"/>
              <a:sym typeface="Times New Roman"/>
            </a:endParaRPr>
          </a:p>
          <a:p>
            <a:pPr indent="-393700" lvl="0" marL="457200" rtl="0" algn="l">
              <a:spcBef>
                <a:spcPts val="0"/>
              </a:spcBef>
              <a:spcAft>
                <a:spcPts val="0"/>
              </a:spcAft>
              <a:buClr>
                <a:srgbClr val="FFFFFF"/>
              </a:buClr>
              <a:buSzPts val="2600"/>
              <a:buFont typeface="Times New Roman"/>
              <a:buAutoNum type="alphaUcParenR"/>
            </a:pPr>
            <a:r>
              <a:rPr lang="en" sz="2600">
                <a:solidFill>
                  <a:schemeClr val="lt1"/>
                </a:solidFill>
                <a:latin typeface="Times New Roman"/>
                <a:ea typeface="Times New Roman"/>
                <a:cs typeface="Times New Roman"/>
                <a:sym typeface="Times New Roman"/>
              </a:rPr>
              <a:t>During the suckling reflex</a:t>
            </a:r>
            <a:r>
              <a:rPr lang="en" sz="2600">
                <a:solidFill>
                  <a:srgbClr val="FFFFFF"/>
                </a:solidFill>
                <a:latin typeface="Times New Roman"/>
                <a:ea typeface="Times New Roman"/>
                <a:cs typeface="Times New Roman"/>
                <a:sym typeface="Times New Roman"/>
              </a:rPr>
              <a:t> </a:t>
            </a:r>
            <a:endParaRPr sz="2600">
              <a:solidFill>
                <a:srgbClr val="FFFFF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600">
              <a:solidFill>
                <a:srgbClr val="FFFFFF"/>
              </a:solidFill>
              <a:latin typeface="Times New Roman"/>
              <a:ea typeface="Times New Roman"/>
              <a:cs typeface="Times New Roman"/>
              <a:sym typeface="Times New Roman"/>
            </a:endParaRPr>
          </a:p>
        </p:txBody>
      </p:sp>
      <p:sp>
        <p:nvSpPr>
          <p:cNvPr id="298" name="Google Shape;298;p23"/>
          <p:cNvSpPr txBox="1"/>
          <p:nvPr/>
        </p:nvSpPr>
        <p:spPr>
          <a:xfrm>
            <a:off x="10111200" y="18359275"/>
            <a:ext cx="39858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ANSWER KEY: C, B, A, A, B</a:t>
            </a:r>
            <a:endParaRPr sz="3000">
              <a:solidFill>
                <a:srgbClr val="FFFFFF"/>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24"/>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304" name="Google Shape;304;p24"/>
          <p:cNvSpPr txBox="1"/>
          <p:nvPr/>
        </p:nvSpPr>
        <p:spPr>
          <a:xfrm>
            <a:off x="7518950" y="9090975"/>
            <a:ext cx="6922800" cy="10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305" name="Google Shape;305;p24"/>
          <p:cNvSpPr txBox="1"/>
          <p:nvPr/>
        </p:nvSpPr>
        <p:spPr>
          <a:xfrm>
            <a:off x="-329650" y="9090975"/>
            <a:ext cx="6922800" cy="17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306" name="Google Shape;306;p24"/>
          <p:cNvSpPr txBox="1"/>
          <p:nvPr/>
        </p:nvSpPr>
        <p:spPr>
          <a:xfrm>
            <a:off x="5486400" y="11722374"/>
            <a:ext cx="9135000" cy="10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307" name="Google Shape;307;p24"/>
          <p:cNvSpPr txBox="1"/>
          <p:nvPr/>
        </p:nvSpPr>
        <p:spPr>
          <a:xfrm>
            <a:off x="2992650" y="5056175"/>
            <a:ext cx="8111700" cy="248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latin typeface="Oswald"/>
                <a:ea typeface="Oswald"/>
                <a:cs typeface="Oswald"/>
                <a:sym typeface="Oswald"/>
              </a:rPr>
              <a:t>Shahd Alsalamh, </a:t>
            </a:r>
            <a:r>
              <a:rPr lang="en" sz="5000">
                <a:solidFill>
                  <a:srgbClr val="FFFFFF"/>
                </a:solidFill>
                <a:latin typeface="Oswald"/>
                <a:ea typeface="Oswald"/>
                <a:cs typeface="Oswald"/>
                <a:sym typeface="Oswald"/>
              </a:rPr>
              <a:t>Taibah Alzaid </a:t>
            </a:r>
            <a:endParaRPr sz="5000">
              <a:solidFill>
                <a:srgbClr val="FFFFFF"/>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700">
                <a:solidFill>
                  <a:schemeClr val="lt1"/>
                </a:solidFill>
                <a:latin typeface="Oswald"/>
                <a:ea typeface="Oswald"/>
                <a:cs typeface="Oswald"/>
                <a:sym typeface="Oswald"/>
              </a:rPr>
              <a:t>Quiz Writer: </a:t>
            </a:r>
            <a:r>
              <a:rPr lang="en" sz="3700">
                <a:solidFill>
                  <a:schemeClr val="lt1"/>
                </a:solidFill>
                <a:latin typeface="Oswald"/>
                <a:ea typeface="Oswald"/>
                <a:cs typeface="Oswald"/>
                <a:sym typeface="Oswald"/>
              </a:rPr>
              <a:t>Shahad Althaqeb</a:t>
            </a:r>
            <a:endParaRPr sz="3700">
              <a:solidFill>
                <a:schemeClr val="lt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700">
                <a:solidFill>
                  <a:schemeClr val="lt1"/>
                </a:solidFill>
                <a:latin typeface="Oswald"/>
                <a:ea typeface="Oswald"/>
                <a:cs typeface="Oswald"/>
                <a:sym typeface="Oswald"/>
              </a:rPr>
              <a:t>Co-editor: Nouf Alshammari</a:t>
            </a:r>
            <a:endParaRPr sz="40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76200" y="10003200"/>
            <a:ext cx="7568700" cy="3192600"/>
          </a:xfrm>
          <a:prstGeom prst="roundRect">
            <a:avLst>
              <a:gd fmla="val 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nvSpPr>
        <p:spPr>
          <a:xfrm>
            <a:off x="188025" y="10003200"/>
            <a:ext cx="7229700" cy="14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45818E"/>
                </a:solidFill>
                <a:latin typeface="Times New Roman"/>
                <a:ea typeface="Times New Roman"/>
                <a:cs typeface="Times New Roman"/>
                <a:sym typeface="Times New Roman"/>
              </a:rPr>
              <a:t>Uterine milk theory:</a:t>
            </a:r>
            <a:r>
              <a:rPr b="1" baseline="30000" lang="en" sz="2200">
                <a:solidFill>
                  <a:srgbClr val="45818E"/>
                </a:solidFill>
                <a:latin typeface="Times New Roman"/>
                <a:ea typeface="Times New Roman"/>
                <a:cs typeface="Times New Roman"/>
                <a:sym typeface="Times New Roman"/>
              </a:rPr>
              <a:t>1</a:t>
            </a:r>
            <a:endParaRPr b="1" baseline="30000" sz="22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Vessel connecting the uterus to the breast (diversion of menstrual blood to the breast).</a:t>
            </a:r>
            <a:endParaRPr baseline="30000" sz="22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b="1" lang="en" sz="2200">
                <a:solidFill>
                  <a:srgbClr val="45818E"/>
                </a:solidFill>
                <a:latin typeface="Times New Roman"/>
                <a:ea typeface="Times New Roman"/>
                <a:cs typeface="Times New Roman"/>
                <a:sym typeface="Times New Roman"/>
              </a:rPr>
              <a:t>Chyle theory:</a:t>
            </a:r>
            <a:endParaRPr b="1" sz="22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Milk is derived directly from chyle (milky fluid of emulsified fat absorbed from the intestinal tract into lymphatic system).</a:t>
            </a:r>
            <a:endParaRPr sz="22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200">
                <a:solidFill>
                  <a:srgbClr val="45818E"/>
                </a:solidFill>
                <a:latin typeface="Times New Roman"/>
                <a:ea typeface="Times New Roman"/>
                <a:cs typeface="Times New Roman"/>
                <a:sym typeface="Times New Roman"/>
              </a:rPr>
              <a:t>Synthesis theory: </a:t>
            </a:r>
            <a:endParaRPr b="1" sz="22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Milk is formed from substrates carried to the gland in the blood.</a:t>
            </a:r>
            <a:endParaRPr sz="2200">
              <a:latin typeface="Times New Roman"/>
              <a:ea typeface="Times New Roman"/>
              <a:cs typeface="Times New Roman"/>
              <a:sym typeface="Times New Roman"/>
            </a:endParaRPr>
          </a:p>
        </p:txBody>
      </p:sp>
      <p:pic>
        <p:nvPicPr>
          <p:cNvPr id="73" name="Google Shape;73;p14"/>
          <p:cNvPicPr preferRelativeResize="0"/>
          <p:nvPr/>
        </p:nvPicPr>
        <p:blipFill rotWithShape="1">
          <a:blip r:embed="rId3">
            <a:alphaModFix/>
          </a:blip>
          <a:srcRect b="10686" l="34866" r="21789" t="34229"/>
          <a:stretch/>
        </p:blipFill>
        <p:spPr>
          <a:xfrm>
            <a:off x="1013863" y="6712543"/>
            <a:ext cx="2836781" cy="2002824"/>
          </a:xfrm>
          <a:prstGeom prst="rect">
            <a:avLst/>
          </a:prstGeom>
          <a:noFill/>
          <a:ln cap="flat" cmpd="sng" w="9525">
            <a:solidFill>
              <a:srgbClr val="000000"/>
            </a:solidFill>
            <a:prstDash val="solid"/>
            <a:round/>
            <a:headEnd len="sm" w="sm" type="none"/>
            <a:tailEnd len="sm" w="sm" type="none"/>
          </a:ln>
        </p:spPr>
      </p:pic>
      <p:pic>
        <p:nvPicPr>
          <p:cNvPr id="74" name="Google Shape;74;p14"/>
          <p:cNvPicPr preferRelativeResize="0"/>
          <p:nvPr/>
        </p:nvPicPr>
        <p:blipFill rotWithShape="1">
          <a:blip r:embed="rId4">
            <a:alphaModFix/>
          </a:blip>
          <a:srcRect b="17275" l="35237" r="20864" t="36888"/>
          <a:stretch/>
        </p:blipFill>
        <p:spPr>
          <a:xfrm>
            <a:off x="4539333" y="6712118"/>
            <a:ext cx="3454061" cy="2003676"/>
          </a:xfrm>
          <a:prstGeom prst="rect">
            <a:avLst/>
          </a:prstGeom>
          <a:noFill/>
          <a:ln cap="flat" cmpd="sng" w="9525">
            <a:solidFill>
              <a:srgbClr val="000000"/>
            </a:solidFill>
            <a:prstDash val="solid"/>
            <a:round/>
            <a:headEnd len="sm" w="sm" type="none"/>
            <a:tailEnd len="sm" w="sm" type="none"/>
          </a:ln>
        </p:spPr>
      </p:pic>
      <p:sp>
        <p:nvSpPr>
          <p:cNvPr id="75" name="Google Shape;75;p14"/>
          <p:cNvSpPr/>
          <p:nvPr/>
        </p:nvSpPr>
        <p:spPr>
          <a:xfrm>
            <a:off x="189200" y="4033800"/>
            <a:ext cx="13653000" cy="2383800"/>
          </a:xfrm>
          <a:prstGeom prst="roundRect">
            <a:avLst>
              <a:gd fmla="val 0"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4"/>
          <p:cNvPicPr preferRelativeResize="0"/>
          <p:nvPr/>
        </p:nvPicPr>
        <p:blipFill rotWithShape="1">
          <a:blip r:embed="rId5">
            <a:alphaModFix/>
          </a:blip>
          <a:srcRect b="9622" l="35776" r="22786" t="29745"/>
          <a:stretch/>
        </p:blipFill>
        <p:spPr>
          <a:xfrm>
            <a:off x="11409326" y="9308429"/>
            <a:ext cx="2082298" cy="3639672"/>
          </a:xfrm>
          <a:prstGeom prst="rect">
            <a:avLst/>
          </a:prstGeom>
          <a:noFill/>
          <a:ln cap="flat" cmpd="sng" w="9525">
            <a:solidFill>
              <a:srgbClr val="000000"/>
            </a:solidFill>
            <a:prstDash val="solid"/>
            <a:round/>
            <a:headEnd len="sm" w="sm" type="none"/>
            <a:tailEnd len="sm" w="sm" type="none"/>
          </a:ln>
        </p:spPr>
      </p:pic>
      <p:sp>
        <p:nvSpPr>
          <p:cNvPr id="77" name="Google Shape;77;p14"/>
          <p:cNvSpPr/>
          <p:nvPr/>
        </p:nvSpPr>
        <p:spPr>
          <a:xfrm>
            <a:off x="0" y="656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 name="Google Shape;78;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9" name="Google Shape;79;p14"/>
          <p:cNvSpPr/>
          <p:nvPr/>
        </p:nvSpPr>
        <p:spPr>
          <a:xfrm rot="10800000">
            <a:off x="302750" y="1222450"/>
            <a:ext cx="13446000" cy="18504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0" name="Google Shape;80;p14"/>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81" name="Google Shape;81;p14"/>
          <p:cNvSpPr/>
          <p:nvPr/>
        </p:nvSpPr>
        <p:spPr>
          <a:xfrm>
            <a:off x="780250" y="870041"/>
            <a:ext cx="134460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2" name="Google Shape;82;p14"/>
          <p:cNvSpPr/>
          <p:nvPr/>
        </p:nvSpPr>
        <p:spPr>
          <a:xfrm>
            <a:off x="283700" y="8700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txBox="1"/>
          <p:nvPr/>
        </p:nvSpPr>
        <p:spPr>
          <a:xfrm>
            <a:off x="331315" y="8609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84" name="Google Shape;84;p14"/>
          <p:cNvSpPr txBox="1"/>
          <p:nvPr/>
        </p:nvSpPr>
        <p:spPr>
          <a:xfrm>
            <a:off x="929925" y="656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85" name="Google Shape;85;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6" name="Google Shape;86;p14"/>
          <p:cNvSpPr txBox="1"/>
          <p:nvPr/>
        </p:nvSpPr>
        <p:spPr>
          <a:xfrm>
            <a:off x="7914316" y="12045221"/>
            <a:ext cx="43557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8-4</a:t>
            </a:r>
            <a:endParaRPr b="1" sz="2200">
              <a:latin typeface="Merriweather"/>
              <a:ea typeface="Merriweather"/>
              <a:cs typeface="Merriweather"/>
              <a:sym typeface="Merriweather"/>
            </a:endParaRPr>
          </a:p>
        </p:txBody>
      </p:sp>
      <p:sp>
        <p:nvSpPr>
          <p:cNvPr id="87" name="Google Shape;87;p14"/>
          <p:cNvSpPr txBox="1"/>
          <p:nvPr/>
        </p:nvSpPr>
        <p:spPr>
          <a:xfrm>
            <a:off x="657800" y="3256825"/>
            <a:ext cx="47100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9D2E9"/>
                </a:highlight>
                <a:latin typeface="Oswald"/>
                <a:ea typeface="Oswald"/>
                <a:cs typeface="Oswald"/>
                <a:sym typeface="Oswald"/>
              </a:rPr>
              <a:t>Structure of Human Breast</a:t>
            </a:r>
            <a:endParaRPr sz="3600">
              <a:highlight>
                <a:srgbClr val="D9D2E9"/>
              </a:highlight>
              <a:latin typeface="Oswald"/>
              <a:ea typeface="Oswald"/>
              <a:cs typeface="Oswald"/>
              <a:sym typeface="Oswald"/>
            </a:endParaRPr>
          </a:p>
        </p:txBody>
      </p:sp>
      <p:sp>
        <p:nvSpPr>
          <p:cNvPr id="88" name="Google Shape;88;p14"/>
          <p:cNvSpPr txBox="1"/>
          <p:nvPr/>
        </p:nvSpPr>
        <p:spPr>
          <a:xfrm>
            <a:off x="76200" y="9400300"/>
            <a:ext cx="6923100" cy="4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5818E"/>
                </a:solidFill>
                <a:latin typeface="Oswald"/>
                <a:ea typeface="Oswald"/>
                <a:cs typeface="Oswald"/>
                <a:sym typeface="Oswald"/>
              </a:rPr>
              <a:t>Where Does the Milk Come From?</a:t>
            </a:r>
            <a:r>
              <a:rPr lang="en" sz="3600">
                <a:solidFill>
                  <a:srgbClr val="45818E"/>
                </a:solidFill>
                <a:latin typeface="Oswald"/>
                <a:ea typeface="Oswald"/>
                <a:cs typeface="Oswald"/>
                <a:sym typeface="Oswald"/>
              </a:rPr>
              <a:t> </a:t>
            </a:r>
            <a:endParaRPr sz="3600">
              <a:solidFill>
                <a:srgbClr val="45818E"/>
              </a:solidFill>
              <a:latin typeface="Oswald"/>
              <a:ea typeface="Oswald"/>
              <a:cs typeface="Oswald"/>
              <a:sym typeface="Oswald"/>
            </a:endParaRPr>
          </a:p>
        </p:txBody>
      </p:sp>
      <p:pic>
        <p:nvPicPr>
          <p:cNvPr id="89" name="Google Shape;89;p14"/>
          <p:cNvPicPr preferRelativeResize="0"/>
          <p:nvPr/>
        </p:nvPicPr>
        <p:blipFill rotWithShape="1">
          <a:blip r:embed="rId6">
            <a:alphaModFix/>
          </a:blip>
          <a:srcRect b="13669" l="37952" r="22612" t="41038"/>
          <a:stretch/>
        </p:blipFill>
        <p:spPr>
          <a:xfrm>
            <a:off x="8052966" y="10175638"/>
            <a:ext cx="3000000" cy="2106824"/>
          </a:xfrm>
          <a:prstGeom prst="rect">
            <a:avLst/>
          </a:prstGeom>
          <a:noFill/>
          <a:ln cap="flat" cmpd="sng" w="9525">
            <a:solidFill>
              <a:srgbClr val="000000"/>
            </a:solidFill>
            <a:prstDash val="solid"/>
            <a:round/>
            <a:headEnd len="sm" w="sm" type="none"/>
            <a:tailEnd len="sm" w="sm" type="none"/>
          </a:ln>
        </p:spPr>
      </p:pic>
      <p:sp>
        <p:nvSpPr>
          <p:cNvPr id="90" name="Google Shape;90;p14"/>
          <p:cNvSpPr txBox="1"/>
          <p:nvPr/>
        </p:nvSpPr>
        <p:spPr>
          <a:xfrm>
            <a:off x="490000" y="1222450"/>
            <a:ext cx="11613600" cy="1066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Physiological anatomy of the breast</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Physiological changes during breast development (</a:t>
            </a:r>
            <a:r>
              <a:rPr b="1" lang="en">
                <a:latin typeface="Times New Roman"/>
                <a:ea typeface="Times New Roman"/>
                <a:cs typeface="Times New Roman"/>
                <a:sym typeface="Times New Roman"/>
              </a:rPr>
              <a:t>Mammogenesis</a:t>
            </a:r>
            <a:r>
              <a:rPr b="1" lang="en">
                <a:latin typeface="Times New Roman"/>
                <a:ea typeface="Times New Roman"/>
                <a:cs typeface="Times New Roman"/>
                <a:sym typeface="Times New Roman"/>
              </a:rPr>
              <a:t>)</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Physiological changes during lactation (Lactogenesis) and their physiological action</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Phases of lactogenesis.</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Physiological changes during </a:t>
            </a:r>
            <a:r>
              <a:rPr b="1" lang="en">
                <a:latin typeface="Times New Roman"/>
                <a:ea typeface="Times New Roman"/>
                <a:cs typeface="Times New Roman"/>
                <a:sym typeface="Times New Roman"/>
              </a:rPr>
              <a:t>Galactopoiesis</a:t>
            </a:r>
            <a:r>
              <a:rPr b="1" lang="en">
                <a:latin typeface="Times New Roman"/>
                <a:ea typeface="Times New Roman"/>
                <a:cs typeface="Times New Roman"/>
                <a:sym typeface="Times New Roman"/>
              </a:rPr>
              <a:t>.</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Endocrine and autocrine control.</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Involution (the termination of milk production).</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solidFill>
                  <a:srgbClr val="8E7CC3"/>
                </a:solidFill>
                <a:latin typeface="Times New Roman"/>
                <a:ea typeface="Times New Roman"/>
                <a:cs typeface="Times New Roman"/>
                <a:sym typeface="Times New Roman"/>
              </a:rPr>
              <a:t>Explain the physiological basis of suckling reflex and its role in lactation</a:t>
            </a:r>
            <a:r>
              <a:rPr b="1" lang="en">
                <a:latin typeface="Times New Roman"/>
                <a:ea typeface="Times New Roman"/>
                <a:cs typeface="Times New Roman"/>
                <a:sym typeface="Times New Roman"/>
              </a:rPr>
              <a:t>.</a:t>
            </a:r>
            <a:endParaRPr b="1">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p:txBody>
      </p:sp>
      <p:sp>
        <p:nvSpPr>
          <p:cNvPr id="91" name="Google Shape;91;p14"/>
          <p:cNvSpPr txBox="1"/>
          <p:nvPr/>
        </p:nvSpPr>
        <p:spPr>
          <a:xfrm>
            <a:off x="239175" y="4044363"/>
            <a:ext cx="3374700" cy="18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674EA7"/>
                </a:solidFill>
                <a:latin typeface="Oswald"/>
                <a:ea typeface="Oswald"/>
                <a:cs typeface="Oswald"/>
                <a:sym typeface="Oswald"/>
              </a:rPr>
              <a:t>Ductal System</a:t>
            </a:r>
            <a:endParaRPr sz="1900">
              <a:solidFill>
                <a:srgbClr val="674EA7"/>
              </a:solidFill>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Alveolar tubule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Secondary tubule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Mammary duct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Ampulla (lactiferous sinus)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Lactiferous duct</a:t>
            </a:r>
            <a:endParaRPr sz="1900">
              <a:latin typeface="Times New Roman"/>
              <a:ea typeface="Times New Roman"/>
              <a:cs typeface="Times New Roman"/>
              <a:sym typeface="Times New Roman"/>
            </a:endParaRPr>
          </a:p>
        </p:txBody>
      </p:sp>
      <p:sp>
        <p:nvSpPr>
          <p:cNvPr id="92" name="Google Shape;92;p14"/>
          <p:cNvSpPr txBox="1"/>
          <p:nvPr/>
        </p:nvSpPr>
        <p:spPr>
          <a:xfrm>
            <a:off x="3713775" y="4044488"/>
            <a:ext cx="3834300" cy="22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674EA7"/>
                </a:solidFill>
                <a:latin typeface="Oswald"/>
                <a:ea typeface="Oswald"/>
                <a:cs typeface="Oswald"/>
                <a:sym typeface="Oswald"/>
              </a:rPr>
              <a:t>Lobule-alveolar System</a:t>
            </a:r>
            <a:endParaRPr sz="3300">
              <a:solidFill>
                <a:srgbClr val="674EA7"/>
              </a:solidFill>
              <a:latin typeface="Oswald"/>
              <a:ea typeface="Oswald"/>
              <a:cs typeface="Oswald"/>
              <a:sym typeface="Oswald"/>
            </a:endParaRPr>
          </a:p>
          <a:p>
            <a:pPr indent="0" lvl="0" marL="0" rtl="0" algn="l">
              <a:spcBef>
                <a:spcPts val="0"/>
              </a:spcBef>
              <a:spcAft>
                <a:spcPts val="0"/>
              </a:spcAft>
              <a:buNone/>
            </a:pPr>
            <a:r>
              <a:rPr lang="en" sz="2000">
                <a:latin typeface="Times New Roman"/>
                <a:ea typeface="Times New Roman"/>
                <a:cs typeface="Times New Roman"/>
                <a:sym typeface="Times New Roman"/>
              </a:rPr>
              <a:t>The function of the alveolar epithelial cells is to remove nutrients from the blood and transform these nutrients into the components of milk.</a:t>
            </a:r>
            <a:endParaRPr sz="2000">
              <a:latin typeface="Times New Roman"/>
              <a:ea typeface="Times New Roman"/>
              <a:cs typeface="Times New Roman"/>
              <a:sym typeface="Times New Roman"/>
            </a:endParaRPr>
          </a:p>
        </p:txBody>
      </p:sp>
      <p:sp>
        <p:nvSpPr>
          <p:cNvPr id="93" name="Google Shape;93;p14"/>
          <p:cNvSpPr txBox="1"/>
          <p:nvPr/>
        </p:nvSpPr>
        <p:spPr>
          <a:xfrm>
            <a:off x="7466750" y="4119268"/>
            <a:ext cx="6656400" cy="12873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Times New Roman"/>
              <a:buChar char="●"/>
            </a:pPr>
            <a:r>
              <a:rPr b="1" lang="en" sz="1900">
                <a:latin typeface="Times New Roman"/>
                <a:ea typeface="Times New Roman"/>
                <a:cs typeface="Times New Roman"/>
                <a:sym typeface="Times New Roman"/>
              </a:rPr>
              <a:t>Each breast consists of 15-20 lobes of secretory tissue: </a:t>
            </a:r>
            <a:endParaRPr b="1"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Each lobe has one lactiferous duct.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Lobes (and ducts) are arranged radially.</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Lobes are composed of lobules.</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Lobules are composed of alveoli.</a:t>
            </a:r>
            <a:endParaRPr sz="1900">
              <a:latin typeface="Times New Roman"/>
              <a:ea typeface="Times New Roman"/>
              <a:cs typeface="Times New Roman"/>
              <a:sym typeface="Times New Roman"/>
            </a:endParaRPr>
          </a:p>
          <a:p>
            <a:pPr indent="-349250" lvl="0" marL="457200" rtl="0" algn="l">
              <a:spcBef>
                <a:spcPts val="0"/>
              </a:spcBef>
              <a:spcAft>
                <a:spcPts val="0"/>
              </a:spcAft>
              <a:buClr>
                <a:srgbClr val="CC4125"/>
              </a:buClr>
              <a:buSzPts val="1900"/>
              <a:buFont typeface="Times New Roman"/>
              <a:buChar char="●"/>
            </a:pPr>
            <a:r>
              <a:rPr lang="en" sz="1900">
                <a:solidFill>
                  <a:srgbClr val="CC4125"/>
                </a:solidFill>
                <a:latin typeface="Times New Roman"/>
                <a:ea typeface="Times New Roman"/>
                <a:cs typeface="Times New Roman"/>
                <a:sym typeface="Times New Roman"/>
              </a:rPr>
              <a:t>The fundamental secretory unit of the breast is the alveolus.</a:t>
            </a:r>
            <a:endParaRPr sz="1900">
              <a:solidFill>
                <a:srgbClr val="CC4125"/>
              </a:solidFill>
              <a:latin typeface="Times New Roman"/>
              <a:ea typeface="Times New Roman"/>
              <a:cs typeface="Times New Roman"/>
              <a:sym typeface="Times New Roman"/>
            </a:endParaRPr>
          </a:p>
        </p:txBody>
      </p:sp>
      <p:sp>
        <p:nvSpPr>
          <p:cNvPr id="94" name="Google Shape;94;p14"/>
          <p:cNvSpPr txBox="1"/>
          <p:nvPr/>
        </p:nvSpPr>
        <p:spPr>
          <a:xfrm>
            <a:off x="1354075" y="8498688"/>
            <a:ext cx="4118700" cy="588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8-1</a:t>
            </a:r>
            <a:endParaRPr b="1" sz="2200">
              <a:latin typeface="Merriweather"/>
              <a:ea typeface="Merriweather"/>
              <a:cs typeface="Merriweather"/>
              <a:sym typeface="Merriweather"/>
            </a:endParaRPr>
          </a:p>
        </p:txBody>
      </p:sp>
      <p:sp>
        <p:nvSpPr>
          <p:cNvPr id="95" name="Google Shape;95;p14"/>
          <p:cNvSpPr txBox="1"/>
          <p:nvPr/>
        </p:nvSpPr>
        <p:spPr>
          <a:xfrm>
            <a:off x="5294222" y="8498687"/>
            <a:ext cx="3723900" cy="379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8-2</a:t>
            </a:r>
            <a:endParaRPr b="1" sz="2200">
              <a:latin typeface="Merriweather"/>
              <a:ea typeface="Merriweather"/>
              <a:cs typeface="Merriweather"/>
              <a:sym typeface="Merriweather"/>
            </a:endParaRPr>
          </a:p>
        </p:txBody>
      </p:sp>
      <p:sp>
        <p:nvSpPr>
          <p:cNvPr id="96" name="Google Shape;96;p14"/>
          <p:cNvSpPr txBox="1"/>
          <p:nvPr/>
        </p:nvSpPr>
        <p:spPr>
          <a:xfrm>
            <a:off x="9564446" y="8431013"/>
            <a:ext cx="4118700" cy="201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8-3</a:t>
            </a:r>
            <a:endParaRPr b="1" sz="2200">
              <a:latin typeface="Merriweather"/>
              <a:ea typeface="Merriweather"/>
              <a:cs typeface="Merriweather"/>
              <a:sym typeface="Merriweather"/>
            </a:endParaRPr>
          </a:p>
        </p:txBody>
      </p:sp>
      <p:sp>
        <p:nvSpPr>
          <p:cNvPr id="97" name="Google Shape;97;p14"/>
          <p:cNvSpPr txBox="1"/>
          <p:nvPr/>
        </p:nvSpPr>
        <p:spPr>
          <a:xfrm>
            <a:off x="11409325" y="12782647"/>
            <a:ext cx="4355700" cy="584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solidFill>
                  <a:srgbClr val="45818E"/>
                </a:solidFill>
                <a:latin typeface="Merriweather"/>
                <a:ea typeface="Merriweather"/>
                <a:cs typeface="Merriweather"/>
                <a:sym typeface="Merriweather"/>
              </a:rPr>
              <a:t>Figure 8-5</a:t>
            </a:r>
            <a:endParaRPr b="1" sz="2200">
              <a:solidFill>
                <a:srgbClr val="45818E"/>
              </a:solidFill>
              <a:latin typeface="Merriweather"/>
              <a:ea typeface="Merriweather"/>
              <a:cs typeface="Merriweather"/>
              <a:sym typeface="Merriweather"/>
            </a:endParaRPr>
          </a:p>
        </p:txBody>
      </p:sp>
      <p:sp>
        <p:nvSpPr>
          <p:cNvPr id="98" name="Google Shape;98;p14"/>
          <p:cNvSpPr/>
          <p:nvPr/>
        </p:nvSpPr>
        <p:spPr>
          <a:xfrm>
            <a:off x="3237500" y="13723300"/>
            <a:ext cx="7488900" cy="851700"/>
          </a:xfrm>
          <a:prstGeom prst="roundRect">
            <a:avLst>
              <a:gd fmla="val 16667" name="adj"/>
            </a:avLst>
          </a:prstGeom>
          <a:solidFill>
            <a:srgbClr val="B4A7D6"/>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Stages of Mammary Gland Development</a:t>
            </a:r>
            <a:endParaRPr>
              <a:solidFill>
                <a:srgbClr val="FFFFFF"/>
              </a:solidFill>
            </a:endParaRPr>
          </a:p>
        </p:txBody>
      </p:sp>
      <p:sp>
        <p:nvSpPr>
          <p:cNvPr id="99" name="Google Shape;99;p14"/>
          <p:cNvSpPr/>
          <p:nvPr/>
        </p:nvSpPr>
        <p:spPr>
          <a:xfrm>
            <a:off x="1046150" y="14692551"/>
            <a:ext cx="5987100" cy="12873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Times New Roman"/>
                <a:ea typeface="Times New Roman"/>
                <a:cs typeface="Times New Roman"/>
                <a:sym typeface="Times New Roman"/>
              </a:rPr>
              <a:t>Mammogenesis</a:t>
            </a:r>
            <a:endParaRPr b="1"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400">
                <a:solidFill>
                  <a:schemeClr val="dk1"/>
                </a:solidFill>
                <a:latin typeface="Times New Roman"/>
                <a:ea typeface="Times New Roman"/>
                <a:cs typeface="Times New Roman"/>
                <a:sym typeface="Times New Roman"/>
              </a:rPr>
              <a:t> Growth and </a:t>
            </a:r>
            <a:r>
              <a:rPr lang="en" sz="2400">
                <a:solidFill>
                  <a:schemeClr val="dk1"/>
                </a:solidFill>
                <a:latin typeface="Times New Roman"/>
                <a:ea typeface="Times New Roman"/>
                <a:cs typeface="Times New Roman"/>
                <a:sym typeface="Times New Roman"/>
              </a:rPr>
              <a:t>development </a:t>
            </a:r>
            <a:r>
              <a:rPr lang="en" sz="2400">
                <a:solidFill>
                  <a:schemeClr val="dk1"/>
                </a:solidFill>
                <a:latin typeface="Times New Roman"/>
                <a:ea typeface="Times New Roman"/>
                <a:cs typeface="Times New Roman"/>
                <a:sym typeface="Times New Roman"/>
              </a:rPr>
              <a:t>of mammary gland to a functional state.</a:t>
            </a:r>
            <a:endParaRPr/>
          </a:p>
        </p:txBody>
      </p:sp>
      <p:sp>
        <p:nvSpPr>
          <p:cNvPr id="100" name="Google Shape;100;p14"/>
          <p:cNvSpPr/>
          <p:nvPr/>
        </p:nvSpPr>
        <p:spPr>
          <a:xfrm>
            <a:off x="7256379" y="14692551"/>
            <a:ext cx="5987100" cy="12873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Times New Roman"/>
                <a:ea typeface="Times New Roman"/>
                <a:cs typeface="Times New Roman"/>
                <a:sym typeface="Times New Roman"/>
              </a:rPr>
              <a:t>Lactogenesis</a:t>
            </a: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400">
                <a:solidFill>
                  <a:schemeClr val="dk1"/>
                </a:solidFill>
                <a:latin typeface="Times New Roman"/>
                <a:ea typeface="Times New Roman"/>
                <a:cs typeface="Times New Roman"/>
                <a:sym typeface="Times New Roman"/>
              </a:rPr>
              <a:t>Initiation of milk secretion.  </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400">
                <a:solidFill>
                  <a:srgbClr val="674EA7"/>
                </a:solidFill>
                <a:latin typeface="Times New Roman"/>
                <a:ea typeface="Times New Roman"/>
                <a:cs typeface="Times New Roman"/>
                <a:sym typeface="Times New Roman"/>
              </a:rPr>
              <a:t>  (It </a:t>
            </a:r>
            <a:r>
              <a:rPr lang="en" sz="2400">
                <a:solidFill>
                  <a:srgbClr val="674EA7"/>
                </a:solidFill>
                <a:latin typeface="Times New Roman"/>
                <a:ea typeface="Times New Roman"/>
                <a:cs typeface="Times New Roman"/>
                <a:sym typeface="Times New Roman"/>
              </a:rPr>
              <a:t>involves two phases)</a:t>
            </a:r>
            <a:endParaRPr b="1">
              <a:solidFill>
                <a:srgbClr val="674EA7"/>
              </a:solidFill>
            </a:endParaRPr>
          </a:p>
        </p:txBody>
      </p:sp>
      <p:sp>
        <p:nvSpPr>
          <p:cNvPr id="101" name="Google Shape;101;p14"/>
          <p:cNvSpPr/>
          <p:nvPr/>
        </p:nvSpPr>
        <p:spPr>
          <a:xfrm>
            <a:off x="1068882" y="16107703"/>
            <a:ext cx="5987100" cy="12873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Times New Roman"/>
                <a:ea typeface="Times New Roman"/>
                <a:cs typeface="Times New Roman"/>
                <a:sym typeface="Times New Roman"/>
              </a:rPr>
              <a:t>Galactopoiesis</a:t>
            </a: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400">
                <a:solidFill>
                  <a:schemeClr val="dk1"/>
                </a:solidFill>
                <a:latin typeface="Times New Roman"/>
                <a:ea typeface="Times New Roman"/>
                <a:cs typeface="Times New Roman"/>
                <a:sym typeface="Times New Roman"/>
              </a:rPr>
              <a:t>Maintenance of milk secretion in the postpartum period.</a:t>
            </a:r>
            <a:endParaRPr sz="2400">
              <a:solidFill>
                <a:schemeClr val="dk1"/>
              </a:solidFill>
              <a:latin typeface="Times New Roman"/>
              <a:ea typeface="Times New Roman"/>
              <a:cs typeface="Times New Roman"/>
              <a:sym typeface="Times New Roman"/>
            </a:endParaRPr>
          </a:p>
        </p:txBody>
      </p:sp>
      <p:sp>
        <p:nvSpPr>
          <p:cNvPr id="102" name="Google Shape;102;p14"/>
          <p:cNvSpPr/>
          <p:nvPr/>
        </p:nvSpPr>
        <p:spPr>
          <a:xfrm>
            <a:off x="7279111" y="16107703"/>
            <a:ext cx="5987100" cy="12873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Times New Roman"/>
                <a:ea typeface="Times New Roman"/>
                <a:cs typeface="Times New Roman"/>
                <a:sym typeface="Times New Roman"/>
              </a:rPr>
              <a:t>Involution</a:t>
            </a:r>
            <a:r>
              <a:rPr b="1" baseline="30000" lang="en" sz="2400">
                <a:solidFill>
                  <a:schemeClr val="dk1"/>
                </a:solidFill>
                <a:latin typeface="Times New Roman"/>
                <a:ea typeface="Times New Roman"/>
                <a:cs typeface="Times New Roman"/>
                <a:sym typeface="Times New Roman"/>
              </a:rPr>
              <a:t>2</a:t>
            </a:r>
            <a:endParaRPr b="1" baseline="30000"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400">
                <a:solidFill>
                  <a:schemeClr val="dk1"/>
                </a:solidFill>
                <a:latin typeface="Times New Roman"/>
                <a:ea typeface="Times New Roman"/>
                <a:cs typeface="Times New Roman"/>
                <a:sym typeface="Times New Roman"/>
              </a:rPr>
              <a:t> Cessation of milk production.</a:t>
            </a:r>
            <a:endParaRPr/>
          </a:p>
        </p:txBody>
      </p:sp>
      <p:sp>
        <p:nvSpPr>
          <p:cNvPr id="103" name="Google Shape;103;p14"/>
          <p:cNvSpPr txBox="1"/>
          <p:nvPr/>
        </p:nvSpPr>
        <p:spPr>
          <a:xfrm>
            <a:off x="1152827" y="14602296"/>
            <a:ext cx="9666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latin typeface="Lobster"/>
                <a:ea typeface="Lobster"/>
                <a:cs typeface="Lobster"/>
                <a:sym typeface="Lobster"/>
              </a:rPr>
              <a:t>1</a:t>
            </a:r>
            <a:endParaRPr sz="3700">
              <a:latin typeface="Lobster"/>
              <a:ea typeface="Lobster"/>
              <a:cs typeface="Lobster"/>
              <a:sym typeface="Lobster"/>
            </a:endParaRPr>
          </a:p>
        </p:txBody>
      </p:sp>
      <p:sp>
        <p:nvSpPr>
          <p:cNvPr id="104" name="Google Shape;104;p14"/>
          <p:cNvSpPr txBox="1"/>
          <p:nvPr/>
        </p:nvSpPr>
        <p:spPr>
          <a:xfrm>
            <a:off x="7394433" y="14602300"/>
            <a:ext cx="966600" cy="8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latin typeface="Lobster"/>
                <a:ea typeface="Lobster"/>
                <a:cs typeface="Lobster"/>
                <a:sym typeface="Lobster"/>
              </a:rPr>
              <a:t>2</a:t>
            </a:r>
            <a:endParaRPr sz="3700">
              <a:latin typeface="Lobster"/>
              <a:ea typeface="Lobster"/>
              <a:cs typeface="Lobster"/>
              <a:sym typeface="Lobster"/>
            </a:endParaRPr>
          </a:p>
        </p:txBody>
      </p:sp>
      <p:sp>
        <p:nvSpPr>
          <p:cNvPr id="105" name="Google Shape;105;p14"/>
          <p:cNvSpPr txBox="1"/>
          <p:nvPr/>
        </p:nvSpPr>
        <p:spPr>
          <a:xfrm>
            <a:off x="1134771" y="16015834"/>
            <a:ext cx="570000" cy="6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latin typeface="Lobster"/>
                <a:ea typeface="Lobster"/>
                <a:cs typeface="Lobster"/>
                <a:sym typeface="Lobster"/>
              </a:rPr>
              <a:t>3</a:t>
            </a:r>
            <a:endParaRPr sz="3700">
              <a:latin typeface="Lobster"/>
              <a:ea typeface="Lobster"/>
              <a:cs typeface="Lobster"/>
              <a:sym typeface="Lobster"/>
            </a:endParaRPr>
          </a:p>
        </p:txBody>
      </p:sp>
      <p:sp>
        <p:nvSpPr>
          <p:cNvPr id="106" name="Google Shape;106;p14"/>
          <p:cNvSpPr txBox="1"/>
          <p:nvPr/>
        </p:nvSpPr>
        <p:spPr>
          <a:xfrm>
            <a:off x="7372581" y="16015840"/>
            <a:ext cx="966600" cy="8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latin typeface="Lobster"/>
                <a:ea typeface="Lobster"/>
                <a:cs typeface="Lobster"/>
                <a:sym typeface="Lobster"/>
              </a:rPr>
              <a:t>4</a:t>
            </a:r>
            <a:endParaRPr sz="3700">
              <a:latin typeface="Lobster"/>
              <a:ea typeface="Lobster"/>
              <a:cs typeface="Lobster"/>
              <a:sym typeface="Lobster"/>
            </a:endParaRPr>
          </a:p>
        </p:txBody>
      </p:sp>
      <p:sp>
        <p:nvSpPr>
          <p:cNvPr id="107" name="Google Shape;107;p14"/>
          <p:cNvSpPr/>
          <p:nvPr/>
        </p:nvSpPr>
        <p:spPr>
          <a:xfrm>
            <a:off x="555748" y="17954636"/>
            <a:ext cx="13585500" cy="4512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08" name="Google Shape;108;p14"/>
          <p:cNvSpPr/>
          <p:nvPr/>
        </p:nvSpPr>
        <p:spPr>
          <a:xfrm>
            <a:off x="10648" y="17954636"/>
            <a:ext cx="468600" cy="4512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 name="Google Shape;109;p14"/>
          <p:cNvSpPr txBox="1"/>
          <p:nvPr/>
        </p:nvSpPr>
        <p:spPr>
          <a:xfrm>
            <a:off x="0" y="18338450"/>
            <a:ext cx="14151900" cy="1850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b="1" lang="en" sz="1600">
                <a:latin typeface="Times New Roman"/>
                <a:ea typeface="Times New Roman"/>
                <a:cs typeface="Times New Roman"/>
                <a:sym typeface="Times New Roman"/>
              </a:rPr>
              <a:t>Uterine Milk Theory and Chyle Theory: </a:t>
            </a:r>
            <a:r>
              <a:rPr lang="en" sz="1600">
                <a:latin typeface="Times New Roman"/>
                <a:ea typeface="Times New Roman"/>
                <a:cs typeface="Times New Roman"/>
                <a:sym typeface="Times New Roman"/>
              </a:rPr>
              <a:t>The first theory has its roots in ancient greece, where Aristotle and Hippocrates (the father of medicine) believed that milk is merely menstrual blood rerouted into the breasts and transformed to milk  during </a:t>
            </a:r>
            <a:r>
              <a:rPr lang="en" sz="1600">
                <a:latin typeface="Times New Roman"/>
                <a:ea typeface="Times New Roman"/>
                <a:cs typeface="Times New Roman"/>
                <a:sym typeface="Times New Roman"/>
              </a:rPr>
              <a:t>lactation. However no such miraculous vessel to transport milk was found, even though this theory had made its way wll into the 17th century. </a:t>
            </a:r>
            <a:r>
              <a:rPr b="1" lang="en" sz="1600">
                <a:latin typeface="Times New Roman"/>
                <a:ea typeface="Times New Roman"/>
                <a:cs typeface="Times New Roman"/>
                <a:sym typeface="Times New Roman"/>
              </a:rPr>
              <a:t>Chyle</a:t>
            </a:r>
            <a:r>
              <a:rPr lang="en" sz="1600">
                <a:latin typeface="Times New Roman"/>
                <a:ea typeface="Times New Roman"/>
                <a:cs typeface="Times New Roman"/>
                <a:sym typeface="Times New Roman"/>
              </a:rPr>
              <a:t> is the product of digestion in the small intestines (chyme is for stomach), and it was believed that it served as origin for breast milk.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Alveolar cells undergo apoptosis at the end of each menstrual period and after lactation, through upregulation of proapoptoric factors but the precise mechanisms for this are uncertain. </a:t>
            </a:r>
            <a:endParaRPr sz="1600">
              <a:latin typeface="Times New Roman"/>
              <a:ea typeface="Times New Roman"/>
              <a:cs typeface="Times New Roman"/>
              <a:sym typeface="Times New Roman"/>
            </a:endParaRPr>
          </a:p>
        </p:txBody>
      </p:sp>
      <p:sp>
        <p:nvSpPr>
          <p:cNvPr id="110" name="Google Shape;110;p14"/>
          <p:cNvSpPr/>
          <p:nvPr/>
        </p:nvSpPr>
        <p:spPr>
          <a:xfrm>
            <a:off x="189198" y="3400103"/>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pic>
        <p:nvPicPr>
          <p:cNvPr id="111" name="Google Shape;111;p14"/>
          <p:cNvPicPr preferRelativeResize="0"/>
          <p:nvPr/>
        </p:nvPicPr>
        <p:blipFill>
          <a:blip r:embed="rId7">
            <a:alphaModFix/>
          </a:blip>
          <a:stretch>
            <a:fillRect/>
          </a:stretch>
        </p:blipFill>
        <p:spPr>
          <a:xfrm>
            <a:off x="8487605" y="6703013"/>
            <a:ext cx="4263231" cy="188395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5"/>
          <p:cNvSpPr/>
          <p:nvPr/>
        </p:nvSpPr>
        <p:spPr>
          <a:xfrm flipH="1" rot="10800000">
            <a:off x="490000" y="1678225"/>
            <a:ext cx="13394700" cy="5865300"/>
          </a:xfrm>
          <a:prstGeom prst="round1Rect">
            <a:avLst>
              <a:gd fmla="val 16667" name="adj"/>
            </a:avLst>
          </a:prstGeom>
          <a:noFill/>
          <a:ln cap="flat" cmpd="sng" w="9525">
            <a:solidFill>
              <a:srgbClr val="45818E"/>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7" name="Google Shape;117;p15"/>
          <p:cNvSpPr/>
          <p:nvPr/>
        </p:nvSpPr>
        <p:spPr>
          <a:xfrm>
            <a:off x="11691475" y="1678200"/>
            <a:ext cx="468600" cy="5865300"/>
          </a:xfrm>
          <a:prstGeom prst="rect">
            <a:avLst/>
          </a:prstGeom>
          <a:solidFill>
            <a:srgbClr val="76A5AF"/>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8" name="Google Shape;118;p15"/>
          <p:cNvSpPr/>
          <p:nvPr/>
        </p:nvSpPr>
        <p:spPr>
          <a:xfrm>
            <a:off x="12449625" y="1678200"/>
            <a:ext cx="468600" cy="5865300"/>
          </a:xfrm>
          <a:prstGeom prst="rect">
            <a:avLst/>
          </a:prstGeom>
          <a:solidFill>
            <a:srgbClr val="76A5AF"/>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9" name="Google Shape;119;p15"/>
          <p:cNvSpPr/>
          <p:nvPr/>
        </p:nvSpPr>
        <p:spPr>
          <a:xfrm>
            <a:off x="0" y="656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0" name="Google Shape;120;p15"/>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1" name="Google Shape;121;p15"/>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122" name="Google Shape;122;p15"/>
          <p:cNvSpPr txBox="1"/>
          <p:nvPr/>
        </p:nvSpPr>
        <p:spPr>
          <a:xfrm>
            <a:off x="929925" y="656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123" name="Google Shape;123;p15"/>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24" name="Google Shape;124;p15"/>
          <p:cNvSpPr txBox="1"/>
          <p:nvPr/>
        </p:nvSpPr>
        <p:spPr>
          <a:xfrm>
            <a:off x="877600" y="765298"/>
            <a:ext cx="8856300" cy="433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0E0E3"/>
                </a:highlight>
                <a:latin typeface="Oswald"/>
                <a:ea typeface="Oswald"/>
                <a:cs typeface="Oswald"/>
                <a:sym typeface="Oswald"/>
              </a:rPr>
              <a:t>Breast Development (</a:t>
            </a:r>
            <a:r>
              <a:rPr lang="en" sz="3600">
                <a:highlight>
                  <a:srgbClr val="D0E0E3"/>
                </a:highlight>
                <a:latin typeface="Oswald"/>
                <a:ea typeface="Oswald"/>
                <a:cs typeface="Oswald"/>
                <a:sym typeface="Oswald"/>
              </a:rPr>
              <a:t>Mammogenesis)</a:t>
            </a:r>
            <a:endParaRPr sz="3600">
              <a:highlight>
                <a:srgbClr val="D0E0E3"/>
              </a:highlight>
              <a:latin typeface="Oswald"/>
              <a:ea typeface="Oswald"/>
              <a:cs typeface="Oswald"/>
              <a:sym typeface="Oswald"/>
            </a:endParaRPr>
          </a:p>
        </p:txBody>
      </p:sp>
      <p:sp>
        <p:nvSpPr>
          <p:cNvPr id="125" name="Google Shape;125;p15"/>
          <p:cNvSpPr/>
          <p:nvPr/>
        </p:nvSpPr>
        <p:spPr>
          <a:xfrm>
            <a:off x="516587" y="1088987"/>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A9999"/>
              </a:solidFill>
            </a:endParaRPr>
          </a:p>
        </p:txBody>
      </p:sp>
      <p:sp>
        <p:nvSpPr>
          <p:cNvPr id="126" name="Google Shape;126;p15"/>
          <p:cNvSpPr txBox="1"/>
          <p:nvPr/>
        </p:nvSpPr>
        <p:spPr>
          <a:xfrm>
            <a:off x="656625" y="1678350"/>
            <a:ext cx="9341700" cy="31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Times New Roman"/>
                <a:ea typeface="Times New Roman"/>
                <a:cs typeface="Times New Roman"/>
                <a:sym typeface="Times New Roman"/>
              </a:rPr>
              <a:t>The postnatal development of female mammary tissue occurs in several steps regulated by hormones.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At birth,</a:t>
            </a:r>
            <a:r>
              <a:rPr lang="en" sz="2300">
                <a:latin typeface="Times New Roman"/>
                <a:ea typeface="Times New Roman"/>
                <a:cs typeface="Times New Roman"/>
                <a:sym typeface="Times New Roman"/>
              </a:rPr>
              <a:t> the mammary epithelium consists of limited ducts.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At puberty, </a:t>
            </a:r>
            <a:r>
              <a:rPr lang="en" sz="2300">
                <a:latin typeface="Times New Roman"/>
                <a:ea typeface="Times New Roman"/>
                <a:cs typeface="Times New Roman"/>
                <a:sym typeface="Times New Roman"/>
              </a:rPr>
              <a:t>high levels of circulating hormones stimulate both the proliferation of the mammary epithelial cells (MECs) and the enlargement of the surrounding fat pad.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Estrogen</a:t>
            </a:r>
            <a:r>
              <a:rPr lang="en" sz="2300">
                <a:latin typeface="Times New Roman"/>
                <a:ea typeface="Times New Roman"/>
                <a:cs typeface="Times New Roman"/>
                <a:sym typeface="Times New Roman"/>
              </a:rPr>
              <a:t> stimulate proliferation of ducts and deposition of fat.</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Progesterone</a:t>
            </a:r>
            <a:r>
              <a:rPr lang="en" sz="2300">
                <a:latin typeface="Times New Roman"/>
                <a:ea typeface="Times New Roman"/>
                <a:cs typeface="Times New Roman"/>
                <a:sym typeface="Times New Roman"/>
              </a:rPr>
              <a:t> stimulate development of lobules.</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At the onset of pregnancy</a:t>
            </a:r>
            <a:r>
              <a:rPr lang="en" sz="2300">
                <a:latin typeface="Times New Roman"/>
                <a:ea typeface="Times New Roman"/>
                <a:cs typeface="Times New Roman"/>
                <a:sym typeface="Times New Roman"/>
              </a:rPr>
              <a:t>, epithelial ducts elongate, branch and alveoli develop. </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During pregnancy → Complete development of glandular tissue.</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latin typeface="Times New Roman"/>
                <a:ea typeface="Times New Roman"/>
                <a:cs typeface="Times New Roman"/>
                <a:sym typeface="Times New Roman"/>
              </a:rPr>
              <a:t>During </a:t>
            </a:r>
            <a:r>
              <a:rPr b="1" lang="en" sz="2300">
                <a:latin typeface="Times New Roman"/>
                <a:ea typeface="Times New Roman"/>
                <a:cs typeface="Times New Roman"/>
                <a:sym typeface="Times New Roman"/>
              </a:rPr>
              <a:t>lactation,</a:t>
            </a:r>
            <a:r>
              <a:rPr lang="en" sz="2300">
                <a:latin typeface="Times New Roman"/>
                <a:ea typeface="Times New Roman"/>
                <a:cs typeface="Times New Roman"/>
                <a:sym typeface="Times New Roman"/>
              </a:rPr>
              <a:t> the mammary epithelium </a:t>
            </a:r>
            <a:r>
              <a:rPr lang="en" sz="2300">
                <a:solidFill>
                  <a:schemeClr val="dk1"/>
                </a:solidFill>
                <a:latin typeface="Times New Roman"/>
                <a:ea typeface="Times New Roman"/>
                <a:cs typeface="Times New Roman"/>
                <a:sym typeface="Times New Roman"/>
              </a:rPr>
              <a:t>reach its maximal development containing numerous alveoli, which produce huge amounts of milk. </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solidFill>
                  <a:schemeClr val="dk1"/>
                </a:solidFill>
                <a:latin typeface="Times New Roman"/>
                <a:ea typeface="Times New Roman"/>
                <a:cs typeface="Times New Roman"/>
                <a:sym typeface="Times New Roman"/>
              </a:rPr>
              <a:t>Upon weaning</a:t>
            </a:r>
            <a:r>
              <a:rPr lang="en" sz="2300">
                <a:solidFill>
                  <a:schemeClr val="dk1"/>
                </a:solidFill>
                <a:latin typeface="Times New Roman"/>
                <a:ea typeface="Times New Roman"/>
                <a:cs typeface="Times New Roman"/>
                <a:sym typeface="Times New Roman"/>
              </a:rPr>
              <a:t>, milk production ceases, the mammary alveoli regress (involution) and the mammary epithelium returns to a non-pregnant state.</a:t>
            </a:r>
            <a:endParaRPr sz="2300">
              <a:latin typeface="Times New Roman"/>
              <a:ea typeface="Times New Roman"/>
              <a:cs typeface="Times New Roman"/>
              <a:sym typeface="Times New Roman"/>
            </a:endParaRPr>
          </a:p>
        </p:txBody>
      </p:sp>
      <p:sp>
        <p:nvSpPr>
          <p:cNvPr id="127" name="Google Shape;127;p15"/>
          <p:cNvSpPr txBox="1"/>
          <p:nvPr/>
        </p:nvSpPr>
        <p:spPr>
          <a:xfrm>
            <a:off x="11237350" y="6866032"/>
            <a:ext cx="4355700" cy="433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highlight>
                  <a:srgbClr val="FFFFFF"/>
                </a:highlight>
                <a:latin typeface="Merriweather"/>
                <a:ea typeface="Merriweather"/>
                <a:cs typeface="Merriweather"/>
                <a:sym typeface="Merriweather"/>
              </a:rPr>
              <a:t>Figure 8-7</a:t>
            </a:r>
            <a:endParaRPr b="1" sz="2200">
              <a:highlight>
                <a:srgbClr val="FFFFFF"/>
              </a:highlight>
              <a:latin typeface="Merriweather"/>
              <a:ea typeface="Merriweather"/>
              <a:cs typeface="Merriweather"/>
              <a:sym typeface="Merriweather"/>
            </a:endParaRPr>
          </a:p>
        </p:txBody>
      </p:sp>
      <p:sp>
        <p:nvSpPr>
          <p:cNvPr id="128" name="Google Shape;128;p15"/>
          <p:cNvSpPr/>
          <p:nvPr/>
        </p:nvSpPr>
        <p:spPr>
          <a:xfrm>
            <a:off x="562911" y="14176850"/>
            <a:ext cx="13585500" cy="4512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29" name="Google Shape;129;p15"/>
          <p:cNvSpPr/>
          <p:nvPr/>
        </p:nvSpPr>
        <p:spPr>
          <a:xfrm>
            <a:off x="17811" y="14176850"/>
            <a:ext cx="468600" cy="4512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0" name="Google Shape;130;p15"/>
          <p:cNvSpPr txBox="1"/>
          <p:nvPr/>
        </p:nvSpPr>
        <p:spPr>
          <a:xfrm>
            <a:off x="17800" y="14635350"/>
            <a:ext cx="13946100" cy="52242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Times New Roman"/>
              <a:buAutoNum type="arabicPeriod"/>
            </a:pPr>
            <a:r>
              <a:rPr b="1" lang="en" sz="1900">
                <a:latin typeface="Times New Roman"/>
                <a:ea typeface="Times New Roman"/>
                <a:cs typeface="Times New Roman"/>
                <a:sym typeface="Times New Roman"/>
              </a:rPr>
              <a:t>Estrogen and Growth Hormone: </a:t>
            </a:r>
            <a:r>
              <a:rPr lang="en" sz="1900">
                <a:latin typeface="Times New Roman"/>
                <a:ea typeface="Times New Roman"/>
                <a:cs typeface="Times New Roman"/>
                <a:sym typeface="Times New Roman"/>
              </a:rPr>
              <a:t>I</a:t>
            </a:r>
            <a:r>
              <a:rPr lang="en" sz="1900">
                <a:latin typeface="Times New Roman"/>
                <a:ea typeface="Times New Roman"/>
                <a:cs typeface="Times New Roman"/>
                <a:sym typeface="Times New Roman"/>
              </a:rPr>
              <a:t>s the first and one of the most important factors, high estrogen from placenta during pregnancy causes (1) Development of extensive ductal system (lengthening of the ducts), (2) proliferation of stroma which serves as a plate for (3) deposition of fat. Estrogen deficient mice fail to develop rudimentary ducts, see figure 8-6, estrogen is essential as a starting hormone, because it readies the cells for progesterone by upregulating its receptors “priming”. The role of GH in ductile growth is same as that of estrogen and upregulates estrogen receptors within mammary gland, except that GH deficient mice show a more advanced tree structure than estrogen deficient mice, the action of GH is through IGF-1.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b="1" lang="en" sz="1900">
                <a:latin typeface="Times New Roman"/>
                <a:ea typeface="Times New Roman"/>
                <a:cs typeface="Times New Roman"/>
                <a:sym typeface="Times New Roman"/>
              </a:rPr>
              <a:t>Progesterone and Prolactin</a:t>
            </a:r>
            <a:r>
              <a:rPr lang="en" sz="1900">
                <a:latin typeface="Times New Roman"/>
                <a:ea typeface="Times New Roman"/>
                <a:cs typeface="Times New Roman"/>
                <a:sym typeface="Times New Roman"/>
              </a:rPr>
              <a:t> then takes over the role of ductile development from estrogen (estrogen did its main role up by now), and causes more branching of mammary tree, and branching of the branches and </a:t>
            </a:r>
            <a:r>
              <a:rPr lang="en" sz="1900">
                <a:solidFill>
                  <a:schemeClr val="dk1"/>
                </a:solidFill>
                <a:latin typeface="Times New Roman"/>
                <a:ea typeface="Times New Roman"/>
                <a:cs typeface="Times New Roman"/>
                <a:sym typeface="Times New Roman"/>
              </a:rPr>
              <a:t>also upregulates prolactin receptors, therefore it primes the alveolar cells for the action of prolactin. Prolactin and progesterone together </a:t>
            </a:r>
            <a:r>
              <a:rPr lang="en" sz="1900">
                <a:latin typeface="Times New Roman"/>
                <a:ea typeface="Times New Roman"/>
                <a:cs typeface="Times New Roman"/>
                <a:sym typeface="Times New Roman"/>
              </a:rPr>
              <a:t>cause cells to enlarge and assume a glandular structure, a process called “alveologenesis”, if either prolactin or progesterone deficient mice show normal ductal growth, but the ducts have tapered ends and no alveoli. Progesterone makes the factory (alveoli), prolactin decorates it and makes it secretory (Figure 8-6).</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b="1" lang="en" sz="1900">
                <a:latin typeface="Times New Roman"/>
                <a:ea typeface="Times New Roman"/>
                <a:cs typeface="Times New Roman"/>
                <a:sym typeface="Times New Roman"/>
              </a:rPr>
              <a:t>Prolactin </a:t>
            </a:r>
            <a:r>
              <a:rPr lang="en" sz="1900">
                <a:latin typeface="Times New Roman"/>
                <a:ea typeface="Times New Roman"/>
                <a:cs typeface="Times New Roman"/>
                <a:sym typeface="Times New Roman"/>
              </a:rPr>
              <a:t>can’t exert its full effect to produce milk because some of progesterone protein products antagonizes prolactin’s, also, progesterone blocks the effect of cortisol (the effect of which will be discussed in the next footnote). Therefore full milk production will not occur until after birth when progesterone </a:t>
            </a:r>
            <a:r>
              <a:rPr lang="en" sz="1900">
                <a:latin typeface="Times New Roman"/>
                <a:ea typeface="Times New Roman"/>
                <a:cs typeface="Times New Roman"/>
                <a:sym typeface="Times New Roman"/>
              </a:rPr>
              <a:t>levels drop. </a:t>
            </a:r>
            <a:r>
              <a:rPr lang="en"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b="1" lang="en" sz="1900">
                <a:latin typeface="Times New Roman"/>
                <a:ea typeface="Times New Roman"/>
                <a:cs typeface="Times New Roman"/>
                <a:sym typeface="Times New Roman"/>
              </a:rPr>
              <a:t>C</a:t>
            </a:r>
            <a:r>
              <a:rPr b="1" lang="en" sz="1900">
                <a:latin typeface="Times New Roman"/>
                <a:ea typeface="Times New Roman"/>
                <a:cs typeface="Times New Roman"/>
                <a:sym typeface="Times New Roman"/>
              </a:rPr>
              <a:t>ortisol</a:t>
            </a:r>
            <a:r>
              <a:rPr lang="en" sz="1900">
                <a:latin typeface="Times New Roman"/>
                <a:ea typeface="Times New Roman"/>
                <a:cs typeface="Times New Roman"/>
                <a:sym typeface="Times New Roman"/>
              </a:rPr>
              <a:t> act synergistically with prolactin, it upregulates synthesis of milk proteins like casein, and they upregulate the receptors of one another.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solidFill>
                  <a:schemeClr val="dk1"/>
                </a:solidFill>
                <a:latin typeface="Times New Roman"/>
                <a:ea typeface="Times New Roman"/>
                <a:cs typeface="Times New Roman"/>
                <a:sym typeface="Times New Roman"/>
              </a:rPr>
              <a:t>Just like normal breast cells some breast cancer cells have hormone receptors (Estrogen or Progesterone) that allow them to grow in the presence of the hormones.</a:t>
            </a:r>
            <a:endParaRPr sz="1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graphicFrame>
        <p:nvGraphicFramePr>
          <p:cNvPr id="131" name="Google Shape;131;p15"/>
          <p:cNvGraphicFramePr/>
          <p:nvPr/>
        </p:nvGraphicFramePr>
        <p:xfrm>
          <a:off x="469525" y="7807763"/>
          <a:ext cx="3000000" cy="3000000"/>
        </p:xfrm>
        <a:graphic>
          <a:graphicData uri="http://schemas.openxmlformats.org/drawingml/2006/table">
            <a:tbl>
              <a:tblPr>
                <a:noFill/>
                <a:tableStyleId>{6BD3ECA8-EC14-404C-B72E-50EA9E9B15BD}</a:tableStyleId>
              </a:tblPr>
              <a:tblGrid>
                <a:gridCol w="4385975"/>
                <a:gridCol w="4385975"/>
                <a:gridCol w="4385975"/>
              </a:tblGrid>
              <a:tr h="704250">
                <a:tc gridSpan="3">
                  <a:txBody>
                    <a:bodyPr/>
                    <a:lstStyle/>
                    <a:p>
                      <a:pPr indent="0" lvl="0" marL="0" rtl="0" algn="ctr">
                        <a:spcBef>
                          <a:spcPts val="0"/>
                        </a:spcBef>
                        <a:spcAft>
                          <a:spcPts val="0"/>
                        </a:spcAft>
                        <a:buClr>
                          <a:schemeClr val="dk1"/>
                        </a:buClr>
                        <a:buSzPts val="1100"/>
                        <a:buFont typeface="Arial"/>
                        <a:buNone/>
                      </a:pPr>
                      <a:r>
                        <a:rPr lang="en" sz="3600">
                          <a:solidFill>
                            <a:srgbClr val="FFFFFF"/>
                          </a:solidFill>
                          <a:latin typeface="Oswald"/>
                          <a:ea typeface="Oswald"/>
                          <a:cs typeface="Oswald"/>
                          <a:sym typeface="Oswald"/>
                        </a:rPr>
                        <a:t>Mammogenesis</a:t>
                      </a:r>
                      <a:endParaRPr sz="3600">
                        <a:solidFill>
                          <a:srgbClr val="FFFFFF"/>
                        </a:solidFill>
                        <a:latin typeface="Oswald"/>
                        <a:ea typeface="Oswald"/>
                        <a:cs typeface="Oswald"/>
                        <a:sym typeface="Oswald"/>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EFEFEF"/>
                      </a:solidFill>
                      <a:prstDash val="solid"/>
                      <a:round/>
                      <a:headEnd len="sm" w="sm" type="none"/>
                      <a:tailEnd len="sm" w="sm" type="none"/>
                    </a:lnB>
                    <a:solidFill>
                      <a:srgbClr val="EA9999"/>
                    </a:solidFill>
                  </a:tcPr>
                </a:tc>
                <a:tc hMerge="1"/>
                <a:tc hMerge="1"/>
              </a:tr>
              <a:tr h="1561775">
                <a:tc gridSpan="3">
                  <a:txBody>
                    <a:bodyPr/>
                    <a:lstStyle/>
                    <a:p>
                      <a:pPr indent="-381000" lvl="0" marL="457200" rtl="0" algn="l">
                        <a:spcBef>
                          <a:spcPts val="0"/>
                        </a:spcBef>
                        <a:spcAft>
                          <a:spcPts val="0"/>
                        </a:spcAft>
                        <a:buClr>
                          <a:srgbClr val="45818E"/>
                        </a:buClr>
                        <a:buSzPts val="2400"/>
                        <a:buFont typeface="Times New Roman"/>
                        <a:buChar char="●"/>
                      </a:pPr>
                      <a:r>
                        <a:rPr lang="en" sz="2400">
                          <a:solidFill>
                            <a:srgbClr val="45818E"/>
                          </a:solidFill>
                          <a:latin typeface="Times New Roman"/>
                          <a:ea typeface="Times New Roman"/>
                          <a:cs typeface="Times New Roman"/>
                          <a:sym typeface="Times New Roman"/>
                        </a:rPr>
                        <a:t>The</a:t>
                      </a:r>
                      <a:r>
                        <a:rPr b="1" lang="en" sz="2400">
                          <a:solidFill>
                            <a:srgbClr val="45818E"/>
                          </a:solidFill>
                          <a:latin typeface="Times New Roman"/>
                          <a:ea typeface="Times New Roman"/>
                          <a:cs typeface="Times New Roman"/>
                          <a:sym typeface="Times New Roman"/>
                        </a:rPr>
                        <a:t> </a:t>
                      </a:r>
                      <a:r>
                        <a:rPr lang="en" sz="2400">
                          <a:solidFill>
                            <a:srgbClr val="45818E"/>
                          </a:solidFill>
                          <a:latin typeface="Times New Roman"/>
                          <a:ea typeface="Times New Roman"/>
                          <a:cs typeface="Times New Roman"/>
                          <a:sym typeface="Times New Roman"/>
                        </a:rPr>
                        <a:t>endocrine system plays a major role in synchronizing development (mammogenesis) and function (lactogenesis) of mammary gland with reproduction.</a:t>
                      </a:r>
                      <a:endParaRPr sz="2400">
                        <a:solidFill>
                          <a:srgbClr val="45818E"/>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solidFill>
                            <a:srgbClr val="8E7CC3"/>
                          </a:solidFill>
                          <a:latin typeface="Times New Roman"/>
                          <a:ea typeface="Times New Roman"/>
                          <a:cs typeface="Times New Roman"/>
                          <a:sym typeface="Times New Roman"/>
                        </a:rPr>
                        <a:t>Mammogenic hormones: </a:t>
                      </a:r>
                      <a:r>
                        <a:rPr lang="en" sz="2400">
                          <a:solidFill>
                            <a:srgbClr val="8E7CC3"/>
                          </a:solidFill>
                          <a:latin typeface="Times New Roman"/>
                          <a:ea typeface="Times New Roman"/>
                          <a:cs typeface="Times New Roman"/>
                          <a:sym typeface="Times New Roman"/>
                        </a:rPr>
                        <a:t>promoting the proliferation of ductal and alveolar cells (ductal &amp; alveolar morphogenesis). </a:t>
                      </a:r>
                      <a:r>
                        <a:rPr b="1" lang="en" sz="2400">
                          <a:solidFill>
                            <a:schemeClr val="dk1"/>
                          </a:solidFill>
                          <a:latin typeface="Times New Roman"/>
                          <a:ea typeface="Times New Roman"/>
                          <a:cs typeface="Times New Roman"/>
                          <a:sym typeface="Times New Roman"/>
                        </a:rPr>
                        <a:t>Three categories of hormones:</a:t>
                      </a:r>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hMerge="1"/>
                <a:tc hMerge="1"/>
              </a:tr>
              <a:tr h="941425">
                <a:tc>
                  <a:txBody>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Times New Roman"/>
                          <a:ea typeface="Times New Roman"/>
                          <a:cs typeface="Times New Roman"/>
                          <a:sym typeface="Times New Roman"/>
                        </a:rPr>
                        <a:t>Reproductive hormones (endocrine)</a:t>
                      </a:r>
                      <a:endParaRPr sz="26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Times New Roman"/>
                          <a:ea typeface="Times New Roman"/>
                          <a:cs typeface="Times New Roman"/>
                          <a:sym typeface="Times New Roman"/>
                        </a:rPr>
                        <a:t>Metabolic hormones (endocrine)</a:t>
                      </a:r>
                      <a:endParaRPr sz="26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Times New Roman"/>
                          <a:ea typeface="Times New Roman"/>
                          <a:cs typeface="Times New Roman"/>
                          <a:sym typeface="Times New Roman"/>
                        </a:rPr>
                        <a:t>Mammary hormones (autocrine)</a:t>
                      </a:r>
                      <a:endParaRPr sz="26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r>
              <a:tr h="2410200">
                <a:tc>
                  <a:txBody>
                    <a:bodyPr/>
                    <a:lstStyle/>
                    <a:p>
                      <a:pPr indent="0" lvl="0" marL="0" rtl="0" algn="l">
                        <a:spcBef>
                          <a:spcPts val="0"/>
                        </a:spcBef>
                        <a:spcAft>
                          <a:spcPts val="0"/>
                        </a:spcAft>
                        <a:buNone/>
                      </a:pPr>
                      <a:r>
                        <a:rPr lang="en" sz="2200">
                          <a:solidFill>
                            <a:schemeClr val="dk1"/>
                          </a:solidFill>
                          <a:latin typeface="Times New Roman"/>
                          <a:ea typeface="Times New Roman"/>
                          <a:cs typeface="Times New Roman"/>
                          <a:sym typeface="Times New Roman"/>
                        </a:rPr>
                        <a:t>Estrogen</a:t>
                      </a:r>
                      <a:r>
                        <a:rPr baseline="30000" lang="en" sz="2200">
                          <a:solidFill>
                            <a:schemeClr val="dk1"/>
                          </a:solidFill>
                          <a:latin typeface="Times New Roman"/>
                          <a:ea typeface="Times New Roman"/>
                          <a:cs typeface="Times New Roman"/>
                          <a:sym typeface="Times New Roman"/>
                        </a:rPr>
                        <a:t>1</a:t>
                      </a:r>
                      <a:r>
                        <a:rPr lang="en" sz="2200">
                          <a:solidFill>
                            <a:schemeClr val="dk1"/>
                          </a:solidFill>
                          <a:latin typeface="Times New Roman"/>
                          <a:ea typeface="Times New Roman"/>
                          <a:cs typeface="Times New Roman"/>
                          <a:sym typeface="Times New Roman"/>
                        </a:rPr>
                        <a:t>, progesterone</a:t>
                      </a:r>
                      <a:r>
                        <a:rPr baseline="30000" lang="en" sz="2200">
                          <a:solidFill>
                            <a:schemeClr val="dk1"/>
                          </a:solidFill>
                          <a:latin typeface="Times New Roman"/>
                          <a:ea typeface="Times New Roman"/>
                          <a:cs typeface="Times New Roman"/>
                          <a:sym typeface="Times New Roman"/>
                        </a:rPr>
                        <a:t>2</a:t>
                      </a:r>
                      <a:r>
                        <a:rPr lang="en" sz="2200">
                          <a:solidFill>
                            <a:schemeClr val="dk1"/>
                          </a:solidFill>
                          <a:latin typeface="Times New Roman"/>
                          <a:ea typeface="Times New Roman"/>
                          <a:cs typeface="Times New Roman"/>
                          <a:sym typeface="Times New Roman"/>
                        </a:rPr>
                        <a:t>, prolactin</a:t>
                      </a:r>
                      <a:r>
                        <a:rPr baseline="30000" lang="en" sz="2200">
                          <a:solidFill>
                            <a:schemeClr val="dk1"/>
                          </a:solidFill>
                          <a:latin typeface="Times New Roman"/>
                          <a:ea typeface="Times New Roman"/>
                          <a:cs typeface="Times New Roman"/>
                          <a:sym typeface="Times New Roman"/>
                        </a:rPr>
                        <a:t>2, 3</a:t>
                      </a:r>
                      <a:r>
                        <a:rPr lang="en" sz="2200">
                          <a:solidFill>
                            <a:schemeClr val="dk1"/>
                          </a:solidFill>
                          <a:latin typeface="Times New Roman"/>
                          <a:ea typeface="Times New Roman"/>
                          <a:cs typeface="Times New Roman"/>
                          <a:sym typeface="Times New Roman"/>
                        </a:rPr>
                        <a:t>, </a:t>
                      </a:r>
                      <a:r>
                        <a:rPr lang="en" sz="2200">
                          <a:latin typeface="Times New Roman"/>
                          <a:ea typeface="Times New Roman"/>
                          <a:cs typeface="Times New Roman"/>
                          <a:sym typeface="Times New Roman"/>
                        </a:rPr>
                        <a:t>oxytocin and hPL </a:t>
                      </a:r>
                      <a:r>
                        <a:rPr lang="en" sz="2200">
                          <a:solidFill>
                            <a:srgbClr val="999999"/>
                          </a:solidFill>
                          <a:latin typeface="Times New Roman"/>
                          <a:ea typeface="Times New Roman"/>
                          <a:cs typeface="Times New Roman"/>
                          <a:sym typeface="Times New Roman"/>
                        </a:rPr>
                        <a:t>(prolactin-like effect)</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During puberty, ovarian hormones (estrogen &amp; progesterone) stimulate mammary growth. </a:t>
                      </a:r>
                      <a:endParaRPr sz="2200">
                        <a:solidFill>
                          <a:srgbClr val="8E7CC3"/>
                        </a:solidFill>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200">
                          <a:latin typeface="Times New Roman"/>
                          <a:ea typeface="Times New Roman"/>
                          <a:cs typeface="Times New Roman"/>
                          <a:sym typeface="Times New Roman"/>
                        </a:rPr>
                        <a:t>GH</a:t>
                      </a:r>
                      <a:r>
                        <a:rPr baseline="30000" lang="en" sz="2200">
                          <a:latin typeface="Times New Roman"/>
                          <a:ea typeface="Times New Roman"/>
                          <a:cs typeface="Times New Roman"/>
                          <a:sym typeface="Times New Roman"/>
                        </a:rPr>
                        <a:t>1</a:t>
                      </a:r>
                      <a:r>
                        <a:rPr lang="en" sz="2200">
                          <a:latin typeface="Times New Roman"/>
                          <a:ea typeface="Times New Roman"/>
                          <a:cs typeface="Times New Roman"/>
                          <a:sym typeface="Times New Roman"/>
                        </a:rPr>
                        <a:t>, corticosteroids (cortisol)</a:t>
                      </a:r>
                      <a:r>
                        <a:rPr baseline="30000" lang="en" sz="2200">
                          <a:latin typeface="Times New Roman"/>
                          <a:ea typeface="Times New Roman"/>
                          <a:cs typeface="Times New Roman"/>
                          <a:sym typeface="Times New Roman"/>
                        </a:rPr>
                        <a:t>4</a:t>
                      </a:r>
                      <a:r>
                        <a:rPr lang="en" sz="2200">
                          <a:latin typeface="Times New Roman"/>
                          <a:ea typeface="Times New Roman"/>
                          <a:cs typeface="Times New Roman"/>
                          <a:sym typeface="Times New Roman"/>
                        </a:rPr>
                        <a:t>, thyroxin, PTH and insulin.</a:t>
                      </a:r>
                      <a:endParaRPr sz="2200"/>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GH, </a:t>
                      </a:r>
                      <a:r>
                        <a:rPr lang="en" sz="2200">
                          <a:latin typeface="Times New Roman"/>
                          <a:ea typeface="Times New Roman"/>
                          <a:cs typeface="Times New Roman"/>
                          <a:sym typeface="Times New Roman"/>
                        </a:rPr>
                        <a:t>prolactin, parathyroid hormone-related protein (PTHrP) and leptin.</a:t>
                      </a:r>
                      <a:endParaRPr sz="2200"/>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pSp>
        <p:nvGrpSpPr>
          <p:cNvPr id="132" name="Google Shape;132;p15"/>
          <p:cNvGrpSpPr/>
          <p:nvPr/>
        </p:nvGrpSpPr>
        <p:grpSpPr>
          <a:xfrm>
            <a:off x="10854796" y="4886504"/>
            <a:ext cx="2682425" cy="2025305"/>
            <a:chOff x="9974395" y="3535988"/>
            <a:chExt cx="3781792" cy="2783160"/>
          </a:xfrm>
        </p:grpSpPr>
        <p:pic>
          <p:nvPicPr>
            <p:cNvPr id="133" name="Google Shape;133;p15"/>
            <p:cNvPicPr preferRelativeResize="0"/>
            <p:nvPr/>
          </p:nvPicPr>
          <p:blipFill rotWithShape="1">
            <a:blip r:embed="rId3">
              <a:alphaModFix/>
            </a:blip>
            <a:srcRect b="41558" l="36813" r="21641" t="32057"/>
            <a:stretch/>
          </p:blipFill>
          <p:spPr>
            <a:xfrm>
              <a:off x="9974395" y="3535988"/>
              <a:ext cx="3781792" cy="1501076"/>
            </a:xfrm>
            <a:prstGeom prst="rect">
              <a:avLst/>
            </a:prstGeom>
            <a:noFill/>
            <a:ln cap="flat" cmpd="sng" w="9525">
              <a:solidFill>
                <a:srgbClr val="000000"/>
              </a:solidFill>
              <a:prstDash val="solid"/>
              <a:round/>
              <a:headEnd len="sm" w="sm" type="none"/>
              <a:tailEnd len="sm" w="sm" type="none"/>
            </a:ln>
          </p:spPr>
        </p:pic>
        <p:pic>
          <p:nvPicPr>
            <p:cNvPr id="134" name="Google Shape;134;p15"/>
            <p:cNvPicPr preferRelativeResize="0"/>
            <p:nvPr/>
          </p:nvPicPr>
          <p:blipFill rotWithShape="1">
            <a:blip r:embed="rId4">
              <a:alphaModFix/>
            </a:blip>
            <a:srcRect b="12832" l="35263" r="20502" t="59452"/>
            <a:stretch/>
          </p:blipFill>
          <p:spPr>
            <a:xfrm>
              <a:off x="9974400" y="5053271"/>
              <a:ext cx="3781773" cy="1265876"/>
            </a:xfrm>
            <a:prstGeom prst="rect">
              <a:avLst/>
            </a:prstGeom>
            <a:noFill/>
            <a:ln cap="flat" cmpd="sng" w="9525">
              <a:solidFill>
                <a:srgbClr val="000000"/>
              </a:solidFill>
              <a:prstDash val="solid"/>
              <a:round/>
              <a:headEnd len="sm" w="sm" type="none"/>
              <a:tailEnd len="sm" w="sm" type="none"/>
            </a:ln>
          </p:spPr>
        </p:pic>
      </p:grpSp>
      <p:sp>
        <p:nvSpPr>
          <p:cNvPr id="135" name="Google Shape;135;p15"/>
          <p:cNvSpPr txBox="1"/>
          <p:nvPr/>
        </p:nvSpPr>
        <p:spPr>
          <a:xfrm>
            <a:off x="11331900" y="4334575"/>
            <a:ext cx="4355700" cy="4512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highlight>
                  <a:srgbClr val="FFFFFF"/>
                </a:highlight>
                <a:latin typeface="Merriweather"/>
                <a:ea typeface="Merriweather"/>
                <a:cs typeface="Merriweather"/>
                <a:sym typeface="Merriweather"/>
              </a:rPr>
              <a:t>Figure 8-6</a:t>
            </a:r>
            <a:endParaRPr b="1" sz="2200">
              <a:highlight>
                <a:srgbClr val="FFFFFF"/>
              </a:highlight>
              <a:latin typeface="Merriweather"/>
              <a:ea typeface="Merriweather"/>
              <a:cs typeface="Merriweather"/>
              <a:sym typeface="Merriweather"/>
            </a:endParaRPr>
          </a:p>
        </p:txBody>
      </p:sp>
      <p:pic>
        <p:nvPicPr>
          <p:cNvPr id="136" name="Google Shape;136;p15"/>
          <p:cNvPicPr preferRelativeResize="0"/>
          <p:nvPr/>
        </p:nvPicPr>
        <p:blipFill rotWithShape="1">
          <a:blip r:embed="rId5">
            <a:alphaModFix/>
          </a:blip>
          <a:srcRect b="14698" l="38248" r="10467" t="37392"/>
          <a:stretch/>
        </p:blipFill>
        <p:spPr>
          <a:xfrm>
            <a:off x="10787867" y="1985875"/>
            <a:ext cx="2816307" cy="2348698"/>
          </a:xfrm>
          <a:prstGeom prst="rect">
            <a:avLst/>
          </a:prstGeom>
          <a:noFill/>
          <a:ln cap="flat" cmpd="sng" w="19050">
            <a:solidFill>
              <a:srgbClr val="999999"/>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6"/>
          <p:cNvSpPr/>
          <p:nvPr/>
        </p:nvSpPr>
        <p:spPr>
          <a:xfrm>
            <a:off x="0" y="441532"/>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2" name="Google Shape;142;p16"/>
          <p:cNvSpPr txBox="1"/>
          <p:nvPr/>
        </p:nvSpPr>
        <p:spPr>
          <a:xfrm>
            <a:off x="188100" y="431200"/>
            <a:ext cx="468600" cy="88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43" name="Google Shape;143;p16"/>
          <p:cNvSpPr txBox="1"/>
          <p:nvPr/>
        </p:nvSpPr>
        <p:spPr>
          <a:xfrm>
            <a:off x="929925" y="441575"/>
            <a:ext cx="10746600" cy="9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graphicFrame>
        <p:nvGraphicFramePr>
          <p:cNvPr id="144" name="Google Shape;144;p16"/>
          <p:cNvGraphicFramePr/>
          <p:nvPr/>
        </p:nvGraphicFramePr>
        <p:xfrm>
          <a:off x="753413" y="6245044"/>
          <a:ext cx="3000000" cy="3000000"/>
        </p:xfrm>
        <a:graphic>
          <a:graphicData uri="http://schemas.openxmlformats.org/drawingml/2006/table">
            <a:tbl>
              <a:tblPr>
                <a:noFill/>
                <a:tableStyleId>{6BD3ECA8-EC14-404C-B72E-50EA9E9B15BD}</a:tableStyleId>
              </a:tblPr>
              <a:tblGrid>
                <a:gridCol w="3069925"/>
                <a:gridCol w="9520250"/>
              </a:tblGrid>
              <a:tr h="710775">
                <a:tc gridSpan="2">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Reproductive Hormones (Direct Effect)</a:t>
                      </a:r>
                      <a:endParaRPr sz="3600">
                        <a:solidFill>
                          <a:srgbClr val="FFFFFF"/>
                        </a:solidFill>
                        <a:latin typeface="Oswald"/>
                        <a:ea typeface="Oswald"/>
                        <a:cs typeface="Oswald"/>
                        <a:sym typeface="Oswald"/>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A9999"/>
                    </a:solidFill>
                  </a:tcPr>
                </a:tc>
                <a:tc hMerge="1"/>
              </a:tr>
              <a:tr h="8581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Estrogen (placenta)</a:t>
                      </a:r>
                      <a:endParaRPr sz="26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Growth &amp; branching of ductal system (with GH)</a:t>
                      </a:r>
                      <a:r>
                        <a:rPr baseline="30000" lang="en" sz="2300">
                          <a:solidFill>
                            <a:schemeClr val="dk1"/>
                          </a:solidFill>
                          <a:latin typeface="Times New Roman"/>
                          <a:ea typeface="Times New Roman"/>
                          <a:cs typeface="Times New Roman"/>
                          <a:sym typeface="Times New Roman"/>
                        </a:rPr>
                        <a:t>1</a:t>
                      </a:r>
                      <a:r>
                        <a:rPr lang="en" sz="2300">
                          <a:solidFill>
                            <a:schemeClr val="dk1"/>
                          </a:solidFill>
                          <a:latin typeface="Times New Roman"/>
                          <a:ea typeface="Times New Roman"/>
                          <a:cs typeface="Times New Roman"/>
                          <a:sym typeface="Times New Roman"/>
                        </a:rPr>
                        <a:t>.</a:t>
                      </a:r>
                      <a:endParaRPr sz="2300">
                        <a:solidFill>
                          <a:schemeClr val="dk1"/>
                        </a:solidFill>
                        <a:latin typeface="Times New Roman"/>
                        <a:ea typeface="Times New Roman"/>
                        <a:cs typeface="Times New Roman"/>
                        <a:sym typeface="Times New Roman"/>
                      </a:endParaRPr>
                    </a:p>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Fat deposition in the stroma.</a:t>
                      </a:r>
                      <a:endParaRPr sz="2300"/>
                    </a:p>
                  </a:txBody>
                  <a:tcPr marT="91425" marB="91425" marR="91425" marL="91425">
                    <a:lnL cap="flat" cmpd="sng" w="38100">
                      <a:solidFill>
                        <a:srgbClr val="FFFFFF"/>
                      </a:solidFill>
                      <a:prstDash val="solid"/>
                      <a:round/>
                      <a:headEnd len="sm" w="sm" type="none"/>
                      <a:tailEnd len="sm" w="sm" type="none"/>
                    </a:lnL>
                    <a:lnR cap="flat" cmpd="sng" w="9525">
                      <a:solidFill>
                        <a:srgbClr val="D9D9D9"/>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D9D9D9"/>
                      </a:solidFill>
                      <a:prstDash val="solid"/>
                      <a:round/>
                      <a:headEnd len="sm" w="sm" type="none"/>
                      <a:tailEnd len="sm" w="sm" type="none"/>
                    </a:lnB>
                  </a:tcPr>
                </a:tc>
              </a:tr>
              <a:tr h="18801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Progesterone (placenta) </a:t>
                      </a:r>
                      <a:endParaRPr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Growth of lobule-alveolar system (budding of alveoli and secretory changes in epithelial cells) </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chemeClr val="dk1"/>
                          </a:solidFill>
                          <a:latin typeface="Times New Roman"/>
                          <a:ea typeface="Times New Roman"/>
                          <a:cs typeface="Times New Roman"/>
                          <a:sym typeface="Times New Roman"/>
                        </a:rPr>
                        <a:t>Although </a:t>
                      </a:r>
                      <a:r>
                        <a:rPr b="1" lang="en" sz="2300">
                          <a:solidFill>
                            <a:schemeClr val="dk1"/>
                          </a:solidFill>
                          <a:latin typeface="Times New Roman"/>
                          <a:ea typeface="Times New Roman"/>
                          <a:cs typeface="Times New Roman"/>
                          <a:sym typeface="Times New Roman"/>
                        </a:rPr>
                        <a:t>estrogen</a:t>
                      </a:r>
                      <a:r>
                        <a:rPr lang="en" sz="2300">
                          <a:solidFill>
                            <a:schemeClr val="dk1"/>
                          </a:solidFill>
                          <a:latin typeface="Times New Roman"/>
                          <a:ea typeface="Times New Roman"/>
                          <a:cs typeface="Times New Roman"/>
                          <a:sym typeface="Times New Roman"/>
                        </a:rPr>
                        <a:t> and </a:t>
                      </a:r>
                      <a:r>
                        <a:rPr b="1" lang="en" sz="2300">
                          <a:solidFill>
                            <a:schemeClr val="dk1"/>
                          </a:solidFill>
                          <a:latin typeface="Times New Roman"/>
                          <a:ea typeface="Times New Roman"/>
                          <a:cs typeface="Times New Roman"/>
                          <a:sym typeface="Times New Roman"/>
                        </a:rPr>
                        <a:t>progesterone</a:t>
                      </a:r>
                      <a:r>
                        <a:rPr lang="en" sz="2300">
                          <a:solidFill>
                            <a:schemeClr val="dk1"/>
                          </a:solidFill>
                          <a:latin typeface="Times New Roman"/>
                          <a:ea typeface="Times New Roman"/>
                          <a:cs typeface="Times New Roman"/>
                          <a:sym typeface="Times New Roman"/>
                        </a:rPr>
                        <a:t> are essential for physical development of the breasts, they inhibit actual secretion of milk during pregnancy </a:t>
                      </a:r>
                      <a:r>
                        <a:rPr lang="en" sz="2300">
                          <a:solidFill>
                            <a:srgbClr val="8E7CC3"/>
                          </a:solidFill>
                          <a:latin typeface="Times New Roman"/>
                          <a:ea typeface="Times New Roman"/>
                          <a:cs typeface="Times New Roman"/>
                          <a:sym typeface="Times New Roman"/>
                        </a:rPr>
                        <a:t>by interacting with prolactin receptors.</a:t>
                      </a:r>
                      <a:r>
                        <a:rPr baseline="30000" lang="en" sz="2300">
                          <a:solidFill>
                            <a:schemeClr val="dk1"/>
                          </a:solidFill>
                          <a:latin typeface="Times New Roman"/>
                          <a:ea typeface="Times New Roman"/>
                          <a:cs typeface="Times New Roman"/>
                          <a:sym typeface="Times New Roman"/>
                        </a:rPr>
                        <a:t>2</a:t>
                      </a:r>
                      <a:endParaRPr sz="2300">
                        <a:solidFill>
                          <a:schemeClr val="dk1"/>
                        </a:solidFill>
                        <a:latin typeface="Times New Roman"/>
                        <a:ea typeface="Times New Roman"/>
                        <a:cs typeface="Times New Roman"/>
                        <a:sym typeface="Times New Roman"/>
                      </a:endParaRPr>
                    </a:p>
                  </a:txBody>
                  <a:tcPr marT="91425" marB="91425" marR="91425" marL="91425">
                    <a:lnL cap="flat" cmpd="sng" w="38100">
                      <a:solidFill>
                        <a:srgbClr val="FFFFFF"/>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58342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Prolactin (anterior pituitary)</a:t>
                      </a:r>
                      <a:endParaRPr sz="26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Its level steadily rises </a:t>
                      </a:r>
                      <a:r>
                        <a:rPr lang="en" sz="2300">
                          <a:solidFill>
                            <a:srgbClr val="8E7CC3"/>
                          </a:solidFill>
                          <a:latin typeface="Times New Roman"/>
                          <a:ea typeface="Times New Roman"/>
                          <a:cs typeface="Times New Roman"/>
                          <a:sym typeface="Times New Roman"/>
                        </a:rPr>
                        <a:t>from the 5th week of pregnancy until birth,</a:t>
                      </a:r>
                      <a:r>
                        <a:rPr lang="en" sz="2300">
                          <a:solidFill>
                            <a:schemeClr val="dk1"/>
                          </a:solidFill>
                          <a:latin typeface="Times New Roman"/>
                          <a:ea typeface="Times New Roman"/>
                          <a:cs typeface="Times New Roman"/>
                          <a:sym typeface="Times New Roman"/>
                        </a:rPr>
                        <a:t> enhanced by estrogen (10-20 times nonpregnant level).</a:t>
                      </a:r>
                      <a:endParaRPr sz="2300">
                        <a:solidFill>
                          <a:schemeClr val="dk1"/>
                        </a:solidFill>
                        <a:latin typeface="Times New Roman"/>
                        <a:ea typeface="Times New Roman"/>
                        <a:cs typeface="Times New Roman"/>
                        <a:sym typeface="Times New Roman"/>
                      </a:endParaRPr>
                    </a:p>
                    <a:p>
                      <a:pPr indent="-374650" lvl="1" marL="9144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Its main function is milk production.</a:t>
                      </a:r>
                      <a:endParaRPr sz="2300">
                        <a:solidFill>
                          <a:srgbClr val="45818E"/>
                        </a:solidFill>
                        <a:latin typeface="Times New Roman"/>
                        <a:ea typeface="Times New Roman"/>
                        <a:cs typeface="Times New Roman"/>
                        <a:sym typeface="Times New Roman"/>
                      </a:endParaRPr>
                    </a:p>
                    <a:p>
                      <a:pPr indent="-374650" lvl="1" marL="9144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It has mammogenic, lactogenic and galactopoietic effects.  </a:t>
                      </a:r>
                      <a:endParaRPr sz="2300">
                        <a:solidFill>
                          <a:srgbClr val="8E7CC3"/>
                        </a:solidFill>
                        <a:latin typeface="Times New Roman"/>
                        <a:ea typeface="Times New Roman"/>
                        <a:cs typeface="Times New Roman"/>
                        <a:sym typeface="Times New Roman"/>
                      </a:endParaRPr>
                    </a:p>
                    <a:p>
                      <a:pPr indent="-374650" lvl="1" marL="9144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It stimulates expression of genes that encode several milk components (casein/lactalbumin, lactose and lipids).</a:t>
                      </a:r>
                      <a:endParaRPr sz="2300">
                        <a:solidFill>
                          <a:srgbClr val="8E7CC3"/>
                        </a:solidFill>
                        <a:latin typeface="Times New Roman"/>
                        <a:ea typeface="Times New Roman"/>
                        <a:cs typeface="Times New Roman"/>
                        <a:sym typeface="Times New Roman"/>
                      </a:endParaRPr>
                    </a:p>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Sudden drop in </a:t>
                      </a:r>
                      <a:r>
                        <a:rPr lang="en" sz="2300">
                          <a:solidFill>
                            <a:schemeClr val="dk1"/>
                          </a:solidFill>
                          <a:latin typeface="Times New Roman"/>
                          <a:ea typeface="Times New Roman"/>
                          <a:cs typeface="Times New Roman"/>
                          <a:sym typeface="Times New Roman"/>
                        </a:rPr>
                        <a:t>estrogen </a:t>
                      </a:r>
                      <a:r>
                        <a:rPr lang="en" sz="2300">
                          <a:solidFill>
                            <a:schemeClr val="dk1"/>
                          </a:solidFill>
                          <a:latin typeface="Times New Roman"/>
                          <a:ea typeface="Times New Roman"/>
                          <a:cs typeface="Times New Roman"/>
                          <a:sym typeface="Times New Roman"/>
                        </a:rPr>
                        <a:t>&amp; </a:t>
                      </a:r>
                      <a:r>
                        <a:rPr lang="en" sz="2300">
                          <a:solidFill>
                            <a:schemeClr val="dk1"/>
                          </a:solidFill>
                          <a:latin typeface="Times New Roman"/>
                          <a:ea typeface="Times New Roman"/>
                          <a:cs typeface="Times New Roman"/>
                          <a:sym typeface="Times New Roman"/>
                        </a:rPr>
                        <a:t>progesterone </a:t>
                      </a:r>
                      <a:r>
                        <a:rPr lang="en" sz="2300">
                          <a:solidFill>
                            <a:schemeClr val="dk1"/>
                          </a:solidFill>
                          <a:latin typeface="Times New Roman"/>
                          <a:ea typeface="Times New Roman"/>
                          <a:cs typeface="Times New Roman"/>
                          <a:sym typeface="Times New Roman"/>
                        </a:rPr>
                        <a:t>after delivery allows milk production.</a:t>
                      </a:r>
                      <a:endParaRPr sz="2300">
                        <a:solidFill>
                          <a:schemeClr val="dk1"/>
                        </a:solidFill>
                        <a:latin typeface="Times New Roman"/>
                        <a:ea typeface="Times New Roman"/>
                        <a:cs typeface="Times New Roman"/>
                        <a:sym typeface="Times New Roman"/>
                      </a:endParaRPr>
                    </a:p>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It is </a:t>
                      </a:r>
                      <a:r>
                        <a:rPr lang="en" sz="2300">
                          <a:solidFill>
                            <a:schemeClr val="dk1"/>
                          </a:solidFill>
                          <a:latin typeface="Times New Roman"/>
                          <a:ea typeface="Times New Roman"/>
                          <a:cs typeface="Times New Roman"/>
                          <a:sym typeface="Times New Roman"/>
                        </a:rPr>
                        <a:t>inhibited </a:t>
                      </a:r>
                      <a:r>
                        <a:rPr lang="en" sz="2300">
                          <a:solidFill>
                            <a:schemeClr val="dk1"/>
                          </a:solidFill>
                          <a:latin typeface="Times New Roman"/>
                          <a:ea typeface="Times New Roman"/>
                          <a:cs typeface="Times New Roman"/>
                          <a:sym typeface="Times New Roman"/>
                        </a:rPr>
                        <a:t>mainly by hypothalamic hormone, PIH (Dopamine).</a:t>
                      </a:r>
                      <a:endParaRPr sz="2300">
                        <a:solidFill>
                          <a:schemeClr val="dk1"/>
                        </a:solidFill>
                        <a:latin typeface="Times New Roman"/>
                        <a:ea typeface="Times New Roman"/>
                        <a:cs typeface="Times New Roman"/>
                        <a:sym typeface="Times New Roman"/>
                      </a:endParaRPr>
                    </a:p>
                    <a:p>
                      <a:pPr indent="-374650" lvl="1" marL="9144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Thyrotropin-releasing hormone (TRH) can increase PRL.</a:t>
                      </a:r>
                      <a:endParaRPr sz="2300">
                        <a:solidFill>
                          <a:srgbClr val="8E7CC3"/>
                        </a:solidFill>
                        <a:latin typeface="Times New Roman"/>
                        <a:ea typeface="Times New Roman"/>
                        <a:cs typeface="Times New Roman"/>
                        <a:sym typeface="Times New Roman"/>
                      </a:endParaRPr>
                    </a:p>
                  </a:txBody>
                  <a:tcPr marT="91425" marB="91425" marR="91425" marL="91425">
                    <a:lnL cap="flat" cmpd="sng" w="38100">
                      <a:solidFill>
                        <a:srgbClr val="FFFFFF"/>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95015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Human placental lactogen (placenta)</a:t>
                      </a:r>
                      <a:endParaRPr sz="26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Facilitate mammogenesis.</a:t>
                      </a:r>
                      <a:endParaRPr sz="2300">
                        <a:solidFill>
                          <a:schemeClr val="dk1"/>
                        </a:solidFill>
                        <a:latin typeface="Times New Roman"/>
                        <a:ea typeface="Times New Roman"/>
                        <a:cs typeface="Times New Roman"/>
                        <a:sym typeface="Times New Roman"/>
                      </a:endParaRPr>
                    </a:p>
                    <a:p>
                      <a:pPr indent="-374650" lvl="1" marL="9144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Delay milk production.</a:t>
                      </a:r>
                      <a:r>
                        <a:rPr baseline="30000" lang="en" sz="2300">
                          <a:solidFill>
                            <a:schemeClr val="dk1"/>
                          </a:solidFill>
                          <a:latin typeface="Times New Roman"/>
                          <a:ea typeface="Times New Roman"/>
                          <a:cs typeface="Times New Roman"/>
                          <a:sym typeface="Times New Roman"/>
                        </a:rPr>
                        <a:t>3</a:t>
                      </a:r>
                      <a:endParaRPr baseline="30000" sz="2300"/>
                    </a:p>
                  </a:txBody>
                  <a:tcPr marT="91425" marB="91425" marR="91425" marL="91425">
                    <a:lnL cap="flat" cmpd="sng" w="38100">
                      <a:solidFill>
                        <a:srgbClr val="FFFFFF"/>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45" name="Google Shape;145;p16"/>
          <p:cNvSpPr/>
          <p:nvPr/>
        </p:nvSpPr>
        <p:spPr>
          <a:xfrm>
            <a:off x="656616" y="441577"/>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6" name="Google Shape;146;p16"/>
          <p:cNvSpPr txBox="1"/>
          <p:nvPr/>
        </p:nvSpPr>
        <p:spPr>
          <a:xfrm>
            <a:off x="11409324" y="431191"/>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pic>
        <p:nvPicPr>
          <p:cNvPr id="147" name="Google Shape;147;p16"/>
          <p:cNvPicPr preferRelativeResize="0"/>
          <p:nvPr/>
        </p:nvPicPr>
        <p:blipFill rotWithShape="1">
          <a:blip r:embed="rId3">
            <a:alphaModFix/>
          </a:blip>
          <a:srcRect b="22154" l="64026" r="2195" t="12202"/>
          <a:stretch/>
        </p:blipFill>
        <p:spPr>
          <a:xfrm>
            <a:off x="10717705" y="13872550"/>
            <a:ext cx="2625894" cy="3189276"/>
          </a:xfrm>
          <a:prstGeom prst="rect">
            <a:avLst/>
          </a:prstGeom>
          <a:noFill/>
          <a:ln cap="flat" cmpd="sng" w="9525">
            <a:solidFill>
              <a:srgbClr val="000000"/>
            </a:solidFill>
            <a:prstDash val="solid"/>
            <a:round/>
            <a:headEnd len="sm" w="sm" type="none"/>
            <a:tailEnd len="sm" w="sm" type="none"/>
          </a:ln>
        </p:spPr>
      </p:pic>
      <p:sp>
        <p:nvSpPr>
          <p:cNvPr id="148" name="Google Shape;148;p16"/>
          <p:cNvSpPr txBox="1"/>
          <p:nvPr/>
        </p:nvSpPr>
        <p:spPr>
          <a:xfrm>
            <a:off x="10942900" y="16866125"/>
            <a:ext cx="41304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8-9</a:t>
            </a:r>
            <a:endParaRPr b="1" sz="2200">
              <a:latin typeface="Merriweather"/>
              <a:ea typeface="Merriweather"/>
              <a:cs typeface="Merriweather"/>
              <a:sym typeface="Merriweather"/>
            </a:endParaRPr>
          </a:p>
        </p:txBody>
      </p:sp>
      <p:sp>
        <p:nvSpPr>
          <p:cNvPr id="149" name="Google Shape;149;p16"/>
          <p:cNvSpPr/>
          <p:nvPr/>
        </p:nvSpPr>
        <p:spPr>
          <a:xfrm>
            <a:off x="562898" y="17565724"/>
            <a:ext cx="13585500" cy="4512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50" name="Google Shape;150;p16"/>
          <p:cNvSpPr/>
          <p:nvPr/>
        </p:nvSpPr>
        <p:spPr>
          <a:xfrm>
            <a:off x="17798" y="17565724"/>
            <a:ext cx="468600" cy="4512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1" name="Google Shape;151;p16"/>
          <p:cNvSpPr txBox="1"/>
          <p:nvPr/>
        </p:nvSpPr>
        <p:spPr>
          <a:xfrm>
            <a:off x="17800" y="17731700"/>
            <a:ext cx="13946100" cy="2361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lang="en" sz="1900">
                <a:latin typeface="Times New Roman"/>
                <a:ea typeface="Times New Roman"/>
                <a:cs typeface="Times New Roman"/>
                <a:sym typeface="Times New Roman"/>
              </a:rPr>
              <a:t>GH and Estrogen: Role was explained footnote number one in the previous page.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lang="en" sz="1900">
                <a:latin typeface="Times New Roman"/>
                <a:ea typeface="Times New Roman"/>
                <a:cs typeface="Times New Roman"/>
                <a:sym typeface="Times New Roman"/>
              </a:rPr>
              <a:t>The mechanisms isn’t clear for this inhibition, but is thought that estrogen interferes with signaling of prolactin whereas progesterone’s inhibitory effect on cortisol (Footnote number 3, 4 in previous page) and the effect of progesterone’s products on prolactin signaling causes inhibition of milk secretion. Therefore the abundance of oxytocin during childbirth doesn’t cause oozing of milk from the breasts.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AutoNum type="arabicPeriod"/>
            </a:pPr>
            <a:r>
              <a:rPr lang="en" sz="1900">
                <a:latin typeface="Times New Roman"/>
                <a:ea typeface="Times New Roman"/>
                <a:cs typeface="Times New Roman"/>
                <a:sym typeface="Times New Roman"/>
              </a:rPr>
              <a:t>It is thought that it inhibits milk production by competing with prolactin.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pic>
        <p:nvPicPr>
          <p:cNvPr id="152" name="Google Shape;152;p16"/>
          <p:cNvPicPr preferRelativeResize="0"/>
          <p:nvPr/>
        </p:nvPicPr>
        <p:blipFill rotWithShape="1">
          <a:blip r:embed="rId4">
            <a:alphaModFix/>
          </a:blip>
          <a:srcRect b="12192" l="36385" r="22445" t="51873"/>
          <a:stretch/>
        </p:blipFill>
        <p:spPr>
          <a:xfrm>
            <a:off x="1283875" y="1514450"/>
            <a:ext cx="5312774" cy="4385676"/>
          </a:xfrm>
          <a:prstGeom prst="rect">
            <a:avLst/>
          </a:prstGeom>
          <a:noFill/>
          <a:ln cap="flat" cmpd="sng" w="9525">
            <a:solidFill>
              <a:srgbClr val="000000"/>
            </a:solidFill>
            <a:prstDash val="solid"/>
            <a:round/>
            <a:headEnd len="sm" w="sm" type="none"/>
            <a:tailEnd len="sm" w="sm" type="none"/>
          </a:ln>
        </p:spPr>
      </p:pic>
      <p:sp>
        <p:nvSpPr>
          <p:cNvPr id="153" name="Google Shape;153;p16"/>
          <p:cNvSpPr txBox="1"/>
          <p:nvPr/>
        </p:nvSpPr>
        <p:spPr>
          <a:xfrm>
            <a:off x="6610175" y="2203213"/>
            <a:ext cx="7130700" cy="33126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8-8 </a:t>
            </a:r>
            <a:r>
              <a:rPr lang="en" sz="2300">
                <a:solidFill>
                  <a:srgbClr val="999999"/>
                </a:solidFill>
                <a:latin typeface="Times New Roman"/>
                <a:ea typeface="Times New Roman"/>
                <a:cs typeface="Times New Roman"/>
                <a:sym typeface="Times New Roman"/>
              </a:rPr>
              <a:t>The rise in prolactin parallels with that of estrogens (estriol), estrogens inhibits the secretion of dopamine from the arcuate nucleus of hypothalamus, which is the main inhibitor of prolactin secretion. Also estrogens act directly on anterior pituitary gland to stimulate prolactin secretion. Remember that the pituitary gland is enlarged during pregnancy, which further contributes to this release. Oxytocin after birth also acts directly on pituitary gland to increase prolactin production.  </a:t>
            </a:r>
            <a:endParaRPr b="1" sz="2300">
              <a:solidFill>
                <a:srgbClr val="999999"/>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7"/>
          <p:cNvSpPr/>
          <p:nvPr/>
        </p:nvSpPr>
        <p:spPr>
          <a:xfrm>
            <a:off x="0" y="141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9" name="Google Shape;159;p17"/>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0" name="Google Shape;160;p17"/>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161" name="Google Shape;161;p17"/>
          <p:cNvSpPr txBox="1"/>
          <p:nvPr/>
        </p:nvSpPr>
        <p:spPr>
          <a:xfrm>
            <a:off x="929925" y="1418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162" name="Google Shape;162;p17"/>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63" name="Google Shape;163;p17"/>
          <p:cNvSpPr txBox="1"/>
          <p:nvPr/>
        </p:nvSpPr>
        <p:spPr>
          <a:xfrm>
            <a:off x="1699852" y="841500"/>
            <a:ext cx="9931200" cy="6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rgbClr val="EA9999"/>
                </a:solidFill>
                <a:latin typeface="Oswald"/>
                <a:ea typeface="Oswald"/>
                <a:cs typeface="Oswald"/>
                <a:sym typeface="Oswald"/>
              </a:rPr>
              <a:t>Lactogenesis </a:t>
            </a:r>
            <a:endParaRPr sz="3700">
              <a:solidFill>
                <a:srgbClr val="EA9999"/>
              </a:solidFill>
              <a:latin typeface="Oswald"/>
              <a:ea typeface="Oswald"/>
              <a:cs typeface="Oswald"/>
              <a:sym typeface="Oswald"/>
            </a:endParaRPr>
          </a:p>
        </p:txBody>
      </p:sp>
      <p:sp>
        <p:nvSpPr>
          <p:cNvPr id="164" name="Google Shape;164;p17"/>
          <p:cNvSpPr/>
          <p:nvPr/>
        </p:nvSpPr>
        <p:spPr>
          <a:xfrm>
            <a:off x="929925" y="1487401"/>
            <a:ext cx="12246900" cy="1910400"/>
          </a:xfrm>
          <a:prstGeom prst="roundRect">
            <a:avLst>
              <a:gd fmla="val 16667" name="adj"/>
            </a:avLst>
          </a:prstGeom>
          <a:solidFill>
            <a:srgbClr val="F4CCCC"/>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chemeClr val="dk1"/>
                </a:solidFill>
                <a:latin typeface="Times New Roman"/>
                <a:ea typeface="Times New Roman"/>
                <a:cs typeface="Times New Roman"/>
                <a:sym typeface="Times New Roman"/>
              </a:rPr>
              <a:t>Lactogenesis</a:t>
            </a:r>
            <a:r>
              <a:rPr lang="en" sz="2400">
                <a:solidFill>
                  <a:schemeClr val="dk1"/>
                </a:solidFill>
                <a:latin typeface="Times New Roman"/>
                <a:ea typeface="Times New Roman"/>
                <a:cs typeface="Times New Roman"/>
                <a:sym typeface="Times New Roman"/>
              </a:rPr>
              <a:t>: cellular changes by which mammary alveolar epithelial cells are converted from a non secretory state to a secretory state (initiation of milk secretion). </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b="1" lang="en" sz="2400">
                <a:solidFill>
                  <a:schemeClr val="dk1"/>
                </a:solidFill>
                <a:latin typeface="Times New Roman"/>
                <a:ea typeface="Times New Roman"/>
                <a:cs typeface="Times New Roman"/>
                <a:sym typeface="Times New Roman"/>
              </a:rPr>
              <a:t>Lactogenic hormones</a:t>
            </a:r>
            <a:r>
              <a:rPr lang="en" sz="2400">
                <a:solidFill>
                  <a:schemeClr val="dk1"/>
                </a:solidFill>
                <a:latin typeface="Times New Roman"/>
                <a:ea typeface="Times New Roman"/>
                <a:cs typeface="Times New Roman"/>
                <a:sym typeface="Times New Roman"/>
              </a:rPr>
              <a:t> (promoting initiation /onset of milk production by alveolar cells).</a:t>
            </a:r>
            <a:endParaRPr sz="2400">
              <a:solidFill>
                <a:schemeClr val="dk1"/>
              </a:solidFill>
              <a:latin typeface="Times New Roman"/>
              <a:ea typeface="Times New Roman"/>
              <a:cs typeface="Times New Roman"/>
              <a:sym typeface="Times New Roman"/>
            </a:endParaRPr>
          </a:p>
          <a:p>
            <a:pPr indent="-381000" lvl="0" marL="457200" rtl="0" algn="ctr">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It involves two stages:</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a:p>
        </p:txBody>
      </p:sp>
      <p:sp>
        <p:nvSpPr>
          <p:cNvPr id="165" name="Google Shape;165;p17"/>
          <p:cNvSpPr/>
          <p:nvPr/>
        </p:nvSpPr>
        <p:spPr>
          <a:xfrm>
            <a:off x="219700" y="3833450"/>
            <a:ext cx="6372600" cy="9243000"/>
          </a:xfrm>
          <a:prstGeom prst="roundRect">
            <a:avLst>
              <a:gd fmla="val 0" name="adj"/>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EA9999"/>
                </a:solidFill>
                <a:latin typeface="Times New Roman"/>
                <a:ea typeface="Times New Roman"/>
                <a:cs typeface="Times New Roman"/>
                <a:sym typeface="Times New Roman"/>
              </a:rPr>
              <a:t>Lactogenesis 1</a:t>
            </a:r>
            <a:endParaRPr b="1" sz="2400">
              <a:solidFill>
                <a:srgbClr val="EA9999"/>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2200">
                <a:solidFill>
                  <a:srgbClr val="76A5AF"/>
                </a:solidFill>
                <a:latin typeface="Times New Roman"/>
                <a:ea typeface="Times New Roman"/>
                <a:cs typeface="Times New Roman"/>
                <a:sym typeface="Times New Roman"/>
              </a:rPr>
              <a:t>Cytologic </a:t>
            </a:r>
            <a:r>
              <a:rPr lang="en" sz="2200">
                <a:solidFill>
                  <a:srgbClr val="8E7CC3"/>
                </a:solidFill>
                <a:latin typeface="Times New Roman"/>
                <a:ea typeface="Times New Roman"/>
                <a:cs typeface="Times New Roman"/>
                <a:sym typeface="Times New Roman"/>
              </a:rPr>
              <a:t>(histological)</a:t>
            </a:r>
            <a:r>
              <a:rPr lang="en" sz="2200">
                <a:solidFill>
                  <a:schemeClr val="dk1"/>
                </a:solidFill>
                <a:latin typeface="Times New Roman"/>
                <a:ea typeface="Times New Roman"/>
                <a:cs typeface="Times New Roman"/>
                <a:sym typeface="Times New Roman"/>
              </a:rPr>
              <a:t> and enzymatic differentiation of alveolar epithelial cells.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Starts in </a:t>
            </a:r>
            <a:r>
              <a:rPr lang="en" sz="2200">
                <a:solidFill>
                  <a:srgbClr val="CC4125"/>
                </a:solidFill>
                <a:latin typeface="Times New Roman"/>
                <a:ea typeface="Times New Roman"/>
                <a:cs typeface="Times New Roman"/>
                <a:sym typeface="Times New Roman"/>
              </a:rPr>
              <a:t>mid pregnancy</a:t>
            </a:r>
            <a:r>
              <a:rPr lang="en" sz="2200">
                <a:solidFill>
                  <a:schemeClr val="dk1"/>
                </a:solidFill>
                <a:latin typeface="Times New Roman"/>
                <a:ea typeface="Times New Roman"/>
                <a:cs typeface="Times New Roman"/>
                <a:sym typeface="Times New Roman"/>
              </a:rPr>
              <a:t> and characterized by expression of many </a:t>
            </a:r>
            <a:r>
              <a:rPr lang="en" sz="2200">
                <a:solidFill>
                  <a:srgbClr val="8E7CC3"/>
                </a:solidFill>
                <a:latin typeface="Times New Roman"/>
                <a:ea typeface="Times New Roman"/>
                <a:cs typeface="Times New Roman"/>
                <a:sym typeface="Times New Roman"/>
              </a:rPr>
              <a:t>(but not all)</a:t>
            </a:r>
            <a:r>
              <a:rPr lang="en" sz="2200">
                <a:solidFill>
                  <a:schemeClr val="dk1"/>
                </a:solidFill>
                <a:latin typeface="Times New Roman"/>
                <a:ea typeface="Times New Roman"/>
                <a:cs typeface="Times New Roman"/>
                <a:sym typeface="Times New Roman"/>
              </a:rPr>
              <a:t> genes involved in synthesis of milk components.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This increases the uptake transport systems for amino acids, glucose, and calcium required for milk synthesis.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Hormones involved: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Progesterone</a:t>
            </a:r>
            <a:r>
              <a:rPr lang="en" sz="2200">
                <a:solidFill>
                  <a:srgbClr val="76A5AF"/>
                </a:solidFill>
                <a:latin typeface="Times New Roman"/>
                <a:ea typeface="Times New Roman"/>
                <a:cs typeface="Times New Roman"/>
                <a:sym typeface="Times New Roman"/>
              </a:rPr>
              <a:t> (suppresses milk secretion)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solidFill>
                  <a:schemeClr val="dk1"/>
                </a:solidFill>
                <a:latin typeface="Times New Roman"/>
                <a:ea typeface="Times New Roman"/>
                <a:cs typeface="Times New Roman"/>
                <a:sym typeface="Times New Roman"/>
              </a:rPr>
              <a:t>Prolactin</a:t>
            </a: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Placental lactogen (hCS) </a:t>
            </a:r>
            <a:endParaRPr sz="2200">
              <a:solidFill>
                <a:srgbClr val="8E7CC3"/>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Growth hormone</a:t>
            </a:r>
            <a:r>
              <a:rPr baseline="30000" lang="en" sz="2200">
                <a:latin typeface="Times New Roman"/>
                <a:ea typeface="Times New Roman"/>
                <a:cs typeface="Times New Roman"/>
                <a:sym typeface="Times New Roman"/>
              </a:rPr>
              <a:t>1</a:t>
            </a:r>
            <a:endParaRPr baseline="30000"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Glucocorticoids (Cortisol)</a:t>
            </a:r>
            <a:r>
              <a:rPr baseline="30000" lang="en" sz="2200">
                <a:latin typeface="Times New Roman"/>
                <a:ea typeface="Times New Roman"/>
                <a:cs typeface="Times New Roman"/>
                <a:sym typeface="Times New Roman"/>
              </a:rPr>
              <a:t>2</a:t>
            </a:r>
            <a:endParaRPr baseline="30000" sz="2200">
              <a:solidFill>
                <a:srgbClr val="76A5AF"/>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999999"/>
              </a:buClr>
              <a:buSzPts val="2200"/>
              <a:buFont typeface="Times New Roman"/>
              <a:buChar char="●"/>
            </a:pPr>
            <a:r>
              <a:rPr lang="en" sz="2200">
                <a:solidFill>
                  <a:srgbClr val="999999"/>
                </a:solidFill>
                <a:latin typeface="Times New Roman"/>
                <a:ea typeface="Times New Roman"/>
                <a:cs typeface="Times New Roman"/>
                <a:sym typeface="Times New Roman"/>
              </a:rPr>
              <a:t>Further differentiation is inhibited by high levels of progesterone from the placenta.</a:t>
            </a:r>
            <a:endParaRPr sz="2200">
              <a:solidFill>
                <a:srgbClr val="99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Production and secretion of milk components in this stage are restricted to a limited number of alveolar epithelial cells with incompletely developed secretory mechanisms.</a:t>
            </a:r>
            <a:endParaRPr sz="2200"/>
          </a:p>
        </p:txBody>
      </p:sp>
      <p:sp>
        <p:nvSpPr>
          <p:cNvPr id="166" name="Google Shape;166;p17"/>
          <p:cNvSpPr/>
          <p:nvPr/>
        </p:nvSpPr>
        <p:spPr>
          <a:xfrm>
            <a:off x="6960213" y="3833413"/>
            <a:ext cx="6917100" cy="9243000"/>
          </a:xfrm>
          <a:prstGeom prst="roundRect">
            <a:avLst>
              <a:gd fmla="val 0" name="adj"/>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EA9999"/>
                </a:solidFill>
                <a:latin typeface="Times New Roman"/>
                <a:ea typeface="Times New Roman"/>
                <a:cs typeface="Times New Roman"/>
                <a:sym typeface="Times New Roman"/>
              </a:rPr>
              <a:t>Lactogenesis 2</a:t>
            </a:r>
            <a:endParaRPr sz="2200">
              <a:solidFill>
                <a:srgbClr val="EA9999"/>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Copious secretion of all milk components, </a:t>
            </a:r>
            <a:r>
              <a:rPr lang="en" sz="2000">
                <a:solidFill>
                  <a:srgbClr val="8E7CC3"/>
                </a:solidFill>
                <a:latin typeface="Times New Roman"/>
                <a:ea typeface="Times New Roman"/>
                <a:cs typeface="Times New Roman"/>
                <a:sym typeface="Times New Roman"/>
              </a:rPr>
              <a:t>starts 2-3 days postpartum.</a:t>
            </a:r>
            <a:endParaRPr sz="2000">
              <a:solidFill>
                <a:srgbClr val="8E7CC3"/>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At parturition, withdrawal of </a:t>
            </a:r>
            <a:r>
              <a:rPr lang="en" sz="2000">
                <a:solidFill>
                  <a:srgbClr val="CC4125"/>
                </a:solidFill>
                <a:latin typeface="Times New Roman"/>
                <a:ea typeface="Times New Roman"/>
                <a:cs typeface="Times New Roman"/>
                <a:sym typeface="Times New Roman"/>
              </a:rPr>
              <a:t>progesterone</a:t>
            </a:r>
            <a:r>
              <a:rPr lang="en" sz="2000">
                <a:solidFill>
                  <a:schemeClr val="dk1"/>
                </a:solidFill>
                <a:latin typeface="Times New Roman"/>
                <a:ea typeface="Times New Roman"/>
                <a:cs typeface="Times New Roman"/>
                <a:sym typeface="Times New Roman"/>
              </a:rPr>
              <a:t> + high level of </a:t>
            </a:r>
            <a:r>
              <a:rPr lang="en" sz="2000">
                <a:solidFill>
                  <a:srgbClr val="CC4125"/>
                </a:solidFill>
                <a:latin typeface="Times New Roman"/>
                <a:ea typeface="Times New Roman"/>
                <a:cs typeface="Times New Roman"/>
                <a:sym typeface="Times New Roman"/>
              </a:rPr>
              <a:t>prolactin</a:t>
            </a:r>
            <a:r>
              <a:rPr lang="en" sz="2000">
                <a:solidFill>
                  <a:schemeClr val="dk1"/>
                </a:solidFill>
                <a:latin typeface="Times New Roman"/>
                <a:ea typeface="Times New Roman"/>
                <a:cs typeface="Times New Roman"/>
                <a:sym typeface="Times New Roman"/>
              </a:rPr>
              <a:t> leads to:</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Further increase in expression of milk protein genes.</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Glands absorb increased quantities of metabolic substrates from the blood.</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Movement of cytoplasmic lipid droplets and casein into alveolar lumen.</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Transfer of immunoglobulins</a:t>
            </a:r>
            <a:r>
              <a:rPr baseline="30000" lang="en" sz="2000">
                <a:solidFill>
                  <a:schemeClr val="dk1"/>
                </a:solidFill>
                <a:latin typeface="Times New Roman"/>
                <a:ea typeface="Times New Roman"/>
                <a:cs typeface="Times New Roman"/>
                <a:sym typeface="Times New Roman"/>
              </a:rPr>
              <a:t>3</a:t>
            </a:r>
            <a:r>
              <a:rPr lang="en" sz="2000">
                <a:solidFill>
                  <a:schemeClr val="dk1"/>
                </a:solidFill>
                <a:latin typeface="Times New Roman"/>
                <a:ea typeface="Times New Roman"/>
                <a:cs typeface="Times New Roman"/>
                <a:sym typeface="Times New Roman"/>
              </a:rPr>
              <a:t> (IgA).</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Secretion of colostrum</a:t>
            </a:r>
            <a:r>
              <a:rPr baseline="30000" lang="en" sz="2000">
                <a:solidFill>
                  <a:schemeClr val="dk1"/>
                </a:solidFill>
                <a:latin typeface="Times New Roman"/>
                <a:ea typeface="Times New Roman"/>
                <a:cs typeface="Times New Roman"/>
                <a:sym typeface="Times New Roman"/>
              </a:rPr>
              <a:t>4</a:t>
            </a:r>
            <a:r>
              <a:rPr lang="en" sz="2000">
                <a:solidFill>
                  <a:schemeClr val="dk1"/>
                </a:solidFill>
                <a:latin typeface="Times New Roman"/>
                <a:ea typeface="Times New Roman"/>
                <a:cs typeface="Times New Roman"/>
                <a:sym typeface="Times New Roman"/>
              </a:rPr>
              <a:t> followed by milk.</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Suckling stimulates further increase in expression of genes involved in milk secretion with expansion of alveolar epithelium.</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Lactation is maintained by removal of milk</a:t>
            </a:r>
            <a:r>
              <a:rPr baseline="30000" lang="en" sz="2000">
                <a:solidFill>
                  <a:schemeClr val="dk1"/>
                </a:solidFill>
                <a:latin typeface="Times New Roman"/>
                <a:ea typeface="Times New Roman"/>
                <a:cs typeface="Times New Roman"/>
                <a:sym typeface="Times New Roman"/>
              </a:rPr>
              <a:t>5 </a:t>
            </a:r>
            <a:r>
              <a:rPr lang="en" sz="2000">
                <a:solidFill>
                  <a:schemeClr val="dk1"/>
                </a:solidFill>
                <a:latin typeface="Times New Roman"/>
                <a:ea typeface="Times New Roman"/>
                <a:cs typeface="Times New Roman"/>
                <a:sym typeface="Times New Roman"/>
              </a:rPr>
              <a:t>due to switch from endocrine to autocrine control of milk production.</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Hormones involved:</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Prolactin </a:t>
            </a:r>
            <a:r>
              <a:rPr lang="en" sz="2000">
                <a:solidFill>
                  <a:srgbClr val="45818E"/>
                </a:solidFill>
                <a:latin typeface="Times New Roman"/>
                <a:ea typeface="Times New Roman"/>
                <a:cs typeface="Times New Roman"/>
                <a:sym typeface="Times New Roman"/>
              </a:rPr>
              <a:t>(milk production)</a:t>
            </a:r>
            <a:endParaRPr sz="2000">
              <a:solidFill>
                <a:srgbClr val="45818E"/>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45818E"/>
              </a:buClr>
              <a:buSzPts val="2000"/>
              <a:buFont typeface="Times New Roman"/>
              <a:buAutoNum type="arabicPeriod"/>
            </a:pPr>
            <a:r>
              <a:rPr lang="en" sz="2000">
                <a:solidFill>
                  <a:srgbClr val="45818E"/>
                </a:solidFill>
                <a:latin typeface="Times New Roman"/>
                <a:ea typeface="Times New Roman"/>
                <a:cs typeface="Times New Roman"/>
                <a:sym typeface="Times New Roman"/>
              </a:rPr>
              <a:t>Oxytocin (milk let-down)</a:t>
            </a:r>
            <a:endParaRPr sz="2000">
              <a:solidFill>
                <a:srgbClr val="45818E"/>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Growth hormone</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Glucocorticoid (Cortisol)</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Thyroid hormone</a:t>
            </a:r>
            <a:r>
              <a:rPr baseline="30000" lang="en" sz="2000">
                <a:solidFill>
                  <a:schemeClr val="dk1"/>
                </a:solidFill>
                <a:latin typeface="Times New Roman"/>
                <a:ea typeface="Times New Roman"/>
                <a:cs typeface="Times New Roman"/>
                <a:sym typeface="Times New Roman"/>
              </a:rPr>
              <a:t>1</a:t>
            </a:r>
            <a:endParaRPr baseline="30000"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Insulin</a:t>
            </a:r>
            <a:endParaRPr sz="2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All are required to facilitate the mobilization of nutrients and minerals.</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8E7CC3"/>
              </a:solidFill>
              <a:latin typeface="Times New Roman"/>
              <a:ea typeface="Times New Roman"/>
              <a:cs typeface="Times New Roman"/>
              <a:sym typeface="Times New Roman"/>
            </a:endParaRPr>
          </a:p>
        </p:txBody>
      </p:sp>
      <p:cxnSp>
        <p:nvCxnSpPr>
          <p:cNvPr id="167" name="Google Shape;167;p17"/>
          <p:cNvCxnSpPr>
            <a:stCxn id="164" idx="2"/>
            <a:endCxn id="165" idx="0"/>
          </p:cNvCxnSpPr>
          <p:nvPr/>
        </p:nvCxnSpPr>
        <p:spPr>
          <a:xfrm rot="5400000">
            <a:off x="5011875" y="1791901"/>
            <a:ext cx="435600" cy="3647400"/>
          </a:xfrm>
          <a:prstGeom prst="curvedConnector3">
            <a:avLst>
              <a:gd fmla="val 50006" name="adj1"/>
            </a:avLst>
          </a:prstGeom>
          <a:noFill/>
          <a:ln cap="flat" cmpd="sng" w="19050">
            <a:solidFill>
              <a:srgbClr val="D9D9D9"/>
            </a:solidFill>
            <a:prstDash val="solid"/>
            <a:round/>
            <a:headEnd len="med" w="med" type="none"/>
            <a:tailEnd len="med" w="med" type="none"/>
          </a:ln>
        </p:spPr>
      </p:cxnSp>
      <p:cxnSp>
        <p:nvCxnSpPr>
          <p:cNvPr id="168" name="Google Shape;168;p17"/>
          <p:cNvCxnSpPr>
            <a:stCxn id="164" idx="2"/>
            <a:endCxn id="166" idx="0"/>
          </p:cNvCxnSpPr>
          <p:nvPr/>
        </p:nvCxnSpPr>
        <p:spPr>
          <a:xfrm flipH="1" rot="-5400000">
            <a:off x="8518275" y="1932901"/>
            <a:ext cx="435600" cy="3365400"/>
          </a:xfrm>
          <a:prstGeom prst="curvedConnector3">
            <a:avLst>
              <a:gd fmla="val 50001" name="adj1"/>
            </a:avLst>
          </a:prstGeom>
          <a:noFill/>
          <a:ln cap="flat" cmpd="sng" w="19050">
            <a:solidFill>
              <a:srgbClr val="D9D9D9"/>
            </a:solidFill>
            <a:prstDash val="solid"/>
            <a:round/>
            <a:headEnd len="med" w="med" type="none"/>
            <a:tailEnd len="med" w="med" type="none"/>
          </a:ln>
        </p:spPr>
      </p:cxnSp>
      <p:pic>
        <p:nvPicPr>
          <p:cNvPr id="169" name="Google Shape;169;p17"/>
          <p:cNvPicPr preferRelativeResize="0"/>
          <p:nvPr/>
        </p:nvPicPr>
        <p:blipFill rotWithShape="1">
          <a:blip r:embed="rId3">
            <a:alphaModFix/>
          </a:blip>
          <a:srcRect b="17012" l="35288" r="21607" t="34575"/>
          <a:stretch/>
        </p:blipFill>
        <p:spPr>
          <a:xfrm>
            <a:off x="6855375" y="13934772"/>
            <a:ext cx="2692198" cy="2068428"/>
          </a:xfrm>
          <a:prstGeom prst="rect">
            <a:avLst/>
          </a:prstGeom>
          <a:noFill/>
          <a:ln cap="flat" cmpd="sng" w="9525">
            <a:solidFill>
              <a:srgbClr val="000000"/>
            </a:solidFill>
            <a:prstDash val="solid"/>
            <a:round/>
            <a:headEnd len="sm" w="sm" type="none"/>
            <a:tailEnd len="sm" w="sm" type="none"/>
          </a:ln>
        </p:spPr>
      </p:pic>
      <p:sp>
        <p:nvSpPr>
          <p:cNvPr id="170" name="Google Shape;170;p17"/>
          <p:cNvSpPr txBox="1"/>
          <p:nvPr/>
        </p:nvSpPr>
        <p:spPr>
          <a:xfrm>
            <a:off x="6709163" y="15802909"/>
            <a:ext cx="5392500" cy="1645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8-11 </a:t>
            </a:r>
            <a:r>
              <a:rPr lang="en" sz="2000">
                <a:latin typeface="Times New Roman"/>
                <a:ea typeface="Times New Roman"/>
                <a:cs typeface="Times New Roman"/>
                <a:sym typeface="Times New Roman"/>
              </a:rPr>
              <a:t>After delivery of placenta </a:t>
            </a:r>
            <a:r>
              <a:rPr lang="en" sz="2000">
                <a:solidFill>
                  <a:schemeClr val="dk1"/>
                </a:solidFill>
                <a:latin typeface="Times New Roman"/>
                <a:ea typeface="Times New Roman"/>
                <a:cs typeface="Times New Roman"/>
                <a:sym typeface="Times New Roman"/>
              </a:rPr>
              <a:t>→ </a:t>
            </a:r>
            <a:r>
              <a:rPr lang="en" sz="2000">
                <a:latin typeface="Times New Roman"/>
                <a:ea typeface="Times New Roman"/>
                <a:cs typeface="Times New Roman"/>
                <a:sym typeface="Times New Roman"/>
              </a:rPr>
              <a:t>withdrawal of high </a:t>
            </a:r>
            <a:r>
              <a:rPr lang="en" sz="2000">
                <a:latin typeface="Times New Roman"/>
                <a:ea typeface="Times New Roman"/>
                <a:cs typeface="Times New Roman"/>
                <a:sym typeface="Times New Roman"/>
              </a:rPr>
              <a:t>progesterone </a:t>
            </a:r>
            <a:r>
              <a:rPr lang="en" sz="2000">
                <a:latin typeface="Times New Roman"/>
                <a:ea typeface="Times New Roman"/>
                <a:cs typeface="Times New Roman"/>
                <a:sym typeface="Times New Roman"/>
              </a:rPr>
              <a:t>conc.</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b="1" sz="2200">
              <a:latin typeface="Merriweather"/>
              <a:ea typeface="Merriweather"/>
              <a:cs typeface="Merriweather"/>
              <a:sym typeface="Merriweather"/>
            </a:endParaRPr>
          </a:p>
        </p:txBody>
      </p:sp>
      <p:pic>
        <p:nvPicPr>
          <p:cNvPr id="171" name="Google Shape;171;p17"/>
          <p:cNvPicPr preferRelativeResize="0"/>
          <p:nvPr/>
        </p:nvPicPr>
        <p:blipFill rotWithShape="1">
          <a:blip r:embed="rId4">
            <a:alphaModFix/>
          </a:blip>
          <a:srcRect b="3442" l="4365" r="7976" t="18322"/>
          <a:stretch/>
        </p:blipFill>
        <p:spPr>
          <a:xfrm>
            <a:off x="3056375" y="13177642"/>
            <a:ext cx="3652798" cy="2809404"/>
          </a:xfrm>
          <a:prstGeom prst="rect">
            <a:avLst/>
          </a:prstGeom>
          <a:noFill/>
          <a:ln cap="flat" cmpd="sng" w="9525">
            <a:solidFill>
              <a:srgbClr val="000000"/>
            </a:solidFill>
            <a:prstDash val="solid"/>
            <a:round/>
            <a:headEnd len="sm" w="sm" type="none"/>
            <a:tailEnd len="sm" w="sm" type="none"/>
          </a:ln>
        </p:spPr>
      </p:pic>
      <p:sp>
        <p:nvSpPr>
          <p:cNvPr id="172" name="Google Shape;172;p17"/>
          <p:cNvSpPr/>
          <p:nvPr/>
        </p:nvSpPr>
        <p:spPr>
          <a:xfrm>
            <a:off x="539136" y="16705218"/>
            <a:ext cx="13585500" cy="4512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73" name="Google Shape;173;p17"/>
          <p:cNvSpPr/>
          <p:nvPr/>
        </p:nvSpPr>
        <p:spPr>
          <a:xfrm>
            <a:off x="-5964" y="16705218"/>
            <a:ext cx="468600" cy="4512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4" name="Google Shape;174;p17"/>
          <p:cNvSpPr txBox="1"/>
          <p:nvPr/>
        </p:nvSpPr>
        <p:spPr>
          <a:xfrm>
            <a:off x="-17887" y="17156419"/>
            <a:ext cx="14097000" cy="2999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Thyroid hormone and GH: Thyroid hormone has a permissive action on GH, GH maintains the ductal structure of mammary gland and provides substrates (glucose, amino acids) into the mammary gland. (Remember GH effects: Increases fatty acids, glucose and amino acids in the circulation).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Cortisol: Helps in synthesis of milk proteins like casein, by participation in initiation of their transcription. Also, recent research has revealed cortisol acts as a messenger to her child, its concentration increases in low maternal nutrient states “stress” which informs the neonates of the mother’s state and triggers changes in the baby’s metabolism and temperature regulation to be adapt to new nutritional content of breast milk. This has been observed in monkeys for now.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Some of which are lethal certain pathogens like E. coli, which cause diarrhea in newborns.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Colostrum is also known as “Early milk”, it  is produced by mammary glands instead of milk in early days of lactation, it has the same constituents as milk but higher in immunoglobulins, has less fats and acts as a laxative which helps the baby pass the first stool aka meconium. Which indicates that mammary glands continue to grow after delivery due to loss of progesterone and the acquisition of full prolactin effect, one of the effect allowed due to withdrawal of progesterone is increased formation of tight junction between mammary epithelial cells, hence why drugs </a:t>
            </a:r>
            <a:r>
              <a:rPr lang="en" sz="1500">
                <a:latin typeface="Times New Roman"/>
                <a:ea typeface="Times New Roman"/>
                <a:cs typeface="Times New Roman"/>
                <a:sym typeface="Times New Roman"/>
              </a:rPr>
              <a:t>administered</a:t>
            </a:r>
            <a:r>
              <a:rPr lang="en" sz="1500">
                <a:latin typeface="Times New Roman"/>
                <a:ea typeface="Times New Roman"/>
                <a:cs typeface="Times New Roman"/>
                <a:sym typeface="Times New Roman"/>
              </a:rPr>
              <a:t> in first week postpartum can be found in higher concentration in breast milk.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b="1" lang="en" sz="1500">
                <a:latin typeface="Times New Roman"/>
                <a:ea typeface="Times New Roman"/>
                <a:cs typeface="Times New Roman"/>
                <a:sym typeface="Times New Roman"/>
              </a:rPr>
              <a:t>Autocrine Control: </a:t>
            </a:r>
            <a:r>
              <a:rPr lang="en" sz="1500">
                <a:latin typeface="Times New Roman"/>
                <a:ea typeface="Times New Roman"/>
                <a:cs typeface="Times New Roman"/>
                <a:sym typeface="Times New Roman"/>
              </a:rPr>
              <a:t>Discussed in page 6.</a:t>
            </a:r>
            <a:endParaRPr sz="1500">
              <a:latin typeface="Times New Roman"/>
              <a:ea typeface="Times New Roman"/>
              <a:cs typeface="Times New Roman"/>
              <a:sym typeface="Times New Roman"/>
            </a:endParaRPr>
          </a:p>
        </p:txBody>
      </p:sp>
      <p:sp>
        <p:nvSpPr>
          <p:cNvPr id="175" name="Google Shape;175;p17"/>
          <p:cNvSpPr txBox="1"/>
          <p:nvPr/>
        </p:nvSpPr>
        <p:spPr>
          <a:xfrm>
            <a:off x="3738280" y="15927622"/>
            <a:ext cx="26922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erriweather"/>
                <a:ea typeface="Merriweather"/>
                <a:cs typeface="Merriweather"/>
                <a:sym typeface="Merriweather"/>
              </a:rPr>
              <a:t>Figure 8-10</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18"/>
          <p:cNvPicPr preferRelativeResize="0"/>
          <p:nvPr/>
        </p:nvPicPr>
        <p:blipFill rotWithShape="1">
          <a:blip r:embed="rId3">
            <a:alphaModFix/>
          </a:blip>
          <a:srcRect b="4390" l="14361" r="17703" t="15487"/>
          <a:stretch/>
        </p:blipFill>
        <p:spPr>
          <a:xfrm>
            <a:off x="7125109" y="15333286"/>
            <a:ext cx="3770636" cy="3669600"/>
          </a:xfrm>
          <a:prstGeom prst="rect">
            <a:avLst/>
          </a:prstGeom>
          <a:noFill/>
          <a:ln cap="flat" cmpd="sng" w="19050">
            <a:solidFill>
              <a:srgbClr val="45818E"/>
            </a:solidFill>
            <a:prstDash val="solid"/>
            <a:round/>
            <a:headEnd len="sm" w="sm" type="none"/>
            <a:tailEnd len="sm" w="sm" type="none"/>
          </a:ln>
        </p:spPr>
      </p:pic>
      <p:sp>
        <p:nvSpPr>
          <p:cNvPr id="181" name="Google Shape;181;p18"/>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2" name="Google Shape;182;p1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3" name="Google Shape;183;p1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184" name="Google Shape;184;p18"/>
          <p:cNvSpPr txBox="1"/>
          <p:nvPr/>
        </p:nvSpPr>
        <p:spPr>
          <a:xfrm>
            <a:off x="929925" y="3704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185" name="Google Shape;185;p18"/>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186" name="Google Shape;186;p18"/>
          <p:cNvSpPr txBox="1"/>
          <p:nvPr/>
        </p:nvSpPr>
        <p:spPr>
          <a:xfrm>
            <a:off x="1159425" y="1324525"/>
            <a:ext cx="100617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0E0E3"/>
                </a:highlight>
                <a:latin typeface="Oswald"/>
                <a:ea typeface="Oswald"/>
                <a:cs typeface="Oswald"/>
                <a:sym typeface="Oswald"/>
              </a:rPr>
              <a:t>Hormonal Regulation of Lactogenesis</a:t>
            </a:r>
            <a:endParaRPr sz="3600">
              <a:highlight>
                <a:srgbClr val="D0E0E3"/>
              </a:highlight>
              <a:latin typeface="Oswald"/>
              <a:ea typeface="Oswald"/>
              <a:cs typeface="Oswald"/>
              <a:sym typeface="Oswald"/>
            </a:endParaRPr>
          </a:p>
        </p:txBody>
      </p:sp>
      <p:graphicFrame>
        <p:nvGraphicFramePr>
          <p:cNvPr id="187" name="Google Shape;187;p18"/>
          <p:cNvGraphicFramePr/>
          <p:nvPr/>
        </p:nvGraphicFramePr>
        <p:xfrm>
          <a:off x="716250" y="2187531"/>
          <a:ext cx="3000000" cy="3000000"/>
        </p:xfrm>
        <a:graphic>
          <a:graphicData uri="http://schemas.openxmlformats.org/drawingml/2006/table">
            <a:tbl>
              <a:tblPr>
                <a:noFill/>
                <a:tableStyleId>{6BD3ECA8-EC14-404C-B72E-50EA9E9B15BD}</a:tableStyleId>
              </a:tblPr>
              <a:tblGrid>
                <a:gridCol w="2754625"/>
                <a:gridCol w="9911675"/>
              </a:tblGrid>
              <a:tr h="502775">
                <a:tc gridSpan="2">
                  <a:txBody>
                    <a:bodyPr/>
                    <a:lstStyle/>
                    <a:p>
                      <a:pPr indent="0" lvl="0" marL="0" rtl="0" algn="ctr">
                        <a:spcBef>
                          <a:spcPts val="0"/>
                        </a:spcBef>
                        <a:spcAft>
                          <a:spcPts val="0"/>
                        </a:spcAft>
                        <a:buNone/>
                      </a:pPr>
                      <a:r>
                        <a:rPr b="1" lang="en" sz="2800">
                          <a:solidFill>
                            <a:srgbClr val="FFFFFF"/>
                          </a:solidFill>
                          <a:latin typeface="Times New Roman"/>
                          <a:ea typeface="Times New Roman"/>
                          <a:cs typeface="Times New Roman"/>
                          <a:sym typeface="Times New Roman"/>
                        </a:rPr>
                        <a:t>Metabolic Hormones (Direct Effect)</a:t>
                      </a:r>
                      <a:endParaRPr b="1" sz="2800">
                        <a:solidFill>
                          <a:srgbClr val="FFFFFF"/>
                        </a:solidFill>
                        <a:latin typeface="Times New Roman"/>
                        <a:ea typeface="Times New Roman"/>
                        <a:cs typeface="Times New Roman"/>
                        <a:sym typeface="Times New Roman"/>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6A5AF"/>
                    </a:solidFill>
                  </a:tcPr>
                </a:tc>
                <a:tc hMerge="1"/>
              </a:tr>
              <a:tr h="97267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GH</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Its secretion is stimulated by progesterone.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production of IGF-1 by the liver and locally.</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Mediate ductal cell survival and ductal growth.</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9857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Corticosteroids</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during pregnancy (five fold).</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Involved in breast development (permissive action on milk protein synthesis).</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24677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Thyroxin</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Essential for milk production.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Thyroxine &amp; TSH level decreases during lactation.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TRH increases leading to stimulation of PRL (TRH can be administered nasally to treat inadequate lactation).</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9857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Insulin</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Low during lactation.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Shunt of nutrients from storage depots to milk synthesis.</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188" name="Google Shape;188;p18"/>
          <p:cNvGraphicFramePr/>
          <p:nvPr/>
        </p:nvGraphicFramePr>
        <p:xfrm>
          <a:off x="715275" y="7197534"/>
          <a:ext cx="3000000" cy="3000000"/>
        </p:xfrm>
        <a:graphic>
          <a:graphicData uri="http://schemas.openxmlformats.org/drawingml/2006/table">
            <a:tbl>
              <a:tblPr>
                <a:noFill/>
                <a:tableStyleId>{6BD3ECA8-EC14-404C-B72E-50EA9E9B15BD}</a:tableStyleId>
              </a:tblPr>
              <a:tblGrid>
                <a:gridCol w="2754625"/>
                <a:gridCol w="9911675"/>
              </a:tblGrid>
              <a:tr h="567725">
                <a:tc gridSpan="2">
                  <a:txBody>
                    <a:bodyPr/>
                    <a:lstStyle/>
                    <a:p>
                      <a:pPr indent="0" lvl="0" marL="0" rtl="0" algn="ctr">
                        <a:spcBef>
                          <a:spcPts val="0"/>
                        </a:spcBef>
                        <a:spcAft>
                          <a:spcPts val="0"/>
                        </a:spcAft>
                        <a:buNone/>
                      </a:pPr>
                      <a:r>
                        <a:rPr b="1" lang="en" sz="2800">
                          <a:solidFill>
                            <a:srgbClr val="FFFFFF"/>
                          </a:solidFill>
                          <a:latin typeface="Times New Roman"/>
                          <a:ea typeface="Times New Roman"/>
                          <a:cs typeface="Times New Roman"/>
                          <a:sym typeface="Times New Roman"/>
                        </a:rPr>
                        <a:t>Mammary Hormones</a:t>
                      </a:r>
                      <a:endParaRPr b="1" sz="2800">
                        <a:solidFill>
                          <a:srgbClr val="FFFFFF"/>
                        </a:solidFill>
                        <a:latin typeface="Times New Roman"/>
                        <a:ea typeface="Times New Roman"/>
                        <a:cs typeface="Times New Roman"/>
                        <a:sym typeface="Times New Roman"/>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6A5AF"/>
                    </a:solidFill>
                  </a:tcPr>
                </a:tc>
                <a:tc hMerge="1"/>
              </a:tr>
              <a:tr h="5412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GH</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Progesterone stimulates its secretion.</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88800">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Leptin</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during pregnancy (increase adipose tissue).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Decreases with lactation.</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098325">
                <a:tc>
                  <a:txBody>
                    <a:bodyPr/>
                    <a:lstStyle/>
                    <a:p>
                      <a:pPr indent="0" lvl="0" marL="0" rtl="0" algn="ctr">
                        <a:spcBef>
                          <a:spcPts val="0"/>
                        </a:spcBef>
                        <a:spcAft>
                          <a:spcPts val="0"/>
                        </a:spcAft>
                        <a:buNone/>
                      </a:pPr>
                      <a:r>
                        <a:rPr b="1" lang="en" sz="2600">
                          <a:latin typeface="Times New Roman"/>
                          <a:ea typeface="Times New Roman"/>
                          <a:cs typeface="Times New Roman"/>
                          <a:sym typeface="Times New Roman"/>
                        </a:rPr>
                        <a:t>PTHrP</a:t>
                      </a:r>
                      <a:endParaRPr b="1" sz="26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during lactation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Mobilizes bone calcium</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 in alkaline phosphatase</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189" name="Google Shape;189;p18"/>
          <p:cNvSpPr txBox="1"/>
          <p:nvPr/>
        </p:nvSpPr>
        <p:spPr>
          <a:xfrm>
            <a:off x="10895734" y="15333286"/>
            <a:ext cx="3186600" cy="3854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8-13 </a:t>
            </a:r>
            <a:endParaRPr b="1" sz="2200">
              <a:latin typeface="Merriweather"/>
              <a:ea typeface="Merriweather"/>
              <a:cs typeface="Merriweather"/>
              <a:sym typeface="Merriweather"/>
            </a:endParaRPr>
          </a:p>
          <a:p>
            <a:pPr indent="0" lvl="0" marL="0" rtl="0" algn="l">
              <a:spcBef>
                <a:spcPts val="0"/>
              </a:spcBef>
              <a:spcAft>
                <a:spcPts val="0"/>
              </a:spcAft>
              <a:buNone/>
            </a:pPr>
            <a:r>
              <a:rPr lang="en" sz="1600">
                <a:latin typeface="Times New Roman"/>
                <a:ea typeface="Times New Roman"/>
                <a:cs typeface="Times New Roman"/>
                <a:sym typeface="Times New Roman"/>
              </a:rPr>
              <a:t>SV = Secretory vesicle;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RER = Rough endoplasmic reticulum;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BM = Basement membrane; MFG = Milk fat globule;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CLD = Cytoplasmic lipid droplet; N = Nucleus;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PC = Plasma cell;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FDA = Fat-depleted adipocyte; TJ = Tight junction; GJ = Gap junction; D = Desmosome;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ME = Myoepithelial cell.</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b="1" sz="2200">
              <a:latin typeface="Merriweather"/>
              <a:ea typeface="Merriweather"/>
              <a:cs typeface="Merriweather"/>
              <a:sym typeface="Merriweather"/>
            </a:endParaRPr>
          </a:p>
        </p:txBody>
      </p:sp>
      <p:sp>
        <p:nvSpPr>
          <p:cNvPr id="190" name="Google Shape;190;p18"/>
          <p:cNvSpPr txBox="1"/>
          <p:nvPr/>
        </p:nvSpPr>
        <p:spPr>
          <a:xfrm>
            <a:off x="430125" y="11463863"/>
            <a:ext cx="13284300" cy="3669600"/>
          </a:xfrm>
          <a:prstGeom prst="rect">
            <a:avLst/>
          </a:prstGeom>
          <a:solidFill>
            <a:srgbClr val="F3F3F3"/>
          </a:solid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The alveolar cell secretes the components of milk through ﬁve pathways.</a:t>
            </a:r>
            <a:endParaRPr sz="2300">
              <a:solidFill>
                <a:srgbClr val="8E7CC3"/>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The pathways for milk secretion and synthesis by the mammary epithelial cell:</a:t>
            </a:r>
            <a:endParaRPr sz="23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b="1" lang="en" sz="2300">
                <a:latin typeface="Times New Roman"/>
                <a:ea typeface="Times New Roman"/>
                <a:cs typeface="Times New Roman"/>
                <a:sym typeface="Times New Roman"/>
              </a:rPr>
              <a:t>I</a:t>
            </a:r>
            <a:r>
              <a:rPr lang="en" sz="2300">
                <a:latin typeface="Times New Roman"/>
                <a:ea typeface="Times New Roman"/>
                <a:cs typeface="Times New Roman"/>
                <a:sym typeface="Times New Roman"/>
              </a:rPr>
              <a:t>: Exocytosis of milk protein, lactose, and other components of the aqueous phase in Golgi-derived secretory vesicles.</a:t>
            </a:r>
            <a:endParaRPr sz="2300">
              <a:latin typeface="Times New Roman"/>
              <a:ea typeface="Times New Roman"/>
              <a:cs typeface="Times New Roman"/>
              <a:sym typeface="Times New Roman"/>
            </a:endParaRPr>
          </a:p>
          <a:p>
            <a:pPr indent="0" lvl="0" marL="0" rtl="0" algn="l">
              <a:spcBef>
                <a:spcPts val="0"/>
              </a:spcBef>
              <a:spcAft>
                <a:spcPts val="0"/>
              </a:spcAft>
              <a:buNone/>
            </a:pPr>
            <a:r>
              <a:rPr b="1" lang="en" sz="2300">
                <a:latin typeface="Times New Roman"/>
                <a:ea typeface="Times New Roman"/>
                <a:cs typeface="Times New Roman"/>
                <a:sym typeface="Times New Roman"/>
              </a:rPr>
              <a:t>II</a:t>
            </a:r>
            <a:r>
              <a:rPr lang="en" sz="2300">
                <a:latin typeface="Times New Roman"/>
                <a:ea typeface="Times New Roman"/>
                <a:cs typeface="Times New Roman"/>
                <a:sym typeface="Times New Roman"/>
              </a:rPr>
              <a:t>: Milk fat secretion via the milk fat globule.</a:t>
            </a:r>
            <a:endParaRPr sz="2300">
              <a:latin typeface="Times New Roman"/>
              <a:ea typeface="Times New Roman"/>
              <a:cs typeface="Times New Roman"/>
              <a:sym typeface="Times New Roman"/>
            </a:endParaRPr>
          </a:p>
          <a:p>
            <a:pPr indent="0" lvl="0" marL="0" rtl="0" algn="l">
              <a:spcBef>
                <a:spcPts val="0"/>
              </a:spcBef>
              <a:spcAft>
                <a:spcPts val="0"/>
              </a:spcAft>
              <a:buNone/>
            </a:pPr>
            <a:r>
              <a:rPr b="1" lang="en" sz="2300">
                <a:latin typeface="Times New Roman"/>
                <a:ea typeface="Times New Roman"/>
                <a:cs typeface="Times New Roman"/>
                <a:sym typeface="Times New Roman"/>
              </a:rPr>
              <a:t>III</a:t>
            </a:r>
            <a:r>
              <a:rPr lang="en" sz="2300">
                <a:latin typeface="Times New Roman"/>
                <a:ea typeface="Times New Roman"/>
                <a:cs typeface="Times New Roman"/>
                <a:sym typeface="Times New Roman"/>
              </a:rPr>
              <a:t>: Direct movement of monovalent ions, water, and glucose across the apical membrane of the cell. </a:t>
            </a:r>
            <a:endParaRPr sz="2300">
              <a:latin typeface="Times New Roman"/>
              <a:ea typeface="Times New Roman"/>
              <a:cs typeface="Times New Roman"/>
              <a:sym typeface="Times New Roman"/>
            </a:endParaRPr>
          </a:p>
          <a:p>
            <a:pPr indent="0" lvl="0" marL="0" rtl="0" algn="l">
              <a:spcBef>
                <a:spcPts val="0"/>
              </a:spcBef>
              <a:spcAft>
                <a:spcPts val="0"/>
              </a:spcAft>
              <a:buNone/>
            </a:pPr>
            <a:r>
              <a:rPr b="1" lang="en" sz="2300">
                <a:latin typeface="Times New Roman"/>
                <a:ea typeface="Times New Roman"/>
                <a:cs typeface="Times New Roman"/>
                <a:sym typeface="Times New Roman"/>
              </a:rPr>
              <a:t>IV</a:t>
            </a:r>
            <a:r>
              <a:rPr lang="en" sz="2300">
                <a:latin typeface="Times New Roman"/>
                <a:ea typeface="Times New Roman"/>
                <a:cs typeface="Times New Roman"/>
                <a:sym typeface="Times New Roman"/>
              </a:rPr>
              <a:t>: Transcytosis of components of the interstitial space.</a:t>
            </a:r>
            <a:endParaRPr sz="2300">
              <a:latin typeface="Times New Roman"/>
              <a:ea typeface="Times New Roman"/>
              <a:cs typeface="Times New Roman"/>
              <a:sym typeface="Times New Roman"/>
            </a:endParaRPr>
          </a:p>
          <a:p>
            <a:pPr indent="0" lvl="0" marL="0" rtl="0" algn="l">
              <a:spcBef>
                <a:spcPts val="0"/>
              </a:spcBef>
              <a:spcAft>
                <a:spcPts val="0"/>
              </a:spcAft>
              <a:buNone/>
            </a:pPr>
            <a:r>
              <a:rPr b="1" lang="en" sz="2300">
                <a:latin typeface="Times New Roman"/>
                <a:ea typeface="Times New Roman"/>
                <a:cs typeface="Times New Roman"/>
                <a:sym typeface="Times New Roman"/>
              </a:rPr>
              <a:t>V</a:t>
            </a:r>
            <a:r>
              <a:rPr lang="en" sz="2300">
                <a:latin typeface="Times New Roman"/>
                <a:ea typeface="Times New Roman"/>
                <a:cs typeface="Times New Roman"/>
                <a:sym typeface="Times New Roman"/>
              </a:rPr>
              <a:t>: The paracellular pathway for plasma components and leukocytes. Pathway V is open only during pregnancy, involution, and in inflammatory states such as mastitis. </a:t>
            </a:r>
            <a:endParaRPr sz="2300">
              <a:latin typeface="Times New Roman"/>
              <a:ea typeface="Times New Roman"/>
              <a:cs typeface="Times New Roman"/>
              <a:sym typeface="Times New Roman"/>
            </a:endParaRPr>
          </a:p>
        </p:txBody>
      </p:sp>
      <p:pic>
        <p:nvPicPr>
          <p:cNvPr id="191" name="Google Shape;191;p18"/>
          <p:cNvPicPr preferRelativeResize="0"/>
          <p:nvPr/>
        </p:nvPicPr>
        <p:blipFill>
          <a:blip r:embed="rId4">
            <a:alphaModFix/>
          </a:blip>
          <a:stretch>
            <a:fillRect/>
          </a:stretch>
        </p:blipFill>
        <p:spPr>
          <a:xfrm>
            <a:off x="1141750" y="15333286"/>
            <a:ext cx="5231777" cy="3669600"/>
          </a:xfrm>
          <a:prstGeom prst="rect">
            <a:avLst/>
          </a:prstGeom>
          <a:noFill/>
          <a:ln cap="flat" cmpd="sng" w="9525">
            <a:solidFill>
              <a:srgbClr val="000000"/>
            </a:solidFill>
            <a:prstDash val="solid"/>
            <a:round/>
            <a:headEnd len="sm" w="sm" type="none"/>
            <a:tailEnd len="sm" w="sm" type="none"/>
          </a:ln>
        </p:spPr>
      </p:pic>
      <p:sp>
        <p:nvSpPr>
          <p:cNvPr id="192" name="Google Shape;192;p18"/>
          <p:cNvSpPr txBox="1"/>
          <p:nvPr/>
        </p:nvSpPr>
        <p:spPr>
          <a:xfrm>
            <a:off x="800638" y="10624294"/>
            <a:ext cx="14335500" cy="96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Milk Synthesis </a:t>
            </a:r>
            <a:endParaRPr sz="3600">
              <a:highlight>
                <a:srgbClr val="D9D2E9"/>
              </a:highlight>
              <a:latin typeface="Oswald"/>
              <a:ea typeface="Oswald"/>
              <a:cs typeface="Oswald"/>
              <a:sym typeface="Oswald"/>
            </a:endParaRPr>
          </a:p>
        </p:txBody>
      </p:sp>
      <p:sp>
        <p:nvSpPr>
          <p:cNvPr id="193" name="Google Shape;193;p18"/>
          <p:cNvSpPr/>
          <p:nvPr/>
        </p:nvSpPr>
        <p:spPr>
          <a:xfrm>
            <a:off x="430124" y="10910255"/>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4" name="Google Shape;194;p18"/>
          <p:cNvSpPr/>
          <p:nvPr/>
        </p:nvSpPr>
        <p:spPr>
          <a:xfrm>
            <a:off x="690820" y="1524699"/>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5" name="Google Shape;195;p18"/>
          <p:cNvSpPr txBox="1"/>
          <p:nvPr/>
        </p:nvSpPr>
        <p:spPr>
          <a:xfrm>
            <a:off x="2562325" y="18921575"/>
            <a:ext cx="2151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Figure 8-12</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19"/>
          <p:cNvSpPr txBox="1"/>
          <p:nvPr/>
        </p:nvSpPr>
        <p:spPr>
          <a:xfrm>
            <a:off x="9661000" y="18932500"/>
            <a:ext cx="2953200" cy="107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8-14</a:t>
            </a:r>
            <a:endParaRPr b="1" sz="2200">
              <a:latin typeface="Merriweather"/>
              <a:ea typeface="Merriweather"/>
              <a:cs typeface="Merriweather"/>
              <a:sym typeface="Merriweather"/>
            </a:endParaRPr>
          </a:p>
        </p:txBody>
      </p:sp>
      <p:sp>
        <p:nvSpPr>
          <p:cNvPr id="201" name="Google Shape;201;p19"/>
          <p:cNvSpPr/>
          <p:nvPr/>
        </p:nvSpPr>
        <p:spPr>
          <a:xfrm flipH="1" rot="10800000">
            <a:off x="432350" y="15805550"/>
            <a:ext cx="13015200" cy="3729900"/>
          </a:xfrm>
          <a:prstGeom prst="round1Rect">
            <a:avLst>
              <a:gd fmla="val 15878" name="adj"/>
            </a:avLst>
          </a:prstGeom>
          <a:noFill/>
          <a:ln cap="flat" cmpd="sng" w="9525">
            <a:solidFill>
              <a:srgbClr val="8E7CC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2" name="Google Shape;202;p19"/>
          <p:cNvSpPr/>
          <p:nvPr/>
        </p:nvSpPr>
        <p:spPr>
          <a:xfrm>
            <a:off x="12388175" y="15808375"/>
            <a:ext cx="470700" cy="3729900"/>
          </a:xfrm>
          <a:prstGeom prst="rect">
            <a:avLst/>
          </a:prstGeom>
          <a:solidFill>
            <a:srgbClr val="B4A7D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3" name="Google Shape;203;p19"/>
          <p:cNvSpPr/>
          <p:nvPr/>
        </p:nvSpPr>
        <p:spPr>
          <a:xfrm>
            <a:off x="11626850" y="15808375"/>
            <a:ext cx="470700" cy="3729900"/>
          </a:xfrm>
          <a:prstGeom prst="rect">
            <a:avLst/>
          </a:prstGeom>
          <a:solidFill>
            <a:srgbClr val="B4A7D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04" name="Google Shape;204;p19"/>
          <p:cNvPicPr preferRelativeResize="0"/>
          <p:nvPr/>
        </p:nvPicPr>
        <p:blipFill rotWithShape="1">
          <a:blip r:embed="rId3">
            <a:alphaModFix/>
          </a:blip>
          <a:srcRect b="582" l="25802" r="5919" t="16271"/>
          <a:stretch/>
        </p:blipFill>
        <p:spPr>
          <a:xfrm>
            <a:off x="8951064" y="16068534"/>
            <a:ext cx="4311141" cy="3055801"/>
          </a:xfrm>
          <a:prstGeom prst="rect">
            <a:avLst/>
          </a:prstGeom>
          <a:noFill/>
          <a:ln cap="flat" cmpd="sng" w="9525">
            <a:solidFill>
              <a:srgbClr val="000000"/>
            </a:solidFill>
            <a:prstDash val="solid"/>
            <a:round/>
            <a:headEnd len="sm" w="sm" type="none"/>
            <a:tailEnd len="sm" w="sm" type="none"/>
          </a:ln>
        </p:spPr>
      </p:pic>
      <p:sp>
        <p:nvSpPr>
          <p:cNvPr id="205" name="Google Shape;205;p19"/>
          <p:cNvSpPr/>
          <p:nvPr/>
        </p:nvSpPr>
        <p:spPr>
          <a:xfrm>
            <a:off x="0" y="141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6" name="Google Shape;206;p19"/>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7" name="Google Shape;207;p19"/>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208" name="Google Shape;208;p19"/>
          <p:cNvSpPr txBox="1"/>
          <p:nvPr/>
        </p:nvSpPr>
        <p:spPr>
          <a:xfrm>
            <a:off x="929925" y="1418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209" name="Google Shape;209;p19"/>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10" name="Google Shape;210;p19"/>
          <p:cNvSpPr txBox="1"/>
          <p:nvPr/>
        </p:nvSpPr>
        <p:spPr>
          <a:xfrm>
            <a:off x="677410" y="1095713"/>
            <a:ext cx="14335500" cy="96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highlight>
                  <a:srgbClr val="F4CCCC"/>
                </a:highlight>
                <a:latin typeface="Oswald"/>
                <a:ea typeface="Oswald"/>
                <a:cs typeface="Oswald"/>
                <a:sym typeface="Oswald"/>
              </a:rPr>
              <a:t>Galactopoiesis</a:t>
            </a:r>
            <a:endParaRPr sz="3200">
              <a:highlight>
                <a:srgbClr val="F4CCCC"/>
              </a:highlight>
              <a:latin typeface="Oswald"/>
              <a:ea typeface="Oswald"/>
              <a:cs typeface="Oswald"/>
              <a:sym typeface="Oswald"/>
            </a:endParaRPr>
          </a:p>
          <a:p>
            <a:pPr indent="0" lvl="0" marL="0" rtl="0" algn="l">
              <a:spcBef>
                <a:spcPts val="0"/>
              </a:spcBef>
              <a:spcAft>
                <a:spcPts val="0"/>
              </a:spcAft>
              <a:buClr>
                <a:schemeClr val="dk1"/>
              </a:buClr>
              <a:buSzPts val="700"/>
              <a:buFont typeface="Arial"/>
              <a:buNone/>
            </a:pPr>
            <a:r>
              <a:t/>
            </a:r>
            <a:endParaRPr sz="2900">
              <a:solidFill>
                <a:srgbClr val="F1C232"/>
              </a:solidFill>
              <a:latin typeface="Oswald"/>
              <a:ea typeface="Oswald"/>
              <a:cs typeface="Oswald"/>
              <a:sym typeface="Oswald"/>
            </a:endParaRPr>
          </a:p>
        </p:txBody>
      </p:sp>
      <p:sp>
        <p:nvSpPr>
          <p:cNvPr id="211" name="Google Shape;211;p19"/>
          <p:cNvSpPr/>
          <p:nvPr/>
        </p:nvSpPr>
        <p:spPr>
          <a:xfrm>
            <a:off x="306920" y="1381674"/>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212" name="Google Shape;212;p19"/>
          <p:cNvGraphicFramePr/>
          <p:nvPr/>
        </p:nvGraphicFramePr>
        <p:xfrm>
          <a:off x="306925" y="4710317"/>
          <a:ext cx="3000000" cy="3000000"/>
        </p:xfrm>
        <a:graphic>
          <a:graphicData uri="http://schemas.openxmlformats.org/drawingml/2006/table">
            <a:tbl>
              <a:tblPr>
                <a:noFill/>
                <a:tableStyleId>{6BD3ECA8-EC14-404C-B72E-50EA9E9B15BD}</a:tableStyleId>
              </a:tblPr>
              <a:tblGrid>
                <a:gridCol w="2942125"/>
                <a:gridCol w="10586375"/>
              </a:tblGrid>
              <a:tr h="423450">
                <a:tc gridSpan="2">
                  <a:txBody>
                    <a:bodyPr/>
                    <a:lstStyle/>
                    <a:p>
                      <a:pPr indent="0" lvl="0" marL="0" rtl="0" algn="ctr">
                        <a:spcBef>
                          <a:spcPts val="0"/>
                        </a:spcBef>
                        <a:spcAft>
                          <a:spcPts val="0"/>
                        </a:spcAft>
                        <a:buNone/>
                      </a:pPr>
                      <a:r>
                        <a:rPr b="1" lang="en" sz="2800">
                          <a:solidFill>
                            <a:srgbClr val="FFFFFF"/>
                          </a:solidFill>
                          <a:latin typeface="Times New Roman"/>
                          <a:ea typeface="Times New Roman"/>
                          <a:cs typeface="Times New Roman"/>
                          <a:sym typeface="Times New Roman"/>
                        </a:rPr>
                        <a:t>Galactopoietic Hormones</a:t>
                      </a:r>
                      <a:endParaRPr b="1" sz="2800">
                        <a:solidFill>
                          <a:srgbClr val="FFFFFF"/>
                        </a:solidFill>
                        <a:latin typeface="Times New Roman"/>
                        <a:ea typeface="Times New Roman"/>
                        <a:cs typeface="Times New Roman"/>
                        <a:sym typeface="Times New Roman"/>
                      </a:endParaRPr>
                    </a:p>
                  </a:txBody>
                  <a:tcPr marT="91425" marB="91425" marR="91425" marL="91425" anchor="ctr">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76A5AF"/>
                    </a:solidFill>
                  </a:tcPr>
                </a:tc>
                <a:tc hMerge="1"/>
              </a:tr>
              <a:tr h="878600">
                <a:tc>
                  <a:txBody>
                    <a:bodyPr/>
                    <a:lstStyle/>
                    <a:p>
                      <a:pPr indent="0" lvl="0" marL="0" rtl="0" algn="ctr">
                        <a:spcBef>
                          <a:spcPts val="0"/>
                        </a:spcBef>
                        <a:spcAft>
                          <a:spcPts val="0"/>
                        </a:spcAft>
                        <a:buNone/>
                      </a:pPr>
                      <a:r>
                        <a:rPr b="1" lang="en" sz="2400">
                          <a:latin typeface="Times New Roman"/>
                          <a:ea typeface="Times New Roman"/>
                          <a:cs typeface="Times New Roman"/>
                          <a:sym typeface="Times New Roman"/>
                        </a:rPr>
                        <a:t>Prolactin</a:t>
                      </a:r>
                      <a:endParaRPr b="1" sz="24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400">
                          <a:latin typeface="Times New Roman"/>
                          <a:ea typeface="Times New Roman"/>
                          <a:cs typeface="Times New Roman"/>
                          <a:sym typeface="Times New Roman"/>
                        </a:rPr>
                        <a:t>Milking-induced surge is a direct link between the act of nursing (or milk removal) and the galactopoeitic hormones involved in maintaining lactation.</a:t>
                      </a:r>
                      <a:endParaRPr sz="24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tcPr>
                </a:tc>
              </a:tr>
              <a:tr h="377275">
                <a:tc>
                  <a:txBody>
                    <a:bodyPr/>
                    <a:lstStyle/>
                    <a:p>
                      <a:pPr indent="0" lvl="0" marL="0" rtl="0" algn="ctr">
                        <a:spcBef>
                          <a:spcPts val="0"/>
                        </a:spcBef>
                        <a:spcAft>
                          <a:spcPts val="0"/>
                        </a:spcAft>
                        <a:buNone/>
                      </a:pPr>
                      <a:r>
                        <a:rPr b="1" lang="en" sz="2400">
                          <a:latin typeface="Times New Roman"/>
                          <a:ea typeface="Times New Roman"/>
                          <a:cs typeface="Times New Roman"/>
                          <a:sym typeface="Times New Roman"/>
                        </a:rPr>
                        <a:t>Growth Hormone</a:t>
                      </a:r>
                      <a:endParaRPr b="1" sz="24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400">
                          <a:latin typeface="Times New Roman"/>
                          <a:ea typeface="Times New Roman"/>
                          <a:cs typeface="Times New Roman"/>
                          <a:sym typeface="Times New Roman"/>
                        </a:rPr>
                        <a:t>Support increase in synthesis of lactose, protein, and fat in the mammary gland.</a:t>
                      </a:r>
                      <a:endParaRPr sz="24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tcPr>
                </a:tc>
              </a:tr>
              <a:tr h="377275">
                <a:tc>
                  <a:txBody>
                    <a:bodyPr/>
                    <a:lstStyle/>
                    <a:p>
                      <a:pPr indent="0" lvl="0" marL="0" rtl="0" algn="ctr">
                        <a:spcBef>
                          <a:spcPts val="0"/>
                        </a:spcBef>
                        <a:spcAft>
                          <a:spcPts val="0"/>
                        </a:spcAft>
                        <a:buNone/>
                      </a:pPr>
                      <a:r>
                        <a:rPr b="1" lang="en" sz="2400">
                          <a:latin typeface="Times New Roman"/>
                          <a:ea typeface="Times New Roman"/>
                          <a:cs typeface="Times New Roman"/>
                          <a:sym typeface="Times New Roman"/>
                        </a:rPr>
                        <a:t>Glucocorticoids</a:t>
                      </a:r>
                      <a:endParaRPr b="1" sz="24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400">
                          <a:latin typeface="Times New Roman"/>
                          <a:ea typeface="Times New Roman"/>
                          <a:cs typeface="Times New Roman"/>
                          <a:sym typeface="Times New Roman"/>
                        </a:rPr>
                        <a:t>G</a:t>
                      </a:r>
                      <a:r>
                        <a:rPr lang="en" sz="2400">
                          <a:latin typeface="Times New Roman"/>
                          <a:ea typeface="Times New Roman"/>
                          <a:cs typeface="Times New Roman"/>
                          <a:sym typeface="Times New Roman"/>
                        </a:rPr>
                        <a:t>alactopoietic</a:t>
                      </a:r>
                      <a:r>
                        <a:rPr lang="en" sz="2400">
                          <a:latin typeface="Times New Roman"/>
                          <a:ea typeface="Times New Roman"/>
                          <a:cs typeface="Times New Roman"/>
                          <a:sym typeface="Times New Roman"/>
                        </a:rPr>
                        <a:t> in physiological doses.</a:t>
                      </a:r>
                      <a:endParaRPr sz="24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tcPr>
                </a:tc>
              </a:tr>
              <a:tr h="377275">
                <a:tc>
                  <a:txBody>
                    <a:bodyPr/>
                    <a:lstStyle/>
                    <a:p>
                      <a:pPr indent="0" lvl="0" marL="0" rtl="0" algn="ctr">
                        <a:spcBef>
                          <a:spcPts val="0"/>
                        </a:spcBef>
                        <a:spcAft>
                          <a:spcPts val="0"/>
                        </a:spcAft>
                        <a:buNone/>
                      </a:pPr>
                      <a:r>
                        <a:rPr b="1" lang="en" sz="2400">
                          <a:latin typeface="Times New Roman"/>
                          <a:ea typeface="Times New Roman"/>
                          <a:cs typeface="Times New Roman"/>
                          <a:sym typeface="Times New Roman"/>
                        </a:rPr>
                        <a:t>Thyroid Hormones</a:t>
                      </a:r>
                      <a:endParaRPr b="1" sz="24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400">
                          <a:latin typeface="Times New Roman"/>
                          <a:ea typeface="Times New Roman"/>
                          <a:cs typeface="Times New Roman"/>
                          <a:sym typeface="Times New Roman"/>
                        </a:rPr>
                        <a:t>Galactopoietic.</a:t>
                      </a:r>
                      <a:endParaRPr sz="24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tcPr>
                </a:tc>
              </a:tr>
              <a:tr h="878600">
                <a:tc>
                  <a:txBody>
                    <a:bodyPr/>
                    <a:lstStyle/>
                    <a:p>
                      <a:pPr indent="0" lvl="0" marL="0" rtl="0" algn="ctr">
                        <a:spcBef>
                          <a:spcPts val="0"/>
                        </a:spcBef>
                        <a:spcAft>
                          <a:spcPts val="0"/>
                        </a:spcAft>
                        <a:buClr>
                          <a:schemeClr val="dk1"/>
                        </a:buClr>
                        <a:buSzPts val="1100"/>
                        <a:buFont typeface="Arial"/>
                        <a:buNone/>
                      </a:pPr>
                      <a:r>
                        <a:rPr b="1" lang="en" sz="2400">
                          <a:solidFill>
                            <a:schemeClr val="dk1"/>
                          </a:solidFill>
                          <a:latin typeface="Times New Roman"/>
                          <a:ea typeface="Times New Roman"/>
                          <a:cs typeface="Times New Roman"/>
                          <a:sym typeface="Times New Roman"/>
                        </a:rPr>
                        <a:t>Ovarian Hormones</a:t>
                      </a:r>
                      <a:endParaRPr b="1" sz="2400">
                        <a:latin typeface="Times New Roman"/>
                        <a:ea typeface="Times New Roman"/>
                        <a:cs typeface="Times New Roman"/>
                        <a:sym typeface="Times New Roman"/>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381000" lvl="0" marL="457200" rtl="0" algn="l">
                        <a:spcBef>
                          <a:spcPts val="0"/>
                        </a:spcBef>
                        <a:spcAft>
                          <a:spcPts val="0"/>
                        </a:spcAft>
                        <a:buSzPts val="2400"/>
                        <a:buFont typeface="Times New Roman"/>
                        <a:buChar char="●"/>
                      </a:pPr>
                      <a:r>
                        <a:rPr b="1" lang="en" sz="2400">
                          <a:solidFill>
                            <a:srgbClr val="EA9999"/>
                          </a:solidFill>
                          <a:latin typeface="Times New Roman"/>
                          <a:ea typeface="Times New Roman"/>
                          <a:cs typeface="Times New Roman"/>
                          <a:sym typeface="Times New Roman"/>
                        </a:rPr>
                        <a:t>Estrogen</a:t>
                      </a:r>
                      <a:r>
                        <a:rPr lang="en" sz="2400">
                          <a:latin typeface="Times New Roman"/>
                          <a:ea typeface="Times New Roman"/>
                          <a:cs typeface="Times New Roman"/>
                          <a:sym typeface="Times New Roman"/>
                        </a:rPr>
                        <a:t> in very low doses is galactopoietic.</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solidFill>
                            <a:srgbClr val="EA9999"/>
                          </a:solidFill>
                          <a:latin typeface="Times New Roman"/>
                          <a:ea typeface="Times New Roman"/>
                          <a:cs typeface="Times New Roman"/>
                          <a:sym typeface="Times New Roman"/>
                        </a:rPr>
                        <a:t>Progesterone</a:t>
                      </a:r>
                      <a:r>
                        <a:rPr lang="en" sz="2400">
                          <a:latin typeface="Times New Roman"/>
                          <a:ea typeface="Times New Roman"/>
                          <a:cs typeface="Times New Roman"/>
                          <a:sym typeface="Times New Roman"/>
                        </a:rPr>
                        <a:t> alone has no effect on </a:t>
                      </a:r>
                      <a:r>
                        <a:rPr lang="en" sz="2400">
                          <a:latin typeface="Times New Roman"/>
                          <a:ea typeface="Times New Roman"/>
                          <a:cs typeface="Times New Roman"/>
                          <a:sym typeface="Times New Roman"/>
                        </a:rPr>
                        <a:t>galactopoiesis</a:t>
                      </a:r>
                      <a:r>
                        <a:rPr lang="en" sz="2400">
                          <a:latin typeface="Times New Roman"/>
                          <a:ea typeface="Times New Roman"/>
                          <a:cs typeface="Times New Roman"/>
                          <a:sym typeface="Times New Roman"/>
                        </a:rPr>
                        <a:t> because there are no progesterone receptors in the mammary gland during lactation.</a:t>
                      </a:r>
                      <a:endParaRPr sz="24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3810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tcPr>
                </a:tc>
              </a:tr>
            </a:tbl>
          </a:graphicData>
        </a:graphic>
      </p:graphicFrame>
      <p:sp>
        <p:nvSpPr>
          <p:cNvPr id="213" name="Google Shape;213;p19"/>
          <p:cNvSpPr txBox="1"/>
          <p:nvPr/>
        </p:nvSpPr>
        <p:spPr>
          <a:xfrm>
            <a:off x="558535" y="9711913"/>
            <a:ext cx="14335500" cy="96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solidFill>
                  <a:schemeClr val="dk1"/>
                </a:solidFill>
                <a:highlight>
                  <a:srgbClr val="D9D2E9"/>
                </a:highlight>
                <a:latin typeface="Oswald"/>
                <a:ea typeface="Oswald"/>
                <a:cs typeface="Oswald"/>
                <a:sym typeface="Oswald"/>
              </a:rPr>
              <a:t>Oxytocin and Psychic Stimuli Initiate Milk Ejection (“let-down”)</a:t>
            </a:r>
            <a:endParaRPr sz="3700">
              <a:solidFill>
                <a:schemeClr val="dk1"/>
              </a:solidFill>
              <a:highlight>
                <a:srgbClr val="D9D2E9"/>
              </a:highlight>
              <a:latin typeface="Oswald"/>
              <a:ea typeface="Oswald"/>
              <a:cs typeface="Oswald"/>
              <a:sym typeface="Oswald"/>
            </a:endParaRPr>
          </a:p>
          <a:p>
            <a:pPr indent="0" lvl="0" marL="0" rtl="0" algn="l">
              <a:spcBef>
                <a:spcPts val="0"/>
              </a:spcBef>
              <a:spcAft>
                <a:spcPts val="0"/>
              </a:spcAft>
              <a:buNone/>
            </a:pPr>
            <a:r>
              <a:t/>
            </a:r>
            <a:endParaRPr sz="3700">
              <a:solidFill>
                <a:schemeClr val="dk1"/>
              </a:solidFill>
              <a:highlight>
                <a:srgbClr val="D9D2E9"/>
              </a:highlight>
              <a:latin typeface="Oswald"/>
              <a:ea typeface="Oswald"/>
              <a:cs typeface="Oswald"/>
              <a:sym typeface="Oswald"/>
            </a:endParaRPr>
          </a:p>
          <a:p>
            <a:pPr indent="0" lvl="0" marL="0" rtl="0" algn="l">
              <a:spcBef>
                <a:spcPts val="0"/>
              </a:spcBef>
              <a:spcAft>
                <a:spcPts val="0"/>
              </a:spcAft>
              <a:buClr>
                <a:schemeClr val="dk1"/>
              </a:buClr>
              <a:buSzPts val="700"/>
              <a:buFont typeface="Arial"/>
              <a:buNone/>
            </a:pPr>
            <a:r>
              <a:t/>
            </a:r>
            <a:endParaRPr sz="2900">
              <a:solidFill>
                <a:schemeClr val="dk1"/>
              </a:solidFill>
              <a:highlight>
                <a:srgbClr val="D9D2E9"/>
              </a:highlight>
              <a:latin typeface="Oswald"/>
              <a:ea typeface="Oswald"/>
              <a:cs typeface="Oswald"/>
              <a:sym typeface="Oswald"/>
            </a:endParaRPr>
          </a:p>
        </p:txBody>
      </p:sp>
      <p:sp>
        <p:nvSpPr>
          <p:cNvPr id="214" name="Google Shape;214;p19"/>
          <p:cNvSpPr/>
          <p:nvPr/>
        </p:nvSpPr>
        <p:spPr>
          <a:xfrm>
            <a:off x="188020" y="9997874"/>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5" name="Google Shape;215;p19"/>
          <p:cNvSpPr/>
          <p:nvPr/>
        </p:nvSpPr>
        <p:spPr>
          <a:xfrm>
            <a:off x="531275" y="11190461"/>
            <a:ext cx="12661500" cy="1245300"/>
          </a:xfrm>
          <a:prstGeom prst="roundRect">
            <a:avLst>
              <a:gd fmla="val 14026" name="adj"/>
            </a:avLst>
          </a:prstGeom>
          <a:solidFill>
            <a:srgbClr val="F3F3F3"/>
          </a:solidFill>
          <a:ln cap="flat" cmpd="sng" w="9525">
            <a:solidFill>
              <a:srgbClr val="D9D9D9"/>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 Oxytocin contracts the myoepithelial cells, forcing milk from the alveoli into the ducts and sinuses where it is removed by the infant (galactokinetic effect).</a:t>
            </a:r>
            <a:endParaRPr sz="2200">
              <a:latin typeface="Times New Roman"/>
              <a:ea typeface="Times New Roman"/>
              <a:cs typeface="Times New Roman"/>
              <a:sym typeface="Times New Roman"/>
            </a:endParaRPr>
          </a:p>
        </p:txBody>
      </p:sp>
      <p:sp>
        <p:nvSpPr>
          <p:cNvPr id="216" name="Google Shape;216;p19"/>
          <p:cNvSpPr/>
          <p:nvPr/>
        </p:nvSpPr>
        <p:spPr>
          <a:xfrm>
            <a:off x="306937" y="10810762"/>
            <a:ext cx="3104100" cy="699600"/>
          </a:xfrm>
          <a:prstGeom prst="roundRect">
            <a:avLst>
              <a:gd fmla="val 24609" name="adj"/>
            </a:avLst>
          </a:prstGeom>
          <a:solidFill>
            <a:srgbClr val="B4A7D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swald"/>
                <a:ea typeface="Oswald"/>
                <a:cs typeface="Oswald"/>
                <a:sym typeface="Oswald"/>
              </a:rPr>
              <a:t>Milk Ejection Reflex:</a:t>
            </a:r>
            <a:endParaRPr sz="2800">
              <a:solidFill>
                <a:srgbClr val="FFFFFF"/>
              </a:solidFill>
              <a:latin typeface="Oswald"/>
              <a:ea typeface="Oswald"/>
              <a:cs typeface="Oswald"/>
              <a:sym typeface="Oswald"/>
            </a:endParaRPr>
          </a:p>
        </p:txBody>
      </p:sp>
      <p:sp>
        <p:nvSpPr>
          <p:cNvPr id="217" name="Google Shape;217;p19"/>
          <p:cNvSpPr/>
          <p:nvPr/>
        </p:nvSpPr>
        <p:spPr>
          <a:xfrm>
            <a:off x="531275" y="13070388"/>
            <a:ext cx="12661500" cy="1551600"/>
          </a:xfrm>
          <a:prstGeom prst="roundRect">
            <a:avLst>
              <a:gd fmla="val 14026" name="adj"/>
            </a:avLst>
          </a:prstGeom>
          <a:solidFill>
            <a:srgbClr val="F3F3F3"/>
          </a:solidFill>
          <a:ln cap="flat" cmpd="sng" w="9525">
            <a:solidFill>
              <a:srgbClr val="D9D9D9"/>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 Promoting contraction of myoepithelial cells, and thus milk ejection).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Oxytocin</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999999"/>
              </a:buClr>
              <a:buSzPts val="2200"/>
              <a:buFont typeface="Times New Roman"/>
              <a:buChar char="❏"/>
            </a:pPr>
            <a:r>
              <a:rPr lang="en" sz="2200">
                <a:latin typeface="Times New Roman"/>
                <a:ea typeface="Times New Roman"/>
                <a:cs typeface="Times New Roman"/>
                <a:sym typeface="Times New Roman"/>
              </a:rPr>
              <a:t>Vasopressin</a:t>
            </a:r>
            <a:r>
              <a:rPr lang="en" sz="2200">
                <a:solidFill>
                  <a:srgbClr val="999999"/>
                </a:solidFill>
                <a:latin typeface="Times New Roman"/>
                <a:ea typeface="Times New Roman"/>
                <a:cs typeface="Times New Roman"/>
                <a:sym typeface="Times New Roman"/>
              </a:rPr>
              <a:t> (similar chemical structure, differ by two amino acids. Even oxytocin has ADH effects)</a:t>
            </a:r>
            <a:endParaRPr sz="2200">
              <a:solidFill>
                <a:srgbClr val="999999"/>
              </a:solidFill>
              <a:latin typeface="Times New Roman"/>
              <a:ea typeface="Times New Roman"/>
              <a:cs typeface="Times New Roman"/>
              <a:sym typeface="Times New Roman"/>
            </a:endParaRPr>
          </a:p>
        </p:txBody>
      </p:sp>
      <p:sp>
        <p:nvSpPr>
          <p:cNvPr id="218" name="Google Shape;218;p19"/>
          <p:cNvSpPr txBox="1"/>
          <p:nvPr/>
        </p:nvSpPr>
        <p:spPr>
          <a:xfrm>
            <a:off x="1065185" y="14826555"/>
            <a:ext cx="14335500" cy="96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highlight>
                  <a:srgbClr val="D9D2E9"/>
                </a:highlight>
                <a:latin typeface="Oswald"/>
                <a:ea typeface="Oswald"/>
                <a:cs typeface="Oswald"/>
                <a:sym typeface="Oswald"/>
              </a:rPr>
              <a:t>Autocrine Control of Lactation</a:t>
            </a:r>
            <a:endParaRPr sz="3700">
              <a:highlight>
                <a:srgbClr val="D9D2E9"/>
              </a:highlight>
              <a:latin typeface="Oswald"/>
              <a:ea typeface="Oswald"/>
              <a:cs typeface="Oswald"/>
              <a:sym typeface="Oswald"/>
            </a:endParaRPr>
          </a:p>
          <a:p>
            <a:pPr indent="0" lvl="0" marL="0" rtl="0" algn="l">
              <a:spcBef>
                <a:spcPts val="0"/>
              </a:spcBef>
              <a:spcAft>
                <a:spcPts val="0"/>
              </a:spcAft>
              <a:buClr>
                <a:schemeClr val="dk1"/>
              </a:buClr>
              <a:buSzPts val="700"/>
              <a:buFont typeface="Arial"/>
              <a:buNone/>
            </a:pPr>
            <a:r>
              <a:t/>
            </a:r>
            <a:endParaRPr sz="2900">
              <a:highlight>
                <a:srgbClr val="D9D2E9"/>
              </a:highlight>
              <a:latin typeface="Oswald"/>
              <a:ea typeface="Oswald"/>
              <a:cs typeface="Oswald"/>
              <a:sym typeface="Oswald"/>
            </a:endParaRPr>
          </a:p>
        </p:txBody>
      </p:sp>
      <p:sp>
        <p:nvSpPr>
          <p:cNvPr id="219" name="Google Shape;219;p19"/>
          <p:cNvSpPr/>
          <p:nvPr/>
        </p:nvSpPr>
        <p:spPr>
          <a:xfrm>
            <a:off x="694670" y="15112517"/>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0" name="Google Shape;220;p19"/>
          <p:cNvSpPr txBox="1"/>
          <p:nvPr/>
        </p:nvSpPr>
        <p:spPr>
          <a:xfrm>
            <a:off x="531275" y="15808375"/>
            <a:ext cx="8078400" cy="22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Times New Roman"/>
                <a:ea typeface="Times New Roman"/>
                <a:cs typeface="Times New Roman"/>
                <a:sym typeface="Times New Roman"/>
              </a:rPr>
              <a:t>Influence of Local Factors Acting on the Breasts</a:t>
            </a:r>
            <a:endParaRPr b="1" sz="2300">
              <a:latin typeface="Times New Roman"/>
              <a:ea typeface="Times New Roman"/>
              <a:cs typeface="Times New Roman"/>
              <a:sym typeface="Times New Roman"/>
            </a:endParaRPr>
          </a:p>
          <a:p>
            <a:pPr indent="0" lvl="0" marL="0" rtl="0" algn="l">
              <a:spcBef>
                <a:spcPts val="0"/>
              </a:spcBef>
              <a:spcAft>
                <a:spcPts val="0"/>
              </a:spcAft>
              <a:buNone/>
            </a:pPr>
            <a:r>
              <a:t/>
            </a:r>
            <a:endParaRPr b="1"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It is not just the level of maternal hormones, but the efficiency of milk removal that governs the volume product in each breast.</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A protein factor called </a:t>
            </a:r>
            <a:r>
              <a:rPr b="1" lang="en" sz="2300">
                <a:latin typeface="Times New Roman"/>
                <a:ea typeface="Times New Roman"/>
                <a:cs typeface="Times New Roman"/>
                <a:sym typeface="Times New Roman"/>
              </a:rPr>
              <a:t>feedback inhibitor of lactation (FIL)</a:t>
            </a:r>
            <a:r>
              <a:rPr lang="en" sz="2300">
                <a:latin typeface="Times New Roman"/>
                <a:ea typeface="Times New Roman"/>
                <a:cs typeface="Times New Roman"/>
                <a:sym typeface="Times New Roman"/>
              </a:rPr>
              <a:t> is secreted with other milk components into the alveolar lumen.</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FIL, insensitive to prolactin decreases milk production. </a:t>
            </a:r>
            <a:endParaRPr sz="2300">
              <a:latin typeface="Times New Roman"/>
              <a:ea typeface="Times New Roman"/>
              <a:cs typeface="Times New Roman"/>
              <a:sym typeface="Times New Roman"/>
            </a:endParaRPr>
          </a:p>
          <a:p>
            <a:pPr indent="-342900" lvl="0" marL="457200" rtl="0" algn="l">
              <a:spcBef>
                <a:spcPts val="0"/>
              </a:spcBef>
              <a:spcAft>
                <a:spcPts val="0"/>
              </a:spcAft>
              <a:buClr>
                <a:srgbClr val="999999"/>
              </a:buClr>
              <a:buSzPts val="1800"/>
              <a:buFont typeface="Times New Roman"/>
              <a:buChar char="-"/>
            </a:pPr>
            <a:r>
              <a:rPr lang="en" sz="1800">
                <a:solidFill>
                  <a:srgbClr val="999999"/>
                </a:solidFill>
                <a:latin typeface="Times New Roman"/>
                <a:ea typeface="Times New Roman"/>
                <a:cs typeface="Times New Roman"/>
                <a:sym typeface="Times New Roman"/>
              </a:rPr>
              <a:t>Its presence inhibits further milk secretion, therefore whenever it is removed there will be less inhibition and more milk secretion. </a:t>
            </a:r>
            <a:endParaRPr sz="1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p:txBody>
      </p:sp>
      <p:sp>
        <p:nvSpPr>
          <p:cNvPr id="221" name="Google Shape;221;p19"/>
          <p:cNvSpPr/>
          <p:nvPr/>
        </p:nvSpPr>
        <p:spPr>
          <a:xfrm>
            <a:off x="188025" y="1673825"/>
            <a:ext cx="13528500" cy="2643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latin typeface="Times New Roman"/>
                <a:ea typeface="Times New Roman"/>
                <a:cs typeface="Times New Roman"/>
                <a:sym typeface="Times New Roman"/>
              </a:rPr>
              <a:t>Galactopoiesis</a:t>
            </a:r>
            <a:r>
              <a:rPr lang="en" sz="2400">
                <a:latin typeface="Times New Roman"/>
                <a:ea typeface="Times New Roman"/>
                <a:cs typeface="Times New Roman"/>
                <a:sym typeface="Times New Roman"/>
              </a:rPr>
              <a:t> is defined as the maintenance of lactation once lactation has been established, </a:t>
            </a:r>
            <a:r>
              <a:rPr lang="en" sz="2400">
                <a:solidFill>
                  <a:srgbClr val="8E7CC3"/>
                </a:solidFill>
                <a:latin typeface="Times New Roman"/>
                <a:ea typeface="Times New Roman"/>
                <a:cs typeface="Times New Roman"/>
                <a:sym typeface="Times New Roman"/>
              </a:rPr>
              <a:t>starts 9-15 days postpartum.</a:t>
            </a:r>
            <a:endParaRPr sz="2400">
              <a:solidFill>
                <a:srgbClr val="8E7CC3"/>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solidFill>
                  <a:schemeClr val="dk1"/>
                </a:solidFill>
                <a:latin typeface="Times New Roman"/>
                <a:ea typeface="Times New Roman"/>
                <a:cs typeface="Times New Roman"/>
                <a:sym typeface="Times New Roman"/>
              </a:rPr>
              <a:t>Galactopoietic hormones </a:t>
            </a:r>
            <a:r>
              <a:rPr lang="en" sz="2400">
                <a:latin typeface="Times New Roman"/>
                <a:ea typeface="Times New Roman"/>
                <a:cs typeface="Times New Roman"/>
                <a:sym typeface="Times New Roman"/>
              </a:rPr>
              <a:t>(maintaining milk production after it has been established):</a:t>
            </a: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PRL (primary)</a:t>
            </a:r>
            <a:endParaRPr b="1"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Cortisol, Insulin, thyroid hormone and growth hormone (permissive) </a:t>
            </a:r>
            <a:endParaRPr b="1"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Oxytocin</a:t>
            </a:r>
            <a:endParaRPr b="1"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Ovarian hormones</a:t>
            </a:r>
            <a:endParaRPr b="1" sz="2400">
              <a:latin typeface="Times New Roman"/>
              <a:ea typeface="Times New Roman"/>
              <a:cs typeface="Times New Roman"/>
              <a:sym typeface="Times New Roman"/>
            </a:endParaRPr>
          </a:p>
          <a:p>
            <a:pPr indent="0" lvl="0" marL="0" rtl="0" algn="l">
              <a:spcBef>
                <a:spcPts val="0"/>
              </a:spcBef>
              <a:spcAft>
                <a:spcPts val="0"/>
              </a:spcAft>
              <a:buNone/>
            </a:pPr>
            <a:r>
              <a:t/>
            </a:r>
            <a:endParaRPr b="1" sz="2400">
              <a:solidFill>
                <a:srgbClr val="FFFFFF"/>
              </a:solidFill>
              <a:latin typeface="Times New Roman"/>
              <a:ea typeface="Times New Roman"/>
              <a:cs typeface="Times New Roman"/>
              <a:sym typeface="Times New Roman"/>
            </a:endParaRPr>
          </a:p>
        </p:txBody>
      </p:sp>
      <p:sp>
        <p:nvSpPr>
          <p:cNvPr id="222" name="Google Shape;222;p19"/>
          <p:cNvSpPr/>
          <p:nvPr/>
        </p:nvSpPr>
        <p:spPr>
          <a:xfrm>
            <a:off x="306925" y="12690713"/>
            <a:ext cx="3879300" cy="699600"/>
          </a:xfrm>
          <a:prstGeom prst="roundRect">
            <a:avLst>
              <a:gd fmla="val 24609" name="adj"/>
            </a:avLst>
          </a:prstGeom>
          <a:solidFill>
            <a:srgbClr val="B4A7D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swald"/>
                <a:ea typeface="Oswald"/>
                <a:cs typeface="Oswald"/>
                <a:sym typeface="Oswald"/>
              </a:rPr>
              <a:t>Galactokinetic Hormones</a:t>
            </a:r>
            <a:endParaRPr sz="2800">
              <a:solidFill>
                <a:srgbClr val="FFFFFF"/>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0"/>
          <p:cNvSpPr txBox="1"/>
          <p:nvPr/>
        </p:nvSpPr>
        <p:spPr>
          <a:xfrm>
            <a:off x="2150250" y="10805445"/>
            <a:ext cx="9796500" cy="6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Figure 8-17 </a:t>
            </a:r>
            <a:r>
              <a:rPr lang="en" sz="2000">
                <a:latin typeface="Times New Roman"/>
                <a:ea typeface="Times New Roman"/>
                <a:cs typeface="Times New Roman"/>
                <a:sym typeface="Times New Roman"/>
              </a:rPr>
              <a:t>Suckling is the most powerful physiological stimulus for PRL release.</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solidFill>
                  <a:srgbClr val="999999"/>
                </a:solidFill>
                <a:latin typeface="Times New Roman"/>
                <a:ea typeface="Times New Roman"/>
                <a:cs typeface="Times New Roman"/>
                <a:sym typeface="Times New Roman"/>
              </a:rPr>
              <a:t>This graph shows the peaks in prolactin release in response to suckling. </a:t>
            </a:r>
            <a:endParaRPr sz="2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228" name="Google Shape;228;p20"/>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9" name="Google Shape;229;p20"/>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0" name="Google Shape;230;p2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231" name="Google Shape;231;p20"/>
          <p:cNvSpPr txBox="1"/>
          <p:nvPr/>
        </p:nvSpPr>
        <p:spPr>
          <a:xfrm>
            <a:off x="929925" y="370475"/>
            <a:ext cx="10842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232" name="Google Shape;232;p20"/>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pic>
        <p:nvPicPr>
          <p:cNvPr id="233" name="Google Shape;233;p20"/>
          <p:cNvPicPr preferRelativeResize="0"/>
          <p:nvPr/>
        </p:nvPicPr>
        <p:blipFill rotWithShape="1">
          <a:blip r:embed="rId3">
            <a:alphaModFix/>
          </a:blip>
          <a:srcRect b="2316" l="5381" r="12455" t="19673"/>
          <a:stretch/>
        </p:blipFill>
        <p:spPr>
          <a:xfrm>
            <a:off x="817225" y="2006575"/>
            <a:ext cx="4652753" cy="4941575"/>
          </a:xfrm>
          <a:prstGeom prst="rect">
            <a:avLst/>
          </a:prstGeom>
          <a:noFill/>
          <a:ln cap="flat" cmpd="sng" w="9525">
            <a:solidFill>
              <a:srgbClr val="000000"/>
            </a:solidFill>
            <a:prstDash val="solid"/>
            <a:round/>
            <a:headEnd len="sm" w="sm" type="none"/>
            <a:tailEnd len="sm" w="sm" type="none"/>
          </a:ln>
        </p:spPr>
      </p:pic>
      <p:pic>
        <p:nvPicPr>
          <p:cNvPr id="234" name="Google Shape;234;p20"/>
          <p:cNvPicPr preferRelativeResize="0"/>
          <p:nvPr/>
        </p:nvPicPr>
        <p:blipFill rotWithShape="1">
          <a:blip r:embed="rId4">
            <a:alphaModFix/>
          </a:blip>
          <a:srcRect b="2079" l="2524" r="2921" t="22013"/>
          <a:stretch/>
        </p:blipFill>
        <p:spPr>
          <a:xfrm>
            <a:off x="3638375" y="7697563"/>
            <a:ext cx="6627075" cy="3167298"/>
          </a:xfrm>
          <a:prstGeom prst="rect">
            <a:avLst/>
          </a:prstGeom>
          <a:noFill/>
          <a:ln cap="flat" cmpd="sng" w="9525">
            <a:solidFill>
              <a:srgbClr val="000000"/>
            </a:solidFill>
            <a:prstDash val="solid"/>
            <a:round/>
            <a:headEnd len="sm" w="sm" type="none"/>
            <a:tailEnd len="sm" w="sm" type="none"/>
          </a:ln>
        </p:spPr>
      </p:pic>
      <p:pic>
        <p:nvPicPr>
          <p:cNvPr id="235" name="Google Shape;235;p20"/>
          <p:cNvPicPr preferRelativeResize="0"/>
          <p:nvPr/>
        </p:nvPicPr>
        <p:blipFill rotWithShape="1">
          <a:blip r:embed="rId5">
            <a:alphaModFix/>
          </a:blip>
          <a:srcRect b="0" l="43986" r="17553" t="16079"/>
          <a:stretch/>
        </p:blipFill>
        <p:spPr>
          <a:xfrm>
            <a:off x="8859596" y="1896225"/>
            <a:ext cx="3215398" cy="5162277"/>
          </a:xfrm>
          <a:prstGeom prst="rect">
            <a:avLst/>
          </a:prstGeom>
          <a:noFill/>
          <a:ln cap="flat" cmpd="sng" w="19050">
            <a:solidFill>
              <a:srgbClr val="45818E"/>
            </a:solidFill>
            <a:prstDash val="solid"/>
            <a:round/>
            <a:headEnd len="sm" w="sm" type="none"/>
            <a:tailEnd len="sm" w="sm" type="none"/>
          </a:ln>
        </p:spPr>
      </p:pic>
      <p:sp>
        <p:nvSpPr>
          <p:cNvPr id="236" name="Google Shape;236;p20"/>
          <p:cNvSpPr/>
          <p:nvPr/>
        </p:nvSpPr>
        <p:spPr>
          <a:xfrm flipH="1" rot="10800000">
            <a:off x="351150" y="11755150"/>
            <a:ext cx="13394700" cy="4941300"/>
          </a:xfrm>
          <a:prstGeom prst="round1Rect">
            <a:avLst>
              <a:gd fmla="val 16667" name="adj"/>
            </a:avLst>
          </a:prstGeom>
          <a:noFill/>
          <a:ln cap="flat" cmpd="sng" w="9525">
            <a:solidFill>
              <a:srgbClr val="EA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7" name="Google Shape;237;p20"/>
          <p:cNvSpPr/>
          <p:nvPr/>
        </p:nvSpPr>
        <p:spPr>
          <a:xfrm>
            <a:off x="12310794" y="11754875"/>
            <a:ext cx="468600" cy="49413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8" name="Google Shape;238;p20"/>
          <p:cNvSpPr txBox="1"/>
          <p:nvPr/>
        </p:nvSpPr>
        <p:spPr>
          <a:xfrm>
            <a:off x="1166363" y="11772077"/>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highlight>
                  <a:srgbClr val="F4CCCC"/>
                </a:highlight>
                <a:latin typeface="Oswald"/>
                <a:ea typeface="Oswald"/>
                <a:cs typeface="Oswald"/>
                <a:sym typeface="Oswald"/>
              </a:rPr>
              <a:t>Milk Production</a:t>
            </a:r>
            <a:endParaRPr sz="3700">
              <a:highlight>
                <a:srgbClr val="F4CCCC"/>
              </a:highlight>
              <a:latin typeface="Oswald"/>
              <a:ea typeface="Oswald"/>
              <a:cs typeface="Oswald"/>
              <a:sym typeface="Oswald"/>
            </a:endParaRPr>
          </a:p>
        </p:txBody>
      </p:sp>
      <p:sp>
        <p:nvSpPr>
          <p:cNvPr id="239" name="Google Shape;239;p20"/>
          <p:cNvSpPr txBox="1"/>
          <p:nvPr/>
        </p:nvSpPr>
        <p:spPr>
          <a:xfrm>
            <a:off x="351150" y="12546512"/>
            <a:ext cx="7966500" cy="4478700"/>
          </a:xfrm>
          <a:prstGeom prst="rect">
            <a:avLst/>
          </a:prstGeom>
          <a:noFill/>
          <a:ln>
            <a:noFill/>
          </a:ln>
        </p:spPr>
        <p:txBody>
          <a:bodyPr anchorCtr="0" anchor="t" bIns="242375" lIns="242375" spcFirstLastPara="1" rIns="242375" wrap="square" tIns="242375">
            <a:noAutofit/>
          </a:bodyPr>
          <a:lstStyle/>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Milk production is a "use it or lose it" process.</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The more often and effectively the baby nurses, more milk will be produced.</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Lactation is maintained by continuous removal of milk.</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Milk production &lt;100 ml/day in day 1 postpartum.</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Milk production by day 3 reaches 500 ml/day.</a:t>
            </a: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b="1" lang="en" sz="2300">
                <a:solidFill>
                  <a:srgbClr val="674EA7"/>
                </a:solidFill>
                <a:latin typeface="Times New Roman"/>
                <a:ea typeface="Times New Roman"/>
                <a:cs typeface="Times New Roman"/>
                <a:sym typeface="Times New Roman"/>
              </a:rPr>
              <a:t>Involution</a:t>
            </a:r>
            <a:r>
              <a:rPr lang="en" sz="2300">
                <a:solidFill>
                  <a:srgbClr val="8E7CC3"/>
                </a:solidFill>
                <a:latin typeface="Times New Roman"/>
                <a:ea typeface="Times New Roman"/>
                <a:cs typeface="Times New Roman"/>
                <a:sym typeface="Times New Roman"/>
              </a:rPr>
              <a:t>: when the breasts stop producing milk completely after weaning.</a:t>
            </a:r>
            <a:endParaRPr sz="2300">
              <a:solidFill>
                <a:srgbClr val="8E7CC3"/>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Milk composition changes dramatically (↓Na+2 &amp; Cl- ) due to closure of tight junctions that block paracellular pathway. </a:t>
            </a:r>
            <a:endParaRPr sz="23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p:txBody>
      </p:sp>
      <p:sp>
        <p:nvSpPr>
          <p:cNvPr id="240" name="Google Shape;240;p20"/>
          <p:cNvSpPr/>
          <p:nvPr/>
        </p:nvSpPr>
        <p:spPr>
          <a:xfrm>
            <a:off x="11552636" y="11754875"/>
            <a:ext cx="468600" cy="49413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1" name="Google Shape;241;p20"/>
          <p:cNvSpPr/>
          <p:nvPr/>
        </p:nvSpPr>
        <p:spPr>
          <a:xfrm>
            <a:off x="812828" y="1206761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42" name="Google Shape;242;p20"/>
          <p:cNvPicPr preferRelativeResize="0"/>
          <p:nvPr/>
        </p:nvPicPr>
        <p:blipFill rotWithShape="1">
          <a:blip r:embed="rId6">
            <a:alphaModFix/>
          </a:blip>
          <a:srcRect b="3638" l="12212" r="10976" t="12917"/>
          <a:stretch/>
        </p:blipFill>
        <p:spPr>
          <a:xfrm>
            <a:off x="8712655" y="12218800"/>
            <a:ext cx="4396926" cy="3814149"/>
          </a:xfrm>
          <a:prstGeom prst="rect">
            <a:avLst/>
          </a:prstGeom>
          <a:noFill/>
          <a:ln cap="flat" cmpd="sng" w="19050">
            <a:solidFill>
              <a:srgbClr val="45818E"/>
            </a:solidFill>
            <a:prstDash val="solid"/>
            <a:round/>
            <a:headEnd len="sm" w="sm" type="none"/>
            <a:tailEnd len="sm" w="sm" type="none"/>
          </a:ln>
        </p:spPr>
      </p:pic>
      <p:sp>
        <p:nvSpPr>
          <p:cNvPr id="243" name="Google Shape;243;p20"/>
          <p:cNvSpPr txBox="1"/>
          <p:nvPr/>
        </p:nvSpPr>
        <p:spPr>
          <a:xfrm>
            <a:off x="9583317" y="15818364"/>
            <a:ext cx="26556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8-18</a:t>
            </a:r>
            <a:endParaRPr b="1" sz="2200">
              <a:latin typeface="Merriweather"/>
              <a:ea typeface="Merriweather"/>
              <a:cs typeface="Merriweather"/>
              <a:sym typeface="Merriweather"/>
            </a:endParaRPr>
          </a:p>
        </p:txBody>
      </p:sp>
      <p:sp>
        <p:nvSpPr>
          <p:cNvPr id="244" name="Google Shape;244;p20"/>
          <p:cNvSpPr txBox="1"/>
          <p:nvPr/>
        </p:nvSpPr>
        <p:spPr>
          <a:xfrm>
            <a:off x="812826" y="1695489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highlight>
                  <a:srgbClr val="F4CCCC"/>
                </a:highlight>
                <a:latin typeface="Oswald"/>
                <a:ea typeface="Oswald"/>
                <a:cs typeface="Oswald"/>
                <a:sym typeface="Oswald"/>
              </a:rPr>
              <a:t>AAP Recommendations</a:t>
            </a:r>
            <a:endParaRPr sz="3700">
              <a:highlight>
                <a:srgbClr val="F4CCCC"/>
              </a:highlight>
              <a:latin typeface="Oswald"/>
              <a:ea typeface="Oswald"/>
              <a:cs typeface="Oswald"/>
              <a:sym typeface="Oswald"/>
            </a:endParaRPr>
          </a:p>
        </p:txBody>
      </p:sp>
      <p:sp>
        <p:nvSpPr>
          <p:cNvPr id="245" name="Google Shape;245;p20"/>
          <p:cNvSpPr/>
          <p:nvPr/>
        </p:nvSpPr>
        <p:spPr>
          <a:xfrm>
            <a:off x="422616" y="17272853"/>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6" name="Google Shape;246;p20"/>
          <p:cNvSpPr txBox="1"/>
          <p:nvPr/>
        </p:nvSpPr>
        <p:spPr>
          <a:xfrm>
            <a:off x="616375" y="17871895"/>
            <a:ext cx="13394700" cy="14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dk1"/>
                </a:solidFill>
                <a:latin typeface="Times New Roman"/>
                <a:ea typeface="Times New Roman"/>
                <a:cs typeface="Times New Roman"/>
                <a:sym typeface="Times New Roman"/>
              </a:rPr>
              <a:t>○  </a:t>
            </a:r>
            <a:r>
              <a:rPr lang="en" sz="2600">
                <a:latin typeface="Times New Roman"/>
                <a:ea typeface="Times New Roman"/>
                <a:cs typeface="Times New Roman"/>
                <a:sym typeface="Times New Roman"/>
              </a:rPr>
              <a:t>Exclusive </a:t>
            </a:r>
            <a:r>
              <a:rPr lang="en" sz="2600">
                <a:latin typeface="Times New Roman"/>
                <a:ea typeface="Times New Roman"/>
                <a:cs typeface="Times New Roman"/>
                <a:sym typeface="Times New Roman"/>
              </a:rPr>
              <a:t>breastfeeding</a:t>
            </a:r>
            <a:r>
              <a:rPr lang="en" sz="2600">
                <a:latin typeface="Times New Roman"/>
                <a:ea typeface="Times New Roman"/>
                <a:cs typeface="Times New Roman"/>
                <a:sym typeface="Times New Roman"/>
              </a:rPr>
              <a:t> for the first six months of life.</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solidFill>
                  <a:schemeClr val="dk1"/>
                </a:solidFill>
                <a:latin typeface="Times New Roman"/>
                <a:ea typeface="Times New Roman"/>
                <a:cs typeface="Times New Roman"/>
                <a:sym typeface="Times New Roman"/>
              </a:rPr>
              <a:t>○  </a:t>
            </a:r>
            <a:r>
              <a:rPr lang="en" sz="2600">
                <a:latin typeface="Times New Roman"/>
                <a:ea typeface="Times New Roman"/>
                <a:cs typeface="Times New Roman"/>
                <a:sym typeface="Times New Roman"/>
              </a:rPr>
              <a:t>Continued </a:t>
            </a:r>
            <a:r>
              <a:rPr lang="en" sz="2600">
                <a:latin typeface="Times New Roman"/>
                <a:ea typeface="Times New Roman"/>
                <a:cs typeface="Times New Roman"/>
                <a:sym typeface="Times New Roman"/>
              </a:rPr>
              <a:t>breastfeeding</a:t>
            </a:r>
            <a:r>
              <a:rPr lang="en" sz="2600">
                <a:latin typeface="Times New Roman"/>
                <a:ea typeface="Times New Roman"/>
                <a:cs typeface="Times New Roman"/>
                <a:sym typeface="Times New Roman"/>
              </a:rPr>
              <a:t> for at least one year, ‘As long as is desired by mother and child’.</a:t>
            </a:r>
            <a:endParaRPr sz="2600">
              <a:latin typeface="Times New Roman"/>
              <a:ea typeface="Times New Roman"/>
              <a:cs typeface="Times New Roman"/>
              <a:sym typeface="Times New Roman"/>
            </a:endParaRPr>
          </a:p>
        </p:txBody>
      </p:sp>
      <p:sp>
        <p:nvSpPr>
          <p:cNvPr id="247" name="Google Shape;247;p20"/>
          <p:cNvSpPr/>
          <p:nvPr/>
        </p:nvSpPr>
        <p:spPr>
          <a:xfrm>
            <a:off x="4680143" y="1879725"/>
            <a:ext cx="408000" cy="33000"/>
          </a:xfrm>
          <a:prstGeom prst="roundRect">
            <a:avLst>
              <a:gd fmla="val 0" name="adj"/>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
          <p:cNvSpPr txBox="1"/>
          <p:nvPr/>
        </p:nvSpPr>
        <p:spPr>
          <a:xfrm>
            <a:off x="929925" y="1177325"/>
            <a:ext cx="7929600" cy="15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highlight>
                  <a:srgbClr val="F4CCCC"/>
                </a:highlight>
                <a:latin typeface="Oswald"/>
                <a:ea typeface="Oswald"/>
                <a:cs typeface="Oswald"/>
                <a:sym typeface="Oswald"/>
              </a:rPr>
              <a:t>Suckling Reflex</a:t>
            </a:r>
            <a:endParaRPr sz="3600">
              <a:highlight>
                <a:srgbClr val="F4CCCC"/>
              </a:highlight>
            </a:endParaRPr>
          </a:p>
        </p:txBody>
      </p:sp>
      <p:sp>
        <p:nvSpPr>
          <p:cNvPr id="249" name="Google Shape;249;p20"/>
          <p:cNvSpPr/>
          <p:nvPr/>
        </p:nvSpPr>
        <p:spPr>
          <a:xfrm>
            <a:off x="422636" y="1297149"/>
            <a:ext cx="5100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50" name="Google Shape;250;p20"/>
          <p:cNvSpPr txBox="1"/>
          <p:nvPr/>
        </p:nvSpPr>
        <p:spPr>
          <a:xfrm>
            <a:off x="712425" y="6914500"/>
            <a:ext cx="7338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Figure 8-15 </a:t>
            </a:r>
            <a:r>
              <a:rPr lang="en" sz="2000">
                <a:latin typeface="Times New Roman"/>
                <a:ea typeface="Times New Roman"/>
                <a:cs typeface="Times New Roman"/>
                <a:sym typeface="Times New Roman"/>
              </a:rPr>
              <a:t>suckling stimulates the release of TRH from the hypothalamu.</a:t>
            </a:r>
            <a:r>
              <a:rPr lang="en" sz="2000">
                <a:solidFill>
                  <a:srgbClr val="999999"/>
                </a:solidFill>
                <a:latin typeface="Times New Roman"/>
                <a:ea typeface="Times New Roman"/>
                <a:cs typeface="Times New Roman"/>
                <a:sym typeface="Times New Roman"/>
              </a:rPr>
              <a:t> The other breast will also be stimulated.</a:t>
            </a:r>
            <a:endParaRPr sz="2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251" name="Google Shape;251;p20"/>
          <p:cNvSpPr txBox="1"/>
          <p:nvPr/>
        </p:nvSpPr>
        <p:spPr>
          <a:xfrm>
            <a:off x="9374881" y="7058506"/>
            <a:ext cx="1127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erriweather"/>
                <a:ea typeface="Merriweather"/>
                <a:cs typeface="Merriweather"/>
                <a:sym typeface="Merriweather"/>
              </a:rPr>
              <a:t>Figure 8-16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21"/>
          <p:cNvSpPr/>
          <p:nvPr/>
        </p:nvSpPr>
        <p:spPr>
          <a:xfrm>
            <a:off x="0" y="114841"/>
            <a:ext cx="11331900" cy="6996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7" name="Google Shape;257;p21"/>
          <p:cNvSpPr/>
          <p:nvPr/>
        </p:nvSpPr>
        <p:spPr>
          <a:xfrm>
            <a:off x="656616" y="11488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8" name="Google Shape;258;p21"/>
          <p:cNvSpPr txBox="1"/>
          <p:nvPr/>
        </p:nvSpPr>
        <p:spPr>
          <a:xfrm>
            <a:off x="11409324" y="10450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 </a:t>
            </a:r>
            <a:endParaRPr sz="3500">
              <a:latin typeface="Oswald"/>
              <a:ea typeface="Oswald"/>
              <a:cs typeface="Oswald"/>
              <a:sym typeface="Oswald"/>
            </a:endParaRPr>
          </a:p>
        </p:txBody>
      </p:sp>
      <p:sp>
        <p:nvSpPr>
          <p:cNvPr id="259" name="Google Shape;259;p21"/>
          <p:cNvSpPr txBox="1"/>
          <p:nvPr/>
        </p:nvSpPr>
        <p:spPr>
          <a:xfrm>
            <a:off x="929925" y="114850"/>
            <a:ext cx="8310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HORMONES AFFECTING THE BREAST</a:t>
            </a:r>
            <a:endParaRPr sz="3200">
              <a:solidFill>
                <a:srgbClr val="FFFFFF"/>
              </a:solidFill>
              <a:latin typeface="Oswald"/>
              <a:ea typeface="Oswald"/>
              <a:cs typeface="Oswald"/>
              <a:sym typeface="Oswald"/>
            </a:endParaRPr>
          </a:p>
        </p:txBody>
      </p:sp>
      <p:sp>
        <p:nvSpPr>
          <p:cNvPr id="260" name="Google Shape;260;p21"/>
          <p:cNvSpPr txBox="1"/>
          <p:nvPr/>
        </p:nvSpPr>
        <p:spPr>
          <a:xfrm>
            <a:off x="188014" y="6597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p:txBody>
      </p:sp>
      <p:sp>
        <p:nvSpPr>
          <p:cNvPr id="261" name="Google Shape;261;p21"/>
          <p:cNvSpPr/>
          <p:nvPr/>
        </p:nvSpPr>
        <p:spPr>
          <a:xfrm>
            <a:off x="4523396" y="3272062"/>
            <a:ext cx="408000" cy="33000"/>
          </a:xfrm>
          <a:prstGeom prst="roundRect">
            <a:avLst>
              <a:gd fmla="val 0" name="adj"/>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1"/>
          <p:cNvSpPr txBox="1"/>
          <p:nvPr/>
        </p:nvSpPr>
        <p:spPr>
          <a:xfrm>
            <a:off x="922351" y="2571600"/>
            <a:ext cx="8161500" cy="9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highlight>
                  <a:srgbClr val="CCCCCC"/>
                </a:highlight>
                <a:latin typeface="Oswald"/>
                <a:ea typeface="Oswald"/>
                <a:cs typeface="Oswald"/>
                <a:sym typeface="Oswald"/>
              </a:rPr>
              <a:t>Why Do Males Have Nipples Then? </a:t>
            </a:r>
            <a:endParaRPr sz="4800">
              <a:highlight>
                <a:srgbClr val="CCCCCC"/>
              </a:highlight>
            </a:endParaRPr>
          </a:p>
        </p:txBody>
      </p:sp>
      <p:sp>
        <p:nvSpPr>
          <p:cNvPr id="263" name="Google Shape;263;p21"/>
          <p:cNvSpPr/>
          <p:nvPr/>
        </p:nvSpPr>
        <p:spPr>
          <a:xfrm>
            <a:off x="31269" y="2678843"/>
            <a:ext cx="741900" cy="6978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4" name="Google Shape;264;p21"/>
          <p:cNvSpPr/>
          <p:nvPr/>
        </p:nvSpPr>
        <p:spPr>
          <a:xfrm>
            <a:off x="4523408" y="8682121"/>
            <a:ext cx="408000" cy="33000"/>
          </a:xfrm>
          <a:prstGeom prst="roundRect">
            <a:avLst>
              <a:gd fmla="val 0" name="adj"/>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1"/>
          <p:cNvSpPr txBox="1"/>
          <p:nvPr/>
        </p:nvSpPr>
        <p:spPr>
          <a:xfrm>
            <a:off x="1047675" y="9960951"/>
            <a:ext cx="12201600" cy="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highlight>
                  <a:srgbClr val="CCCCCC"/>
                </a:highlight>
                <a:latin typeface="Oswald"/>
                <a:ea typeface="Oswald"/>
                <a:cs typeface="Oswald"/>
                <a:sym typeface="Oswald"/>
              </a:rPr>
              <a:t>The Microbes of Human Milk: Is Milk Really Sterile?</a:t>
            </a:r>
            <a:endParaRPr sz="4100">
              <a:highlight>
                <a:srgbClr val="CCCCCC"/>
              </a:highlight>
            </a:endParaRPr>
          </a:p>
        </p:txBody>
      </p:sp>
      <p:sp>
        <p:nvSpPr>
          <p:cNvPr id="266" name="Google Shape;266;p21"/>
          <p:cNvSpPr/>
          <p:nvPr/>
        </p:nvSpPr>
        <p:spPr>
          <a:xfrm>
            <a:off x="156600" y="10050282"/>
            <a:ext cx="741900" cy="5808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7" name="Google Shape;267;p21"/>
          <p:cNvSpPr txBox="1"/>
          <p:nvPr/>
        </p:nvSpPr>
        <p:spPr>
          <a:xfrm>
            <a:off x="156600" y="10881774"/>
            <a:ext cx="11018400" cy="3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The prevalent belief was that breast milk is sterile, free of any microbes and that any microbes isolated from breast milk were mere contaminants from the infant's mouth, mother's skin or breastpumps.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However even when breast milk was isolated in the most sterile of ways, microbes were detected. And the microbes isolated from breastmilk were also found in the baby's gut. (Through fecal analysis)</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Therefore when a mother feeds her children she is not only feeding them nutrients, she is also feeding them their first dose of microbes.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One of the most important microbes both found and nourished by breast milk is Bifidobacterium infantis (B. infantis), this microbe also feeds on </a:t>
            </a:r>
            <a:r>
              <a:rPr lang="en" sz="1900">
                <a:latin typeface="Times New Roman"/>
                <a:ea typeface="Times New Roman"/>
                <a:cs typeface="Times New Roman"/>
                <a:sym typeface="Times New Roman"/>
              </a:rPr>
              <a:t>oligosaccharides</a:t>
            </a:r>
            <a:r>
              <a:rPr lang="en" sz="1900">
                <a:latin typeface="Times New Roman"/>
                <a:ea typeface="Times New Roman"/>
                <a:cs typeface="Times New Roman"/>
                <a:sym typeface="Times New Roman"/>
              </a:rPr>
              <a:t> found in the breast milk. And it is the prevalent microbe in breastfed infants, it has the following beneficial effects: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(1) They actually feed on breast milk and the produce fatty acids that nourish intestinal cells,</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(2) it releases factors that cause intestinal cells to produce adhesive proteins "tight junctions" that seal the intestinal epithelium from the lumen, thereby preventing bacteremia (gut microbes entering the blood)</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 (3) probiotics (foods that contain beneficial microbes) that contain Bifidobacterium improved the symptoms of depression (which indicates that it somehow interacted with the nervous system),</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4) Bifidobacterium of infant's intestinal cells, therefore preventing possible bacteremia from gut microbiome.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A</a:t>
            </a:r>
            <a:r>
              <a:rPr lang="en" sz="1900">
                <a:latin typeface="Times New Roman"/>
                <a:ea typeface="Times New Roman"/>
                <a:cs typeface="Times New Roman"/>
                <a:sym typeface="Times New Roman"/>
              </a:rPr>
              <a:t>n additional role of breast milk is that it contains bacteriophages (viruses that kill bacteria). In fact, there is around 10 bacteriophages for each bacterial cell in the gut.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Bacteriophages love mucus, and so it will attach to mucusal layer of intestinal epithelia and prevent entry of gut flora into the bloodstream. </a:t>
            </a:r>
            <a:endParaRPr sz="19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1900">
                <a:latin typeface="Times New Roman"/>
                <a:ea typeface="Times New Roman"/>
                <a:cs typeface="Times New Roman"/>
                <a:sym typeface="Times New Roman"/>
              </a:rPr>
              <a:t>If bacteria does bypass bacteriophages, then it will be faced by antimicrobial peptides produced by enterocytes. If it bypasses that and enter the bloodstream then it might face the reticuloendothelial system, filled of macrophages, in the liver (some microbes hide in immune cells and avoid detection, like salmonella with typhoid</a:t>
            </a:r>
            <a:r>
              <a:rPr lang="en" sz="2000">
                <a:latin typeface="Times New Roman"/>
                <a:ea typeface="Times New Roman"/>
                <a:cs typeface="Times New Roman"/>
                <a:sym typeface="Times New Roman"/>
              </a:rPr>
              <a:t> fever). </a:t>
            </a:r>
            <a:endParaRPr sz="2000">
              <a:latin typeface="Times New Roman"/>
              <a:ea typeface="Times New Roman"/>
              <a:cs typeface="Times New Roman"/>
              <a:sym typeface="Times New Roman"/>
            </a:endParaRPr>
          </a:p>
        </p:txBody>
      </p:sp>
      <p:sp>
        <p:nvSpPr>
          <p:cNvPr id="268" name="Google Shape;268;p21"/>
          <p:cNvSpPr txBox="1"/>
          <p:nvPr/>
        </p:nvSpPr>
        <p:spPr>
          <a:xfrm>
            <a:off x="156600" y="3542487"/>
            <a:ext cx="11018400" cy="30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Nipples (or papilla) are elevations on the surface of the breasts in order to provide a surface that the infant can latch and effectively suckle from the breasts. Nipples contain the openings of lactoferrous ducts that carry the milk from the factory of the breasts, </a:t>
            </a:r>
            <a:r>
              <a:rPr lang="en" sz="1900">
                <a:latin typeface="Times New Roman"/>
                <a:ea typeface="Times New Roman"/>
                <a:cs typeface="Times New Roman"/>
                <a:sym typeface="Times New Roman"/>
              </a:rPr>
              <a:t>the</a:t>
            </a:r>
            <a:r>
              <a:rPr lang="en" sz="1900">
                <a:latin typeface="Times New Roman"/>
                <a:ea typeface="Times New Roman"/>
                <a:cs typeface="Times New Roman"/>
                <a:sym typeface="Times New Roman"/>
              </a:rPr>
              <a:t> mammary gland. </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But if breastfeeding occurs naturally only in female sex, why do men have nipples?</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The function and existence of the male papilla interested even the father of modern biology Charles Darwin, who agreed with the view that they are the remnant of our less evolved ancestors, back when separate sexes didn't exist and mammals were hermaphrodites (both male and female). </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The prevalent view is that when the fetus's sex is determined during gestation, the male nipple is only a piece of mammalian structure that persisted and wasn't left out, by being simply harmless.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Male mice don't even have nipples, and mammary structures completely degenerate.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Functions of Male Nipples: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1. Sexual stimulation (both males and females respond to sexual stimulation through the nipples, in fact, there has been some cases of men getting breast implants to maximize this effect). </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2. Male breasts can be induced to lactate. In fact the composition of milk in lactating men was very much similar to that of lactating women.</a:t>
            </a:r>
            <a:endParaRPr sz="1900">
              <a:latin typeface="Times New Roman"/>
              <a:ea typeface="Times New Roman"/>
              <a:cs typeface="Times New Roman"/>
              <a:sym typeface="Times New Roman"/>
            </a:endParaRPr>
          </a:p>
        </p:txBody>
      </p:sp>
      <p:sp>
        <p:nvSpPr>
          <p:cNvPr id="269" name="Google Shape;269;p21"/>
          <p:cNvSpPr txBox="1"/>
          <p:nvPr/>
        </p:nvSpPr>
        <p:spPr>
          <a:xfrm>
            <a:off x="1006125" y="1152875"/>
            <a:ext cx="11622300" cy="9642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pic>
        <p:nvPicPr>
          <p:cNvPr id="270" name="Google Shape;270;p21"/>
          <p:cNvPicPr preferRelativeResize="0"/>
          <p:nvPr/>
        </p:nvPicPr>
        <p:blipFill>
          <a:blip r:embed="rId3">
            <a:alphaModFix/>
          </a:blip>
          <a:stretch>
            <a:fillRect/>
          </a:stretch>
        </p:blipFill>
        <p:spPr>
          <a:xfrm>
            <a:off x="11175000" y="4463250"/>
            <a:ext cx="2561700" cy="2026940"/>
          </a:xfrm>
          <a:prstGeom prst="rect">
            <a:avLst/>
          </a:prstGeom>
          <a:noFill/>
          <a:ln cap="flat" cmpd="sng" w="9525">
            <a:solidFill>
              <a:srgbClr val="000000"/>
            </a:solidFill>
            <a:prstDash val="solid"/>
            <a:round/>
            <a:headEnd len="sm" w="sm" type="none"/>
            <a:tailEnd len="sm" w="sm" type="none"/>
          </a:ln>
        </p:spPr>
      </p:pic>
      <p:pic>
        <p:nvPicPr>
          <p:cNvPr id="271" name="Google Shape;271;p21"/>
          <p:cNvPicPr preferRelativeResize="0"/>
          <p:nvPr/>
        </p:nvPicPr>
        <p:blipFill>
          <a:blip r:embed="rId4">
            <a:alphaModFix/>
          </a:blip>
          <a:stretch>
            <a:fillRect/>
          </a:stretch>
        </p:blipFill>
        <p:spPr>
          <a:xfrm>
            <a:off x="11409325" y="11262204"/>
            <a:ext cx="2561700" cy="1635277"/>
          </a:xfrm>
          <a:prstGeom prst="rect">
            <a:avLst/>
          </a:prstGeom>
          <a:noFill/>
          <a:ln cap="flat" cmpd="sng" w="9525">
            <a:solidFill>
              <a:srgbClr val="000000"/>
            </a:solidFill>
            <a:prstDash val="solid"/>
            <a:round/>
            <a:headEnd len="sm" w="sm" type="none"/>
            <a:tailEnd len="sm" w="sm" type="none"/>
          </a:ln>
        </p:spPr>
      </p:pic>
      <p:pic>
        <p:nvPicPr>
          <p:cNvPr id="272" name="Google Shape;272;p21"/>
          <p:cNvPicPr preferRelativeResize="0"/>
          <p:nvPr/>
        </p:nvPicPr>
        <p:blipFill>
          <a:blip r:embed="rId5">
            <a:alphaModFix/>
          </a:blip>
          <a:stretch>
            <a:fillRect/>
          </a:stretch>
        </p:blipFill>
        <p:spPr>
          <a:xfrm>
            <a:off x="11346800" y="13343425"/>
            <a:ext cx="2561699" cy="144187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