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15607"/>
    <p:restoredTop sz="94671" autoAdjust="0"/>
  </p:normalViewPr>
  <p:slideViewPr>
    <p:cSldViewPr snapToGrid="0" snapToObjects="1">
      <p:cViewPr>
        <p:scale>
          <a:sx n="69" d="100"/>
          <a:sy n="69" d="100"/>
        </p:scale>
        <p:origin x="-1134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892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37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18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2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92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0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04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40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726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1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33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6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20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588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08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D410-EAD4-4D43-AF35-E4E4CA4FA92A}" type="datetimeFigureOut">
              <a:rPr lang="ar-SA" smtClean="0"/>
              <a:t>19/01/1442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595BB1-FF7B-F147-9BE5-21CD11642D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6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903413" y="640080"/>
            <a:ext cx="8915399" cy="2262781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</a:rPr>
              <a:t>Organization of The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Nervous System</a:t>
            </a:r>
            <a:endParaRPr lang="ar-SA" dirty="0">
              <a:solidFill>
                <a:srgbClr val="00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3223260"/>
            <a:ext cx="3147670" cy="28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076355" cy="74749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1"/>
                </a:solidFill>
                <a:latin typeface="Bauhaus 93" pitchFamily="82" charset="0"/>
              </a:rPr>
              <a:t>Remember…</a:t>
            </a:r>
            <a:br>
              <a:rPr lang="en-US" i="1" dirty="0">
                <a:solidFill>
                  <a:schemeClr val="tx1"/>
                </a:solidFill>
                <a:latin typeface="Bauhaus 93" pitchFamily="82" charset="0"/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1513" y="1783080"/>
            <a:ext cx="32461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Ganglion= </a:t>
            </a:r>
            <a:r>
              <a:rPr lang="en-US" b="1" dirty="0" smtClean="0">
                <a:latin typeface="Garamond" pitchFamily="18" charset="0"/>
                <a:ea typeface="+mn-ea"/>
              </a:rPr>
              <a:t>A group of neurons 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  <a:ea typeface="+mn-ea"/>
              </a:rPr>
              <a:t>outside </a:t>
            </a:r>
            <a:r>
              <a:rPr lang="en-US" b="1" dirty="0" smtClean="0">
                <a:latin typeface="Garamond" pitchFamily="18" charset="0"/>
                <a:ea typeface="+mn-ea"/>
              </a:rPr>
              <a:t>the CNS</a:t>
            </a:r>
            <a:endParaRPr lang="en-US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</a:endParaRPr>
          </a:p>
          <a:p>
            <a:pPr algn="l" rtl="0"/>
            <a:endParaRPr lang="ar-SA" dirty="0"/>
          </a:p>
        </p:txBody>
      </p:sp>
      <p:pic>
        <p:nvPicPr>
          <p:cNvPr id="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3" y="2706410"/>
            <a:ext cx="2665413" cy="27844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518644" y="1783080"/>
            <a:ext cx="32689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Nerve =</a:t>
            </a:r>
            <a:r>
              <a:rPr lang="en-US" b="1" smtClean="0">
                <a:latin typeface="Garamond" pitchFamily="18" charset="0"/>
                <a:ea typeface="+mn-ea"/>
              </a:rPr>
              <a:t>A group of nerve fibers (axons) </a:t>
            </a:r>
            <a:r>
              <a:rPr lang="en-US" b="1" smtClean="0">
                <a:solidFill>
                  <a:srgbClr val="FF0000"/>
                </a:solidFill>
                <a:latin typeface="Garamond" pitchFamily="18" charset="0"/>
                <a:ea typeface="+mn-ea"/>
              </a:rPr>
              <a:t>outside</a:t>
            </a:r>
            <a:r>
              <a:rPr lang="en-US" b="1" smtClean="0">
                <a:latin typeface="Garamond" pitchFamily="18" charset="0"/>
                <a:ea typeface="+mn-ea"/>
              </a:rPr>
              <a:t> the CNS</a:t>
            </a:r>
            <a:endParaRPr lang="en-US" b="1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</a:endParaRPr>
          </a:p>
          <a:p>
            <a:endParaRPr lang="ar-SA" dirty="0"/>
          </a:p>
        </p:txBody>
      </p:sp>
      <p:pic>
        <p:nvPicPr>
          <p:cNvPr id="7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1393" b="6761"/>
          <a:stretch>
            <a:fillRect/>
          </a:stretch>
        </p:blipFill>
        <p:spPr bwMode="auto">
          <a:xfrm>
            <a:off x="3651042" y="2706410"/>
            <a:ext cx="2089150" cy="22320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6841495" y="1783080"/>
            <a:ext cx="2628900" cy="5448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Nucleus= </a:t>
            </a:r>
            <a:r>
              <a:rPr lang="en-US">
                <a:latin typeface="Garamond" pitchFamily="18" charset="0"/>
              </a:rPr>
              <a:t>A </a:t>
            </a:r>
            <a:r>
              <a:rPr lang="en-US" b="1">
                <a:latin typeface="Garamond" pitchFamily="18" charset="0"/>
              </a:rPr>
              <a:t>group of neurons </a:t>
            </a:r>
            <a:r>
              <a:rPr lang="en-US" b="1">
                <a:solidFill>
                  <a:srgbClr val="FF0000"/>
                </a:solidFill>
                <a:latin typeface="Garamond" pitchFamily="18" charset="0"/>
              </a:rPr>
              <a:t>within</a:t>
            </a:r>
            <a:r>
              <a:rPr lang="en-US">
                <a:latin typeface="Garamond" pitchFamily="18" charset="0"/>
              </a:rPr>
              <a:t> the CNS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9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54" y="2655609"/>
            <a:ext cx="2194139" cy="2333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9299580" y="1727808"/>
            <a:ext cx="28238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</a:rPr>
              <a:t>Tract =</a:t>
            </a:r>
            <a:r>
              <a:rPr lang="en-US" b="1" dirty="0" smtClean="0">
                <a:latin typeface="Garamond" pitchFamily="18" charset="0"/>
                <a:ea typeface="+mn-ea"/>
              </a:rPr>
              <a:t>A group of nerve fibers (axons) 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  <a:ea typeface="+mn-ea"/>
              </a:rPr>
              <a:t>within</a:t>
            </a:r>
            <a:r>
              <a:rPr lang="en-US" b="1" dirty="0" smtClean="0">
                <a:latin typeface="Garamond" pitchFamily="18" charset="0"/>
                <a:ea typeface="+mn-ea"/>
              </a:rPr>
              <a:t> the CNS</a:t>
            </a:r>
            <a:endParaRPr lang="en-US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+mn-ea"/>
            </a:endParaRPr>
          </a:p>
          <a:p>
            <a:endParaRPr lang="ar-SA" dirty="0"/>
          </a:p>
        </p:txBody>
      </p:sp>
      <p:pic>
        <p:nvPicPr>
          <p:cNvPr id="11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80" y="2741149"/>
            <a:ext cx="1524000" cy="216254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Nervous tissue is organized as:</a:t>
            </a:r>
            <a:br>
              <a:rPr lang="en-US" altLang="en-US" b="1" dirty="0"/>
            </a:b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034540" y="1905000"/>
            <a:ext cx="3360420" cy="15019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Grey matter</a:t>
            </a:r>
            <a:r>
              <a:rPr lang="en-US" sz="20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latin typeface="Arial" pitchFamily="34" charset="0"/>
                <a:cs typeface="Arial" pitchFamily="34" charset="0"/>
              </a:rPr>
              <a:t>Which contains 1-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ell bodies </a:t>
            </a:r>
            <a:r>
              <a:rPr lang="en-US" dirty="0">
                <a:latin typeface="Arial" pitchFamily="34" charset="0"/>
                <a:cs typeface="Arial" pitchFamily="34" charset="0"/>
              </a:rPr>
              <a:t>&amp;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2- P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rocesses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neurons,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3- 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euroglia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4- B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lood vessels.</a:t>
            </a:r>
          </a:p>
          <a:p>
            <a:pPr algn="l" rtl="0"/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315200" y="1905000"/>
            <a:ext cx="4189412" cy="15019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White matter, </a:t>
            </a:r>
            <a:r>
              <a:rPr lang="en-US" dirty="0">
                <a:latin typeface="Arial" pitchFamily="34" charset="0"/>
                <a:cs typeface="Arial" pitchFamily="34" charset="0"/>
              </a:rPr>
              <a:t>Which contains: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1- P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rocesses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neurons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2- </a:t>
            </a:r>
            <a:r>
              <a:rPr lang="en-US" dirty="0">
                <a:latin typeface="Arial" pitchFamily="34" charset="0"/>
                <a:cs typeface="Arial" pitchFamily="34" charset="0"/>
              </a:rPr>
              <a:t> N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euroglia </a:t>
            </a:r>
            <a:r>
              <a:rPr lang="en-US" dirty="0">
                <a:latin typeface="Arial" pitchFamily="34" charset="0"/>
                <a:cs typeface="Arial" pitchFamily="34" charset="0"/>
              </a:rPr>
              <a:t>and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3-  B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lood vessels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b="1" i="1" u="sng" dirty="0">
                <a:latin typeface="Arial" pitchFamily="34" charset="0"/>
                <a:cs typeface="Arial" pitchFamily="34" charset="0"/>
              </a:rPr>
              <a:t>NO cell bodies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in the white matter</a:t>
            </a:r>
            <a:r>
              <a:rPr lang="en-US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ar-SA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1021" b="12453"/>
          <a:stretch>
            <a:fillRect/>
          </a:stretch>
        </p:blipFill>
        <p:spPr>
          <a:xfrm>
            <a:off x="3049331" y="3185890"/>
            <a:ext cx="6360575" cy="33681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Neuroglia or glia or glial cells </a:t>
            </a: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br>
              <a:rPr lang="en-US" altLang="en-US" sz="4000" b="1" dirty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b="1" dirty="0">
                <a:solidFill>
                  <a:srgbClr val="000000"/>
                </a:solidFill>
              </a:rPr>
              <a:t>Neuroglia, or </a:t>
            </a:r>
            <a:r>
              <a:rPr lang="en-US" altLang="en-US" b="1" dirty="0">
                <a:solidFill>
                  <a:srgbClr val="FF0000"/>
                </a:solidFill>
              </a:rPr>
              <a:t>glial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cells constitute the other major cellular component of the nervous tissue. </a:t>
            </a:r>
          </a:p>
          <a:p>
            <a:pPr algn="l" rtl="0"/>
            <a:r>
              <a:rPr lang="en-US" altLang="en-US" b="1" dirty="0">
                <a:solidFill>
                  <a:srgbClr val="000000"/>
                </a:solidFill>
              </a:rPr>
              <a:t>It is a </a:t>
            </a:r>
            <a:r>
              <a:rPr lang="en-US" altLang="en-US" b="1" u="sng" dirty="0">
                <a:solidFill>
                  <a:srgbClr val="0000FF"/>
                </a:solidFill>
              </a:rPr>
              <a:t>specialized connective tissue supporting framework </a:t>
            </a:r>
            <a:r>
              <a:rPr lang="en-US" altLang="en-US" b="1" dirty="0">
                <a:solidFill>
                  <a:srgbClr val="000000"/>
                </a:solidFill>
              </a:rPr>
              <a:t>for the nervous system.</a:t>
            </a:r>
          </a:p>
          <a:p>
            <a:pPr algn="l" rtl="0"/>
            <a:r>
              <a:rPr lang="en-US" altLang="en-US" b="1" dirty="0">
                <a:solidFill>
                  <a:srgbClr val="000000"/>
                </a:solidFill>
              </a:rPr>
              <a:t>Unlike </a:t>
            </a:r>
            <a:r>
              <a:rPr lang="en-US" altLang="en-US" b="1" dirty="0" err="1">
                <a:solidFill>
                  <a:srgbClr val="000000"/>
                </a:solidFill>
              </a:rPr>
              <a:t>neurones</a:t>
            </a:r>
            <a:r>
              <a:rPr lang="en-US" altLang="en-US" b="1" dirty="0">
                <a:solidFill>
                  <a:srgbClr val="000000"/>
                </a:solidFill>
              </a:rPr>
              <a:t>, </a:t>
            </a:r>
            <a:r>
              <a:rPr lang="en-US" altLang="en-US" b="1" i="1" dirty="0">
                <a:solidFill>
                  <a:srgbClr val="000000"/>
                </a:solidFill>
              </a:rPr>
              <a:t>neuroglia </a:t>
            </a:r>
            <a:r>
              <a:rPr lang="en-US" altLang="en-US" b="1" i="1" u="sng" dirty="0">
                <a:solidFill>
                  <a:srgbClr val="000000"/>
                </a:solidFill>
              </a:rPr>
              <a:t>do not have a direct role </a:t>
            </a:r>
            <a:r>
              <a:rPr lang="en-US" altLang="en-US" b="1" i="1" dirty="0">
                <a:solidFill>
                  <a:srgbClr val="000000"/>
                </a:solidFill>
              </a:rPr>
              <a:t>in information processing</a:t>
            </a:r>
            <a:r>
              <a:rPr lang="en-US" altLang="en-US" b="1" dirty="0">
                <a:solidFill>
                  <a:srgbClr val="000000"/>
                </a:solidFill>
              </a:rPr>
              <a:t>  but </a:t>
            </a:r>
            <a:r>
              <a:rPr lang="en-US" altLang="en-US" b="1" dirty="0">
                <a:solidFill>
                  <a:srgbClr val="0000FF"/>
                </a:solidFill>
              </a:rPr>
              <a:t>they are </a:t>
            </a:r>
            <a:r>
              <a:rPr lang="en-US" altLang="en-US" b="1" u="sng" dirty="0">
                <a:solidFill>
                  <a:srgbClr val="0000FF"/>
                </a:solidFill>
              </a:rPr>
              <a:t>essential for </a:t>
            </a:r>
            <a:r>
              <a:rPr lang="en-US" altLang="en-US" b="1" dirty="0">
                <a:solidFill>
                  <a:srgbClr val="0000FF"/>
                </a:solidFill>
              </a:rPr>
              <a:t>the normal functioning of the neurons, they act as </a:t>
            </a:r>
            <a:r>
              <a:rPr lang="en-US" altLang="en-US" b="1" u="sng" dirty="0">
                <a:solidFill>
                  <a:srgbClr val="0000FF"/>
                </a:solidFill>
              </a:rPr>
              <a:t>supporting and nutrition for neurons.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2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 rtl="0">
              <a:spcBef>
                <a:spcPct val="0"/>
              </a:spcBef>
              <a:buNone/>
              <a:defRPr/>
            </a:pPr>
            <a:r>
              <a:rPr lang="en-US" b="1" dirty="0"/>
              <a:t>Most of the </a:t>
            </a:r>
            <a:r>
              <a:rPr lang="en-US" b="1" u="sng" dirty="0"/>
              <a:t>processes of the cell body </a:t>
            </a:r>
            <a:r>
              <a:rPr lang="en-US" b="1" dirty="0"/>
              <a:t>are short </a:t>
            </a:r>
            <a:r>
              <a:rPr lang="en-US" dirty="0"/>
              <a:t>with variable numbers and are </a:t>
            </a:r>
            <a:r>
              <a:rPr lang="en-US" b="1" u="sng" dirty="0"/>
              <a:t>receptive</a:t>
            </a:r>
            <a:r>
              <a:rPr lang="en-US" u="sng" dirty="0"/>
              <a:t> in function.</a:t>
            </a:r>
          </a:p>
          <a:p>
            <a:pPr marL="0" indent="0" rtl="0">
              <a:spcBef>
                <a:spcPct val="0"/>
              </a:spcBef>
              <a:buNone/>
              <a:defRPr/>
            </a:pPr>
            <a:endParaRPr lang="en-US" dirty="0"/>
          </a:p>
          <a:p>
            <a:pPr marL="0" indent="0" rtl="0">
              <a:spcBef>
                <a:spcPct val="0"/>
              </a:spcBef>
              <a:buNone/>
              <a:defRPr/>
            </a:pPr>
            <a:r>
              <a:rPr lang="en-US" dirty="0"/>
              <a:t>They </a:t>
            </a:r>
            <a:r>
              <a:rPr lang="en-US" b="1" dirty="0"/>
              <a:t>are known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Dendrites</a:t>
            </a:r>
            <a:r>
              <a:rPr lang="en-US" b="1" dirty="0"/>
              <a:t>. </a:t>
            </a:r>
          </a:p>
          <a:p>
            <a:pPr rtl="0"/>
            <a:endParaRPr lang="ar-SA" dirty="0"/>
          </a:p>
        </p:txBody>
      </p:sp>
      <p:pic>
        <p:nvPicPr>
          <p:cNvPr id="4" name="Picture 2" descr="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712" y="640080"/>
            <a:ext cx="3929239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5405" y="1280160"/>
            <a:ext cx="6459855" cy="5168900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FF9900"/>
                </a:solidFill>
              </a:rPr>
              <a:t>One</a:t>
            </a:r>
            <a:r>
              <a:rPr lang="en-US" dirty="0"/>
              <a:t> of these processes leaving the cell body is called the </a:t>
            </a:r>
            <a:r>
              <a:rPr lang="en-US" b="1" dirty="0">
                <a:solidFill>
                  <a:schemeClr val="folHlink"/>
                </a:solidFill>
              </a:rPr>
              <a:t>axon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which </a:t>
            </a:r>
            <a:r>
              <a:rPr lang="en-US" b="1" dirty="0">
                <a:solidFill>
                  <a:srgbClr val="FFC000"/>
                </a:solidFill>
              </a:rPr>
              <a:t>carries information away from the cell body. </a:t>
            </a:r>
          </a:p>
          <a:p>
            <a:pPr algn="l" rtl="0">
              <a:defRPr/>
            </a:pPr>
            <a:r>
              <a:rPr lang="en-US" b="1" dirty="0">
                <a:solidFill>
                  <a:srgbClr val="F40CCD"/>
                </a:solidFill>
              </a:rPr>
              <a:t>Axons</a:t>
            </a:r>
            <a:r>
              <a:rPr lang="en-US" dirty="0"/>
              <a:t> are highly variable in length and may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divide into </a:t>
            </a:r>
            <a:r>
              <a:rPr lang="en-US" dirty="0"/>
              <a:t>several branches 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collaterals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through which information can be distributed to a number of </a:t>
            </a:r>
            <a:r>
              <a:rPr lang="en-US" dirty="0" smtClean="0"/>
              <a:t>different destinations</a:t>
            </a:r>
            <a:r>
              <a:rPr lang="en-US" dirty="0"/>
              <a:t>.</a:t>
            </a:r>
          </a:p>
          <a:p>
            <a:pPr algn="l" rtl="0">
              <a:defRPr/>
            </a:pPr>
            <a:r>
              <a:rPr lang="en-US" b="1" dirty="0">
                <a:solidFill>
                  <a:srgbClr val="F40CCD"/>
                </a:solidFill>
              </a:rPr>
              <a:t>At the end </a:t>
            </a:r>
            <a:r>
              <a:rPr lang="en-US" dirty="0"/>
              <a:t>of the axon, specializations called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terminal buttons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occur.</a:t>
            </a:r>
          </a:p>
          <a:p>
            <a:pPr algn="l" rtl="0">
              <a:defRPr/>
            </a:pPr>
            <a:r>
              <a:rPr lang="en-US" b="1" dirty="0"/>
              <a:t>Here information is transferred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the dendrites of other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neurones</a:t>
            </a:r>
            <a:r>
              <a:rPr lang="en-US" b="1" dirty="0">
                <a:solidFill>
                  <a:srgbClr val="99FF33"/>
                </a:solidFill>
              </a:rPr>
              <a:t>. </a:t>
            </a:r>
          </a:p>
        </p:txBody>
      </p:sp>
      <p:pic>
        <p:nvPicPr>
          <p:cNvPr id="5" name="Picture 5" descr="structure_du_neuron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14948"/>
            <a:ext cx="3798887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Peripheral NS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33600"/>
            <a:ext cx="4680268" cy="3777622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chemeClr val="tx1"/>
                </a:solidFill>
              </a:rPr>
              <a:t>Spinal nerves </a:t>
            </a:r>
            <a:r>
              <a:rPr lang="en-US" dirty="0"/>
              <a:t>supplying the upper or lower limbs form</a:t>
            </a:r>
            <a:r>
              <a:rPr lang="en-US" b="1" dirty="0">
                <a:solidFill>
                  <a:schemeClr val="folHlink"/>
                </a:solidFill>
              </a:rPr>
              <a:t> plexuses</a:t>
            </a:r>
            <a:r>
              <a:rPr lang="en-US" dirty="0">
                <a:solidFill>
                  <a:schemeClr val="folHlink"/>
                </a:solidFill>
              </a:rPr>
              <a:t> e.g. </a:t>
            </a:r>
            <a:r>
              <a:rPr lang="en-US" dirty="0"/>
              <a:t> </a:t>
            </a:r>
            <a:r>
              <a:rPr lang="en-US" b="1" dirty="0">
                <a:solidFill>
                  <a:schemeClr val="folHlink"/>
                </a:solidFill>
              </a:rPr>
              <a:t>brachial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chemeClr val="folHlink"/>
                </a:solidFill>
              </a:rPr>
              <a:t>lumbar plexus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algn="l" rtl="0">
              <a:defRPr/>
            </a:pPr>
            <a:endParaRPr lang="en-US" dirty="0"/>
          </a:p>
          <a:p>
            <a:pPr algn="l" rtl="0"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Nerve cell bodies </a:t>
            </a:r>
            <a:r>
              <a:rPr lang="en-US" dirty="0"/>
              <a:t>that are aggregated outside  the CNS are  called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GANGLIA</a:t>
            </a:r>
          </a:p>
        </p:txBody>
      </p:sp>
      <p:pic>
        <p:nvPicPr>
          <p:cNvPr id="4" name="Picture 3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437" y="0"/>
            <a:ext cx="4500563" cy="682148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Eras Medium ITC" charset="0"/>
              </a:rPr>
              <a:t>Autonomic Nervous System</a:t>
            </a:r>
            <a:br>
              <a:rPr lang="en-US" altLang="en-US" b="1" dirty="0">
                <a:solidFill>
                  <a:srgbClr val="000000"/>
                </a:solidFill>
                <a:latin typeface="Eras Medium ITC" charset="0"/>
              </a:rPr>
            </a:b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33600"/>
            <a:ext cx="3765868" cy="4107180"/>
          </a:xfrm>
        </p:spPr>
        <p:txBody>
          <a:bodyPr/>
          <a:lstStyle/>
          <a:p>
            <a:pPr algn="l" rtl="0">
              <a:defRPr/>
            </a:pPr>
            <a:r>
              <a:rPr lang="en-US" u="sng" dirty="0" err="1"/>
              <a:t>Neurones</a:t>
            </a:r>
            <a:r>
              <a:rPr lang="en-US" dirty="0"/>
              <a:t> that detect changes and </a:t>
            </a:r>
            <a:r>
              <a:rPr lang="en-US" b="1" u="sng" dirty="0">
                <a:solidFill>
                  <a:srgbClr val="000000"/>
                </a:solidFill>
              </a:rPr>
              <a:t>control the activity of the viscera </a:t>
            </a:r>
            <a:r>
              <a:rPr lang="en-US" dirty="0"/>
              <a:t>are collectively referred to as the </a:t>
            </a:r>
            <a:r>
              <a:rPr lang="en-US" b="1" dirty="0">
                <a:solidFill>
                  <a:schemeClr val="folHlink"/>
                </a:solidFill>
              </a:rPr>
              <a:t>autonomic nervous system. </a:t>
            </a:r>
          </a:p>
          <a:p>
            <a:pPr algn="l" rtl="0">
              <a:defRPr/>
            </a:pPr>
            <a:r>
              <a:rPr lang="en-US" dirty="0"/>
              <a:t>Its components are </a:t>
            </a:r>
            <a:r>
              <a:rPr lang="en-US" b="1" dirty="0">
                <a:solidFill>
                  <a:srgbClr val="000000"/>
                </a:solidFill>
              </a:rPr>
              <a:t>present in both the </a:t>
            </a:r>
            <a:r>
              <a:rPr lang="en-US" b="1" u="sng" dirty="0">
                <a:solidFill>
                  <a:srgbClr val="000000"/>
                </a:solidFill>
              </a:rPr>
              <a:t>central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/>
              <a:t>and </a:t>
            </a:r>
            <a:r>
              <a:rPr lang="en-US" b="1" u="sng" dirty="0">
                <a:solidFill>
                  <a:srgbClr val="000000"/>
                </a:solidFill>
              </a:rPr>
              <a:t>peripheral nervous systems. </a:t>
            </a:r>
          </a:p>
        </p:txBody>
      </p:sp>
      <p:pic>
        <p:nvPicPr>
          <p:cNvPr id="4" name="Picture 4" descr="biol_03_img03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55" y="1264555"/>
            <a:ext cx="455771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SYMPATHETIC &amp; PARASYMPATHETIC SYSTEMS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The autonomic nervous system is divided into two anatomically and functionally distinct parts:</a:t>
            </a:r>
          </a:p>
          <a:p>
            <a:pPr algn="l" rtl="0">
              <a:defRPr/>
            </a:pPr>
            <a:r>
              <a:rPr lang="en-US" b="1" u="sng" dirty="0">
                <a:solidFill>
                  <a:srgbClr val="000000"/>
                </a:solidFill>
              </a:rPr>
              <a:t>Sympathetic: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Thoracolumbar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outflow</a:t>
            </a:r>
          </a:p>
          <a:p>
            <a:pPr algn="l" rtl="0">
              <a:defRPr/>
            </a:pPr>
            <a:r>
              <a:rPr lang="en-US" b="1" u="sng" dirty="0">
                <a:solidFill>
                  <a:srgbClr val="000000"/>
                </a:solidFill>
              </a:rPr>
              <a:t>Parasympathetic</a:t>
            </a:r>
            <a:r>
              <a:rPr lang="en-US" dirty="0">
                <a:solidFill>
                  <a:srgbClr val="FE02EC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Or</a:t>
            </a:r>
            <a:r>
              <a:rPr lang="ar-SA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Craniosacral </a:t>
            </a:r>
            <a:r>
              <a:rPr lang="en-US" b="1" dirty="0">
                <a:solidFill>
                  <a:srgbClr val="000000"/>
                </a:solidFill>
              </a:rPr>
              <a:t>outflow</a:t>
            </a:r>
            <a:r>
              <a:rPr lang="en-US" b="1" dirty="0"/>
              <a:t>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</a:rPr>
              <a:t>Sympathetic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parasympathetic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dirty="0"/>
              <a:t>divisions are generally have </a:t>
            </a: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antagonistic </a:t>
            </a:r>
            <a:r>
              <a:rPr lang="en-US" sz="1600" dirty="0"/>
              <a:t>effects on the structures that they innervate.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1600" dirty="0"/>
              <a:t>E.g. Sympathetic </a:t>
            </a:r>
            <a:r>
              <a:rPr lang="en-US" sz="1600" dirty="0">
                <a:solidFill>
                  <a:srgbClr val="000000"/>
                </a:solidFill>
              </a:rPr>
              <a:t>increases </a:t>
            </a:r>
            <a:r>
              <a:rPr lang="en-US" sz="1600" dirty="0"/>
              <a:t>the heart rate, while the parasympathetic </a:t>
            </a:r>
            <a:r>
              <a:rPr lang="en-US" sz="1600" dirty="0">
                <a:solidFill>
                  <a:srgbClr val="000000"/>
                </a:solidFill>
              </a:rPr>
              <a:t>decreases </a:t>
            </a:r>
            <a:r>
              <a:rPr lang="en-US" sz="1600" dirty="0"/>
              <a:t>the heart rate. </a:t>
            </a:r>
          </a:p>
          <a:p>
            <a:pPr algn="l" rtl="0">
              <a:defRPr/>
            </a:pP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54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6132" y="1493520"/>
            <a:ext cx="5526088" cy="4267200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autonomic nervous system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innervates: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Smooth muscles,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Cardiac muscle,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Secretory glands.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It is an important part of </a:t>
            </a:r>
            <a:r>
              <a:rPr lang="en-US" b="1" dirty="0">
                <a:solidFill>
                  <a:srgbClr val="000000"/>
                </a:solidFill>
              </a:rPr>
              <a:t>the homeostatic mechanisms </a:t>
            </a:r>
            <a:r>
              <a:rPr lang="en-US" dirty="0">
                <a:solidFill>
                  <a:srgbClr val="000000"/>
                </a:solidFill>
              </a:rPr>
              <a:t>that control the internal environment of the body </a:t>
            </a:r>
            <a:r>
              <a:rPr lang="en-US" b="1" dirty="0">
                <a:solidFill>
                  <a:srgbClr val="000000"/>
                </a:solidFill>
              </a:rPr>
              <a:t>with the endocrine system.</a:t>
            </a:r>
          </a:p>
        </p:txBody>
      </p:sp>
      <p:pic>
        <p:nvPicPr>
          <p:cNvPr id="4" name="Picture 3" descr="biol_03_img03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2679" r="4817" b="3818"/>
          <a:stretch>
            <a:fillRect/>
          </a:stretch>
        </p:blipFill>
        <p:spPr bwMode="auto">
          <a:xfrm>
            <a:off x="6332220" y="320678"/>
            <a:ext cx="5581650" cy="6169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9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PARTS OF THE BRAIN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8840" y="2133600"/>
            <a:ext cx="3771900" cy="3777622"/>
          </a:xfrm>
        </p:spPr>
        <p:txBody>
          <a:bodyPr/>
          <a:lstStyle/>
          <a:p>
            <a:pPr algn="l" rtl="0"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The brain composed of 4 parts: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Cerebral hemispheres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Diencephalon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Cerebellum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Brain stem</a:t>
            </a:r>
          </a:p>
          <a:p>
            <a:pPr algn="l" rtl="0"/>
            <a:endParaRPr lang="ar-SA" dirty="0"/>
          </a:p>
        </p:txBody>
      </p:sp>
      <p:pic>
        <p:nvPicPr>
          <p:cNvPr id="4" name="Picture 7" descr="File0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7632" r="2454" b="13774"/>
          <a:stretch>
            <a:fillRect/>
          </a:stretch>
        </p:blipFill>
        <p:spPr bwMode="auto">
          <a:xfrm>
            <a:off x="6230938" y="1420185"/>
            <a:ext cx="5786437" cy="44910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</a:rPr>
              <a:t>At the end of the lecture, the students should be able to:</a:t>
            </a:r>
          </a:p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List the</a:t>
            </a:r>
            <a:r>
              <a:rPr lang="en-US" b="1" dirty="0">
                <a:solidFill>
                  <a:srgbClr val="000000"/>
                </a:solidFill>
              </a:rPr>
              <a:t> parts </a:t>
            </a:r>
            <a:r>
              <a:rPr lang="en-US" dirty="0">
                <a:solidFill>
                  <a:srgbClr val="000000"/>
                </a:solidFill>
              </a:rPr>
              <a:t>of the nervous system.</a:t>
            </a:r>
          </a:p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List  the </a:t>
            </a:r>
            <a:r>
              <a:rPr lang="en-US" b="1" dirty="0">
                <a:solidFill>
                  <a:srgbClr val="000000"/>
                </a:solidFill>
              </a:rPr>
              <a:t>function</a:t>
            </a:r>
            <a:r>
              <a:rPr lang="en-US" dirty="0">
                <a:solidFill>
                  <a:srgbClr val="000000"/>
                </a:solidFill>
              </a:rPr>
              <a:t> of the nervous system.</a:t>
            </a:r>
          </a:p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Describe the </a:t>
            </a:r>
            <a:r>
              <a:rPr lang="en-US" b="1" dirty="0">
                <a:solidFill>
                  <a:srgbClr val="000000"/>
                </a:solidFill>
              </a:rPr>
              <a:t>Structural &amp; Functional Organizations.  </a:t>
            </a:r>
          </a:p>
          <a:p>
            <a:pPr algn="l" rtl="0">
              <a:defRPr/>
            </a:pPr>
            <a:r>
              <a:rPr lang="en-US" b="1" dirty="0">
                <a:solidFill>
                  <a:srgbClr val="000000"/>
                </a:solidFill>
              </a:rPr>
              <a:t>Define the terms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algn="l" rtl="0"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   Nervous tissue, grey matter, white matter, nucleus, ganglion, tract, nerve.</a:t>
            </a:r>
          </a:p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List the </a:t>
            </a:r>
            <a:r>
              <a:rPr lang="en-US" b="1" dirty="0">
                <a:solidFill>
                  <a:srgbClr val="000000"/>
                </a:solidFill>
              </a:rPr>
              <a:t>parts</a:t>
            </a:r>
            <a:r>
              <a:rPr lang="en-US" dirty="0">
                <a:solidFill>
                  <a:srgbClr val="000000"/>
                </a:solidFill>
              </a:rPr>
              <a:t> of the </a:t>
            </a:r>
            <a:r>
              <a:rPr lang="en-US" b="1" dirty="0">
                <a:solidFill>
                  <a:srgbClr val="000000"/>
                </a:solidFill>
              </a:rPr>
              <a:t>brain.</a:t>
            </a:r>
          </a:p>
          <a:p>
            <a:pPr algn="l" rtl="0">
              <a:defRPr/>
            </a:pPr>
            <a:r>
              <a:rPr lang="en-US" dirty="0">
                <a:solidFill>
                  <a:srgbClr val="000000"/>
                </a:solidFill>
              </a:rPr>
              <a:t>List the </a:t>
            </a:r>
            <a:r>
              <a:rPr lang="en-US" b="1" dirty="0">
                <a:solidFill>
                  <a:srgbClr val="000000"/>
                </a:solidFill>
              </a:rPr>
              <a:t>structures protecting </a:t>
            </a:r>
            <a:r>
              <a:rPr lang="en-US" dirty="0">
                <a:solidFill>
                  <a:srgbClr val="000000"/>
                </a:solidFill>
              </a:rPr>
              <a:t>the central nervous system.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96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HEMISPHERES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0412" y="1630680"/>
            <a:ext cx="5091748" cy="447294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b="1" dirty="0"/>
              <a:t>The largest part of the brain.</a:t>
            </a:r>
          </a:p>
          <a:p>
            <a:pPr algn="l" rtl="0">
              <a:defRPr/>
            </a:pPr>
            <a:r>
              <a:rPr lang="en-US" b="1" dirty="0"/>
              <a:t>They have </a:t>
            </a:r>
            <a:r>
              <a:rPr lang="en-US" b="1" u="sng" dirty="0"/>
              <a:t>elevations, </a:t>
            </a:r>
            <a:r>
              <a:rPr lang="en-US" b="1" dirty="0"/>
              <a:t>called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gyri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algn="l" rtl="0">
              <a:defRPr/>
            </a:pPr>
            <a:r>
              <a:rPr lang="en-US" b="1" dirty="0"/>
              <a:t>Gyri are separated by </a:t>
            </a:r>
            <a:r>
              <a:rPr lang="en-US" b="1" u="sng" dirty="0"/>
              <a:t>depressions </a:t>
            </a:r>
            <a:r>
              <a:rPr lang="en-US" b="1" dirty="0"/>
              <a:t>called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sulci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algn="l" rtl="0">
              <a:defRPr/>
            </a:pPr>
            <a:r>
              <a:rPr lang="en-US" b="1" dirty="0"/>
              <a:t>Each hemisphere is divided into</a:t>
            </a:r>
            <a:r>
              <a:rPr lang="en-US" b="1" dirty="0">
                <a:solidFill>
                  <a:srgbClr val="99FF33"/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lobes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named according to the bone above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pPr algn="l" rtl="0">
              <a:defRPr/>
            </a:pPr>
            <a:r>
              <a:rPr lang="en-US" b="1" dirty="0"/>
              <a:t>Lobes are separated by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deeper </a:t>
            </a:r>
            <a:r>
              <a:rPr lang="en-US" b="1" dirty="0"/>
              <a:t>grooves called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fissures or sulci. </a:t>
            </a:r>
          </a:p>
          <a:p>
            <a:pPr algn="l" rtl="0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endParaRPr lang="ar-SA" dirty="0"/>
          </a:p>
        </p:txBody>
      </p:sp>
      <p:pic>
        <p:nvPicPr>
          <p:cNvPr id="4" name="Picture 7" descr="File0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81" y="1264555"/>
            <a:ext cx="5903912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9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TISSUE OF THE CEREBRAL HEMISPHERES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1520" y="2133600"/>
            <a:ext cx="6012180" cy="4303030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b="1" dirty="0"/>
              <a:t>The outer layer </a:t>
            </a:r>
            <a:r>
              <a:rPr lang="en-US" dirty="0"/>
              <a:t>is the  </a:t>
            </a:r>
            <a:r>
              <a:rPr lang="en-US" b="1" dirty="0">
                <a:solidFill>
                  <a:schemeClr val="tx1"/>
                </a:solidFill>
              </a:rPr>
              <a:t>gray matter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u="sng" dirty="0">
                <a:solidFill>
                  <a:schemeClr val="tx1"/>
                </a:solidFill>
              </a:rPr>
              <a:t>cortex</a:t>
            </a:r>
          </a:p>
          <a:p>
            <a:pPr algn="l" rtl="0">
              <a:defRPr/>
            </a:pPr>
            <a:r>
              <a:rPr lang="en-US" b="1" dirty="0"/>
              <a:t>Deeper </a:t>
            </a:r>
            <a:r>
              <a:rPr lang="en-US" dirty="0"/>
              <a:t>is located the </a:t>
            </a:r>
            <a:r>
              <a:rPr lang="en-US" b="1" dirty="0">
                <a:solidFill>
                  <a:schemeClr val="tx1"/>
                </a:solidFill>
              </a:rPr>
              <a:t>white matter, or </a:t>
            </a:r>
            <a:r>
              <a:rPr lang="en-US" b="1" u="sng" dirty="0">
                <a:solidFill>
                  <a:schemeClr val="tx1"/>
                </a:solidFill>
              </a:rPr>
              <a:t>medulla</a:t>
            </a:r>
            <a:r>
              <a:rPr lang="en-US" b="1" u="sng" dirty="0"/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composed of bundles of nerve fibers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/>
              <a:t>carrying impulses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and from </a:t>
            </a:r>
            <a:r>
              <a:rPr lang="en-US" dirty="0"/>
              <a:t>the cortex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Basal nuclei </a:t>
            </a:r>
            <a:r>
              <a:rPr lang="en-US" dirty="0"/>
              <a:t>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gray matter </a:t>
            </a:r>
            <a:r>
              <a:rPr lang="en-US" dirty="0"/>
              <a:t>that  are located deep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within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white matter</a:t>
            </a:r>
          </a:p>
          <a:p>
            <a:pPr algn="l" rtl="0">
              <a:defRPr/>
            </a:pPr>
            <a:r>
              <a:rPr lang="en-US" dirty="0"/>
              <a:t>They help the motor cortex in regulation of </a:t>
            </a:r>
            <a:r>
              <a:rPr lang="en-US" sz="2000" b="1" i="1" dirty="0">
                <a:solidFill>
                  <a:srgbClr val="FFC000"/>
                </a:solidFill>
              </a:rPr>
              <a:t>voluntary motor activities</a:t>
            </a:r>
            <a:r>
              <a:rPr lang="en-US" sz="2000" b="1" dirty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8" descr="File05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r="2110" b="15883"/>
          <a:stretch>
            <a:fillRect/>
          </a:stretch>
        </p:blipFill>
        <p:spPr bwMode="auto">
          <a:xfrm>
            <a:off x="6492240" y="1264555"/>
            <a:ext cx="56769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DIENCEPHALON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Picture 3" descr="File05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 r="1833" b="8386"/>
          <a:stretch>
            <a:fillRect/>
          </a:stretch>
        </p:blipFill>
        <p:spPr bwMode="auto">
          <a:xfrm>
            <a:off x="1686676" y="1824439"/>
            <a:ext cx="610275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048768" y="365760"/>
            <a:ext cx="472413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The diencephalon is located between the 2  cerebral hemispheres and is linked to them and to the brainstem.</a:t>
            </a:r>
          </a:p>
          <a:p>
            <a:endParaRPr lang="ar-SA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048768" y="4864025"/>
            <a:ext cx="372618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latin typeface="Garamond" pitchFamily="18" charset="0"/>
                <a:ea typeface="+mn-ea"/>
              </a:rPr>
              <a:t>The major structures of the diencephalon are the</a:t>
            </a:r>
            <a:r>
              <a:rPr lang="en-US" b="1" dirty="0" smtClean="0">
                <a:latin typeface="Garamond" pitchFamily="18" charset="0"/>
                <a:ea typeface="+mn-ea"/>
              </a:rPr>
              <a:t> Thalamus</a:t>
            </a:r>
            <a:r>
              <a:rPr lang="en-US" dirty="0" smtClean="0">
                <a:latin typeface="Garamond" pitchFamily="18" charset="0"/>
                <a:ea typeface="+mn-ea"/>
              </a:rPr>
              <a:t>, </a:t>
            </a:r>
            <a:r>
              <a:rPr lang="en-US" b="1" dirty="0" smtClean="0">
                <a:latin typeface="Garamond" pitchFamily="18" charset="0"/>
                <a:ea typeface="+mn-ea"/>
              </a:rPr>
              <a:t>Hypothalamus</a:t>
            </a:r>
            <a:r>
              <a:rPr lang="en-US" dirty="0" smtClean="0">
                <a:latin typeface="Garamond" pitchFamily="18" charset="0"/>
                <a:ea typeface="+mn-ea"/>
              </a:rPr>
              <a:t>, </a:t>
            </a:r>
            <a:r>
              <a:rPr lang="en-US" b="1" dirty="0" smtClean="0">
                <a:latin typeface="Garamond" pitchFamily="18" charset="0"/>
                <a:ea typeface="+mn-ea"/>
              </a:rPr>
              <a:t>Subthalamus </a:t>
            </a:r>
            <a:r>
              <a:rPr lang="en-US" dirty="0" smtClean="0">
                <a:latin typeface="Garamond" pitchFamily="18" charset="0"/>
                <a:ea typeface="+mn-ea"/>
              </a:rPr>
              <a:t>and </a:t>
            </a:r>
            <a:r>
              <a:rPr lang="en-US" b="1" dirty="0" err="1" smtClean="0">
                <a:latin typeface="Garamond" pitchFamily="18" charset="0"/>
                <a:ea typeface="+mn-ea"/>
              </a:rPr>
              <a:t>Epithalamus</a:t>
            </a:r>
            <a:r>
              <a:rPr lang="en-US" dirty="0" smtClean="0">
                <a:latin typeface="Garamond" pitchFamily="18" charset="0"/>
                <a:ea typeface="+mn-ea"/>
              </a:rPr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02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BRAIN STEM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6" descr="File05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59" y="1433195"/>
            <a:ext cx="555310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207119" y="5426170"/>
            <a:ext cx="3909060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It is connected to the</a:t>
            </a:r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cerebellum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with </a:t>
            </a:r>
          </a:p>
          <a:p>
            <a:pPr algn="l" rtl="0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 paired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peduncles </a:t>
            </a:r>
          </a:p>
          <a:p>
            <a:pPr algn="l" rtl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Superior, middle and inferior</a:t>
            </a:r>
          </a:p>
          <a:p>
            <a:pPr algn="ctr" rtl="0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046912" y="5211445"/>
            <a:ext cx="4457700" cy="130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latin typeface="Garamond" pitchFamily="18" charset="0"/>
                <a:ea typeface="+mn-ea"/>
              </a:rPr>
              <a:t>The brainstem has three parts: </a:t>
            </a: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</a:rPr>
              <a:t>midbrain</a:t>
            </a:r>
            <a:r>
              <a:rPr lang="en-US" b="1" dirty="0" smtClean="0">
                <a:latin typeface="Garamond" pitchFamily="18" charset="0"/>
                <a:ea typeface="+mn-ea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</a:rPr>
              <a:t>Pons</a:t>
            </a:r>
            <a:r>
              <a:rPr lang="en-US" b="1" dirty="0" smtClean="0">
                <a:latin typeface="Garamond" pitchFamily="18" charset="0"/>
                <a:ea typeface="+mn-ea"/>
              </a:rPr>
              <a:t> and </a:t>
            </a:r>
            <a:r>
              <a:rPr lang="en-US" b="1" dirty="0" smtClean="0">
                <a:solidFill>
                  <a:srgbClr val="FFFF00"/>
                </a:solidFill>
                <a:latin typeface="Garamond" pitchFamily="18" charset="0"/>
                <a:ea typeface="+mn-ea"/>
              </a:rPr>
              <a:t>medulla oblongata.</a:t>
            </a:r>
          </a:p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46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nkGothic Lt BT" pitchFamily="34" charset="0"/>
              </a:rPr>
              <a:t>CEREBELLUM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5" descr="File05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89" y="1676400"/>
            <a:ext cx="555555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131820" y="5257800"/>
            <a:ext cx="78867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b="1" dirty="0">
                <a:solidFill>
                  <a:srgbClr val="FFFF00"/>
                </a:solidFill>
                <a:latin typeface="Garamond" pitchFamily="18" charset="0"/>
              </a:rPr>
              <a:t>Cerebellum</a:t>
            </a:r>
            <a:r>
              <a:rPr lang="en-US" b="1" dirty="0">
                <a:solidFill>
                  <a:srgbClr val="F40CCD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has 2 cerebellar hemispheres with convoluted surface. </a:t>
            </a:r>
          </a:p>
          <a:p>
            <a:pPr algn="l" rtl="0">
              <a:defRPr/>
            </a:pPr>
            <a:r>
              <a:rPr lang="en-US" dirty="0">
                <a:latin typeface="Garamond" pitchFamily="18" charset="0"/>
              </a:rPr>
              <a:t>It has an </a:t>
            </a:r>
            <a:r>
              <a:rPr lang="en-US" b="1" dirty="0">
                <a:solidFill>
                  <a:srgbClr val="FFFF00"/>
                </a:solidFill>
                <a:latin typeface="Garamond" pitchFamily="18" charset="0"/>
              </a:rPr>
              <a:t>outer cortex of gray matter </a:t>
            </a:r>
            <a:r>
              <a:rPr lang="en-US" dirty="0">
                <a:latin typeface="Garamond" pitchFamily="18" charset="0"/>
              </a:rPr>
              <a:t>and an </a:t>
            </a:r>
            <a:r>
              <a:rPr lang="en-US" b="1" dirty="0">
                <a:solidFill>
                  <a:srgbClr val="FFFF00"/>
                </a:solidFill>
                <a:latin typeface="Garamond" pitchFamily="18" charset="0"/>
              </a:rPr>
              <a:t>inner region of white matter</a:t>
            </a:r>
            <a:r>
              <a:rPr lang="en-US" b="1" dirty="0">
                <a:solidFill>
                  <a:srgbClr val="0000FF"/>
                </a:solidFill>
                <a:latin typeface="Garamond" pitchFamily="18" charset="0"/>
              </a:rPr>
              <a:t>. </a:t>
            </a:r>
          </a:p>
          <a:p>
            <a:pPr algn="l" rtl="0">
              <a:defRPr/>
            </a:pPr>
            <a:r>
              <a:rPr lang="en-US" dirty="0">
                <a:latin typeface="Garamond" pitchFamily="18" charset="0"/>
              </a:rPr>
              <a:t>It provides precise </a:t>
            </a:r>
            <a:r>
              <a:rPr lang="en-US" u="sng" dirty="0">
                <a:latin typeface="Garamond" pitchFamily="18" charset="0"/>
              </a:rPr>
              <a:t>coordination for body movements </a:t>
            </a:r>
            <a:r>
              <a:rPr lang="en-US" dirty="0">
                <a:latin typeface="Garamond" pitchFamily="18" charset="0"/>
              </a:rPr>
              <a:t>and helps </a:t>
            </a:r>
            <a:r>
              <a:rPr lang="en-US" u="sng" dirty="0">
                <a:latin typeface="Garamond" pitchFamily="18" charset="0"/>
              </a:rPr>
              <a:t>maintain equilibrium.</a:t>
            </a:r>
          </a:p>
          <a:p>
            <a:pPr algn="ctr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03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MENINGES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33600"/>
            <a:ext cx="4085908" cy="3777622"/>
          </a:xfrm>
        </p:spPr>
        <p:txBody>
          <a:bodyPr/>
          <a:lstStyle/>
          <a:p>
            <a:pPr algn="l" rtl="0">
              <a:defRPr/>
            </a:pPr>
            <a:r>
              <a:rPr lang="en-US" dirty="0"/>
              <a:t>There are</a:t>
            </a:r>
            <a:r>
              <a:rPr lang="en-US" b="1" dirty="0">
                <a:solidFill>
                  <a:srgbClr val="99FF33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three</a:t>
            </a:r>
            <a:r>
              <a:rPr lang="en-US" b="1" dirty="0">
                <a:solidFill>
                  <a:srgbClr val="99FF33"/>
                </a:solidFill>
              </a:rPr>
              <a:t> </a:t>
            </a:r>
            <a:r>
              <a:rPr lang="en-US" dirty="0"/>
              <a:t>connective tissue </a:t>
            </a:r>
            <a:r>
              <a:rPr lang="en-US" dirty="0">
                <a:solidFill>
                  <a:schemeClr val="tx1"/>
                </a:solidFill>
              </a:rPr>
              <a:t>membranes</a:t>
            </a:r>
            <a:r>
              <a:rPr lang="en-US" dirty="0">
                <a:solidFill>
                  <a:srgbClr val="99FF33"/>
                </a:solidFill>
              </a:rPr>
              <a:t> </a:t>
            </a:r>
            <a:r>
              <a:rPr lang="en-US" dirty="0"/>
              <a:t>invest the </a:t>
            </a:r>
            <a:r>
              <a:rPr lang="en-US" dirty="0">
                <a:solidFill>
                  <a:srgbClr val="FE02EC"/>
                </a:solidFill>
              </a:rPr>
              <a:t>brain </a:t>
            </a:r>
            <a:r>
              <a:rPr lang="en-US" dirty="0"/>
              <a:t>and the </a:t>
            </a:r>
            <a:r>
              <a:rPr lang="en-US" dirty="0">
                <a:solidFill>
                  <a:srgbClr val="FE02EC"/>
                </a:solidFill>
              </a:rPr>
              <a:t>spinal cord.</a:t>
            </a:r>
          </a:p>
          <a:p>
            <a:pPr algn="l" rtl="0">
              <a:defRPr/>
            </a:pPr>
            <a:r>
              <a:rPr lang="en-US" dirty="0"/>
              <a:t>These are from outward to inward are:</a:t>
            </a:r>
          </a:p>
          <a:p>
            <a:pPr algn="l" rtl="0">
              <a:defRPr/>
            </a:pPr>
            <a:r>
              <a:rPr lang="en-US" b="1" dirty="0"/>
              <a:t>1-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Dura mater.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2- Arachnoid mater.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3- Pia mater.</a:t>
            </a:r>
          </a:p>
          <a:p>
            <a:pPr algn="l" rtl="0"/>
            <a:endParaRPr lang="ar-SA" dirty="0"/>
          </a:p>
        </p:txBody>
      </p:sp>
      <p:pic>
        <p:nvPicPr>
          <p:cNvPr id="4" name="Picture 5" descr="9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/>
          <a:stretch>
            <a:fillRect/>
          </a:stretch>
        </p:blipFill>
        <p:spPr>
          <a:xfrm>
            <a:off x="6727825" y="1264555"/>
            <a:ext cx="4776787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BankGothic Lt BT" pitchFamily="34" charset="0"/>
              </a:rPr>
              <a:t>BRAIN VENTRICLES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0392" y="1531620"/>
            <a:ext cx="5891848" cy="5189220"/>
          </a:xfrm>
        </p:spPr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en-US" sz="2200" b="1" dirty="0"/>
              <a:t>Brain is bathed by the cerebrospinal fluid (CSF).</a:t>
            </a:r>
          </a:p>
          <a:p>
            <a:pPr algn="l" rtl="0">
              <a:defRPr/>
            </a:pPr>
            <a:r>
              <a:rPr lang="en-US" sz="2200" b="1" dirty="0"/>
              <a:t>Inside the brain, there are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ventricles </a:t>
            </a:r>
            <a:r>
              <a:rPr lang="en-US" sz="2200" b="1" dirty="0"/>
              <a:t>filled with CSF.</a:t>
            </a:r>
          </a:p>
          <a:p>
            <a:pPr algn="l" rtl="0">
              <a:defRPr/>
            </a:pPr>
            <a:r>
              <a:rPr lang="en-US" sz="2200" b="1" u="sng" dirty="0"/>
              <a:t>The 4 ventricles are: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2 lateral ventricles</a:t>
            </a:r>
            <a:r>
              <a:rPr lang="en-US" sz="2200" b="1" dirty="0">
                <a:solidFill>
                  <a:srgbClr val="FFFF00"/>
                </a:solidFill>
              </a:rPr>
              <a:t>:</a:t>
            </a:r>
          </a:p>
          <a:p>
            <a:pPr lvl="1" algn="l" rtl="0"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</a:t>
            </a:r>
            <a:r>
              <a:rPr lang="en-US" sz="2200" b="1" dirty="0"/>
              <a:t>One in each hemispheres. 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3</a:t>
            </a:r>
            <a:r>
              <a:rPr lang="en-US" sz="2200" b="1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ventricle:</a:t>
            </a:r>
          </a:p>
          <a:p>
            <a:pPr lvl="1" algn="l" rtl="0"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 </a:t>
            </a:r>
            <a:r>
              <a:rPr lang="en-US" sz="2200" b="1" dirty="0"/>
              <a:t>in the Diencephalon. 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2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ventricle:</a:t>
            </a:r>
          </a:p>
          <a:p>
            <a:pPr lvl="1" algn="l" rtl="0">
              <a:buNone/>
              <a:defRPr/>
            </a:pPr>
            <a:r>
              <a:rPr lang="en-US" sz="2200" b="1" dirty="0">
                <a:solidFill>
                  <a:srgbClr val="FFFF00"/>
                </a:solidFill>
              </a:rPr>
              <a:t>     </a:t>
            </a:r>
            <a:r>
              <a:rPr lang="en-US" sz="2200" b="1" dirty="0"/>
              <a:t>between Pons, Medulla oblongata &amp; Cerebellum.</a:t>
            </a:r>
          </a:p>
          <a:p>
            <a:pPr lvl="1" algn="l" rtl="0">
              <a:buNone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N.B. Cerebral aqueduct</a:t>
            </a:r>
            <a:r>
              <a:rPr lang="en-US" sz="2200" b="1" dirty="0">
                <a:solidFill>
                  <a:srgbClr val="FFFF00"/>
                </a:solidFill>
              </a:rPr>
              <a:t>:  </a:t>
            </a:r>
            <a:r>
              <a:rPr lang="en-US" sz="2200" b="1" dirty="0"/>
              <a:t>connects the 3</a:t>
            </a:r>
            <a:r>
              <a:rPr lang="en-US" sz="2200" b="1" baseline="30000" dirty="0"/>
              <a:t>rd</a:t>
            </a:r>
            <a:r>
              <a:rPr lang="en-US" sz="2200" b="1" dirty="0"/>
              <a:t> to the 4</a:t>
            </a:r>
            <a:r>
              <a:rPr lang="en-US" sz="2200" b="1" baseline="30000" dirty="0"/>
              <a:t>th</a:t>
            </a:r>
            <a:r>
              <a:rPr lang="en-US" sz="2200" b="1" dirty="0"/>
              <a:t> ventricle.</a:t>
            </a:r>
          </a:p>
          <a:p>
            <a:pPr algn="l" rtl="0"/>
            <a:endParaRPr lang="ar-SA" dirty="0"/>
          </a:p>
        </p:txBody>
      </p:sp>
      <p:pic>
        <p:nvPicPr>
          <p:cNvPr id="4" name="Picture 7" descr="File05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1905000"/>
            <a:ext cx="4927600" cy="3538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655665" y="464090"/>
            <a:ext cx="8911687" cy="128089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Franklin Gothic Book" charset="0"/>
              </a:rPr>
              <a:t>CEREBROSPINAL FLUID</a:t>
            </a:r>
            <a:endParaRPr lang="ar-SA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74618" y="1145539"/>
            <a:ext cx="5541819" cy="122495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altLang="en-US" sz="1600" b="1" dirty="0">
                <a:solidFill>
                  <a:srgbClr val="F40CCD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CSF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 is constantly </a:t>
            </a:r>
            <a:r>
              <a:rPr lang="en-US" altLang="en-US" sz="1600" b="1" dirty="0">
                <a:solidFill>
                  <a:srgbClr val="F40CCD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produced by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the </a:t>
            </a:r>
            <a:r>
              <a:rPr lang="en-US" altLang="en-US" sz="1600" b="1" dirty="0">
                <a:solidFill>
                  <a:srgbClr val="F40CCD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choroid plexuses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0"/>
                <a:cs typeface="Times New Roman" panose="02020603050405020304" pitchFamily="18" charset="0"/>
              </a:rPr>
              <a:t>inside </a:t>
            </a:r>
            <a:endParaRPr lang="en-US" alt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1-third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ventricle</a:t>
            </a:r>
          </a:p>
          <a:p>
            <a:pPr algn="l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2-fourth ventricle</a:t>
            </a:r>
          </a:p>
          <a:p>
            <a:pPr algn="l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lateral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ventricle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274618" y="2812474"/>
            <a:ext cx="554181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9783" dir="3885598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brain, CSF flows from the lateral ventricles to the 3</a:t>
            </a:r>
            <a:r>
              <a:rPr lang="en-US" alt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4</a:t>
            </a:r>
            <a:r>
              <a:rPr lang="en-US" alt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ventricles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74618" y="3796145"/>
            <a:ext cx="554181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4</a:t>
            </a:r>
            <a:r>
              <a:rPr lang="en-US" alt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ventricle, part of the CSF flows down in the central canal of the spinal cord</a:t>
            </a:r>
            <a:r>
              <a:rPr lang="en-US" altLang="en-US" sz="1600" b="1" dirty="0">
                <a:solidFill>
                  <a:srgbClr val="000000"/>
                </a:solidFill>
                <a:latin typeface="Eras Medium ITC" charset="0"/>
              </a:rPr>
              <a:t>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74618" y="4821382"/>
            <a:ext cx="5541819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CSF drains from the 4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ventricle 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</a:t>
            </a:r>
            <a:r>
              <a:rPr lang="en-US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4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ventricle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in the subarachnoid space around the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and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to the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venous sinuses through the arachnoids villi.</a:t>
            </a:r>
          </a:p>
        </p:txBody>
      </p:sp>
      <p:pic>
        <p:nvPicPr>
          <p:cNvPr id="10" name="Picture 8" descr="File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1" y="200294"/>
            <a:ext cx="5237019" cy="639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4104484" y="2415587"/>
            <a:ext cx="8911687" cy="1280890"/>
          </a:xfrm>
        </p:spPr>
        <p:txBody>
          <a:bodyPr/>
          <a:lstStyle/>
          <a:p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Engravers MT" charset="0"/>
              </a:rPr>
              <a:t>GOOD LUCK</a:t>
            </a:r>
            <a:b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Engravers MT" charset="0"/>
              </a:rPr>
            </a:b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724245" y="486950"/>
            <a:ext cx="8911687" cy="1280890"/>
          </a:xfrm>
        </p:spPr>
        <p:txBody>
          <a:bodyPr/>
          <a:lstStyle/>
          <a:p>
            <a:pPr rtl="0"/>
            <a:r>
              <a:rPr lang="en-US" altLang="en-US">
                <a:solidFill>
                  <a:srgbClr val="000000"/>
                </a:solidFill>
              </a:rPr>
              <a:t>How does the nervous system work 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33033" y="1920394"/>
            <a:ext cx="8915400" cy="4617565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sz="2800" b="1" u="sng" dirty="0">
                <a:solidFill>
                  <a:schemeClr val="tx1"/>
                </a:solidFill>
                <a:latin typeface="Garamond" pitchFamily="18" charset="0"/>
              </a:rPr>
              <a:t>The nervous system has three functions: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Collection of sensory input: </a:t>
            </a:r>
          </a:p>
          <a:p>
            <a:pPr lvl="1" algn="l" rtl="0"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Identifies changes occurring inside </a:t>
            </a:r>
            <a:r>
              <a:rPr lang="en-US" sz="2400" b="1" u="sng" dirty="0">
                <a:solidFill>
                  <a:schemeClr val="tx1"/>
                </a:solidFill>
                <a:latin typeface="Garamond" pitchFamily="18" charset="0"/>
              </a:rPr>
              <a:t>or</a:t>
            </a: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 outside the body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by using sensory receptors</a:t>
            </a: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These changes are </a:t>
            </a:r>
            <a:r>
              <a:rPr lang="en-US" sz="2400" b="1" u="sng" dirty="0">
                <a:solidFill>
                  <a:schemeClr val="tx1"/>
                </a:solidFill>
                <a:latin typeface="Garamond" pitchFamily="18" charset="0"/>
              </a:rPr>
              <a:t>called stimuli.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Integration</a:t>
            </a:r>
            <a:r>
              <a:rPr lang="en-US" sz="2400" b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Garamond" pitchFamily="18" charset="0"/>
              </a:rPr>
              <a:t>: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</a:p>
          <a:p>
            <a:pPr lvl="1" algn="l" rtl="0">
              <a:buClr>
                <a:schemeClr val="tx1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Processes, analyzes , and interprets these changes and </a:t>
            </a:r>
            <a:r>
              <a:rPr lang="en-US" sz="2400" b="1" u="sng" dirty="0">
                <a:solidFill>
                  <a:schemeClr val="tx1"/>
                </a:solidFill>
                <a:latin typeface="Garamond" pitchFamily="18" charset="0"/>
              </a:rPr>
              <a:t>makes decisions.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Motor output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Garamond" pitchFamily="18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or response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by activating muscles or glands </a:t>
            </a:r>
            <a:r>
              <a:rPr lang="en-US" sz="2400" b="1" dirty="0">
                <a:solidFill>
                  <a:schemeClr val="tx1"/>
                </a:solidFill>
                <a:latin typeface="Garamond" pitchFamily="18" charset="0"/>
              </a:rPr>
              <a:t>(effectors).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  <p:pic>
        <p:nvPicPr>
          <p:cNvPr id="4" name="Picture 7" descr="File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5325" b="4445"/>
          <a:stretch>
            <a:fillRect/>
          </a:stretch>
        </p:blipFill>
        <p:spPr bwMode="auto">
          <a:xfrm>
            <a:off x="300038" y="2194560"/>
            <a:ext cx="2832995" cy="365601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747105" y="608140"/>
            <a:ext cx="8911687" cy="1280890"/>
          </a:xfrm>
        </p:spPr>
        <p:txBody>
          <a:bodyPr/>
          <a:lstStyle/>
          <a:p>
            <a:pPr rt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11" descr="File05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343" r="12228" b="4073"/>
          <a:stretch>
            <a:fillRect/>
          </a:stretch>
        </p:blipFill>
        <p:spPr bwMode="auto">
          <a:xfrm>
            <a:off x="6707725" y="418370"/>
            <a:ext cx="514508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764125" y="1327010"/>
            <a:ext cx="294894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I- Anatomical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or </a:t>
            </a:r>
            <a:r>
              <a:rPr lang="en-US" sz="2800" dirty="0">
                <a:solidFill>
                  <a:srgbClr val="C00000"/>
                </a:solidFill>
                <a:latin typeface="Arial Narrow" pitchFamily="34" charset="0"/>
              </a:rPr>
              <a:t>Structural classification:</a:t>
            </a:r>
          </a:p>
          <a:p>
            <a:pPr algn="l" rtl="0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    1- Central NS</a:t>
            </a:r>
          </a:p>
          <a:p>
            <a:pPr algn="l" rtl="0"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2- Peripheral NS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3020" y="3794225"/>
            <a:ext cx="4274820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800" b="1" u="sng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Physiological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or </a:t>
            </a:r>
            <a:r>
              <a:rPr lang="en-US" sz="2600" dirty="0">
                <a:solidFill>
                  <a:srgbClr val="C00000"/>
                </a:solidFill>
                <a:latin typeface="Arial Narrow" pitchFamily="34" charset="0"/>
              </a:rPr>
              <a:t>Functional classification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:</a:t>
            </a:r>
            <a:endParaRPr lang="en-US" sz="2800" b="1" u="sng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  <a:p>
            <a:pPr algn="l" rtl="0">
              <a:defRPr/>
            </a:pPr>
            <a:r>
              <a:rPr lang="en-US" sz="2800" b="1" dirty="0">
                <a:latin typeface="Arial Narrow" pitchFamily="34" charset="0"/>
              </a:rPr>
              <a:t>1-Sensory division (Afferent)</a:t>
            </a:r>
          </a:p>
          <a:p>
            <a:pPr algn="l" rtl="0">
              <a:defRPr/>
            </a:pPr>
            <a:r>
              <a:rPr lang="en-US" sz="2800" b="1" dirty="0">
                <a:latin typeface="Arial Narrow" pitchFamily="34" charset="0"/>
              </a:rPr>
              <a:t>2-Motor division (Efferent)</a:t>
            </a:r>
          </a:p>
          <a:p>
            <a:pPr lvl="1" algn="l" rtl="0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- Autonomic</a:t>
            </a:r>
          </a:p>
          <a:p>
            <a:pPr lvl="1" algn="l" rtl="0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- Somatic</a:t>
            </a:r>
          </a:p>
          <a:p>
            <a:pPr marL="0" algn="l" defTabSz="914400" rtl="0" eaLnBrk="1" latinLnBrk="0" hangingPunct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5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Structural Organization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1304" y="1653540"/>
            <a:ext cx="8911687" cy="4724400"/>
          </a:xfrm>
        </p:spPr>
        <p:txBody>
          <a:bodyPr>
            <a:normAutofit/>
          </a:bodyPr>
          <a:lstStyle/>
          <a:p>
            <a:pPr algn="l" rtl="0">
              <a:buNone/>
              <a:defRPr/>
            </a:pPr>
            <a:r>
              <a:rPr lang="en-US" sz="2400" b="1" dirty="0"/>
              <a:t>Two subdivisions:</a:t>
            </a:r>
          </a:p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Central Nervous System (CNS)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Consists of </a:t>
            </a:r>
            <a:r>
              <a:rPr lang="en-US" sz="2400" b="1" dirty="0">
                <a:solidFill>
                  <a:srgbClr val="FF6600"/>
                </a:solidFill>
              </a:rPr>
              <a:t>Brain &amp; Spinal cord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Occupies the </a:t>
            </a:r>
            <a:r>
              <a:rPr lang="en-US" sz="2400" b="1" u="sng" dirty="0"/>
              <a:t>dorsal body cavity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Acts as the integrating and command centers.</a:t>
            </a:r>
          </a:p>
          <a:p>
            <a:pPr algn="l" rtl="0">
              <a:defRPr/>
            </a:pPr>
            <a:r>
              <a:rPr lang="en-US" sz="2400" b="1" dirty="0">
                <a:solidFill>
                  <a:schemeClr val="tx1"/>
                </a:solidFill>
              </a:rPr>
              <a:t>Peripheral Nervous System (PNS)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Consists of </a:t>
            </a:r>
            <a:r>
              <a:rPr lang="en-US" sz="2400" b="1" dirty="0">
                <a:solidFill>
                  <a:srgbClr val="FF6600"/>
                </a:solidFill>
              </a:rPr>
              <a:t>nerves, ganglia, receptors.</a:t>
            </a:r>
          </a:p>
          <a:p>
            <a:pPr lvl="1" algn="l" rtl="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6600"/>
                </a:solidFill>
              </a:rPr>
              <a:t> It is the </a:t>
            </a:r>
            <a:r>
              <a:rPr lang="en-US" sz="2400" dirty="0"/>
              <a:t>part of the nervous system </a:t>
            </a:r>
            <a:r>
              <a:rPr lang="en-US" sz="2400" b="1" u="sng" dirty="0"/>
              <a:t>outside the CNS.</a:t>
            </a:r>
            <a:endParaRPr lang="en-US" sz="2400" b="1" u="sng" dirty="0">
              <a:solidFill>
                <a:srgbClr val="FF6600"/>
              </a:solidFill>
            </a:endParaRP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  <p:pic>
        <p:nvPicPr>
          <p:cNvPr id="4" name="Picture 4" descr="258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838" r="9602" b="4478"/>
          <a:stretch>
            <a:fillRect/>
          </a:stretch>
        </p:blipFill>
        <p:spPr bwMode="auto">
          <a:xfrm>
            <a:off x="9578341" y="1056639"/>
            <a:ext cx="2120354" cy="363581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6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Functional Organization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defRPr/>
            </a:pPr>
            <a:r>
              <a:rPr lang="en-US" sz="2800" b="1" dirty="0"/>
              <a:t>Two subdivisions:</a:t>
            </a:r>
          </a:p>
          <a:p>
            <a:pPr lvl="1" algn="l" rtl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Sensory or Afferent </a:t>
            </a:r>
            <a:r>
              <a:rPr lang="en-US" sz="2400" u="sng" dirty="0"/>
              <a:t>division</a:t>
            </a:r>
            <a:r>
              <a:rPr lang="en-US" sz="2400" dirty="0"/>
              <a:t>:</a:t>
            </a:r>
          </a:p>
          <a:p>
            <a:pPr lvl="1" algn="l" rtl="0">
              <a:buClr>
                <a:schemeClr val="hlink"/>
              </a:buClr>
              <a:buNone/>
              <a:defRPr/>
            </a:pPr>
            <a:r>
              <a:rPr lang="en-US" sz="2400" dirty="0"/>
              <a:t>  Consists of </a:t>
            </a:r>
            <a:r>
              <a:rPr lang="en-US" sz="2400" b="1" u="sng" dirty="0"/>
              <a:t>nerve fibers </a:t>
            </a:r>
            <a:r>
              <a:rPr lang="en-US" sz="2400" dirty="0"/>
              <a:t>that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convey impulses </a:t>
            </a:r>
            <a:r>
              <a:rPr lang="en-US" sz="2400" b="1" u="sng" dirty="0"/>
              <a:t>from receptors </a:t>
            </a:r>
            <a:r>
              <a:rPr lang="en-US" sz="2400" dirty="0"/>
              <a:t>located </a:t>
            </a:r>
            <a:r>
              <a:rPr lang="en-US" sz="2400" b="1" dirty="0"/>
              <a:t>in various parts of the body</a:t>
            </a:r>
            <a:r>
              <a:rPr lang="en-US" sz="2400" dirty="0"/>
              <a:t>, </a:t>
            </a:r>
            <a:r>
              <a:rPr lang="en-US" sz="2400" b="1" u="sng" dirty="0"/>
              <a:t>to the CNS.</a:t>
            </a:r>
          </a:p>
          <a:p>
            <a:pPr lvl="1" algn="l" rtl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Motor or Efferent </a:t>
            </a:r>
            <a:r>
              <a:rPr lang="en-US" sz="2400" u="sng" dirty="0"/>
              <a:t>division</a:t>
            </a:r>
            <a:r>
              <a:rPr lang="en-US" sz="2400" dirty="0"/>
              <a:t>: </a:t>
            </a:r>
          </a:p>
          <a:p>
            <a:pPr lvl="1" algn="l" rtl="0">
              <a:buClr>
                <a:schemeClr val="hlink"/>
              </a:buClr>
              <a:buNone/>
              <a:defRPr/>
            </a:pPr>
            <a:r>
              <a:rPr lang="en-US" sz="2400" dirty="0"/>
              <a:t> Consists of </a:t>
            </a:r>
            <a:r>
              <a:rPr lang="en-US" sz="2400" b="1" u="sng" dirty="0"/>
              <a:t>nerve fibers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C00000"/>
                </a:solidFill>
              </a:rPr>
              <a:t>convey impulses </a:t>
            </a:r>
            <a:r>
              <a:rPr lang="en-US" sz="2400" b="1" u="sng" dirty="0"/>
              <a:t>from the CNS to the effector  muscles, organs, and glands.</a:t>
            </a:r>
          </a:p>
          <a:p>
            <a:pPr algn="l" rtl="0">
              <a:defRPr/>
            </a:pPr>
            <a:r>
              <a:rPr lang="en-US" sz="2800" b="1" dirty="0">
                <a:solidFill>
                  <a:schemeClr val="tx1"/>
                </a:solidFill>
              </a:rPr>
              <a:t>The sensory and </a:t>
            </a:r>
            <a:r>
              <a:rPr lang="en-US" sz="2800" b="1" u="sng" dirty="0">
                <a:solidFill>
                  <a:schemeClr val="tx1"/>
                </a:solidFill>
              </a:rPr>
              <a:t>motor division are </a:t>
            </a:r>
            <a:r>
              <a:rPr lang="en-US" sz="2800" b="1" dirty="0">
                <a:solidFill>
                  <a:schemeClr val="tx1"/>
                </a:solidFill>
              </a:rPr>
              <a:t>subdivided into : </a:t>
            </a:r>
          </a:p>
          <a:p>
            <a:pPr lvl="1" algn="l" rtl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Somatic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division: concerned with </a:t>
            </a:r>
            <a:r>
              <a:rPr lang="en-US" sz="2400" b="1" dirty="0">
                <a:solidFill>
                  <a:srgbClr val="C00000"/>
                </a:solidFill>
              </a:rPr>
              <a:t>skin, skeletal muscles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joints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 algn="l" rtl="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00"/>
                </a:solidFill>
              </a:rPr>
              <a:t>Autonomic </a:t>
            </a:r>
            <a:r>
              <a:rPr lang="en-US" sz="2400" dirty="0"/>
              <a:t>division: concerned with the </a:t>
            </a:r>
            <a:r>
              <a:rPr lang="en-US" sz="2400" b="1" dirty="0">
                <a:solidFill>
                  <a:srgbClr val="C00000"/>
                </a:solidFill>
              </a:rPr>
              <a:t>visceral organs. 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1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112865" y="189770"/>
            <a:ext cx="8911687" cy="128089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The Nervous System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ar-S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912" y="1905000"/>
            <a:ext cx="8915400" cy="4678680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chemeClr val="tx1"/>
                </a:solidFill>
              </a:rPr>
              <a:t> It is the major </a:t>
            </a:r>
            <a:r>
              <a:rPr lang="en-US" dirty="0">
                <a:solidFill>
                  <a:srgbClr val="FFC000"/>
                </a:solidFill>
              </a:rPr>
              <a:t>controlling</a:t>
            </a:r>
            <a:r>
              <a:rPr lang="en-US" dirty="0"/>
              <a:t>, regulatory &amp;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communicating </a:t>
            </a:r>
            <a:r>
              <a:rPr lang="en-US" b="1" dirty="0">
                <a:solidFill>
                  <a:schemeClr val="tx1"/>
                </a:solidFill>
              </a:rPr>
              <a:t>system in the body.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/>
                </a:solidFill>
              </a:rPr>
              <a:t>It is the</a:t>
            </a:r>
            <a:r>
              <a:rPr lang="en-US" b="1" u="sng" dirty="0">
                <a:solidFill>
                  <a:schemeClr val="tx1"/>
                </a:solidFill>
              </a:rPr>
              <a:t> center of all mental activity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/>
              <a:t>including :</a:t>
            </a:r>
          </a:p>
          <a:p>
            <a:pPr algn="l" rtl="0">
              <a:defRPr/>
            </a:pPr>
            <a:r>
              <a:rPr lang="en-US" b="1" dirty="0"/>
              <a:t>Thought, </a:t>
            </a:r>
          </a:p>
          <a:p>
            <a:pPr algn="l" rtl="0">
              <a:defRPr/>
            </a:pPr>
            <a:r>
              <a:rPr lang="en-US" b="1" dirty="0"/>
              <a:t>Learning,</a:t>
            </a:r>
          </a:p>
          <a:p>
            <a:pPr algn="l" rtl="0">
              <a:defRPr/>
            </a:pPr>
            <a:r>
              <a:rPr lang="en-US" b="1" dirty="0"/>
              <a:t>Behavior and </a:t>
            </a:r>
          </a:p>
          <a:p>
            <a:pPr algn="l" rtl="0">
              <a:defRPr/>
            </a:pPr>
            <a:r>
              <a:rPr lang="en-US" b="1" dirty="0"/>
              <a:t>Memory</a:t>
            </a:r>
            <a:r>
              <a:rPr lang="en-US" dirty="0"/>
              <a:t>.</a:t>
            </a:r>
          </a:p>
          <a:p>
            <a:pPr algn="l" rtl="0">
              <a:defRPr/>
            </a:pPr>
            <a:r>
              <a:rPr lang="en-US" b="1" dirty="0">
                <a:solidFill>
                  <a:schemeClr val="tx1"/>
                </a:solidFill>
              </a:rPr>
              <a:t>Together with the endocrine system</a:t>
            </a:r>
            <a:r>
              <a:rPr lang="en-US" dirty="0"/>
              <a:t>, the nervous system is responsible for </a:t>
            </a:r>
            <a:r>
              <a:rPr lang="en-US" b="1" dirty="0"/>
              <a:t>regulating</a:t>
            </a:r>
            <a:r>
              <a:rPr lang="en-US" dirty="0"/>
              <a:t> and </a:t>
            </a:r>
            <a:r>
              <a:rPr lang="en-US" b="1" dirty="0"/>
              <a:t>maintaining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homeostasis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3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DD21E1-BAF0-4314-AB31-82ECB8AC9E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 rtl="0"/>
            <a:r>
              <a:rPr lang="en-US" altLang="en-US" dirty="0"/>
              <a:t>Nervous Tissue</a:t>
            </a:r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C8619C-F25D-468E-95FA-2A2151D7D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9224" y="1546606"/>
            <a:ext cx="5122652" cy="3759253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dirty="0"/>
              <a:t>Nervous system is </a:t>
            </a:r>
            <a:r>
              <a:rPr lang="en-US" b="1" dirty="0"/>
              <a:t>composed of nervous tissue</a:t>
            </a:r>
            <a:r>
              <a:rPr lang="en-US" dirty="0"/>
              <a:t>, which </a:t>
            </a:r>
            <a:r>
              <a:rPr lang="en-US" u="sng" dirty="0"/>
              <a:t>contains two </a:t>
            </a:r>
            <a:r>
              <a:rPr lang="en-US" b="1" u="sng" dirty="0"/>
              <a:t>types of cells:</a:t>
            </a:r>
          </a:p>
          <a:p>
            <a:pPr lvl="1" algn="l" rtl="0">
              <a:buClr>
                <a:schemeClr val="hlink"/>
              </a:buClr>
              <a:buNone/>
              <a:defRPr/>
            </a:pPr>
            <a:r>
              <a:rPr lang="en-US" dirty="0"/>
              <a:t>1- Nerve cells or </a:t>
            </a:r>
            <a:r>
              <a:rPr lang="en-US" b="1" dirty="0"/>
              <a:t>neurons</a:t>
            </a:r>
          </a:p>
          <a:p>
            <a:pPr lvl="1" algn="l" rtl="0">
              <a:buClr>
                <a:schemeClr val="hlink"/>
              </a:buClr>
              <a:buNone/>
              <a:defRPr/>
            </a:pPr>
            <a:r>
              <a:rPr lang="en-US" dirty="0"/>
              <a:t>2- Supporting cells or </a:t>
            </a:r>
            <a:r>
              <a:rPr lang="en-US" b="1" dirty="0"/>
              <a:t>neuroglia (glia).</a:t>
            </a:r>
          </a:p>
          <a:p>
            <a:pPr algn="l" rtl="0">
              <a:defRPr/>
            </a:pPr>
            <a:r>
              <a:rPr lang="en-US" dirty="0"/>
              <a:t> Nervous system contains millions of </a:t>
            </a:r>
            <a:r>
              <a:rPr lang="en-US" b="1" dirty="0"/>
              <a:t>neurons</a:t>
            </a:r>
            <a:r>
              <a:rPr lang="en-US" dirty="0"/>
              <a:t> that vary in their shape, size, and number of processes. </a:t>
            </a:r>
          </a:p>
          <a:p>
            <a:pPr algn="l" rtl="0">
              <a:buNone/>
              <a:defRPr/>
            </a:pPr>
            <a:endParaRPr lang="en-US" dirty="0"/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  <p:pic>
        <p:nvPicPr>
          <p:cNvPr id="4" name="Picture 5" descr="http://shp.by.ru/spravka/neurosci/synap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535" y="645106"/>
            <a:ext cx="485638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7D9439D6-DEAD-4CEB-A61B-BE3D64D1B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234439" y="4411980"/>
            <a:ext cx="420901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altLang="en-US" b="1" u="sng" dirty="0" smtClean="0">
                <a:solidFill>
                  <a:srgbClr val="000000"/>
                </a:solidFill>
              </a:rPr>
              <a:t>The junction site </a:t>
            </a:r>
            <a:r>
              <a:rPr lang="en-US" altLang="en-US" b="1" dirty="0" smtClean="0">
                <a:solidFill>
                  <a:srgbClr val="000000"/>
                </a:solidFill>
              </a:rPr>
              <a:t>of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two neurons </a:t>
            </a:r>
            <a:r>
              <a:rPr lang="en-US" altLang="en-US" dirty="0" smtClean="0">
                <a:solidFill>
                  <a:srgbClr val="000000"/>
                </a:solidFill>
              </a:rPr>
              <a:t>is called a</a:t>
            </a:r>
            <a:r>
              <a:rPr lang="en-US" altLang="en-US" b="1" dirty="0" smtClean="0">
                <a:solidFill>
                  <a:srgbClr val="FF0000"/>
                </a:solidFill>
              </a:rPr>
              <a:t> “synapse or relay”.</a:t>
            </a:r>
          </a:p>
          <a:p>
            <a:pPr algn="l" rtl="0"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In the synapses</a:t>
            </a:r>
            <a:r>
              <a:rPr lang="en-US" altLang="en-US" dirty="0" smtClean="0">
                <a:solidFill>
                  <a:srgbClr val="000000"/>
                </a:solidFill>
              </a:rPr>
              <a:t> the membranes of adjacent cells are </a:t>
            </a:r>
            <a:r>
              <a:rPr lang="en-US" altLang="en-US" u="sng" dirty="0" smtClean="0">
                <a:solidFill>
                  <a:srgbClr val="000000"/>
                </a:solidFill>
              </a:rPr>
              <a:t>in close </a:t>
            </a:r>
            <a:r>
              <a:rPr lang="en-US" altLang="en-US" b="1" u="sng" dirty="0" smtClean="0">
                <a:solidFill>
                  <a:srgbClr val="000000"/>
                </a:solidFill>
              </a:rPr>
              <a:t>apposition</a:t>
            </a:r>
            <a:r>
              <a:rPr lang="en-US" altLang="en-US" u="sng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contiguity</a:t>
            </a:r>
            <a:r>
              <a:rPr lang="en-US" altLang="en-US" sz="1200" dirty="0" smtClean="0">
                <a:solidFill>
                  <a:srgbClr val="000000"/>
                </a:solidFill>
              </a:rPr>
              <a:t>=contact,</a:t>
            </a:r>
            <a:r>
              <a:rPr lang="en-US" altLang="en-US" dirty="0" smtClean="0">
                <a:solidFill>
                  <a:srgbClr val="000000"/>
                </a:solidFill>
              </a:rPr>
              <a:t> not </a:t>
            </a:r>
            <a:r>
              <a:rPr lang="en-US" altLang="en-US" b="1" dirty="0" smtClean="0">
                <a:solidFill>
                  <a:srgbClr val="FF0000"/>
                </a:solidFill>
              </a:rPr>
              <a:t>continuity</a:t>
            </a:r>
            <a:r>
              <a:rPr lang="en-US" altLang="en-US" dirty="0" smtClean="0">
                <a:solidFill>
                  <a:srgbClr val="000000"/>
                </a:solidFill>
              </a:rPr>
              <a:t>).</a:t>
            </a:r>
          </a:p>
          <a:p>
            <a:pPr marL="0" algn="l" defTabSz="914400" rtl="0" eaLnBrk="1" latinLnBrk="0" hangingPunct="1"/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5487514" y="4849902"/>
            <a:ext cx="2671842" cy="80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altLang="en-US" b="1" i="1" dirty="0">
                <a:solidFill>
                  <a:schemeClr val="tx1"/>
                </a:solidFill>
              </a:rPr>
              <a:t>Neurons</a:t>
            </a:r>
            <a:br>
              <a:rPr lang="en-US" altLang="en-US" b="1" i="1" dirty="0">
                <a:solidFill>
                  <a:schemeClr val="tx1"/>
                </a:solidFill>
              </a:rPr>
            </a:br>
            <a:r>
              <a:rPr lang="en-US" altLang="en-US" dirty="0"/>
              <a:t>What is </a:t>
            </a:r>
            <a:r>
              <a:rPr lang="en-US" altLang="en-US" dirty="0" smtClean="0"/>
              <a:t>neuron?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706880"/>
          </a:xfrm>
        </p:spPr>
        <p:txBody>
          <a:bodyPr/>
          <a:lstStyle/>
          <a:p>
            <a:pPr marL="0" indent="0" algn="l" rtl="0">
              <a:buNone/>
              <a:defRPr/>
            </a:pPr>
            <a:r>
              <a:rPr lang="en-US" dirty="0"/>
              <a:t>It is the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basic structural  (anatomical), functional and embryological unit </a:t>
            </a:r>
            <a:r>
              <a:rPr lang="en-US" dirty="0"/>
              <a:t>of the nervous system.</a:t>
            </a:r>
            <a:endParaRPr lang="en-US" dirty="0">
              <a:solidFill>
                <a:schemeClr val="folHlink"/>
              </a:solidFill>
            </a:endParaRPr>
          </a:p>
          <a:p>
            <a:pPr marL="0" indent="0" algn="l" rtl="0">
              <a:buNone/>
              <a:defRPr/>
            </a:pPr>
            <a:r>
              <a:rPr lang="en-US" dirty="0"/>
              <a:t>The human nervous system is estimated to contain about 10</a:t>
            </a:r>
            <a:r>
              <a:rPr lang="en-US" baseline="30000" dirty="0"/>
              <a:t>10</a:t>
            </a:r>
            <a:r>
              <a:rPr lang="en-US" dirty="0"/>
              <a:t>. </a:t>
            </a:r>
          </a:p>
          <a:p>
            <a: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04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1355</Words>
  <Application>Microsoft Office PowerPoint</Application>
  <PresentationFormat>Custom</PresentationFormat>
  <Paragraphs>161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ربطة</vt:lpstr>
      <vt:lpstr>Organization of The  Nervous System</vt:lpstr>
      <vt:lpstr>Objectives</vt:lpstr>
      <vt:lpstr>How does the nervous system work ?</vt:lpstr>
      <vt:lpstr>CLASSIFICATION</vt:lpstr>
      <vt:lpstr>Structural Organization</vt:lpstr>
      <vt:lpstr>Functional Organization</vt:lpstr>
      <vt:lpstr> The Nervous System </vt:lpstr>
      <vt:lpstr>Nervous Tissue</vt:lpstr>
      <vt:lpstr>Neurons What is neuron? </vt:lpstr>
      <vt:lpstr>Remember… </vt:lpstr>
      <vt:lpstr>Nervous tissue is organized as: </vt:lpstr>
      <vt:lpstr>Neuroglia or glia or glial cells   </vt:lpstr>
      <vt:lpstr>PowerPoint Presentation</vt:lpstr>
      <vt:lpstr>PowerPoint Presentation</vt:lpstr>
      <vt:lpstr> Peripheral NS</vt:lpstr>
      <vt:lpstr>Autonomic Nervous System </vt:lpstr>
      <vt:lpstr>SYMPATHETIC &amp; PARASYMPATHETIC SYSTEMS</vt:lpstr>
      <vt:lpstr>PowerPoint Presentation</vt:lpstr>
      <vt:lpstr>PARTS OF THE BRAIN</vt:lpstr>
      <vt:lpstr>CEREBRAL HEMISPHERES</vt:lpstr>
      <vt:lpstr>TISSUE OF THE CEREBRAL HEMISPHERES</vt:lpstr>
      <vt:lpstr>DIENCEPHALON</vt:lpstr>
      <vt:lpstr>BRAIN STEM</vt:lpstr>
      <vt:lpstr>CEREBELLUM</vt:lpstr>
      <vt:lpstr>MENINGES</vt:lpstr>
      <vt:lpstr>BRAIN VENTRICLES</vt:lpstr>
      <vt:lpstr>CEREBROSPINAL FLUID</vt:lpstr>
      <vt:lpstr>GOOD LUCK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The  Nervous System</dc:title>
  <dc:creator>مستخدم Microsoft Office</dc:creator>
  <cp:lastModifiedBy>Tahani Almatrafi</cp:lastModifiedBy>
  <cp:revision>17</cp:revision>
  <dcterms:created xsi:type="dcterms:W3CDTF">2019-08-30T13:31:19Z</dcterms:created>
  <dcterms:modified xsi:type="dcterms:W3CDTF">2020-09-06T07:29:17Z</dcterms:modified>
</cp:coreProperties>
</file>