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 autoCompressPictures="0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15607"/>
    <p:restoredTop sz="94671" autoAdjust="0"/>
  </p:normalViewPr>
  <p:slideViewPr>
    <p:cSldViewPr snapToGrid="0" snapToObjects="1">
      <p:cViewPr>
        <p:scale>
          <a:sx n="69" d="100"/>
          <a:sy n="69" d="100"/>
        </p:scale>
        <p:origin x="-1134" y="-9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9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18927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07374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7180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8028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35927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2038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0043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2940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6726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9011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7332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ال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5764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7202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158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875882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اسحب الصورة إلى العنصر النائب أو انقر فوق الأيقونة لإضافة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0308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ED410-EAD4-4D43-AF35-E4E4CA4FA92A}" type="datetimeFigureOut">
              <a:rPr lang="ar-SA" smtClean="0"/>
              <a:t>19/01/1442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A595BB1-FF7B-F147-9BE5-21CD11642DC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66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ctrTitle"/>
          </p:nvPr>
        </p:nvSpPr>
        <p:spPr>
          <a:xfrm>
            <a:off x="1903413" y="640080"/>
            <a:ext cx="8915399" cy="2262781"/>
          </a:xfrm>
        </p:spPr>
        <p:txBody>
          <a:bodyPr/>
          <a:lstStyle/>
          <a:p>
            <a:pPr rtl="0"/>
            <a:r>
              <a:rPr lang="en-US" dirty="0">
                <a:solidFill>
                  <a:srgbClr val="000000"/>
                </a:solidFill>
              </a:rPr>
              <a:t>Organization of The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US" dirty="0">
                <a:solidFill>
                  <a:srgbClr val="000000"/>
                </a:solidFill>
              </a:rPr>
              <a:t> Nervous System</a:t>
            </a:r>
            <a:endParaRPr lang="ar-SA" dirty="0">
              <a:solidFill>
                <a:srgbClr val="000000"/>
              </a:solidFill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0" y="3223260"/>
            <a:ext cx="3147670" cy="284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3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3076355" cy="747490"/>
          </a:xfrm>
        </p:spPr>
        <p:txBody>
          <a:bodyPr>
            <a:normAutofit fontScale="90000"/>
          </a:bodyPr>
          <a:lstStyle/>
          <a:p>
            <a:r>
              <a:rPr lang="en-US" i="1" dirty="0">
                <a:solidFill>
                  <a:schemeClr val="tx1"/>
                </a:solidFill>
                <a:latin typeface="Bauhaus 93" pitchFamily="82" charset="0"/>
              </a:rPr>
              <a:t>Remember…</a:t>
            </a:r>
            <a:br>
              <a:rPr lang="en-US" i="1" dirty="0">
                <a:solidFill>
                  <a:schemeClr val="tx1"/>
                </a:solidFill>
                <a:latin typeface="Bauhaus 93" pitchFamily="82" charset="0"/>
              </a:rPr>
            </a:b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41513" y="1783080"/>
            <a:ext cx="324612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n-ea"/>
              </a:rPr>
              <a:t>Ganglion= </a:t>
            </a:r>
            <a:r>
              <a:rPr lang="en-US" b="1" dirty="0" smtClean="0">
                <a:latin typeface="Garamond" pitchFamily="18" charset="0"/>
                <a:ea typeface="+mn-ea"/>
              </a:rPr>
              <a:t>A group of neurons 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  <a:ea typeface="+mn-ea"/>
              </a:rPr>
              <a:t>outside </a:t>
            </a:r>
            <a:r>
              <a:rPr lang="en-US" b="1" dirty="0" smtClean="0">
                <a:latin typeface="Garamond" pitchFamily="18" charset="0"/>
                <a:ea typeface="+mn-ea"/>
              </a:rPr>
              <a:t>the CNS</a:t>
            </a:r>
            <a:endParaRPr lang="en-US" b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ea typeface="+mn-ea"/>
            </a:endParaRPr>
          </a:p>
          <a:p>
            <a:pPr algn="l" rtl="0"/>
            <a:endParaRPr lang="ar-SA" dirty="0"/>
          </a:p>
        </p:txBody>
      </p:sp>
      <p:pic>
        <p:nvPicPr>
          <p:cNvPr id="5" name="Picture 8" descr="http://www.humanneurophysiology.com/images/fig-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3" y="2706410"/>
            <a:ext cx="2665413" cy="2784475"/>
          </a:xfrm>
          <a:prstGeom prst="rect">
            <a:avLst/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5"/>
          <p:cNvSpPr txBox="1"/>
          <p:nvPr/>
        </p:nvSpPr>
        <p:spPr>
          <a:xfrm>
            <a:off x="3518644" y="1783080"/>
            <a:ext cx="326898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n-ea"/>
              </a:rPr>
              <a:t>Nerve =</a:t>
            </a:r>
            <a:r>
              <a:rPr lang="en-US" b="1" smtClean="0">
                <a:latin typeface="Garamond" pitchFamily="18" charset="0"/>
                <a:ea typeface="+mn-ea"/>
              </a:rPr>
              <a:t>A group of nerve fibers (axons) </a:t>
            </a:r>
            <a:r>
              <a:rPr lang="en-US" b="1" smtClean="0">
                <a:solidFill>
                  <a:srgbClr val="FF0000"/>
                </a:solidFill>
                <a:latin typeface="Garamond" pitchFamily="18" charset="0"/>
                <a:ea typeface="+mn-ea"/>
              </a:rPr>
              <a:t>outside</a:t>
            </a:r>
            <a:r>
              <a:rPr lang="en-US" b="1" smtClean="0">
                <a:latin typeface="Garamond" pitchFamily="18" charset="0"/>
                <a:ea typeface="+mn-ea"/>
              </a:rPr>
              <a:t> the CNS</a:t>
            </a:r>
            <a:endParaRPr lang="en-US" b="1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ea typeface="+mn-ea"/>
            </a:endParaRPr>
          </a:p>
          <a:p>
            <a:endParaRPr lang="ar-SA" dirty="0"/>
          </a:p>
        </p:txBody>
      </p:sp>
      <p:pic>
        <p:nvPicPr>
          <p:cNvPr id="7" name="Picture 10" descr="http://www.health.com/health/static/hw/media/medical/hw/hwkb17_032_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7" r="1393" b="6761"/>
          <a:stretch>
            <a:fillRect/>
          </a:stretch>
        </p:blipFill>
        <p:spPr bwMode="auto">
          <a:xfrm>
            <a:off x="3651042" y="2706410"/>
            <a:ext cx="2089150" cy="2232025"/>
          </a:xfrm>
          <a:prstGeom prst="rect">
            <a:avLst/>
          </a:prstGeom>
          <a:noFill/>
          <a:ln w="28575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مربع نص 7"/>
          <p:cNvSpPr txBox="1"/>
          <p:nvPr/>
        </p:nvSpPr>
        <p:spPr>
          <a:xfrm>
            <a:off x="6841495" y="1783080"/>
            <a:ext cx="2628900" cy="54489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b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Nucleus= </a:t>
            </a:r>
            <a:r>
              <a:rPr lang="en-US">
                <a:latin typeface="Garamond" pitchFamily="18" charset="0"/>
              </a:rPr>
              <a:t>A </a:t>
            </a:r>
            <a:r>
              <a:rPr lang="en-US" b="1">
                <a:latin typeface="Garamond" pitchFamily="18" charset="0"/>
              </a:rPr>
              <a:t>group of neurons </a:t>
            </a:r>
            <a:r>
              <a:rPr lang="en-US" b="1">
                <a:solidFill>
                  <a:srgbClr val="FF0000"/>
                </a:solidFill>
                <a:latin typeface="Garamond" pitchFamily="18" charset="0"/>
              </a:rPr>
              <a:t>within</a:t>
            </a:r>
            <a:r>
              <a:rPr lang="en-US">
                <a:latin typeface="Garamond" pitchFamily="18" charset="0"/>
              </a:rPr>
              <a:t> the CNS</a:t>
            </a:r>
            <a:endParaRPr lang="en-US" b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9" name="Picture 4" descr="http://upload.wikimedia.org/wikipedia/commons/thumb/c/c0/Medulla_spinalis_-_Substantia_grisea_-_English.svg/400px-Medulla_spinalis_-_Substantia_grisea_-_English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754" y="2655609"/>
            <a:ext cx="2194139" cy="23336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مربع نص 9"/>
          <p:cNvSpPr txBox="1"/>
          <p:nvPr/>
        </p:nvSpPr>
        <p:spPr>
          <a:xfrm>
            <a:off x="9299580" y="1727808"/>
            <a:ext cx="2823840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ea typeface="+mn-ea"/>
              </a:rPr>
              <a:t>Tract =</a:t>
            </a:r>
            <a:r>
              <a:rPr lang="en-US" b="1" dirty="0" smtClean="0">
                <a:latin typeface="Garamond" pitchFamily="18" charset="0"/>
                <a:ea typeface="+mn-ea"/>
              </a:rPr>
              <a:t>A group of nerve fibers (axons) </a:t>
            </a:r>
            <a:r>
              <a:rPr lang="en-US" b="1" dirty="0" smtClean="0">
                <a:solidFill>
                  <a:srgbClr val="FF0000"/>
                </a:solidFill>
                <a:latin typeface="Garamond" pitchFamily="18" charset="0"/>
                <a:ea typeface="+mn-ea"/>
              </a:rPr>
              <a:t>within</a:t>
            </a:r>
            <a:r>
              <a:rPr lang="en-US" b="1" dirty="0" smtClean="0">
                <a:latin typeface="Garamond" pitchFamily="18" charset="0"/>
                <a:ea typeface="+mn-ea"/>
              </a:rPr>
              <a:t> the CNS</a:t>
            </a:r>
            <a:endParaRPr lang="en-US" b="1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ea typeface="+mn-ea"/>
            </a:endParaRPr>
          </a:p>
          <a:p>
            <a:endParaRPr lang="ar-SA" dirty="0"/>
          </a:p>
        </p:txBody>
      </p:sp>
      <p:pic>
        <p:nvPicPr>
          <p:cNvPr id="11" name="Picture 14" descr="http://img.tfd.com/MosbyMD/thumb/optic_nerv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080" y="2741149"/>
            <a:ext cx="1524000" cy="2162543"/>
          </a:xfrm>
          <a:prstGeom prst="rect">
            <a:avLst/>
          </a:prstGeom>
          <a:noFill/>
          <a:ln w="2857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/>
              <a:t>Nervous tissue is organized as:</a:t>
            </a:r>
            <a:br>
              <a:rPr lang="en-US" altLang="en-US" b="1" dirty="0"/>
            </a:b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034540" y="1905000"/>
            <a:ext cx="3360420" cy="15019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lnSpc>
                <a:spcPct val="80000"/>
              </a:lnSpc>
              <a:defRPr/>
            </a:pPr>
            <a:r>
              <a:rPr lang="en-US" sz="20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Grey matter</a:t>
            </a:r>
            <a:r>
              <a:rPr lang="en-US" sz="2000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dirty="0">
                <a:latin typeface="Arial" pitchFamily="34" charset="0"/>
                <a:cs typeface="Arial" pitchFamily="34" charset="0"/>
              </a:rPr>
              <a:t>Which contains 1-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C</a:t>
            </a:r>
            <a:r>
              <a:rPr lang="en-US" b="1" u="sng" dirty="0">
                <a:latin typeface="Arial" pitchFamily="34" charset="0"/>
                <a:cs typeface="Arial" pitchFamily="34" charset="0"/>
              </a:rPr>
              <a:t>ell bodies </a:t>
            </a:r>
            <a:r>
              <a:rPr lang="en-US" dirty="0">
                <a:latin typeface="Arial" pitchFamily="34" charset="0"/>
                <a:cs typeface="Arial" pitchFamily="34" charset="0"/>
              </a:rPr>
              <a:t>&amp;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2- P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rocesses </a:t>
            </a:r>
            <a:r>
              <a:rPr lang="en-US" dirty="0">
                <a:latin typeface="Arial" pitchFamily="34" charset="0"/>
                <a:cs typeface="Arial" pitchFamily="34" charset="0"/>
              </a:rPr>
              <a:t>of the neurons,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3- N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euroglia </a:t>
            </a:r>
            <a:r>
              <a:rPr lang="en-US" dirty="0">
                <a:latin typeface="Arial" pitchFamily="34" charset="0"/>
                <a:cs typeface="Arial" pitchFamily="34" charset="0"/>
              </a:rPr>
              <a:t>and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4- B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lood vessels.</a:t>
            </a:r>
          </a:p>
          <a:p>
            <a:pPr algn="l" rtl="0"/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7315200" y="1905000"/>
            <a:ext cx="4189412" cy="15019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lnSpc>
                <a:spcPct val="80000"/>
              </a:lnSpc>
              <a:defRPr/>
            </a:pPr>
            <a:r>
              <a:rPr lang="en-US" sz="2000" b="1" u="sng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White matter, </a:t>
            </a:r>
            <a:r>
              <a:rPr lang="en-US" dirty="0">
                <a:latin typeface="Arial" pitchFamily="34" charset="0"/>
                <a:cs typeface="Arial" pitchFamily="34" charset="0"/>
              </a:rPr>
              <a:t>Which contains: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1- P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rocesses </a:t>
            </a:r>
            <a:r>
              <a:rPr lang="en-US" dirty="0">
                <a:latin typeface="Arial" pitchFamily="34" charset="0"/>
                <a:cs typeface="Arial" pitchFamily="34" charset="0"/>
              </a:rPr>
              <a:t>of the neurons 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b="1" dirty="0">
                <a:latin typeface="Arial" pitchFamily="34" charset="0"/>
                <a:cs typeface="Arial" pitchFamily="34" charset="0"/>
              </a:rPr>
              <a:t>2- </a:t>
            </a:r>
            <a:r>
              <a:rPr lang="en-US" dirty="0">
                <a:latin typeface="Arial" pitchFamily="34" charset="0"/>
                <a:cs typeface="Arial" pitchFamily="34" charset="0"/>
              </a:rPr>
              <a:t> N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euroglia </a:t>
            </a:r>
            <a:r>
              <a:rPr lang="en-US" dirty="0">
                <a:latin typeface="Arial" pitchFamily="34" charset="0"/>
                <a:cs typeface="Arial" pitchFamily="34" charset="0"/>
              </a:rPr>
              <a:t>and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3-  B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lood vessels</a:t>
            </a:r>
          </a:p>
          <a:p>
            <a:pPr algn="l" rtl="0">
              <a:lnSpc>
                <a:spcPct val="80000"/>
              </a:lnSpc>
              <a:defRPr/>
            </a:pPr>
            <a:r>
              <a:rPr lang="en-US" b="1" i="1" u="sng" dirty="0">
                <a:latin typeface="Arial" pitchFamily="34" charset="0"/>
                <a:cs typeface="Arial" pitchFamily="34" charset="0"/>
              </a:rPr>
              <a:t>NO cell bodies </a:t>
            </a:r>
            <a:r>
              <a:rPr lang="en-US" b="1" u="sng" dirty="0">
                <a:latin typeface="Arial" pitchFamily="34" charset="0"/>
                <a:cs typeface="Arial" pitchFamily="34" charset="0"/>
              </a:rPr>
              <a:t>in the white matter</a:t>
            </a:r>
            <a:r>
              <a:rPr lang="en-US" b="1" u="sng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u="sng" dirty="0">
              <a:latin typeface="Arial" pitchFamily="34" charset="0"/>
              <a:cs typeface="Arial" pitchFamily="34" charset="0"/>
            </a:endParaRPr>
          </a:p>
          <a:p>
            <a:pPr algn="l" rtl="0"/>
            <a:endParaRPr lang="ar-SA" dirty="0"/>
          </a:p>
        </p:txBody>
      </p:sp>
      <p:pic>
        <p:nvPicPr>
          <p:cNvPr id="6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" t="1021" b="12453"/>
          <a:stretch>
            <a:fillRect/>
          </a:stretch>
        </p:blipFill>
        <p:spPr>
          <a:xfrm>
            <a:off x="3049331" y="3185890"/>
            <a:ext cx="6360575" cy="33681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95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chemeClr val="tx1"/>
                </a:solidFill>
              </a:rPr>
              <a:t>Neuroglia or glia or glial cells </a:t>
            </a:r>
            <a:r>
              <a:rPr lang="en-US" altLang="en-US" sz="4000" b="1" dirty="0">
                <a:solidFill>
                  <a:schemeClr val="tx1"/>
                </a:solidFill>
              </a:rPr>
              <a:t> </a:t>
            </a:r>
            <a:br>
              <a:rPr lang="en-US" altLang="en-US" sz="4000" b="1" dirty="0">
                <a:solidFill>
                  <a:schemeClr val="tx1"/>
                </a:solidFill>
              </a:rPr>
            </a:b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altLang="en-US" b="1" dirty="0">
                <a:solidFill>
                  <a:srgbClr val="000000"/>
                </a:solidFill>
              </a:rPr>
              <a:t>Neuroglia, or </a:t>
            </a:r>
            <a:r>
              <a:rPr lang="en-US" altLang="en-US" b="1" dirty="0">
                <a:solidFill>
                  <a:srgbClr val="FF0000"/>
                </a:solidFill>
              </a:rPr>
              <a:t>glial</a:t>
            </a:r>
            <a:r>
              <a:rPr lang="en-US" altLang="en-US" b="1" dirty="0">
                <a:solidFill>
                  <a:schemeClr val="folHlink"/>
                </a:solidFill>
              </a:rPr>
              <a:t> </a:t>
            </a:r>
            <a:r>
              <a:rPr lang="en-US" altLang="en-US" b="1" dirty="0">
                <a:solidFill>
                  <a:srgbClr val="000000"/>
                </a:solidFill>
              </a:rPr>
              <a:t>cells constitute the other major cellular component of the nervous tissue. </a:t>
            </a:r>
          </a:p>
          <a:p>
            <a:pPr algn="l" rtl="0"/>
            <a:r>
              <a:rPr lang="en-US" altLang="en-US" b="1" dirty="0">
                <a:solidFill>
                  <a:srgbClr val="000000"/>
                </a:solidFill>
              </a:rPr>
              <a:t>It is a </a:t>
            </a:r>
            <a:r>
              <a:rPr lang="en-US" altLang="en-US" b="1" u="sng" dirty="0">
                <a:solidFill>
                  <a:srgbClr val="0000FF"/>
                </a:solidFill>
              </a:rPr>
              <a:t>specialized connective tissue supporting framework </a:t>
            </a:r>
            <a:r>
              <a:rPr lang="en-US" altLang="en-US" b="1" dirty="0">
                <a:solidFill>
                  <a:srgbClr val="000000"/>
                </a:solidFill>
              </a:rPr>
              <a:t>for the nervous system.</a:t>
            </a:r>
          </a:p>
          <a:p>
            <a:pPr algn="l" rtl="0"/>
            <a:r>
              <a:rPr lang="en-US" altLang="en-US" b="1" dirty="0">
                <a:solidFill>
                  <a:srgbClr val="000000"/>
                </a:solidFill>
              </a:rPr>
              <a:t>Unlike </a:t>
            </a:r>
            <a:r>
              <a:rPr lang="en-US" altLang="en-US" b="1" dirty="0" err="1">
                <a:solidFill>
                  <a:srgbClr val="000000"/>
                </a:solidFill>
              </a:rPr>
              <a:t>neurones</a:t>
            </a:r>
            <a:r>
              <a:rPr lang="en-US" altLang="en-US" b="1" dirty="0">
                <a:solidFill>
                  <a:srgbClr val="000000"/>
                </a:solidFill>
              </a:rPr>
              <a:t>, </a:t>
            </a:r>
            <a:r>
              <a:rPr lang="en-US" altLang="en-US" b="1" i="1" dirty="0">
                <a:solidFill>
                  <a:srgbClr val="000000"/>
                </a:solidFill>
              </a:rPr>
              <a:t>neuroglia </a:t>
            </a:r>
            <a:r>
              <a:rPr lang="en-US" altLang="en-US" b="1" i="1" u="sng" dirty="0">
                <a:solidFill>
                  <a:srgbClr val="000000"/>
                </a:solidFill>
              </a:rPr>
              <a:t>do not have a direct role </a:t>
            </a:r>
            <a:r>
              <a:rPr lang="en-US" altLang="en-US" b="1" i="1" dirty="0">
                <a:solidFill>
                  <a:srgbClr val="000000"/>
                </a:solidFill>
              </a:rPr>
              <a:t>in information processing</a:t>
            </a:r>
            <a:r>
              <a:rPr lang="en-US" altLang="en-US" b="1" dirty="0">
                <a:solidFill>
                  <a:srgbClr val="000000"/>
                </a:solidFill>
              </a:rPr>
              <a:t>  but </a:t>
            </a:r>
            <a:r>
              <a:rPr lang="en-US" altLang="en-US" b="1" dirty="0">
                <a:solidFill>
                  <a:srgbClr val="0000FF"/>
                </a:solidFill>
              </a:rPr>
              <a:t>they are </a:t>
            </a:r>
            <a:r>
              <a:rPr lang="en-US" altLang="en-US" b="1" u="sng" dirty="0">
                <a:solidFill>
                  <a:srgbClr val="0000FF"/>
                </a:solidFill>
              </a:rPr>
              <a:t>essential for </a:t>
            </a:r>
            <a:r>
              <a:rPr lang="en-US" altLang="en-US" b="1" dirty="0">
                <a:solidFill>
                  <a:srgbClr val="0000FF"/>
                </a:solidFill>
              </a:rPr>
              <a:t>the normal functioning of the neurons, they act as </a:t>
            </a:r>
            <a:r>
              <a:rPr lang="en-US" altLang="en-US" b="1" u="sng" dirty="0">
                <a:solidFill>
                  <a:srgbClr val="0000FF"/>
                </a:solidFill>
              </a:rPr>
              <a:t>supporting and nutrition for neurons.</a:t>
            </a:r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212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3F4C104D-5F30-4811-9376-566B26E471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815E34B-5D02-4E01-A936-E8E1C0AB6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49225" y="2133600"/>
            <a:ext cx="3650278" cy="3759253"/>
          </a:xfrm>
        </p:spPr>
        <p:txBody>
          <a:bodyPr>
            <a:normAutofit/>
          </a:bodyPr>
          <a:lstStyle/>
          <a:p>
            <a:pPr marL="0" indent="0" rtl="0">
              <a:spcBef>
                <a:spcPct val="0"/>
              </a:spcBef>
              <a:buNone/>
              <a:defRPr/>
            </a:pPr>
            <a:r>
              <a:rPr lang="en-US" b="1" dirty="0"/>
              <a:t>Most of the </a:t>
            </a:r>
            <a:r>
              <a:rPr lang="en-US" b="1" u="sng" dirty="0"/>
              <a:t>processes of the cell body </a:t>
            </a:r>
            <a:r>
              <a:rPr lang="en-US" b="1" dirty="0"/>
              <a:t>are short </a:t>
            </a:r>
            <a:r>
              <a:rPr lang="en-US" dirty="0"/>
              <a:t>with variable numbers and are </a:t>
            </a:r>
            <a:r>
              <a:rPr lang="en-US" b="1" u="sng" dirty="0"/>
              <a:t>receptive</a:t>
            </a:r>
            <a:r>
              <a:rPr lang="en-US" u="sng" dirty="0"/>
              <a:t> in function.</a:t>
            </a:r>
          </a:p>
          <a:p>
            <a:pPr marL="0" indent="0" rtl="0">
              <a:spcBef>
                <a:spcPct val="0"/>
              </a:spcBef>
              <a:buNone/>
              <a:defRPr/>
            </a:pPr>
            <a:endParaRPr lang="en-US" dirty="0"/>
          </a:p>
          <a:p>
            <a:pPr marL="0" indent="0" rtl="0">
              <a:spcBef>
                <a:spcPct val="0"/>
              </a:spcBef>
              <a:buNone/>
              <a:defRPr/>
            </a:pPr>
            <a:r>
              <a:rPr lang="en-US" dirty="0"/>
              <a:t>They </a:t>
            </a:r>
            <a:r>
              <a:rPr lang="en-US" b="1" dirty="0"/>
              <a:t>are known as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Dendrites</a:t>
            </a:r>
            <a:r>
              <a:rPr lang="en-US" b="1" dirty="0"/>
              <a:t>. </a:t>
            </a:r>
          </a:p>
          <a:p>
            <a:pPr rtl="0"/>
            <a:endParaRPr lang="ar-SA" dirty="0"/>
          </a:p>
        </p:txBody>
      </p:sp>
      <p:pic>
        <p:nvPicPr>
          <p:cNvPr id="4" name="Picture 2" descr="neu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1712" y="640080"/>
            <a:ext cx="3929239" cy="525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 11">
            <a:extLst>
              <a:ext uri="{FF2B5EF4-FFF2-40B4-BE49-F238E27FC236}">
                <a16:creationId xmlns:a16="http://schemas.microsoft.com/office/drawing/2014/main" xmlns="" id="{7DE3414B-B032-4710-A468-D3285E38C5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8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35405" y="1280160"/>
            <a:ext cx="6459855" cy="5168900"/>
          </a:xfrm>
        </p:spPr>
        <p:txBody>
          <a:bodyPr/>
          <a:lstStyle/>
          <a:p>
            <a:pPr algn="l" rtl="0">
              <a:defRPr/>
            </a:pPr>
            <a:r>
              <a:rPr lang="en-US" b="1" dirty="0">
                <a:solidFill>
                  <a:srgbClr val="FF9900"/>
                </a:solidFill>
              </a:rPr>
              <a:t>One</a:t>
            </a:r>
            <a:r>
              <a:rPr lang="en-US" dirty="0"/>
              <a:t> of these processes leaving the cell body is called the </a:t>
            </a:r>
            <a:r>
              <a:rPr lang="en-US" b="1" dirty="0">
                <a:solidFill>
                  <a:schemeClr val="folHlink"/>
                </a:solidFill>
              </a:rPr>
              <a:t>axon</a:t>
            </a: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>
                <a:solidFill>
                  <a:srgbClr val="FFC000"/>
                </a:solidFill>
              </a:rPr>
              <a:t>which </a:t>
            </a:r>
            <a:r>
              <a:rPr lang="en-US" b="1" dirty="0">
                <a:solidFill>
                  <a:srgbClr val="FFC000"/>
                </a:solidFill>
              </a:rPr>
              <a:t>carries information away from the cell body. </a:t>
            </a:r>
          </a:p>
          <a:p>
            <a:pPr algn="l" rtl="0">
              <a:defRPr/>
            </a:pPr>
            <a:r>
              <a:rPr lang="en-US" b="1" dirty="0">
                <a:solidFill>
                  <a:srgbClr val="F40CCD"/>
                </a:solidFill>
              </a:rPr>
              <a:t>Axons</a:t>
            </a:r>
            <a:r>
              <a:rPr lang="en-US" dirty="0"/>
              <a:t> are highly variable in length and may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divide into </a:t>
            </a:r>
            <a:r>
              <a:rPr lang="en-US" dirty="0"/>
              <a:t>several branches or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collaterals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/>
              <a:t>through which information can be distributed to a number of </a:t>
            </a:r>
            <a:r>
              <a:rPr lang="en-US" dirty="0" smtClean="0"/>
              <a:t>different destinations</a:t>
            </a:r>
            <a:r>
              <a:rPr lang="en-US" dirty="0"/>
              <a:t>.</a:t>
            </a:r>
          </a:p>
          <a:p>
            <a:pPr algn="l" rtl="0">
              <a:defRPr/>
            </a:pPr>
            <a:r>
              <a:rPr lang="en-US" b="1" dirty="0">
                <a:solidFill>
                  <a:srgbClr val="F40CCD"/>
                </a:solidFill>
              </a:rPr>
              <a:t>At the end </a:t>
            </a:r>
            <a:r>
              <a:rPr lang="en-US" dirty="0"/>
              <a:t>of the axon, specializations called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terminal buttons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/>
              <a:t>occur.</a:t>
            </a:r>
          </a:p>
          <a:p>
            <a:pPr algn="l" rtl="0">
              <a:defRPr/>
            </a:pPr>
            <a:r>
              <a:rPr lang="en-US" b="1" dirty="0"/>
              <a:t>Here information is transferred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to the dendrites of other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neurones</a:t>
            </a:r>
            <a:r>
              <a:rPr lang="en-US" b="1" dirty="0">
                <a:solidFill>
                  <a:srgbClr val="99FF33"/>
                </a:solidFill>
              </a:rPr>
              <a:t>. </a:t>
            </a:r>
          </a:p>
        </p:txBody>
      </p:sp>
      <p:pic>
        <p:nvPicPr>
          <p:cNvPr id="5" name="Picture 5" descr="structure_du_neuron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113" y="214948"/>
            <a:ext cx="3798887" cy="623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74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Arial Narrow" pitchFamily="34" charset="0"/>
              </a:rPr>
              <a:t>Peripheral NS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2133600"/>
            <a:ext cx="4680268" cy="3777622"/>
          </a:xfrm>
        </p:spPr>
        <p:txBody>
          <a:bodyPr/>
          <a:lstStyle/>
          <a:p>
            <a:pPr algn="l" rtl="0">
              <a:defRPr/>
            </a:pPr>
            <a:r>
              <a:rPr lang="en-US" b="1" dirty="0">
                <a:solidFill>
                  <a:schemeClr val="tx1"/>
                </a:solidFill>
              </a:rPr>
              <a:t>Spinal nerves </a:t>
            </a:r>
            <a:r>
              <a:rPr lang="en-US" dirty="0"/>
              <a:t>supplying the upper or lower limbs form</a:t>
            </a:r>
            <a:r>
              <a:rPr lang="en-US" b="1" dirty="0">
                <a:solidFill>
                  <a:schemeClr val="folHlink"/>
                </a:solidFill>
              </a:rPr>
              <a:t> plexuses</a:t>
            </a:r>
            <a:r>
              <a:rPr lang="en-US" dirty="0">
                <a:solidFill>
                  <a:schemeClr val="folHlink"/>
                </a:solidFill>
              </a:rPr>
              <a:t> e.g. </a:t>
            </a:r>
            <a:r>
              <a:rPr lang="en-US" dirty="0"/>
              <a:t> </a:t>
            </a:r>
            <a:r>
              <a:rPr lang="en-US" b="1" dirty="0">
                <a:solidFill>
                  <a:schemeClr val="folHlink"/>
                </a:solidFill>
              </a:rPr>
              <a:t>brachial</a:t>
            </a:r>
            <a:r>
              <a:rPr lang="en-US" dirty="0">
                <a:solidFill>
                  <a:schemeClr val="folHlink"/>
                </a:solidFill>
              </a:rPr>
              <a:t> </a:t>
            </a:r>
            <a:r>
              <a:rPr lang="en-US" dirty="0"/>
              <a:t>or </a:t>
            </a:r>
            <a:r>
              <a:rPr lang="en-US" b="1" dirty="0">
                <a:solidFill>
                  <a:schemeClr val="folHlink"/>
                </a:solidFill>
              </a:rPr>
              <a:t>lumbar plexus</a:t>
            </a:r>
            <a:r>
              <a:rPr lang="en-US" dirty="0">
                <a:solidFill>
                  <a:schemeClr val="folHlink"/>
                </a:solidFill>
              </a:rPr>
              <a:t>.</a:t>
            </a:r>
          </a:p>
          <a:p>
            <a:pPr algn="l" rtl="0">
              <a:defRPr/>
            </a:pPr>
            <a:endParaRPr lang="en-US" dirty="0"/>
          </a:p>
          <a:p>
            <a:pPr algn="l" rtl="0">
              <a:defRPr/>
            </a:pPr>
            <a:r>
              <a:rPr lang="en-US" dirty="0"/>
              <a:t> </a:t>
            </a:r>
            <a:r>
              <a:rPr lang="en-US" b="1" dirty="0">
                <a:solidFill>
                  <a:schemeClr val="tx1"/>
                </a:solidFill>
              </a:rPr>
              <a:t>Nerve cell bodies </a:t>
            </a:r>
            <a:r>
              <a:rPr lang="en-US" dirty="0"/>
              <a:t>that are aggregated outside  the CNS are  called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GANGLIA</a:t>
            </a:r>
          </a:p>
        </p:txBody>
      </p:sp>
      <p:pic>
        <p:nvPicPr>
          <p:cNvPr id="4" name="Picture 3" descr="Untitled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1437" y="0"/>
            <a:ext cx="4500563" cy="6821487"/>
          </a:xfrm>
          <a:prstGeom prst="rect">
            <a:avLst/>
          </a:prstGeom>
          <a:solidFill>
            <a:schemeClr val="tx2">
              <a:lumMod val="90000"/>
            </a:schemeClr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Eras Medium ITC" charset="0"/>
              </a:rPr>
              <a:t>Autonomic Nervous System</a:t>
            </a:r>
            <a:br>
              <a:rPr lang="en-US" altLang="en-US" b="1" dirty="0">
                <a:solidFill>
                  <a:srgbClr val="000000"/>
                </a:solidFill>
                <a:latin typeface="Eras Medium ITC" charset="0"/>
              </a:rPr>
            </a:b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2133600"/>
            <a:ext cx="3765868" cy="4107180"/>
          </a:xfrm>
        </p:spPr>
        <p:txBody>
          <a:bodyPr/>
          <a:lstStyle/>
          <a:p>
            <a:pPr algn="l" rtl="0">
              <a:defRPr/>
            </a:pPr>
            <a:r>
              <a:rPr lang="en-US" u="sng" dirty="0" err="1"/>
              <a:t>Neurones</a:t>
            </a:r>
            <a:r>
              <a:rPr lang="en-US" dirty="0"/>
              <a:t> that detect changes and </a:t>
            </a:r>
            <a:r>
              <a:rPr lang="en-US" b="1" u="sng" dirty="0">
                <a:solidFill>
                  <a:srgbClr val="000000"/>
                </a:solidFill>
              </a:rPr>
              <a:t>control the activity of the viscera </a:t>
            </a:r>
            <a:r>
              <a:rPr lang="en-US" dirty="0"/>
              <a:t>are collectively referred to as the </a:t>
            </a:r>
            <a:r>
              <a:rPr lang="en-US" b="1" dirty="0">
                <a:solidFill>
                  <a:schemeClr val="folHlink"/>
                </a:solidFill>
              </a:rPr>
              <a:t>autonomic nervous system. </a:t>
            </a:r>
          </a:p>
          <a:p>
            <a:pPr algn="l" rtl="0">
              <a:defRPr/>
            </a:pPr>
            <a:r>
              <a:rPr lang="en-US" dirty="0"/>
              <a:t>Its components are </a:t>
            </a:r>
            <a:r>
              <a:rPr lang="en-US" b="1" dirty="0">
                <a:solidFill>
                  <a:srgbClr val="000000"/>
                </a:solidFill>
              </a:rPr>
              <a:t>present in both the </a:t>
            </a:r>
            <a:r>
              <a:rPr lang="en-US" b="1" u="sng" dirty="0">
                <a:solidFill>
                  <a:srgbClr val="000000"/>
                </a:solidFill>
              </a:rPr>
              <a:t>central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en-US" b="1" dirty="0"/>
              <a:t>and </a:t>
            </a:r>
            <a:r>
              <a:rPr lang="en-US" b="1" u="sng" dirty="0">
                <a:solidFill>
                  <a:srgbClr val="000000"/>
                </a:solidFill>
              </a:rPr>
              <a:t>peripheral nervous systems. </a:t>
            </a:r>
          </a:p>
        </p:txBody>
      </p:sp>
      <p:pic>
        <p:nvPicPr>
          <p:cNvPr id="4" name="Picture 4" descr="biol_03_img033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755" y="1264555"/>
            <a:ext cx="4557713" cy="527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60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SYMPATHETIC &amp; PARASYMPATHETIC SYSTEMS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The autonomic nervous system is divided into two anatomically and functionally distinct parts:</a:t>
            </a:r>
          </a:p>
          <a:p>
            <a:pPr algn="l" rtl="0">
              <a:defRPr/>
            </a:pPr>
            <a:r>
              <a:rPr lang="en-US" b="1" u="sng" dirty="0">
                <a:solidFill>
                  <a:srgbClr val="000000"/>
                </a:solidFill>
              </a:rPr>
              <a:t>Sympathetic:</a:t>
            </a:r>
            <a:r>
              <a:rPr lang="en-US" dirty="0">
                <a:solidFill>
                  <a:srgbClr val="000000"/>
                </a:solidFill>
              </a:rPr>
              <a:t> Or </a:t>
            </a:r>
            <a:r>
              <a:rPr lang="en-US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Thoracolumbar </a:t>
            </a:r>
            <a:r>
              <a:rPr lang="en-US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outflow</a:t>
            </a:r>
          </a:p>
          <a:p>
            <a:pPr algn="l" rtl="0">
              <a:defRPr/>
            </a:pPr>
            <a:r>
              <a:rPr lang="en-US" b="1" u="sng" dirty="0">
                <a:solidFill>
                  <a:srgbClr val="000000"/>
                </a:solidFill>
              </a:rPr>
              <a:t>Parasympathetic</a:t>
            </a:r>
            <a:r>
              <a:rPr lang="en-US" dirty="0">
                <a:solidFill>
                  <a:srgbClr val="FE02EC"/>
                </a:solidFill>
              </a:rPr>
              <a:t>: </a:t>
            </a:r>
            <a:r>
              <a:rPr lang="en-US" dirty="0" smtClean="0">
                <a:solidFill>
                  <a:srgbClr val="000000"/>
                </a:solidFill>
              </a:rPr>
              <a:t>Or</a:t>
            </a:r>
            <a:r>
              <a:rPr lang="ar-SA" dirty="0" smtClean="0">
                <a:solidFill>
                  <a:srgbClr val="0000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Craniosacral </a:t>
            </a:r>
            <a:r>
              <a:rPr lang="en-US" b="1" dirty="0">
                <a:solidFill>
                  <a:srgbClr val="000000"/>
                </a:solidFill>
              </a:rPr>
              <a:t>outflow</a:t>
            </a:r>
            <a:r>
              <a:rPr lang="en-US" b="1" dirty="0"/>
              <a:t>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1600" b="1" dirty="0">
                <a:solidFill>
                  <a:srgbClr val="000000"/>
                </a:solidFill>
              </a:rPr>
              <a:t>Sympathetic</a:t>
            </a:r>
            <a:r>
              <a:rPr lang="en-US" sz="1600" dirty="0">
                <a:solidFill>
                  <a:srgbClr val="000000"/>
                </a:solidFill>
              </a:rPr>
              <a:t> and </a:t>
            </a:r>
            <a:r>
              <a:rPr lang="en-US" sz="1600" b="1" dirty="0">
                <a:solidFill>
                  <a:srgbClr val="000000"/>
                </a:solidFill>
              </a:rPr>
              <a:t>parasympathetic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60000"/>
                    <a:lumOff val="40000"/>
                  </a:schemeClr>
                </a:solidFill>
              </a:rPr>
              <a:t>, </a:t>
            </a:r>
            <a:r>
              <a:rPr lang="en-US" sz="1600" dirty="0"/>
              <a:t>divisions are generally have </a:t>
            </a:r>
            <a:r>
              <a:rPr lang="en-US" sz="16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antagonistic </a:t>
            </a:r>
            <a:r>
              <a:rPr lang="en-US" sz="1600" dirty="0"/>
              <a:t>effects on the structures that they innervate.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sz="1600" dirty="0"/>
              <a:t>E.g. Sympathetic </a:t>
            </a:r>
            <a:r>
              <a:rPr lang="en-US" sz="1600" dirty="0">
                <a:solidFill>
                  <a:srgbClr val="000000"/>
                </a:solidFill>
              </a:rPr>
              <a:t>increases </a:t>
            </a:r>
            <a:r>
              <a:rPr lang="en-US" sz="1600" dirty="0"/>
              <a:t>the heart rate, while the parasympathetic </a:t>
            </a:r>
            <a:r>
              <a:rPr lang="en-US" sz="1600" dirty="0">
                <a:solidFill>
                  <a:srgbClr val="000000"/>
                </a:solidFill>
              </a:rPr>
              <a:t>decreases </a:t>
            </a:r>
            <a:r>
              <a:rPr lang="en-US" sz="1600" dirty="0"/>
              <a:t>the heart rate. </a:t>
            </a:r>
          </a:p>
          <a:p>
            <a:pPr algn="l" rtl="0">
              <a:defRPr/>
            </a:pPr>
            <a:endParaRPr lang="en-US" dirty="0"/>
          </a:p>
          <a:p>
            <a:pPr algn="l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8544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06132" y="1493520"/>
            <a:ext cx="5526088" cy="4267200"/>
          </a:xfrm>
        </p:spPr>
        <p:txBody>
          <a:bodyPr/>
          <a:lstStyle/>
          <a:p>
            <a:pPr algn="l" rtl="0">
              <a:lnSpc>
                <a:spcPct val="90000"/>
              </a:lnSpc>
              <a:defRPr/>
            </a:pPr>
            <a:r>
              <a:rPr lang="en-US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autonomic nervous system </a:t>
            </a:r>
            <a:r>
              <a:rPr lang="en-US" b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innervates: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b="1" dirty="0">
                <a:solidFill>
                  <a:srgbClr val="000000"/>
                </a:solidFill>
              </a:rPr>
              <a:t>Smooth muscles,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b="1" dirty="0">
                <a:solidFill>
                  <a:srgbClr val="000000"/>
                </a:solidFill>
              </a:rPr>
              <a:t>Cardiac muscle,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b="1" dirty="0">
                <a:solidFill>
                  <a:srgbClr val="000000"/>
                </a:solidFill>
              </a:rPr>
              <a:t>Secretory glands. </a:t>
            </a:r>
          </a:p>
          <a:p>
            <a:pPr algn="l" rtl="0">
              <a:lnSpc>
                <a:spcPct val="90000"/>
              </a:lnSpc>
              <a:defRPr/>
            </a:pPr>
            <a:r>
              <a:rPr lang="en-US" dirty="0">
                <a:solidFill>
                  <a:srgbClr val="000000"/>
                </a:solidFill>
              </a:rPr>
              <a:t>It is an important part of </a:t>
            </a:r>
            <a:r>
              <a:rPr lang="en-US" b="1" dirty="0">
                <a:solidFill>
                  <a:srgbClr val="000000"/>
                </a:solidFill>
              </a:rPr>
              <a:t>the homeostatic mechanisms </a:t>
            </a:r>
            <a:r>
              <a:rPr lang="en-US" dirty="0">
                <a:solidFill>
                  <a:srgbClr val="000000"/>
                </a:solidFill>
              </a:rPr>
              <a:t>that control the internal environment of the body </a:t>
            </a:r>
            <a:r>
              <a:rPr lang="en-US" b="1" dirty="0">
                <a:solidFill>
                  <a:srgbClr val="000000"/>
                </a:solidFill>
              </a:rPr>
              <a:t>with the endocrine system.</a:t>
            </a:r>
          </a:p>
        </p:txBody>
      </p:sp>
      <p:pic>
        <p:nvPicPr>
          <p:cNvPr id="4" name="Picture 3" descr="biol_03_img033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" t="2679" r="4817" b="3818"/>
          <a:stretch>
            <a:fillRect/>
          </a:stretch>
        </p:blipFill>
        <p:spPr bwMode="auto">
          <a:xfrm>
            <a:off x="6332220" y="320678"/>
            <a:ext cx="5581650" cy="616902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8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PARTS OF THE BRAIN</a:t>
            </a:r>
            <a:endParaRPr lang="ar-SA" dirty="0">
              <a:solidFill>
                <a:srgbClr val="00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8840" y="2133600"/>
            <a:ext cx="3771900" cy="3777622"/>
          </a:xfrm>
        </p:spPr>
        <p:txBody>
          <a:bodyPr/>
          <a:lstStyle/>
          <a:p>
            <a:pPr algn="l" rtl="0">
              <a:defRPr/>
            </a:pPr>
            <a:r>
              <a:rPr lang="en-US" b="1" u="sng" dirty="0">
                <a:solidFill>
                  <a:schemeClr val="accent1">
                    <a:lumMod val="75000"/>
                  </a:schemeClr>
                </a:solidFill>
              </a:rPr>
              <a:t>The brain composed of 4 parts: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Cerebral hemispheres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Diencephalon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Cerebellum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Brain stem</a:t>
            </a:r>
          </a:p>
          <a:p>
            <a:pPr algn="l" rtl="0"/>
            <a:endParaRPr lang="ar-SA" dirty="0"/>
          </a:p>
        </p:txBody>
      </p:sp>
      <p:pic>
        <p:nvPicPr>
          <p:cNvPr id="4" name="Picture 7" descr="File05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5" t="7632" r="2454" b="13774"/>
          <a:stretch>
            <a:fillRect/>
          </a:stretch>
        </p:blipFill>
        <p:spPr bwMode="auto">
          <a:xfrm>
            <a:off x="6230938" y="1420185"/>
            <a:ext cx="5786437" cy="4491037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176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/>
              <a:t>Objectives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 typeface="Wingdings" pitchFamily="2" charset="2"/>
              <a:buNone/>
              <a:defRPr/>
            </a:pPr>
            <a:r>
              <a:rPr lang="en-US" b="1" i="1" dirty="0">
                <a:solidFill>
                  <a:srgbClr val="000000"/>
                </a:solidFill>
              </a:rPr>
              <a:t>At the end of the lecture, the students should be able to:</a:t>
            </a:r>
          </a:p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List the</a:t>
            </a:r>
            <a:r>
              <a:rPr lang="en-US" b="1" dirty="0">
                <a:solidFill>
                  <a:srgbClr val="000000"/>
                </a:solidFill>
              </a:rPr>
              <a:t> parts </a:t>
            </a:r>
            <a:r>
              <a:rPr lang="en-US" dirty="0">
                <a:solidFill>
                  <a:srgbClr val="000000"/>
                </a:solidFill>
              </a:rPr>
              <a:t>of the nervous system.</a:t>
            </a:r>
          </a:p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List  the </a:t>
            </a:r>
            <a:r>
              <a:rPr lang="en-US" b="1" dirty="0">
                <a:solidFill>
                  <a:srgbClr val="000000"/>
                </a:solidFill>
              </a:rPr>
              <a:t>function</a:t>
            </a:r>
            <a:r>
              <a:rPr lang="en-US" dirty="0">
                <a:solidFill>
                  <a:srgbClr val="000000"/>
                </a:solidFill>
              </a:rPr>
              <a:t> of the nervous system.</a:t>
            </a:r>
          </a:p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Describe the </a:t>
            </a:r>
            <a:r>
              <a:rPr lang="en-US" b="1" dirty="0">
                <a:solidFill>
                  <a:srgbClr val="000000"/>
                </a:solidFill>
              </a:rPr>
              <a:t>Structural &amp; Functional Organizations.  </a:t>
            </a:r>
          </a:p>
          <a:p>
            <a:pPr algn="l" rtl="0">
              <a:defRPr/>
            </a:pPr>
            <a:r>
              <a:rPr lang="en-US" b="1" dirty="0">
                <a:solidFill>
                  <a:srgbClr val="000000"/>
                </a:solidFill>
              </a:rPr>
              <a:t>Define the terms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  <a:p>
            <a:pPr algn="l" rtl="0">
              <a:buFontTx/>
              <a:buNone/>
              <a:defRPr/>
            </a:pPr>
            <a:r>
              <a:rPr lang="en-US" dirty="0">
                <a:solidFill>
                  <a:srgbClr val="000000"/>
                </a:solidFill>
              </a:rPr>
              <a:t>    Nervous tissue, grey matter, white matter, nucleus, ganglion, tract, nerve.</a:t>
            </a:r>
          </a:p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List the </a:t>
            </a:r>
            <a:r>
              <a:rPr lang="en-US" b="1" dirty="0">
                <a:solidFill>
                  <a:srgbClr val="000000"/>
                </a:solidFill>
              </a:rPr>
              <a:t>parts</a:t>
            </a:r>
            <a:r>
              <a:rPr lang="en-US" dirty="0">
                <a:solidFill>
                  <a:srgbClr val="000000"/>
                </a:solidFill>
              </a:rPr>
              <a:t> of the </a:t>
            </a:r>
            <a:r>
              <a:rPr lang="en-US" b="1" dirty="0">
                <a:solidFill>
                  <a:srgbClr val="000000"/>
                </a:solidFill>
              </a:rPr>
              <a:t>brain.</a:t>
            </a:r>
          </a:p>
          <a:p>
            <a:pPr algn="l" rtl="0">
              <a:defRPr/>
            </a:pPr>
            <a:r>
              <a:rPr lang="en-US" dirty="0">
                <a:solidFill>
                  <a:srgbClr val="000000"/>
                </a:solidFill>
              </a:rPr>
              <a:t>List the </a:t>
            </a:r>
            <a:r>
              <a:rPr lang="en-US" b="1" dirty="0">
                <a:solidFill>
                  <a:srgbClr val="000000"/>
                </a:solidFill>
              </a:rPr>
              <a:t>structures protecting </a:t>
            </a:r>
            <a:r>
              <a:rPr lang="en-US" dirty="0">
                <a:solidFill>
                  <a:srgbClr val="000000"/>
                </a:solidFill>
              </a:rPr>
              <a:t>the central nervous system.</a:t>
            </a: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496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CEREBRAL HEMISPHERES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60412" y="1630680"/>
            <a:ext cx="5091748" cy="4472940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b="1" dirty="0"/>
              <a:t>The largest part of the brain.</a:t>
            </a:r>
          </a:p>
          <a:p>
            <a:pPr algn="l" rtl="0">
              <a:defRPr/>
            </a:pPr>
            <a:r>
              <a:rPr lang="en-US" b="1" dirty="0"/>
              <a:t>They have </a:t>
            </a:r>
            <a:r>
              <a:rPr lang="en-US" b="1" u="sng" dirty="0"/>
              <a:t>elevations, </a:t>
            </a:r>
            <a:r>
              <a:rPr lang="en-US" b="1" dirty="0"/>
              <a:t>called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gyri</a:t>
            </a:r>
            <a:r>
              <a:rPr lang="en-US" b="1" dirty="0">
                <a:solidFill>
                  <a:srgbClr val="FFFF00"/>
                </a:solidFill>
              </a:rPr>
              <a:t>.</a:t>
            </a:r>
          </a:p>
          <a:p>
            <a:pPr algn="l" rtl="0">
              <a:defRPr/>
            </a:pPr>
            <a:r>
              <a:rPr lang="en-US" b="1" dirty="0"/>
              <a:t>Gyri are separated by </a:t>
            </a:r>
            <a:r>
              <a:rPr lang="en-US" b="1" u="sng" dirty="0"/>
              <a:t>depressions </a:t>
            </a:r>
            <a:r>
              <a:rPr lang="en-US" b="1" dirty="0"/>
              <a:t>called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sulci</a:t>
            </a:r>
            <a:r>
              <a:rPr lang="en-US" b="1" dirty="0">
                <a:solidFill>
                  <a:srgbClr val="FFFF00"/>
                </a:solidFill>
              </a:rPr>
              <a:t>.</a:t>
            </a:r>
          </a:p>
          <a:p>
            <a:pPr algn="l" rtl="0">
              <a:defRPr/>
            </a:pPr>
            <a:r>
              <a:rPr lang="en-US" b="1" dirty="0"/>
              <a:t>Each hemisphere is divided into</a:t>
            </a:r>
            <a:r>
              <a:rPr lang="en-US" b="1" dirty="0">
                <a:solidFill>
                  <a:srgbClr val="99FF33"/>
                </a:solidFill>
              </a:rPr>
              <a:t>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4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lobes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named according to the bone above</a:t>
            </a:r>
            <a:r>
              <a:rPr lang="en-US" b="1" dirty="0">
                <a:solidFill>
                  <a:srgbClr val="FFFF00"/>
                </a:solidFill>
              </a:rPr>
              <a:t>. </a:t>
            </a:r>
          </a:p>
          <a:p>
            <a:pPr algn="l" rtl="0">
              <a:defRPr/>
            </a:pPr>
            <a:r>
              <a:rPr lang="en-US" b="1" dirty="0"/>
              <a:t>Lobes are separated by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deeper </a:t>
            </a:r>
            <a:r>
              <a:rPr lang="en-US" b="1" dirty="0"/>
              <a:t>grooves called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fissures or sulci. </a:t>
            </a:r>
          </a:p>
          <a:p>
            <a:pPr algn="l" rtl="0">
              <a:defRPr/>
            </a:pP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  <a:p>
            <a:pPr algn="l" rtl="0"/>
            <a:endParaRPr lang="ar-SA" dirty="0"/>
          </a:p>
        </p:txBody>
      </p:sp>
      <p:pic>
        <p:nvPicPr>
          <p:cNvPr id="4" name="Picture 7" descr="File05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081" y="1264555"/>
            <a:ext cx="5903912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95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BankGothic Lt BT" pitchFamily="34" charset="0"/>
              </a:rPr>
              <a:t>TISSUE OF THE CEREBRAL HEMISPHERES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31520" y="2133600"/>
            <a:ext cx="6012180" cy="4303030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b="1" dirty="0"/>
              <a:t>The outer layer </a:t>
            </a:r>
            <a:r>
              <a:rPr lang="en-US" dirty="0"/>
              <a:t>is the  </a:t>
            </a:r>
            <a:r>
              <a:rPr lang="en-US" b="1" dirty="0">
                <a:solidFill>
                  <a:schemeClr val="tx1"/>
                </a:solidFill>
              </a:rPr>
              <a:t>gray matter</a:t>
            </a:r>
            <a:r>
              <a:rPr lang="en-US" dirty="0">
                <a:solidFill>
                  <a:schemeClr val="tx1"/>
                </a:solidFill>
              </a:rPr>
              <a:t> or </a:t>
            </a:r>
            <a:r>
              <a:rPr lang="en-US" b="1" u="sng" dirty="0">
                <a:solidFill>
                  <a:schemeClr val="tx1"/>
                </a:solidFill>
              </a:rPr>
              <a:t>cortex</a:t>
            </a:r>
          </a:p>
          <a:p>
            <a:pPr algn="l" rtl="0">
              <a:defRPr/>
            </a:pPr>
            <a:r>
              <a:rPr lang="en-US" b="1" dirty="0"/>
              <a:t>Deeper </a:t>
            </a:r>
            <a:r>
              <a:rPr lang="en-US" dirty="0"/>
              <a:t>is located the </a:t>
            </a:r>
            <a:r>
              <a:rPr lang="en-US" b="1" dirty="0">
                <a:solidFill>
                  <a:schemeClr val="tx1"/>
                </a:solidFill>
              </a:rPr>
              <a:t>white matter, or </a:t>
            </a:r>
            <a:r>
              <a:rPr lang="en-US" b="1" u="sng" dirty="0">
                <a:solidFill>
                  <a:schemeClr val="tx1"/>
                </a:solidFill>
              </a:rPr>
              <a:t>medulla</a:t>
            </a:r>
            <a:r>
              <a:rPr lang="en-US" b="1" u="sng" dirty="0"/>
              <a:t>,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composed of bundles of nerve fibers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/>
              <a:t>carrying impulses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to and from </a:t>
            </a:r>
            <a:r>
              <a:rPr lang="en-US" dirty="0"/>
              <a:t>the cortex</a:t>
            </a:r>
          </a:p>
          <a:p>
            <a:pPr algn="l" rtl="0"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Basal nuclei </a:t>
            </a:r>
            <a:r>
              <a:rPr lang="en-US" dirty="0"/>
              <a:t>are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gray matter </a:t>
            </a:r>
            <a:r>
              <a:rPr lang="en-US" dirty="0"/>
              <a:t>that  are located deep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within </a:t>
            </a:r>
            <a:r>
              <a:rPr lang="en-US" dirty="0"/>
              <a:t>the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white matter</a:t>
            </a:r>
          </a:p>
          <a:p>
            <a:pPr algn="l" rtl="0">
              <a:defRPr/>
            </a:pPr>
            <a:r>
              <a:rPr lang="en-US" dirty="0"/>
              <a:t>They help the motor cortex in regulation of </a:t>
            </a:r>
            <a:r>
              <a:rPr lang="en-US" sz="2000" b="1" i="1" dirty="0">
                <a:solidFill>
                  <a:srgbClr val="FFC000"/>
                </a:solidFill>
              </a:rPr>
              <a:t>voluntary motor activities</a:t>
            </a:r>
            <a:r>
              <a:rPr lang="en-US" sz="2000" b="1" dirty="0">
                <a:solidFill>
                  <a:srgbClr val="FFC000"/>
                </a:solidFill>
              </a:rPr>
              <a:t>.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4" name="Picture 8" descr="File0525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5" r="2110" b="15883"/>
          <a:stretch>
            <a:fillRect/>
          </a:stretch>
        </p:blipFill>
        <p:spPr bwMode="auto">
          <a:xfrm>
            <a:off x="6492240" y="1264555"/>
            <a:ext cx="5676900" cy="517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594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BankGothic Lt BT" pitchFamily="34" charset="0"/>
              </a:rPr>
              <a:t>DIENCEPHALON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5" name="Picture 3" descr="File052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9" r="1833" b="8386"/>
          <a:stretch>
            <a:fillRect/>
          </a:stretch>
        </p:blipFill>
        <p:spPr bwMode="auto">
          <a:xfrm>
            <a:off x="1686676" y="1824439"/>
            <a:ext cx="6102753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مربع نص 5"/>
          <p:cNvSpPr txBox="1"/>
          <p:nvPr/>
        </p:nvSpPr>
        <p:spPr>
          <a:xfrm>
            <a:off x="7048768" y="365760"/>
            <a:ext cx="4724132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Garamond" pitchFamily="18" charset="0"/>
              </a:rPr>
              <a:t>The diencephalon is located between the 2  cerebral hemispheres and is linked to them and to the brainstem.</a:t>
            </a:r>
          </a:p>
          <a:p>
            <a:endParaRPr lang="ar-SA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7048768" y="4864025"/>
            <a:ext cx="3726180" cy="14773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en-US" dirty="0" smtClean="0">
                <a:latin typeface="Garamond" pitchFamily="18" charset="0"/>
                <a:ea typeface="+mn-ea"/>
              </a:rPr>
              <a:t>The major structures of the diencephalon are the</a:t>
            </a:r>
            <a:r>
              <a:rPr lang="en-US" b="1" dirty="0" smtClean="0">
                <a:latin typeface="Garamond" pitchFamily="18" charset="0"/>
                <a:ea typeface="+mn-ea"/>
              </a:rPr>
              <a:t> Thalamus</a:t>
            </a:r>
            <a:r>
              <a:rPr lang="en-US" dirty="0" smtClean="0">
                <a:latin typeface="Garamond" pitchFamily="18" charset="0"/>
                <a:ea typeface="+mn-ea"/>
              </a:rPr>
              <a:t>, </a:t>
            </a:r>
            <a:r>
              <a:rPr lang="en-US" b="1" dirty="0" smtClean="0">
                <a:latin typeface="Garamond" pitchFamily="18" charset="0"/>
                <a:ea typeface="+mn-ea"/>
              </a:rPr>
              <a:t>Hypothalamus</a:t>
            </a:r>
            <a:r>
              <a:rPr lang="en-US" dirty="0" smtClean="0">
                <a:latin typeface="Garamond" pitchFamily="18" charset="0"/>
                <a:ea typeface="+mn-ea"/>
              </a:rPr>
              <a:t>, </a:t>
            </a:r>
            <a:r>
              <a:rPr lang="en-US" b="1" dirty="0" smtClean="0">
                <a:latin typeface="Garamond" pitchFamily="18" charset="0"/>
                <a:ea typeface="+mn-ea"/>
              </a:rPr>
              <a:t>Subthalamus </a:t>
            </a:r>
            <a:r>
              <a:rPr lang="en-US" dirty="0" smtClean="0">
                <a:latin typeface="Garamond" pitchFamily="18" charset="0"/>
                <a:ea typeface="+mn-ea"/>
              </a:rPr>
              <a:t>and </a:t>
            </a:r>
            <a:r>
              <a:rPr lang="en-US" b="1" dirty="0" err="1" smtClean="0">
                <a:latin typeface="Garamond" pitchFamily="18" charset="0"/>
                <a:ea typeface="+mn-ea"/>
              </a:rPr>
              <a:t>Epithalamus</a:t>
            </a:r>
            <a:r>
              <a:rPr lang="en-US" dirty="0" smtClean="0">
                <a:latin typeface="Garamond" pitchFamily="18" charset="0"/>
                <a:ea typeface="+mn-ea"/>
              </a:rPr>
              <a:t>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5020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BankGothic Lt BT" pitchFamily="34" charset="0"/>
              </a:rPr>
              <a:t>BRAIN STEM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" name="Picture 6" descr="File052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59" y="1433195"/>
            <a:ext cx="5553107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207119" y="5426170"/>
            <a:ext cx="3909060" cy="1188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It is connected to the</a:t>
            </a:r>
            <a:r>
              <a:rPr lang="en-US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 cerebellum 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with </a:t>
            </a:r>
          </a:p>
          <a:p>
            <a:pPr algn="l" rtl="0">
              <a:defRPr/>
            </a:pP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3 paired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peduncles </a:t>
            </a:r>
          </a:p>
          <a:p>
            <a:pPr algn="l" rtl="0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Superior, middle and inferior</a:t>
            </a:r>
          </a:p>
          <a:p>
            <a:pPr algn="ctr" rtl="0"/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046912" y="5211445"/>
            <a:ext cx="4457700" cy="13036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en-US" b="1" dirty="0" smtClean="0">
                <a:latin typeface="Garamond" pitchFamily="18" charset="0"/>
                <a:ea typeface="+mn-ea"/>
              </a:rPr>
              <a:t>The brainstem has three parts: </a:t>
            </a:r>
            <a:r>
              <a:rPr lang="en-US" b="1" dirty="0" smtClean="0">
                <a:solidFill>
                  <a:srgbClr val="FFFF00"/>
                </a:solidFill>
                <a:latin typeface="Garamond" pitchFamily="18" charset="0"/>
                <a:ea typeface="+mn-ea"/>
              </a:rPr>
              <a:t>midbrain</a:t>
            </a:r>
            <a:r>
              <a:rPr lang="en-US" b="1" dirty="0" smtClean="0">
                <a:latin typeface="Garamond" pitchFamily="18" charset="0"/>
                <a:ea typeface="+mn-ea"/>
              </a:rPr>
              <a:t>, </a:t>
            </a:r>
            <a:r>
              <a:rPr lang="en-US" b="1" dirty="0" smtClean="0">
                <a:solidFill>
                  <a:srgbClr val="FFFF00"/>
                </a:solidFill>
                <a:latin typeface="Garamond" pitchFamily="18" charset="0"/>
                <a:ea typeface="+mn-ea"/>
              </a:rPr>
              <a:t>Pons</a:t>
            </a:r>
            <a:r>
              <a:rPr lang="en-US" b="1" dirty="0" smtClean="0">
                <a:latin typeface="Garamond" pitchFamily="18" charset="0"/>
                <a:ea typeface="+mn-ea"/>
              </a:rPr>
              <a:t> and </a:t>
            </a:r>
            <a:r>
              <a:rPr lang="en-US" b="1" dirty="0" smtClean="0">
                <a:solidFill>
                  <a:srgbClr val="FFFF00"/>
                </a:solidFill>
                <a:latin typeface="Garamond" pitchFamily="18" charset="0"/>
                <a:ea typeface="+mn-ea"/>
              </a:rPr>
              <a:t>medulla oblongata.</a:t>
            </a:r>
          </a:p>
          <a:p>
            <a:pPr algn="ctr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7465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BankGothic Lt BT" pitchFamily="34" charset="0"/>
              </a:rPr>
              <a:t>CEREBELLUM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" name="Picture 5" descr="File052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989" y="1676400"/>
            <a:ext cx="5555557" cy="377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3131820" y="5257800"/>
            <a:ext cx="78867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l" rtl="0">
              <a:defRPr/>
            </a:pPr>
            <a:r>
              <a:rPr lang="en-US" b="1" dirty="0">
                <a:solidFill>
                  <a:srgbClr val="FFFF00"/>
                </a:solidFill>
                <a:latin typeface="Garamond" pitchFamily="18" charset="0"/>
              </a:rPr>
              <a:t>Cerebellum</a:t>
            </a:r>
            <a:r>
              <a:rPr lang="en-US" b="1" dirty="0">
                <a:solidFill>
                  <a:srgbClr val="F40CCD"/>
                </a:solidFill>
                <a:latin typeface="Garamond" pitchFamily="18" charset="0"/>
              </a:rPr>
              <a:t> </a:t>
            </a:r>
            <a:r>
              <a:rPr lang="en-US" dirty="0">
                <a:latin typeface="Garamond" pitchFamily="18" charset="0"/>
              </a:rPr>
              <a:t>has 2 cerebellar hemispheres with convoluted surface. </a:t>
            </a:r>
          </a:p>
          <a:p>
            <a:pPr algn="l" rtl="0">
              <a:defRPr/>
            </a:pPr>
            <a:r>
              <a:rPr lang="en-US" dirty="0">
                <a:latin typeface="Garamond" pitchFamily="18" charset="0"/>
              </a:rPr>
              <a:t>It has an </a:t>
            </a:r>
            <a:r>
              <a:rPr lang="en-US" b="1" dirty="0">
                <a:solidFill>
                  <a:srgbClr val="FFFF00"/>
                </a:solidFill>
                <a:latin typeface="Garamond" pitchFamily="18" charset="0"/>
              </a:rPr>
              <a:t>outer cortex of gray matter </a:t>
            </a:r>
            <a:r>
              <a:rPr lang="en-US" dirty="0">
                <a:latin typeface="Garamond" pitchFamily="18" charset="0"/>
              </a:rPr>
              <a:t>and an </a:t>
            </a:r>
            <a:r>
              <a:rPr lang="en-US" b="1" dirty="0">
                <a:solidFill>
                  <a:srgbClr val="FFFF00"/>
                </a:solidFill>
                <a:latin typeface="Garamond" pitchFamily="18" charset="0"/>
              </a:rPr>
              <a:t>inner region of white matter</a:t>
            </a:r>
            <a:r>
              <a:rPr lang="en-US" b="1" dirty="0">
                <a:solidFill>
                  <a:srgbClr val="0000FF"/>
                </a:solidFill>
                <a:latin typeface="Garamond" pitchFamily="18" charset="0"/>
              </a:rPr>
              <a:t>. </a:t>
            </a:r>
          </a:p>
          <a:p>
            <a:pPr algn="l" rtl="0">
              <a:defRPr/>
            </a:pPr>
            <a:r>
              <a:rPr lang="en-US" dirty="0">
                <a:latin typeface="Garamond" pitchFamily="18" charset="0"/>
              </a:rPr>
              <a:t>It provides precise </a:t>
            </a:r>
            <a:r>
              <a:rPr lang="en-US" u="sng" dirty="0">
                <a:latin typeface="Garamond" pitchFamily="18" charset="0"/>
              </a:rPr>
              <a:t>coordination for body movements </a:t>
            </a:r>
            <a:r>
              <a:rPr lang="en-US" dirty="0">
                <a:latin typeface="Garamond" pitchFamily="18" charset="0"/>
              </a:rPr>
              <a:t>and helps </a:t>
            </a:r>
            <a:r>
              <a:rPr lang="en-US" u="sng" dirty="0">
                <a:latin typeface="Garamond" pitchFamily="18" charset="0"/>
              </a:rPr>
              <a:t>maintain equilibrium.</a:t>
            </a:r>
          </a:p>
          <a:p>
            <a:pPr algn="ctr" rtl="0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2703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MENINGES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2133600"/>
            <a:ext cx="4085908" cy="3777622"/>
          </a:xfrm>
        </p:spPr>
        <p:txBody>
          <a:bodyPr/>
          <a:lstStyle/>
          <a:p>
            <a:pPr algn="l" rtl="0">
              <a:defRPr/>
            </a:pPr>
            <a:r>
              <a:rPr lang="en-US" dirty="0"/>
              <a:t>There are</a:t>
            </a:r>
            <a:r>
              <a:rPr lang="en-US" b="1" dirty="0">
                <a:solidFill>
                  <a:srgbClr val="99FF33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three</a:t>
            </a:r>
            <a:r>
              <a:rPr lang="en-US" b="1" dirty="0">
                <a:solidFill>
                  <a:srgbClr val="99FF33"/>
                </a:solidFill>
              </a:rPr>
              <a:t> </a:t>
            </a:r>
            <a:r>
              <a:rPr lang="en-US" dirty="0"/>
              <a:t>connective tissue </a:t>
            </a:r>
            <a:r>
              <a:rPr lang="en-US" dirty="0">
                <a:solidFill>
                  <a:schemeClr val="tx1"/>
                </a:solidFill>
              </a:rPr>
              <a:t>membranes</a:t>
            </a:r>
            <a:r>
              <a:rPr lang="en-US" dirty="0">
                <a:solidFill>
                  <a:srgbClr val="99FF33"/>
                </a:solidFill>
              </a:rPr>
              <a:t> </a:t>
            </a:r>
            <a:r>
              <a:rPr lang="en-US" dirty="0"/>
              <a:t>invest the </a:t>
            </a:r>
            <a:r>
              <a:rPr lang="en-US" dirty="0">
                <a:solidFill>
                  <a:srgbClr val="FE02EC"/>
                </a:solidFill>
              </a:rPr>
              <a:t>brain </a:t>
            </a:r>
            <a:r>
              <a:rPr lang="en-US" dirty="0"/>
              <a:t>and the </a:t>
            </a:r>
            <a:r>
              <a:rPr lang="en-US" dirty="0">
                <a:solidFill>
                  <a:srgbClr val="FE02EC"/>
                </a:solidFill>
              </a:rPr>
              <a:t>spinal cord.</a:t>
            </a:r>
          </a:p>
          <a:p>
            <a:pPr algn="l" rtl="0">
              <a:defRPr/>
            </a:pPr>
            <a:r>
              <a:rPr lang="en-US" dirty="0"/>
              <a:t>These are from outward to inward are:</a:t>
            </a:r>
          </a:p>
          <a:p>
            <a:pPr algn="l" rtl="0">
              <a:defRPr/>
            </a:pPr>
            <a:r>
              <a:rPr lang="en-US" b="1" dirty="0"/>
              <a:t>1-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Dura mater.</a:t>
            </a:r>
          </a:p>
          <a:p>
            <a:pPr algn="l" rtl="0"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2- Arachnoid mater.</a:t>
            </a:r>
          </a:p>
          <a:p>
            <a:pPr algn="l" rtl="0">
              <a:defRPr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3- Pia mater.</a:t>
            </a:r>
          </a:p>
          <a:p>
            <a:pPr algn="l" rtl="0"/>
            <a:endParaRPr lang="ar-SA" dirty="0"/>
          </a:p>
        </p:txBody>
      </p:sp>
      <p:pic>
        <p:nvPicPr>
          <p:cNvPr id="4" name="Picture 5" descr="96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81"/>
          <a:stretch>
            <a:fillRect/>
          </a:stretch>
        </p:blipFill>
        <p:spPr>
          <a:xfrm>
            <a:off x="6727825" y="1264555"/>
            <a:ext cx="4776787" cy="496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84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1"/>
                </a:solidFill>
                <a:latin typeface="BankGothic Lt BT" pitchFamily="34" charset="0"/>
              </a:rPr>
              <a:t>BRAIN VENTRICLES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00392" y="1531620"/>
            <a:ext cx="5891848" cy="5189220"/>
          </a:xfrm>
        </p:spPr>
        <p:txBody>
          <a:bodyPr>
            <a:normAutofit fontScale="92500" lnSpcReduction="10000"/>
          </a:bodyPr>
          <a:lstStyle/>
          <a:p>
            <a:pPr algn="l" rtl="0">
              <a:defRPr/>
            </a:pPr>
            <a:r>
              <a:rPr lang="en-US" sz="2200" b="1" dirty="0"/>
              <a:t>Brain is bathed by the cerebrospinal fluid (CSF).</a:t>
            </a:r>
          </a:p>
          <a:p>
            <a:pPr algn="l" rtl="0">
              <a:defRPr/>
            </a:pPr>
            <a:r>
              <a:rPr lang="en-US" sz="2200" b="1" dirty="0"/>
              <a:t>Inside the brain, there are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4 </a:t>
            </a: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ventricles </a:t>
            </a:r>
            <a:r>
              <a:rPr lang="en-US" sz="2200" b="1" dirty="0"/>
              <a:t>filled with CSF.</a:t>
            </a:r>
          </a:p>
          <a:p>
            <a:pPr algn="l" rtl="0">
              <a:defRPr/>
            </a:pPr>
            <a:r>
              <a:rPr lang="en-US" sz="2200" b="1" u="sng" dirty="0"/>
              <a:t>The 4 ventricles are:</a:t>
            </a:r>
          </a:p>
          <a:p>
            <a:pPr lvl="1" algn="l" rtl="0">
              <a:buFont typeface="Wingdings" pitchFamily="2" charset="2"/>
              <a:buChar char="Ø"/>
              <a:defRPr/>
            </a:pP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2 lateral ventricles</a:t>
            </a:r>
            <a:r>
              <a:rPr lang="en-US" sz="2200" b="1" dirty="0">
                <a:solidFill>
                  <a:srgbClr val="FFFF00"/>
                </a:solidFill>
              </a:rPr>
              <a:t>:</a:t>
            </a:r>
          </a:p>
          <a:p>
            <a:pPr lvl="1" algn="l" rtl="0"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</a:t>
            </a:r>
            <a:r>
              <a:rPr lang="en-US" sz="2200" b="1" dirty="0"/>
              <a:t>One in each hemispheres. </a:t>
            </a:r>
          </a:p>
          <a:p>
            <a:pPr lvl="1" algn="l" rtl="0">
              <a:buFont typeface="Wingdings" pitchFamily="2" charset="2"/>
              <a:buChar char="Ø"/>
              <a:defRPr/>
            </a:pP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 3</a:t>
            </a:r>
            <a:r>
              <a:rPr lang="en-US" sz="2200" b="1" baseline="30000" dirty="0">
                <a:solidFill>
                  <a:schemeClr val="accent1">
                    <a:lumMod val="75000"/>
                  </a:schemeClr>
                </a:solidFill>
              </a:rPr>
              <a:t>rd</a:t>
            </a: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 ventricle:</a:t>
            </a:r>
          </a:p>
          <a:p>
            <a:pPr lvl="1" algn="l" rtl="0"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 </a:t>
            </a:r>
            <a:r>
              <a:rPr lang="en-US" sz="2200" b="1" dirty="0"/>
              <a:t>in the Diencephalon. </a:t>
            </a:r>
          </a:p>
          <a:p>
            <a:pPr lvl="1" algn="l" rtl="0">
              <a:buFont typeface="Wingdings" pitchFamily="2" charset="2"/>
              <a:buChar char="Ø"/>
              <a:defRPr/>
            </a:pPr>
            <a:r>
              <a:rPr lang="en-US" sz="2200" b="1" dirty="0"/>
              <a:t> </a:t>
            </a: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en-US" sz="2200" b="1" baseline="30000" dirty="0">
                <a:solidFill>
                  <a:schemeClr val="accent1">
                    <a:lumMod val="75000"/>
                  </a:schemeClr>
                </a:solidFill>
              </a:rPr>
              <a:t>th</a:t>
            </a: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 ventricle:</a:t>
            </a:r>
          </a:p>
          <a:p>
            <a:pPr lvl="1" algn="l" rtl="0">
              <a:buNone/>
              <a:defRPr/>
            </a:pPr>
            <a:r>
              <a:rPr lang="en-US" sz="2200" b="1" dirty="0">
                <a:solidFill>
                  <a:srgbClr val="FFFF00"/>
                </a:solidFill>
              </a:rPr>
              <a:t>     </a:t>
            </a:r>
            <a:r>
              <a:rPr lang="en-US" sz="2200" b="1" dirty="0"/>
              <a:t>between Pons, Medulla oblongata &amp; Cerebellum.</a:t>
            </a:r>
          </a:p>
          <a:p>
            <a:pPr lvl="1" algn="l" rtl="0">
              <a:buNone/>
              <a:defRPr/>
            </a:pPr>
            <a:r>
              <a:rPr lang="en-US" sz="2200" b="1" dirty="0">
                <a:solidFill>
                  <a:schemeClr val="accent1">
                    <a:lumMod val="75000"/>
                  </a:schemeClr>
                </a:solidFill>
              </a:rPr>
              <a:t>N.B. Cerebral aqueduct</a:t>
            </a:r>
            <a:r>
              <a:rPr lang="en-US" sz="2200" b="1" dirty="0">
                <a:solidFill>
                  <a:srgbClr val="FFFF00"/>
                </a:solidFill>
              </a:rPr>
              <a:t>:  </a:t>
            </a:r>
            <a:r>
              <a:rPr lang="en-US" sz="2200" b="1" dirty="0"/>
              <a:t>connects the 3</a:t>
            </a:r>
            <a:r>
              <a:rPr lang="en-US" sz="2200" b="1" baseline="30000" dirty="0"/>
              <a:t>rd</a:t>
            </a:r>
            <a:r>
              <a:rPr lang="en-US" sz="2200" b="1" dirty="0"/>
              <a:t> to the 4</a:t>
            </a:r>
            <a:r>
              <a:rPr lang="en-US" sz="2200" b="1" baseline="30000" dirty="0"/>
              <a:t>th</a:t>
            </a:r>
            <a:r>
              <a:rPr lang="en-US" sz="2200" b="1" dirty="0"/>
              <a:t> ventricle.</a:t>
            </a:r>
          </a:p>
          <a:p>
            <a:pPr algn="l" rtl="0"/>
            <a:endParaRPr lang="ar-SA" dirty="0"/>
          </a:p>
        </p:txBody>
      </p:sp>
      <p:pic>
        <p:nvPicPr>
          <p:cNvPr id="4" name="Picture 7" descr="File05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480" y="1905000"/>
            <a:ext cx="4927600" cy="3538538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84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1655665" y="464090"/>
            <a:ext cx="8911687" cy="1280890"/>
          </a:xfrm>
        </p:spPr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Franklin Gothic Book" charset="0"/>
              </a:rPr>
              <a:t>CEREBROSPINAL FLUID</a:t>
            </a:r>
            <a:endParaRPr lang="ar-SA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274618" y="1145539"/>
            <a:ext cx="5541819" cy="122495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9pPr>
          </a:lstStyle>
          <a:p>
            <a:pPr algn="l">
              <a:buNone/>
            </a:pPr>
            <a:r>
              <a:rPr lang="en-US" altLang="en-US" sz="1600" b="1" dirty="0">
                <a:solidFill>
                  <a:srgbClr val="F40CCD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CSF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 is constantly </a:t>
            </a:r>
            <a:r>
              <a:rPr lang="en-US" altLang="en-US" sz="1600" b="1" dirty="0">
                <a:solidFill>
                  <a:srgbClr val="F40CCD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produced by 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the </a:t>
            </a:r>
            <a:r>
              <a:rPr lang="en-US" altLang="en-US" sz="1600" b="1" dirty="0">
                <a:solidFill>
                  <a:srgbClr val="F40CCD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choroid plexuses 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charset="0"/>
                <a:cs typeface="Times New Roman" panose="02020603050405020304" pitchFamily="18" charset="0"/>
              </a:rPr>
              <a:t>inside </a:t>
            </a:r>
            <a:endParaRPr lang="en-US" altLang="en-US" sz="1600" b="1" dirty="0" smtClean="0">
              <a:solidFill>
                <a:srgbClr val="000000"/>
              </a:solidFill>
              <a:latin typeface="Times New Roman" panose="02020603050405020304" pitchFamily="18" charset="0"/>
              <a:ea typeface="Arial Unicode MS" charset="0"/>
              <a:cs typeface="Times New Roman" panose="02020603050405020304" pitchFamily="18" charset="0"/>
            </a:endParaRPr>
          </a:p>
          <a:p>
            <a:pPr algn="l">
              <a:buNone/>
            </a:pP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1-third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ventricle</a:t>
            </a:r>
          </a:p>
          <a:p>
            <a:pPr algn="l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2-fourth ventricle</a:t>
            </a:r>
          </a:p>
          <a:p>
            <a:pPr algn="l">
              <a:buNone/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 lateral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ventricle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274618" y="2812474"/>
            <a:ext cx="5541819" cy="5847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29783" dir="3885598" algn="ctr" rotWithShape="0">
              <a:schemeClr val="bg2">
                <a:alpha val="74998"/>
              </a:schemeClr>
            </a:outerShdw>
          </a:effec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 the brain, CSF flows from the lateral ventricles to the 3</a:t>
            </a:r>
            <a:r>
              <a:rPr lang="en-US" altLang="en-US" sz="16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4</a:t>
            </a:r>
            <a:r>
              <a:rPr lang="en-US" altLang="en-US" sz="16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ventricles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274618" y="3796145"/>
            <a:ext cx="5541819" cy="584775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the 4</a:t>
            </a:r>
            <a:r>
              <a:rPr lang="en-US" altLang="en-US" sz="1600" b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 </a:t>
            </a:r>
            <a:r>
              <a:rPr lang="en-US" altLang="en-US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ventricle, part of the CSF flows down in the central canal of the spinal cord</a:t>
            </a:r>
            <a:r>
              <a:rPr lang="en-US" altLang="en-US" sz="1600" b="1" dirty="0">
                <a:solidFill>
                  <a:srgbClr val="000000"/>
                </a:solidFill>
                <a:latin typeface="Eras Medium ITC" charset="0"/>
              </a:rPr>
              <a:t>.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1274618" y="4821382"/>
            <a:ext cx="5541819" cy="1077218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Char char="•"/>
              <a:defRPr sz="32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Char char="•"/>
              <a:defRPr sz="2000">
                <a:solidFill>
                  <a:schemeClr val="tx1"/>
                </a:solidFill>
                <a:latin typeface="Garamond" charset="0"/>
                <a:ea typeface="Arial" charset="0"/>
                <a:cs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 of the CSF drains from the 4</a:t>
            </a:r>
            <a:r>
              <a:rPr lang="en-US" altLang="en-U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ventricle 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 the</a:t>
            </a:r>
            <a:r>
              <a:rPr lang="en-US" sz="16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three </a:t>
            </a:r>
            <a:r>
              <a:rPr lang="en-US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apertures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4</a:t>
            </a:r>
            <a:r>
              <a:rPr lang="en-U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ventricle </a:t>
            </a:r>
            <a:r>
              <a:rPr lang="en-US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distribute in the subarachnoid space around the </a:t>
            </a:r>
            <a:r>
              <a:rPr lang="en-US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brain and 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returns to the </a:t>
            </a:r>
            <a:r>
              <a:rPr lang="en-US" alt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dural</a:t>
            </a:r>
            <a:r>
              <a:rPr lang="en-U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venous sinuses through the arachnoids villi.</a:t>
            </a:r>
          </a:p>
        </p:txBody>
      </p:sp>
      <p:pic>
        <p:nvPicPr>
          <p:cNvPr id="10" name="Picture 8" descr="File05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981" y="200294"/>
            <a:ext cx="5237019" cy="6393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368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4104484" y="2415587"/>
            <a:ext cx="8911687" cy="1280890"/>
          </a:xfrm>
        </p:spPr>
        <p:txBody>
          <a:bodyPr/>
          <a:lstStyle/>
          <a:p>
            <a:r>
              <a:rPr lang="en-US" altLang="en-US" i="1" dirty="0">
                <a:solidFill>
                  <a:schemeClr val="accent1">
                    <a:lumMod val="75000"/>
                  </a:schemeClr>
                </a:solidFill>
                <a:latin typeface="Engravers MT" charset="0"/>
              </a:rPr>
              <a:t>GOOD LUCK</a:t>
            </a:r>
            <a:br>
              <a:rPr lang="en-US" altLang="en-US" i="1" dirty="0">
                <a:solidFill>
                  <a:schemeClr val="accent1">
                    <a:lumMod val="75000"/>
                  </a:schemeClr>
                </a:solidFill>
                <a:latin typeface="Engravers MT" charset="0"/>
              </a:rPr>
            </a:br>
            <a:endParaRPr lang="ar-SA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29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1724245" y="486950"/>
            <a:ext cx="8911687" cy="1280890"/>
          </a:xfrm>
        </p:spPr>
        <p:txBody>
          <a:bodyPr/>
          <a:lstStyle/>
          <a:p>
            <a:pPr rtl="0"/>
            <a:r>
              <a:rPr lang="en-US" altLang="en-US">
                <a:solidFill>
                  <a:srgbClr val="000000"/>
                </a:solidFill>
              </a:rPr>
              <a:t>How does the nervous system work ?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133033" y="1920394"/>
            <a:ext cx="8915400" cy="4617565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sz="2800" b="1" u="sng" dirty="0">
                <a:solidFill>
                  <a:schemeClr val="tx1"/>
                </a:solidFill>
                <a:latin typeface="Garamond" pitchFamily="18" charset="0"/>
              </a:rPr>
              <a:t>The nervous system has three functions: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  <a:latin typeface="Garamond" pitchFamily="18" charset="0"/>
              </a:rPr>
              <a:t>Collection of sensory input: </a:t>
            </a:r>
          </a:p>
          <a:p>
            <a:pPr lvl="1" algn="l" rtl="0">
              <a:buClr>
                <a:schemeClr val="tx1"/>
              </a:buClr>
              <a:defRPr/>
            </a:pP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Identifies changes occurring inside </a:t>
            </a:r>
            <a:r>
              <a:rPr lang="en-US" sz="2400" b="1" u="sng" dirty="0">
                <a:solidFill>
                  <a:schemeClr val="tx1"/>
                </a:solidFill>
                <a:latin typeface="Garamond" pitchFamily="18" charset="0"/>
              </a:rPr>
              <a:t>or</a:t>
            </a: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 outside the body </a:t>
            </a:r>
            <a:r>
              <a:rPr lang="en-US" sz="2400" b="1" dirty="0">
                <a:solidFill>
                  <a:srgbClr val="FF0000"/>
                </a:solidFill>
                <a:latin typeface="Garamond" pitchFamily="18" charset="0"/>
              </a:rPr>
              <a:t>by using sensory receptors</a:t>
            </a:r>
            <a:r>
              <a:rPr lang="en-US" sz="2400" b="1" dirty="0">
                <a:solidFill>
                  <a:srgbClr val="92D050"/>
                </a:solidFill>
                <a:latin typeface="Garamond" pitchFamily="18" charset="0"/>
              </a:rPr>
              <a:t>. </a:t>
            </a: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These changes are </a:t>
            </a:r>
            <a:r>
              <a:rPr lang="en-US" sz="2400" b="1" u="sng" dirty="0">
                <a:solidFill>
                  <a:schemeClr val="tx1"/>
                </a:solidFill>
                <a:latin typeface="Garamond" pitchFamily="18" charset="0"/>
              </a:rPr>
              <a:t>called stimuli.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  <a:latin typeface="Garamond" pitchFamily="18" charset="0"/>
              </a:rPr>
              <a:t>Integration</a:t>
            </a:r>
            <a:r>
              <a:rPr lang="en-US" sz="2400" b="1" u="sng" dirty="0">
                <a:solidFill>
                  <a:schemeClr val="bg2">
                    <a:lumMod val="60000"/>
                    <a:lumOff val="40000"/>
                  </a:schemeClr>
                </a:solidFill>
                <a:latin typeface="Garamond" pitchFamily="18" charset="0"/>
              </a:rPr>
              <a:t>: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Garamond" pitchFamily="18" charset="0"/>
              </a:rPr>
              <a:t> </a:t>
            </a:r>
          </a:p>
          <a:p>
            <a:pPr lvl="1" algn="l" rtl="0">
              <a:buClr>
                <a:schemeClr val="tx1"/>
              </a:buClr>
              <a:defRPr/>
            </a:pP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Processes, analyzes , and interprets these changes and </a:t>
            </a:r>
            <a:r>
              <a:rPr lang="en-US" sz="2400" b="1" u="sng" dirty="0">
                <a:solidFill>
                  <a:schemeClr val="tx1"/>
                </a:solidFill>
                <a:latin typeface="Garamond" pitchFamily="18" charset="0"/>
              </a:rPr>
              <a:t>makes decisions.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Garamond" pitchFamily="18" charset="0"/>
              </a:rPr>
              <a:t> </a:t>
            </a:r>
            <a:r>
              <a:rPr lang="en-US" sz="2400" b="1" u="sng" dirty="0">
                <a:solidFill>
                  <a:schemeClr val="accent1">
                    <a:lumMod val="75000"/>
                  </a:schemeClr>
                </a:solidFill>
                <a:latin typeface="Garamond" pitchFamily="18" charset="0"/>
              </a:rPr>
              <a:t>Motor output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Garamond" pitchFamily="18" charset="0"/>
              </a:rPr>
              <a:t>, </a:t>
            </a: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or response </a:t>
            </a:r>
            <a:r>
              <a:rPr lang="en-US" sz="2400" b="1" dirty="0">
                <a:solidFill>
                  <a:srgbClr val="FF0000"/>
                </a:solidFill>
                <a:latin typeface="Garamond" pitchFamily="18" charset="0"/>
              </a:rPr>
              <a:t>by activating muscles or glands </a:t>
            </a:r>
            <a:r>
              <a:rPr lang="en-US" sz="2400" b="1" dirty="0">
                <a:solidFill>
                  <a:schemeClr val="tx1"/>
                </a:solidFill>
                <a:latin typeface="Garamond" pitchFamily="18" charset="0"/>
              </a:rPr>
              <a:t>(effectors).</a:t>
            </a:r>
            <a:endParaRPr lang="en-US" sz="2400" b="1" dirty="0"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  <p:pic>
        <p:nvPicPr>
          <p:cNvPr id="4" name="Picture 7" descr="File05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" t="5325" b="4445"/>
          <a:stretch>
            <a:fillRect/>
          </a:stretch>
        </p:blipFill>
        <p:spPr bwMode="auto">
          <a:xfrm>
            <a:off x="300038" y="2194560"/>
            <a:ext cx="2832995" cy="365601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9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1747105" y="608140"/>
            <a:ext cx="8911687" cy="1280890"/>
          </a:xfrm>
        </p:spPr>
        <p:txBody>
          <a:bodyPr/>
          <a:lstStyle/>
          <a:p>
            <a:pPr rtl="0"/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CLASSIFICATION</a:t>
            </a:r>
            <a:endParaRPr lang="ar-SA" dirty="0">
              <a:solidFill>
                <a:schemeClr val="tx1"/>
              </a:solidFill>
            </a:endParaRPr>
          </a:p>
        </p:txBody>
      </p:sp>
      <p:pic>
        <p:nvPicPr>
          <p:cNvPr id="4" name="Picture 11" descr="File05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3" t="1343" r="12228" b="4073"/>
          <a:stretch>
            <a:fillRect/>
          </a:stretch>
        </p:blipFill>
        <p:spPr bwMode="auto">
          <a:xfrm>
            <a:off x="6707725" y="418370"/>
            <a:ext cx="5145088" cy="627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مربع نص 4"/>
          <p:cNvSpPr txBox="1"/>
          <p:nvPr/>
        </p:nvSpPr>
        <p:spPr>
          <a:xfrm>
            <a:off x="764125" y="1327010"/>
            <a:ext cx="294894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defRPr/>
            </a:pPr>
            <a:r>
              <a:rPr lang="en-US" sz="2800" b="1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 </a:t>
            </a:r>
            <a:r>
              <a:rPr lang="en-US" sz="2800" b="1" u="sng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I- Anatomical 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or </a:t>
            </a:r>
            <a:r>
              <a:rPr lang="en-US" sz="2800" dirty="0">
                <a:solidFill>
                  <a:srgbClr val="C00000"/>
                </a:solidFill>
                <a:latin typeface="Arial Narrow" pitchFamily="34" charset="0"/>
              </a:rPr>
              <a:t>Structural classification:</a:t>
            </a:r>
          </a:p>
          <a:p>
            <a:pPr algn="l" rtl="0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    1- Central NS</a:t>
            </a:r>
          </a:p>
          <a:p>
            <a:pPr algn="l" rtl="0">
              <a:defRPr/>
            </a:pP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2- Peripheral NS</a:t>
            </a:r>
            <a:endParaRPr lang="ar-SA" sz="28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303020" y="3794225"/>
            <a:ext cx="4274820" cy="283154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defRPr/>
            </a:pPr>
            <a:r>
              <a:rPr lang="en-US" sz="2800" b="1" u="sng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Physiological 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or </a:t>
            </a:r>
            <a:r>
              <a:rPr lang="en-US" sz="2600" dirty="0">
                <a:solidFill>
                  <a:srgbClr val="C00000"/>
                </a:solidFill>
                <a:latin typeface="Arial Narrow" pitchFamily="34" charset="0"/>
              </a:rPr>
              <a:t>Functional classification</a:t>
            </a:r>
            <a:r>
              <a:rPr lang="en-US" sz="2800" dirty="0">
                <a:solidFill>
                  <a:schemeClr val="accent4">
                    <a:lumMod val="10000"/>
                  </a:schemeClr>
                </a:solidFill>
                <a:latin typeface="Arial Narrow" pitchFamily="34" charset="0"/>
              </a:rPr>
              <a:t>:</a:t>
            </a:r>
            <a:endParaRPr lang="en-US" sz="2800" b="1" u="sng" dirty="0">
              <a:solidFill>
                <a:schemeClr val="accent4">
                  <a:lumMod val="10000"/>
                </a:schemeClr>
              </a:solidFill>
              <a:latin typeface="Arial Narrow" pitchFamily="34" charset="0"/>
            </a:endParaRPr>
          </a:p>
          <a:p>
            <a:pPr algn="l" rtl="0">
              <a:defRPr/>
            </a:pPr>
            <a:r>
              <a:rPr lang="en-US" sz="2800" b="1" dirty="0">
                <a:latin typeface="Arial Narrow" pitchFamily="34" charset="0"/>
              </a:rPr>
              <a:t>1-Sensory division (Afferent)</a:t>
            </a:r>
          </a:p>
          <a:p>
            <a:pPr algn="l" rtl="0">
              <a:defRPr/>
            </a:pPr>
            <a:r>
              <a:rPr lang="en-US" sz="2800" b="1" dirty="0">
                <a:latin typeface="Arial Narrow" pitchFamily="34" charset="0"/>
              </a:rPr>
              <a:t>2-Motor division (Efferent)</a:t>
            </a:r>
          </a:p>
          <a:p>
            <a:pPr lvl="1" algn="l" rtl="0"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- Autonomic</a:t>
            </a:r>
          </a:p>
          <a:p>
            <a:pPr lvl="1" algn="l" rtl="0"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- Somatic</a:t>
            </a:r>
          </a:p>
          <a:p>
            <a:pPr marL="0" algn="l" defTabSz="914400" rtl="0" eaLnBrk="1" latinLnBrk="0" hangingPunct="1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865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>
                <a:solidFill>
                  <a:schemeClr val="tx1"/>
                </a:solidFill>
              </a:rPr>
              <a:t>Structural Organization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061304" y="1653540"/>
            <a:ext cx="8911687" cy="4724400"/>
          </a:xfrm>
        </p:spPr>
        <p:txBody>
          <a:bodyPr>
            <a:normAutofit/>
          </a:bodyPr>
          <a:lstStyle/>
          <a:p>
            <a:pPr algn="l" rtl="0">
              <a:buNone/>
              <a:defRPr/>
            </a:pPr>
            <a:r>
              <a:rPr lang="en-US" sz="2400" b="1" dirty="0"/>
              <a:t>Two subdivisions:</a:t>
            </a:r>
          </a:p>
          <a:p>
            <a:pPr algn="l" rtl="0">
              <a:defRPr/>
            </a:pPr>
            <a:r>
              <a:rPr lang="en-US" sz="2400" b="1" dirty="0">
                <a:solidFill>
                  <a:schemeClr val="tx1"/>
                </a:solidFill>
              </a:rPr>
              <a:t>Central Nervous System (CNS)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Consists of </a:t>
            </a:r>
            <a:r>
              <a:rPr lang="en-US" sz="2400" b="1" dirty="0">
                <a:solidFill>
                  <a:srgbClr val="FF6600"/>
                </a:solidFill>
              </a:rPr>
              <a:t>Brain &amp; Spinal cord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Occupies the </a:t>
            </a:r>
            <a:r>
              <a:rPr lang="en-US" sz="2400" b="1" u="sng" dirty="0"/>
              <a:t>dorsal body cavity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Acts as the integrating and command centers.</a:t>
            </a:r>
          </a:p>
          <a:p>
            <a:pPr algn="l" rtl="0">
              <a:defRPr/>
            </a:pPr>
            <a:r>
              <a:rPr lang="en-US" sz="2400" b="1" dirty="0">
                <a:solidFill>
                  <a:schemeClr val="tx1"/>
                </a:solidFill>
              </a:rPr>
              <a:t>Peripheral Nervous System (PNS)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dirty="0"/>
              <a:t>Consists of </a:t>
            </a:r>
            <a:r>
              <a:rPr lang="en-US" sz="2400" b="1" dirty="0">
                <a:solidFill>
                  <a:srgbClr val="FF6600"/>
                </a:solidFill>
              </a:rPr>
              <a:t>nerves, ganglia, receptors.</a:t>
            </a:r>
          </a:p>
          <a:p>
            <a:pPr lvl="1" algn="l" rtl="0">
              <a:buClr>
                <a:schemeClr val="tx1"/>
              </a:buClr>
              <a:buFont typeface="Wingdings" pitchFamily="2" charset="2"/>
              <a:buChar char="§"/>
              <a:defRPr/>
            </a:pPr>
            <a:r>
              <a:rPr lang="en-US" sz="2400" b="1" dirty="0">
                <a:solidFill>
                  <a:srgbClr val="FF6600"/>
                </a:solidFill>
              </a:rPr>
              <a:t> It is the </a:t>
            </a:r>
            <a:r>
              <a:rPr lang="en-US" sz="2400" dirty="0"/>
              <a:t>part of the nervous system </a:t>
            </a:r>
            <a:r>
              <a:rPr lang="en-US" sz="2400" b="1" u="sng" dirty="0"/>
              <a:t>outside the CNS.</a:t>
            </a:r>
            <a:endParaRPr lang="en-US" sz="2400" b="1" u="sng" dirty="0">
              <a:solidFill>
                <a:srgbClr val="FF6600"/>
              </a:solidFill>
            </a:endParaRP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  <p:pic>
        <p:nvPicPr>
          <p:cNvPr id="4" name="Picture 4" descr="2582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0" t="3838" r="9602" b="4478"/>
          <a:stretch>
            <a:fillRect/>
          </a:stretch>
        </p:blipFill>
        <p:spPr bwMode="auto">
          <a:xfrm>
            <a:off x="9578341" y="1056639"/>
            <a:ext cx="2120354" cy="3635817"/>
          </a:xfrm>
          <a:prstGeom prst="rect">
            <a:avLst/>
          </a:prstGeom>
          <a:solidFill>
            <a:srgbClr val="FFFF00"/>
          </a:solidFill>
          <a:ln w="38100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260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>
                <a:solidFill>
                  <a:schemeClr val="tx1"/>
                </a:solidFill>
              </a:rPr>
              <a:t>Functional Organization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 rtl="0">
              <a:defRPr/>
            </a:pPr>
            <a:r>
              <a:rPr lang="en-US" sz="2800" b="1" dirty="0"/>
              <a:t>Two subdivisions:</a:t>
            </a:r>
          </a:p>
          <a:p>
            <a:pPr lvl="1" algn="l" rtl="0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25000"/>
                  </a:schemeClr>
                </a:solidFill>
              </a:rPr>
              <a:t>Sensory or Afferent </a:t>
            </a:r>
            <a:r>
              <a:rPr lang="en-US" sz="2400" u="sng" dirty="0"/>
              <a:t>division</a:t>
            </a:r>
            <a:r>
              <a:rPr lang="en-US" sz="2400" dirty="0"/>
              <a:t>:</a:t>
            </a:r>
          </a:p>
          <a:p>
            <a:pPr lvl="1" algn="l" rtl="0">
              <a:buClr>
                <a:schemeClr val="hlink"/>
              </a:buClr>
              <a:buNone/>
              <a:defRPr/>
            </a:pPr>
            <a:r>
              <a:rPr lang="en-US" sz="2400" dirty="0"/>
              <a:t>  Consists of </a:t>
            </a:r>
            <a:r>
              <a:rPr lang="en-US" sz="2400" b="1" u="sng" dirty="0"/>
              <a:t>nerve fibers </a:t>
            </a:r>
            <a:r>
              <a:rPr lang="en-US" sz="2400" dirty="0"/>
              <a:t>that </a:t>
            </a:r>
            <a:r>
              <a:rPr lang="en-US" sz="24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convey impulses </a:t>
            </a:r>
            <a:r>
              <a:rPr lang="en-US" sz="2400" b="1" u="sng" dirty="0"/>
              <a:t>from receptors </a:t>
            </a:r>
            <a:r>
              <a:rPr lang="en-US" sz="2400" dirty="0"/>
              <a:t>located </a:t>
            </a:r>
            <a:r>
              <a:rPr lang="en-US" sz="2400" b="1" dirty="0"/>
              <a:t>in various parts of the body</a:t>
            </a:r>
            <a:r>
              <a:rPr lang="en-US" sz="2400" dirty="0"/>
              <a:t>, </a:t>
            </a:r>
            <a:r>
              <a:rPr lang="en-US" sz="2400" b="1" u="sng" dirty="0"/>
              <a:t>to the CNS.</a:t>
            </a:r>
          </a:p>
          <a:p>
            <a:pPr lvl="1" algn="l" rtl="0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bg2">
                    <a:lumMod val="25000"/>
                  </a:schemeClr>
                </a:solidFill>
              </a:rPr>
              <a:t>Motor or Efferent </a:t>
            </a:r>
            <a:r>
              <a:rPr lang="en-US" sz="2400" u="sng" dirty="0"/>
              <a:t>division</a:t>
            </a:r>
            <a:r>
              <a:rPr lang="en-US" sz="2400" dirty="0"/>
              <a:t>: </a:t>
            </a:r>
          </a:p>
          <a:p>
            <a:pPr lvl="1" algn="l" rtl="0">
              <a:buClr>
                <a:schemeClr val="hlink"/>
              </a:buClr>
              <a:buNone/>
              <a:defRPr/>
            </a:pPr>
            <a:r>
              <a:rPr lang="en-US" sz="2400" dirty="0"/>
              <a:t> Consists of </a:t>
            </a:r>
            <a:r>
              <a:rPr lang="en-US" sz="2400" b="1" u="sng" dirty="0"/>
              <a:t>nerve fibers </a:t>
            </a:r>
            <a:r>
              <a:rPr lang="en-US" sz="2400" dirty="0"/>
              <a:t>that </a:t>
            </a:r>
            <a:r>
              <a:rPr lang="en-US" sz="2400" dirty="0">
                <a:solidFill>
                  <a:srgbClr val="C00000"/>
                </a:solidFill>
              </a:rPr>
              <a:t>convey impulses </a:t>
            </a:r>
            <a:r>
              <a:rPr lang="en-US" sz="2400" b="1" u="sng" dirty="0"/>
              <a:t>from the CNS to the effector  muscles, organs, and glands.</a:t>
            </a:r>
          </a:p>
          <a:p>
            <a:pPr algn="l" rtl="0">
              <a:defRPr/>
            </a:pPr>
            <a:r>
              <a:rPr lang="en-US" sz="2800" b="1" dirty="0">
                <a:solidFill>
                  <a:schemeClr val="tx1"/>
                </a:solidFill>
              </a:rPr>
              <a:t>The sensory and </a:t>
            </a:r>
            <a:r>
              <a:rPr lang="en-US" sz="2800" b="1" u="sng" dirty="0">
                <a:solidFill>
                  <a:schemeClr val="tx1"/>
                </a:solidFill>
              </a:rPr>
              <a:t>motor division are </a:t>
            </a:r>
            <a:r>
              <a:rPr lang="en-US" sz="2800" b="1" dirty="0">
                <a:solidFill>
                  <a:schemeClr val="tx1"/>
                </a:solidFill>
              </a:rPr>
              <a:t>subdivided into : </a:t>
            </a:r>
          </a:p>
          <a:p>
            <a:pPr lvl="1" algn="l" rtl="0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chemeClr val="tx1"/>
                </a:solidFill>
              </a:rPr>
              <a:t>Somatic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/>
              <a:t>division: concerned with </a:t>
            </a:r>
            <a:r>
              <a:rPr lang="en-US" sz="2400" b="1" dirty="0">
                <a:solidFill>
                  <a:srgbClr val="C00000"/>
                </a:solidFill>
              </a:rPr>
              <a:t>skin, skeletal muscles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C00000"/>
                </a:solidFill>
              </a:rPr>
              <a:t>joints</a:t>
            </a:r>
            <a:r>
              <a:rPr lang="en-US" sz="2400" b="1" dirty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  <a:p>
            <a:pPr lvl="1" algn="l" rtl="0"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400" b="1" u="sng" dirty="0">
                <a:solidFill>
                  <a:srgbClr val="000000"/>
                </a:solidFill>
              </a:rPr>
              <a:t>Autonomic </a:t>
            </a:r>
            <a:r>
              <a:rPr lang="en-US" sz="2400" dirty="0"/>
              <a:t>division: concerned with the </a:t>
            </a:r>
            <a:r>
              <a:rPr lang="en-US" sz="2400" b="1" dirty="0">
                <a:solidFill>
                  <a:srgbClr val="C00000"/>
                </a:solidFill>
              </a:rPr>
              <a:t>visceral organs. </a:t>
            </a: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919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2112865" y="189770"/>
            <a:ext cx="8911687" cy="1280890"/>
          </a:xfrm>
        </p:spPr>
        <p:txBody>
          <a:bodyPr>
            <a:normAutofit fontScale="90000"/>
          </a:bodyPr>
          <a:lstStyle/>
          <a:p>
            <a:pPr rtl="0"/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Arial Rounded MT Bold" pitchFamily="34" charset="0"/>
              </a:rPr>
              <a:t>The Nervous System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dirty="0">
                <a:solidFill>
                  <a:schemeClr val="bg2">
                    <a:lumMod val="25000"/>
                  </a:schemeClr>
                </a:solidFill>
              </a:rPr>
            </a:br>
            <a:endParaRPr lang="ar-SA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31912" y="1905000"/>
            <a:ext cx="8915400" cy="4678680"/>
          </a:xfrm>
        </p:spPr>
        <p:txBody>
          <a:bodyPr/>
          <a:lstStyle/>
          <a:p>
            <a:pPr algn="l" rtl="0">
              <a:defRPr/>
            </a:pPr>
            <a:r>
              <a:rPr lang="en-US" b="1" dirty="0">
                <a:solidFill>
                  <a:schemeClr val="tx1"/>
                </a:solidFill>
              </a:rPr>
              <a:t> It is the major </a:t>
            </a:r>
            <a:r>
              <a:rPr lang="en-US" dirty="0">
                <a:solidFill>
                  <a:srgbClr val="FFC000"/>
                </a:solidFill>
              </a:rPr>
              <a:t>controlling</a:t>
            </a:r>
            <a:r>
              <a:rPr lang="en-US" dirty="0"/>
              <a:t>, regulatory &amp;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communicating </a:t>
            </a:r>
            <a:r>
              <a:rPr lang="en-US" b="1" dirty="0">
                <a:solidFill>
                  <a:schemeClr val="tx1"/>
                </a:solidFill>
              </a:rPr>
              <a:t>system in the body.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/>
                </a:solidFill>
              </a:rPr>
              <a:t>It is the</a:t>
            </a:r>
            <a:r>
              <a:rPr lang="en-US" b="1" u="sng" dirty="0">
                <a:solidFill>
                  <a:schemeClr val="tx1"/>
                </a:solidFill>
              </a:rPr>
              <a:t> center of all mental activity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/>
              <a:t>including :</a:t>
            </a:r>
          </a:p>
          <a:p>
            <a:pPr algn="l" rtl="0">
              <a:defRPr/>
            </a:pPr>
            <a:r>
              <a:rPr lang="en-US" b="1" dirty="0"/>
              <a:t>Thought, </a:t>
            </a:r>
          </a:p>
          <a:p>
            <a:pPr algn="l" rtl="0">
              <a:defRPr/>
            </a:pPr>
            <a:r>
              <a:rPr lang="en-US" b="1" dirty="0"/>
              <a:t>Learning,</a:t>
            </a:r>
          </a:p>
          <a:p>
            <a:pPr algn="l" rtl="0">
              <a:defRPr/>
            </a:pPr>
            <a:r>
              <a:rPr lang="en-US" b="1" dirty="0"/>
              <a:t>Behavior and </a:t>
            </a:r>
          </a:p>
          <a:p>
            <a:pPr algn="l" rtl="0">
              <a:defRPr/>
            </a:pPr>
            <a:r>
              <a:rPr lang="en-US" b="1" dirty="0"/>
              <a:t>Memory</a:t>
            </a:r>
            <a:r>
              <a:rPr lang="en-US" dirty="0"/>
              <a:t>.</a:t>
            </a:r>
          </a:p>
          <a:p>
            <a:pPr algn="l" rtl="0">
              <a:defRPr/>
            </a:pPr>
            <a:r>
              <a:rPr lang="en-US" b="1" dirty="0">
                <a:solidFill>
                  <a:schemeClr val="tx1"/>
                </a:solidFill>
              </a:rPr>
              <a:t>Together with the endocrine system</a:t>
            </a:r>
            <a:r>
              <a:rPr lang="en-US" dirty="0"/>
              <a:t>, the nervous system is responsible for </a:t>
            </a:r>
            <a:r>
              <a:rPr lang="en-US" b="1" dirty="0"/>
              <a:t>regulating</a:t>
            </a:r>
            <a:r>
              <a:rPr lang="en-US" dirty="0"/>
              <a:t> and </a:t>
            </a:r>
            <a:r>
              <a:rPr lang="en-US" b="1" dirty="0"/>
              <a:t>maintaining</a:t>
            </a:r>
            <a:r>
              <a:rPr lang="en-US" dirty="0"/>
              <a:t>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homeostasis</a:t>
            </a:r>
            <a:r>
              <a:rPr lang="en-US" b="1" dirty="0">
                <a:solidFill>
                  <a:srgbClr val="FFFF00"/>
                </a:solidFill>
              </a:rPr>
              <a:t>.</a:t>
            </a: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7364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1EDD21E1-BAF0-4314-AB31-82ECB8AC9E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العنوان 1"/>
          <p:cNvSpPr>
            <a:spLocks noGrp="1"/>
          </p:cNvSpPr>
          <p:nvPr>
            <p:ph type="title"/>
          </p:nvPr>
        </p:nvSpPr>
        <p:spPr>
          <a:xfrm>
            <a:off x="649224" y="645106"/>
            <a:ext cx="5122652" cy="1259894"/>
          </a:xfrm>
        </p:spPr>
        <p:txBody>
          <a:bodyPr>
            <a:normAutofit/>
          </a:bodyPr>
          <a:lstStyle/>
          <a:p>
            <a:pPr rtl="0"/>
            <a:r>
              <a:rPr lang="en-US" altLang="en-US" dirty="0"/>
              <a:t>Nervous Tissue</a:t>
            </a:r>
            <a:endParaRPr lang="ar-SA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DC8619C-F25D-468E-95FA-2A2151D7DD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49224" y="1546606"/>
            <a:ext cx="5122652" cy="3759253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n-US" dirty="0"/>
              <a:t>Nervous system is </a:t>
            </a:r>
            <a:r>
              <a:rPr lang="en-US" b="1" dirty="0"/>
              <a:t>composed of nervous tissue</a:t>
            </a:r>
            <a:r>
              <a:rPr lang="en-US" dirty="0"/>
              <a:t>, which </a:t>
            </a:r>
            <a:r>
              <a:rPr lang="en-US" u="sng" dirty="0"/>
              <a:t>contains two </a:t>
            </a:r>
            <a:r>
              <a:rPr lang="en-US" b="1" u="sng" dirty="0"/>
              <a:t>types of cells:</a:t>
            </a:r>
          </a:p>
          <a:p>
            <a:pPr lvl="1" algn="l" rtl="0">
              <a:buClr>
                <a:schemeClr val="hlink"/>
              </a:buClr>
              <a:buNone/>
              <a:defRPr/>
            </a:pPr>
            <a:r>
              <a:rPr lang="en-US" dirty="0"/>
              <a:t>1- Nerve cells or </a:t>
            </a:r>
            <a:r>
              <a:rPr lang="en-US" b="1" dirty="0"/>
              <a:t>neurons</a:t>
            </a:r>
          </a:p>
          <a:p>
            <a:pPr lvl="1" algn="l" rtl="0">
              <a:buClr>
                <a:schemeClr val="hlink"/>
              </a:buClr>
              <a:buNone/>
              <a:defRPr/>
            </a:pPr>
            <a:r>
              <a:rPr lang="en-US" dirty="0"/>
              <a:t>2- Supporting cells or </a:t>
            </a:r>
            <a:r>
              <a:rPr lang="en-US" b="1" dirty="0"/>
              <a:t>neuroglia (glia).</a:t>
            </a:r>
          </a:p>
          <a:p>
            <a:pPr algn="l" rtl="0">
              <a:defRPr/>
            </a:pPr>
            <a:r>
              <a:rPr lang="en-US" dirty="0"/>
              <a:t> Nervous system contains millions of </a:t>
            </a:r>
            <a:r>
              <a:rPr lang="en-US" b="1" dirty="0"/>
              <a:t>neurons</a:t>
            </a:r>
            <a:r>
              <a:rPr lang="en-US" dirty="0"/>
              <a:t> that vary in their shape, size, and number of processes. </a:t>
            </a:r>
          </a:p>
          <a:p>
            <a:pPr algn="l" rtl="0">
              <a:buNone/>
              <a:defRPr/>
            </a:pPr>
            <a:endParaRPr lang="en-US" dirty="0"/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  <p:pic>
        <p:nvPicPr>
          <p:cNvPr id="4" name="Picture 5" descr="http://shp.by.ru/spravka/neurosci/synaps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9535" y="645106"/>
            <a:ext cx="4856389" cy="524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D9439D6-DEAD-4CEB-A61B-BE3D64D1B59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1" y="6061223"/>
            <a:ext cx="1038036" cy="506277"/>
          </a:xfrm>
          <a:custGeom>
            <a:avLst/>
            <a:gdLst>
              <a:gd name="connsiteX0" fmla="*/ 0 w 1038036"/>
              <a:gd name="connsiteY0" fmla="*/ 0 h 506277"/>
              <a:gd name="connsiteX1" fmla="*/ 182880 w 1038036"/>
              <a:gd name="connsiteY1" fmla="*/ 0 h 506277"/>
              <a:gd name="connsiteX2" fmla="*/ 291705 w 1038036"/>
              <a:gd name="connsiteY2" fmla="*/ 0 h 506277"/>
              <a:gd name="connsiteX3" fmla="*/ 291705 w 1038036"/>
              <a:gd name="connsiteY3" fmla="*/ 151 h 506277"/>
              <a:gd name="connsiteX4" fmla="*/ 692049 w 1038036"/>
              <a:gd name="connsiteY4" fmla="*/ 705 h 506277"/>
              <a:gd name="connsiteX5" fmla="*/ 782744 w 1038036"/>
              <a:gd name="connsiteY5" fmla="*/ 705 h 506277"/>
              <a:gd name="connsiteX6" fmla="*/ 797001 w 1038036"/>
              <a:gd name="connsiteY6" fmla="*/ 5473 h 506277"/>
              <a:gd name="connsiteX7" fmla="*/ 801982 w 1038036"/>
              <a:gd name="connsiteY7" fmla="*/ 10242 h 506277"/>
              <a:gd name="connsiteX8" fmla="*/ 1030951 w 1038036"/>
              <a:gd name="connsiteY8" fmla="*/ 239185 h 506277"/>
              <a:gd name="connsiteX9" fmla="*/ 1030951 w 1038036"/>
              <a:gd name="connsiteY9" fmla="*/ 267797 h 506277"/>
              <a:gd name="connsiteX10" fmla="*/ 801982 w 1038036"/>
              <a:gd name="connsiteY10" fmla="*/ 496740 h 506277"/>
              <a:gd name="connsiteX11" fmla="*/ 797001 w 1038036"/>
              <a:gd name="connsiteY11" fmla="*/ 501508 h 506277"/>
              <a:gd name="connsiteX12" fmla="*/ 782744 w 1038036"/>
              <a:gd name="connsiteY12" fmla="*/ 506277 h 506277"/>
              <a:gd name="connsiteX13" fmla="*/ 692049 w 1038036"/>
              <a:gd name="connsiteY13" fmla="*/ 506277 h 506277"/>
              <a:gd name="connsiteX14" fmla="*/ 291705 w 1038036"/>
              <a:gd name="connsiteY14" fmla="*/ 505140 h 506277"/>
              <a:gd name="connsiteX15" fmla="*/ 291705 w 1038036"/>
              <a:gd name="connsiteY15" fmla="*/ 506277 h 506277"/>
              <a:gd name="connsiteX16" fmla="*/ 0 w 1038036"/>
              <a:gd name="connsiteY16" fmla="*/ 506277 h 506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38036" h="506277">
                <a:moveTo>
                  <a:pt x="0" y="0"/>
                </a:moveTo>
                <a:lnTo>
                  <a:pt x="182880" y="0"/>
                </a:lnTo>
                <a:lnTo>
                  <a:pt x="291705" y="0"/>
                </a:lnTo>
                <a:lnTo>
                  <a:pt x="291705" y="151"/>
                </a:lnTo>
                <a:lnTo>
                  <a:pt x="692049" y="705"/>
                </a:lnTo>
                <a:lnTo>
                  <a:pt x="782744" y="705"/>
                </a:lnTo>
                <a:cubicBezTo>
                  <a:pt x="787553" y="705"/>
                  <a:pt x="792363" y="5473"/>
                  <a:pt x="797001" y="5473"/>
                </a:cubicBezTo>
                <a:cubicBezTo>
                  <a:pt x="797001" y="10242"/>
                  <a:pt x="801982" y="10242"/>
                  <a:pt x="801982" y="10242"/>
                </a:cubicBezTo>
                <a:lnTo>
                  <a:pt x="1030951" y="239185"/>
                </a:lnTo>
                <a:cubicBezTo>
                  <a:pt x="1040398" y="248722"/>
                  <a:pt x="1040398" y="258259"/>
                  <a:pt x="1030951" y="267797"/>
                </a:cubicBezTo>
                <a:lnTo>
                  <a:pt x="801982" y="496740"/>
                </a:lnTo>
                <a:cubicBezTo>
                  <a:pt x="800436" y="498363"/>
                  <a:pt x="798547" y="499885"/>
                  <a:pt x="797001" y="501508"/>
                </a:cubicBezTo>
                <a:cubicBezTo>
                  <a:pt x="792363" y="506277"/>
                  <a:pt x="787553" y="506277"/>
                  <a:pt x="782744" y="506277"/>
                </a:cubicBezTo>
                <a:lnTo>
                  <a:pt x="692049" y="506277"/>
                </a:lnTo>
                <a:lnTo>
                  <a:pt x="291705" y="505140"/>
                </a:lnTo>
                <a:lnTo>
                  <a:pt x="291705" y="506277"/>
                </a:lnTo>
                <a:lnTo>
                  <a:pt x="0" y="50627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مربع نص 4"/>
          <p:cNvSpPr txBox="1"/>
          <p:nvPr/>
        </p:nvSpPr>
        <p:spPr>
          <a:xfrm>
            <a:off x="1234439" y="4411980"/>
            <a:ext cx="4209019" cy="20313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spcBef>
                <a:spcPct val="0"/>
              </a:spcBef>
            </a:pPr>
            <a:r>
              <a:rPr lang="en-US" altLang="en-US" b="1" u="sng" dirty="0" smtClean="0">
                <a:solidFill>
                  <a:srgbClr val="000000"/>
                </a:solidFill>
              </a:rPr>
              <a:t>The junction site </a:t>
            </a:r>
            <a:r>
              <a:rPr lang="en-US" altLang="en-US" b="1" dirty="0" smtClean="0">
                <a:solidFill>
                  <a:srgbClr val="000000"/>
                </a:solidFill>
              </a:rPr>
              <a:t>of </a:t>
            </a:r>
            <a:r>
              <a:rPr lang="en-US" altLang="en-US" b="1" u="sng" dirty="0" smtClean="0">
                <a:solidFill>
                  <a:srgbClr val="000000"/>
                </a:solidFill>
              </a:rPr>
              <a:t>two neurons </a:t>
            </a:r>
            <a:r>
              <a:rPr lang="en-US" altLang="en-US" dirty="0" smtClean="0">
                <a:solidFill>
                  <a:srgbClr val="000000"/>
                </a:solidFill>
              </a:rPr>
              <a:t>is called a</a:t>
            </a:r>
            <a:r>
              <a:rPr lang="en-US" altLang="en-US" b="1" dirty="0" smtClean="0">
                <a:solidFill>
                  <a:srgbClr val="FF0000"/>
                </a:solidFill>
              </a:rPr>
              <a:t> “synapse or relay”.</a:t>
            </a:r>
          </a:p>
          <a:p>
            <a:pPr algn="l" rtl="0">
              <a:spcBef>
                <a:spcPct val="0"/>
              </a:spcBef>
            </a:pPr>
            <a:r>
              <a:rPr lang="en-US" altLang="en-US" b="1" dirty="0" smtClean="0">
                <a:solidFill>
                  <a:srgbClr val="000000"/>
                </a:solidFill>
              </a:rPr>
              <a:t>In the synapses</a:t>
            </a:r>
            <a:r>
              <a:rPr lang="en-US" altLang="en-US" dirty="0" smtClean="0">
                <a:solidFill>
                  <a:srgbClr val="000000"/>
                </a:solidFill>
              </a:rPr>
              <a:t> the membranes of adjacent cells are </a:t>
            </a:r>
            <a:r>
              <a:rPr lang="en-US" altLang="en-US" u="sng" dirty="0" smtClean="0">
                <a:solidFill>
                  <a:srgbClr val="000000"/>
                </a:solidFill>
              </a:rPr>
              <a:t>in close </a:t>
            </a:r>
            <a:r>
              <a:rPr lang="en-US" altLang="en-US" b="1" u="sng" dirty="0" smtClean="0">
                <a:solidFill>
                  <a:srgbClr val="000000"/>
                </a:solidFill>
              </a:rPr>
              <a:t>apposition</a:t>
            </a:r>
            <a:r>
              <a:rPr lang="en-US" altLang="en-US" u="sng" dirty="0" smtClean="0">
                <a:solidFill>
                  <a:srgbClr val="000000"/>
                </a:solidFill>
              </a:rPr>
              <a:t> </a:t>
            </a:r>
            <a:r>
              <a:rPr lang="en-US" altLang="en-US" dirty="0" smtClean="0">
                <a:solidFill>
                  <a:srgbClr val="000000"/>
                </a:solidFill>
              </a:rPr>
              <a:t>(</a:t>
            </a:r>
            <a:r>
              <a:rPr lang="en-US" altLang="en-US" b="1" dirty="0" smtClean="0">
                <a:solidFill>
                  <a:srgbClr val="000000"/>
                </a:solidFill>
              </a:rPr>
              <a:t>contiguity</a:t>
            </a:r>
            <a:r>
              <a:rPr lang="en-US" altLang="en-US" sz="1200" dirty="0" smtClean="0">
                <a:solidFill>
                  <a:srgbClr val="000000"/>
                </a:solidFill>
              </a:rPr>
              <a:t>=contact,</a:t>
            </a:r>
            <a:r>
              <a:rPr lang="en-US" altLang="en-US" dirty="0" smtClean="0">
                <a:solidFill>
                  <a:srgbClr val="000000"/>
                </a:solidFill>
              </a:rPr>
              <a:t> not </a:t>
            </a:r>
            <a:r>
              <a:rPr lang="en-US" altLang="en-US" b="1" dirty="0" smtClean="0">
                <a:solidFill>
                  <a:srgbClr val="FF0000"/>
                </a:solidFill>
              </a:rPr>
              <a:t>continuity</a:t>
            </a:r>
            <a:r>
              <a:rPr lang="en-US" altLang="en-US" dirty="0" smtClean="0">
                <a:solidFill>
                  <a:srgbClr val="000000"/>
                </a:solidFill>
              </a:rPr>
              <a:t>).</a:t>
            </a:r>
          </a:p>
          <a:p>
            <a:pPr marL="0" algn="l" defTabSz="914400" rtl="0" eaLnBrk="1" latinLnBrk="0" hangingPunct="1"/>
            <a:endParaRPr lang="ar-SA" dirty="0"/>
          </a:p>
        </p:txBody>
      </p:sp>
      <p:cxnSp>
        <p:nvCxnSpPr>
          <p:cNvPr id="8" name="رابط كسهم مستقيم 7"/>
          <p:cNvCxnSpPr/>
          <p:nvPr/>
        </p:nvCxnSpPr>
        <p:spPr>
          <a:xfrm flipV="1">
            <a:off x="5487514" y="4849902"/>
            <a:ext cx="2671842" cy="809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97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0"/>
            <a:r>
              <a:rPr lang="en-US" altLang="en-US" b="1" i="1" dirty="0">
                <a:solidFill>
                  <a:schemeClr val="tx1"/>
                </a:solidFill>
              </a:rPr>
              <a:t>Neurons</a:t>
            </a:r>
            <a:br>
              <a:rPr lang="en-US" altLang="en-US" b="1" i="1" dirty="0">
                <a:solidFill>
                  <a:schemeClr val="tx1"/>
                </a:solidFill>
              </a:rPr>
            </a:br>
            <a:r>
              <a:rPr lang="en-US" altLang="en-US" dirty="0"/>
              <a:t>What is </a:t>
            </a:r>
            <a:r>
              <a:rPr lang="en-US" altLang="en-US" dirty="0" smtClean="0"/>
              <a:t>neuron?</a:t>
            </a:r>
            <a:r>
              <a:rPr lang="en-US" altLang="en-US" dirty="0"/>
              <a:t/>
            </a:r>
            <a:br>
              <a:rPr lang="en-US" altLang="en-US" dirty="0"/>
            </a:b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1706880"/>
          </a:xfrm>
        </p:spPr>
        <p:txBody>
          <a:bodyPr/>
          <a:lstStyle/>
          <a:p>
            <a:pPr marL="0" indent="0" algn="l" rtl="0">
              <a:buNone/>
              <a:defRPr/>
            </a:pPr>
            <a:r>
              <a:rPr lang="en-US" dirty="0"/>
              <a:t>It is the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basic structural  (anatomical), functional and embryological unit </a:t>
            </a:r>
            <a:r>
              <a:rPr lang="en-US" dirty="0"/>
              <a:t>of the nervous system.</a:t>
            </a:r>
            <a:endParaRPr lang="en-US" dirty="0">
              <a:solidFill>
                <a:schemeClr val="folHlink"/>
              </a:solidFill>
            </a:endParaRPr>
          </a:p>
          <a:p>
            <a:pPr marL="0" indent="0" algn="l" rtl="0">
              <a:buNone/>
              <a:defRPr/>
            </a:pPr>
            <a:r>
              <a:rPr lang="en-US" dirty="0"/>
              <a:t>The human nervous system is estimated to contain about 10</a:t>
            </a:r>
            <a:r>
              <a:rPr lang="en-US" baseline="30000" dirty="0"/>
              <a:t>10</a:t>
            </a:r>
            <a:r>
              <a:rPr lang="en-US" dirty="0"/>
              <a:t>. </a:t>
            </a:r>
          </a:p>
          <a:p>
            <a: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24045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ربطة">
  <a:themeElements>
    <a:clrScheme name="ربطة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ربطة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ربطة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163</TotalTime>
  <Words>1355</Words>
  <Application>Microsoft Office PowerPoint</Application>
  <PresentationFormat>Custom</PresentationFormat>
  <Paragraphs>161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ربطة</vt:lpstr>
      <vt:lpstr>Organization of The  Nervous System</vt:lpstr>
      <vt:lpstr>Objectives</vt:lpstr>
      <vt:lpstr>How does the nervous system work ?</vt:lpstr>
      <vt:lpstr>CLASSIFICATION</vt:lpstr>
      <vt:lpstr>Structural Organization</vt:lpstr>
      <vt:lpstr>Functional Organization</vt:lpstr>
      <vt:lpstr> The Nervous System </vt:lpstr>
      <vt:lpstr>Nervous Tissue</vt:lpstr>
      <vt:lpstr>Neurons What is neuron? </vt:lpstr>
      <vt:lpstr>Remember… </vt:lpstr>
      <vt:lpstr>Nervous tissue is organized as: </vt:lpstr>
      <vt:lpstr>Neuroglia or glia or glial cells   </vt:lpstr>
      <vt:lpstr>PowerPoint Presentation</vt:lpstr>
      <vt:lpstr>PowerPoint Presentation</vt:lpstr>
      <vt:lpstr> Peripheral NS</vt:lpstr>
      <vt:lpstr>Autonomic Nervous System </vt:lpstr>
      <vt:lpstr>SYMPATHETIC &amp; PARASYMPATHETIC SYSTEMS</vt:lpstr>
      <vt:lpstr>PowerPoint Presentation</vt:lpstr>
      <vt:lpstr>PARTS OF THE BRAIN</vt:lpstr>
      <vt:lpstr>CEREBRAL HEMISPHERES</vt:lpstr>
      <vt:lpstr>TISSUE OF THE CEREBRAL HEMISPHERES</vt:lpstr>
      <vt:lpstr>DIENCEPHALON</vt:lpstr>
      <vt:lpstr>BRAIN STEM</vt:lpstr>
      <vt:lpstr>CEREBELLUM</vt:lpstr>
      <vt:lpstr>MENINGES</vt:lpstr>
      <vt:lpstr>BRAIN VENTRICLES</vt:lpstr>
      <vt:lpstr>CEREBROSPINAL FLUID</vt:lpstr>
      <vt:lpstr>GOOD LUCK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of The  Nervous System</dc:title>
  <dc:creator>مستخدم Microsoft Office</dc:creator>
  <cp:lastModifiedBy>Tahani Almatrafi</cp:lastModifiedBy>
  <cp:revision>17</cp:revision>
  <dcterms:created xsi:type="dcterms:W3CDTF">2019-08-30T13:31:19Z</dcterms:created>
  <dcterms:modified xsi:type="dcterms:W3CDTF">2020-09-06T07:29:17Z</dcterms:modified>
</cp:coreProperties>
</file>