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259" r:id="rId4"/>
    <p:sldId id="260" r:id="rId5"/>
    <p:sldId id="261" r:id="rId6"/>
    <p:sldId id="263" r:id="rId7"/>
    <p:sldId id="262" r:id="rId8"/>
    <p:sldId id="264" r:id="rId9"/>
    <p:sldId id="266" r:id="rId10"/>
    <p:sldId id="267" r:id="rId11"/>
    <p:sldId id="268" r:id="rId12"/>
    <p:sldId id="269" r:id="rId13"/>
    <p:sldId id="301" r:id="rId14"/>
    <p:sldId id="271" r:id="rId15"/>
    <p:sldId id="300" r:id="rId16"/>
    <p:sldId id="272" r:id="rId17"/>
    <p:sldId id="273" r:id="rId18"/>
    <p:sldId id="274" r:id="rId19"/>
    <p:sldId id="275" r:id="rId20"/>
    <p:sldId id="276" r:id="rId21"/>
    <p:sldId id="292" r:id="rId22"/>
    <p:sldId id="297" r:id="rId23"/>
    <p:sldId id="299" r:id="rId24"/>
    <p:sldId id="298" r:id="rId25"/>
    <p:sldId id="296" r:id="rId26"/>
    <p:sldId id="280" r:id="rId27"/>
    <p:sldId id="281" r:id="rId28"/>
    <p:sldId id="283" r:id="rId29"/>
    <p:sldId id="282" r:id="rId30"/>
    <p:sldId id="284" r:id="rId31"/>
    <p:sldId id="285" r:id="rId32"/>
    <p:sldId id="293" r:id="rId33"/>
    <p:sldId id="287" r:id="rId34"/>
    <p:sldId id="288" r:id="rId35"/>
    <p:sldId id="29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6"/>
  </p:normalViewPr>
  <p:slideViewPr>
    <p:cSldViewPr>
      <p:cViewPr varScale="1">
        <p:scale>
          <a:sx n="105" d="100"/>
          <a:sy n="105" d="100"/>
        </p:scale>
        <p:origin x="184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0EA42-7D9F-41D0-844C-C9E87C179CED}" type="datetimeFigureOut">
              <a:rPr lang="en-US" smtClean="0"/>
              <a:t>9/19/20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19D1-95C9-43F2-B1E9-B000F6235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53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819D1-95C9-43F2-B1E9-B000F62353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62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B40-66D1-43C7-9434-30013899E860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F5CF-F3D6-4EAF-A185-B4B2AF50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5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B40-66D1-43C7-9434-30013899E860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F5CF-F3D6-4EAF-A185-B4B2AF50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7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B40-66D1-43C7-9434-30013899E860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F5CF-F3D6-4EAF-A185-B4B2AF50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00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40A788C-95BA-40C5-AF20-291008CFF333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27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51DA4-09BF-4693-8ED2-E8A3F6918753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84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7 h 3648"/>
              <a:gd name="T2" fmla="*/ 2147483647 w 2736"/>
              <a:gd name="T3" fmla="*/ 2147483647 h 3648"/>
              <a:gd name="T4" fmla="*/ 2147483647 w 2736"/>
              <a:gd name="T5" fmla="*/ 0 h 3648"/>
              <a:gd name="T6" fmla="*/ 2147483647 w 2736"/>
              <a:gd name="T7" fmla="*/ 2147483647 h 3648"/>
              <a:gd name="T8" fmla="*/ 2147483647 w 2736"/>
              <a:gd name="T9" fmla="*/ 2147483647 h 3648"/>
              <a:gd name="T10" fmla="*/ 2147483647 w 2736"/>
              <a:gd name="T11" fmla="*/ 2147483647 h 3648"/>
              <a:gd name="T12" fmla="*/ 0 w 2736"/>
              <a:gd name="T13" fmla="*/ 2147483647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7 h 4128"/>
              <a:gd name="T2" fmla="*/ 0 w 3504"/>
              <a:gd name="T3" fmla="*/ 2147483647 h 4128"/>
              <a:gd name="T4" fmla="*/ 2147483647 w 3504"/>
              <a:gd name="T5" fmla="*/ 2147483647 h 4128"/>
              <a:gd name="T6" fmla="*/ 2147483647 w 3504"/>
              <a:gd name="T7" fmla="*/ 0 h 4128"/>
              <a:gd name="T8" fmla="*/ 2147483647 w 3504"/>
              <a:gd name="T9" fmla="*/ 0 h 4128"/>
              <a:gd name="T10" fmla="*/ 2147483647 w 3504"/>
              <a:gd name="T11" fmla="*/ 2147483647 h 4128"/>
              <a:gd name="T12" fmla="*/ 0 w 3504"/>
              <a:gd name="T13" fmla="*/ 2147483647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AB131A-F3BF-4EA3-804A-A51DB992E158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57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FC9675-6010-4030-9447-E133D0CA9860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16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BD62F71-5ABC-4A2E-9A0F-DDE9892F4AD4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77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CC4CC-3752-494E-AF49-A7A4C70106E4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84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3A3FF31-DFF6-48F9-867E-8E5B2D343E4F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25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A3B24-E8DC-4986-BA73-79FF6AF62C23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9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B40-66D1-43C7-9434-30013899E860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F5CF-F3D6-4EAF-A185-B4B2AF50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63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05573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04598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05573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04598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05572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045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3818FF-C8B6-45D1-A24F-386B9F938543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90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E6BBA-D94E-44CF-A571-F6D23E46E4A7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50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5EB81-04B0-44E5-9AD8-E6A2E038A041}" type="slidenum">
              <a:rPr lang="en-US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1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B40-66D1-43C7-9434-30013899E860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F5CF-F3D6-4EAF-A185-B4B2AF50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B40-66D1-43C7-9434-30013899E860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F5CF-F3D6-4EAF-A185-B4B2AF50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B40-66D1-43C7-9434-30013899E860}" type="datetimeFigureOut">
              <a:rPr lang="en-US" smtClean="0"/>
              <a:t>9/19/20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F5CF-F3D6-4EAF-A185-B4B2AF50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0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B40-66D1-43C7-9434-30013899E860}" type="datetimeFigureOut">
              <a:rPr lang="en-US" smtClean="0"/>
              <a:t>9/19/20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F5CF-F3D6-4EAF-A185-B4B2AF50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B40-66D1-43C7-9434-30013899E860}" type="datetimeFigureOut">
              <a:rPr lang="en-US" smtClean="0"/>
              <a:t>9/19/20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F5CF-F3D6-4EAF-A185-B4B2AF50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2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B40-66D1-43C7-9434-30013899E860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F5CF-F3D6-4EAF-A185-B4B2AF50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41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DB40-66D1-43C7-9434-30013899E860}" type="datetimeFigureOut">
              <a:rPr lang="en-US" smtClean="0"/>
              <a:t>9/19/20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F5CF-F3D6-4EAF-A185-B4B2AF50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0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7DB40-66D1-43C7-9434-30013899E860}" type="datetimeFigureOut">
              <a:rPr lang="en-US" smtClean="0"/>
              <a:t>9/19/20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BF5CF-F3D6-4EAF-A185-B4B2AF50E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Tahoma" pitchFamily="34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Tahoma" pitchFamily="34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Tahoma" pitchFamily="34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EA4A8F-6A06-4297-BC79-42AB309D71DB}" type="slidenum">
              <a:rPr lang="en-US">
                <a:solidFill>
                  <a:srgbClr val="D6EC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96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jpeg"/><Relationship Id="rId4" Type="http://schemas.openxmlformats.org/officeDocument/2006/relationships/hyperlink" Target="https://www.google.com.sa/url?sa=i&amp;rct=j&amp;q=&amp;esrc=s&amp;source=images&amp;cd=&amp;cad=rja&amp;uact=8&amp;ved=0CAcQjRxqFQoTCLWUqZqiwscCFcqyFAodkFUAnA&amp;url=https://www.studyblue.com/notes/note/n/neuroscience-study-guide-2014-15-colello/deck/12808895&amp;ei=dVfbVfWFNcrlUpCrgeAJ&amp;psig=AFQjCNGJExhWv7y75V4o7AyW8p2e5_en-w&amp;ust=1440524532133420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google.com.sa/url?sa=i&amp;rct=j&amp;q=&amp;esrc=s&amp;frm=1&amp;source=images&amp;cd=&amp;cad=rja&amp;uact=8&amp;docid=j0MD26Qtx7DuBM&amp;tbnid=Gjs53a0bT0DAvM:&amp;ved=0CAUQjRw&amp;url=http://www.emory.edu/ANATOMY/AnatomyManual/back.html&amp;ei=G3kAVOevK8ql0QWTu4DgAQ&amp;psig=AFQjCNEyYLJfKGT8Pji-RSmSAm-eielggw&amp;ust=1409403544519819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hyperlink" Target="http://www.google.com.sa/url?sa=i&amp;rct=j&amp;q=&amp;esrc=s&amp;frm=1&amp;source=images&amp;cd=&amp;cad=rja&amp;uact=8&amp;docid=FxR-sT72BAlSWM&amp;tbnid=0ANbXKMoQd9oqM:&amp;ved=0CAUQjRw&amp;url=http://www.nurturenest.com.au/fvnews/infantstress.html&amp;ei=UngAVOmfCsjWaM73gfAO&amp;psig=AFQjCNHvHhSvYkhu8JhYNh22mlijE1_6YA&amp;ust=1409403208761848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92175"/>
            <a:ext cx="7772400" cy="147002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</a:rPr>
              <a:t>Development of Spinal Cord</a:t>
            </a:r>
            <a:b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</a:rPr>
              <a:t>&amp;</a:t>
            </a:r>
            <a:b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</a:rPr>
            </a:br>
            <a:r>
              <a:rPr lang="en-US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Rounded MT Bold" pitchFamily="34" charset="0"/>
              </a:rPr>
              <a:t>Vertebral Column</a:t>
            </a:r>
            <a:endParaRPr lang="en-US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5410200"/>
            <a:ext cx="6400800" cy="1295400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</a:t>
            </a:r>
            <a:r>
              <a:rPr lang="en-US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Sameerah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Shaheen</a:t>
            </a:r>
          </a:p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Professor Anatomy</a:t>
            </a:r>
          </a:p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sshahee@ksu.edu.sa 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September 2020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59" y="4333875"/>
            <a:ext cx="2230282" cy="82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2750403"/>
            <a:ext cx="88569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Department of Anatomy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3723" y="3512403"/>
            <a:ext cx="55607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King Saud University </a:t>
            </a:r>
          </a:p>
        </p:txBody>
      </p:sp>
      <p:sp>
        <p:nvSpPr>
          <p:cNvPr id="8" name="Rectangle 7"/>
          <p:cNvSpPr/>
          <p:nvPr/>
        </p:nvSpPr>
        <p:spPr>
          <a:xfrm>
            <a:off x="8734810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2C7EB52-8427-4718-A17D-53597B640A22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42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r>
              <a:rPr lang="en-US" dirty="0"/>
              <a:t>Neural Tube 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4350"/>
            <a:ext cx="8077200" cy="4572000"/>
          </a:xfrm>
        </p:spPr>
        <p:txBody>
          <a:bodyPr/>
          <a:lstStyle/>
          <a:p>
            <a:r>
              <a:rPr lang="en-US" dirty="0"/>
              <a:t>Closer of the neural tube </a:t>
            </a:r>
          </a:p>
          <a:p>
            <a:pPr marL="68263" indent="0">
              <a:buNone/>
            </a:pPr>
            <a:r>
              <a:rPr lang="en-US" dirty="0"/>
              <a:t>    begins in the future </a:t>
            </a:r>
            <a:r>
              <a:rPr lang="en-US" dirty="0">
                <a:solidFill>
                  <a:srgbClr val="C00000"/>
                </a:solidFill>
              </a:rPr>
              <a:t>neck</a:t>
            </a:r>
            <a:r>
              <a:rPr lang="en-US" dirty="0"/>
              <a:t> </a:t>
            </a:r>
          </a:p>
          <a:p>
            <a:pPr marL="68263" indent="0">
              <a:buNone/>
            </a:pPr>
            <a:r>
              <a:rPr lang="en-US" dirty="0"/>
              <a:t>    region (4</a:t>
            </a:r>
            <a:r>
              <a:rPr lang="en-US" baseline="30000" dirty="0"/>
              <a:t>th</a:t>
            </a:r>
            <a:r>
              <a:rPr lang="en-US" dirty="0"/>
              <a:t> somite)</a:t>
            </a:r>
          </a:p>
          <a:p>
            <a:pPr marL="68263" indent="0">
              <a:buNone/>
            </a:pPr>
            <a:endParaRPr lang="en-US" dirty="0"/>
          </a:p>
          <a:p>
            <a:r>
              <a:rPr lang="en-US" dirty="0"/>
              <a:t>Then proceeds </a:t>
            </a:r>
            <a:r>
              <a:rPr lang="en-US" dirty="0">
                <a:solidFill>
                  <a:srgbClr val="C00000"/>
                </a:solidFill>
              </a:rPr>
              <a:t>cranially</a:t>
            </a:r>
            <a:r>
              <a:rPr lang="en-US" dirty="0"/>
              <a:t> </a:t>
            </a:r>
          </a:p>
          <a:p>
            <a:pPr marL="68263" indent="0">
              <a:buNone/>
            </a:pPr>
            <a:r>
              <a:rPr lang="en-US" dirty="0">
                <a:solidFill>
                  <a:srgbClr val="C00000"/>
                </a:solidFill>
              </a:rPr>
              <a:t>      </a:t>
            </a:r>
            <a:r>
              <a:rPr lang="en-US" dirty="0"/>
              <a:t>and</a:t>
            </a:r>
            <a:r>
              <a:rPr lang="en-US" dirty="0">
                <a:solidFill>
                  <a:srgbClr val="C00000"/>
                </a:solidFill>
              </a:rPr>
              <a:t> caudally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4" t="18555" r="44531" b="46582"/>
          <a:stretch/>
        </p:blipFill>
        <p:spPr bwMode="auto">
          <a:xfrm>
            <a:off x="6500812" y="2057400"/>
            <a:ext cx="18573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4" t="19043" r="44531" b="46582"/>
          <a:stretch/>
        </p:blipFill>
        <p:spPr bwMode="auto">
          <a:xfrm>
            <a:off x="6500812" y="2057399"/>
            <a:ext cx="18573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8" t="19141" r="44453" b="46582"/>
          <a:stretch/>
        </p:blipFill>
        <p:spPr bwMode="auto">
          <a:xfrm>
            <a:off x="6476999" y="2057401"/>
            <a:ext cx="1881187" cy="340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7" t="16433" r="44453" b="46552"/>
          <a:stretch/>
        </p:blipFill>
        <p:spPr bwMode="auto">
          <a:xfrm>
            <a:off x="6476999" y="2057400"/>
            <a:ext cx="1881187" cy="34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1" t="16326" r="44765" b="46174"/>
          <a:stretch/>
        </p:blipFill>
        <p:spPr bwMode="auto">
          <a:xfrm>
            <a:off x="6476999" y="2057399"/>
            <a:ext cx="188118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18212" r="45000" b="46631"/>
          <a:stretch/>
        </p:blipFill>
        <p:spPr bwMode="auto">
          <a:xfrm>
            <a:off x="6503192" y="2057399"/>
            <a:ext cx="1828800" cy="342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7729" r="45000" b="46410"/>
          <a:stretch/>
        </p:blipFill>
        <p:spPr bwMode="auto">
          <a:xfrm>
            <a:off x="6476999" y="1904999"/>
            <a:ext cx="1881187" cy="37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734810" y="6488668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8261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7772400" cy="45720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The most 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cranial</a:t>
            </a:r>
            <a:r>
              <a:rPr lang="en-US" dirty="0">
                <a:latin typeface="Comic Sans MS" panose="030F0702030302020204" pitchFamily="66" charset="0"/>
              </a:rPr>
              <a:t> and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caudal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  <a:p>
            <a:pPr marL="68263" indent="0">
              <a:buNone/>
            </a:pPr>
            <a:r>
              <a:rPr lang="en-US" dirty="0">
                <a:latin typeface="Comic Sans MS" panose="030F0702030302020204" pitchFamily="66" charset="0"/>
              </a:rPr>
              <a:t>   ends of the tubes still open 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Anterior </a:t>
            </a:r>
            <a:r>
              <a:rPr lang="en-US" dirty="0" err="1">
                <a:solidFill>
                  <a:srgbClr val="00B0F0"/>
                </a:solidFill>
                <a:latin typeface="Comic Sans MS" panose="030F0702030302020204" pitchFamily="66" charset="0"/>
              </a:rPr>
              <a:t>neuropores</a:t>
            </a:r>
            <a:endParaRPr lang="en-US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Posterior </a:t>
            </a:r>
            <a:r>
              <a:rPr 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neuropores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The anterior pore will close at </a:t>
            </a:r>
          </a:p>
          <a:p>
            <a:pPr marL="68263" indent="0">
              <a:buNone/>
            </a:pPr>
            <a:r>
              <a:rPr lang="en-US" dirty="0">
                <a:latin typeface="Comic Sans MS" panose="030F0702030302020204" pitchFamily="66" charset="0"/>
              </a:rPr>
              <a:t>   day 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25</a:t>
            </a:r>
            <a:r>
              <a:rPr lang="en-US" dirty="0">
                <a:latin typeface="Comic Sans MS" panose="030F0702030302020204" pitchFamily="66" charset="0"/>
              </a:rPr>
              <a:t>       lamina terminalis</a:t>
            </a:r>
          </a:p>
          <a:p>
            <a:r>
              <a:rPr lang="en-US" dirty="0">
                <a:latin typeface="Comic Sans MS" panose="030F0702030302020204" pitchFamily="66" charset="0"/>
              </a:rPr>
              <a:t>The posterior pore closes at day 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27</a:t>
            </a:r>
            <a:r>
              <a:rPr lang="en-US" dirty="0">
                <a:latin typeface="Comic Sans MS" panose="030F0702030302020204" pitchFamily="66" charset="0"/>
              </a:rPr>
              <a:t>  </a:t>
            </a:r>
          </a:p>
          <a:p>
            <a:r>
              <a:rPr lang="en-US" dirty="0">
                <a:latin typeface="Comic Sans MS" panose="030F0702030302020204" pitchFamily="66" charset="0"/>
              </a:rPr>
              <a:t>The lumen of the tube      ventricles of the brain and central canal of spinal cord</a:t>
            </a:r>
          </a:p>
          <a:p>
            <a:pPr marL="68263" indent="0">
              <a:buNone/>
            </a:pP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22860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r>
              <a:rPr lang="en-US" dirty="0"/>
              <a:t>Neural Tube Closure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1" t="17934" r="46590" b="47483"/>
          <a:stretch/>
        </p:blipFill>
        <p:spPr bwMode="auto">
          <a:xfrm>
            <a:off x="6662275" y="609600"/>
            <a:ext cx="1729249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6477000" y="685800"/>
            <a:ext cx="685800" cy="304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662276" y="3871975"/>
            <a:ext cx="609600" cy="228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2133600" y="4191000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76800" y="5257800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734810" y="6488668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88484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066800"/>
            <a:ext cx="5280025" cy="5643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304800"/>
            <a:ext cx="9144000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Development of Neural Tube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524000"/>
            <a:ext cx="3124200" cy="457200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/>
          <a:lstStyle/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en-US" sz="2000" dirty="0" err="1">
                <a:solidFill>
                  <a:srgbClr val="FF99FF"/>
                </a:solidFill>
                <a:latin typeface="Tahoma" charset="0"/>
              </a:rPr>
              <a:t>Ectodermal</a:t>
            </a:r>
            <a:r>
              <a:rPr lang="en-US" sz="2000" dirty="0">
                <a:solidFill>
                  <a:srgbClr val="FF99FF"/>
                </a:solidFill>
                <a:latin typeface="Tahoma" charset="0"/>
              </a:rPr>
              <a:t> cells </a:t>
            </a:r>
            <a:r>
              <a:rPr lang="en-US" sz="2000" dirty="0">
                <a:latin typeface="Tahoma" charset="0"/>
              </a:rPr>
              <a:t>dorsal to notochord </a:t>
            </a:r>
            <a:r>
              <a:rPr lang="en-US" sz="2000" dirty="0">
                <a:solidFill>
                  <a:srgbClr val="FF99FF"/>
                </a:solidFill>
                <a:latin typeface="Tahoma" charset="0"/>
              </a:rPr>
              <a:t>thicken</a:t>
            </a:r>
            <a:r>
              <a:rPr lang="en-US" sz="2000" dirty="0">
                <a:latin typeface="Tahoma" charset="0"/>
              </a:rPr>
              <a:t> to form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the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neural plate</a:t>
            </a:r>
            <a:r>
              <a:rPr lang="en-US" sz="2000" b="1" dirty="0">
                <a:solidFill>
                  <a:srgbClr val="FFFF00"/>
                </a:solidFill>
                <a:latin typeface="Tahoma" charset="0"/>
              </a:rPr>
              <a:t>.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en-US" sz="2000" dirty="0">
                <a:latin typeface="Tahoma" charset="0"/>
              </a:rPr>
              <a:t>A longitudinal groove,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neural groove,</a:t>
            </a:r>
            <a:r>
              <a:rPr lang="en-US" sz="2000" dirty="0">
                <a:latin typeface="Tahoma" charset="0"/>
              </a:rPr>
              <a:t> develops in the neural plate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.</a:t>
            </a:r>
            <a:endParaRPr lang="en-US" sz="2000" dirty="0">
              <a:latin typeface="Tahoma" charset="0"/>
            </a:endParaRP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en-US" sz="2000" dirty="0">
                <a:latin typeface="Tahoma" charset="0"/>
              </a:rPr>
              <a:t>The margins of the neural plate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(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neural folds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) </a:t>
            </a:r>
            <a:r>
              <a:rPr lang="en-US" sz="2000" dirty="0">
                <a:latin typeface="Tahoma" charset="0"/>
              </a:rPr>
              <a:t>approach to each other and</a:t>
            </a:r>
            <a:r>
              <a:rPr lang="en-US" sz="2000" b="1" dirty="0">
                <a:latin typeface="Tahoma" charset="0"/>
              </a:rPr>
              <a:t> fuse </a:t>
            </a:r>
            <a:r>
              <a:rPr lang="en-US" sz="2000" dirty="0">
                <a:latin typeface="Tahoma" charset="0"/>
              </a:rPr>
              <a:t>to </a:t>
            </a:r>
            <a:r>
              <a:rPr lang="en-US" sz="2000" b="1" dirty="0">
                <a:latin typeface="Tahoma" charset="0"/>
              </a:rPr>
              <a:t>form the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neural tube</a:t>
            </a:r>
            <a:r>
              <a:rPr lang="en-US" sz="2000" b="1" dirty="0">
                <a:solidFill>
                  <a:srgbClr val="FFFF00"/>
                </a:solidFill>
                <a:latin typeface="Tahoma" charset="0"/>
              </a:rPr>
              <a:t>.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20000" y="1371600"/>
            <a:ext cx="685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81800" y="3124200"/>
            <a:ext cx="6858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34200" y="5105400"/>
            <a:ext cx="1143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734810" y="6488668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04892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3"/>
          <p:cNvSpPr>
            <a:spLocks noGrp="1"/>
          </p:cNvSpPr>
          <p:nvPr>
            <p:ph sz="half" idx="4294967295"/>
          </p:nvPr>
        </p:nvSpPr>
        <p:spPr>
          <a:xfrm>
            <a:off x="685800" y="1295400"/>
            <a:ext cx="3048000" cy="4267200"/>
          </a:xfrm>
          <a:ln>
            <a:solidFill>
              <a:srgbClr val="6600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00FF00"/>
                </a:solidFill>
              </a:rPr>
              <a:t>The spinal cord </a:t>
            </a:r>
            <a:r>
              <a:rPr lang="en-US" altLang="en-US" sz="3600"/>
              <a:t>develops from the </a:t>
            </a:r>
            <a:r>
              <a:rPr lang="en-US" altLang="en-US" sz="3600">
                <a:solidFill>
                  <a:srgbClr val="FF0000"/>
                </a:solidFill>
              </a:rPr>
              <a:t>caudal 2/3 </a:t>
            </a:r>
            <a:r>
              <a:rPr lang="en-US" altLang="en-US" sz="3600"/>
              <a:t>of the</a:t>
            </a:r>
            <a:r>
              <a:rPr lang="en-US" altLang="en-US" sz="3600">
                <a:solidFill>
                  <a:srgbClr val="00FF00"/>
                </a:solidFill>
              </a:rPr>
              <a:t> </a:t>
            </a:r>
            <a:r>
              <a:rPr lang="en-US" altLang="en-US" sz="3600">
                <a:solidFill>
                  <a:srgbClr val="FF0000"/>
                </a:solidFill>
              </a:rPr>
              <a:t>neural tube</a:t>
            </a:r>
          </a:p>
        </p:txBody>
      </p:sp>
      <p:pic>
        <p:nvPicPr>
          <p:cNvPr id="18435" name="Picture 6" descr="nerv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7"/>
          <a:stretch>
            <a:fillRect/>
          </a:stretch>
        </p:blipFill>
        <p:spPr>
          <a:xfrm>
            <a:off x="4038600" y="1219200"/>
            <a:ext cx="3403600" cy="4724400"/>
          </a:xfrm>
          <a:noFill/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Development of the Spinal Cord</a:t>
            </a:r>
          </a:p>
        </p:txBody>
      </p:sp>
      <p:sp>
        <p:nvSpPr>
          <p:cNvPr id="5" name="Rectangle 4"/>
          <p:cNvSpPr/>
          <p:nvPr/>
        </p:nvSpPr>
        <p:spPr>
          <a:xfrm>
            <a:off x="8734810" y="6488668"/>
            <a:ext cx="387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027839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28600" y="685800"/>
            <a:ext cx="4572000" cy="5562600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The cells </a:t>
            </a:r>
            <a:r>
              <a:rPr lang="en-US" sz="2800" dirty="0"/>
              <a:t>of the </a:t>
            </a:r>
            <a:r>
              <a:rPr lang="en-US" sz="2800" dirty="0">
                <a:solidFill>
                  <a:srgbClr val="FFFF00"/>
                </a:solidFill>
              </a:rPr>
              <a:t>neural tube </a:t>
            </a:r>
            <a:r>
              <a:rPr lang="en-US" sz="2800" dirty="0"/>
              <a:t>are </a:t>
            </a:r>
            <a:r>
              <a:rPr lang="en-US" sz="2800" dirty="0">
                <a:solidFill>
                  <a:srgbClr val="FFFF00"/>
                </a:solidFill>
              </a:rPr>
              <a:t>arranged in three layers :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800" dirty="0"/>
              <a:t>An inner </a:t>
            </a:r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ventricular zone </a:t>
            </a:r>
            <a:r>
              <a:rPr lang="en-US" sz="2800" dirty="0"/>
              <a:t>of </a:t>
            </a:r>
            <a:r>
              <a:rPr lang="en-US" sz="2800" u="sng" dirty="0"/>
              <a:t>undifferentiated cells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800" dirty="0"/>
              <a:t>A middle </a:t>
            </a:r>
            <a:r>
              <a:rPr lang="en-US" sz="28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mantle zone</a:t>
            </a:r>
            <a:r>
              <a:rPr lang="en-US" sz="2800" dirty="0">
                <a:solidFill>
                  <a:srgbClr val="FF00FF"/>
                </a:solidFill>
              </a:rPr>
              <a:t> </a:t>
            </a:r>
            <a:r>
              <a:rPr lang="en-US" sz="2800" dirty="0"/>
              <a:t>of </a:t>
            </a:r>
            <a:r>
              <a:rPr lang="en-US" sz="2800" b="1" u="sng" dirty="0"/>
              <a:t>cell bodies </a:t>
            </a:r>
            <a:r>
              <a:rPr lang="en-US" sz="2800" u="sng" dirty="0"/>
              <a:t>of </a:t>
            </a:r>
            <a:r>
              <a:rPr lang="en-US" sz="2800" b="1" u="sng" dirty="0"/>
              <a:t>neurons</a:t>
            </a:r>
            <a:r>
              <a:rPr lang="en-US" sz="2800" u="sng" dirty="0"/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(future grey matter)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800" dirty="0"/>
              <a:t>An outer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marginal zone </a:t>
            </a:r>
            <a:r>
              <a:rPr lang="en-US" sz="2800" dirty="0"/>
              <a:t>of </a:t>
            </a:r>
            <a:r>
              <a:rPr lang="en-US" sz="2800" b="1" u="sng" dirty="0"/>
              <a:t>nerve fibers </a:t>
            </a:r>
            <a:r>
              <a:rPr lang="en-US" sz="2800" u="sng" dirty="0"/>
              <a:t>or </a:t>
            </a:r>
            <a:r>
              <a:rPr lang="en-US" sz="2800" b="1" u="sng" dirty="0"/>
              <a:t>axons</a:t>
            </a:r>
            <a:r>
              <a:rPr lang="en-US" sz="2800" u="sng" dirty="0"/>
              <a:t> of neurons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(future white matter)</a:t>
            </a:r>
          </a:p>
        </p:txBody>
      </p:sp>
      <p:pic>
        <p:nvPicPr>
          <p:cNvPr id="19459" name="Picture 2" descr="C:\Documents and Settings\user1\My Documents\My Pictures\spinal cord2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600200"/>
            <a:ext cx="4038600" cy="2630488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4419600" y="2362200"/>
            <a:ext cx="228600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19600" y="3200400"/>
            <a:ext cx="1981200" cy="0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14800" y="3657600"/>
            <a:ext cx="1905000" cy="83820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0"/>
            <a:ext cx="6248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Layers </a:t>
            </a:r>
            <a:r>
              <a:rPr lang="en-US" sz="3600" dirty="0">
                <a:solidFill>
                  <a:srgbClr val="FF99FF"/>
                </a:solidFill>
              </a:rPr>
              <a:t>of the spinal cord :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8734810" y="6488668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7927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3" descr="C:\Documents and Settings\user1\My Documents\My Pictures\spinal cord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71525"/>
            <a:ext cx="38100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9144000" cy="6397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the Spinal Cord (Mantle Layer)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4464750"/>
            <a:ext cx="8686800" cy="2240850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marL="68263" indent="0">
              <a:buNone/>
              <a:defRPr/>
            </a:pPr>
            <a:r>
              <a:rPr lang="en-US" sz="2000" b="1" dirty="0">
                <a:solidFill>
                  <a:srgbClr val="00FF00"/>
                </a:solidFill>
                <a:latin typeface="Comic Sans MS" panose="030F0702030302020204" pitchFamily="66" charset="0"/>
              </a:rPr>
              <a:t>Neurons of </a:t>
            </a:r>
            <a:r>
              <a:rPr 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mantle laye</a:t>
            </a:r>
            <a:r>
              <a:rPr lang="en-US" sz="2000" b="1" dirty="0">
                <a:solidFill>
                  <a:srgbClr val="00FF00"/>
                </a:solidFill>
                <a:latin typeface="Comic Sans MS" panose="030F0702030302020204" pitchFamily="66" charset="0"/>
              </a:rPr>
              <a:t>r </a:t>
            </a:r>
            <a:r>
              <a:rPr lang="en-US" sz="2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(future grey matter) </a:t>
            </a:r>
            <a:r>
              <a:rPr lang="en-US" sz="2000" b="1" u="sng" dirty="0">
                <a:solidFill>
                  <a:srgbClr val="00FF00"/>
                </a:solidFill>
                <a:latin typeface="Comic Sans MS" panose="030F0702030302020204" pitchFamily="66" charset="0"/>
              </a:rPr>
              <a:t>differentiate into </a:t>
            </a:r>
            <a:r>
              <a:rPr lang="en-US" sz="2000" b="1" dirty="0">
                <a:solidFill>
                  <a:srgbClr val="00FF00"/>
                </a:solidFill>
                <a:latin typeface="Comic Sans MS" panose="030F0702030302020204" pitchFamily="66" charset="0"/>
              </a:rPr>
              <a:t>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dorsal </a:t>
            </a:r>
            <a:r>
              <a:rPr lang="en-US" sz="20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alar</a:t>
            </a:r>
            <a:r>
              <a:rPr lang="en-US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plate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(future dorsal horn): </a:t>
            </a:r>
            <a:r>
              <a:rPr lang="en-US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containing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sensory</a:t>
            </a:r>
            <a:r>
              <a:rPr lang="en-US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neurons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ventral </a:t>
            </a:r>
            <a:r>
              <a:rPr lang="en-US" sz="2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basal plate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(future ventral horn): </a:t>
            </a:r>
            <a:r>
              <a:rPr lang="en-US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containing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motor </a:t>
            </a:r>
            <a:r>
              <a:rPr lang="en-US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neurons</a:t>
            </a:r>
          </a:p>
          <a:p>
            <a:pPr marL="0" indent="0">
              <a:buNone/>
              <a:defRPr/>
            </a:pPr>
            <a:r>
              <a:rPr lang="en-US" sz="2000" b="1" dirty="0">
                <a:latin typeface="Comic Sans MS" panose="030F0702030302020204" pitchFamily="66" charset="0"/>
              </a:rPr>
              <a:t>The 2 areas are separated by a </a:t>
            </a:r>
            <a:r>
              <a:rPr lang="en-US" sz="20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(sulcus </a:t>
            </a:r>
            <a:r>
              <a:rPr lang="en-US" sz="2000" b="1" u="sng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limitans</a:t>
            </a:r>
            <a:r>
              <a:rPr lang="en-US" sz="20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).</a:t>
            </a:r>
          </a:p>
        </p:txBody>
      </p:sp>
      <p:pic>
        <p:nvPicPr>
          <p:cNvPr id="20484" name="Picture 2" descr="C:\Documents and Settings\user1\My Documents\My Pictures\spinal cord1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0" y="1271275"/>
            <a:ext cx="4546600" cy="2971800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2895600" y="1767075"/>
            <a:ext cx="2362200" cy="381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971800" y="3521650"/>
            <a:ext cx="2286000" cy="381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8" name="Picture 9" descr="https://s3.amazonaws.com/classconnection/64/flashcards/261064/jpg/1-14962EE7AE044D5604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12260" r="60564" b="4980"/>
          <a:stretch>
            <a:fillRect/>
          </a:stretch>
        </p:blipFill>
        <p:spPr bwMode="auto">
          <a:xfrm>
            <a:off x="0" y="685800"/>
            <a:ext cx="213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734810" y="6488668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67810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429000"/>
            <a:ext cx="8077200" cy="2590800"/>
          </a:xfrm>
          <a:ln>
            <a:solidFill>
              <a:srgbClr val="FFFF00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sz="2400" b="1" dirty="0"/>
              <a:t>Proliferation and bulging of both </a:t>
            </a:r>
            <a:r>
              <a:rPr lang="en-US" sz="2400" b="1" dirty="0" err="1">
                <a:solidFill>
                  <a:srgbClr val="FFFF00"/>
                </a:solidFill>
              </a:rPr>
              <a:t>alar</a:t>
            </a:r>
            <a:r>
              <a:rPr lang="en-US" sz="2400" b="1" dirty="0"/>
              <a:t> &amp; </a:t>
            </a:r>
            <a:r>
              <a:rPr lang="en-US" sz="2400" b="1" dirty="0">
                <a:solidFill>
                  <a:srgbClr val="FF0000"/>
                </a:solidFill>
              </a:rPr>
              <a:t>basal</a:t>
            </a:r>
            <a:r>
              <a:rPr lang="en-US" sz="2400" b="1" dirty="0"/>
              <a:t> plates </a:t>
            </a:r>
            <a:r>
              <a:rPr lang="en-US" sz="2400" b="1" u="sng" dirty="0"/>
              <a:t>result in: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dirty="0"/>
              <a:t>Formation of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dorsal median septum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dirty="0"/>
              <a:t>Formation of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ventral median fissure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dirty="0"/>
              <a:t>Narrowing of the lumen of the neural tube to form a small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canal</a:t>
            </a:r>
          </a:p>
        </p:txBody>
      </p:sp>
      <p:pic>
        <p:nvPicPr>
          <p:cNvPr id="21507" name="Picture 2" descr="C:\Documents and Settings\user1\My Documents\My Pictures\spinal cord 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"/>
            <a:ext cx="8077200" cy="2819400"/>
          </a:xfrm>
        </p:spPr>
      </p:pic>
      <p:sp>
        <p:nvSpPr>
          <p:cNvPr id="21508" name="TextBox 11"/>
          <p:cNvSpPr txBox="1">
            <a:spLocks noChangeArrowheads="1"/>
          </p:cNvSpPr>
          <p:nvPr/>
        </p:nvSpPr>
        <p:spPr bwMode="auto">
          <a:xfrm>
            <a:off x="4567238" y="1066800"/>
            <a:ext cx="1376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400" b="1">
                <a:solidFill>
                  <a:schemeClr val="bg1"/>
                </a:solidFill>
              </a:rPr>
              <a:t>Central canal</a:t>
            </a:r>
          </a:p>
        </p:txBody>
      </p:sp>
      <p:sp>
        <p:nvSpPr>
          <p:cNvPr id="21509" name="TextBox 12"/>
          <p:cNvSpPr txBox="1">
            <a:spLocks noChangeArrowheads="1"/>
          </p:cNvSpPr>
          <p:nvPr/>
        </p:nvSpPr>
        <p:spPr bwMode="auto">
          <a:xfrm>
            <a:off x="4262438" y="457200"/>
            <a:ext cx="2214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400" b="1">
                <a:solidFill>
                  <a:schemeClr val="bg1"/>
                </a:solidFill>
              </a:rPr>
              <a:t>Dorsal median septum</a:t>
            </a:r>
          </a:p>
        </p:txBody>
      </p:sp>
      <p:sp>
        <p:nvSpPr>
          <p:cNvPr id="21510" name="TextBox 13"/>
          <p:cNvSpPr txBox="1">
            <a:spLocks noChangeArrowheads="1"/>
          </p:cNvSpPr>
          <p:nvPr/>
        </p:nvSpPr>
        <p:spPr bwMode="auto">
          <a:xfrm>
            <a:off x="4703763" y="2590800"/>
            <a:ext cx="2230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400" b="1">
                <a:solidFill>
                  <a:schemeClr val="bg1"/>
                </a:solidFill>
              </a:rPr>
              <a:t>Ventral median fissure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715000" y="1371600"/>
            <a:ext cx="1371600" cy="30480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477000" y="609600"/>
            <a:ext cx="609600" cy="38100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858000" y="2286000"/>
            <a:ext cx="228600" cy="458788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734810" y="648866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689866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the Spinal Cord </a:t>
            </a:r>
            <a:r>
              <a:rPr 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(Marginal Layer)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3581400"/>
            <a:ext cx="8458200" cy="3124200"/>
          </a:xfrm>
          <a:ln>
            <a:solidFill>
              <a:srgbClr val="FFFF00"/>
            </a:solidFill>
          </a:ln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2600" b="1" dirty="0">
                <a:solidFill>
                  <a:srgbClr val="00FF00"/>
                </a:solidFill>
              </a:rPr>
              <a:t>The marginal layer </a:t>
            </a:r>
            <a:r>
              <a:rPr lang="en-US" sz="2600" b="1" dirty="0"/>
              <a:t>(future white matter)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in size </a:t>
            </a:r>
            <a:r>
              <a:rPr lang="en-US" sz="2600" b="1" dirty="0"/>
              <a:t>due to </a:t>
            </a:r>
            <a:r>
              <a:rPr lang="en-US" sz="2600" b="1" u="sng" dirty="0"/>
              <a:t>addition of </a:t>
            </a:r>
            <a:r>
              <a:rPr lang="en-US" sz="2600" b="1" dirty="0"/>
              <a:t>ascending, descending &amp; </a:t>
            </a:r>
            <a:r>
              <a:rPr lang="en-US" sz="2600" b="1" dirty="0" err="1"/>
              <a:t>intersegmental</a:t>
            </a:r>
            <a:r>
              <a:rPr lang="en-US" sz="2600" b="1" dirty="0"/>
              <a:t> </a:t>
            </a:r>
            <a:r>
              <a:rPr lang="en-US" sz="2600" b="1" u="sng" dirty="0"/>
              <a:t>nerve fibers</a:t>
            </a:r>
            <a:r>
              <a:rPr lang="en-US" sz="2600" b="1" dirty="0"/>
              <a:t> &amp; is </a:t>
            </a:r>
            <a:r>
              <a:rPr lang="en-US" sz="2600" b="1" u="sng" dirty="0">
                <a:solidFill>
                  <a:srgbClr val="00FF00"/>
                </a:solidFill>
              </a:rPr>
              <a:t>divided into</a:t>
            </a:r>
            <a:r>
              <a:rPr lang="en-US" sz="2600" b="1" dirty="0">
                <a:solidFill>
                  <a:srgbClr val="00FF00"/>
                </a:solidFill>
              </a:rPr>
              <a:t> </a:t>
            </a:r>
            <a:r>
              <a:rPr lang="en-US" sz="2600" b="1" dirty="0"/>
              <a:t>: 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dorsal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ventral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funiculi</a:t>
            </a:r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600" b="1" u="sng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Myelination</a:t>
            </a:r>
            <a:r>
              <a:rPr lang="en-US" sz="2600" b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dirty="0"/>
              <a:t>of nerve fibers </a:t>
            </a:r>
            <a:r>
              <a:rPr lang="en-US" sz="2600" b="1" dirty="0">
                <a:solidFill>
                  <a:srgbClr val="FF00FF"/>
                </a:solidFill>
              </a:rPr>
              <a:t>starts</a:t>
            </a:r>
            <a:r>
              <a:rPr lang="en-US" sz="2600" b="1" dirty="0"/>
              <a:t> at 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month </a:t>
            </a:r>
            <a:r>
              <a:rPr lang="en-US" sz="2600" b="1" dirty="0"/>
              <a:t>&amp; </a:t>
            </a:r>
            <a:r>
              <a:rPr lang="en-US" sz="2600" b="1" dirty="0">
                <a:solidFill>
                  <a:srgbClr val="FF00FF"/>
                </a:solidFill>
              </a:rPr>
              <a:t>continues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postnatal year.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 fibers myelinate before sensory fibers.</a:t>
            </a:r>
            <a:r>
              <a:rPr lang="en-US" sz="2400" dirty="0"/>
              <a:t> So, </a:t>
            </a:r>
            <a:r>
              <a:rPr lang="en-US" sz="2200" dirty="0"/>
              <a:t>After a nerve injury, both motor and sensory axons have the ability to </a:t>
            </a:r>
            <a:r>
              <a:rPr lang="en-US" sz="2200" u="sng" dirty="0"/>
              <a:t>regenerate </a:t>
            </a:r>
            <a:r>
              <a:rPr lang="en-US" sz="2200" dirty="0"/>
              <a:t>and, given a </a:t>
            </a:r>
            <a:r>
              <a:rPr lang="en-US" sz="2200" u="sng" dirty="0"/>
              <a:t>proper pathway.</a:t>
            </a:r>
            <a:endParaRPr lang="en-US" sz="2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q"/>
              <a:defRPr/>
            </a:pP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endParaRPr lang="en-US" b="1" dirty="0"/>
          </a:p>
        </p:txBody>
      </p:sp>
      <p:pic>
        <p:nvPicPr>
          <p:cNvPr id="22532" name="Picture 2" descr="C:\Documents and Settings\user1\My Documents\My Pictures\spinal cord 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700275"/>
            <a:ext cx="4094163" cy="2819400"/>
          </a:xfrm>
        </p:spPr>
      </p:pic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3581400" y="1014600"/>
            <a:ext cx="88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200" b="1" dirty="0">
                <a:solidFill>
                  <a:schemeClr val="bg1"/>
                </a:solidFill>
              </a:rPr>
              <a:t>Dorsal</a:t>
            </a:r>
          </a:p>
          <a:p>
            <a:r>
              <a:rPr lang="en-US" altLang="en-US" sz="1200" b="1" dirty="0">
                <a:solidFill>
                  <a:schemeClr val="bg1"/>
                </a:solidFill>
              </a:rPr>
              <a:t>funiculus</a:t>
            </a:r>
          </a:p>
        </p:txBody>
      </p:sp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2743200" y="1986150"/>
            <a:ext cx="88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200" b="1" dirty="0">
                <a:solidFill>
                  <a:schemeClr val="bg1"/>
                </a:solidFill>
              </a:rPr>
              <a:t>Lateral </a:t>
            </a:r>
          </a:p>
          <a:p>
            <a:r>
              <a:rPr lang="en-US" altLang="en-US" sz="1200" b="1" dirty="0">
                <a:solidFill>
                  <a:schemeClr val="bg1"/>
                </a:solidFill>
              </a:rPr>
              <a:t>funiculus</a:t>
            </a:r>
          </a:p>
        </p:txBody>
      </p:sp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3362325" y="2957700"/>
            <a:ext cx="933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200" b="1" dirty="0">
                <a:solidFill>
                  <a:schemeClr val="bg1"/>
                </a:solidFill>
              </a:rPr>
              <a:t>Ventral</a:t>
            </a:r>
          </a:p>
          <a:p>
            <a:r>
              <a:rPr lang="en-US" altLang="en-US" sz="1200" b="1" dirty="0">
                <a:solidFill>
                  <a:schemeClr val="bg1"/>
                </a:solidFill>
              </a:rPr>
              <a:t> funiculus</a:t>
            </a:r>
          </a:p>
        </p:txBody>
      </p:sp>
      <p:sp>
        <p:nvSpPr>
          <p:cNvPr id="8" name="Rectangle 7"/>
          <p:cNvSpPr/>
          <p:nvPr/>
        </p:nvSpPr>
        <p:spPr>
          <a:xfrm>
            <a:off x="8734810" y="6488668"/>
            <a:ext cx="383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046775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5540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6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Meninges</a:t>
            </a:r>
            <a:endParaRPr lang="en-US" sz="36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" y="1524000"/>
            <a:ext cx="3886200" cy="3200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en-US" sz="2400" u="sng" dirty="0">
                <a:latin typeface="+mn-lt"/>
              </a:rPr>
              <a:t>These are</a:t>
            </a:r>
            <a:r>
              <a:rPr lang="en-US" sz="2400" b="1" u="sng" dirty="0">
                <a:latin typeface="+mn-lt"/>
              </a:rPr>
              <a:t> 3 membranes covering the neural tube: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en-US" sz="2400" b="1" dirty="0">
                <a:latin typeface="+mn-lt"/>
              </a:rPr>
              <a:t>Outer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thick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dura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+mn-lt"/>
              </a:rPr>
              <a:t>mater</a:t>
            </a:r>
            <a:r>
              <a:rPr lang="en-US" sz="2400" b="1" dirty="0">
                <a:latin typeface="+mn-lt"/>
              </a:rPr>
              <a:t>: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MESODERMAL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in origin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en-US" sz="2400" b="1" dirty="0">
                <a:latin typeface="+mn-lt"/>
              </a:rPr>
              <a:t>Middle </a:t>
            </a:r>
            <a:r>
              <a:rPr lang="en-US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arachnoid</a:t>
            </a:r>
            <a:r>
              <a:rPr lang="en-US" sz="2400" b="1" dirty="0">
                <a:solidFill>
                  <a:srgbClr val="00FF00"/>
                </a:solidFill>
                <a:latin typeface="+mn-lt"/>
              </a:rPr>
              <a:t> mater </a:t>
            </a:r>
            <a:r>
              <a:rPr lang="en-US" sz="2400" b="1" dirty="0">
                <a:latin typeface="+mn-lt"/>
              </a:rPr>
              <a:t>&amp; Inner thin </a:t>
            </a:r>
            <a:r>
              <a:rPr lang="en-US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pia</a:t>
            </a:r>
            <a:r>
              <a: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>
                <a:solidFill>
                  <a:srgbClr val="00FF00"/>
                </a:solidFill>
                <a:latin typeface="+mn-lt"/>
              </a:rPr>
              <a:t>mater </a:t>
            </a:r>
            <a:r>
              <a:rPr lang="en-US" sz="2400" b="1" dirty="0">
                <a:latin typeface="+mn-lt"/>
              </a:rPr>
              <a:t>are </a:t>
            </a:r>
            <a:r>
              <a: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ECTODERMAL</a:t>
            </a:r>
            <a:r>
              <a:rPr 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in origin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endParaRPr lang="en-US" sz="2400" b="1" dirty="0">
              <a:latin typeface="+mn-lt"/>
            </a:endParaRP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endParaRPr lang="en-US" sz="3000" b="1" dirty="0">
              <a:latin typeface="+mn-lt"/>
            </a:endParaRP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endParaRPr lang="en-US" sz="3000" b="1" dirty="0">
              <a:latin typeface="+mn-lt"/>
            </a:endParaRP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endParaRPr lang="en-US" sz="3000" dirty="0">
              <a:latin typeface="+mn-lt"/>
            </a:endParaRPr>
          </a:p>
        </p:txBody>
      </p:sp>
      <p:pic>
        <p:nvPicPr>
          <p:cNvPr id="23556" name="Picture 5" descr="C:\Documents and Settings\Zeenet\My Documents\My Pictures\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8392" r="6577" b="21631"/>
          <a:stretch>
            <a:fillRect/>
          </a:stretch>
        </p:blipFill>
        <p:spPr bwMode="auto">
          <a:xfrm>
            <a:off x="4343400" y="1219200"/>
            <a:ext cx="44958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" y="5029200"/>
            <a:ext cx="8382000" cy="1219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en-US" sz="2400" dirty="0"/>
              <a:t>A cavity appears between the </a:t>
            </a:r>
            <a:r>
              <a:rPr lang="en-US" sz="2400" u="sng" dirty="0" err="1"/>
              <a:t>arachnoid</a:t>
            </a:r>
            <a:r>
              <a:rPr lang="en-US" sz="2400" dirty="0"/>
              <a:t> &amp; the </a:t>
            </a:r>
            <a:r>
              <a:rPr lang="en-US" sz="2400" u="sng" dirty="0" err="1"/>
              <a:t>pia</a:t>
            </a:r>
            <a:r>
              <a:rPr lang="en-US" sz="2400" u="sng" dirty="0"/>
              <a:t> mater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subarachnoid space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400" dirty="0"/>
              <a:t>&amp; becomes filled with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cerebrospinal fluid (CSF)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endParaRPr lang="en-US" sz="2400" b="1" dirty="0">
              <a:latin typeface="+mn-lt"/>
            </a:endParaRP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endParaRPr lang="en-US" sz="3000" b="1" dirty="0">
              <a:latin typeface="+mn-lt"/>
            </a:endParaRP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endParaRPr lang="en-US" sz="3000" b="1" dirty="0">
              <a:latin typeface="+mn-lt"/>
            </a:endParaRP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endParaRPr lang="en-US" sz="30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34810" y="6488668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78099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Positional Changes of Spinal Cord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600" y="1066800"/>
            <a:ext cx="2590800" cy="1905000"/>
          </a:xfrm>
          <a:ln>
            <a:solidFill>
              <a:srgbClr val="FFFF00"/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Initially, the spinal cord </a:t>
            </a:r>
            <a:r>
              <a:rPr lang="en-US" sz="2400" dirty="0">
                <a:solidFill>
                  <a:srgbClr val="FFC000"/>
                </a:solidFill>
              </a:rPr>
              <a:t>occupies</a:t>
            </a:r>
            <a:r>
              <a:rPr lang="en-US" sz="2400" dirty="0"/>
              <a:t> the </a:t>
            </a:r>
            <a:r>
              <a:rPr lang="en-US" sz="2400" dirty="0">
                <a:solidFill>
                  <a:srgbClr val="FFFF00"/>
                </a:solidFill>
              </a:rPr>
              <a:t>whole length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FFFF00"/>
                </a:solidFill>
              </a:rPr>
              <a:t>the vertebral canal.</a:t>
            </a:r>
          </a:p>
        </p:txBody>
      </p:sp>
      <p:pic>
        <p:nvPicPr>
          <p:cNvPr id="24580" name="Picture 5" descr="C:\Documents and Settings\Zeenet\My Documents\My Pictures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171825"/>
            <a:ext cx="53609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5"/>
          <p:cNvSpPr>
            <a:spLocks noGrp="1"/>
          </p:cNvSpPr>
          <p:nvPr>
            <p:ph sz="half" idx="2"/>
          </p:nvPr>
        </p:nvSpPr>
        <p:spPr>
          <a:xfrm>
            <a:off x="3886200" y="1066800"/>
            <a:ext cx="3962400" cy="1905000"/>
          </a:xfrm>
          <a:ln>
            <a:solidFill>
              <a:srgbClr val="FFFF00"/>
            </a:solidFill>
          </a:ln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As a result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faster growth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vertebral column</a:t>
            </a:r>
            <a:r>
              <a:rPr lang="en-US" sz="2400" dirty="0"/>
              <a:t>, the caudal end of spinal cord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conus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medullaris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400" dirty="0"/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shifts gradually to a higher level.</a:t>
            </a:r>
          </a:p>
        </p:txBody>
      </p:sp>
      <p:pic>
        <p:nvPicPr>
          <p:cNvPr id="24582" name="Picture 8" descr="C:\Documents and Settings\Zeenet\My Documents\My Pictures\Picture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0"/>
            <a:ext cx="19812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6324600" y="4038600"/>
            <a:ext cx="38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800" b="1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7924800" y="3886200"/>
            <a:ext cx="381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800" b="1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9" name="Oval 8"/>
          <p:cNvSpPr/>
          <p:nvPr/>
        </p:nvSpPr>
        <p:spPr>
          <a:xfrm>
            <a:off x="6934200" y="3956050"/>
            <a:ext cx="533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05438" y="4800600"/>
            <a:ext cx="690562" cy="2905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379974" y="3244334"/>
            <a:ext cx="2384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Spinal Cord Positioning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379974" y="3244334"/>
            <a:ext cx="2384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Spinal Cord Positioning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34810" y="648866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520301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334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153400" cy="55626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lecture, students should be able to:</a:t>
            </a:r>
            <a:endParaRPr lang="en-US" sz="24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FFFF00"/>
                </a:solidFill>
              </a:rPr>
              <a:t>Describe the development of the spinal cord from the neural tube.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/>
              <a:t>List the </a:t>
            </a: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layers </a:t>
            </a:r>
            <a:r>
              <a:rPr lang="en-US" sz="2400" dirty="0">
                <a:solidFill>
                  <a:srgbClr val="FF99FF"/>
                </a:solidFill>
              </a:rPr>
              <a:t>of the spinal cord </a:t>
            </a:r>
            <a:r>
              <a:rPr lang="en-US" sz="2400" dirty="0"/>
              <a:t>and its </a:t>
            </a:r>
            <a:r>
              <a:rPr lang="en-US" sz="2400" dirty="0">
                <a:solidFill>
                  <a:srgbClr val="FF99FF"/>
                </a:solidFill>
              </a:rPr>
              <a:t>contents.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/>
              <a:t>List </a:t>
            </a: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subdivisions</a:t>
            </a:r>
            <a:r>
              <a:rPr lang="en-US" sz="2400" dirty="0"/>
              <a:t> of  </a:t>
            </a:r>
            <a:r>
              <a:rPr lang="en-US" sz="2400" dirty="0">
                <a:solidFill>
                  <a:srgbClr val="FF99FF"/>
                </a:solidFill>
              </a:rPr>
              <a:t>mantle</a:t>
            </a:r>
            <a:r>
              <a:rPr lang="en-US" sz="2400" dirty="0"/>
              <a:t> &amp; </a:t>
            </a:r>
            <a:r>
              <a:rPr lang="en-US" sz="2400" dirty="0">
                <a:solidFill>
                  <a:srgbClr val="FF99FF"/>
                </a:solidFill>
              </a:rPr>
              <a:t>marginal zones.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/>
              <a:t>List </a:t>
            </a:r>
            <a:r>
              <a:rPr lang="en-US" sz="24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meningeal</a:t>
            </a:r>
            <a:r>
              <a:rPr lang="en-US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layers </a:t>
            </a:r>
            <a:r>
              <a:rPr lang="en-US" sz="2400" dirty="0"/>
              <a:t>and describe </a:t>
            </a:r>
            <a:r>
              <a:rPr lang="en-US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positional changes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spinal cord.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/>
              <a:t>Describe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</a:t>
            </a:r>
            <a:r>
              <a:rPr lang="en-US" sz="2400" dirty="0">
                <a:solidFill>
                  <a:srgbClr val="FFFF00"/>
                </a:solidFill>
              </a:rPr>
              <a:t>of vertebral column </a:t>
            </a:r>
            <a:r>
              <a:rPr lang="en-US" sz="2400" dirty="0"/>
              <a:t>from </a:t>
            </a:r>
            <a:r>
              <a:rPr lang="en-US" sz="2400" dirty="0" err="1"/>
              <a:t>sclerotomic</a:t>
            </a:r>
            <a:r>
              <a:rPr lang="en-US" sz="2400" dirty="0"/>
              <a:t> portion of paraxial mesoderm.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/>
              <a:t>Describe </a:t>
            </a:r>
            <a:r>
              <a:rPr lang="en-US" sz="2400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chondrification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/>
              <a:t>&amp; </a:t>
            </a: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ossification</a:t>
            </a:r>
            <a:r>
              <a:rPr lang="en-US" sz="2400" dirty="0">
                <a:solidFill>
                  <a:srgbClr val="FF99FF"/>
                </a:solidFill>
              </a:rPr>
              <a:t> stages </a:t>
            </a:r>
            <a:r>
              <a:rPr lang="en-US" sz="2400" dirty="0"/>
              <a:t>in</a:t>
            </a:r>
            <a:r>
              <a:rPr lang="en-US" sz="2400" dirty="0">
                <a:solidFill>
                  <a:srgbClr val="FF99FF"/>
                </a:solidFill>
              </a:rPr>
              <a:t> vertebral development.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/>
              <a:t>Describe </a:t>
            </a:r>
            <a:r>
              <a:rPr lang="en-US" sz="2400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spina</a:t>
            </a:r>
            <a:r>
              <a:rPr lang="en-US" sz="24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bifida </a:t>
            </a:r>
            <a:r>
              <a:rPr lang="en-US" sz="2400" dirty="0"/>
              <a:t>and its types.</a:t>
            </a:r>
          </a:p>
          <a:p>
            <a:pPr algn="r">
              <a:buFont typeface="Wingdings" pitchFamily="2" charset="2"/>
              <a:buNone/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34810" y="648866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2C7EB52-8427-4718-A17D-53597B640A2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114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84350"/>
            <a:ext cx="7772400" cy="4572000"/>
          </a:xfrm>
        </p:spPr>
        <p:txBody>
          <a:bodyPr/>
          <a:lstStyle/>
          <a:p>
            <a:pPr marL="68263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@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8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rd</a:t>
            </a:r>
            <a:r>
              <a:rPr lang="en-US" sz="2800" dirty="0">
                <a:latin typeface="Comic Sans MS" panose="030F0702030302020204" pitchFamily="66" charset="0"/>
              </a:rPr>
              <a:t> month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same</a:t>
            </a:r>
            <a:r>
              <a:rPr lang="en-US" sz="2800" dirty="0">
                <a:latin typeface="Comic Sans MS" panose="030F0702030302020204" pitchFamily="66" charset="0"/>
              </a:rPr>
              <a:t> length as vertebral canal</a:t>
            </a:r>
          </a:p>
          <a:p>
            <a:pPr marL="68263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@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birth</a:t>
            </a:r>
            <a:r>
              <a:rPr lang="en-US" sz="2800" dirty="0">
                <a:latin typeface="Comic Sans MS" panose="030F0702030302020204" pitchFamily="66" charset="0"/>
              </a:rPr>
              <a:t>    spinal cord </a:t>
            </a:r>
          </a:p>
          <a:p>
            <a:pPr marL="68263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   terminates at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8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rd</a:t>
            </a:r>
            <a:r>
              <a:rPr lang="en-US" sz="2800" dirty="0">
                <a:latin typeface="Comic Sans MS" panose="030F0702030302020204" pitchFamily="66" charset="0"/>
              </a:rPr>
              <a:t> lumbar </a:t>
            </a:r>
          </a:p>
          <a:p>
            <a:pPr marL="68263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   vertebra</a:t>
            </a:r>
          </a:p>
          <a:p>
            <a:pPr marL="68263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@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adult</a:t>
            </a:r>
            <a:r>
              <a:rPr lang="en-US" sz="2800" dirty="0">
                <a:latin typeface="Comic Sans MS" panose="030F0702030302020204" pitchFamily="66" charset="0"/>
              </a:rPr>
              <a:t>    spinal cord </a:t>
            </a:r>
          </a:p>
          <a:p>
            <a:pPr marL="68263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   terminates at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L1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743200" y="2044634"/>
            <a:ext cx="228600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0" t="21662" r="44383" b="46570"/>
          <a:stretch/>
        </p:blipFill>
        <p:spPr bwMode="auto">
          <a:xfrm>
            <a:off x="6477000" y="2590800"/>
            <a:ext cx="2256311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1905000" y="3012375"/>
            <a:ext cx="228600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4" t="21317" r="46104" b="46762"/>
          <a:stretch/>
        </p:blipFill>
        <p:spPr bwMode="auto">
          <a:xfrm>
            <a:off x="6477000" y="2590800"/>
            <a:ext cx="2256311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7" t="16742" r="44448" b="46123"/>
          <a:stretch/>
        </p:blipFill>
        <p:spPr bwMode="auto">
          <a:xfrm>
            <a:off x="6477000" y="2590800"/>
            <a:ext cx="2256311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1905000" y="4553006"/>
            <a:ext cx="228600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350837"/>
            <a:ext cx="9144000" cy="639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C1EE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1EEFF"/>
                </a:solidFill>
                <a:latin typeface="Consolas" pitchFamily="49" charset="0"/>
              </a:defRPr>
            </a:lvl9pPr>
            <a:extLst/>
          </a:lstStyle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Spinal Cord Positioning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34810" y="6488668"/>
            <a:ext cx="417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9041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259080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vertebral column </a:t>
            </a:r>
            <a:r>
              <a:rPr lang="en-US" altLang="en-US" u="sng"/>
              <a:t>develops from</a:t>
            </a:r>
            <a:r>
              <a:rPr lang="en-US" altLang="en-US"/>
              <a:t> the </a:t>
            </a:r>
            <a:r>
              <a:rPr lang="en-US" altLang="en-US">
                <a:solidFill>
                  <a:srgbClr val="FFFF00"/>
                </a:solidFill>
              </a:rPr>
              <a:t>ventromedial parts (sclerotomes) of the somites</a:t>
            </a:r>
          </a:p>
          <a:p>
            <a:r>
              <a:rPr lang="en-US" altLang="en-US"/>
              <a:t>The somites </a:t>
            </a:r>
            <a:r>
              <a:rPr lang="en-US" altLang="en-US" u="sng"/>
              <a:t>develop from </a:t>
            </a:r>
            <a:r>
              <a:rPr lang="en-US" altLang="en-US"/>
              <a:t>the </a:t>
            </a:r>
            <a:r>
              <a:rPr lang="en-US" altLang="en-US">
                <a:solidFill>
                  <a:srgbClr val="FFFF00"/>
                </a:solidFill>
              </a:rPr>
              <a:t>para-axial mesoderm.</a:t>
            </a:r>
          </a:p>
          <a:p>
            <a:endParaRPr lang="en-US" alt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81000" y="381000"/>
            <a:ext cx="8458200" cy="685800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sz="3600" spc="-100" dirty="0">
              <a:solidFill>
                <a:schemeClr val="tx2">
                  <a:satMod val="200000"/>
                </a:schemeClr>
              </a:solidFill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782638"/>
          </a:xfrm>
          <a:prstGeom prst="rect">
            <a:avLst/>
          </a:prstGeom>
          <a:solidFill>
            <a:srgbClr val="00FF00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itchFamily="2" charset="-79"/>
              </a:rPr>
              <a:t>Development of the Vertebral Column</a:t>
            </a:r>
          </a:p>
        </p:txBody>
      </p:sp>
      <p:pic>
        <p:nvPicPr>
          <p:cNvPr id="6" name="Content Placeholder 3" descr="es.jpg"/>
          <p:cNvPicPr>
            <a:picLocks noChangeAspect="1"/>
          </p:cNvPicPr>
          <p:nvPr/>
        </p:nvPicPr>
        <p:blipFill>
          <a:blip r:embed="rId2"/>
          <a:srcRect l="51667" t="7440" b="65778"/>
          <a:stretch>
            <a:fillRect/>
          </a:stretch>
        </p:blipFill>
        <p:spPr>
          <a:xfrm>
            <a:off x="838200" y="4114800"/>
            <a:ext cx="3538538" cy="2438400"/>
          </a:xfrm>
          <a:prstGeom prst="rect">
            <a:avLst/>
          </a:prstGeom>
          <a:ln w="28575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6" name="Picture 9" descr="http://www.bionalogy.com/skeletal_system_files/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38550"/>
            <a:ext cx="3124200" cy="239395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981200" y="4114800"/>
            <a:ext cx="685800" cy="434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4810" y="6488668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111629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772400" cy="4572000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Appearance of the </a:t>
            </a:r>
          </a:p>
          <a:p>
            <a:pPr marL="68263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    notochord (first sign)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Three collections of the </a:t>
            </a:r>
          </a:p>
          <a:p>
            <a:pPr marL="68263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     mesoderm appear lateral to</a:t>
            </a:r>
          </a:p>
          <a:p>
            <a:pPr marL="68263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     the notochord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Somites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Intermediate</a:t>
            </a:r>
            <a:r>
              <a:rPr lang="en-US" sz="2800" dirty="0">
                <a:latin typeface="Comic Sans MS" panose="030F0702030302020204" pitchFamily="66" charset="0"/>
              </a:rPr>
              <a:t> mesoderm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702030302020204" pitchFamily="66" charset="0"/>
              </a:rPr>
              <a:t>Double sheets of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lateral</a:t>
            </a:r>
            <a:r>
              <a:rPr lang="en-US" sz="2800" dirty="0">
                <a:latin typeface="Comic Sans MS" panose="030F0702030302020204" pitchFamily="66" charset="0"/>
              </a:rPr>
              <a:t> plate mesoderm</a:t>
            </a:r>
          </a:p>
          <a:p>
            <a:pPr marL="68263" indent="0">
              <a:buNone/>
            </a:pP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1" t="25943" r="44286" b="54525"/>
          <a:stretch/>
        </p:blipFill>
        <p:spPr bwMode="auto">
          <a:xfrm>
            <a:off x="6019800" y="1447801"/>
            <a:ext cx="2683824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9" t="25964" r="44383" b="54169"/>
          <a:stretch/>
        </p:blipFill>
        <p:spPr bwMode="auto">
          <a:xfrm>
            <a:off x="6019800" y="1371600"/>
            <a:ext cx="2755075" cy="225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152400"/>
            <a:ext cx="8839200" cy="782638"/>
          </a:xfrm>
          <a:prstGeom prst="rect">
            <a:avLst/>
          </a:prstGeom>
          <a:solidFill>
            <a:srgbClr val="00FF00"/>
          </a:solidFill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Specialization of Mesoderm</a:t>
            </a:r>
            <a:endParaRPr lang="en-US" sz="3600" b="1" spc="-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419356" y="1828800"/>
            <a:ext cx="111330" cy="381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970325" y="2438400"/>
            <a:ext cx="339930" cy="304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696200" y="2215488"/>
            <a:ext cx="339930" cy="3048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8" t="20546" r="44253" b="46779"/>
          <a:stretch/>
        </p:blipFill>
        <p:spPr bwMode="auto">
          <a:xfrm>
            <a:off x="5995987" y="1347551"/>
            <a:ext cx="2802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734810" y="6488668"/>
            <a:ext cx="411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01308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97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Intraembryonic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Mesoderm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562600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Located 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Ectoderm &amp; Endoderm </a:t>
            </a:r>
            <a:r>
              <a: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EXCEPT</a:t>
            </a:r>
            <a:r>
              <a:rPr lang="en-US" sz="2400" b="1" dirty="0"/>
              <a:t> in the central axis of embryo where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NOTOCHORD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/>
              <a:t>is found.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Differentiates into 3 parts:</a:t>
            </a:r>
          </a:p>
          <a:p>
            <a:pPr marL="842962" lvl="1" indent="-514350">
              <a:buFont typeface="+mj-lt"/>
              <a:buAutoNum type="arabicPeriod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Paraxial mesoderm</a:t>
            </a:r>
            <a:endParaRPr lang="en-US" sz="2400" b="1" dirty="0"/>
          </a:p>
          <a:p>
            <a:pPr marL="842962" lvl="1" indent="-514350">
              <a:buFont typeface="+mj-lt"/>
              <a:buAutoNum type="arabicPeriod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Intermediate mesoderm</a:t>
            </a:r>
          </a:p>
          <a:p>
            <a:pPr marL="842962" lvl="1" indent="-514350">
              <a:buFont typeface="+mj-lt"/>
              <a:buAutoNum type="arabicPeriod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mesoderm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Paraxial mesoderm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divides </a:t>
            </a:r>
            <a:r>
              <a:rPr lang="en-US" sz="2400" b="1" dirty="0"/>
              <a:t>into segments called ‘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somites’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somite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divides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3 parts:</a:t>
            </a:r>
          </a:p>
          <a:p>
            <a:pPr marL="842962" lvl="1" indent="-514350">
              <a:buFont typeface="+mj-lt"/>
              <a:buAutoNum type="arabicPeriod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Dermatome</a:t>
            </a:r>
          </a:p>
          <a:p>
            <a:pPr marL="842962" lvl="1" indent="-514350">
              <a:buFont typeface="+mj-lt"/>
              <a:buAutoNum type="arabicPeriod"/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Myotome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42962" lvl="1" indent="-514350">
              <a:buFont typeface="+mj-lt"/>
              <a:buAutoNum type="arabicPeriod"/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Sclerotome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42962" lvl="1" indent="-514350">
              <a:buFont typeface="+mj-lt"/>
              <a:buAutoNum type="arabicPeriod"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8" name="Picture 9" descr="http://www.bionalogy.com/skeletal_system_files/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2590800" cy="239395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 descr="es.jpg"/>
          <p:cNvPicPr>
            <a:picLocks noChangeAspect="1"/>
          </p:cNvPicPr>
          <p:nvPr/>
        </p:nvPicPr>
        <p:blipFill>
          <a:blip r:embed="rId3"/>
          <a:srcRect l="51667" t="7440" b="65778"/>
          <a:stretch>
            <a:fillRect/>
          </a:stretch>
        </p:blipFill>
        <p:spPr>
          <a:xfrm>
            <a:off x="4876800" y="1828800"/>
            <a:ext cx="2700338" cy="1752600"/>
          </a:xfrm>
          <a:prstGeom prst="rect">
            <a:avLst/>
          </a:prstGeom>
          <a:ln w="28575" cap="sq">
            <a:solidFill>
              <a:srgbClr val="FF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30" name="TextBox 8"/>
          <p:cNvSpPr txBox="1">
            <a:spLocks noChangeArrowheads="1"/>
          </p:cNvSpPr>
          <p:nvPr/>
        </p:nvSpPr>
        <p:spPr bwMode="auto">
          <a:xfrm>
            <a:off x="7162800" y="4800600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631" name="TextBox 10"/>
          <p:cNvSpPr txBox="1">
            <a:spLocks noChangeArrowheads="1"/>
          </p:cNvSpPr>
          <p:nvPr/>
        </p:nvSpPr>
        <p:spPr bwMode="auto">
          <a:xfrm>
            <a:off x="7086600" y="5105400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2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6632" name="TextBox 12"/>
          <p:cNvSpPr txBox="1">
            <a:spLocks noChangeArrowheads="1"/>
          </p:cNvSpPr>
          <p:nvPr/>
        </p:nvSpPr>
        <p:spPr bwMode="auto">
          <a:xfrm>
            <a:off x="6858000" y="5257800"/>
            <a:ext cx="22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2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629400" y="5791200"/>
            <a:ext cx="609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6172200" y="4724400"/>
            <a:ext cx="609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</a:t>
            </a:r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6324600" y="5410200"/>
            <a:ext cx="609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7315200" y="6019800"/>
            <a:ext cx="1143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somites</a:t>
            </a:r>
            <a:endParaRPr lang="en-GB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7391401" y="5638800"/>
            <a:ext cx="762000" cy="317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7315994" y="5257006"/>
            <a:ext cx="1143000" cy="2301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734810" y="6488668"/>
            <a:ext cx="40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756837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772400" cy="5257800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Each one of </a:t>
            </a:r>
            <a:r>
              <a:rPr lang="en-US" sz="2800" dirty="0" err="1">
                <a:latin typeface="Comic Sans MS" panose="030F0702030302020204" pitchFamily="66" charset="0"/>
              </a:rPr>
              <a:t>somites</a:t>
            </a:r>
            <a:r>
              <a:rPr lang="en-US" sz="2800" dirty="0">
                <a:latin typeface="Comic Sans MS" panose="030F0702030302020204" pitchFamily="66" charset="0"/>
              </a:rPr>
              <a:t> divide into</a:t>
            </a:r>
          </a:p>
          <a:p>
            <a:pPr marL="68263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     3 parts: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Sclerotome: </a:t>
            </a:r>
            <a:r>
              <a:rPr lang="en-US" sz="2400" dirty="0">
                <a:latin typeface="Comic Sans MS" panose="030F0702030302020204" pitchFamily="66" charset="0"/>
              </a:rPr>
              <a:t>form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the </a:t>
            </a:r>
          </a:p>
          <a:p>
            <a:pPr marL="68263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    vertebrae &amp; ribs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Dermatome: </a:t>
            </a:r>
            <a:r>
              <a:rPr lang="en-US" sz="2400" dirty="0">
                <a:latin typeface="Comic Sans MS" panose="030F0702030302020204" pitchFamily="66" charset="0"/>
              </a:rPr>
              <a:t>forms the</a:t>
            </a:r>
          </a:p>
          <a:p>
            <a:pPr marL="68263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    dermis of the skin on the</a:t>
            </a:r>
          </a:p>
          <a:p>
            <a:pPr marL="68263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    dorsal part of the body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Myotome: </a:t>
            </a:r>
            <a:r>
              <a:rPr lang="en-US" sz="2400" dirty="0">
                <a:latin typeface="Comic Sans MS" panose="030F0702030302020204" pitchFamily="66" charset="0"/>
              </a:rPr>
              <a:t>forms the skeletal </a:t>
            </a:r>
          </a:p>
          <a:p>
            <a:pPr marL="68263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    muscles of the neck, trunk &amp; limbs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305800" cy="838200"/>
          </a:xfrm>
          <a:prstGeom prst="rect">
            <a:avLst/>
          </a:prstGeom>
          <a:solidFill>
            <a:srgbClr val="00FF00"/>
          </a:solidFill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Specialization of Mesoderm</a:t>
            </a:r>
            <a:endParaRPr lang="en-US" sz="3600" b="1" spc="-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t="23367" r="44967" b="49825"/>
          <a:stretch/>
        </p:blipFill>
        <p:spPr bwMode="auto">
          <a:xfrm>
            <a:off x="5334000" y="2057401"/>
            <a:ext cx="2667001" cy="303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2" t="24358" r="46785" b="51155"/>
          <a:stretch/>
        </p:blipFill>
        <p:spPr bwMode="auto">
          <a:xfrm>
            <a:off x="5334000" y="2057401"/>
            <a:ext cx="2667000" cy="303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2" t="23437" r="44179" b="49755"/>
          <a:stretch/>
        </p:blipFill>
        <p:spPr bwMode="auto">
          <a:xfrm>
            <a:off x="5334001" y="2057401"/>
            <a:ext cx="2667000" cy="303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2" t="21560" r="45625" b="48356"/>
          <a:stretch/>
        </p:blipFill>
        <p:spPr bwMode="auto">
          <a:xfrm>
            <a:off x="5334001" y="2057400"/>
            <a:ext cx="2666999" cy="303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734810" y="6488668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051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sz="half" idx="4294967295"/>
          </p:nvPr>
        </p:nvSpPr>
        <p:spPr>
          <a:xfrm>
            <a:off x="533400" y="1676400"/>
            <a:ext cx="3810000" cy="37338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400" b="1" baseline="30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week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</a:t>
            </a:r>
            <a:r>
              <a:rPr lang="en-US" sz="2400" b="1" dirty="0">
                <a:solidFill>
                  <a:srgbClr val="FFFF00"/>
                </a:solidFill>
              </a:rPr>
              <a:t>ach </a:t>
            </a:r>
            <a:r>
              <a:rPr lang="en-US" sz="2400" b="1" dirty="0" err="1">
                <a:solidFill>
                  <a:srgbClr val="FFFF00"/>
                </a:solidFill>
              </a:rPr>
              <a:t>sclerotome</a:t>
            </a:r>
            <a:r>
              <a:rPr lang="en-US" sz="2400" dirty="0"/>
              <a:t> becomes </a:t>
            </a:r>
            <a:r>
              <a:rPr lang="en-US" sz="2400" b="1" u="sng" dirty="0" err="1"/>
              <a:t>subvidided</a:t>
            </a:r>
            <a:r>
              <a:rPr lang="en-US" sz="2400" u="sng" dirty="0"/>
              <a:t> into </a:t>
            </a:r>
            <a:r>
              <a:rPr lang="en-US" sz="2400" dirty="0"/>
              <a:t>two parts :</a:t>
            </a:r>
          </a:p>
          <a:p>
            <a:pPr lvl="1">
              <a:defRPr/>
            </a:pPr>
            <a:r>
              <a:rPr lang="en-US" sz="2400" dirty="0"/>
              <a:t>an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u="sng" dirty="0">
                <a:solidFill>
                  <a:srgbClr val="FFFF00"/>
                </a:solidFill>
              </a:rPr>
              <a:t>cranial part</a:t>
            </a:r>
            <a:r>
              <a:rPr lang="en-US" sz="2400" dirty="0">
                <a:solidFill>
                  <a:srgbClr val="FFFF00"/>
                </a:solidFill>
              </a:rPr>
              <a:t>, </a:t>
            </a:r>
            <a:r>
              <a:rPr lang="en-US" sz="2400" dirty="0"/>
              <a:t>consisting </a:t>
            </a:r>
            <a:r>
              <a:rPr lang="en-US" sz="2400" dirty="0">
                <a:solidFill>
                  <a:srgbClr val="FFFF00"/>
                </a:solidFill>
              </a:rPr>
              <a:t>of loosely arranged cells</a:t>
            </a:r>
          </a:p>
          <a:p>
            <a:pPr lvl="1">
              <a:defRPr/>
            </a:pPr>
            <a:r>
              <a:rPr lang="en-US" sz="2400" dirty="0"/>
              <a:t>a </a:t>
            </a:r>
            <a:r>
              <a:rPr lang="en-US" sz="2400" u="sng" dirty="0">
                <a:solidFill>
                  <a:srgbClr val="FF00FF"/>
                </a:solidFill>
              </a:rPr>
              <a:t>caudal part</a:t>
            </a:r>
            <a:r>
              <a:rPr lang="en-US" sz="2400" dirty="0">
                <a:solidFill>
                  <a:srgbClr val="FF00FF"/>
                </a:solidFill>
              </a:rPr>
              <a:t>, of more condensed tissue</a:t>
            </a:r>
            <a:r>
              <a:rPr lang="en-US" sz="2000" dirty="0">
                <a:solidFill>
                  <a:srgbClr val="FF00FF"/>
                </a:solidFill>
              </a:rPr>
              <a:t>.</a:t>
            </a:r>
          </a:p>
        </p:txBody>
      </p:sp>
      <p:pic>
        <p:nvPicPr>
          <p:cNvPr id="27651" name="Picture 2" descr="C:\Users\Mansoor\Pictures\mm,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42449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352800" y="3200400"/>
            <a:ext cx="2057400" cy="2286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114800" y="3505200"/>
            <a:ext cx="1371600" cy="9906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0" y="228600"/>
            <a:ext cx="9144000" cy="706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7500"/>
          </a:bodyPr>
          <a:lstStyle/>
          <a:p>
            <a:pPr algn="ctr">
              <a:defRPr/>
            </a:pPr>
            <a:r>
              <a:rPr lang="en-US" sz="36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Formation of Body of Vertebra</a:t>
            </a:r>
          </a:p>
        </p:txBody>
      </p:sp>
      <p:sp>
        <p:nvSpPr>
          <p:cNvPr id="8" name="Rectangle 7"/>
          <p:cNvSpPr/>
          <p:nvPr/>
        </p:nvSpPr>
        <p:spPr>
          <a:xfrm>
            <a:off x="8734810" y="6488668"/>
            <a:ext cx="40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238297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Users\Mansoor\Pictures\lk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7" b="3448"/>
          <a:stretch>
            <a:fillRect/>
          </a:stretch>
        </p:blipFill>
        <p:spPr bwMode="auto">
          <a:xfrm>
            <a:off x="4038600" y="1371600"/>
            <a:ext cx="47593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81000" y="1371600"/>
            <a:ext cx="35052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en-US" sz="2400" dirty="0">
                <a:latin typeface="+mn-lt"/>
              </a:rPr>
              <a:t>The </a:t>
            </a:r>
            <a:r>
              <a:rPr lang="en-US" sz="2400" dirty="0">
                <a:solidFill>
                  <a:srgbClr val="00FF00"/>
                </a:solidFill>
                <a:latin typeface="+mn-lt"/>
              </a:rPr>
              <a:t>caudal part </a:t>
            </a:r>
            <a:r>
              <a:rPr lang="en-US" sz="2400" dirty="0">
                <a:latin typeface="+mn-lt"/>
              </a:rPr>
              <a:t>of each </a:t>
            </a:r>
            <a:r>
              <a:rPr lang="en-US" sz="2400" dirty="0" err="1">
                <a:latin typeface="+mn-lt"/>
              </a:rPr>
              <a:t>somite</a:t>
            </a:r>
            <a:r>
              <a:rPr lang="en-US" sz="2400" dirty="0">
                <a:latin typeface="+mn-lt"/>
              </a:rPr>
              <a:t> fuses with the </a:t>
            </a:r>
            <a:r>
              <a:rPr lang="en-US" sz="2400" dirty="0">
                <a:solidFill>
                  <a:srgbClr val="00FF00"/>
                </a:solidFill>
                <a:latin typeface="+mn-lt"/>
              </a:rPr>
              <a:t>cranial part </a:t>
            </a:r>
            <a:r>
              <a:rPr lang="en-US" sz="2400" dirty="0">
                <a:latin typeface="+mn-lt"/>
              </a:rPr>
              <a:t>of the consecutive </a:t>
            </a:r>
            <a:r>
              <a:rPr lang="en-US" sz="2400" dirty="0" err="1">
                <a:latin typeface="+mn-lt"/>
              </a:rPr>
              <a:t>somite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+mn-lt"/>
              </a:rPr>
              <a:t>around the notochord </a:t>
            </a:r>
            <a:r>
              <a:rPr lang="en-US" sz="2400" dirty="0">
                <a:latin typeface="+mn-lt"/>
              </a:rPr>
              <a:t>to </a:t>
            </a:r>
            <a:r>
              <a:rPr lang="en-US" sz="2400" dirty="0">
                <a:solidFill>
                  <a:srgbClr val="FF99FF"/>
                </a:solidFill>
                <a:latin typeface="+mn-lt"/>
              </a:rPr>
              <a:t>form the body </a:t>
            </a:r>
            <a:r>
              <a:rPr lang="en-US" sz="2400" dirty="0">
                <a:latin typeface="+mn-lt"/>
              </a:rPr>
              <a:t>of the vertebra, called  </a:t>
            </a:r>
            <a:r>
              <a:rPr lang="en-US" sz="2400" b="1" dirty="0">
                <a:solidFill>
                  <a:srgbClr val="FFC000"/>
                </a:solidFill>
                <a:latin typeface="+mn-lt"/>
              </a:rPr>
              <a:t>the </a:t>
            </a:r>
            <a:r>
              <a:rPr lang="en-US" sz="2400" b="1" dirty="0" err="1">
                <a:solidFill>
                  <a:srgbClr val="FFC000"/>
                </a:solidFill>
                <a:latin typeface="+mn-lt"/>
              </a:rPr>
              <a:t>centrum</a:t>
            </a:r>
            <a:r>
              <a:rPr lang="en-US" sz="2400" b="1" dirty="0">
                <a:solidFill>
                  <a:srgbClr val="FFC000"/>
                </a:solidFill>
                <a:latin typeface="+mn-lt"/>
              </a:rPr>
              <a:t>.</a:t>
            </a:r>
            <a:endParaRPr lang="en-GB" sz="3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4" name="Right Bracket 13"/>
          <p:cNvSpPr/>
          <p:nvPr/>
        </p:nvSpPr>
        <p:spPr>
          <a:xfrm>
            <a:off x="7086600" y="1981200"/>
            <a:ext cx="76200" cy="914400"/>
          </a:xfrm>
          <a:prstGeom prst="rightBracke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228600"/>
            <a:ext cx="9144000" cy="706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7500"/>
          </a:bodyPr>
          <a:lstStyle/>
          <a:p>
            <a:pPr algn="ctr">
              <a:defRPr/>
            </a:pPr>
            <a:r>
              <a:rPr lang="en-US" sz="36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Formation of Body of Vertebra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05000" y="4800600"/>
            <a:ext cx="5029200" cy="83026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 each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centrum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develops from 2 adjacent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sclerotomes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0" y="5722937"/>
            <a:ext cx="5029200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 the bodies of the vertebrae are intersegmental in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4810" y="6488668"/>
            <a:ext cx="42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633032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sz="half" idx="4294967295"/>
          </p:nvPr>
        </p:nvSpPr>
        <p:spPr>
          <a:xfrm>
            <a:off x="685800" y="1219200"/>
            <a:ext cx="3962400" cy="5105400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 fused </a:t>
            </a:r>
            <a:r>
              <a:rPr lang="en-US" sz="2800" dirty="0" err="1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sclerotomes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grow </a:t>
            </a:r>
            <a:r>
              <a:rPr lang="en-US" sz="2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dorsally</a:t>
            </a:r>
            <a:r>
              <a:rPr lang="en-US" sz="28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around the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neural tube 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and form the </a:t>
            </a:r>
            <a:r>
              <a:rPr lang="en-US" sz="280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vertebral (neural) arch.</a:t>
            </a:r>
          </a:p>
          <a:p>
            <a:pPr>
              <a:defRPr/>
            </a:pPr>
            <a:r>
              <a:rPr lang="en-US" sz="2800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Ventrolaterally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u="sng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costal processes </a:t>
            </a:r>
            <a:r>
              <a:rPr lang="en-US" sz="28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that give rise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2800" u="sng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ribs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sz="28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thoracic region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6477000" y="1905000"/>
            <a:ext cx="533400" cy="152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4" name="Picture 6" descr="C:\Users\Zeenat\Pictures\Pic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t="1656" r="10480"/>
          <a:stretch>
            <a:fillRect/>
          </a:stretch>
        </p:blipFill>
        <p:spPr bwMode="auto">
          <a:xfrm>
            <a:off x="4953000" y="1447800"/>
            <a:ext cx="35814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5715000" y="16764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26" name="TextBox 2"/>
          <p:cNvSpPr txBox="1">
            <a:spLocks noChangeArrowheads="1"/>
          </p:cNvSpPr>
          <p:nvPr/>
        </p:nvSpPr>
        <p:spPr bwMode="auto">
          <a:xfrm>
            <a:off x="5105400" y="1447800"/>
            <a:ext cx="1562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600">
                <a:solidFill>
                  <a:schemeClr val="bg1"/>
                </a:solidFill>
              </a:rPr>
              <a:t> Vertebral Arch</a:t>
            </a:r>
          </a:p>
        </p:txBody>
      </p:sp>
      <p:sp>
        <p:nvSpPr>
          <p:cNvPr id="8" name="Rectangle 7"/>
          <p:cNvSpPr/>
          <p:nvPr/>
        </p:nvSpPr>
        <p:spPr>
          <a:xfrm>
            <a:off x="8734810" y="6488668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416597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Fate of Notochord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495800" cy="2438400"/>
          </a:xfrm>
          <a:ln>
            <a:solidFill>
              <a:srgbClr val="FFFF00"/>
            </a:solidFill>
          </a:ln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region of the bodies of vertebrae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/>
              <a:t>It degenerates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bodies of vertebrae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/>
              <a:t>It forms the central part, </a:t>
            </a:r>
            <a:r>
              <a:rPr lang="en-US" sz="2400" b="1" dirty="0">
                <a:solidFill>
                  <a:srgbClr val="FF00FF"/>
                </a:solidFill>
              </a:rPr>
              <a:t>’nucleus </a:t>
            </a:r>
            <a:r>
              <a:rPr lang="en-US" sz="2400" b="1" dirty="0" err="1">
                <a:solidFill>
                  <a:srgbClr val="FF00FF"/>
                </a:solidFill>
              </a:rPr>
              <a:t>pulposus</a:t>
            </a:r>
            <a:r>
              <a:rPr lang="en-US" sz="2400" b="1" dirty="0"/>
              <a:t>’ of the </a:t>
            </a:r>
            <a:r>
              <a:rPr lang="en-US" sz="2400" b="1" dirty="0" err="1"/>
              <a:t>intervertebral</a:t>
            </a:r>
            <a:r>
              <a:rPr lang="en-US" sz="2400" b="1" dirty="0"/>
              <a:t> discs</a:t>
            </a:r>
          </a:p>
        </p:txBody>
      </p:sp>
      <p:pic>
        <p:nvPicPr>
          <p:cNvPr id="29700" name="Picture 5" descr="http://withfriendship.com/images/i/42882/Intervertebral-disc-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t="7692" r="5582" b="3078"/>
          <a:stretch>
            <a:fillRect/>
          </a:stretch>
        </p:blipFill>
        <p:spPr bwMode="auto">
          <a:xfrm>
            <a:off x="1085850" y="3492500"/>
            <a:ext cx="2667000" cy="27336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38600" y="4267200"/>
            <a:ext cx="4953000" cy="1676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/>
            </a:pPr>
            <a:r>
              <a:rPr 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Annulus </a:t>
            </a:r>
            <a:r>
              <a:rPr lang="en-US" sz="24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fibrosus</a:t>
            </a:r>
            <a:r>
              <a:rPr 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the intervertebral discs  </a:t>
            </a:r>
            <a:r>
              <a:rPr lang="en-US" sz="2400" b="1" dirty="0">
                <a:latin typeface="+mn-lt"/>
              </a:rPr>
              <a:t>is </a:t>
            </a:r>
            <a:r>
              <a:rPr lang="en-US" sz="2400" b="1" dirty="0">
                <a:solidFill>
                  <a:srgbClr val="FFFF00"/>
                </a:solidFill>
                <a:latin typeface="+mn-lt"/>
              </a:rPr>
              <a:t>formed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>
                <a:solidFill>
                  <a:srgbClr val="FFFF00"/>
                </a:solidFill>
                <a:latin typeface="+mn-lt"/>
              </a:rPr>
              <a:t>by the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mesoderm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surrounding the notochord.</a:t>
            </a:r>
          </a:p>
        </p:txBody>
      </p:sp>
      <p:pic>
        <p:nvPicPr>
          <p:cNvPr id="29702" name="Picture 3" descr="C:\Users\Mansoor\Pictures\lk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7" b="3448"/>
          <a:stretch>
            <a:fillRect/>
          </a:stretch>
        </p:blipFill>
        <p:spPr bwMode="auto">
          <a:xfrm>
            <a:off x="5105400" y="1143000"/>
            <a:ext cx="37576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8001000" y="1371600"/>
            <a:ext cx="609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001000" y="1981200"/>
            <a:ext cx="862013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85850" y="6019800"/>
            <a:ext cx="1047750" cy="2921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86000" y="5873750"/>
            <a:ext cx="1171575" cy="2921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34810" y="6488668"/>
            <a:ext cx="39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545201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Zeenat\Pictures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5344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274638"/>
            <a:ext cx="8839200" cy="5635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600" b="1" spc="-1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Vertebral Development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6096000"/>
            <a:ext cx="5295900" cy="46196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latin typeface="Tahoma" charset="0"/>
              </a:rPr>
              <a:t>All centers unite around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25 years</a:t>
            </a: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2133600" y="3810000"/>
            <a:ext cx="1219200" cy="2159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800">
                <a:solidFill>
                  <a:schemeClr val="bg1"/>
                </a:solidFill>
              </a:rPr>
              <a:t>Fusion of 2 V.arches</a:t>
            </a:r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609600" y="3276600"/>
            <a:ext cx="1981200" cy="2762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</a:rPr>
              <a:t>Mesenchymal Stage </a:t>
            </a:r>
          </a:p>
        </p:txBody>
      </p:sp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3429000" y="3352800"/>
            <a:ext cx="2057400" cy="2762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</a:rPr>
              <a:t>Chondrification Stage</a:t>
            </a:r>
          </a:p>
        </p:txBody>
      </p:sp>
      <p:sp>
        <p:nvSpPr>
          <p:cNvPr id="31752" name="TextBox 8"/>
          <p:cNvSpPr txBox="1">
            <a:spLocks noChangeArrowheads="1"/>
          </p:cNvSpPr>
          <p:nvPr/>
        </p:nvSpPr>
        <p:spPr bwMode="auto">
          <a:xfrm>
            <a:off x="6172200" y="2895600"/>
            <a:ext cx="2209800" cy="2762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200">
                <a:solidFill>
                  <a:srgbClr val="FF0000"/>
                </a:solidFill>
              </a:rPr>
              <a:t>Primary Ossification Stage</a:t>
            </a:r>
          </a:p>
        </p:txBody>
      </p:sp>
      <p:sp>
        <p:nvSpPr>
          <p:cNvPr id="31753" name="TextBox 9"/>
          <p:cNvSpPr txBox="1">
            <a:spLocks noChangeArrowheads="1"/>
          </p:cNvSpPr>
          <p:nvPr/>
        </p:nvSpPr>
        <p:spPr bwMode="auto">
          <a:xfrm>
            <a:off x="400050" y="5829300"/>
            <a:ext cx="1371600" cy="2762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200" dirty="0">
                <a:solidFill>
                  <a:srgbClr val="FF0000"/>
                </a:solidFill>
              </a:rPr>
              <a:t>Stage of Fusion</a:t>
            </a:r>
          </a:p>
        </p:txBody>
      </p:sp>
      <p:sp>
        <p:nvSpPr>
          <p:cNvPr id="31754" name="TextBox 10"/>
          <p:cNvSpPr txBox="1">
            <a:spLocks noChangeArrowheads="1"/>
          </p:cNvSpPr>
          <p:nvPr/>
        </p:nvSpPr>
        <p:spPr bwMode="auto">
          <a:xfrm>
            <a:off x="4114800" y="5715000"/>
            <a:ext cx="2819400" cy="3079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400">
                <a:solidFill>
                  <a:srgbClr val="FF0000"/>
                </a:solidFill>
              </a:rPr>
              <a:t>Stage of Secondary Ossification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34810" y="6488668"/>
            <a:ext cx="42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38569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Epiblast</a:t>
            </a:r>
          </a:p>
          <a:p>
            <a:pPr>
              <a:defRPr/>
            </a:pPr>
            <a:r>
              <a:rPr lang="en-US" dirty="0"/>
              <a:t>Hypoblast</a:t>
            </a:r>
          </a:p>
          <a:p>
            <a:pPr>
              <a:defRPr/>
            </a:pPr>
            <a:r>
              <a:rPr lang="en-US" dirty="0"/>
              <a:t>Amniotic cavity</a:t>
            </a:r>
          </a:p>
          <a:p>
            <a:pPr>
              <a:defRPr/>
            </a:pPr>
            <a:r>
              <a:rPr lang="en-US" dirty="0"/>
              <a:t>Yolk sac cavity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Second Week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93" b="37962"/>
          <a:stretch>
            <a:fillRect/>
          </a:stretch>
        </p:blipFill>
        <p:spPr bwMode="auto">
          <a:xfrm>
            <a:off x="5419726" y="1524000"/>
            <a:ext cx="26860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60463" r="61250" b="19051"/>
          <a:stretch>
            <a:fillRect/>
          </a:stretch>
        </p:blipFill>
        <p:spPr bwMode="auto">
          <a:xfrm>
            <a:off x="1212207" y="4800600"/>
            <a:ext cx="231204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7748650" y="2971800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620000" y="3352800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748650" y="2514600"/>
            <a:ext cx="83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934200" y="2209800"/>
            <a:ext cx="1104900" cy="106680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368228" y="4800600"/>
            <a:ext cx="374972" cy="66198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828800" y="5715000"/>
            <a:ext cx="304800" cy="7620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734810" y="6488668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586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474" y="274638"/>
            <a:ext cx="8797925" cy="5635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Curvatures of Vertebral Column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91000" y="990600"/>
            <a:ext cx="4572000" cy="5334000"/>
          </a:xfrm>
          <a:ln>
            <a:solidFill>
              <a:srgbClr val="00B050"/>
            </a:solidFill>
          </a:ln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2400" b="1" u="sng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curvatures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(concave anterior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: </a:t>
            </a:r>
            <a:r>
              <a:rPr lang="en-US" sz="2400" b="1" dirty="0"/>
              <a:t>develop 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prenatally</a:t>
            </a:r>
          </a:p>
          <a:p>
            <a:pPr lvl="1" indent="-3429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Thoracic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 indent="-3429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Pelvic or Sacral</a:t>
            </a:r>
          </a:p>
          <a:p>
            <a:pPr marL="396875" lvl="1" indent="0">
              <a:buNone/>
              <a:defRPr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2400" b="1" u="sng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 curvatures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(convex anterior)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b="1" dirty="0"/>
              <a:t>develop 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postnatally</a:t>
            </a:r>
          </a:p>
          <a:p>
            <a:pPr marL="671512" lvl="1" indent="-342900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Cervical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concave posteriorly</a:t>
            </a:r>
          </a:p>
          <a:p>
            <a:pPr marL="328612" lvl="1" indent="0">
              <a:buNone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-</a:t>
            </a:r>
            <a:r>
              <a:rPr lang="en-US" sz="2200" dirty="0">
                <a:latin typeface="Comic Sans MS" panose="030F0702030302020204" pitchFamily="66" charset="0"/>
              </a:rPr>
              <a:t>as a result of lifting the  	head</a:t>
            </a:r>
          </a:p>
          <a:p>
            <a:pPr marL="671512" lvl="1" indent="-342900"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Lumbar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n-US" sz="2200" b="1" dirty="0">
                <a:latin typeface="Comic Sans MS" panose="030F0702030302020204" pitchFamily="66" charset="0"/>
              </a:rPr>
              <a:t>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concave posteriorly</a:t>
            </a:r>
          </a:p>
          <a:p>
            <a:pPr marL="328612" lvl="1" indent="0">
              <a:buNone/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-</a:t>
            </a:r>
            <a:r>
              <a:rPr lang="en-US" sz="2200" dirty="0">
                <a:latin typeface="Comic Sans MS" panose="030F0702030302020204" pitchFamily="66" charset="0"/>
              </a:rPr>
              <a:t>as a result of walking</a:t>
            </a:r>
          </a:p>
          <a:p>
            <a:pPr marL="328612" lvl="1" indent="0">
              <a:buNone/>
              <a:defRPr/>
            </a:pPr>
            <a:r>
              <a:rPr lang="en-US" sz="2200" dirty="0">
                <a:latin typeface="Comic Sans MS" panose="030F0702030302020204" pitchFamily="66" charset="0"/>
              </a:rPr>
              <a:t>    -Help support trunk, upper       	body</a:t>
            </a:r>
          </a:p>
        </p:txBody>
      </p:sp>
      <p:sp>
        <p:nvSpPr>
          <p:cNvPr id="32772" name="AutoShape 12" descr="data:image/jpeg;base64,/9j/4AAQSkZJRgABAQAAAQABAAD/2wCEAAkGBhQQERUUEhQVFBQWFBgUFRgUFxQUFxIYGBUWFhgVGBYXGygfFxojGhcWHy8gJCopLCwtGB4xNTAqNSYrLCkBCQoKDgwOGg8PGi8kHyQwLzQqLCwsKSkqKTUuKjUtNTU1KSwpLCkpMiwxMiwsKSwsLyw0Lyw2KiwvLCwpNSwsNf/AABEIAM0A9gMBIgACEQEDEQH/xAAbAAEAAgMBAQAAAAAAAAAAAAAAAwQBAgUGB//EAEMQAAIBAgQCCAIHBQcDBQAAAAECEQADBBIhMUFhBQYTIlFxgZEyoRQjQlJiscEzcoLR4QcWorLC8PEkY9I0Q3OSo//EABcBAQEBAQAAAAAAAAAAAAAAAAABAgP/xAAdEQEBAAIDAQEBAAAAAAAAAAAAARESAiExQdFR/9oADAMBAAIRAxEAPwD7jXznr11mxeE6TwOHs3gLWMuBHBt22a3DohKMRxDTqDBHoPo1fHP7WsbZPTPRSvctwl364F1HZq1y0Rn17oIB3jag9XjOl8Ra+kXLeLtXLCWb9oNiEt21s4u21oKHdAMya3AdBBQg11Or3WMDo+1iMbiMNJX6y7bdewLZygyuTBOgBjTNMaVxusHQ9rAdC49EdRbuJiLluWAjtlLC2GJ72pMcSI34/P7OEW/0P0OVxFtbtnE3GW07hBeK3XuMC8xbKoAZbT6wcWAIfYbfXnANmy4uwcgzPFxSUAIUswnugEgEnaa3PXLBRbP0qxF79ke0WLveKdwz3u8CNONfOsH1buDC9N4gXEuNjEvMliw4vm2D2rKGKGC5DbCdBudh4q/0jbbo/oFQ6k2sVc7XXS2TiEYBm2BykNBMwQdjQffbvW3Bpce22JsrcQEurXFVkA3LAnQc62frThFW2xxNkLdBa2e0SLiiMzKZ1AkSdhxr5hdeze62HObbocLkElWUs1rIUGupIZhG+pqjd6MtYHpy7YvM2Dwl3B/RsK4VMgRlQtbD3VYAlu2JPxFm1Pe1D7ctwMAQQQdQRqCPERvXgMR17xa9N4bAPZt2rVwPczZu1uXEFu/kOndty1uY1Og18fV9VOjUw2Es2bbXXt21yo16O0KhjlmAIEQBoNAK+adZOmbH96sC/bWsiYco7Z0yo5GMARjMBpdRB+8PGg+xUoDSgUpSgUpSgUrVnAEkwOdVxjg3wqzCYkCB6FiMw5iaC1SoUxAJiCp/EIny4H0qagUpSgVq7gCSYHidK2qrfuDOA0BQJkkCWmFEfOg3Ds2wAH4pk84H60dnXXRuQBBjXbUyeWlTA0oNbdwMARsRIreq9iQ7jhow9RB+az61YoFKUoFKUoFYK1mlBrkrzfXPqavSItB+zdLbMzW7qtFwkAA9ohD2yuuxgzBB0j01KDx/VD+zux0fee9aRbTPbFopae81sjNnzkXWJLyAOQB8THrstbUoNezFZy1mlBiKxkralApSoGvEkhBMbk7DlzPKgnpVfsX+/ryUR7Ez863tXDMNvE6bEeI/lQS0pSgpZw7Q2wJAU/aI4mRsPCraODsZqG0Rqp8SRzBM/wBPSt2tQO7C6jgNgdR7aUG9y2GEHao7BOqkyRx5Haef8q1+ljPk4+4G5EnmAazZeXfllX5Zv9QoJ6UpQKq4rRlaJ0KnbiRB9xHrVqosRaLLAMHQiRIkEHUcRpQVsLbUjPZaFPAfBI0On2TPhGoqhj7wwxa7JYhWZhPxDJ8u8AB5mr+DxBAbtIXLuSRxnXaAvhqecGoekcMMXZuIDCukK3AtoQR4gEDzqXzprjjabeJuj7mctciMy29JmO7mjz79RN1kw4utZN1Q6As2aVVYAYguRkzBWVisyAwJEGud1dYXEi6kXB9W4P3lBAbeNVUjzWs9I9Srd43Zu3lS6wuNbVkyC4vZRcgoST9UndJK76a0nhymLY693peyoYm4ncGZoYEqInUDX+dYbpiyAZu29CQRmWZC5iuXfMF1jeK4Y/s5woUKM4jtNRkE9raFoz3YOUKrL4FR4VHc/s4ssRNy7C3DcAHYjdxcgt2eZoYGCSTBImqy9VYvB1VlMqwDA+IIkH2rFa4PDC1bRBMIqoJ3hQAJ9qzQS0pSgUpSgUpSgUpSgUpSgjvtCk8j6c62toAABwqPF3giFiJgbePCKqWbxEi53VEfC2fIYkqxABGhB196DoFoqO58S+ZH+En9K1GJQj4lMRxB5iuLYxrnG3LbMSgCPb8ACMvzZ/lUtw3x47S3+fr0NKCtLt0KJO1VhV6R0AJEgbnNlK/inlFW1OlVRfYtEpMTk1JjbVpge1V8ihu/nQbKsnIxPgVOvJZ9KB0phnyOyND5Sbeg+KNBruSNPWq/VXpPt7WYxmPxRAlgACfbKf4q6ljDAaxB4Dgg8B4eJrhdCqEv3VEAC6ABtv2wI9lX2qY7y6bTTXHefXpaVHcvBRLGOHmfAeNRnGLlJBBjfhHnPw+tVzWKVQt9KDSQYIBnK0a7akQQfEGp8RjVQSWG0gSJPhA40EeKAYhQAWO5gHIvjrx4Dn5VsAScqnKq6EjcmPhBOwAjX+tVrBLDKhMn9pcI48csjvHgOA57VdLrbABIA0Ak7k/mT86DjXrWTFsB9qyH4nvK2hn+H513laRI2rzeOZnxNw2yAVti2CRIBZlH+pvauV0h0rjsNdulPrraXIW2bRUdn9Eu3yFuIpYkMq2wY1JAOpoPdUrw568YmbkYWAnaElu37uQhQhAta3JIJjuwdCYNRjrziXTOMKwKhWNvLeLmcO90yTayhS4CiDm7p0nSg95SqPQ+MN6yjsFBYScocLuRI7RVaDE6jjx3rNBdpSlApSlApSlApSlApSoMRishUQSWnYbARJ+dBK6giDqDVO5hwpUWwFY6SBoVUbEceA5TUqYkvOSIHEzvvEVHhrUN3kAYTDqNGnfyPI+FBtYtFT+zReJKkanx0En1qh8WKc/dVF9SyH8ga6HSXSC2LZd9hsOLE7KPEk6VQ6Cw7wblwAOxzMBsDqAo/dBM8zyqZ7w1rcbOzVHpQyhUAEnx1AMgKY/eI9Aat3bgVSTsBNUUtMGTNJzmW8FKhiByGo9udVlFc6KdYdLjs6xo5kET3gBpE+BPhyItWukkjvMFMfaMT5ExP5jiBUmGYS6zJDaydRmAYDy1rQxbucrhJ5B4+UgH1HOgx9JNzS3oOLsDl/hBgsee3M7Vyeh7Ye/cf/ukj0Difa4Pep+nunOy+qtd++w0UfYH32P2QBrr+VWeg8F2dscxv4zqW18TtyC1JctXhZJb9Wbi/WqTxUgcjufcf5azisCl0d9QeexHkw1Fb4i1mGhgjUHwI/TgeRrTC4sPIIyuvxKdx4EeKngf1BArKtev5Yt3QzToCo0cc9dD4jjw4gb4fF2hosIYBgqU0PMiPGrV6wHUqwkHcGqti21nuwXUn4tMy8Bm8RAAka7SONBv9OUmFlm8Bt5k7Ac/aahx2IFlTcuQW2UcAfAT8z/xVrF4lbSM7GFUSf8AfjXmLOLa6wxF0qMxVbFtyAlvMyqty54lmZQB9olY4RM94bnC3jeXx0+iMIQBn+Nm7a5yOuRSOH3o4Gu3FQYWxkWJJJMsx3Ynj+kcBArKYpSzKGBZILAHVQ0kSOEgGqwmpWJrNAilKUClKUClKUClKUClKUCufiMNNwsQ5EDKUjuxMiNz7GuhSgpWrGbSDkGvembhOskQNJ9z5VFcS8q5VddDozW2cx4QjDUfOuiaodFJeGftoMtmWDIUH/29h8Mb8c1CIbPRTOQ15i5G0gIB+6g+HzMny3roXrJK5VOXgI4fyqalBz+y7uS4Gg92SzMrTpBOm/gR61IGZSUEt3ZU6SOADSdfPl72ys6GtUtBdhFBRtoLDMYZsyg6almWZ8yQZjka0vdOKQRaDXLmwUKwyn8UgZfWrPSuIFuy7kZsozRMSRtrw1qHoxxethjmgllILEjusVOsAkacaCv0T0OqCSAWYlrrb53JmJP2R4bTXYoFjas0W231S+lN2hQZZAnXTTxmddeVRYlXb7Ko4+F8xMeJ0XUfhMTHrVm/hJcOphgCNpBB3B1FZyv+E+pH6GiNcJjQ5ymA43A2I+8PEflsatVz8XgDejNKZZKsjd5WIIkGNN9tQeIil7EXVUgZMy6sxgiIPeK5ljbxjQ0FHrdaN20llTDXLi6eIB1+cUxfQ/0qycrdkxe0bTZQ2RbF5LiDLIkFkmJ2as4XBs8ucz3GEdoxVVQf9tbbGI85PE1Ff6wW8HfTDObhm1mDEW4VVD8Swe4QEMhVYiVJiRMx9avK41+Objf7OO3Lm9fz5wxI7JQA728rNqx+1DgcIG+9Q4j+y5GYlbwUEEAdihgG5cfs5n9lFwjJpqqNIIruDrthCMwvSMoaQl0xmfswphNHL6ZD3uVWOjus9jEXeytMWYC4T3WUKbZtBlIYAz9ahGkETrVZR9WOrK4G2yq2dmKlnIAZslpLQmN9E+ZrtUpQKUpQKUpQKUpQKUpQKUpQKUpQKUpQKUpQKUpQaugIgiQdwdZpbthRAAAGwAgD0FbUoFKUoFJrzHT/AFbvXsSL1o2p7JUR7mcvhXU3W7S0q6MXzoGBIEWxIcaDnJ1Z6QCkHEfYgD6Rf7g7Qs1vP2cuWQgdsQGTgDQeyxF7KNBJOgHiefgPE1Xu9HhrZQnVu8WgGWBBmDuJAEeAivF9J9F9JZX7N7zRdRbYW6B3exJe4XJBZBdeBIEhBIHHbEdUOkrilGxYKt24ablyGFy2UAyhIAk5ssnJ9k60HusLZKLBIJkkkKFBJJOw23/nNUelOrOHxTZryZzlyxnuBSIYCVVgpIztBIkToRXUFKDi4fqdhbZBW3EEH47pBZbnaqxUvDMH1zHXhMaVN0X1Zw+GYtZt5WOYTmdtGySO8x0+rTyyiupSgUpSgUpSgUpSgUpSgUpSgUpSgUpVUOXdgDCr3TG5aAYngACPflQWqVWOATXfXiGcH0YGRW2HkEqTMbHiRz50E9KUoFKUoFKo2bZugOXYAiQqEqAObfET7eVSDAADus4552b3zkg0FqlQYdzqG1IjUCA08QJ08qnoFKVXxmJyZQMuZ2yrmMAmCeHIHTlQTxWaqtg2be641nu5F9PhOlQdneta5+2XiGCq4HiGWFPkQPOg6NK1RwwBGoIkHxBragUpSgUpSgUpSgUpSgUpSgUpSgUpSgwar4IABv8A5Hnzzn9IqzVW85ttO6sddQMpA3HIgUFqq1w/WpB3V5E8AVMxxg6fxVBZ6Sd7joLZGTLLFhGonhqf61Bcxl0KHRO2JdhplXKgB0E/iUDWg69K8+OsOILZRgnOxkXbJGpI1M6RG2tbjpvEkx9CuAbSbtreY4HaNZoO7UWJfKpPL/j51y26ZvaRhXMqG1e2uWdSGnUR+fvV3BXmvW5uWzbMkZSytoD3WDIY1gEUG+CdisMpUqSvDUDYiCdI8a0wuMLu6kDu7EGftMsHn3Z9axh8QqW4JUFZU6gagxxPHf1qS1ZzWzBALgklDxPEHjHjQLIm6510CrykZmP+YVZrkYfEOr5GgXPA/DejTMp+y3iK6Vm/m5EaEHcH/fGglqljLxDpCl/vAbrmIUNHv6T4VdqlikC3EeQBqrSSBOXuneJ0I/ioJcdi+ytlomI0HGSB+tbo2dAYMMux31H9aw6LcEGGHHWR46xVdekApcMAAjKojUtKggADc8IFBjoL/wBPaGultV137oymfUVfqp0XbZbSh9GILMPuliWK+kx6VboFKUoFKUoFKUoFKUoFKUoFKUoFKUoNLl4LuY/M+Q41AyG4e8IQEGDu5GokcFB4cfzksay3iSByAMfpNTUHK7Xs8Rc0JzWwwAiWK6ECTvWLidtbP1d1BcHeRgOOhBAfun90isdYLnZBL/C2wzfuMQG9q6s0HnLvVyzkLfRRmCwIdxOXYNBnKfX1rkYfoVnmMBby6wfpblWzZpIIO3ppPKa93UGDOhH3WYfOf1oOYeqGFKgdlAgCA9zlpIbXYfPxM63es9qwTbNu8MhyKBbJz5QuqRuO8BPEz4Gu6a8r0zhOwEl8e8szl7JDZBEQRsFG8QePjFBb/vZZkfV35O/1D6bbmOEj/jWutYXvuRtoCOGaJJ9iK8thEa5P1nSKDLvcyqszIgxMmQPCOeteps4UhFXM0jciJY8SZHE60G2Lwi3VysPI8VPiDwNUcHiG+0Za2/ZOfvKfhbzkj5+NWcTgC6wLt1NtVKAiCDxU77VzbYP/AFTatEKPEsi76cZig71YNBUV+79lfiPrlH3j/vegjsKO0YqABAUxAlgeXhMf8VUxiEXhl0LrKk7dokwDyKkiulbthQANhVHp0Razje2y3B6HX5E0F2xdDqGHEe3iPTapKrYbRmXge+PJpn/ECfWrNApSlApSlApSlApSlApSo794IpZtAoLHc6ASdBvpQSUrxT9YDqV6QTViQLlg93M3dTQA6SBrqaz/AHnIWDjbOYMMx7F9Vyd6FG3eO+sAc6D2lK8QvWFyrMMfZyqVznsG+rzLMctATrtr6dLobp8XbyKcVbuSmXIltkzOACzyZgd1oE8fKg7uFbubbZh5wxH6VILwK5hqIzekTWmGPcHHf8zXI6P6QyIqm05kTbACSwMSPi2DEzwAIoOh0xYF3D3FP2rbflNadFubli0094AE847pHrrWmL6RYKQ1q5HZuS8JkWF2Pfn2BrXqtP0OzOhNsHXnrQXgZu+SD/Ex/wDEUwqw1wfjn3VT+c1Ww+IzYh4mMoQHgSveJ/8A1Hsasp+1b9xfzf8ApQWKxFZpQVscYQ8yF05sB+tWar474QeIdf8AMB+RqxQRYrEC2jMdlBNczA2yLSKfiuNnbynMT7ZR61v0we0e3ZGzHM/7q6x6mreGSXZjw+rXkBv7t8lFBZqrgQO9r3sxzTvvp6REcqt1Vs63bh4hUX01bf1+VBarmdYLn1WXi7BB6kT8q6dcC3iu2vtcOtuzov4nOgjmT+lB1MIpL3DwBCLyCqD695m+XhVuoMJZKKAd92jixMn5k1PQKUpQKUpQKUpQKUpQKEUpQa9mPCnZjwralBqLY8BWtrDqgAVQoGwUAAbnYeZ96kpQV8K3xCdVYg8pOYfJhVPoq2ZkiMiC35EElwPAfD5xyqa+FRmcj7Bbzyaxz0j2NWMJbKooO8a+Z1PzmgpdYmPYFV3crbH8TCflNX7FrIqqNgAPYRUGMt5ntDwYt7KY+Zq0aDm4PUoZ1IuXG47sAF9JA/hq1YebjcO6u++71BgVAuOPukjyzN2n5MParOGElm8WMeSgL+YNBPSlKCvij8A8XHyBf/TViq+L0ytwVpPIEFZ/xTU9ByEMY1p42u78p/I10MG+jDiHaeUsSPkR71X6S6NNwq6HLcT4SdjyPL+daWcZDSwyNotweE/A4PFZkTz5UHTqvhviufv/AJIg/OanqDBn4hxDt8zmHyYUGnSt4pZdhuFMcidJrjdHXxb7BOzuMGVrhZUlS0DL3p3AJ05V38VYFxGU7MCK4ltblhQlxSyKZS4gkpzI8NT6Eig7K4qTGVx5rpXKudY3A0wuJJ7swggTEjUgmNeEaVbzLiLbW2MZl3QxmU/bQ7jX1B9CaL9TrRM9riQYgkXnBOoO/DUcIoJU6xsc3/S4kZRIm2O93gsDvb6z5AnhXWw9wsqkjKSoJU6lSRJB8tq4+K6ppcfP2uIXiVW6wU7xodo5RXTwOBFlMilmEky7F21M7nWgs0pSgUpSgUpSgUpSgUpSgUpSgqdJ281sjmPmQCPUEj1q0DUONHcbkJ9jP6UysuiwR4GQR5ETQbvGZfHWPapK52I7TtLbSIGeVGzAgR3jxB/M1aOJ/C0+EH89vnQVYyXrhG7rbgc5df5H0q9at5QANhpVK2jG6heJyOYHDvJAnjAJHrXQoFKUoMOoIg7HeocG8oAdx3T5jT+vrU9QWB3n/eHr3EoJ6gv4VXOo4FTzVhBB+VT1DiLpGiiWO07DmeQkUGuBJNtZJJAgk7kjSfWJrW/3GD7Awr/6WPkTH8XKprFvKoXwEefOtMd+zf8Acb/KaCelYFZoKWIwwQBl0yuG5d45WHkQZjxg1dqpiXzsLY11DN+EAyPUkD0mrQoM0pSgUpSgUpSgUpSgUpSgUpSgUpSgw6yIPHSo8M0ovlB8xoalrAFBWxR7w5Cf8afoDVqsEVmgrlJuz4JH/wBmB/01YrEVmgUpSgVBY+K5+8P8iVPWAoE89+fD9KDNV1M3T+FB7sT/AOIqxWAvzoM1pdWQR4gj3relBpZPdHkPyresKsCBtWaCtgtmP3nY+cHLPsoqzWqIFEDYVtQKUpQKUpQKUpQ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475" y="-1516063"/>
            <a:ext cx="3810000" cy="317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2773" name="Picture 8" descr="https://encrypted-tbn2.gstatic.com/images?q=tbn:ANd9GcSQQfsqBlthO0X5TlnZk0P5Jgewx2AOvuzSQM5IKMoGgwPhntIS2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276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0" descr="https://encrypted-tbn0.gstatic.com/images?q=tbn:ANd9GcTOPt9LqZtlqMFYyVon9Ajl-7L-EkkYVzx9cYluiFQhI0OrHta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13635" r="2406"/>
          <a:stretch>
            <a:fillRect/>
          </a:stretch>
        </p:blipFill>
        <p:spPr bwMode="auto">
          <a:xfrm>
            <a:off x="457200" y="3200400"/>
            <a:ext cx="3657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Documents and Settings\user1\My Documents\My Pictures\spinal cord 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3657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734810" y="6488668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83586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382000" cy="5562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latin typeface="Comic Sans MS" panose="030F0702030302020204" pitchFamily="66" charset="0"/>
              </a:rPr>
              <a:t>Spina Bifida</a:t>
            </a:r>
          </a:p>
          <a:p>
            <a:pPr marL="68263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Failure of fusion of the halves of vertebral arches</a:t>
            </a:r>
          </a:p>
          <a:p>
            <a:pPr marL="68263" indent="0">
              <a:buNone/>
            </a:pPr>
            <a:r>
              <a:rPr lang="en-US" sz="2800" b="1" dirty="0">
                <a:solidFill>
                  <a:srgbClr val="92D050"/>
                </a:solidFill>
              </a:rPr>
              <a:t>Incidence</a:t>
            </a:r>
            <a:r>
              <a:rPr lang="en-US" sz="2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0.04 - 0.15%        </a:t>
            </a:r>
            <a:r>
              <a:rPr lang="en-US" sz="2800" b="1" dirty="0">
                <a:solidFill>
                  <a:srgbClr val="92D050"/>
                </a:solidFill>
              </a:rPr>
              <a:t>Sex</a:t>
            </a:r>
            <a:r>
              <a:rPr lang="en-US" sz="2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dirty="0">
                <a:latin typeface="Comic Sans MS" panose="030F0702030302020204" pitchFamily="66" charset="0"/>
              </a:rPr>
              <a:t>more frequent in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females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68263" indent="0">
              <a:buNone/>
            </a:pPr>
            <a:endParaRPr lang="en-US" sz="2800" dirty="0">
              <a:latin typeface="Comic Sans MS" panose="030F0702030302020204" pitchFamily="66" charset="0"/>
            </a:endParaRPr>
          </a:p>
          <a:p>
            <a:pPr marL="411163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</a:pP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Occulta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68263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	Spinal dermal sinus</a:t>
            </a:r>
          </a:p>
          <a:p>
            <a:pPr marL="68263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	Tethered cord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Manifesta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68263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	</a:t>
            </a:r>
            <a:r>
              <a:rPr lang="en-US" sz="2400" dirty="0" err="1">
                <a:latin typeface="Comic Sans MS" panose="030F0702030302020204" pitchFamily="66" charset="0"/>
              </a:rPr>
              <a:t>Meningocele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68263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	</a:t>
            </a:r>
            <a:r>
              <a:rPr lang="en-US" sz="2400" dirty="0" err="1">
                <a:latin typeface="Comic Sans MS" panose="030F0702030302020204" pitchFamily="66" charset="0"/>
              </a:rPr>
              <a:t>Meningomyelocele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68263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	</a:t>
            </a:r>
            <a:r>
              <a:rPr lang="en-US" sz="2400" dirty="0" err="1">
                <a:latin typeface="Comic Sans MS" panose="030F0702030302020204" pitchFamily="66" charset="0"/>
              </a:rPr>
              <a:t>Myelochisis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68263" indent="0">
              <a:buNone/>
            </a:pPr>
            <a:endParaRPr lang="en-US" dirty="0"/>
          </a:p>
        </p:txBody>
      </p:sp>
      <p:sp>
        <p:nvSpPr>
          <p:cNvPr id="4" name="Title 4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153400" cy="706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6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Spinal Cord Anomalies</a:t>
            </a:r>
          </a:p>
        </p:txBody>
      </p:sp>
      <p:pic>
        <p:nvPicPr>
          <p:cNvPr id="5" name="Picture 17" descr="C:\Users\Zeenat\Pictures\Pictur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29000"/>
            <a:ext cx="4554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734810" y="6488668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146060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52400" y="180975"/>
            <a:ext cx="8839200" cy="6302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600" b="1" spc="-1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Spina</a:t>
            </a:r>
            <a:r>
              <a:rPr lang="en-US" sz="36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Bifida </a:t>
            </a:r>
            <a:r>
              <a:rPr lang="en-US" sz="3600" b="1" spc="-1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Occulta</a:t>
            </a:r>
            <a:endParaRPr lang="en-US" sz="3600" b="1" spc="-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304799" y="1447800"/>
            <a:ext cx="5828805" cy="464820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/>
          <a:lstStyle/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/>
            </a:pPr>
            <a:r>
              <a:rPr lang="en-US" sz="2800" dirty="0">
                <a:latin typeface="Comic Sans MS" panose="030F0702030302020204" pitchFamily="66" charset="0"/>
              </a:rPr>
              <a:t>The </a:t>
            </a:r>
            <a:r>
              <a:rPr lang="en-US" sz="2800" u="sng" dirty="0">
                <a:solidFill>
                  <a:srgbClr val="00FF00"/>
                </a:solidFill>
                <a:latin typeface="Comic Sans MS" panose="030F0702030302020204" pitchFamily="66" charset="0"/>
              </a:rPr>
              <a:t>closed type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/>
            </a:pPr>
            <a:r>
              <a:rPr lang="en-US" sz="2800" dirty="0">
                <a:latin typeface="Comic Sans MS" panose="030F0702030302020204" pitchFamily="66" charset="0"/>
              </a:rPr>
              <a:t>Only one vertebra is affected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 clinical symptoms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/>
            </a:pPr>
            <a:r>
              <a:rPr lang="en-US" sz="2800" u="sng" dirty="0">
                <a:latin typeface="Comic Sans MS" panose="030F0702030302020204" pitchFamily="66" charset="0"/>
              </a:rPr>
              <a:t>Skin</a:t>
            </a:r>
            <a:r>
              <a:rPr lang="en-US" sz="2800" dirty="0">
                <a:latin typeface="Comic Sans MS" panose="030F0702030302020204" pitchFamily="66" charset="0"/>
              </a:rPr>
              <a:t> overlying it is </a:t>
            </a:r>
            <a:r>
              <a:rPr lang="en-US" sz="2800" u="sng" dirty="0">
                <a:latin typeface="Comic Sans MS" panose="030F0702030302020204" pitchFamily="66" charset="0"/>
              </a:rPr>
              <a:t>intact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/>
            </a:pPr>
            <a:r>
              <a:rPr lang="en-US" sz="2800" dirty="0">
                <a:latin typeface="Comic Sans MS" panose="030F0702030302020204" pitchFamily="66" charset="0"/>
              </a:rPr>
              <a:t>Sometimes covered by a tuft of hair</a:t>
            </a:r>
            <a:endParaRPr lang="en-US" sz="2800" u="sng" dirty="0">
              <a:latin typeface="Comic Sans MS" panose="030F0702030302020204" pitchFamily="66" charset="0"/>
            </a:endParaRP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/>
            </a:pPr>
            <a:r>
              <a:rPr lang="en-US" sz="2800" dirty="0">
                <a:solidFill>
                  <a:srgbClr val="FF99FF"/>
                </a:solidFill>
                <a:latin typeface="Comic Sans MS" panose="030F0702030302020204" pitchFamily="66" charset="0"/>
              </a:rPr>
              <a:t>Usually does not involve underlying neural tissue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2388" r="44383" b="46409"/>
          <a:stretch/>
        </p:blipFill>
        <p:spPr bwMode="auto">
          <a:xfrm>
            <a:off x="6363195" y="1604749"/>
            <a:ext cx="2208810" cy="304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8115795" y="2914650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4820" name="Picture 7" descr="msoEF2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21097" r="71085" b="38254"/>
          <a:stretch>
            <a:fillRect/>
          </a:stretch>
        </p:blipFill>
        <p:spPr bwMode="auto">
          <a:xfrm>
            <a:off x="6248400" y="1295400"/>
            <a:ext cx="2438400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7048995" y="41910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4810" y="6488668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6661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0" name="Picture 2" descr="C:\Users\Zeenat\Pictures\Pictur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r="1866" b="58667"/>
          <a:stretch>
            <a:fillRect/>
          </a:stretch>
        </p:blipFill>
        <p:spPr bwMode="auto">
          <a:xfrm>
            <a:off x="5486400" y="838200"/>
            <a:ext cx="35544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7588" r="44578" b="45849"/>
          <a:stretch/>
        </p:blipFill>
        <p:spPr bwMode="auto">
          <a:xfrm>
            <a:off x="5562600" y="3733800"/>
            <a:ext cx="16795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4"/>
          <p:cNvSpPr txBox="1">
            <a:spLocks/>
          </p:cNvSpPr>
          <p:nvPr/>
        </p:nvSpPr>
        <p:spPr>
          <a:xfrm>
            <a:off x="76200" y="57150"/>
            <a:ext cx="8964612" cy="6302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600" b="1" spc="-1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Spina</a:t>
            </a:r>
            <a:r>
              <a:rPr lang="en-US" sz="3600" b="1" spc="-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Bifida </a:t>
            </a:r>
            <a:r>
              <a:rPr lang="en-US" sz="3600" b="1" spc="-1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Cystica</a:t>
            </a:r>
            <a:endParaRPr lang="en-US" sz="3600" b="1" spc="-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7"/>
          <p:cNvSpPr txBox="1">
            <a:spLocks/>
          </p:cNvSpPr>
          <p:nvPr/>
        </p:nvSpPr>
        <p:spPr bwMode="auto">
          <a:xfrm>
            <a:off x="0" y="762000"/>
            <a:ext cx="5486400" cy="6019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q"/>
              <a:defRPr/>
            </a:pPr>
            <a:r>
              <a:rPr lang="en-US" sz="2000" b="1" dirty="0">
                <a:latin typeface="Comic Sans MS" panose="030F0702030302020204" pitchFamily="66" charset="0"/>
              </a:rPr>
              <a:t>The </a:t>
            </a:r>
            <a:r>
              <a:rPr lang="en-US" sz="2000" b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open type</a:t>
            </a:r>
          </a:p>
          <a:p>
            <a:pPr marL="354013" indent="-285750">
              <a:spcBef>
                <a:spcPts val="700"/>
              </a:spcBef>
              <a:buClr>
                <a:schemeClr val="tx2"/>
              </a:buClr>
              <a:buSzPct val="95000"/>
              <a:buFont typeface="Courier New" panose="02070309020205020404" pitchFamily="49" charset="0"/>
              <a:buChar char="o"/>
              <a:defRPr/>
            </a:pPr>
            <a:r>
              <a:rPr lang="en-US" sz="2000" dirty="0" err="1">
                <a:latin typeface="Comic Sans MS" panose="030F0702030302020204" pitchFamily="66" charset="0"/>
              </a:rPr>
              <a:t>Cystica</a:t>
            </a:r>
            <a:r>
              <a:rPr lang="en-US" sz="2000" dirty="0">
                <a:latin typeface="Comic Sans MS" panose="030F0702030302020204" pitchFamily="66" charset="0"/>
              </a:rPr>
              <a:t> is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the most severe and complex </a:t>
            </a:r>
            <a:r>
              <a:rPr lang="en-US" sz="2000" dirty="0">
                <a:latin typeface="Comic Sans MS" panose="030F0702030302020204" pitchFamily="66" charset="0"/>
              </a:rPr>
              <a:t>form of </a:t>
            </a:r>
            <a:r>
              <a:rPr lang="en-US" sz="2000" dirty="0" err="1">
                <a:latin typeface="Comic Sans MS" panose="030F0702030302020204" pitchFamily="66" charset="0"/>
              </a:rPr>
              <a:t>spina</a:t>
            </a:r>
            <a:r>
              <a:rPr lang="en-US" sz="2000" dirty="0">
                <a:latin typeface="Comic Sans MS" panose="030F0702030302020204" pitchFamily="66" charset="0"/>
              </a:rPr>
              <a:t> bifida. </a:t>
            </a:r>
            <a:r>
              <a:rPr lang="en-US" sz="2000" dirty="0">
                <a:solidFill>
                  <a:srgbClr val="FFFF00"/>
                </a:solidFill>
                <a:latin typeface="Comic Sans MS" panose="030F0702030302020204" pitchFamily="66" charset="0"/>
              </a:rPr>
              <a:t>It usually involves serious neurological problems. </a:t>
            </a:r>
            <a:r>
              <a:rPr lang="en-US" sz="2000" dirty="0">
                <a:latin typeface="Comic Sans MS" panose="030F0702030302020204" pitchFamily="66" charset="0"/>
              </a:rPr>
              <a:t>A portion of the nerves and the spinal cord are exposed outside the body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Neurological symptoms </a:t>
            </a:r>
            <a:r>
              <a:rPr lang="en-US" sz="2000" dirty="0">
                <a:latin typeface="+mn-lt"/>
              </a:rPr>
              <a:t>are present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Courier New" panose="02070309020205020404" pitchFamily="49" charset="0"/>
              <a:buChar char="o"/>
              <a:defRPr/>
            </a:pPr>
            <a:r>
              <a:rPr lang="en-US" b="1" u="sng" dirty="0">
                <a:latin typeface="Comic Sans MS" panose="030F0702030302020204" pitchFamily="66" charset="0"/>
              </a:rPr>
              <a:t>Subdivided into:</a:t>
            </a:r>
          </a:p>
          <a:p>
            <a:pPr marL="514350" indent="-514350">
              <a:spcBef>
                <a:spcPts val="700"/>
              </a:spcBef>
              <a:buClr>
                <a:schemeClr val="tx2"/>
              </a:buClr>
              <a:buSzPct val="95000"/>
              <a:buFont typeface="+mj-lt"/>
              <a:buAutoNum type="arabicPeriod"/>
              <a:defRPr/>
            </a:pP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Spina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bifida with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meningocoele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en-US" sz="2000" dirty="0">
                <a:latin typeface="+mn-lt"/>
              </a:rPr>
              <a:t>protrusion of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sac</a:t>
            </a:r>
            <a:r>
              <a:rPr lang="en-US" sz="2000" dirty="0">
                <a:latin typeface="+mn-lt"/>
              </a:rPr>
              <a:t> containing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meninges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&amp;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cerebrospinal fluid</a:t>
            </a:r>
          </a:p>
          <a:p>
            <a:pPr marL="514350" indent="-514350">
              <a:spcBef>
                <a:spcPts val="700"/>
              </a:spcBef>
              <a:buClr>
                <a:schemeClr val="tx2"/>
              </a:buClr>
              <a:buSzPct val="95000"/>
              <a:buFont typeface="+mj-lt"/>
              <a:buAutoNum type="arabicPeriod"/>
              <a:defRPr/>
            </a:pP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Spina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bifida with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meningomyelocoele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en-US" sz="2000" dirty="0">
                <a:latin typeface="+mn-lt"/>
              </a:rPr>
              <a:t>protrusion of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sac</a:t>
            </a:r>
            <a:r>
              <a:rPr lang="en-US" sz="2000" dirty="0">
                <a:latin typeface="+mn-lt"/>
              </a:rPr>
              <a:t> containing </a:t>
            </a:r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meninges</a:t>
            </a:r>
            <a:r>
              <a:rPr lang="en-US" sz="2000" dirty="0">
                <a:latin typeface="+mn-lt"/>
              </a:rPr>
              <a:t> with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spinal cord </a:t>
            </a:r>
            <a:r>
              <a:rPr lang="en-US" sz="2000" dirty="0">
                <a:latin typeface="+mn-lt"/>
              </a:rPr>
              <a:t>and/or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nerve roots</a:t>
            </a:r>
          </a:p>
          <a:p>
            <a:pPr marL="514350" indent="-514350">
              <a:spcBef>
                <a:spcPts val="700"/>
              </a:spcBef>
              <a:buClr>
                <a:schemeClr val="tx2"/>
              </a:buClr>
              <a:buSzPct val="95000"/>
              <a:buFont typeface="+mj-lt"/>
              <a:buAutoNum type="arabicPeriod"/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Spina bifida with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myeloschisis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spinal cord is open </a:t>
            </a:r>
            <a:r>
              <a:rPr lang="en-US" sz="2000" u="sng" dirty="0">
                <a:latin typeface="+mn-lt"/>
              </a:rPr>
              <a:t>due to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failure</a:t>
            </a:r>
            <a:r>
              <a:rPr lang="en-US" sz="2000" dirty="0">
                <a:latin typeface="+mn-lt"/>
              </a:rPr>
              <a:t> of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neural folds  to develop</a:t>
            </a:r>
          </a:p>
        </p:txBody>
      </p:sp>
      <p:pic>
        <p:nvPicPr>
          <p:cNvPr id="35844" name="Picture 2" descr="C:\Documents and Settings\user1\My Documents\My Pictures\spina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883" r="3703" b="2692"/>
          <a:stretch>
            <a:fillRect/>
          </a:stretch>
        </p:blipFill>
        <p:spPr bwMode="auto">
          <a:xfrm>
            <a:off x="5562600" y="3733800"/>
            <a:ext cx="16795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80037" y="4457700"/>
            <a:ext cx="2154238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with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meningomyelocoele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848" name="TextBox 7"/>
          <p:cNvSpPr txBox="1">
            <a:spLocks noChangeArrowheads="1"/>
          </p:cNvSpPr>
          <p:nvPr/>
        </p:nvSpPr>
        <p:spPr bwMode="auto">
          <a:xfrm>
            <a:off x="6000750" y="5334000"/>
            <a:ext cx="3810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b="1">
                <a:solidFill>
                  <a:schemeClr val="bg2"/>
                </a:solidFill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15200" y="3733800"/>
            <a:ext cx="1725612" cy="2613025"/>
            <a:chOff x="7200900" y="3810000"/>
            <a:chExt cx="1828800" cy="2613025"/>
          </a:xfrm>
        </p:grpSpPr>
        <p:pic>
          <p:nvPicPr>
            <p:cNvPr id="35845" name="Picture 3" descr="C:\Documents and Settings\user1\My Documents\My Pictures\spina 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900" y="3810000"/>
              <a:ext cx="1828800" cy="261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460134" y="5791200"/>
              <a:ext cx="1477274" cy="276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with </a:t>
              </a:r>
              <a:r>
                <a:rPr lang="en-US" sz="1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myeloschisis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5849" name="TextBox 8"/>
            <p:cNvSpPr txBox="1">
              <a:spLocks noChangeArrowheads="1"/>
            </p:cNvSpPr>
            <p:nvPr/>
          </p:nvSpPr>
          <p:spPr bwMode="auto">
            <a:xfrm>
              <a:off x="8039101" y="5345112"/>
              <a:ext cx="457200" cy="3698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altLang="en-US" b="1" dirty="0">
                  <a:solidFill>
                    <a:schemeClr val="bg2"/>
                  </a:solidFill>
                </a:rPr>
                <a:t> 3</a:t>
              </a:r>
            </a:p>
          </p:txBody>
        </p:sp>
      </p:grpSp>
      <p:sp>
        <p:nvSpPr>
          <p:cNvPr id="35851" name="TextBox 7"/>
          <p:cNvSpPr txBox="1">
            <a:spLocks noChangeArrowheads="1"/>
          </p:cNvSpPr>
          <p:nvPr/>
        </p:nvSpPr>
        <p:spPr bwMode="auto">
          <a:xfrm>
            <a:off x="5486400" y="1676400"/>
            <a:ext cx="685800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b="1" dirty="0">
                <a:solidFill>
                  <a:schemeClr val="bg2"/>
                </a:solidFill>
              </a:rPr>
              <a:t>    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59612" y="2346324"/>
            <a:ext cx="2084388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with </a:t>
            </a:r>
            <a:r>
              <a:rPr 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meningocoele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3" t="27119" r="44286" b="46988"/>
          <a:stretch/>
        </p:blipFill>
        <p:spPr bwMode="auto">
          <a:xfrm>
            <a:off x="7058251" y="762000"/>
            <a:ext cx="1982561" cy="252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8638041" y="1666876"/>
            <a:ext cx="315686" cy="3810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900408" y="4602077"/>
            <a:ext cx="315686" cy="3810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734810" y="6488668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92118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953000"/>
            <a:ext cx="7772400" cy="914400"/>
          </a:xfrm>
        </p:spPr>
        <p:txBody>
          <a:bodyPr/>
          <a:lstStyle/>
          <a:p>
            <a:r>
              <a:rPr lang="en-US" dirty="0"/>
              <a:t>Welcome back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2" b="8467"/>
          <a:stretch/>
        </p:blipFill>
        <p:spPr>
          <a:xfrm>
            <a:off x="1676400" y="76200"/>
            <a:ext cx="5105400" cy="43437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"/>
          <a:stretch/>
        </p:blipFill>
        <p:spPr>
          <a:xfrm>
            <a:off x="4800600" y="4548187"/>
            <a:ext cx="2057400" cy="2062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"/>
          <a:stretch/>
        </p:blipFill>
        <p:spPr>
          <a:xfrm>
            <a:off x="4800600" y="4572000"/>
            <a:ext cx="2057400" cy="20621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34810" y="6488668"/>
            <a:ext cx="40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7807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72000"/>
          </a:xfrm>
        </p:spPr>
        <p:txBody>
          <a:bodyPr/>
          <a:lstStyle/>
          <a:p>
            <a:pPr marL="457200" indent="-457200">
              <a:defRPr/>
            </a:pPr>
            <a:r>
              <a:rPr lang="en-US" dirty="0"/>
              <a:t>Primitive node</a:t>
            </a:r>
          </a:p>
          <a:p>
            <a:pPr marL="457200" indent="-457200">
              <a:defRPr/>
            </a:pPr>
            <a:r>
              <a:rPr lang="en-US" dirty="0"/>
              <a:t>Primitive streak</a:t>
            </a:r>
          </a:p>
          <a:p>
            <a:pPr marL="457200" indent="-457200">
              <a:defRPr/>
            </a:pPr>
            <a:r>
              <a:rPr lang="en-US" dirty="0"/>
              <a:t>Intra </a:t>
            </a:r>
            <a:r>
              <a:rPr lang="en-US" dirty="0" err="1"/>
              <a:t>embryomic</a:t>
            </a:r>
            <a:r>
              <a:rPr lang="en-US" dirty="0"/>
              <a:t> mesoderm</a:t>
            </a:r>
          </a:p>
          <a:p>
            <a:pPr marL="457200" indent="-457200">
              <a:defRPr/>
            </a:pPr>
            <a:r>
              <a:rPr lang="en-US" dirty="0"/>
              <a:t>Notochord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t="1794"/>
          <a:stretch>
            <a:fillRect/>
          </a:stretch>
        </p:blipFill>
        <p:spPr bwMode="auto">
          <a:xfrm>
            <a:off x="4495800" y="3209925"/>
            <a:ext cx="347555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2274096" flipV="1">
            <a:off x="5611412" y="4936194"/>
            <a:ext cx="528746" cy="304800"/>
          </a:xfrm>
          <a:prstGeom prst="rightArrow">
            <a:avLst/>
          </a:prstGeom>
          <a:solidFill>
            <a:srgbClr val="EA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9201098" flipV="1">
            <a:off x="6097760" y="4264111"/>
            <a:ext cx="528746" cy="30480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734810" y="6400800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4174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le0027"/>
          <p:cNvPicPr>
            <a:picLocks noChangeAspect="1" noChangeArrowheads="1"/>
          </p:cNvPicPr>
          <p:nvPr/>
        </p:nvPicPr>
        <p:blipFill>
          <a:blip r:embed="rId2"/>
          <a:srcRect l="5373" t="8680" r="6866" b="6691"/>
          <a:stretch>
            <a:fillRect/>
          </a:stretch>
        </p:blipFill>
        <p:spPr>
          <a:xfrm>
            <a:off x="4724400" y="198438"/>
            <a:ext cx="3962400" cy="3154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2" descr="C:\Documents and Settings\Zeenet\My Documents\My Pictures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t="2534" r="9305" b="3712"/>
          <a:stretch>
            <a:fillRect/>
          </a:stretch>
        </p:blipFill>
        <p:spPr bwMode="auto">
          <a:xfrm>
            <a:off x="4572000" y="3429000"/>
            <a:ext cx="42830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6096000" y="2438400"/>
            <a:ext cx="925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1400" b="1">
                <a:solidFill>
                  <a:srgbClr val="002060"/>
                </a:solidFill>
              </a:rPr>
              <a:t>Yolk sac</a:t>
            </a: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6096000" y="12192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Amniotic  </a:t>
            </a:r>
          </a:p>
          <a:p>
            <a:pPr algn="ctr"/>
            <a:r>
              <a:rPr lang="en-US" altLang="en-US" sz="1200" b="1">
                <a:solidFill>
                  <a:srgbClr val="FFFF00"/>
                </a:solidFill>
              </a:rPr>
              <a:t>cavity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150" y="2459038"/>
            <a:ext cx="4038600" cy="1938337"/>
          </a:xfrm>
          <a:prstGeom prst="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Notochord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 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stimulates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 </a:t>
            </a:r>
            <a:r>
              <a: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neural tube formation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which in turn 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stimulates </a:t>
            </a:r>
            <a:r>
              <a: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development of the vertebral column.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4495800"/>
            <a:ext cx="4038600" cy="1200150"/>
          </a:xfrm>
          <a:prstGeom prst="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The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Neural Tube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is a derivative of the 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ectoderm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457200"/>
            <a:ext cx="4038600" cy="1887538"/>
          </a:xfrm>
          <a:prstGeom prst="rect">
            <a:avLst/>
          </a:prstGeom>
          <a:solidFill>
            <a:srgbClr val="FF3399"/>
          </a:solidFill>
          <a:ln>
            <a:solidFill>
              <a:srgbClr val="FFFF00"/>
            </a:solidFill>
          </a:ln>
        </p:spPr>
        <p:txBody>
          <a:bodyPr/>
          <a:lstStyle/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The Three Germ Layers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en-US" sz="2400" b="1" dirty="0">
                <a:solidFill>
                  <a:srgbClr val="00FF00"/>
                </a:solidFill>
                <a:cs typeface="Tahoma" pitchFamily="34" charset="0"/>
              </a:rPr>
              <a:t>Ectoderm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en-US" sz="2400" b="1" dirty="0">
                <a:solidFill>
                  <a:srgbClr val="00FF00"/>
                </a:solidFill>
                <a:cs typeface="Tahoma" pitchFamily="34" charset="0"/>
              </a:rPr>
              <a:t>Mesoderm</a:t>
            </a:r>
          </a:p>
          <a:p>
            <a:pPr marL="411163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"/>
              <a:defRPr/>
            </a:pPr>
            <a:r>
              <a:rPr lang="en-US" sz="2400" b="1" dirty="0">
                <a:solidFill>
                  <a:srgbClr val="00FF00"/>
                </a:solidFill>
                <a:cs typeface="Tahoma" pitchFamily="34" charset="0"/>
              </a:rPr>
              <a:t>Endoderm</a:t>
            </a:r>
          </a:p>
        </p:txBody>
      </p:sp>
      <p:sp>
        <p:nvSpPr>
          <p:cNvPr id="11" name="Oval 10"/>
          <p:cNvSpPr/>
          <p:nvPr/>
        </p:nvSpPr>
        <p:spPr>
          <a:xfrm>
            <a:off x="6781800" y="228600"/>
            <a:ext cx="914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24400" y="1219200"/>
            <a:ext cx="11430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76800" y="2286000"/>
            <a:ext cx="990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734810" y="6488668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1787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Tube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7772400" cy="4572000"/>
          </a:xfrm>
        </p:spPr>
        <p:txBody>
          <a:bodyPr/>
          <a:lstStyle/>
          <a:p>
            <a:pPr>
              <a:defRPr/>
            </a:pPr>
            <a:r>
              <a:rPr lang="en-US" dirty="0"/>
              <a:t>Arises from the ectoderm overlying</a:t>
            </a:r>
          </a:p>
          <a:p>
            <a:pPr marL="68263" indent="0">
              <a:buNone/>
              <a:defRPr/>
            </a:pPr>
            <a:r>
              <a:rPr lang="en-US" dirty="0"/>
              <a:t>     the notochord</a:t>
            </a:r>
          </a:p>
          <a:p>
            <a:pPr>
              <a:defRPr/>
            </a:pPr>
            <a:r>
              <a:rPr lang="en-US" dirty="0"/>
              <a:t>Gives rise to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brain</a:t>
            </a:r>
            <a:r>
              <a:rPr lang="en-US" dirty="0"/>
              <a:t> and </a:t>
            </a:r>
          </a:p>
          <a:p>
            <a:pPr marL="68263" indent="0">
              <a:buNone/>
              <a:defRPr/>
            </a:pPr>
            <a:r>
              <a:rPr lang="en-US" dirty="0"/>
              <a:t>     the </a:t>
            </a:r>
            <a:r>
              <a:rPr lang="en-US" dirty="0">
                <a:solidFill>
                  <a:schemeClr val="accent2"/>
                </a:solidFill>
              </a:rPr>
              <a:t>spinal cord</a:t>
            </a:r>
          </a:p>
          <a:p>
            <a:pPr>
              <a:defRPr/>
            </a:pPr>
            <a:r>
              <a:rPr lang="en-US" dirty="0"/>
              <a:t>Cervical flexure  </a:t>
            </a:r>
          </a:p>
          <a:p>
            <a:pPr>
              <a:defRPr/>
            </a:pPr>
            <a:r>
              <a:rPr lang="en-US" dirty="0"/>
              <a:t>Cephalic flexure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 r="62643" b="50000"/>
          <a:stretch>
            <a:fillRect/>
          </a:stretch>
        </p:blipFill>
        <p:spPr bwMode="auto">
          <a:xfrm>
            <a:off x="6248400" y="2476500"/>
            <a:ext cx="208761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7263634" y="2362200"/>
            <a:ext cx="327791" cy="609600"/>
          </a:xfrm>
          <a:prstGeom prst="straightConnector1">
            <a:avLst/>
          </a:prstGeom>
          <a:ln w="38100">
            <a:solidFill>
              <a:srgbClr val="E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15218" r="8629" b="14188"/>
          <a:stretch>
            <a:fillRect/>
          </a:stretch>
        </p:blipFill>
        <p:spPr bwMode="auto">
          <a:xfrm>
            <a:off x="6096000" y="2095500"/>
            <a:ext cx="224954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7772400" y="2657475"/>
            <a:ext cx="457200" cy="381000"/>
          </a:xfrm>
          <a:prstGeom prst="straightConnector1">
            <a:avLst/>
          </a:prstGeom>
          <a:ln w="38100">
            <a:solidFill>
              <a:schemeClr val="accent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34150" y="2247900"/>
            <a:ext cx="581025" cy="504825"/>
          </a:xfrm>
          <a:prstGeom prst="straightConnector1">
            <a:avLst/>
          </a:prstGeom>
          <a:ln w="38100">
            <a:solidFill>
              <a:schemeClr val="accent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734810" y="6488668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7620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09675"/>
            <a:ext cx="7772400" cy="5257800"/>
          </a:xfrm>
        </p:spPr>
        <p:txBody>
          <a:bodyPr/>
          <a:lstStyle/>
          <a:p>
            <a:r>
              <a:rPr lang="en-US" altLang="en-US" sz="2400" dirty="0"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The notochord induces the </a:t>
            </a:r>
          </a:p>
          <a:p>
            <a:pPr marL="68263" indent="0">
              <a:buNone/>
            </a:pPr>
            <a:r>
              <a:rPr lang="en-US" altLang="en-US" sz="2400" dirty="0"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    ectoderm above it which </a:t>
            </a:r>
          </a:p>
          <a:p>
            <a:pPr marL="68263" indent="0">
              <a:buNone/>
            </a:pPr>
            <a:r>
              <a:rPr lang="en-US" altLang="en-US" sz="2400" dirty="0"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    thickens to form the </a:t>
            </a:r>
            <a:r>
              <a:rPr lang="en-US" altLang="en-US" sz="2400" dirty="0">
                <a:solidFill>
                  <a:srgbClr val="FF0000"/>
                </a:solidFill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neural plate</a:t>
            </a:r>
          </a:p>
          <a:p>
            <a:pPr marL="68263" indent="0">
              <a:buNone/>
            </a:pPr>
            <a:endParaRPr lang="en-US" altLang="en-US" sz="2400" dirty="0">
              <a:latin typeface="Comic Sans MS" panose="030F0702030302020204" pitchFamily="66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2400" dirty="0"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The neural plate folds to </a:t>
            </a:r>
          </a:p>
          <a:p>
            <a:pPr marL="68263" indent="0">
              <a:buNone/>
            </a:pPr>
            <a:r>
              <a:rPr lang="en-US" altLang="en-US" sz="2400" dirty="0"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    form </a:t>
            </a:r>
            <a:r>
              <a:rPr lang="en-US" altLang="en-US" sz="2400" dirty="0">
                <a:solidFill>
                  <a:srgbClr val="FF0000"/>
                </a:solidFill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neural groove </a:t>
            </a:r>
            <a:r>
              <a:rPr lang="en-US" altLang="en-US" sz="2400" dirty="0"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with</a:t>
            </a:r>
          </a:p>
          <a:p>
            <a:pPr marL="68263" indent="0">
              <a:buNone/>
            </a:pPr>
            <a:r>
              <a:rPr lang="en-US" altLang="en-US" sz="2400" dirty="0"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    prominent neural folds</a:t>
            </a:r>
          </a:p>
          <a:p>
            <a:pPr marL="68263" indent="0">
              <a:buNone/>
            </a:pPr>
            <a:endParaRPr lang="en-US" altLang="en-US" sz="2400" dirty="0">
              <a:latin typeface="Comic Sans MS" panose="030F0702030302020204" pitchFamily="66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2400" dirty="0"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altLang="en-US" sz="2400" dirty="0">
                <a:solidFill>
                  <a:srgbClr val="FF0000"/>
                </a:solidFill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neural folds </a:t>
            </a:r>
            <a:r>
              <a:rPr lang="en-US" altLang="en-US" sz="2400" dirty="0"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approaches</a:t>
            </a:r>
          </a:p>
          <a:p>
            <a:pPr marL="68263" indent="0">
              <a:buNone/>
            </a:pPr>
            <a:r>
              <a:rPr lang="en-US" altLang="en-US" sz="2400" dirty="0"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    each others with deepening</a:t>
            </a:r>
          </a:p>
          <a:p>
            <a:pPr marL="68263" indent="0">
              <a:buNone/>
            </a:pPr>
            <a:r>
              <a:rPr lang="en-US" altLang="en-US" sz="2400" dirty="0">
                <a:latin typeface="Comic Sans MS" panose="030F07020303020202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    of the neural groove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57175"/>
            <a:ext cx="9144000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Neural Tube Formation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9" t="6680" r="20313" b="59204"/>
          <a:stretch>
            <a:fillRect/>
          </a:stretch>
        </p:blipFill>
        <p:spPr bwMode="auto">
          <a:xfrm>
            <a:off x="5943598" y="1524000"/>
            <a:ext cx="254752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3" t="34044" r="2284" b="36105"/>
          <a:stretch/>
        </p:blipFill>
        <p:spPr bwMode="auto">
          <a:xfrm>
            <a:off x="6122310" y="4114800"/>
            <a:ext cx="2368812" cy="163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6603122" y="4419600"/>
            <a:ext cx="864478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734810" y="6488668"/>
            <a:ext cx="28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6063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7772400" cy="4572000"/>
          </a:xfrm>
        </p:spPr>
        <p:txBody>
          <a:bodyPr/>
          <a:lstStyle/>
          <a:p>
            <a:r>
              <a:rPr lang="en-US" altLang="en-US" sz="2400" dirty="0">
                <a:latin typeface="Comic Sans MS" panose="030F0702030302020204" pitchFamily="66" charset="0"/>
              </a:rPr>
              <a:t>The neural folds fuse and </a:t>
            </a:r>
          </a:p>
          <a:p>
            <a:pPr marL="68263" indent="0">
              <a:buNone/>
            </a:pPr>
            <a:r>
              <a:rPr lang="en-US" altLang="en-US" sz="2400" dirty="0">
                <a:latin typeface="Comic Sans MS" panose="030F0702030302020204" pitchFamily="66" charset="0"/>
              </a:rPr>
              <a:t>    a </a:t>
            </a:r>
            <a:r>
              <a:rPr lang="en-US" alt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neural tube </a:t>
            </a:r>
            <a:r>
              <a:rPr lang="en-US" altLang="en-US" sz="2400" dirty="0">
                <a:latin typeface="Comic Sans MS" panose="030F0702030302020204" pitchFamily="66" charset="0"/>
              </a:rPr>
              <a:t>is formed</a:t>
            </a:r>
          </a:p>
          <a:p>
            <a:endParaRPr lang="en-US" altLang="en-US" sz="2400" dirty="0">
              <a:latin typeface="Comic Sans MS" panose="030F0702030302020204" pitchFamily="66" charset="0"/>
            </a:endParaRPr>
          </a:p>
          <a:p>
            <a:endParaRPr lang="en-US" altLang="en-US" sz="2400" dirty="0">
              <a:latin typeface="Comic Sans MS" panose="030F0702030302020204" pitchFamily="66" charset="0"/>
            </a:endParaRPr>
          </a:p>
          <a:p>
            <a:r>
              <a:rPr lang="en-US" altLang="en-US" sz="2400" dirty="0">
                <a:latin typeface="Comic Sans MS" panose="030F0702030302020204" pitchFamily="66" charset="0"/>
              </a:rPr>
              <a:t>The tube then separates </a:t>
            </a:r>
          </a:p>
          <a:p>
            <a:pPr marL="68263" indent="0">
              <a:buNone/>
            </a:pPr>
            <a:r>
              <a:rPr lang="en-US" altLang="en-US" sz="2400" dirty="0">
                <a:latin typeface="Comic Sans MS" panose="030F0702030302020204" pitchFamily="66" charset="0"/>
              </a:rPr>
              <a:t>    from the overlying ectoderm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4800"/>
            <a:ext cx="9144000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Neural Tube Formation</a:t>
            </a:r>
          </a:p>
        </p:txBody>
      </p:sp>
      <p:pic>
        <p:nvPicPr>
          <p:cNvPr id="6" name="Content Placeholder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50" r="54141" b="5635"/>
          <a:stretch/>
        </p:blipFill>
        <p:spPr bwMode="auto">
          <a:xfrm>
            <a:off x="5718175" y="3505200"/>
            <a:ext cx="24352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9" t="61835" r="15689" b="4904"/>
          <a:stretch>
            <a:fillRect/>
          </a:stretch>
        </p:blipFill>
        <p:spPr bwMode="auto">
          <a:xfrm>
            <a:off x="5791200" y="1219200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6705600" y="1828800"/>
            <a:ext cx="762000" cy="0"/>
          </a:xfrm>
          <a:prstGeom prst="straightConnector1">
            <a:avLst/>
          </a:prstGeom>
          <a:ln w="57150" cmpd="sng">
            <a:solidFill>
              <a:srgbClr val="EA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591300" y="4448175"/>
            <a:ext cx="762000" cy="0"/>
          </a:xfrm>
          <a:prstGeom prst="straightConnector1">
            <a:avLst/>
          </a:prstGeom>
          <a:ln w="57150" cmpd="sng">
            <a:solidFill>
              <a:srgbClr val="EA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734810" y="6488668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950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26585" r="66768" b="46828"/>
          <a:stretch/>
        </p:blipFill>
        <p:spPr bwMode="auto">
          <a:xfrm>
            <a:off x="304800" y="1905000"/>
            <a:ext cx="3057525" cy="272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 bwMode="auto">
          <a:xfrm>
            <a:off x="6400800" y="1905000"/>
            <a:ext cx="261143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3" t="26585" r="44057" b="46828"/>
          <a:stretch/>
        </p:blipFill>
        <p:spPr bwMode="auto">
          <a:xfrm>
            <a:off x="3372663" y="1905000"/>
            <a:ext cx="2913837" cy="272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304800"/>
            <a:ext cx="8859837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Neural Tube Formation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8734810" y="6488668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761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1449</Words>
  <Application>Microsoft Macintosh PowerPoint</Application>
  <PresentationFormat>On-screen Show (4:3)</PresentationFormat>
  <Paragraphs>281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Arial Rounded MT Bold</vt:lpstr>
      <vt:lpstr>Calibri</vt:lpstr>
      <vt:lpstr>Comic Sans MS</vt:lpstr>
      <vt:lpstr>Consolas</vt:lpstr>
      <vt:lpstr>Corbel</vt:lpstr>
      <vt:lpstr>Courier New</vt:lpstr>
      <vt:lpstr>Tahoma</vt:lpstr>
      <vt:lpstr>Wingdings</vt:lpstr>
      <vt:lpstr>Wingdings 2</vt:lpstr>
      <vt:lpstr>Wingdings 3</vt:lpstr>
      <vt:lpstr>Office Theme</vt:lpstr>
      <vt:lpstr>Metro</vt:lpstr>
      <vt:lpstr>Development of Spinal Cord &amp; Vertebral Column</vt:lpstr>
      <vt:lpstr>OBJECTIVES</vt:lpstr>
      <vt:lpstr>Second Week</vt:lpstr>
      <vt:lpstr>Third Week</vt:lpstr>
      <vt:lpstr>PowerPoint Presentation</vt:lpstr>
      <vt:lpstr>Neural Tube</vt:lpstr>
      <vt:lpstr>PowerPoint Presentation</vt:lpstr>
      <vt:lpstr>PowerPoint Presentation</vt:lpstr>
      <vt:lpstr>PowerPoint Presentation</vt:lpstr>
      <vt:lpstr>Neural Tube Closure</vt:lpstr>
      <vt:lpstr>PowerPoint Presentation</vt:lpstr>
      <vt:lpstr>PowerPoint Presentation</vt:lpstr>
      <vt:lpstr>PowerPoint Presentation</vt:lpstr>
      <vt:lpstr>PowerPoint Presentation</vt:lpstr>
      <vt:lpstr>Development of the Spinal Cord (Mantle Layer)</vt:lpstr>
      <vt:lpstr>PowerPoint Presentation</vt:lpstr>
      <vt:lpstr>Development of the Spinal Cord (Marginal Layer)</vt:lpstr>
      <vt:lpstr>Meninges</vt:lpstr>
      <vt:lpstr>Positional Changes of Spinal Cord</vt:lpstr>
      <vt:lpstr>PowerPoint Presentation</vt:lpstr>
      <vt:lpstr>PowerPoint Presentation</vt:lpstr>
      <vt:lpstr>PowerPoint Presentation</vt:lpstr>
      <vt:lpstr>Intraembryonic Mesoderm</vt:lpstr>
      <vt:lpstr>Specialization of Mesoderm</vt:lpstr>
      <vt:lpstr>PowerPoint Presentation</vt:lpstr>
      <vt:lpstr>PowerPoint Presentation</vt:lpstr>
      <vt:lpstr>PowerPoint Presentation</vt:lpstr>
      <vt:lpstr>Fate of Notochord</vt:lpstr>
      <vt:lpstr>PowerPoint Presentation</vt:lpstr>
      <vt:lpstr>Curvatures of Vertebral Column</vt:lpstr>
      <vt:lpstr>Spinal Cord Anomalies</vt:lpstr>
      <vt:lpstr>PowerPoint Presentation</vt:lpstr>
      <vt:lpstr>PowerPoint Presentation</vt:lpstr>
      <vt:lpstr>Welcome back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Spinal Cord &amp; Vertebral Column</dc:title>
  <dc:creator>Sameerah Shaheen</dc:creator>
  <cp:lastModifiedBy>Sameerah Shaheen</cp:lastModifiedBy>
  <cp:revision>183</cp:revision>
  <dcterms:created xsi:type="dcterms:W3CDTF">2019-08-29T06:10:17Z</dcterms:created>
  <dcterms:modified xsi:type="dcterms:W3CDTF">2020-09-19T19:55:26Z</dcterms:modified>
</cp:coreProperties>
</file>