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0" r:id="rId3"/>
    <p:sldId id="257" r:id="rId4"/>
    <p:sldId id="274" r:id="rId5"/>
    <p:sldId id="258" r:id="rId6"/>
    <p:sldId id="259" r:id="rId7"/>
    <p:sldId id="260" r:id="rId8"/>
    <p:sldId id="284" r:id="rId9"/>
    <p:sldId id="261" r:id="rId10"/>
    <p:sldId id="285" r:id="rId11"/>
    <p:sldId id="266" r:id="rId12"/>
    <p:sldId id="267" r:id="rId13"/>
    <p:sldId id="282" r:id="rId14"/>
    <p:sldId id="286" r:id="rId15"/>
    <p:sldId id="268" r:id="rId16"/>
    <p:sldId id="277" r:id="rId17"/>
    <p:sldId id="269" r:id="rId18"/>
    <p:sldId id="276" r:id="rId19"/>
    <p:sldId id="263" r:id="rId20"/>
    <p:sldId id="264" r:id="rId21"/>
    <p:sldId id="278" r:id="rId22"/>
    <p:sldId id="279" r:id="rId23"/>
    <p:sldId id="265" r:id="rId24"/>
    <p:sldId id="270" r:id="rId25"/>
    <p:sldId id="271" r:id="rId26"/>
    <p:sldId id="273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72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C2CD9-3A9D-4396-9C89-22329B5D916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4655F-0EC6-400D-B669-D806852E41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5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40F7C-DC04-4E03-AE85-C57C37087A50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EACF1-4AA6-4D02-9A49-8DB9E8FF6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28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ACF1-4AA6-4D02-9A49-8DB9E8FF61C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79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ACF1-4AA6-4D02-9A49-8DB9E8FF61C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2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E7BB0782-AD22-4930-AF37-5C5568EA9C5A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8D0E3763-C689-41E7-B4E4-303E0A9D6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6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0782-AD22-4930-AF37-5C5568EA9C5A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8D0E3763-C689-41E7-B4E4-303E0A9D6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4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0782-AD22-4930-AF37-5C5568EA9C5A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8D0E3763-C689-41E7-B4E4-303E0A9D6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78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0782-AD22-4930-AF37-5C5568EA9C5A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8D0E3763-C689-41E7-B4E4-303E0A9D65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3207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0782-AD22-4930-AF37-5C5568EA9C5A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8D0E3763-C689-41E7-B4E4-303E0A9D6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05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0782-AD22-4930-AF37-5C5568EA9C5A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3763-C689-41E7-B4E4-303E0A9D6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15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0782-AD22-4930-AF37-5C5568EA9C5A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3763-C689-41E7-B4E4-303E0A9D6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22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0782-AD22-4930-AF37-5C5568EA9C5A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3763-C689-41E7-B4E4-303E0A9D6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89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E7BB0782-AD22-4930-AF37-5C5568EA9C5A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8D0E3763-C689-41E7-B4E4-303E0A9D6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6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0782-AD22-4930-AF37-5C5568EA9C5A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3763-C689-41E7-B4E4-303E0A9D6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E7BB0782-AD22-4930-AF37-5C5568EA9C5A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8D0E3763-C689-41E7-B4E4-303E0A9D6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9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0782-AD22-4930-AF37-5C5568EA9C5A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3763-C689-41E7-B4E4-303E0A9D6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3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0782-AD22-4930-AF37-5C5568EA9C5A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3763-C689-41E7-B4E4-303E0A9D6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0782-AD22-4930-AF37-5C5568EA9C5A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3763-C689-41E7-B4E4-303E0A9D6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3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0782-AD22-4930-AF37-5C5568EA9C5A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3763-C689-41E7-B4E4-303E0A9D6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3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0782-AD22-4930-AF37-5C5568EA9C5A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3763-C689-41E7-B4E4-303E0A9D6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1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0782-AD22-4930-AF37-5C5568EA9C5A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E3763-C689-41E7-B4E4-303E0A9D6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7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B0782-AD22-4930-AF37-5C5568EA9C5A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E3763-C689-41E7-B4E4-303E0A9D6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654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www.google.com/imgres?imgurl=http://www.fpnotebook.com/_media/EntSerousOtitisMedia.jpg&amp;imgrefurl=http://www.fpnotebook.com/ENT/Ear/SrsOtsMd.htm&amp;usg=__AC_y1lpS_zq8-1fN72GLIPGbL28=&amp;h=364&amp;w=368&amp;sz=89&amp;hl=en&amp;start=1&amp;itbs=1&amp;tbnid=VXNqbOkLsY1mmM:&amp;tbnh=121&amp;tbnw=122&amp;prev=/images?q=SEROUS+otitis+media&amp;hl=en&amp;safe=active&amp;sa=G&amp;gbv=2&amp;tbs=isch: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m/imgres?imgurl=http://www.texasent.com/userfiles/image//Otitis%20Media%20Fig3.JPG&amp;imgrefurl=http://www.texasent.com/symptomsandtreatments/earinfections.asp&amp;usg=__8uVByDk1autYUtwKPFWHXMulwvI=&amp;h=480&amp;w=640&amp;sz=24&amp;hl=en&amp;start=17&amp;itbs=1&amp;tbnid=-obOj53sdnbekM:&amp;tbnh=103&amp;tbnw=137&amp;prev=/images?q=SEROUS+otitis+media&amp;hl=en&amp;safe=active&amp;sa=G&amp;gbv=2&amp;tbs=isch:1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google.com/imgres?imgurl=http://www.rcsullivan.com/www/toml0911.jpg&amp;imgrefurl=http://www.courses.audiospeech.ubc.ca/haplab/a514web.htm&amp;usg=__xMw-4m-Dv_PeNPgaPQlApEsClNg=&amp;h=351&amp;w=351&amp;sz=11&amp;hl=en&amp;start=3&amp;itbs=1&amp;tbnid=1QsfEh0rhFpSaM:&amp;tbnh=120&amp;tbnw=120&amp;prev=/images?q=SEROUS+otitis+media&amp;hl=en&amp;safe=active&amp;sa=G&amp;gbv=2&amp;tbs=isch:1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imgres?imgurl=http://www.evmsent.org/images/tmperf.jpg&amp;imgrefurl=http://www.evmsent.org/chronic_ear_infections.asp&amp;usg=__LJ-gnXoSiIwKB7zf9vU8QsVtWfA=&amp;h=466&amp;w=450&amp;sz=40&amp;hl=en&amp;start=18&amp;itbs=1&amp;tbnid=Xmx1Gilw3kPdRM:&amp;tbnh=128&amp;tbnw=124&amp;prev=/images?q=chronic+otitis+media&amp;hl=en&amp;safe=active&amp;sa=G&amp;gbv=2&amp;tbs=isch:1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www.msevans.com/cnsinfections/h-influenzae.jpg&amp;imgrefurl=http://www.msevans.com/cnsinfections/h-influenzae.html&amp;usg=__vHUdb3KYEocRjiPlohA9jKGaTVM=&amp;h=576&amp;w=768&amp;sz=89&amp;hl=en&amp;start=1&amp;itbs=1&amp;tbnid=avYNveKQwqRGfM:&amp;tbnh=107&amp;tbnw=142&amp;prev=/images?q=H.INFLUENZAE&amp;hl=en&amp;safe=active&amp;sa=G&amp;gbv=2&amp;tbs=isch:1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www.google.com/imgres?imgurl=http://www.mc.maricopa.edu/~johnson/labtools/Dbiochem/opto4b.jpg&amp;imgrefurl=http://www.mc.maricopa.edu/~johnson/labtools/Dbiochem/quiz6.html&amp;usg=__6l8fk87AKd1-CB11_r09oYA6v_U=&amp;h=480&amp;w=480&amp;sz=69&amp;hl=en&amp;start=18&amp;itbs=1&amp;tbnid=MkzqdnjQrCYNzM:&amp;tbnh=129&amp;tbnw=129&amp;prev=/images?q=STREPTOCOCCUS+PNEUMONIAE&amp;hl=en&amp;safe=active&amp;sa=G&amp;gbv=2&amp;tbs=isch: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m/imgres?imgurl=http://farm3.static.flickr.com/2240/2402321868_539a568ec7_o.jpg&amp;imgrefurl=http://flickr.com/photos/25395461@N08/2402321868&amp;usg=__gxHv3XPglxfs_100G9mVBpCSKJw=&amp;h=2112&amp;w=2816&amp;sz=1973&amp;hl=en&amp;start=3&amp;itbs=1&amp;tbnid=I37L4EcCa2rF5M:&amp;tbnh=113&amp;tbnw=150&amp;prev=/images?q=x,v+factor+test+for+h.influenzae&amp;hl=en&amp;safe=active&amp;sa=G&amp;gbv=2&amp;tbs=isch:1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19.jpeg"/><Relationship Id="rId10" Type="http://schemas.openxmlformats.org/officeDocument/2006/relationships/image" Target="../media/image22.jpeg"/><Relationship Id="rId4" Type="http://schemas.openxmlformats.org/officeDocument/2006/relationships/hyperlink" Target="http://www.google.com/imgres?imgurl=http://www.vetbact.org/vetbact/include/getvetbaktimage.php?imgid=238&amp;imgtable=vetbact_images&amp;images=0&amp;imgrefurl=http://www.vetbact.org/vetbact/index.php?biochemtest=1&amp;PHPSESSID=e37b94b85dcae93b62cb2cacc2e7fbb8&amp;usg=__c16lkILY8OFC3GD0HbwuO6f2JFo=&amp;h=400&amp;w=600&amp;sz=26&amp;hl=en&amp;start=12&amp;itbs=1&amp;tbnid=mlz6bFjW6h_T-M:&amp;tbnh=90&amp;tbnw=135&amp;prev=/images?q=DNAse+test&amp;hl=en&amp;safe=active&amp;sa=G&amp;gbv=2&amp;tbs=isch:1" TargetMode="External"/><Relationship Id="rId9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hyperlink" Target="http://rds.yahoo.com/_ylt=A0WTb_5oWDhMlSQAf7uJzbkF;_ylu=X3oDMTByb2dodmF0BHBvcwMxMARzZWMDc3IEdnRpZANJMTI0XzE0Mw--/SIG=1id0vvtl2/EXP=1278847464/**http:/images.search.yahoo.com/images/view?back=http://images.search.yahoo.com/search/images?p=streptococcus+agalactae&amp;ei=utf-8&amp;fr=yfp-t-701&amp;w=787&amp;h=512&amp;imgurl=www.gefor.4t.com/concurso/bacteriologia/agalactiae1.jpg&amp;rurl=http://www.gefor.4t.com/bacteriologia/agalactiae.html&amp;size=59k&amp;name=agalactiae1+jpg&amp;p=streptococcus+agalactae&amp;oid=ad7908d98a360426&amp;fr2=&amp;spell_query=streptococcus+agalactiae&amp;no=10&amp;tt=186&amp;sigr=11lq1uvb1&amp;sigi=11npufgrn&amp;sigb=12sfgll5i" TargetMode="External"/><Relationship Id="rId3" Type="http://schemas.openxmlformats.org/officeDocument/2006/relationships/hyperlink" Target="http://rds.yahoo.com/_ylt=A0WTbx8GVzhMZSsAI8aJzbkF;_ylu=X3oDMTBxNzQwN2ExBHBvcwM0BHNlYwNzcgR2dGlkA0kxMjRfMTQz/SIG=1luk2ftn8/EXP=1278847110/**http:/images.search.yahoo.com/images/view?back=http://images.search.yahoo.com/search/images?p=PSUDOMONAS+AERUGINOSA&amp;ei=utf-8&amp;y=Search&amp;fr=yfp-t-701&amp;w=759&amp;h=725&amp;imgurl=www.microbelibrary.org/microbelibrary/files/ccImages/Articleimages/Atlas-Mac/Pseudomonas%20aeruginosa%20fig21.jpg&amp;rurl=http://bbs.foodmate.net/redirect.php?tid=304245&amp;goto=newpost&amp;size=138k&amp;name=Pseudomonas+aeru...&amp;p=PSUDOMONAS+AERUGINOSA&amp;oid=b818f1eb59f1380a&amp;fr2=&amp;spell_query=PSEUDOMONAS+AERUGINOSA&amp;no=4&amp;tt=5387&amp;sigr=11ss02php&amp;sigi=13hd6eqru&amp;sigb=133ee8ak6" TargetMode="External"/><Relationship Id="rId7" Type="http://schemas.openxmlformats.org/officeDocument/2006/relationships/hyperlink" Target="http://rds.yahoo.com/_ylt=A0WTbx8GVzhMZSsAKMaJzbkF;_ylu=X3oDMTBxNGxhbXVuBHBvcwM4BHNlYwNzcgR2dGlkA0kxMjRfMTQz/SIG=1jhmgq1sh/EXP=1278847110/**http:/images.search.yahoo.com/images/view?back=http://images.search.yahoo.com/search/images?p=PSUDOMONAS+AERUGINOSA&amp;ei=utf-8&amp;y=Search&amp;fr=yfp-t-701&amp;w=236&amp;h=200&amp;imgurl=www.wales.nhs.uk/sites3/documents/379/pseudomonas1.JPG&amp;rurl=http://www.wales.nhs.uk/sites3/page.cfm?orgid=379&amp;pid=13011&amp;size=7k&amp;name=pseudomonas1+JPG&amp;p=PSUDOMONAS+AERUGINOSA&amp;oid=d8d7cb20dadc6b0c&amp;fr2=&amp;spell_query=PSEUDOMONAS+AERUGINOSA&amp;no=8&amp;tt=5387&amp;sigr=11r1qq3g3&amp;sigi=11mfii97f&amp;sigb=133ee8ak6" TargetMode="External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11" Type="http://schemas.openxmlformats.org/officeDocument/2006/relationships/hyperlink" Target="http://rds.yahoo.com/_ylt=A0WTefTYVzhM9jgAW3mJzbkF;_ylu=X3oDMTByb2dodmF0BHBvcwMxMARzZWMDc3IEdnRpZANJMTI0XzE0Mw--/SIG=1lbvtgvsl/EXP=1278847320/**http:/images.search.yahoo.com/images/view?back=http://images.search.yahoo.com/search/images?p=streptococcus+pyogenes&amp;ei=utf-8&amp;fr=yfp-t-701&amp;w=510&amp;h=450&amp;imgurl=www.microbelibrary.org/microbelibrary/files/ccImages/Articleimages/nchamberlain/images/Streptococcus%20pyogenes%20Streptoccocus%20agalactiae%20fig1an.jpg&amp;rurl=http://www.arabslab.com/vb/showthread.php?t=7184&amp;size=29k&amp;name=Streptococcus+py...&amp;p=streptococcus+pyogenes&amp;oid=7ece2d3088e5fa08&amp;fr2=&amp;no=10&amp;tt=708&amp;sigr=11g35fnen&amp;sigi=14prlskob&amp;sigb=12r58q42p" TargetMode="External"/><Relationship Id="rId5" Type="http://schemas.openxmlformats.org/officeDocument/2006/relationships/hyperlink" Target="http://rds.yahoo.com/_ylt=A0WTbx8GVzhMZSsAK8aJzbkF;_ylu=X3oDMTByc2l1cjBxBHBvcwMxMQRzZWMDc3IEdnRpZANJMTI0XzE0Mw--/SIG=1lo02b1cv/EXP=1278847110/**http:/images.search.yahoo.com/images/view?back=http://images.search.yahoo.com/search/images?p=PSUDOMONAS+AERUGINOSA&amp;ei=utf-8&amp;y=Search&amp;fr=yfp-t-701&amp;w=488&amp;h=450&amp;imgurl=lem.ch.unito.it/didattica/infochimica/2007_Prodigiosina/immagini/Pseudomonas_Aeruginosa.jpg&amp;rurl=http://lem.ch.unito.it/didattica/infochimica/2007_Prodigiosina/MicrobialNaturalProducts.html&amp;size=24k&amp;name=Pseudomonas+Aeru...&amp;p=PSUDOMONAS+AERUGINOSA&amp;oid=b0c6b6435bf1afaa&amp;fr2=&amp;spell_query=PSEUDOMONAS+AERUGINOSA&amp;no=11&amp;tt=5387&amp;sigr=12souars6&amp;sigi=12r3gtrco&amp;sigb=133ee8ak6" TargetMode="External"/><Relationship Id="rId15" Type="http://schemas.openxmlformats.org/officeDocument/2006/relationships/hyperlink" Target="http://rds.yahoo.com/_ylt=A0WTb_uhWDhMe1wAtwWJzbkF;_ylu=X3oDMTBxajh1OGJiBHBvcwMzBHNlYwNzcgR2dGlkA0kxMjRfMTQz/SIG=1krqee0dd/EXP=1278847521/**http:/images.search.yahoo.com/images/view?back=http://images.search.yahoo.com/search/images?p=e.coli&amp;ei=utf-8&amp;y=Search&amp;fr=yfp-t-701&amp;w=635&amp;h=475&amp;imgurl=biology.clc.uc.edu/fankhauser/Labs/Microbiology/Gram_Stain/Gram_stain_images/E_coli_2000_P7201172.jpg&amp;rurl=http://biology.clc.uc.edu/fankhauser/Labs/Microbiology/Gram_Stain/Gram_stain_images/index_gram_stain_images.html&amp;size=20k&amp;name=E+coli+2000+P720...&amp;p=e.coli&amp;oid=7e5caf23d87a2a66&amp;fr2=&amp;no=3&amp;tt=85720&amp;sigr=13gjn3un4&amp;sigi=135vsek14&amp;sigb=12k7ie3sa" TargetMode="External"/><Relationship Id="rId10" Type="http://schemas.openxmlformats.org/officeDocument/2006/relationships/image" Target="../media/image27.jpeg"/><Relationship Id="rId4" Type="http://schemas.openxmlformats.org/officeDocument/2006/relationships/image" Target="../media/image24.jpeg"/><Relationship Id="rId9" Type="http://schemas.openxmlformats.org/officeDocument/2006/relationships/hyperlink" Target="http://rds.yahoo.com/_ylt=A0WTefTYVzhM9jgAUXmJzbkF;_ylu=X3oDMTBxZG5oM2w3BHBvcwMxBHNlYwNzcgR2dGlkA0kxMjRfMTQz/SIG=1i8n7jrhm/EXP=1278847320/**http:/images.search.yahoo.com/images/view?back=http://images.search.yahoo.com/search/images?p=streptococcus+pyogenes&amp;ei=utf-8&amp;fr=yfp-t-701&amp;w=980&amp;h=735&amp;imgurl=img.medscape.com/pi/emed/ckb/infectious_diseases/211212-1641790-225243-1608843.jpg&amp;rurl=http://emedicine.medscape.com/article/225243-media&amp;size=135k&amp;name=211212+1641790+2...&amp;p=streptococcus+pyogenes&amp;oid=353ff097d50c9874&amp;fr2=&amp;no=1&amp;tt=708&amp;sigr=11i3g4saf&amp;sigi=12in55hrv&amp;sigb=12r58q42p" TargetMode="External"/><Relationship Id="rId1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/imgres?imgurl=http://template.bio.warwick.ac.uk/staff/easton/IMAGES/Diagrams/3dvirus.jpg&amp;imgrefurl=http://www.omaq.org/v3/2010/03/14/respiratory-syncytial-virus-rsv/&amp;usg=__yM2maGn8AS1BKX_880ZRAIZMOFs=&amp;h=304&amp;w=420&amp;sz=95&amp;hl=en&amp;start=2&amp;itbs=1&amp;tbnid=gIH_nUuEjo67FM:&amp;tbnh=90&amp;tbnw=125&amp;prev=/images?q=RESPIRATORY+SYNCYTIAL+VIRUS&amp;hl=en&amp;safe=active&amp;sa=G&amp;gbv=2&amp;tbs=isch:1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m/imgres?imgurl=http://www.tchain.com/otoneurology/testing/images/audio5.gif&amp;imgrefurl=http://www.tchain.com/otoneurology/testing/hearing_test.htm&amp;usg=__AXbLQUMTZkFcq6CKCOaVpscVIk8=&amp;h=154&amp;w=268&amp;sz=4&amp;hl=en&amp;start=7&amp;itbs=1&amp;tbnid=9V291FPaYcZ7lM:&amp;tbnh=65&amp;tbnw=113&amp;prev=/images?q=tympanometry&amp;hl=en&amp;safe=active&amp;sa=G&amp;gbv=2&amp;tbs=isch: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com/imgres?imgurl=http://de.academic.ru/pictures/dewiki/77/Mastoiditis1.jpg&amp;imgrefurl=http://de.academic.ru/dic.nsf/dewiki/43247&amp;usg=__OM_GAm4yGqIQhugQJGVo3Sth1lk=&amp;h=1433&amp;w=1200&amp;sz=784&amp;hl=en&amp;start=6&amp;itbs=1&amp;tbnid=33OTr-ilCLStzM:&amp;tbnh=150&amp;tbnw=126&amp;prev=/images?q=mastoiditis&amp;hl=en&amp;safe=active&amp;gbv=2&amp;tbs=isch:1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hyperlink" Target="http://www.google.com/imgres?imgurl=http://www.ferne.org/Lectures/acep_2005_peds/perron_pic_11.jpg&amp;imgrefurl=http://www.ferne.org/Lectures/acep_2005_peds/perron_ich_acep_2005_peds.htm&amp;usg=__ALN2uIpKpMezBbY7Ll_dPBblhHU=&amp;h=232&amp;w=187&amp;sz=47&amp;hl=en&amp;start=4&amp;itbs=1&amp;tbnid=nwKnADJQFFwfDM:&amp;tbnh=109&amp;tbnw=88&amp;prev=/images?q=brain+abscess&amp;hl=en&amp;safe=active&amp;gbv=2&amp;tbs=isch:1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imgres?imgurl=http://www.middleearimplants.com/images/fully-implantable-middle-ear-device.jpg&amp;imgrefurl=http://www.middleearimplants.com/&amp;usg=__CS8vYz7dRPHyHiSpU7oVnffvCVI=&amp;h=330&amp;w=300&amp;sz=50&amp;hl=en&amp;start=12&amp;itbs=1&amp;tbnid=1tH2Q7X7lqkCwM:&amp;tbnh=119&amp;tbnw=108&amp;prev=/images?q=MIDDLE+EAR&amp;hl=en&amp;safe=active&amp;sa=G&amp;gbv=2&amp;tbs=isch: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imgres?imgurl=http://www.biomedcentral.com/content/figures/1471-2350-5-15-1.jpg&amp;imgrefurl=http://www.biomedcentral.com/1471-2350/5/15/figure/F1&amp;usg=__Fy3p0pE8ZrV5DGabV_G15dXBWZQ=&amp;h=450&amp;w=600&amp;sz=76&amp;hl=en&amp;start=3&amp;itbs=1&amp;tbnid=J3ptxBEM_0ul-M:&amp;tbnh=101&amp;tbnw=135&amp;prev=/images?q=CLEFT+PALAT&amp;hl=en&amp;safe=active&amp;sa=G&amp;gbv=2&amp;tbs=isch: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Microbiology of middle ear infection</a:t>
            </a:r>
            <a:br>
              <a:rPr lang="en-US" sz="2800" dirty="0" smtClean="0"/>
            </a:br>
            <a:r>
              <a:rPr lang="en-US" sz="2800" dirty="0" smtClean="0"/>
              <a:t>(otitis media)</a:t>
            </a:r>
            <a:br>
              <a:rPr lang="en-US" sz="2800" dirty="0" smtClean="0"/>
            </a:br>
            <a:r>
              <a:rPr lang="en-US" sz="1800" i="1" dirty="0" smtClean="0">
                <a:solidFill>
                  <a:schemeClr val="accent1"/>
                </a:solidFill>
              </a:rPr>
              <a:t>Prof. Hanan Habib</a:t>
            </a:r>
            <a:endParaRPr lang="en-US" sz="1800" i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 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33400"/>
            <a:ext cx="2857899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titis media - ScienceDir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3152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88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Acute OM</a:t>
            </a:r>
          </a:p>
          <a:p>
            <a:pPr>
              <a:buNone/>
            </a:pPr>
            <a:r>
              <a:rPr lang="en-US" dirty="0" smtClean="0"/>
              <a:t>Mostly Bacterial ,often a complication of viral URTI. </a:t>
            </a:r>
            <a:r>
              <a:rPr lang="en-US" b="1" dirty="0" smtClean="0"/>
              <a:t>Pain often severe and continuous </a:t>
            </a:r>
            <a:r>
              <a:rPr lang="en-US" dirty="0" smtClean="0"/>
              <a:t>in bacteria causes.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First 1-2 days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Fever (39 C), irritability, earache , muffled nose.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Bulging tympanic membrane ,poor mobility and obstruction by fluid or inflammatory cells on </a:t>
            </a:r>
            <a:r>
              <a:rPr lang="en-US" dirty="0" err="1" smtClean="0">
                <a:solidFill>
                  <a:srgbClr val="002060"/>
                </a:solidFill>
              </a:rPr>
              <a:t>otoscopic</a:t>
            </a:r>
            <a:r>
              <a:rPr lang="en-US" dirty="0" smtClean="0">
                <a:solidFill>
                  <a:srgbClr val="002060"/>
                </a:solidFill>
              </a:rPr>
              <a:t> examination.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3-8 days: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Pus and ear </a:t>
            </a:r>
            <a:r>
              <a:rPr lang="en-US" dirty="0" err="1" smtClean="0">
                <a:solidFill>
                  <a:srgbClr val="002060"/>
                </a:solidFill>
              </a:rPr>
              <a:t>exudative</a:t>
            </a:r>
            <a:r>
              <a:rPr lang="en-US" dirty="0" smtClean="0">
                <a:solidFill>
                  <a:srgbClr val="002060"/>
                </a:solidFill>
              </a:rPr>
              <a:t> discharge released </a:t>
            </a:r>
            <a:r>
              <a:rPr lang="en-US" i="1" dirty="0" smtClean="0">
                <a:solidFill>
                  <a:srgbClr val="002060"/>
                </a:solidFill>
              </a:rPr>
              <a:t>spontaneously  </a:t>
            </a:r>
            <a:r>
              <a:rPr lang="en-US" dirty="0" smtClean="0">
                <a:solidFill>
                  <a:srgbClr val="002060"/>
                </a:solidFill>
              </a:rPr>
              <a:t>then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pain and fever begin to decrease.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2-4 weeks :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Healing phase, discharge clears and hearing becomes normal.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presentation</a:t>
            </a:r>
            <a:endParaRPr lang="en-US" dirty="0"/>
          </a:p>
        </p:txBody>
      </p:sp>
      <p:pic>
        <p:nvPicPr>
          <p:cNvPr id="2050" name="Picture 2" descr="ØµÙØ±Ø© Ø°Ø§Øª ØµÙØ©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3406" y="2667000"/>
            <a:ext cx="4953000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72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cute Otitis Media. Image depicts a severe case. Mild to mod wil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65532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654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Serous OM (OM with effusion)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Collection of fluid within the middle ear as a result of negative pressure produced by altered Eustachian tube function.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Represents a form of chronic OM or allergy-related inflammation.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Over weeks to months, middle ear fluid become very thick and glue like( </a:t>
            </a:r>
            <a:r>
              <a:rPr lang="en-US" i="1" dirty="0" smtClean="0">
                <a:solidFill>
                  <a:srgbClr val="002060"/>
                </a:solidFill>
              </a:rPr>
              <a:t>glue ear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Tends to be chronic , with non –purulent secretions.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Leads to conductive hearing impairment.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of serous OM</a:t>
            </a:r>
            <a:endParaRPr lang="en-US" dirty="0"/>
          </a:p>
        </p:txBody>
      </p:sp>
      <p:pic>
        <p:nvPicPr>
          <p:cNvPr id="34820" name="Picture 4" descr="http://t2.gstatic.com/images?q=tbn:VXNqbOkLsY1mmM:http://www.fpnotebook.com/_media/EntSerousOtitisMed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362200"/>
            <a:ext cx="2286000" cy="3048000"/>
          </a:xfrm>
          <a:prstGeom prst="rect">
            <a:avLst/>
          </a:prstGeom>
          <a:noFill/>
        </p:spPr>
      </p:pic>
      <p:pic>
        <p:nvPicPr>
          <p:cNvPr id="34822" name="Picture 6" descr="http://t3.gstatic.com/images?q=tbn:1QsfEh0rhFpSaM:http://www.rcsullivan.com/www/toml091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1981200"/>
            <a:ext cx="2514600" cy="1905000"/>
          </a:xfrm>
          <a:prstGeom prst="rect">
            <a:avLst/>
          </a:prstGeom>
          <a:noFill/>
        </p:spPr>
      </p:pic>
      <p:pic>
        <p:nvPicPr>
          <p:cNvPr id="34824" name="Picture 8" descr="http://t2.gstatic.com/images?q=tbn:-obOj53sdnbekM:http://www.texasent.com/userfiles/image//Otitis%2520Media%2520Fig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4267200"/>
            <a:ext cx="2438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Chronic OM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Usually result from unresolved acute infection due to inadequate treatment or host factors that perpetuate the inflammatory process.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Involves perforation of tympanic membrane and active  bacterial infection for long period.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Pus may drain to the outside (</a:t>
            </a:r>
            <a:r>
              <a:rPr lang="en-US" i="1" dirty="0" err="1" smtClean="0">
                <a:solidFill>
                  <a:srgbClr val="002060"/>
                </a:solidFill>
              </a:rPr>
              <a:t>otorrhea</a:t>
            </a:r>
            <a:r>
              <a:rPr lang="en-US" dirty="0" smtClean="0">
                <a:solidFill>
                  <a:srgbClr val="002060"/>
                </a:solidFill>
              </a:rPr>
              <a:t>).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Results in destruction of middle ear structures and significant risk of permanent hearing loss.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of chronic OM</a:t>
            </a:r>
            <a:endParaRPr lang="en-US" dirty="0"/>
          </a:p>
        </p:txBody>
      </p:sp>
      <p:pic>
        <p:nvPicPr>
          <p:cNvPr id="33794" name="Picture 2" descr="http://t1.gstatic.com/images?q=tbn:Xmx1Gilw3kPdRM:http://www.evmsent.org/images/tmper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4850" y="4648200"/>
            <a:ext cx="3352800" cy="19812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514600"/>
            <a:ext cx="3124199" cy="3657600"/>
          </a:xfrm>
          <a:prstGeom prst="rect">
            <a:avLst/>
          </a:prstGeom>
        </p:spPr>
      </p:pic>
      <p:pic>
        <p:nvPicPr>
          <p:cNvPr id="6" name="Picture 2" descr="Otitis Media (Chronic Suppurative) - Ear, Nose, and Throat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210" y="2236662"/>
            <a:ext cx="3520440" cy="200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Microbiology </a:t>
            </a:r>
            <a:r>
              <a:rPr lang="en-US" sz="2200" dirty="0" smtClean="0"/>
              <a:t>(Bacterial Causes)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Acute OM 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   &lt; 3months of age</a:t>
            </a:r>
          </a:p>
          <a:p>
            <a:pPr>
              <a:buNone/>
            </a:pPr>
            <a:endParaRPr lang="en-US" dirty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&gt; 3 months of age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2"/>
            <a:ext cx="3359661" cy="40639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 err="1" smtClean="0">
                <a:solidFill>
                  <a:srgbClr val="002060"/>
                </a:solidFill>
              </a:rPr>
              <a:t>S.pneumoniae</a:t>
            </a:r>
            <a:r>
              <a:rPr lang="en-US" dirty="0" smtClean="0">
                <a:solidFill>
                  <a:srgbClr val="002060"/>
                </a:solidFill>
              </a:rPr>
              <a:t>,(40%) group </a:t>
            </a:r>
            <a:r>
              <a:rPr lang="en-US" i="1" dirty="0" smtClean="0">
                <a:solidFill>
                  <a:srgbClr val="002060"/>
                </a:solidFill>
              </a:rPr>
              <a:t>B Streptococcus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i="1" dirty="0" err="1" smtClean="0">
                <a:solidFill>
                  <a:srgbClr val="002060"/>
                </a:solidFill>
              </a:rPr>
              <a:t>H.influenzae</a:t>
            </a:r>
            <a:r>
              <a:rPr lang="en-US" dirty="0" smtClean="0">
                <a:solidFill>
                  <a:srgbClr val="002060"/>
                </a:solidFill>
              </a:rPr>
              <a:t>  (</a:t>
            </a:r>
            <a:r>
              <a:rPr lang="en-US" i="1" dirty="0" smtClean="0">
                <a:solidFill>
                  <a:srgbClr val="002060"/>
                </a:solidFill>
              </a:rPr>
              <a:t>non </a:t>
            </a:r>
            <a:r>
              <a:rPr lang="en-US" i="1" dirty="0" err="1" smtClean="0">
                <a:solidFill>
                  <a:srgbClr val="002060"/>
                </a:solidFill>
              </a:rPr>
              <a:t>typeable</a:t>
            </a:r>
            <a:r>
              <a:rPr lang="en-US" dirty="0" smtClean="0">
                <a:solidFill>
                  <a:srgbClr val="002060"/>
                </a:solidFill>
              </a:rPr>
              <a:t>) ,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Gram negative bacteria including </a:t>
            </a:r>
            <a:r>
              <a:rPr lang="en-US" i="1" dirty="0" smtClean="0">
                <a:solidFill>
                  <a:srgbClr val="002060"/>
                </a:solidFill>
              </a:rPr>
              <a:t>P. aeruginosa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i="1" dirty="0" err="1" smtClean="0">
                <a:solidFill>
                  <a:srgbClr val="002060"/>
                </a:solidFill>
              </a:rPr>
              <a:t>S.pneumoniae</a:t>
            </a:r>
            <a:r>
              <a:rPr lang="en-US" i="1" dirty="0" smtClean="0">
                <a:solidFill>
                  <a:srgbClr val="002060"/>
                </a:solidFill>
              </a:rPr>
              <a:t>,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en-US" i="1" dirty="0" err="1" smtClean="0">
                <a:solidFill>
                  <a:srgbClr val="002060"/>
                </a:solidFill>
              </a:rPr>
              <a:t>H.influenzae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S.pyogenes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2060"/>
                </a:solidFill>
              </a:rPr>
              <a:t>Moraxella </a:t>
            </a:r>
            <a:r>
              <a:rPr lang="en-US" i="1" dirty="0" err="1" smtClean="0">
                <a:solidFill>
                  <a:srgbClr val="002060"/>
                </a:solidFill>
              </a:rPr>
              <a:t>catarrhalis</a:t>
            </a:r>
            <a:r>
              <a:rPr lang="en-US" i="1" dirty="0" smtClean="0">
                <a:solidFill>
                  <a:srgbClr val="002060"/>
                </a:solidFill>
              </a:rPr>
              <a:t>, </a:t>
            </a:r>
            <a:r>
              <a:rPr lang="en-US" i="1" dirty="0" err="1" smtClean="0">
                <a:solidFill>
                  <a:srgbClr val="002060"/>
                </a:solidFill>
              </a:rPr>
              <a:t>S.aureus</a:t>
            </a:r>
            <a:endParaRPr lang="en-US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Upon completion of the lecture , students should be able to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: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Define middle ear infection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Know the classification  and etiology of  otitis media (OM).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Know the epidemiology of OM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Know the pathogenesis &amp; risk factors of OM.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List the clinical features  of OM.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Know the diagnostic approaches of OM.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Know the management of OM.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Recall common complications of OM.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OM: Microbiology-cont.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Chronic OM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Mixed flora in 40% of cases</a:t>
            </a:r>
          </a:p>
          <a:p>
            <a:r>
              <a:rPr lang="en-US" i="1" dirty="0" err="1" smtClean="0">
                <a:solidFill>
                  <a:srgbClr val="002060"/>
                </a:solidFill>
              </a:rPr>
              <a:t>P.aeruginosa</a:t>
            </a:r>
            <a:r>
              <a:rPr lang="en-US" i="1" dirty="0" smtClean="0">
                <a:solidFill>
                  <a:srgbClr val="002060"/>
                </a:solidFill>
              </a:rPr>
              <a:t>, </a:t>
            </a:r>
            <a:r>
              <a:rPr lang="en-US" i="1" dirty="0" err="1" smtClean="0">
                <a:solidFill>
                  <a:srgbClr val="002060"/>
                </a:solidFill>
              </a:rPr>
              <a:t>H.influenzae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i="1" dirty="0" err="1" smtClean="0">
                <a:solidFill>
                  <a:srgbClr val="002060"/>
                </a:solidFill>
              </a:rPr>
              <a:t>S.aureus</a:t>
            </a:r>
            <a:r>
              <a:rPr lang="en-US" i="1" dirty="0" smtClean="0">
                <a:solidFill>
                  <a:srgbClr val="002060"/>
                </a:solidFill>
              </a:rPr>
              <a:t>, Proteus</a:t>
            </a:r>
            <a:r>
              <a:rPr lang="en-US" dirty="0" smtClean="0">
                <a:solidFill>
                  <a:srgbClr val="002060"/>
                </a:solidFill>
              </a:rPr>
              <a:t> species, </a:t>
            </a:r>
            <a:r>
              <a:rPr lang="en-US" i="1" dirty="0" err="1" smtClean="0">
                <a:solidFill>
                  <a:srgbClr val="002060"/>
                </a:solidFill>
              </a:rPr>
              <a:t>K.pneumoniae</a:t>
            </a:r>
            <a:r>
              <a:rPr lang="en-US" i="1" dirty="0" smtClean="0">
                <a:solidFill>
                  <a:srgbClr val="002060"/>
                </a:solidFill>
              </a:rPr>
              <a:t>, </a:t>
            </a:r>
            <a:r>
              <a:rPr lang="en-US" i="1" dirty="0" err="1" smtClean="0">
                <a:solidFill>
                  <a:srgbClr val="002060"/>
                </a:solidFill>
              </a:rPr>
              <a:t>Moraxella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catarrhalis</a:t>
            </a:r>
            <a:r>
              <a:rPr lang="en-US" dirty="0" smtClean="0">
                <a:solidFill>
                  <a:srgbClr val="002060"/>
                </a:solidFill>
              </a:rPr>
              <a:t>, anaerobic bacteria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Serous OM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3370791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Same as chronic OM, but most of the effusions are sterile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Few acute inflammatory cells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Microbiology of OM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5842" name="Picture 2" descr="http://t2.gstatic.com/images?q=tbn:MkzqdnjQrCYNzM:http://www.mc.maricopa.edu/~johnson/labtools/Dbiochem/opto4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" y="4626429"/>
            <a:ext cx="2057400" cy="2209800"/>
          </a:xfrm>
          <a:prstGeom prst="rect">
            <a:avLst/>
          </a:prstGeom>
          <a:noFill/>
        </p:spPr>
      </p:pic>
      <p:pic>
        <p:nvPicPr>
          <p:cNvPr id="35858" name="Picture 18" descr="http://t2.gstatic.com/images?q=tbn:mlz6bFjW6h_T-M:http://www.vetbact.org/vetbact/include/getvetbaktimage.php%3Fimgid%3D238%26imgtable%3Dvetbact_images%26images%3D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6257" y="4893129"/>
            <a:ext cx="2438400" cy="1676400"/>
          </a:xfrm>
          <a:prstGeom prst="rect">
            <a:avLst/>
          </a:prstGeom>
          <a:noFill/>
        </p:spPr>
      </p:pic>
      <p:pic>
        <p:nvPicPr>
          <p:cNvPr id="35860" name="Picture 20" descr="http://t3.gstatic.com/images?q=tbn:I37L4EcCa2rF5M:http://farm3.static.flickr.com/2240/2402321868_539a568ec7_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69920" y="4572000"/>
            <a:ext cx="2514600" cy="2133600"/>
          </a:xfrm>
          <a:prstGeom prst="rect">
            <a:avLst/>
          </a:prstGeom>
          <a:noFill/>
        </p:spPr>
      </p:pic>
      <p:pic>
        <p:nvPicPr>
          <p:cNvPr id="12290" name="Picture 2" descr="http://t1.gstatic.com/images?q=tbn:avYNveKQwqRGfM:http://www.msevans.com/cnsinfections/h-influenzae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69920" y="2163210"/>
            <a:ext cx="2438400" cy="2256389"/>
          </a:xfrm>
          <a:prstGeom prst="rect">
            <a:avLst/>
          </a:prstGeom>
          <a:noFill/>
        </p:spPr>
      </p:pic>
      <p:pic>
        <p:nvPicPr>
          <p:cNvPr id="1028" name="Picture 4" descr="ØµÙØ±Ø© Ø°Ø§Øª ØµÙØ©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857" y="2272937"/>
            <a:ext cx="2743200" cy="226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ÙØªÙØ¬Ø© Ø¨Ø­Ø« Ø§ÙØµÙØ± Ø¹Ù âªimages of S.pneumoniae gram stainâ¬â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" y="2139262"/>
            <a:ext cx="2438400" cy="218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Microbiology of OM</a:t>
            </a:r>
            <a:endParaRPr lang="en-US" dirty="0"/>
          </a:p>
        </p:txBody>
      </p:sp>
      <p:pic>
        <p:nvPicPr>
          <p:cNvPr id="1026" name="Picture 2" descr="Go to full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648200"/>
            <a:ext cx="2057400" cy="1752600"/>
          </a:xfrm>
          <a:prstGeom prst="rect">
            <a:avLst/>
          </a:prstGeom>
          <a:noFill/>
        </p:spPr>
      </p:pic>
      <p:pic>
        <p:nvPicPr>
          <p:cNvPr id="1028" name="Picture 4" descr="Go to full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4648200"/>
            <a:ext cx="2057400" cy="1676400"/>
          </a:xfrm>
          <a:prstGeom prst="rect">
            <a:avLst/>
          </a:prstGeom>
          <a:noFill/>
        </p:spPr>
      </p:pic>
      <p:pic>
        <p:nvPicPr>
          <p:cNvPr id="1032" name="Picture 8" descr="Go to full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4648200"/>
            <a:ext cx="1981200" cy="1752600"/>
          </a:xfrm>
          <a:prstGeom prst="rect">
            <a:avLst/>
          </a:prstGeom>
          <a:noFill/>
        </p:spPr>
      </p:pic>
      <p:pic>
        <p:nvPicPr>
          <p:cNvPr id="1034" name="Picture 10" descr="Go to fullsize imag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93636" y="2423160"/>
            <a:ext cx="2590800" cy="1752600"/>
          </a:xfrm>
          <a:prstGeom prst="rect">
            <a:avLst/>
          </a:prstGeom>
          <a:noFill/>
        </p:spPr>
      </p:pic>
      <p:pic>
        <p:nvPicPr>
          <p:cNvPr id="1036" name="Picture 12" descr="Go to fullsize image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6600" y="2514600"/>
            <a:ext cx="2133600" cy="1676400"/>
          </a:xfrm>
          <a:prstGeom prst="rect">
            <a:avLst/>
          </a:prstGeom>
          <a:noFill/>
        </p:spPr>
      </p:pic>
      <p:pic>
        <p:nvPicPr>
          <p:cNvPr id="1038" name="Picture 14" descr="Go to fullsize imag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0600" y="2364883"/>
            <a:ext cx="1704975" cy="1752600"/>
          </a:xfrm>
          <a:prstGeom prst="rect">
            <a:avLst/>
          </a:prstGeom>
          <a:noFill/>
        </p:spPr>
      </p:pic>
      <p:pic>
        <p:nvPicPr>
          <p:cNvPr id="1040" name="Picture 16" descr="Go to fullsize image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43800" y="4648200"/>
            <a:ext cx="1381125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544" y="5334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Microbiology (Viral causes)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RSV( Respiratory Syncytial Virus) -</a:t>
            </a:r>
            <a:r>
              <a:rPr lang="en-US" b="1" dirty="0" smtClean="0">
                <a:solidFill>
                  <a:srgbClr val="002060"/>
                </a:solidFill>
              </a:rPr>
              <a:t>74%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Rhinovirus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Para-influenza virus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Influenza virus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http://t3.gstatic.com/images?q=tbn:gIH_nUuEjo67FM:http://template.bio.warwick.ac.uk/staff/easton/IMAGES/Diagrams/3dviru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764931"/>
            <a:ext cx="30480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approaches of 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Clinical examination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Tympanometry ( detects the presence of fluid)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Gram stain and culture of aspirated fluid to determine the etiologic agents.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t1.gstatic.com/images?q=tbn:9V291FPaYcZ7lM:http://www.tchain.com/otoneurology/testing/images/audio5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305296"/>
            <a:ext cx="3581400" cy="21336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4267200"/>
            <a:ext cx="28956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Acute OM  requires antimicrobial therapy &amp; careful follow up.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Antimicrobial usually empirical depending on the most likely bacterial pathogens,  usually to cover </a:t>
            </a:r>
            <a:r>
              <a:rPr lang="en-US" b="1" i="1" dirty="0" err="1" smtClean="0">
                <a:solidFill>
                  <a:srgbClr val="002060"/>
                </a:solidFill>
              </a:rPr>
              <a:t>S.pneumoniae</a:t>
            </a:r>
            <a:r>
              <a:rPr lang="en-US" b="1" dirty="0" smtClean="0">
                <a:solidFill>
                  <a:srgbClr val="002060"/>
                </a:solidFill>
              </a:rPr>
              <a:t> and </a:t>
            </a:r>
            <a:r>
              <a:rPr lang="en-US" b="1" i="1" dirty="0" err="1" smtClean="0">
                <a:solidFill>
                  <a:srgbClr val="002060"/>
                </a:solidFill>
              </a:rPr>
              <a:t>H.influenzae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Drainage of exudates may be required.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Chronic or serous OM need complex management, possibly surgical.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of OM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Extracranial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Hearing loss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Tympanic membrane perforation</a:t>
            </a:r>
          </a:p>
          <a:p>
            <a:r>
              <a:rPr lang="en-US" b="1" dirty="0" err="1" smtClean="0">
                <a:solidFill>
                  <a:srgbClr val="002060"/>
                </a:solidFill>
              </a:rPr>
              <a:t>Mastoiditis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002060"/>
                </a:solidFill>
              </a:rPr>
              <a:t>Cholestatoma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002060"/>
                </a:solidFill>
              </a:rPr>
              <a:t>Labyrinthitis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others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Intracranial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Meningitis</a:t>
            </a:r>
          </a:p>
          <a:p>
            <a:r>
              <a:rPr lang="en-US" b="1" dirty="0" err="1" smtClean="0">
                <a:solidFill>
                  <a:srgbClr val="002060"/>
                </a:solidFill>
              </a:rPr>
              <a:t>Extradural</a:t>
            </a:r>
            <a:r>
              <a:rPr lang="en-US" b="1" dirty="0" smtClean="0">
                <a:solidFill>
                  <a:srgbClr val="002060"/>
                </a:solidFill>
              </a:rPr>
              <a:t> abscess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Subdural </a:t>
            </a:r>
            <a:r>
              <a:rPr lang="en-US" dirty="0" err="1" smtClean="0">
                <a:solidFill>
                  <a:srgbClr val="002060"/>
                </a:solidFill>
              </a:rPr>
              <a:t>empyema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Brain abscess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others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t3.gstatic.com/images?q=tbn:33OTr-ilCLStzM:http://de.academic.ru/pictures/dewiki/77/Mastoiditis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1379" y="5423186"/>
            <a:ext cx="1809750" cy="1219200"/>
          </a:xfrm>
          <a:prstGeom prst="rect">
            <a:avLst/>
          </a:prstGeom>
          <a:noFill/>
        </p:spPr>
      </p:pic>
      <p:pic>
        <p:nvPicPr>
          <p:cNvPr id="1030" name="Picture 6" descr="http://t3.gstatic.com/images?q=tbn:nwKnADJQFFwfDM:http://www.ferne.org/Lectures/acep_2005_peds/perron_pic_1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0519" y="4795997"/>
            <a:ext cx="1600200" cy="1846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b="1" i="1" dirty="0" err="1">
                <a:solidFill>
                  <a:srgbClr val="002060"/>
                </a:solidFill>
                <a:latin typeface="Footlight MT Light" panose="0204060206030A020304" pitchFamily="18" charset="0"/>
              </a:rPr>
              <a:t>Sherris</a:t>
            </a:r>
            <a:r>
              <a:rPr lang="en-US" altLang="en-US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 Medical Microbiology, an Introduction to Infectious Diseases</a:t>
            </a:r>
            <a:r>
              <a:rPr lang="en-US" altLang="en-US" dirty="0">
                <a:solidFill>
                  <a:srgbClr val="002060"/>
                </a:solidFill>
                <a:latin typeface="Footlight MT Light" panose="0204060206030A020304" pitchFamily="18" charset="0"/>
              </a:rPr>
              <a:t>.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2060"/>
                </a:solidFill>
                <a:latin typeface="Footlight MT Light" panose="0204060206030A020304" pitchFamily="18" charset="0"/>
              </a:rPr>
              <a:t>   Latest edition, Kenneth Ryan and George Ray. Publisher : McGraw Hill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65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en-US" dirty="0" smtClean="0"/>
              <a:t>Middle ear is the area between the tympanic membrane and the inner ear including the Eustachian tube.</a:t>
            </a:r>
          </a:p>
          <a:p>
            <a:r>
              <a:rPr lang="en-US" b="1" dirty="0" err="1" smtClean="0">
                <a:solidFill>
                  <a:srgbClr val="002060"/>
                </a:solidFill>
              </a:rPr>
              <a:t>Otitis</a:t>
            </a:r>
            <a:r>
              <a:rPr lang="en-US" b="1" dirty="0" smtClean="0">
                <a:solidFill>
                  <a:srgbClr val="002060"/>
                </a:solidFill>
              </a:rPr>
              <a:t> media (OM) </a:t>
            </a:r>
            <a:r>
              <a:rPr lang="en-US" dirty="0" smtClean="0">
                <a:solidFill>
                  <a:srgbClr val="002060"/>
                </a:solidFill>
              </a:rPr>
              <a:t>is inflammation of the middle ear.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the Middle Ear</a:t>
            </a:r>
            <a:endParaRPr lang="en-US" dirty="0"/>
          </a:p>
        </p:txBody>
      </p:sp>
      <p:pic>
        <p:nvPicPr>
          <p:cNvPr id="1026" name="Picture 2" descr="http://www.virtualmedicalcentre.com/uploads/VMC/TreatmentImages/2191_ear_anatomy_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0"/>
            <a:ext cx="76200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Classification of 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Acute OM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002060"/>
                </a:solidFill>
              </a:rPr>
              <a:t>Secretory</a:t>
            </a:r>
            <a:r>
              <a:rPr lang="en-US" dirty="0" smtClean="0">
                <a:solidFill>
                  <a:srgbClr val="002060"/>
                </a:solidFill>
              </a:rPr>
              <a:t> ( </a:t>
            </a:r>
            <a:r>
              <a:rPr lang="en-US" i="1" dirty="0" smtClean="0">
                <a:solidFill>
                  <a:srgbClr val="002060"/>
                </a:solidFill>
              </a:rPr>
              <a:t>Serous</a:t>
            </a:r>
            <a:r>
              <a:rPr lang="en-US" dirty="0" smtClean="0">
                <a:solidFill>
                  <a:srgbClr val="002060"/>
                </a:solidFill>
              </a:rPr>
              <a:t>) OM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2060"/>
                </a:solidFill>
              </a:rPr>
              <a:t>Chronic OM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9458" name="Picture 2" descr="http://t2.gstatic.com/images?q=tbn:1tH2Q7X7lqkCwM:http://www.middleearimplants.com/images/fully-implantable-middle-ear-devic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9753" y="2667000"/>
            <a:ext cx="26289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7772400" cy="4374360"/>
          </a:xfrm>
        </p:spPr>
        <p:txBody>
          <a:bodyPr>
            <a:normAutofit/>
          </a:bodyPr>
          <a:lstStyle/>
          <a:p>
            <a:r>
              <a:rPr lang="en-US" dirty="0" smtClean="0"/>
              <a:t>Most common in infants 6 to 18 months of age (2/3 of cases).</a:t>
            </a:r>
          </a:p>
          <a:p>
            <a:r>
              <a:rPr lang="en-US" dirty="0" smtClean="0"/>
              <a:t>Improves with age, why ?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i="1" dirty="0" smtClean="0">
                <a:solidFill>
                  <a:srgbClr val="002060"/>
                </a:solidFill>
              </a:rPr>
              <a:t>Eustachian Tube </a:t>
            </a:r>
            <a:r>
              <a:rPr lang="en-US" dirty="0" smtClean="0">
                <a:solidFill>
                  <a:srgbClr val="002060"/>
                </a:solidFill>
              </a:rPr>
              <a:t>which vents the middle ear to the </a:t>
            </a:r>
            <a:r>
              <a:rPr lang="en-US" dirty="0" err="1" smtClean="0">
                <a:solidFill>
                  <a:srgbClr val="002060"/>
                </a:solidFill>
              </a:rPr>
              <a:t>Nasopharynx</a:t>
            </a:r>
            <a:r>
              <a:rPr lang="en-US" dirty="0" smtClean="0">
                <a:solidFill>
                  <a:srgbClr val="002060"/>
                </a:solidFill>
              </a:rPr>
              <a:t> is horizontal in infants, difficult to drain naturally, its surface is cartilage ,and the lymphatic tissue lining is an extension of adenoidal tissue from the back of the nose.</a:t>
            </a:r>
          </a:p>
          <a:p>
            <a:r>
              <a:rPr lang="en-US" dirty="0" smtClean="0"/>
              <a:t>Often preceded by viral upper respiratory infection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Pathogenesis and 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D6ECFF"/>
              </a:buClr>
            </a:pPr>
            <a:r>
              <a:rPr lang="en-US" dirty="0"/>
              <a:t>Functions of the tube ( </a:t>
            </a:r>
            <a:r>
              <a:rPr lang="en-US" i="1" u="sng" dirty="0"/>
              <a:t>ventilation, protection and clearance </a:t>
            </a:r>
            <a:r>
              <a:rPr lang="en-US" dirty="0"/>
              <a:t>) disturbed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  <a:p>
            <a:r>
              <a:rPr lang="en-US" dirty="0" smtClean="0"/>
              <a:t>URTI or allergic condition cause edema or inflammation of the tube.</a:t>
            </a:r>
          </a:p>
          <a:p>
            <a:r>
              <a:rPr lang="en-US" dirty="0" smtClean="0"/>
              <a:t>Oxygen lost leading to negative pressure</a:t>
            </a:r>
          </a:p>
          <a:p>
            <a:r>
              <a:rPr lang="en-US" dirty="0" smtClean="0"/>
              <a:t>Pathogens enter from </a:t>
            </a:r>
            <a:r>
              <a:rPr lang="en-US" dirty="0" err="1" smtClean="0"/>
              <a:t>Nasopharynx</a:t>
            </a:r>
            <a:r>
              <a:rPr lang="en-US" dirty="0" smtClean="0"/>
              <a:t> into the middle ear.</a:t>
            </a:r>
          </a:p>
          <a:p>
            <a:r>
              <a:rPr lang="en-US" dirty="0" smtClean="0"/>
              <a:t>Colonization and infection result.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ÙØªÙØ¬Ø© Ø¨Ø­Ø« Ø§ÙØµÙØ± Ø¹Ù âªimages of serous otitis media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7924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997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Other 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Anatomic abnormalities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Medical conditions such as </a:t>
            </a:r>
            <a:r>
              <a:rPr lang="en-US" b="1" dirty="0" smtClean="0">
                <a:solidFill>
                  <a:srgbClr val="002060"/>
                </a:solidFill>
              </a:rPr>
              <a:t>Cleft palate </a:t>
            </a:r>
            <a:r>
              <a:rPr lang="en-US" dirty="0" smtClean="0">
                <a:solidFill>
                  <a:srgbClr val="002060"/>
                </a:solidFill>
              </a:rPr>
              <a:t>,obstruction due to adenoid or Nasogastric </a:t>
            </a:r>
            <a:r>
              <a:rPr lang="en-US" b="1" dirty="0" smtClean="0">
                <a:solidFill>
                  <a:srgbClr val="002060"/>
                </a:solidFill>
              </a:rPr>
              <a:t>tube tube or malignancy, immune dysfunction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Exposure to pathogens from day care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Exposure to smoking</a:t>
            </a:r>
            <a:r>
              <a:rPr lang="en-US" dirty="0" smtClean="0"/>
              <a:t>.</a:t>
            </a:r>
          </a:p>
        </p:txBody>
      </p:sp>
      <p:pic>
        <p:nvPicPr>
          <p:cNvPr id="16386" name="Picture 2" descr="http://t1.gstatic.com/images?q=tbn:J3ptxBEM_0ul-M:http://www.biomedcentral.com/content/figures/1471-2350-5-15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097989"/>
            <a:ext cx="36576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746</TotalTime>
  <Words>760</Words>
  <Application>Microsoft Office PowerPoint</Application>
  <PresentationFormat>On-screen Show (4:3)</PresentationFormat>
  <Paragraphs>121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Berlin</vt:lpstr>
      <vt:lpstr>Microbiology of middle ear infection (otitis media) Prof. Hanan Habib</vt:lpstr>
      <vt:lpstr>Objectives</vt:lpstr>
      <vt:lpstr>Definitions</vt:lpstr>
      <vt:lpstr>Anatomy of the Middle Ear</vt:lpstr>
      <vt:lpstr>Classification of OM</vt:lpstr>
      <vt:lpstr>Epidemiology</vt:lpstr>
      <vt:lpstr>Pathogenesis and Risk Factors</vt:lpstr>
      <vt:lpstr>PowerPoint Presentation</vt:lpstr>
      <vt:lpstr>Other risk factors</vt:lpstr>
      <vt:lpstr>PowerPoint Presentation</vt:lpstr>
      <vt:lpstr>Clinical presentation</vt:lpstr>
      <vt:lpstr> </vt:lpstr>
      <vt:lpstr>Clinical presentation</vt:lpstr>
      <vt:lpstr>PowerPoint Presentation</vt:lpstr>
      <vt:lpstr>Serous OM (OM with effusion)</vt:lpstr>
      <vt:lpstr>Images of serous OM</vt:lpstr>
      <vt:lpstr>Chronic OM</vt:lpstr>
      <vt:lpstr>Images of chronic OM</vt:lpstr>
      <vt:lpstr>Microbiology (Bacterial Causes)</vt:lpstr>
      <vt:lpstr>OM: Microbiology-cont.</vt:lpstr>
      <vt:lpstr>Microbiology of OM</vt:lpstr>
      <vt:lpstr>Microbiology of OM</vt:lpstr>
      <vt:lpstr>Microbiology (Viral causes)</vt:lpstr>
      <vt:lpstr>Diagnostic approaches of OM</vt:lpstr>
      <vt:lpstr>Management of OM</vt:lpstr>
      <vt:lpstr>Complications of OM </vt:lpstr>
      <vt:lpstr>Reference book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Microbiology of middle ear infections</dc:title>
  <dc:creator>Dr.Hannan</dc:creator>
  <cp:lastModifiedBy>AYOOO</cp:lastModifiedBy>
  <cp:revision>100</cp:revision>
  <dcterms:created xsi:type="dcterms:W3CDTF">2010-06-28T07:10:28Z</dcterms:created>
  <dcterms:modified xsi:type="dcterms:W3CDTF">2020-09-03T18:16:21Z</dcterms:modified>
</cp:coreProperties>
</file>