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8" r:id="rId1"/>
  </p:sldMasterIdLst>
  <p:notesMasterIdLst>
    <p:notesMasterId r:id="rId40"/>
  </p:notesMasterIdLst>
  <p:handoutMasterIdLst>
    <p:handoutMasterId r:id="rId41"/>
  </p:handoutMasterIdLst>
  <p:sldIdLst>
    <p:sldId id="309" r:id="rId2"/>
    <p:sldId id="306" r:id="rId3"/>
    <p:sldId id="312" r:id="rId4"/>
    <p:sldId id="258" r:id="rId5"/>
    <p:sldId id="259" r:id="rId6"/>
    <p:sldId id="262" r:id="rId7"/>
    <p:sldId id="307" r:id="rId8"/>
    <p:sldId id="263" r:id="rId9"/>
    <p:sldId id="264" r:id="rId10"/>
    <p:sldId id="265" r:id="rId11"/>
    <p:sldId id="304" r:id="rId12"/>
    <p:sldId id="270" r:id="rId13"/>
    <p:sldId id="272" r:id="rId14"/>
    <p:sldId id="273" r:id="rId15"/>
    <p:sldId id="275" r:id="rId16"/>
    <p:sldId id="276" r:id="rId17"/>
    <p:sldId id="277" r:id="rId18"/>
    <p:sldId id="278" r:id="rId19"/>
    <p:sldId id="334" r:id="rId20"/>
    <p:sldId id="329" r:id="rId21"/>
    <p:sldId id="332" r:id="rId22"/>
    <p:sldId id="308" r:id="rId23"/>
    <p:sldId id="297" r:id="rId24"/>
    <p:sldId id="321" r:id="rId25"/>
    <p:sldId id="285" r:id="rId26"/>
    <p:sldId id="314" r:id="rId27"/>
    <p:sldId id="286" r:id="rId28"/>
    <p:sldId id="287" r:id="rId29"/>
    <p:sldId id="288" r:id="rId30"/>
    <p:sldId id="323" r:id="rId31"/>
    <p:sldId id="315" r:id="rId32"/>
    <p:sldId id="292" r:id="rId33"/>
    <p:sldId id="295" r:id="rId34"/>
    <p:sldId id="293" r:id="rId35"/>
    <p:sldId id="299" r:id="rId36"/>
    <p:sldId id="300" r:id="rId37"/>
    <p:sldId id="335" r:id="rId38"/>
    <p:sldId id="327" r:id="rId39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FFFF"/>
    <a:srgbClr val="8A2CA4"/>
    <a:srgbClr val="000066"/>
    <a:srgbClr val="A50021"/>
    <a:srgbClr val="FF66CC"/>
    <a:srgbClr val="FF99FF"/>
    <a:srgbClr val="FF99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3" autoAdjust="0"/>
    <p:restoredTop sz="98997" autoAdjust="0"/>
  </p:normalViewPr>
  <p:slideViewPr>
    <p:cSldViewPr>
      <p:cViewPr varScale="1">
        <p:scale>
          <a:sx n="72" d="100"/>
          <a:sy n="72" d="100"/>
        </p:scale>
        <p:origin x="87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08"/>
    </p:cViewPr>
  </p:sorterViewPr>
  <p:notesViewPr>
    <p:cSldViewPr>
      <p:cViewPr varScale="1">
        <p:scale>
          <a:sx n="39" d="100"/>
          <a:sy n="39" d="100"/>
        </p:scale>
        <p:origin x="-1566" y="-102"/>
      </p:cViewPr>
      <p:guideLst>
        <p:guide orient="horz" pos="3128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E47218-8EC4-43C5-9468-B21B29C51F18}" type="datetimeFigureOut">
              <a:rPr lang="en-US" smtClean="0"/>
              <a:pPr/>
              <a:t>11/1/2020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B28F8A-8D92-45DA-BD02-0D5910B8A4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0951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6D81A-668A-40B6-BEB2-DF319F1134DA}" type="datetimeFigureOut">
              <a:rPr lang="en-US" smtClean="0"/>
              <a:pPr/>
              <a:t>11/1/2020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40EE5F-B48F-4261-A09B-4E27CB280F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073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0EE5F-B48F-4261-A09B-4E27CB280F73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624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6BB18-AFE4-4B10-B8B0-4DA6CEA847CF}" type="datetimeFigureOut">
              <a:rPr lang="en-US" smtClean="0"/>
              <a:pPr/>
              <a:t>11/1/2020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A017F-4020-439C-9371-E17A70E66C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6BB18-AFE4-4B10-B8B0-4DA6CEA847CF}" type="datetimeFigureOut">
              <a:rPr lang="en-US" smtClean="0"/>
              <a:pPr/>
              <a:t>11/1/2020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A017F-4020-439C-9371-E17A70E66C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6BB18-AFE4-4B10-B8B0-4DA6CEA847CF}" type="datetimeFigureOut">
              <a:rPr lang="en-US" smtClean="0"/>
              <a:pPr/>
              <a:t>11/1/2020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A017F-4020-439C-9371-E17A70E66C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D63D5-D3AA-49ED-A128-97C0650205CF}" type="slidenum">
              <a:rPr lang="x-none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0A951-3FC8-4325-A7B4-F54C7FC2479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D0EF9-A7CD-40D8-99D9-D52617A14E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6BB18-AFE4-4B10-B8B0-4DA6CEA847CF}" type="datetimeFigureOut">
              <a:rPr lang="en-US" smtClean="0"/>
              <a:pPr/>
              <a:t>11/1/2020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A017F-4020-439C-9371-E17A70E66C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6BB18-AFE4-4B10-B8B0-4DA6CEA847CF}" type="datetimeFigureOut">
              <a:rPr lang="en-US" smtClean="0"/>
              <a:pPr/>
              <a:t>11/1/2020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A017F-4020-439C-9371-E17A70E66C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6BB18-AFE4-4B10-B8B0-4DA6CEA847CF}" type="datetimeFigureOut">
              <a:rPr lang="en-US" smtClean="0"/>
              <a:pPr/>
              <a:t>11/1/2020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A017F-4020-439C-9371-E17A70E66C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6BB18-AFE4-4B10-B8B0-4DA6CEA847CF}" type="datetimeFigureOut">
              <a:rPr lang="en-US" smtClean="0"/>
              <a:pPr/>
              <a:t>11/1/2020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A017F-4020-439C-9371-E17A70E66C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6BB18-AFE4-4B10-B8B0-4DA6CEA847CF}" type="datetimeFigureOut">
              <a:rPr lang="en-US" smtClean="0"/>
              <a:pPr/>
              <a:t>11/1/2020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A017F-4020-439C-9371-E17A70E66C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6BB18-AFE4-4B10-B8B0-4DA6CEA847CF}" type="datetimeFigureOut">
              <a:rPr lang="en-US" smtClean="0"/>
              <a:pPr/>
              <a:t>11/1/2020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A017F-4020-439C-9371-E17A70E66C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6BB18-AFE4-4B10-B8B0-4DA6CEA847CF}" type="datetimeFigureOut">
              <a:rPr lang="en-US" smtClean="0"/>
              <a:pPr/>
              <a:t>11/1/2020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A017F-4020-439C-9371-E17A70E66C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6BB18-AFE4-4B10-B8B0-4DA6CEA847CF}" type="datetimeFigureOut">
              <a:rPr lang="en-US" smtClean="0"/>
              <a:pPr/>
              <a:t>11/1/2020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1CA017F-4020-439C-9371-E17A70E66C5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A86BB18-AFE4-4B10-B8B0-4DA6CEA847CF}" type="datetimeFigureOut">
              <a:rPr lang="en-US" smtClean="0"/>
              <a:pPr/>
              <a:t>11/1/2020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1CA017F-4020-439C-9371-E17A70E66C5D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  <p:sldLayoutId id="2147483890" r:id="rId12"/>
    <p:sldLayoutId id="2147483891" r:id="rId13"/>
    <p:sldLayoutId id="2147483892" r:id="rId14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media-files.gather.com/images/d209/d946/d743/d224/d96/f3/full.jpg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"/>
          <p:cNvSpPr txBox="1">
            <a:spLocks noChangeArrowheads="1"/>
          </p:cNvSpPr>
          <p:nvPr/>
        </p:nvSpPr>
        <p:spPr bwMode="auto">
          <a:xfrm>
            <a:off x="2339975" y="5300663"/>
            <a:ext cx="5111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b="0" i="0">
              <a:latin typeface="Tahoma" pitchFamily="34" charset="0"/>
              <a:cs typeface="Arial" charset="0"/>
            </a:endParaRPr>
          </a:p>
        </p:txBody>
      </p:sp>
      <p:sp>
        <p:nvSpPr>
          <p:cNvPr id="339973" name="Text Box 5"/>
          <p:cNvSpPr txBox="1">
            <a:spLocks noChangeArrowheads="1"/>
          </p:cNvSpPr>
          <p:nvPr/>
        </p:nvSpPr>
        <p:spPr bwMode="auto">
          <a:xfrm>
            <a:off x="4648200" y="4495800"/>
            <a:ext cx="3505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By:  Dr.Malak </a:t>
            </a:r>
            <a:r>
              <a:rPr lang="en-US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M. El-Hazmi</a:t>
            </a:r>
          </a:p>
        </p:txBody>
      </p:sp>
      <p:sp>
        <p:nvSpPr>
          <p:cNvPr id="4101" name="WordArt 6"/>
          <p:cNvSpPr>
            <a:spLocks noChangeArrowheads="1" noChangeShapeType="1" noTextEdit="1"/>
          </p:cNvSpPr>
          <p:nvPr/>
        </p:nvSpPr>
        <p:spPr bwMode="auto">
          <a:xfrm>
            <a:off x="539750" y="1844675"/>
            <a:ext cx="8234363" cy="18716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Viral infections of CNS</a:t>
            </a:r>
            <a:endParaRPr lang="en-US" sz="60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11216" y="3886200"/>
            <a:ext cx="37251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(CNS Block ,  Microbiology : 2020) 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05400" y="4938117"/>
            <a:ext cx="4572000" cy="153888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0068AE"/>
              </a:buClr>
              <a:buSzPct val="80000"/>
              <a:defRPr/>
            </a:pPr>
            <a:r>
              <a:rPr lang="en-US" sz="2000" i="1" dirty="0">
                <a:solidFill>
                  <a:srgbClr val="DADADA">
                    <a:lumMod val="1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Associate professor </a:t>
            </a:r>
          </a:p>
          <a:p>
            <a:pPr lv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0068AE"/>
              </a:buClr>
              <a:buSzPct val="80000"/>
              <a:defRPr/>
            </a:pPr>
            <a:r>
              <a:rPr lang="en-US" sz="2000" i="1" dirty="0">
                <a:solidFill>
                  <a:srgbClr val="DADADA">
                    <a:lumMod val="1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Consultant Virologist </a:t>
            </a:r>
          </a:p>
          <a:p>
            <a:pPr lv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0068AE"/>
              </a:buClr>
              <a:buSzPct val="80000"/>
              <a:defRPr/>
            </a:pPr>
            <a:r>
              <a:rPr lang="ar-SA" sz="2000" i="1" dirty="0">
                <a:solidFill>
                  <a:srgbClr val="DADADA">
                    <a:lumMod val="1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000" i="1" dirty="0">
                <a:solidFill>
                  <a:srgbClr val="DADADA">
                    <a:lumMod val="1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College of Medicine &amp; </a:t>
            </a:r>
          </a:p>
          <a:p>
            <a:pPr lv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0068AE"/>
              </a:buClr>
              <a:buSzPct val="80000"/>
              <a:defRPr/>
            </a:pPr>
            <a:r>
              <a:rPr lang="en-US" sz="2000" i="1" dirty="0">
                <a:solidFill>
                  <a:srgbClr val="DADADA">
                    <a:lumMod val="1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King Saud University Medical City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285875"/>
            <a:ext cx="8229600" cy="4530725"/>
          </a:xfrm>
        </p:spPr>
        <p:txBody>
          <a:bodyPr/>
          <a:lstStyle/>
          <a:p>
            <a:pPr eaLnBrk="1" hangingPunct="1">
              <a:buSzTx/>
              <a:buFont typeface="Wingdings" pitchFamily="2" charset="2"/>
              <a:buNone/>
            </a:pPr>
            <a:r>
              <a:rPr lang="en-US" sz="2000" dirty="0" smtClean="0">
                <a:solidFill>
                  <a:srgbClr val="FFFF66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endParaRPr lang="en-US" sz="2000" b="1" dirty="0" smtClean="0">
              <a:solidFill>
                <a:srgbClr val="FFFF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4" descr="C:\Documents and Settings\G\سطح المكتب\1 images\Fig-50.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908050"/>
            <a:ext cx="8072437" cy="541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 bwMode="auto">
          <a:xfrm>
            <a:off x="4643438" y="4818063"/>
            <a:ext cx="1081087" cy="287337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>
              <a:defRPr/>
            </a:pPr>
            <a:r>
              <a:rPr lang="en-US" sz="1200" b="0" dirty="0">
                <a:solidFill>
                  <a:schemeClr val="accent4">
                    <a:lumMod val="25000"/>
                  </a:schemeClr>
                </a:solidFill>
                <a:cs typeface="Arial" pitchFamily="34" charset="0"/>
              </a:rPr>
              <a:t>Echo,cox</a:t>
            </a:r>
            <a:endParaRPr lang="x-none" sz="1200" b="0" dirty="0">
              <a:solidFill>
                <a:schemeClr val="accent4">
                  <a:lumMod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مستطيل 5"/>
          <p:cNvSpPr/>
          <p:nvPr/>
        </p:nvSpPr>
        <p:spPr bwMode="auto">
          <a:xfrm>
            <a:off x="1333500" y="4876800"/>
            <a:ext cx="64770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>
              <a:defRPr/>
            </a:pPr>
            <a:r>
              <a:rPr lang="en-US" sz="1400" b="0" dirty="0">
                <a:solidFill>
                  <a:schemeClr val="accent4">
                    <a:lumMod val="25000"/>
                  </a:schemeClr>
                </a:solidFill>
                <a:cs typeface="Arial" pitchFamily="34" charset="0"/>
              </a:rPr>
              <a:t>HFM</a:t>
            </a:r>
            <a:endParaRPr lang="x-none" sz="1400" b="0" dirty="0">
              <a:solidFill>
                <a:schemeClr val="accent4">
                  <a:lumMod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8380" y="1066800"/>
            <a:ext cx="39560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Pathogenesis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229600" cy="609600"/>
          </a:xfrm>
        </p:spPr>
        <p:txBody>
          <a:bodyPr>
            <a:noAutofit/>
          </a:bodyPr>
          <a:lstStyle/>
          <a:p>
            <a:pPr algn="ctr"/>
            <a:r>
              <a:rPr lang="en-US" sz="4000" b="1" i="1" u="sng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Enteroviral</a:t>
            </a:r>
            <a:r>
              <a:rPr lang="en-US" sz="4800" b="1" i="1" u="sng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infections</a:t>
            </a:r>
            <a:endParaRPr lang="en-US" sz="4800" u="sng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4267200"/>
            <a:ext cx="8686800" cy="2667000"/>
          </a:xfrm>
        </p:spPr>
        <p:txBody>
          <a:bodyPr>
            <a:normAutofit/>
          </a:bodyPr>
          <a:lstStyle/>
          <a:p>
            <a:pPr marL="800100" lvl="2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sz="28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2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NON-Neurologic Diseases ;</a:t>
            </a:r>
          </a:p>
          <a:p>
            <a:pPr marL="800100" lvl="2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Skin and mucosa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infections</a:t>
            </a:r>
          </a:p>
          <a:p>
            <a:pPr marL="800100" lvl="2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Respiratory tract infections</a:t>
            </a:r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2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Cardiac infections</a:t>
            </a:r>
          </a:p>
          <a:p>
            <a:pPr marL="800100" lvl="2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Acute hemorrhagic conjunctivitis</a:t>
            </a:r>
          </a:p>
          <a:p>
            <a:pPr marL="800100" lvl="2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Others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38150" y="2987040"/>
          <a:ext cx="8401050" cy="1584960"/>
        </p:xfrm>
        <a:graphic>
          <a:graphicData uri="http://schemas.openxmlformats.org/drawingml/2006/table">
            <a:tbl>
              <a:tblPr/>
              <a:tblGrid>
                <a:gridCol w="2514600"/>
                <a:gridCol w="990600"/>
                <a:gridCol w="1066800"/>
                <a:gridCol w="1085850"/>
                <a:gridCol w="1676400"/>
                <a:gridCol w="1066800"/>
              </a:tblGrid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Neurologic </a:t>
                      </a:r>
                      <a:r>
                        <a:rPr lang="en-US" sz="2000" b="1" i="1" u="none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Diseases</a:t>
                      </a: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Poliovirus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Types 1-3 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GP A  COX.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Types 1-24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GP B COX.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Types 1-6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Echovirus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Types 1-34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Enterovirus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Types 68-71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07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Aseptic meningitis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Paralysis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Encephalitis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1-3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1-3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Many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7,9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2,5-7,9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1-6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2-5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1-5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Many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2,4,6,9,11,30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2,6,9,19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70,71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70,71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28600" y="183600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>
              <a:buClr>
                <a:schemeClr val="tx1"/>
              </a:buClr>
              <a:buFont typeface="Wingdings" pitchFamily="2" charset="2"/>
              <a:buChar char="Ø"/>
            </a:pPr>
            <a:r>
              <a:rPr lang="en-GB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Asymptomatic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Infections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</a:p>
          <a:p>
            <a:pPr marL="609600" indent="-609600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Diseases;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4191000" y="1162050"/>
            <a:ext cx="4519613" cy="234315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buClr>
                <a:srgbClr val="FF0000"/>
              </a:buClr>
              <a:buSzTx/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Pathway to CNS by: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Blood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Peripheral nerves</a:t>
            </a:r>
          </a:p>
          <a:p>
            <a:pPr eaLnBrk="1" hangingPunct="1">
              <a:buClr>
                <a:srgbClr val="FF0000"/>
              </a:buClr>
              <a:buSzTx/>
              <a:buFont typeface="Wingdings" pitchFamily="2" charset="2"/>
              <a:buChar char="Ø"/>
            </a:pPr>
            <a:r>
              <a:rPr lang="en-US" sz="25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Causing destruction of</a:t>
            </a:r>
          </a:p>
          <a:p>
            <a:pPr lvl="1">
              <a:buNone/>
            </a:pPr>
            <a:r>
              <a:rPr lang="en-US" sz="25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motor neurons of AHCs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Rarely affect</a:t>
            </a:r>
            <a:r>
              <a:rPr lang="en-GB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brain stem</a:t>
            </a:r>
          </a:p>
          <a:p>
            <a:pPr lvl="1">
              <a:buNone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(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bulber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poliomyelitis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buClr>
                <a:srgbClr val="FF0000"/>
              </a:buClr>
              <a:buSzTx/>
              <a:buFont typeface="Wingdings" pitchFamily="2" charset="2"/>
              <a:buNone/>
            </a:pPr>
            <a:endParaRPr lang="en-US" sz="25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FF0000"/>
              </a:buClr>
              <a:buSzTx/>
              <a:buFont typeface="Wingdings" pitchFamily="2" charset="2"/>
              <a:buNone/>
            </a:pPr>
            <a:endParaRPr lang="en-US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FF0000"/>
              </a:buClr>
              <a:buSzTx/>
              <a:buFont typeface="Wingdings" pitchFamily="2" charset="2"/>
              <a:buNone/>
            </a:pPr>
            <a:endParaRPr lang="en-US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FF0000"/>
              </a:buClr>
              <a:buSzTx/>
              <a:buFont typeface="Wingdings" pitchFamily="2" charset="2"/>
              <a:buNone/>
            </a:pPr>
            <a:endParaRPr lang="en-US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FF0000"/>
              </a:buClr>
              <a:buSzTx/>
              <a:buFont typeface="Wingdings" pitchFamily="2" charset="2"/>
              <a:buNone/>
            </a:pPr>
            <a:endParaRPr lang="en-US" dirty="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50825" y="71438"/>
            <a:ext cx="56880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Pathogenesis</a:t>
            </a:r>
            <a:r>
              <a:rPr lang="x-none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 polio: </a:t>
            </a:r>
          </a:p>
        </p:txBody>
      </p:sp>
      <p:pic>
        <p:nvPicPr>
          <p:cNvPr id="15364" name="Picture 6" descr="C:\Users\malak\Desktop\1 images\Fig-32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838200"/>
            <a:ext cx="3200400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3652838"/>
            <a:ext cx="3871594" cy="19431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191000" y="5707559"/>
            <a:ext cx="4648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Immunity</a:t>
            </a:r>
            <a:r>
              <a:rPr lang="en-US" sz="2000" dirty="0">
                <a:solidFill>
                  <a:srgbClr val="C00000"/>
                </a:solidFill>
              </a:rPr>
              <a:t>: </a:t>
            </a:r>
            <a:r>
              <a:rPr lang="en-US" sz="2000" dirty="0">
                <a:solidFill>
                  <a:prstClr val="black"/>
                </a:solidFill>
              </a:rPr>
              <a:t>IgA &amp; IgG </a:t>
            </a:r>
            <a:endParaRPr lang="en-US" sz="2000" dirty="0" smtClean="0">
              <a:solidFill>
                <a:prstClr val="black"/>
              </a:solidFill>
            </a:endParaRPr>
          </a:p>
          <a:p>
            <a:pPr lvl="0"/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>
                <a:solidFill>
                  <a:srgbClr val="10CF9B">
                    <a:lumMod val="75000"/>
                  </a:srgbClr>
                </a:solidFill>
              </a:rPr>
              <a:t>Lifelong type-specific immunity </a:t>
            </a:r>
          </a:p>
        </p:txBody>
      </p:sp>
      <p:sp>
        <p:nvSpPr>
          <p:cNvPr id="9" name="Rectangle 8"/>
          <p:cNvSpPr/>
          <p:nvPr/>
        </p:nvSpPr>
        <p:spPr>
          <a:xfrm>
            <a:off x="4191000" y="5715000"/>
            <a:ext cx="4648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Immunity</a:t>
            </a:r>
            <a:r>
              <a:rPr lang="en-US" sz="2000" dirty="0">
                <a:solidFill>
                  <a:srgbClr val="C00000"/>
                </a:solidFill>
              </a:rPr>
              <a:t>: </a:t>
            </a:r>
            <a:r>
              <a:rPr lang="en-US" sz="2000" dirty="0">
                <a:solidFill>
                  <a:prstClr val="black"/>
                </a:solidFill>
              </a:rPr>
              <a:t>IgA &amp; IgG </a:t>
            </a:r>
            <a:endParaRPr lang="en-US" sz="2000" dirty="0" smtClean="0">
              <a:solidFill>
                <a:prstClr val="black"/>
              </a:solidFill>
            </a:endParaRPr>
          </a:p>
          <a:p>
            <a:pPr lvl="0"/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>
                <a:solidFill>
                  <a:srgbClr val="10CF9B">
                    <a:lumMod val="75000"/>
                  </a:srgbClr>
                </a:solidFill>
              </a:rPr>
              <a:t>Lifelong type-specific immunity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1905000" y="625475"/>
            <a:ext cx="4752975" cy="6699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Poliovirus Infections </a:t>
            </a: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3184525" y="5635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x-none" b="0" dirty="0"/>
          </a:p>
        </p:txBody>
      </p:sp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3133725" y="2997200"/>
            <a:ext cx="2806700" cy="7905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Minor Illness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7413" name="AutoShape 8"/>
          <p:cNvSpPr>
            <a:spLocks noChangeArrowheads="1"/>
          </p:cNvSpPr>
          <p:nvPr/>
        </p:nvSpPr>
        <p:spPr bwMode="auto">
          <a:xfrm>
            <a:off x="3851275" y="1268413"/>
            <a:ext cx="215900" cy="1728787"/>
          </a:xfrm>
          <a:prstGeom prst="downArrow">
            <a:avLst>
              <a:gd name="adj1" fmla="val 50000"/>
              <a:gd name="adj2" fmla="val 20018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x-none" b="0" dirty="0"/>
          </a:p>
        </p:txBody>
      </p:sp>
      <p:sp>
        <p:nvSpPr>
          <p:cNvPr id="17414" name="Text Box 9"/>
          <p:cNvSpPr txBox="1">
            <a:spLocks noChangeArrowheads="1"/>
          </p:cNvSpPr>
          <p:nvPr/>
        </p:nvSpPr>
        <p:spPr bwMode="auto">
          <a:xfrm>
            <a:off x="5218113" y="1700213"/>
            <a:ext cx="3241675" cy="46166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No illness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5" name="Text Box 10"/>
          <p:cNvSpPr txBox="1">
            <a:spLocks noChangeArrowheads="1"/>
          </p:cNvSpPr>
          <p:nvPr/>
        </p:nvSpPr>
        <p:spPr bwMode="auto">
          <a:xfrm>
            <a:off x="971550" y="4438650"/>
            <a:ext cx="2806700" cy="7905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Major Illness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7416" name="AutoShape 11"/>
          <p:cNvSpPr>
            <a:spLocks noChangeArrowheads="1"/>
          </p:cNvSpPr>
          <p:nvPr/>
        </p:nvSpPr>
        <p:spPr bwMode="auto">
          <a:xfrm>
            <a:off x="2124075" y="1268413"/>
            <a:ext cx="215900" cy="3097212"/>
          </a:xfrm>
          <a:prstGeom prst="downArrow">
            <a:avLst>
              <a:gd name="adj1" fmla="val 50000"/>
              <a:gd name="adj2" fmla="val 35864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x-none" b="0" dirty="0"/>
          </a:p>
        </p:txBody>
      </p:sp>
      <p:sp>
        <p:nvSpPr>
          <p:cNvPr id="17417" name="Text Box 12"/>
          <p:cNvSpPr txBox="1">
            <a:spLocks noChangeArrowheads="1"/>
          </p:cNvSpPr>
          <p:nvPr/>
        </p:nvSpPr>
        <p:spPr bwMode="auto">
          <a:xfrm>
            <a:off x="971550" y="5419725"/>
            <a:ext cx="6553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1- Nonparalytic poliomyelitis 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(Aseptic meningitis) </a:t>
            </a:r>
          </a:p>
        </p:txBody>
      </p:sp>
      <p:sp>
        <p:nvSpPr>
          <p:cNvPr id="17418" name="Text Box 13"/>
          <p:cNvSpPr txBox="1">
            <a:spLocks noChangeArrowheads="1"/>
          </p:cNvSpPr>
          <p:nvPr/>
        </p:nvSpPr>
        <p:spPr bwMode="auto">
          <a:xfrm>
            <a:off x="971550" y="5984875"/>
            <a:ext cx="5976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n-US" sz="2400" b="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Paralytic poliomyelitis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(Flaccid paralysis) </a:t>
            </a:r>
          </a:p>
        </p:txBody>
      </p:sp>
      <p:sp>
        <p:nvSpPr>
          <p:cNvPr id="17419" name="AutoShape 14"/>
          <p:cNvSpPr>
            <a:spLocks noChangeArrowheads="1"/>
          </p:cNvSpPr>
          <p:nvPr/>
        </p:nvSpPr>
        <p:spPr bwMode="auto">
          <a:xfrm>
            <a:off x="5940425" y="1268413"/>
            <a:ext cx="215900" cy="431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x-none" b="0" dirty="0"/>
          </a:p>
        </p:txBody>
      </p:sp>
      <p:sp>
        <p:nvSpPr>
          <p:cNvPr id="17420" name="Text Box 15"/>
          <p:cNvSpPr txBox="1">
            <a:spLocks noChangeArrowheads="1"/>
          </p:cNvSpPr>
          <p:nvPr/>
        </p:nvSpPr>
        <p:spPr bwMode="auto">
          <a:xfrm>
            <a:off x="2914650" y="3860800"/>
            <a:ext cx="6049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Abortive poliomyelitis (No CNS involvement)</a:t>
            </a:r>
          </a:p>
        </p:txBody>
      </p:sp>
      <p:sp>
        <p:nvSpPr>
          <p:cNvPr id="17421" name="Text Box 16"/>
          <p:cNvSpPr txBox="1">
            <a:spLocks noChangeArrowheads="1"/>
          </p:cNvSpPr>
          <p:nvPr/>
        </p:nvSpPr>
        <p:spPr bwMode="auto">
          <a:xfrm>
            <a:off x="6516688" y="1341438"/>
            <a:ext cx="1439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90-95%</a:t>
            </a:r>
          </a:p>
        </p:txBody>
      </p:sp>
      <p:sp>
        <p:nvSpPr>
          <p:cNvPr id="17422" name="Text Box 17"/>
          <p:cNvSpPr txBox="1">
            <a:spLocks noChangeArrowheads="1"/>
          </p:cNvSpPr>
          <p:nvPr/>
        </p:nvSpPr>
        <p:spPr bwMode="auto">
          <a:xfrm>
            <a:off x="6084888" y="2205038"/>
            <a:ext cx="2374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Asymptomatic </a:t>
            </a:r>
          </a:p>
        </p:txBody>
      </p:sp>
      <p:sp>
        <p:nvSpPr>
          <p:cNvPr id="17423" name="Text Box 18"/>
          <p:cNvSpPr txBox="1">
            <a:spLocks noChangeArrowheads="1"/>
          </p:cNvSpPr>
          <p:nvPr/>
        </p:nvSpPr>
        <p:spPr bwMode="auto">
          <a:xfrm>
            <a:off x="2987675" y="2492375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4-8%</a:t>
            </a:r>
          </a:p>
        </p:txBody>
      </p:sp>
      <p:sp>
        <p:nvSpPr>
          <p:cNvPr id="17424" name="Text Box 19"/>
          <p:cNvSpPr txBox="1">
            <a:spLocks noChangeArrowheads="1"/>
          </p:cNvSpPr>
          <p:nvPr/>
        </p:nvSpPr>
        <p:spPr bwMode="auto">
          <a:xfrm>
            <a:off x="1331913" y="3925888"/>
            <a:ext cx="720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1-2%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Fig-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1125538"/>
            <a:ext cx="5832475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00100"/>
            <a:ext cx="8229600" cy="6477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Lab Diagnosis of Enteroviruses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476375"/>
            <a:ext cx="8229600" cy="5991225"/>
          </a:xfrm>
        </p:spPr>
        <p:txBody>
          <a:bodyPr>
            <a:normAutofit/>
          </a:bodyPr>
          <a:lstStyle/>
          <a:p>
            <a:pPr marL="609600" indent="-609600" eaLnBrk="1" hangingPunct="1">
              <a:buSzTx/>
              <a:buFont typeface="Wingdings" pitchFamily="2" charset="2"/>
              <a:buNone/>
            </a:pPr>
            <a:r>
              <a:rPr lang="en-US" sz="24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09600" indent="-609600" eaLnBrk="1" hangingPunct="1">
              <a:buSzTx/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99FF"/>
                </a:solidFill>
                <a:effectLst/>
                <a:latin typeface="Times New Roman" pitchFamily="18" charset="0"/>
                <a:cs typeface="Times New Roman" pitchFamily="18" charset="0"/>
              </a:rPr>
              <a:t>Virus isolation*</a:t>
            </a:r>
            <a:r>
              <a:rPr lang="en-US" sz="2400" b="1" dirty="0" smtClean="0">
                <a:effectLst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990600" lvl="1" indent="-533400" eaLnBrk="1" hangingPunct="1"/>
            <a:r>
              <a:rPr lang="en-US" sz="20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Samples: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Stool (best) .Rectal, throat swabs 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CSF</a:t>
            </a:r>
          </a:p>
          <a:p>
            <a:pPr marL="990600" lvl="1" indent="-533400" eaLnBrk="1" hangingPunct="1"/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Inoculate in cell cultures </a:t>
            </a:r>
          </a:p>
          <a:p>
            <a:pPr marL="990600" lvl="1" indent="-533400" eaLnBrk="1" hangingPunct="1">
              <a:buFontTx/>
              <a:buNone/>
            </a:pP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 All EVs  grown except some strains of Cox A viruses</a:t>
            </a:r>
          </a:p>
          <a:p>
            <a:pPr marL="990600" lvl="1" indent="-533400" eaLnBrk="1" hangingPunct="1"/>
            <a:r>
              <a:rPr lang="en-US" sz="20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Observe</a:t>
            </a:r>
            <a:r>
              <a:rPr lang="en-US" sz="20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for CPE</a:t>
            </a:r>
          </a:p>
          <a:p>
            <a:pPr marL="990600" lvl="1" indent="-533400" eaLnBrk="1" hangingPunct="1"/>
            <a:r>
              <a:rPr lang="en-US" sz="20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Identify</a:t>
            </a:r>
            <a:r>
              <a:rPr lang="en-US" sz="20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the type </a:t>
            </a:r>
          </a:p>
          <a:p>
            <a:pPr marL="457200" lvl="1" indent="0" eaLnBrk="1" hangingPunct="1">
              <a:buNone/>
            </a:pPr>
            <a:r>
              <a:rPr lang="en-US" sz="24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CSF in aseptic meningitis;       </a:t>
            </a:r>
            <a:r>
              <a:rPr lang="en-GB" sz="20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lymphocytosis</a:t>
            </a:r>
            <a:endParaRPr lang="en-US" sz="2000" dirty="0" smtClean="0"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990600" lvl="1" indent="-533400" eaLnBrk="1" hangingPunct="1">
              <a:buFontTx/>
              <a:buNone/>
            </a:pP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Glucose level N </a:t>
            </a:r>
            <a:r>
              <a:rPr lang="en-GB" sz="20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slightly       ,   Protein level N or slightly </a:t>
            </a:r>
          </a:p>
          <a:p>
            <a:pPr marL="990600" lvl="1" indent="-533400" eaLnBrk="1" hangingPunct="1">
              <a:buFontTx/>
              <a:buNone/>
            </a:pP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 Isolation rate is variable</a:t>
            </a:r>
          </a:p>
          <a:p>
            <a:pPr marL="990600" lvl="1" indent="-533400" eaLnBrk="1" hangingPunct="1">
              <a:buFontTx/>
              <a:buNone/>
            </a:pPr>
            <a:r>
              <a:rPr lang="en-US" sz="2400" i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EV RNA </a:t>
            </a:r>
            <a:r>
              <a:rPr lang="en-US" sz="2400" i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detected in CSF by </a:t>
            </a:r>
            <a:r>
              <a:rPr lang="en-US" sz="2400" i="1" dirty="0" smtClean="0">
                <a:solidFill>
                  <a:srgbClr val="FF66CC"/>
                </a:solidFill>
                <a:effectLst/>
                <a:latin typeface="Times New Roman" pitchFamily="18" charset="0"/>
                <a:cs typeface="Times New Roman" pitchFamily="18" charset="0"/>
              </a:rPr>
              <a:t>RT-PCR*</a:t>
            </a:r>
          </a:p>
          <a:p>
            <a:pPr marL="609600" indent="-609600" eaLnBrk="1" hangingPunct="1">
              <a:buClr>
                <a:schemeClr val="tx1"/>
              </a:buClr>
              <a:buSzTx/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66CC"/>
                </a:solidFill>
                <a:effectLst/>
                <a:latin typeface="Times New Roman" pitchFamily="18" charset="0"/>
                <a:cs typeface="Times New Roman" pitchFamily="18" charset="0"/>
              </a:rPr>
              <a:t>Serology</a:t>
            </a:r>
            <a:r>
              <a:rPr lang="en-US" sz="2400" b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(limited value)</a:t>
            </a:r>
            <a:endParaRPr lang="en-US" sz="2400" b="1" dirty="0" smtClean="0">
              <a:solidFill>
                <a:schemeClr val="bg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990600" lvl="1" indent="-533400" eaLnBrk="1" hangingPunct="1">
              <a:buNone/>
            </a:pPr>
            <a:r>
              <a:rPr lang="en-US" sz="2000" dirty="0" smtClean="0">
                <a:effectLst/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20484" name="AutoShape 7"/>
          <p:cNvSpPr>
            <a:spLocks noChangeArrowheads="1"/>
          </p:cNvSpPr>
          <p:nvPr/>
        </p:nvSpPr>
        <p:spPr bwMode="auto">
          <a:xfrm>
            <a:off x="4114800" y="4648200"/>
            <a:ext cx="125413" cy="292100"/>
          </a:xfrm>
          <a:prstGeom prst="downArrow">
            <a:avLst>
              <a:gd name="adj1" fmla="val 50000"/>
              <a:gd name="adj2" fmla="val 58228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 dirty="0"/>
          </a:p>
        </p:txBody>
      </p:sp>
      <p:sp>
        <p:nvSpPr>
          <p:cNvPr id="20485" name="AutoShape 8"/>
          <p:cNvSpPr>
            <a:spLocks noChangeArrowheads="1"/>
          </p:cNvSpPr>
          <p:nvPr/>
        </p:nvSpPr>
        <p:spPr bwMode="auto">
          <a:xfrm>
            <a:off x="7315200" y="4572000"/>
            <a:ext cx="119062" cy="292100"/>
          </a:xfrm>
          <a:prstGeom prst="upArrow">
            <a:avLst>
              <a:gd name="adj1" fmla="val 50000"/>
              <a:gd name="adj2" fmla="val 61334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8975"/>
            <a:ext cx="36830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Management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51075"/>
            <a:ext cx="8229600" cy="453072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Clr>
                <a:srgbClr val="FF0000"/>
              </a:buClr>
              <a:buSzTx/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99FF"/>
                </a:solidFill>
                <a:effectLst/>
                <a:latin typeface="Times New Roman" pitchFamily="18" charset="0"/>
                <a:cs typeface="Times New Roman" pitchFamily="18" charset="0"/>
              </a:rPr>
              <a:t>Rx:</a:t>
            </a:r>
            <a:r>
              <a:rPr lang="en-US" sz="2800" dirty="0" smtClean="0">
                <a:effectLst/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1" eaLnBrk="1" hangingPunct="1">
              <a:buClr>
                <a:srgbClr val="FFFF66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No antiviral Rx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400" dirty="0" smtClean="0">
                <a:effectLst/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eaLnBrk="1" hangingPunct="1">
              <a:buClr>
                <a:srgbClr val="FF0000"/>
              </a:buClr>
              <a:buSzTx/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99FF"/>
                </a:solidFill>
                <a:effectLst/>
                <a:latin typeface="Times New Roman" pitchFamily="18" charset="0"/>
                <a:cs typeface="Times New Roman" pitchFamily="18" charset="0"/>
              </a:rPr>
              <a:t>Prevention:</a:t>
            </a:r>
            <a:r>
              <a:rPr lang="en-US" sz="28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 eaLnBrk="1" hangingPunct="1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4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Sanitation &amp; Hygienic measures </a:t>
            </a:r>
          </a:p>
          <a:p>
            <a:pPr lvl="1" eaLnBrk="1" hangingPunct="1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Poliovirus vaccines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	a-  Inactivated polio vaccine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(IPV)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400" dirty="0" smtClean="0">
                <a:effectLst/>
                <a:latin typeface="Times New Roman" pitchFamily="18" charset="0"/>
                <a:cs typeface="Times New Roman" pitchFamily="18" charset="0"/>
              </a:rPr>
              <a:t>		  </a:t>
            </a:r>
            <a:r>
              <a:rPr lang="en-US" sz="24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(Salk, Killed) (S/C or IM)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400" dirty="0" smtClean="0"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b-  Live-attenuated polio vaccine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(OPV)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400" dirty="0" smtClean="0">
                <a:effectLst/>
                <a:latin typeface="Times New Roman" pitchFamily="18" charset="0"/>
                <a:cs typeface="Times New Roman" pitchFamily="18" charset="0"/>
              </a:rPr>
              <a:t>		   </a:t>
            </a:r>
            <a:r>
              <a:rPr lang="en-US" sz="24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(Sabin, oral) 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2400" dirty="0" smtClean="0">
              <a:solidFill>
                <a:srgbClr val="FFFF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2" descr="http://www.clinicsrising.com/storage/Pol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38" y="3214688"/>
            <a:ext cx="3143250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755650" y="1101566"/>
            <a:ext cx="792003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 types	(trivalent)	                    Yes			</a:t>
            </a:r>
            <a:r>
              <a:rPr lang="en-US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Yes</a:t>
            </a:r>
            <a:endParaRPr lang="en-US" sz="2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Prevents disease			      Yes			Yes</a:t>
            </a:r>
          </a:p>
          <a:p>
            <a:pPr lvl="0">
              <a:spcBef>
                <a:spcPct val="50000"/>
              </a:spcBef>
            </a:pP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Induces </a:t>
            </a:r>
            <a:r>
              <a:rPr lang="en-US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humoral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IgG                              Yes                                </a:t>
            </a:r>
            <a:r>
              <a:rPr lang="en-US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Yes</a:t>
            </a:r>
            <a:endParaRPr lang="en-US" sz="2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2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	       </a:t>
            </a:r>
            <a:r>
              <a:rPr lang="en-US" sz="2000" dirty="0" smtClean="0">
                <a:solidFill>
                  <a:srgbClr val="FF99FF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spcBef>
                <a:spcPct val="50000"/>
              </a:spcBef>
            </a:pPr>
            <a:r>
              <a:rPr lang="en-US" sz="2000" b="0" dirty="0" smtClean="0">
                <a:solidFill>
                  <a:srgbClr val="FF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2000" b="0" dirty="0">
                <a:solidFill>
                  <a:srgbClr val="FF99FF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22534" name="Text Box 8"/>
          <p:cNvSpPr txBox="1">
            <a:spLocks noChangeArrowheads="1"/>
          </p:cNvSpPr>
          <p:nvPr/>
        </p:nvSpPr>
        <p:spPr bwMode="auto">
          <a:xfrm>
            <a:off x="685800" y="2495490"/>
            <a:ext cx="79200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Route </a:t>
            </a:r>
            <a:r>
              <a:rPr lang="en-US" sz="2000" b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000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administration </a:t>
            </a:r>
            <a:r>
              <a:rPr lang="en-US" sz="2000" b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    Injection	              Oral  </a:t>
            </a:r>
            <a:r>
              <a:rPr lang="en-US" sz="2000" b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22536" name="Text Box 10"/>
          <p:cNvSpPr txBox="1">
            <a:spLocks noChangeArrowheads="1"/>
          </p:cNvSpPr>
          <p:nvPr/>
        </p:nvSpPr>
        <p:spPr bwMode="auto">
          <a:xfrm>
            <a:off x="685800" y="3016984"/>
            <a:ext cx="74676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Transmission to others 		       No			Yes</a:t>
            </a: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Affords 2</a:t>
            </a:r>
            <a:r>
              <a:rPr lang="en-US" sz="2000" baseline="30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protection by                         No                                Yes      spread to others	</a:t>
            </a:r>
          </a:p>
          <a:p>
            <a:pPr>
              <a:spcBef>
                <a:spcPct val="50000"/>
              </a:spcBef>
            </a:pP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22539" name="Text Box 13"/>
          <p:cNvSpPr txBox="1">
            <a:spLocks noChangeArrowheads="1"/>
          </p:cNvSpPr>
          <p:nvPr/>
        </p:nvSpPr>
        <p:spPr bwMode="auto">
          <a:xfrm>
            <a:off x="755650" y="5241925"/>
            <a:ext cx="7920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dirty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Causes disease in the  </a:t>
            </a:r>
            <a:r>
              <a:rPr lang="en-US" sz="2000" b="0" dirty="0" err="1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immun</a:t>
            </a:r>
            <a:r>
              <a:rPr lang="en-US" sz="2000" b="0" dirty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    ed	     </a:t>
            </a:r>
            <a:r>
              <a:rPr lang="en-US" sz="2000" b="0" dirty="0" smtClean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No			Yes 	</a:t>
            </a:r>
          </a:p>
        </p:txBody>
      </p:sp>
      <p:sp>
        <p:nvSpPr>
          <p:cNvPr id="22540" name="Text Box 14"/>
          <p:cNvSpPr txBox="1">
            <a:spLocks noChangeArrowheads="1"/>
          </p:cNvSpPr>
          <p:nvPr/>
        </p:nvSpPr>
        <p:spPr bwMode="auto">
          <a:xfrm>
            <a:off x="762000" y="4479925"/>
            <a:ext cx="7920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dirty="0" smtClean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Reverts </a:t>
            </a:r>
            <a:r>
              <a:rPr lang="en-US" sz="2000" b="0" dirty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000" b="0" dirty="0" err="1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virulance</a:t>
            </a:r>
            <a:r>
              <a:rPr lang="en-US" sz="2000" b="0" dirty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 		      No		        Yes (rarely)</a:t>
            </a:r>
          </a:p>
        </p:txBody>
      </p:sp>
      <p:sp>
        <p:nvSpPr>
          <p:cNvPr id="22541" name="Text Box 15"/>
          <p:cNvSpPr txBox="1">
            <a:spLocks noChangeArrowheads="1"/>
          </p:cNvSpPr>
          <p:nvPr/>
        </p:nvSpPr>
        <p:spPr bwMode="auto">
          <a:xfrm>
            <a:off x="4427538" y="3500438"/>
            <a:ext cx="4032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				   </a:t>
            </a:r>
          </a:p>
        </p:txBody>
      </p:sp>
      <p:sp>
        <p:nvSpPr>
          <p:cNvPr id="22542" name="Text Box 16"/>
          <p:cNvSpPr txBox="1">
            <a:spLocks noChangeArrowheads="1"/>
          </p:cNvSpPr>
          <p:nvPr/>
        </p:nvSpPr>
        <p:spPr bwMode="auto">
          <a:xfrm>
            <a:off x="755650" y="4940300"/>
            <a:ext cx="3240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2545" name="Line 20"/>
          <p:cNvSpPr>
            <a:spLocks noChangeShapeType="1"/>
          </p:cNvSpPr>
          <p:nvPr/>
        </p:nvSpPr>
        <p:spPr bwMode="auto">
          <a:xfrm>
            <a:off x="755650" y="476250"/>
            <a:ext cx="784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6" name="Line 21"/>
          <p:cNvSpPr>
            <a:spLocks noChangeShapeType="1"/>
          </p:cNvSpPr>
          <p:nvPr/>
        </p:nvSpPr>
        <p:spPr bwMode="auto">
          <a:xfrm>
            <a:off x="755650" y="981075"/>
            <a:ext cx="784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9" name="AutoShape 29"/>
          <p:cNvSpPr>
            <a:spLocks noChangeArrowheads="1"/>
          </p:cNvSpPr>
          <p:nvPr/>
        </p:nvSpPr>
        <p:spPr bwMode="auto">
          <a:xfrm>
            <a:off x="3933032" y="5294312"/>
            <a:ext cx="125412" cy="292100"/>
          </a:xfrm>
          <a:prstGeom prst="downArrow">
            <a:avLst>
              <a:gd name="adj1" fmla="val 50000"/>
              <a:gd name="adj2" fmla="val 58228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14400" y="0"/>
            <a:ext cx="7543800" cy="457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u="sng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Important Features of Polio Vaccines</a:t>
            </a:r>
            <a:endParaRPr lang="en-US" sz="2800" dirty="0"/>
          </a:p>
        </p:txBody>
      </p:sp>
      <p:sp>
        <p:nvSpPr>
          <p:cNvPr id="18" name="Rectangle 17"/>
          <p:cNvSpPr/>
          <p:nvPr/>
        </p:nvSpPr>
        <p:spPr>
          <a:xfrm>
            <a:off x="762000" y="533400"/>
            <a:ext cx="77724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Attribute			     Killed (IPV)		Live (OPV)</a:t>
            </a:r>
            <a:endParaRPr lang="en-US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25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2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  <p:bldP spid="22534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82662" y="452437"/>
            <a:ext cx="5113338" cy="919163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sz="36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Poliovirus Vaccine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131887" y="1565275"/>
            <a:ext cx="9155113" cy="4530725"/>
          </a:xfrm>
          <a:noFill/>
        </p:spPr>
        <p:txBody>
          <a:bodyPr>
            <a:normAutofit/>
          </a:bodyPr>
          <a:lstStyle/>
          <a:p>
            <a:pPr algn="just" eaLnBrk="1" hangingPunct="1">
              <a:buSzTx/>
              <a:buFont typeface="Wingdings" pitchFamily="2" charset="2"/>
              <a:buChar char="Ø"/>
            </a:pP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 Adverse reactions ;</a:t>
            </a:r>
          </a:p>
          <a:p>
            <a:pPr lvl="1" algn="just" eaLnBrk="1" hangingPunct="1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local reactions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(IPV)</a:t>
            </a:r>
          </a:p>
          <a:p>
            <a:pPr lvl="1" algn="just" eaLnBrk="1" hangingPunct="1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Vaccine -Associated Paralytic Poliomyelitis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(OPV) </a:t>
            </a:r>
          </a:p>
          <a:p>
            <a:pPr lvl="1" algn="just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adult ,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immuno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ed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	 </a:t>
            </a:r>
          </a:p>
          <a:p>
            <a:pPr algn="just" eaLnBrk="1" hangingPunct="1">
              <a:buSzTx/>
              <a:buFont typeface="Wingdings" pitchFamily="2" charset="2"/>
              <a:buChar char="Ø"/>
            </a:pP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4 doses of PV;   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2, 4 , 6-18 ms</a:t>
            </a:r>
          </a:p>
          <a:p>
            <a:pPr algn="just" eaLnBrk="1" hangingPunct="1">
              <a:buSzTx/>
              <a:buFont typeface="Wingdings" pitchFamily="2" charset="2"/>
              <a:buNone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&amp; 4 - 6 yrs</a:t>
            </a:r>
            <a:endParaRPr lang="en-US" dirty="0" smtClean="0"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SzTx/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Combination vaccine ;</a:t>
            </a: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 IPV, DTaP ,</a:t>
            </a:r>
            <a:r>
              <a:rPr lang="en-US" dirty="0" err="1" smtClean="0">
                <a:effectLst/>
                <a:latin typeface="Times New Roman" pitchFamily="18" charset="0"/>
                <a:cs typeface="Times New Roman" pitchFamily="18" charset="0"/>
              </a:rPr>
              <a:t>Hib</a:t>
            </a: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 &amp; HB vaccines</a:t>
            </a:r>
          </a:p>
          <a:p>
            <a:pPr algn="just" eaLnBrk="1" hangingPunct="1">
              <a:buSzTx/>
              <a:buFont typeface="Wingdings" pitchFamily="2" charset="2"/>
              <a:buNone/>
            </a:pP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          </a:t>
            </a:r>
          </a:p>
        </p:txBody>
      </p:sp>
      <p:sp>
        <p:nvSpPr>
          <p:cNvPr id="23556" name="AutoShape 5"/>
          <p:cNvSpPr>
            <a:spLocks noChangeArrowheads="1"/>
          </p:cNvSpPr>
          <p:nvPr/>
        </p:nvSpPr>
        <p:spPr bwMode="auto">
          <a:xfrm>
            <a:off x="4191000" y="2971800"/>
            <a:ext cx="125413" cy="292100"/>
          </a:xfrm>
          <a:prstGeom prst="downArrow">
            <a:avLst>
              <a:gd name="adj1" fmla="val 50000"/>
              <a:gd name="adj2" fmla="val 58228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38373" y="4796135"/>
            <a:ext cx="36497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Polio Vaccination of Adults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38400" y="54102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algn="just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Travelers to polio-endemic countries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HCW</a:t>
            </a:r>
            <a:endParaRPr lang="en-US" sz="36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5613" y="5329535"/>
            <a:ext cx="19575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Indications: </a:t>
            </a:r>
          </a:p>
        </p:txBody>
      </p:sp>
      <p:sp>
        <p:nvSpPr>
          <p:cNvPr id="8" name="Rectangle 7"/>
          <p:cNvSpPr/>
          <p:nvPr/>
        </p:nvSpPr>
        <p:spPr>
          <a:xfrm>
            <a:off x="771420" y="5953780"/>
            <a:ext cx="11335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IPV </a:t>
            </a:r>
            <a:endParaRPr lang="x-none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704850"/>
            <a:ext cx="7315200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728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2286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b="1" i="1" u="sng" dirty="0" smtClean="0">
                <a:solidFill>
                  <a:srgbClr val="FF0000"/>
                </a:solidFill>
                <a:latin typeface="+mn-lt"/>
              </a:rPr>
              <a:t>Virus neurological diseases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458200" cy="51054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3600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Acute viral infections of the CNS.</a:t>
            </a:r>
          </a:p>
          <a:p>
            <a:pPr algn="just">
              <a:buFont typeface="Wingdings" pitchFamily="2" charset="2"/>
              <a:buChar char="Ø"/>
            </a:pPr>
            <a:endParaRPr lang="en-US" sz="3600" b="1" i="1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3600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Chronic </a:t>
            </a:r>
            <a:r>
              <a:rPr lang="en-US" sz="3600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virus neurological diseases</a:t>
            </a:r>
            <a:r>
              <a:rPr lang="en-US" sz="36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>
              <a:buNone/>
            </a:pPr>
            <a:r>
              <a:rPr lang="en-US" sz="36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n-US" sz="3200" i="1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3600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Neurological diseases precipitated by viral infections.</a:t>
            </a:r>
          </a:p>
          <a:p>
            <a:pPr algn="just">
              <a:buNone/>
            </a:pPr>
            <a:r>
              <a:rPr lang="en-US" sz="3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n-US" sz="3600" b="1" i="1" dirty="0" smtClean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 typeface="Wingdings" pitchFamily="2" charset="2"/>
              <a:buChar char="Ø"/>
            </a:pPr>
            <a:endParaRPr lang="en-US" sz="3600" b="1" i="1" dirty="0" smtClean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 typeface="Wingdings" pitchFamily="2" charset="2"/>
              <a:buNone/>
            </a:pPr>
            <a:endParaRPr lang="en-US" sz="36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676400"/>
            <a:ext cx="6705453" cy="376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81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en-US" sz="4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OBJECTIVES;</a:t>
            </a:r>
            <a:endParaRPr lang="en-US" sz="440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45995" y="1154669"/>
            <a:ext cx="679780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Low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endParaRPr lang="en-US" sz="2400" dirty="0" smtClean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Low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Low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Acute viral infections of the CNS.</a:t>
            </a:r>
          </a:p>
          <a:p>
            <a:pPr algn="justLow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2400" dirty="0" smtClean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Low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F6FC6">
                    <a:lumMod val="75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Aseptic meningitis , Paralysis &amp;Encephalitis </a:t>
            </a:r>
          </a:p>
          <a:p>
            <a:pPr algn="justLow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en-US" sz="2400" dirty="0">
              <a:solidFill>
                <a:srgbClr val="0F6FC6">
                  <a:lumMod val="75000"/>
                </a:srgb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Low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en-US" sz="2400" dirty="0" smtClean="0">
              <a:solidFill>
                <a:srgbClr val="04617B">
                  <a:lumMod val="75000"/>
                </a:srgb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Low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4617B">
                    <a:lumMod val="75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</a:p>
          <a:p>
            <a:pPr marL="342900" indent="-342900" algn="justLow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nteroviruses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&amp; polioviruses</a:t>
            </a:r>
            <a:r>
              <a:rPr lang="en-US" sz="2400" b="1" dirty="0">
                <a:solidFill>
                  <a:srgbClr val="04617B">
                    <a:lumMod val="75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en-US" sz="2400" b="1" dirty="0" smtClean="0">
              <a:solidFill>
                <a:srgbClr val="04617B">
                  <a:lumMod val="75000"/>
                </a:srgb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42900" indent="-342900" algn="justLow" eaLnBrk="0" fontAlgn="base" hangingPunct="0"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erpes simplex virus 1. </a:t>
            </a:r>
            <a:endParaRPr lang="en-US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Low" eaLnBrk="0" fontAlgn="base" hangingPunct="0"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Font typeface="Wingdings" panose="05000000000000000000" pitchFamily="2" charset="2"/>
              <a:buChar char="ü"/>
            </a:pP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Rabies virus.</a:t>
            </a:r>
            <a:endParaRPr lang="en-US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Low" eaLnBrk="0" fontAlgn="base" hangingPunct="0"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Font typeface="Wingdings" panose="05000000000000000000" pitchFamily="2" charset="2"/>
              <a:buChar char="ü"/>
            </a:pP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Arboviruses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lang="en-GB" sz="2400" b="1" dirty="0" smtClean="0">
                <a:solidFill>
                  <a:srgbClr val="C00000"/>
                </a:solidFill>
                <a:latin typeface="Times New Roman" pitchFamily="18" charset="0"/>
              </a:rPr>
              <a:t>West Nile virus)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</a:rPr>
              <a:t>.</a:t>
            </a:r>
            <a:r>
              <a:rPr lang="en-US" sz="2400" dirty="0" smtClean="0">
                <a:solidFill>
                  <a:srgbClr val="04617B">
                    <a:lumMod val="75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en-US" sz="3600" dirty="0" smtClean="0">
              <a:solidFill>
                <a:srgbClr val="04617B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38800" y="4189274"/>
            <a:ext cx="3429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34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269875" algn="r"/>
                <a:tab pos="1260475" algn="r"/>
              </a:tabLst>
            </a:pPr>
            <a:r>
              <a:rPr lang="en-US" dirty="0" smtClean="0">
                <a:solidFill>
                  <a:srgbClr val="10CF9B">
                    <a:lumMod val="50000"/>
                  </a:srgbClr>
                </a:solidFill>
                <a:latin typeface="Bookman Old Style" pitchFamily="18" charset="0"/>
                <a:ea typeface="Calibri" pitchFamily="34" charset="0"/>
                <a:cs typeface="Arial" pitchFamily="34" charset="0"/>
              </a:rPr>
              <a:t>structure</a:t>
            </a:r>
            <a:endParaRPr lang="en-US" sz="1600" dirty="0" smtClean="0">
              <a:solidFill>
                <a:srgbClr val="10CF9B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indent="5334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269875" algn="r"/>
                <a:tab pos="1260475" algn="r"/>
              </a:tabLst>
            </a:pPr>
            <a:r>
              <a:rPr lang="en-US" dirty="0" smtClean="0">
                <a:solidFill>
                  <a:srgbClr val="10CF9B">
                    <a:lumMod val="50000"/>
                  </a:srgbClr>
                </a:solidFill>
                <a:latin typeface="Bookman Old Style" pitchFamily="18" charset="0"/>
                <a:ea typeface="Calibri" pitchFamily="34" charset="0"/>
                <a:cs typeface="Arial" pitchFamily="34" charset="0"/>
              </a:rPr>
              <a:t>Epidemiology</a:t>
            </a:r>
            <a:endParaRPr lang="en-US" sz="1600" dirty="0" smtClean="0">
              <a:solidFill>
                <a:srgbClr val="10CF9B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indent="5334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269875" algn="r"/>
                <a:tab pos="1260475" algn="r"/>
              </a:tabLst>
            </a:pPr>
            <a:r>
              <a:rPr lang="en-US" dirty="0" smtClean="0">
                <a:solidFill>
                  <a:srgbClr val="10CF9B">
                    <a:lumMod val="50000"/>
                  </a:srgbClr>
                </a:solidFill>
                <a:latin typeface="Bookman Old Style" pitchFamily="18" charset="0"/>
                <a:ea typeface="Calibri" pitchFamily="34" charset="0"/>
                <a:cs typeface="Arial" pitchFamily="34" charset="0"/>
              </a:rPr>
              <a:t>Pathogenesis</a:t>
            </a:r>
            <a:endParaRPr lang="en-US" sz="1600" dirty="0" smtClean="0">
              <a:solidFill>
                <a:srgbClr val="10CF9B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indent="5334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269875" algn="r"/>
                <a:tab pos="1260475" algn="r"/>
              </a:tabLst>
            </a:pPr>
            <a:r>
              <a:rPr lang="en-US" dirty="0" smtClean="0">
                <a:solidFill>
                  <a:srgbClr val="10CF9B">
                    <a:lumMod val="50000"/>
                  </a:srgbClr>
                </a:solidFill>
                <a:latin typeface="Bookman Old Style" pitchFamily="18" charset="0"/>
                <a:ea typeface="Calibri" pitchFamily="34" charset="0"/>
                <a:cs typeface="Arial" pitchFamily="34" charset="0"/>
              </a:rPr>
              <a:t>clinical presentations</a:t>
            </a:r>
            <a:endParaRPr lang="en-US" sz="1600" dirty="0" smtClean="0">
              <a:solidFill>
                <a:srgbClr val="10CF9B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indent="5334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269875" algn="r"/>
                <a:tab pos="1260475" algn="r"/>
              </a:tabLst>
            </a:pPr>
            <a:r>
              <a:rPr lang="en-US" dirty="0" smtClean="0">
                <a:solidFill>
                  <a:srgbClr val="10CF9B">
                    <a:lumMod val="50000"/>
                  </a:srgbClr>
                </a:solidFill>
                <a:latin typeface="Bookman Old Style" pitchFamily="18" charset="0"/>
                <a:ea typeface="Calibri" pitchFamily="34" charset="0"/>
                <a:cs typeface="Arial" pitchFamily="34" charset="0"/>
              </a:rPr>
              <a:t>Lab diagnosis</a:t>
            </a:r>
            <a:endParaRPr lang="en-US" sz="1600" dirty="0" smtClean="0">
              <a:solidFill>
                <a:srgbClr val="10CF9B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indent="5334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269875" algn="r"/>
                <a:tab pos="1260475" algn="r"/>
              </a:tabLst>
            </a:pPr>
            <a:r>
              <a:rPr lang="en-US" dirty="0" smtClean="0">
                <a:solidFill>
                  <a:srgbClr val="10CF9B">
                    <a:lumMod val="50000"/>
                  </a:srgbClr>
                </a:solidFill>
                <a:latin typeface="Bookman Old Style" pitchFamily="18" charset="0"/>
                <a:ea typeface="Calibri" pitchFamily="34" charset="0"/>
                <a:cs typeface="Arial" pitchFamily="34" charset="0"/>
              </a:rPr>
              <a:t>Treatment &amp; prevention</a:t>
            </a:r>
            <a:endParaRPr lang="en-US" sz="1600" dirty="0" smtClean="0">
              <a:solidFill>
                <a:srgbClr val="10CF9B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5105400" y="4267200"/>
            <a:ext cx="533400" cy="1524000"/>
          </a:xfrm>
          <a:prstGeom prst="rightBrac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29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i="1" u="sng" dirty="0" smtClean="0">
                <a:solidFill>
                  <a:srgbClr val="FF0000"/>
                </a:solidFill>
                <a:latin typeface="+mn-lt"/>
              </a:rPr>
              <a:t>Viral Encephalitis</a:t>
            </a:r>
            <a:endParaRPr lang="en-US" sz="5400" b="1" i="1" u="sng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72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None/>
            </a:pPr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Enteroviruses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Herpes viruses.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Rabies virus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Arboviruses.</a:t>
            </a:r>
          </a:p>
          <a:p>
            <a:pPr lvl="1">
              <a:lnSpc>
                <a:spcPct val="90000"/>
              </a:lnSpc>
              <a:buNone/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Others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1" u="sng" dirty="0" smtClean="0">
                <a:solidFill>
                  <a:srgbClr val="FF0000"/>
                </a:solidFill>
                <a:latin typeface="+mn-lt"/>
              </a:rPr>
              <a:t>Herpes Simplex Encephalitis</a:t>
            </a:r>
            <a:endParaRPr lang="en-US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8280"/>
            <a:ext cx="8229600" cy="438912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FF3300"/>
                </a:solidFill>
              </a:rPr>
              <a:t>Caused by;</a:t>
            </a:r>
          </a:p>
          <a:p>
            <a:pPr lvl="1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Herpes simplex virus -1(HSV-1)</a:t>
            </a:r>
          </a:p>
          <a:p>
            <a:pPr lvl="1">
              <a:buNone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sz="1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GB" sz="1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DNA , Enveloped , Icosahedral Virus </a:t>
            </a:r>
          </a:p>
          <a:p>
            <a:pPr lvl="1"/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Up Arrow 10"/>
          <p:cNvSpPr/>
          <p:nvPr/>
        </p:nvSpPr>
        <p:spPr>
          <a:xfrm>
            <a:off x="5181600" y="4876800"/>
            <a:ext cx="76200" cy="304800"/>
          </a:xfrm>
          <a:prstGeom prst="upArrow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6" name="Picture 2" descr="http://virology-online.com/viruses/hsv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295401"/>
            <a:ext cx="2362200" cy="12192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595562"/>
            <a:ext cx="7543799" cy="4562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1" u="sng" dirty="0" smtClean="0">
                <a:solidFill>
                  <a:srgbClr val="FF0000"/>
                </a:solidFill>
                <a:latin typeface="+mn-lt"/>
              </a:rPr>
              <a:t>Herpes Simplex Encephalitis</a:t>
            </a:r>
            <a:endParaRPr lang="en-US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8280"/>
            <a:ext cx="8229600" cy="438912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FF3300"/>
                </a:solidFill>
              </a:rPr>
              <a:t>Caused by;</a:t>
            </a:r>
          </a:p>
          <a:p>
            <a:pPr lvl="1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Herpes simplex virus -1(HSV-1)</a:t>
            </a:r>
          </a:p>
          <a:p>
            <a:pPr lvl="1">
              <a:buNone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sz="1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GB" sz="1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DNA , Enveloped , Icosahedral Virus </a:t>
            </a:r>
          </a:p>
          <a:p>
            <a:pPr lvl="1"/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FF3300"/>
                </a:solidFill>
              </a:rPr>
              <a:t>C/F;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F,H,V ,Seizures &amp; altered mental status.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High mortality rate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FF3300"/>
                </a:solidFill>
              </a:rPr>
              <a:t>Dx;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MRI(temporal lesion)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CSF---Lymph, glucose-N &amp;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Protain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</a:p>
          <a:p>
            <a:pPr lvl="1">
              <a:buNone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         ---detection of HSV-1 DNA by PCR.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FF3300"/>
                </a:solidFill>
              </a:rPr>
              <a:t>Rx;</a:t>
            </a:r>
          </a:p>
          <a:p>
            <a:pPr lvl="1">
              <a:buNone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Acyclovir.</a:t>
            </a:r>
          </a:p>
          <a:p>
            <a:pPr>
              <a:buNone/>
            </a:pPr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Up Arrow 10"/>
          <p:cNvSpPr/>
          <p:nvPr/>
        </p:nvSpPr>
        <p:spPr>
          <a:xfrm>
            <a:off x="5181600" y="4876800"/>
            <a:ext cx="76200" cy="304800"/>
          </a:xfrm>
          <a:prstGeom prst="upArrow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6" name="Picture 2" descr="http://virology-online.com/viruses/hsv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514475"/>
            <a:ext cx="2895600" cy="2066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410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3200400" y="2026384"/>
            <a:ext cx="42672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Rabies </a:t>
            </a:r>
            <a:r>
              <a:rPr lang="en-US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virus ; </a:t>
            </a:r>
          </a:p>
          <a:p>
            <a:pPr algn="ctr">
              <a:spcBef>
                <a:spcPct val="50000"/>
              </a:spcBef>
            </a:pPr>
            <a:r>
              <a:rPr lang="en-US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Rhabdoviridae.</a:t>
            </a:r>
            <a:endParaRPr lang="en-US" sz="4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3810000" y="3746718"/>
            <a:ext cx="3929063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s.s (-)RNA genome,</a:t>
            </a:r>
            <a:endParaRPr lang="en-US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Helical  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nucleocapsid,</a:t>
            </a:r>
          </a:p>
          <a:p>
            <a:pPr>
              <a:spcBef>
                <a:spcPct val="50000"/>
              </a:spcBef>
            </a:pP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Enveloped virus.</a:t>
            </a:r>
          </a:p>
          <a:p>
            <a:pPr>
              <a:spcBef>
                <a:spcPct val="50000"/>
              </a:spcBef>
            </a:pPr>
            <a:endParaRPr lang="en-US" sz="28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76200" y="6044625"/>
            <a:ext cx="39290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Bullet shaped virus  </a:t>
            </a:r>
            <a:endParaRPr lang="en-US" sz="32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19_15"/>
          <p:cNvPicPr>
            <a:picLocks noChangeAspect="1" noChangeArrowheads="1"/>
          </p:cNvPicPr>
          <p:nvPr/>
        </p:nvPicPr>
        <p:blipFill>
          <a:blip r:embed="rId2" cstate="print"/>
          <a:srcRect l="63120" t="10802" r="17519" b="3510"/>
          <a:stretch>
            <a:fillRect/>
          </a:stretch>
        </p:blipFill>
        <p:spPr bwMode="auto">
          <a:xfrm>
            <a:off x="7239000" y="1524000"/>
            <a:ext cx="1600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609600"/>
            <a:ext cx="8153400" cy="1143000"/>
          </a:xfrm>
          <a:prstGeom prst="rect">
            <a:avLst/>
          </a:prstGeom>
          <a:ln w="3175">
            <a:noFill/>
          </a:ln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</a:t>
            </a:r>
            <a:r>
              <a:rPr kumimoji="0" lang="en-US" sz="5400" b="1" i="1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Rabies encephalitis</a:t>
            </a:r>
            <a:endParaRPr kumimoji="0" lang="en-US" sz="5400" b="1" i="1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09800"/>
            <a:ext cx="32385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Dr.Malak\Desktop\MALAK (E)\virology picture folders\ZOONSES\rabi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429000" y="1066800"/>
            <a:ext cx="5715000" cy="576834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52400" y="914400"/>
            <a:ext cx="3962400" cy="7062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Epidemiology;</a:t>
            </a:r>
          </a:p>
          <a:p>
            <a:r>
              <a:rPr lang="en-US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Reservoir;</a:t>
            </a:r>
          </a:p>
          <a:p>
            <a:pPr>
              <a:buFont typeface="Wingdings" pitchFamily="2" charset="2"/>
              <a:buChar char="Ø"/>
            </a:pP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Major;</a:t>
            </a:r>
          </a:p>
          <a:p>
            <a:r>
              <a:rPr 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Raccoons , Foxes,</a:t>
            </a:r>
          </a:p>
          <a:p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Wolves &amp; bats.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Imp ;  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cats &amp; dogs</a:t>
            </a:r>
          </a:p>
          <a:p>
            <a:endParaRPr lang="en-US" sz="28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4000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4000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i="1" u="sng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4000" i="1" u="sng" dirty="0" smtClean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4953000" y="457200"/>
            <a:ext cx="2971800" cy="45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Pathogenesis;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3962400"/>
            <a:ext cx="51816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Transmission;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Common route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Bite of a rabid animal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Uncommon route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Inhalation </a:t>
            </a:r>
          </a:p>
          <a:p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while in a bat infested cave.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Corneal transplant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Rabies;</a:t>
            </a:r>
            <a:r>
              <a:rPr lang="en-US" sz="3600" dirty="0" smtClean="0"/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fatal acute encephalitis </a:t>
            </a:r>
            <a:endParaRPr lang="en-US" sz="3600" i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6172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zoonotic disease .</a:t>
            </a: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</a:rPr>
              <a:t>1-The incubation period: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1-3 m &gt; longer</a:t>
            </a: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</a:rPr>
              <a:t>2-The prodromal phase:</a:t>
            </a:r>
          </a:p>
          <a:p>
            <a:pPr lvl="3">
              <a:buNone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F, H , M , A, N &amp;V.</a:t>
            </a:r>
          </a:p>
          <a:p>
            <a:pPr lvl="3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Abnormal sensation around the wound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</a:rPr>
              <a:t>3-Neurological phase ;</a:t>
            </a: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</a:rPr>
              <a:t>     1-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encephalitis</a:t>
            </a:r>
          </a:p>
          <a:p>
            <a:pPr lvl="2">
              <a:buNone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Nervous , Lacrimation , salivation,</a:t>
            </a:r>
          </a:p>
          <a:p>
            <a:pPr lvl="2">
              <a:buNone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Hydrophobia ,</a:t>
            </a:r>
          </a:p>
          <a:p>
            <a:pPr lvl="2">
              <a:buNone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Convulsion  ,coma &amp; death .</a:t>
            </a: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2-Paralytic illness ;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Ascending , Death , Bat.</a:t>
            </a: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4- Recovery; Extremely rare  </a:t>
            </a:r>
            <a:endParaRPr lang="en-US" dirty="0" smtClean="0">
              <a:solidFill>
                <a:srgbClr val="7030A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/>
          <a:lstStyle/>
          <a:p>
            <a:r>
              <a:rPr lang="en-US" b="1" i="1" u="sng" dirty="0" smtClean="0">
                <a:solidFill>
                  <a:srgbClr val="FF3300"/>
                </a:solidFill>
                <a:latin typeface="+mn-lt"/>
              </a:rPr>
              <a:t>Laboratory Diagnosis</a:t>
            </a:r>
            <a:endParaRPr lang="en-US" b="1" i="1" u="sng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5257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7030A0"/>
                </a:solidFill>
              </a:rPr>
              <a:t>PCR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;  </a:t>
            </a:r>
            <a:r>
              <a:rPr lang="en-US" dirty="0" smtClean="0">
                <a:solidFill>
                  <a:srgbClr val="0070C0"/>
                </a:solidFill>
              </a:rPr>
              <a:t>R. RNA in saliva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7030A0"/>
                </a:solidFill>
              </a:rPr>
              <a:t>Rapid virus antigen detection </a:t>
            </a:r>
            <a:r>
              <a:rPr lang="en-US" dirty="0" smtClean="0"/>
              <a:t>( IF )</a:t>
            </a:r>
          </a:p>
          <a:p>
            <a:pPr>
              <a:lnSpc>
                <a:spcPct val="80000"/>
              </a:lnSpc>
              <a:buNone/>
            </a:pPr>
            <a:r>
              <a:rPr lang="en-US" dirty="0" smtClean="0"/>
              <a:t> 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	</a:t>
            </a:r>
            <a:r>
              <a:rPr lang="en-US" dirty="0" smtClean="0">
                <a:solidFill>
                  <a:srgbClr val="0070C0"/>
                </a:solidFill>
              </a:rPr>
              <a:t>Neck skin biopsy </a:t>
            </a:r>
          </a:p>
          <a:p>
            <a:pPr>
              <a:lnSpc>
                <a:spcPct val="80000"/>
              </a:lnSpc>
              <a:buNone/>
            </a:pPr>
            <a:r>
              <a:rPr lang="en-US" dirty="0" smtClean="0">
                <a:solidFill>
                  <a:srgbClr val="0070C0"/>
                </a:solidFill>
              </a:rPr>
              <a:t>    Corneal impressions</a:t>
            </a:r>
          </a:p>
          <a:p>
            <a:pPr>
              <a:lnSpc>
                <a:spcPct val="80000"/>
              </a:lnSpc>
              <a:buNone/>
            </a:pPr>
            <a:r>
              <a:rPr lang="en-US" dirty="0" smtClean="0">
                <a:solidFill>
                  <a:srgbClr val="0070C0"/>
                </a:solidFill>
              </a:rPr>
              <a:t>    Brain tissue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en-US" dirty="0" smtClean="0">
                <a:solidFill>
                  <a:srgbClr val="7030A0"/>
                </a:solidFill>
              </a:rPr>
              <a:t>Histopathology  </a:t>
            </a: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7030A0"/>
                </a:solidFill>
              </a:rPr>
              <a:t>Virus cultivation 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7030A0"/>
                </a:solidFill>
              </a:rPr>
              <a:t>serology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6" descr="positive dFA"/>
          <p:cNvPicPr>
            <a:picLocks noChangeAspect="1" noChangeArrowheads="1"/>
          </p:cNvPicPr>
          <p:nvPr/>
        </p:nvPicPr>
        <p:blipFill>
          <a:blip r:embed="rId2" cstate="print"/>
          <a:srcRect l="1070" t="42760"/>
          <a:stretch>
            <a:fillRect/>
          </a:stretch>
        </p:blipFill>
        <p:spPr bwMode="auto">
          <a:xfrm>
            <a:off x="6248400" y="1600200"/>
            <a:ext cx="2590800" cy="12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Dr.Malak\Desktop\MALAK (E)\virology picture folders\ZOONSES\IN rabi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657600"/>
            <a:ext cx="3048000" cy="1890712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81000" y="3200400"/>
            <a:ext cx="7086600" cy="243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endParaRPr lang="en-US" dirty="0" smtClean="0"/>
          </a:p>
          <a:p>
            <a:pPr marL="342900" indent="-342900">
              <a:spcBef>
                <a:spcPct val="20000"/>
              </a:spcBef>
            </a:pPr>
            <a:endParaRPr lang="en-US" sz="28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0070C0"/>
                </a:solidFill>
              </a:rPr>
              <a:t>    neuronal brain cells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0070C0"/>
                </a:solidFill>
              </a:rPr>
              <a:t>    intracytoplasmic inclusions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0070C0"/>
                </a:solidFill>
              </a:rPr>
              <a:t>    (Negri bodies)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58115" y="5574268"/>
            <a:ext cx="40382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Negri bodies are diagnostic of rabies.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715000" y="29350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Rabid brain stained with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Fluorescent rabies antibody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76200"/>
            <a:ext cx="8229600" cy="1143000"/>
          </a:xfrm>
        </p:spPr>
        <p:txBody>
          <a:bodyPr/>
          <a:lstStyle/>
          <a:p>
            <a:r>
              <a:rPr lang="en-US" u="sng" dirty="0" smtClean="0">
                <a:solidFill>
                  <a:srgbClr val="FF0000"/>
                </a:solidFill>
                <a:latin typeface="+mn-lt"/>
              </a:rPr>
              <a:t>Prevention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4343400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solidFill>
                  <a:srgbClr val="7030A0"/>
                </a:solidFill>
              </a:rPr>
              <a:t>Pre-exposure prophylaxis </a:t>
            </a:r>
            <a:r>
              <a:rPr lang="en-US" dirty="0" smtClean="0">
                <a:solidFill>
                  <a:srgbClr val="FF66CC"/>
                </a:solidFill>
              </a:rPr>
              <a:t>(Vaccine)</a:t>
            </a:r>
          </a:p>
          <a:p>
            <a:pPr lvl="1">
              <a:buNone/>
            </a:pPr>
            <a:r>
              <a:rPr lang="en-US" sz="2000" dirty="0" smtClean="0"/>
              <a:t>     </a:t>
            </a:r>
            <a:r>
              <a:rPr lang="en-US" sz="2000" dirty="0" smtClean="0">
                <a:solidFill>
                  <a:srgbClr val="0070C0"/>
                </a:solidFill>
              </a:rPr>
              <a:t>Persons at increased risk of  rabies </a:t>
            </a:r>
          </a:p>
          <a:p>
            <a:pPr lvl="1"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       e.g. vets, animal handlers  etc. </a:t>
            </a:r>
          </a:p>
          <a:p>
            <a:r>
              <a:rPr lang="en-US" b="1" i="1" dirty="0" smtClean="0">
                <a:solidFill>
                  <a:srgbClr val="7030A0"/>
                </a:solidFill>
              </a:rPr>
              <a:t>Post-exposure prophylaxis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rgbClr val="FF66CC"/>
                </a:solidFill>
              </a:rPr>
              <a:t>Wound treatment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rgbClr val="FF66CC"/>
                </a:solidFill>
              </a:rPr>
              <a:t>Passive immunization</a:t>
            </a:r>
            <a:r>
              <a:rPr lang="en-US" sz="2000" dirty="0" smtClean="0">
                <a:solidFill>
                  <a:srgbClr val="FFFF00"/>
                </a:solidFill>
              </a:rPr>
              <a:t>;</a:t>
            </a:r>
            <a:r>
              <a:rPr lang="en-US" sz="2000" dirty="0" smtClean="0"/>
              <a:t> 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     human  anti-rabies immunoglobulin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     around the wound &amp; I M.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rgbClr val="FF66CC"/>
                </a:solidFill>
              </a:rPr>
              <a:t>Active immunization;</a:t>
            </a:r>
          </a:p>
          <a:p>
            <a:pPr marL="640080" lvl="2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None/>
            </a:pP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    </a:t>
            </a:r>
            <a:r>
              <a:rPr lang="en-US" sz="2000" dirty="0" smtClean="0">
                <a:solidFill>
                  <a:srgbClr val="0070C0"/>
                </a:solidFill>
              </a:rPr>
              <a:t>Human Diploid Cell Vaccine (HDCV)**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     5 - 6  doses </a:t>
            </a:r>
          </a:p>
          <a:p>
            <a:endParaRPr lang="en-US" sz="2000" dirty="0" smtClean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1314271"/>
            <a:ext cx="838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b="1" i="1" dirty="0" smtClean="0">
                <a:solidFill>
                  <a:srgbClr val="7030A0"/>
                </a:solidFill>
              </a:rPr>
              <a:t>Control measures  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against canine rabies include;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Stray animals control.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70C0"/>
                </a:solidFill>
              </a:rPr>
              <a:t> Vaccination of domestic animals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448" y="1739900"/>
            <a:ext cx="2300118" cy="222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en-US" sz="4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OBJECTIVES;</a:t>
            </a:r>
            <a:endParaRPr lang="en-US" sz="440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45995" y="1154669"/>
            <a:ext cx="679780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Low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Low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Low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Acute viral infections of the CNS.</a:t>
            </a: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septic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meningitis , Paralysis &amp;Encephalitis </a:t>
            </a:r>
          </a:p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en-US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en-US" sz="2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</a:p>
          <a:p>
            <a:pPr marL="342900" lvl="0" indent="-342900" algn="justLow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nteroviruses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&amp; polioviruses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42900" marR="0" lvl="0" indent="-34290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ü"/>
              <a:tabLst/>
            </a:pP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erpes simplex virus 1. </a:t>
            </a:r>
            <a:endParaRPr lang="en-US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ü"/>
              <a:tabLst/>
            </a:pP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abies virus.</a:t>
            </a:r>
            <a:endParaRPr lang="en-US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ü"/>
              <a:tabLst/>
            </a:pP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rboviruses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lang="en-GB" sz="2400" b="1" dirty="0" smtClean="0">
                <a:solidFill>
                  <a:srgbClr val="C00000"/>
                </a:solidFill>
                <a:latin typeface="Times New Roman" pitchFamily="18" charset="0"/>
              </a:rPr>
              <a:t>West Nile virus)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</a:rPr>
              <a:t>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38800" y="4189274"/>
            <a:ext cx="3429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334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269875" algn="r"/>
                <a:tab pos="1260475" algn="r"/>
              </a:tabLst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Arial" pitchFamily="34" charset="0"/>
              </a:rPr>
              <a:t>structure</a:t>
            </a:r>
            <a:endParaRPr lang="en-US" sz="16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indent="5334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269875" algn="r"/>
                <a:tab pos="1260475" algn="r"/>
              </a:tabLst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Arial" pitchFamily="34" charset="0"/>
              </a:rPr>
              <a:t>Epidemiology</a:t>
            </a:r>
            <a:endParaRPr lang="en-US" sz="16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indent="5334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269875" algn="r"/>
                <a:tab pos="1260475" algn="r"/>
              </a:tabLst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Arial" pitchFamily="34" charset="0"/>
              </a:rPr>
              <a:t>Pathogenesis</a:t>
            </a:r>
            <a:endParaRPr lang="en-US" sz="16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indent="5334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269875" algn="r"/>
                <a:tab pos="1260475" algn="r"/>
              </a:tabLst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Arial" pitchFamily="34" charset="0"/>
              </a:rPr>
              <a:t>clinical presentations</a:t>
            </a:r>
            <a:endParaRPr lang="en-US" sz="16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indent="5334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269875" algn="r"/>
                <a:tab pos="1260475" algn="r"/>
              </a:tabLst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Arial" pitchFamily="34" charset="0"/>
              </a:rPr>
              <a:t>Lab diagnosis</a:t>
            </a:r>
            <a:endParaRPr lang="en-US" sz="16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indent="5334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269875" algn="r"/>
                <a:tab pos="1260475" algn="r"/>
              </a:tabLst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Arial" pitchFamily="34" charset="0"/>
              </a:rPr>
              <a:t>Treatment &amp; prevention</a:t>
            </a:r>
            <a:endParaRPr lang="en-US" sz="16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5105400" y="4267200"/>
            <a:ext cx="533400" cy="1524000"/>
          </a:xfrm>
          <a:prstGeom prst="rightBrac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67098"/>
            <a:ext cx="8382000" cy="440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053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924800" cy="1436687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4800" i="1" u="sng" dirty="0" smtClean="0"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  <a:t>Ar</a:t>
            </a:r>
            <a:r>
              <a:rPr lang="en-US" sz="4800" i="1" u="sng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thropod –</a:t>
            </a:r>
            <a:r>
              <a:rPr lang="en-US" sz="4800" i="1" u="sng" dirty="0" smtClean="0"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  <a:t>bo</a:t>
            </a:r>
            <a:r>
              <a:rPr lang="en-US" sz="4800" i="1" u="sng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rne Viruses</a:t>
            </a:r>
            <a:r>
              <a:rPr lang="en-US" sz="3600" u="sng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36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3600" u="sng" dirty="0" smtClean="0"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  <a:t>Arbo</a:t>
            </a:r>
            <a:r>
              <a:rPr lang="en-US" sz="36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viruses &gt; 500 Vs </a:t>
            </a:r>
            <a:r>
              <a:rPr lang="en-US" sz="3600" dirty="0" smtClean="0">
                <a:solidFill>
                  <a:srgbClr val="FF99CC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FF99CC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en-US" sz="3600" b="1" i="1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229600" cy="5715000"/>
          </a:xfrm>
        </p:spPr>
        <p:txBody>
          <a:bodyPr>
            <a:normAutofit fontScale="92500" lnSpcReduction="20000"/>
          </a:bodyPr>
          <a:lstStyle/>
          <a:p>
            <a:pPr marL="609600" indent="-609600">
              <a:lnSpc>
                <a:spcPct val="90000"/>
              </a:lnSpc>
              <a:buClr>
                <a:srgbClr val="FF3300"/>
              </a:buClr>
              <a:buSzTx/>
              <a:buFont typeface="Wingdings" pitchFamily="2" charset="2"/>
              <a:buChar char="v"/>
            </a:pPr>
            <a:r>
              <a:rPr lang="en-US" sz="39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Epidemiology: </a:t>
            </a:r>
          </a:p>
          <a:p>
            <a:pPr marL="975360" lvl="1" indent="-609600">
              <a:lnSpc>
                <a:spcPct val="90000"/>
              </a:lnSpc>
              <a:buClr>
                <a:schemeClr val="tx1"/>
              </a:buClr>
              <a:buSzTx/>
              <a:buNone/>
            </a:pPr>
            <a:r>
              <a:rPr lang="en-US" dirty="0" smtClean="0">
                <a:solidFill>
                  <a:srgbClr val="FF6600"/>
                </a:solidFill>
                <a:effectLst/>
                <a:latin typeface="Times New Roman" pitchFamily="18" charset="0"/>
                <a:cs typeface="Times New Roman" pitchFamily="18" charset="0"/>
              </a:rPr>
              <a:t>Reservoir</a:t>
            </a: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Wild birds </a:t>
            </a:r>
            <a:r>
              <a:rPr lang="x-none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Mammals </a:t>
            </a:r>
          </a:p>
          <a:p>
            <a:pPr marL="975360" lvl="1" indent="-609600">
              <a:lnSpc>
                <a:spcPct val="90000"/>
              </a:lnSpc>
              <a:buClr>
                <a:schemeClr val="tx1"/>
              </a:buClr>
              <a:buSzTx/>
              <a:buNone/>
            </a:pPr>
            <a:r>
              <a:rPr lang="en-US" dirty="0" smtClean="0">
                <a:solidFill>
                  <a:srgbClr val="FF6600"/>
                </a:solidFill>
                <a:effectLst/>
                <a:latin typeface="Times New Roman" pitchFamily="18" charset="0"/>
                <a:cs typeface="Times New Roman" pitchFamily="18" charset="0"/>
              </a:rPr>
              <a:t>Vector</a:t>
            </a: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Mosquito, ticks&amp; Sandfly </a:t>
            </a:r>
          </a:p>
          <a:p>
            <a:pPr marL="975360" lvl="1" indent="-609600">
              <a:lnSpc>
                <a:spcPct val="90000"/>
              </a:lnSpc>
              <a:buClr>
                <a:schemeClr val="tx1"/>
              </a:buClr>
              <a:buSzTx/>
              <a:buNone/>
            </a:pPr>
            <a:endParaRPr lang="en-US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975360" lvl="1" indent="-609600">
              <a:lnSpc>
                <a:spcPct val="90000"/>
              </a:lnSpc>
              <a:buClr>
                <a:schemeClr val="tx1"/>
              </a:buClr>
              <a:buSzTx/>
              <a:buNone/>
            </a:pPr>
            <a:endParaRPr lang="en-US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975360" lvl="1" indent="-609600">
              <a:lnSpc>
                <a:spcPct val="90000"/>
              </a:lnSpc>
              <a:buClr>
                <a:schemeClr val="tx1"/>
              </a:buClr>
              <a:buSzTx/>
              <a:buNone/>
            </a:pPr>
            <a:endParaRPr lang="en-US" dirty="0" smtClean="0">
              <a:solidFill>
                <a:srgbClr val="FF66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975360" lvl="1" indent="-609600">
              <a:lnSpc>
                <a:spcPct val="90000"/>
              </a:lnSpc>
              <a:buClr>
                <a:schemeClr val="tx1"/>
              </a:buClr>
              <a:buSzTx/>
              <a:buNone/>
            </a:pPr>
            <a:r>
              <a:rPr lang="en-US" dirty="0" smtClean="0">
                <a:solidFill>
                  <a:srgbClr val="FF6600"/>
                </a:solidFill>
                <a:effectLst/>
                <a:latin typeface="Times New Roman" pitchFamily="18" charset="0"/>
                <a:cs typeface="Times New Roman" pitchFamily="18" charset="0"/>
              </a:rPr>
              <a:t>Transmission</a:t>
            </a:r>
            <a:r>
              <a:rPr lang="en-US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: bite of infected vector</a:t>
            </a:r>
          </a:p>
          <a:p>
            <a:pPr marL="609600" indent="-609600">
              <a:lnSpc>
                <a:spcPct val="90000"/>
              </a:lnSpc>
              <a:buClr>
                <a:srgbClr val="FF0000"/>
              </a:buClr>
              <a:buSzTx/>
              <a:buFont typeface="Wingdings" pitchFamily="2" charset="2"/>
              <a:buChar char="v"/>
            </a:pPr>
            <a:r>
              <a:rPr lang="en-US" sz="39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Infections</a:t>
            </a:r>
          </a:p>
          <a:p>
            <a:pPr marL="975360" lvl="1" indent="-609600">
              <a:lnSpc>
                <a:spcPct val="90000"/>
              </a:lnSpc>
              <a:buClr>
                <a:schemeClr val="tx1"/>
              </a:buClr>
              <a:buSzTx/>
              <a:buFont typeface="Wingdings" pitchFamily="2" charset="2"/>
              <a:buChar char="Ø"/>
            </a:pP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Asymptomatic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Infections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</a:t>
            </a:r>
          </a:p>
          <a:p>
            <a:pPr marL="975360" lvl="1" indent="-609600">
              <a:buClr>
                <a:schemeClr val="tx1"/>
              </a:buClr>
              <a:buSzTx/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Diseases</a:t>
            </a:r>
          </a:p>
          <a:p>
            <a:pPr marL="990600" lvl="1" indent="-533400">
              <a:buClr>
                <a:srgbClr val="FF0000"/>
              </a:buClr>
              <a:buFont typeface="Wingdings" pitchFamily="2" charset="2"/>
              <a:buAutoNum type="arabicParenR"/>
            </a:pPr>
            <a:r>
              <a:rPr lang="en-US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Fever, Rash &amp; arthralgia</a:t>
            </a:r>
          </a:p>
          <a:p>
            <a:pPr marL="990600" lvl="1" indent="-533400">
              <a:buClr>
                <a:srgbClr val="FF0000"/>
              </a:buClr>
              <a:buFont typeface="Wingdings" pitchFamily="2" charset="2"/>
              <a:buAutoNum type="arabicParenR"/>
            </a:pPr>
            <a:r>
              <a:rPr lang="en-US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Hemorrhagic fever  ± hepatitis </a:t>
            </a:r>
          </a:p>
          <a:p>
            <a:pPr marL="990600" lvl="1" indent="-533400">
              <a:buClr>
                <a:srgbClr val="FF0000"/>
              </a:buClr>
              <a:buFont typeface="Wingdings" pitchFamily="2" charset="2"/>
              <a:buAutoNum type="arabicParenR"/>
            </a:pPr>
            <a:r>
              <a:rPr lang="en-US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CNS disease </a:t>
            </a:r>
          </a:p>
          <a:p>
            <a:pPr marL="990600" lvl="1" indent="-533400">
              <a:buClr>
                <a:srgbClr val="FF0000"/>
              </a:buClr>
              <a:buNone/>
            </a:pPr>
            <a:r>
              <a:rPr lang="en-US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(meningitis &amp; encephalitis)</a:t>
            </a:r>
          </a:p>
          <a:p>
            <a:pPr marL="609600" lvl="1" indent="-609600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Tx/>
              <a:buNone/>
            </a:pPr>
            <a:r>
              <a:rPr lang="en-US" sz="26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19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5" name="Picture 4" descr="http://www.interhomeopathy.org/images/gallery/235-nm_ticks_070614_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667000"/>
            <a:ext cx="20193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2" descr="See full size imag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4950" y="2667000"/>
            <a:ext cx="22542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6553200" cy="51593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ArboVs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associated with CNS disease:</a:t>
            </a:r>
          </a:p>
        </p:txBody>
      </p:sp>
      <p:graphicFrame>
        <p:nvGraphicFramePr>
          <p:cNvPr id="18469" name="Group 37"/>
          <p:cNvGraphicFramePr>
            <a:graphicFrameLocks noGrp="1"/>
          </p:cNvGraphicFramePr>
          <p:nvPr>
            <p:ph type="tbl" idx="1"/>
          </p:nvPr>
        </p:nvGraphicFramePr>
        <p:xfrm>
          <a:off x="7937" y="685800"/>
          <a:ext cx="9136063" cy="6316358"/>
        </p:xfrm>
        <a:graphic>
          <a:graphicData uri="http://schemas.openxmlformats.org/drawingml/2006/table">
            <a:tbl>
              <a:tblPr/>
              <a:tblGrid>
                <a:gridCol w="4087885"/>
                <a:gridCol w="1364710"/>
                <a:gridCol w="1701984"/>
                <a:gridCol w="1981484"/>
              </a:tblGrid>
              <a:tr h="5367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Virus  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Vector 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Reservoir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Distribution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64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Eastern equine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encephalitis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EEEV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Mosquito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Birds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America 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64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Western equine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encephalitis  WEEV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Mosquito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Birds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America 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08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Venezuelan equine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encephalitis VEEV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Mosquito 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Rodent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America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10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Japanese encephalitis V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Mosquito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Birds Pigs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Orient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64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Murray Valley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encephalitis V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Mosquito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Birds 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Australia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090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West  Nile  V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Mosquito 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Birds 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Europe, Africa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Middle East Asia, America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-228600"/>
            <a:ext cx="9906000" cy="1143000"/>
          </a:xfrm>
        </p:spPr>
        <p:txBody>
          <a:bodyPr>
            <a:normAutofit/>
          </a:bodyPr>
          <a:lstStyle/>
          <a:p>
            <a:pPr algn="l" eaLnBrk="1" hangingPunct="1"/>
            <a:endParaRPr lang="en-US" sz="2000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6387" name="Picture 3" descr="19_12"/>
          <p:cNvPicPr>
            <a:picLocks noChangeAspect="1" noChangeArrowheads="1"/>
          </p:cNvPicPr>
          <p:nvPr/>
        </p:nvPicPr>
        <p:blipFill>
          <a:blip r:embed="rId2" cstate="print"/>
          <a:srcRect l="323" t="8354" b="21843"/>
          <a:stretch>
            <a:fillRect/>
          </a:stretch>
        </p:blipFill>
        <p:spPr bwMode="auto">
          <a:xfrm>
            <a:off x="838200" y="1143000"/>
            <a:ext cx="7339013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19_12"/>
          <p:cNvPicPr>
            <a:picLocks noChangeAspect="1" noChangeArrowheads="1"/>
          </p:cNvPicPr>
          <p:nvPr/>
        </p:nvPicPr>
        <p:blipFill>
          <a:blip r:embed="rId2" cstate="print"/>
          <a:srcRect l="15547" t="80000" r="22269" b="8888"/>
          <a:stretch>
            <a:fillRect/>
          </a:stretch>
        </p:blipFill>
        <p:spPr bwMode="auto">
          <a:xfrm>
            <a:off x="381000" y="5449887"/>
            <a:ext cx="8153400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http://www.mosquito.org/images/v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636838"/>
            <a:ext cx="4800600" cy="411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1066800" y="471487"/>
            <a:ext cx="4324350" cy="8239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en-GB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West Nile virus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3" name="Content Placeholder 2"/>
          <p:cNvSpPr>
            <a:spLocks/>
          </p:cNvSpPr>
          <p:nvPr/>
        </p:nvSpPr>
        <p:spPr bwMode="auto">
          <a:xfrm>
            <a:off x="0" y="1219201"/>
            <a:ext cx="9144000" cy="1142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2" charset="2"/>
              <a:buChar char="Ø"/>
              <a:defRPr/>
            </a:pP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Flaviviridae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2" charset="2"/>
              <a:buChar char="Ø"/>
              <a:defRPr/>
            </a:pP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Febrile illness               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b="1" i="1" dirty="0" smtClean="0">
                <a:solidFill>
                  <a:srgbClr val="002060"/>
                </a:solidFill>
              </a:rPr>
              <a:t>meningitis</a:t>
            </a:r>
            <a:r>
              <a:rPr lang="en-US" sz="3200" dirty="0" smtClean="0">
                <a:solidFill>
                  <a:srgbClr val="002060"/>
                </a:solidFill>
              </a:rPr>
              <a:t> ,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encephalitis </a:t>
            </a:r>
          </a:p>
        </p:txBody>
      </p:sp>
      <p:sp>
        <p:nvSpPr>
          <p:cNvPr id="18437" name="AutoShape 9"/>
          <p:cNvSpPr>
            <a:spLocks noChangeArrowheads="1"/>
          </p:cNvSpPr>
          <p:nvPr/>
        </p:nvSpPr>
        <p:spPr bwMode="auto">
          <a:xfrm>
            <a:off x="3048000" y="2057400"/>
            <a:ext cx="1223962" cy="142875"/>
          </a:xfrm>
          <a:prstGeom prst="rightArrow">
            <a:avLst>
              <a:gd name="adj1" fmla="val 50000"/>
              <a:gd name="adj2" fmla="val 214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667000"/>
            <a:ext cx="4038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>
          <a:xfrm>
            <a:off x="533401" y="1962150"/>
            <a:ext cx="6477000" cy="2609850"/>
          </a:xfrm>
        </p:spPr>
        <p:txBody>
          <a:bodyPr>
            <a:normAutofit/>
          </a:bodyPr>
          <a:lstStyle/>
          <a:p>
            <a:pPr marL="990600" lvl="1" indent="-533400">
              <a:buFont typeface="Wingdings" pitchFamily="2" charset="2"/>
              <a:buAutoNum type="alphaUcPeriod"/>
            </a:pPr>
            <a:r>
              <a:rPr lang="en-US" sz="28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Isolation</a:t>
            </a:r>
            <a:r>
              <a:rPr lang="en-US" sz="28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(Gold standard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                  (Reference Lab)</a:t>
            </a:r>
          </a:p>
          <a:p>
            <a:pPr marL="990600" lvl="1" indent="-533400" eaLnBrk="1" hangingPunct="1">
              <a:buFont typeface="Wingdings" pitchFamily="2" charset="2"/>
              <a:buNone/>
            </a:pP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B -	</a:t>
            </a:r>
            <a:r>
              <a:rPr lang="en-US" sz="28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IgM -AB</a:t>
            </a:r>
            <a:r>
              <a:rPr lang="en-US" sz="2800" baseline="300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8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ELISA, IF: (most used) </a:t>
            </a:r>
          </a:p>
          <a:p>
            <a:pPr marL="990600" lvl="1" indent="-533400" eaLnBrk="1" hangingPunct="1">
              <a:buFont typeface="Wingdings" pitchFamily="2" charset="2"/>
              <a:buNone/>
            </a:pP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C - </a:t>
            </a:r>
            <a:r>
              <a:rPr lang="en-US" sz="28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Arbovirus RNA 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by RT-PCR 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>
                <a:solidFill>
                  <a:srgbClr val="FF3300"/>
                </a:solidFill>
              </a:rPr>
              <a:t>Laboratory Diagnosis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0337" y="68262"/>
            <a:ext cx="3268663" cy="769938"/>
          </a:xfrm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6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Prevention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404813"/>
            <a:ext cx="8435975" cy="6453187"/>
          </a:xfrm>
          <a:noFill/>
        </p:spPr>
        <p:txBody>
          <a:bodyPr>
            <a:normAutofit/>
          </a:bodyPr>
          <a:lstStyle/>
          <a:p>
            <a:pPr marL="609600" indent="-609600" eaLnBrk="1" hangingPunct="1">
              <a:buClr>
                <a:schemeClr val="tx1"/>
              </a:buClr>
              <a:buSzTx/>
              <a:buFont typeface="Wingdings" pitchFamily="2" charset="2"/>
              <a:buNone/>
            </a:pPr>
            <a:endParaRPr lang="en-US" dirty="0" smtClean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990600" lvl="1" indent="-533400" eaLnBrk="1" hangingPunct="1">
              <a:buFont typeface="Wingdings" pitchFamily="2" charset="2"/>
              <a:buAutoNum type="arabicPeriod"/>
            </a:pPr>
            <a:r>
              <a:rPr lang="en-US" sz="3200" b="1" i="1" dirty="0" smtClean="0">
                <a:solidFill>
                  <a:srgbClr val="8A2CA4"/>
                </a:solidFill>
                <a:effectLst/>
                <a:latin typeface="Times New Roman" pitchFamily="18" charset="0"/>
                <a:cs typeface="Times New Roman" pitchFamily="18" charset="0"/>
              </a:rPr>
              <a:t>Vector Control:</a:t>
            </a:r>
            <a:r>
              <a:rPr lang="en-US" dirty="0" smtClean="0">
                <a:solidFill>
                  <a:srgbClr val="8A2CA4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371600" lvl="2" indent="-457200" eaLnBrk="1" hangingPunct="1">
              <a:buClr>
                <a:schemeClr val="tx1"/>
              </a:buClr>
              <a:buSzTx/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Elimination of </a:t>
            </a:r>
          </a:p>
          <a:p>
            <a:pPr marL="1371600" lvl="2" indent="-457200" eaLnBrk="1" hangingPunct="1">
              <a:buClr>
                <a:schemeClr val="tx1"/>
              </a:buClr>
              <a:buSzTx/>
              <a:buFont typeface="Wingdings" pitchFamily="2" charset="2"/>
              <a:buNone/>
            </a:pPr>
            <a:r>
              <a:rPr lang="en-US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vector breading sites</a:t>
            </a:r>
          </a:p>
          <a:p>
            <a:pPr marL="1371600" lvl="2" indent="-457200" eaLnBrk="1" hangingPunct="1">
              <a:buClr>
                <a:schemeClr val="tx1"/>
              </a:buClr>
              <a:buSzTx/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using insecticides</a:t>
            </a:r>
          </a:p>
          <a:p>
            <a:pPr marL="1371600" lvl="2" indent="-457200" eaLnBrk="1" hangingPunct="1">
              <a:buClr>
                <a:schemeClr val="tx1"/>
              </a:buClr>
              <a:buSzTx/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Avoidance contact</a:t>
            </a:r>
          </a:p>
          <a:p>
            <a:pPr marL="1371600" lvl="2" indent="-457200" eaLnBrk="1" hangingPunct="1">
              <a:buClr>
                <a:schemeClr val="tx1"/>
              </a:buClr>
              <a:buSzTx/>
              <a:buFont typeface="Wingdings" pitchFamily="2" charset="2"/>
              <a:buNone/>
            </a:pPr>
            <a:r>
              <a:rPr lang="en-US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  with vectors </a:t>
            </a:r>
          </a:p>
          <a:p>
            <a:pPr marL="1371600" lvl="2" indent="-457200" eaLnBrk="1" hangingPunct="1">
              <a:buClr>
                <a:schemeClr val="tx1"/>
              </a:buClr>
              <a:buSzTx/>
              <a:buFont typeface="Wingdings" pitchFamily="2" charset="2"/>
              <a:buNone/>
            </a:pPr>
            <a:r>
              <a:rPr lang="en-US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( repellants , net )</a:t>
            </a:r>
          </a:p>
          <a:p>
            <a:pPr marL="990600" lvl="1" indent="-533400">
              <a:buFont typeface="Wingdings" pitchFamily="2" charset="2"/>
              <a:buAutoNum type="arabicPeriod"/>
            </a:pPr>
            <a:r>
              <a:rPr lang="en-US" sz="3200" b="1" i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Vaccines:</a:t>
            </a:r>
          </a:p>
          <a:p>
            <a:pPr marL="990600" lvl="1" indent="-533400"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Tick-borne encephalitis vaccine</a:t>
            </a:r>
          </a:p>
          <a:p>
            <a:pPr marL="990600" lvl="1" indent="-533400"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Japanese encephalitis vaccine</a:t>
            </a:r>
          </a:p>
          <a:p>
            <a:pPr marL="990600" lvl="1" indent="-533400" eaLnBrk="1" hangingPunct="1">
              <a:buFont typeface="Wingdings" pitchFamily="2" charset="2"/>
              <a:buAutoNum type="arabicPeriod"/>
            </a:pPr>
            <a:endParaRPr lang="en-US" sz="3600" dirty="0" smtClean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1371600" lvl="2" indent="-457200" eaLnBrk="1" hangingPunct="1">
              <a:buClr>
                <a:schemeClr val="tx1"/>
              </a:buClr>
              <a:buSzTx/>
              <a:buFont typeface="Wingdings" pitchFamily="2" charset="2"/>
              <a:buChar char="§"/>
            </a:pPr>
            <a:endParaRPr lang="en-US" sz="2800" dirty="0" smtClean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4" name="Picture 9" descr="mosq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3950" y="4000500"/>
            <a:ext cx="4210050" cy="288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6" descr="مياه داخل المنازل"/>
          <p:cNvPicPr>
            <a:picLocks noChangeAspect="1" noChangeArrowheads="1"/>
          </p:cNvPicPr>
          <p:nvPr/>
        </p:nvPicPr>
        <p:blipFill>
          <a:blip r:embed="rId3" cstate="print">
            <a:lum bright="-6000" contrast="12000"/>
          </a:blip>
          <a:srcRect/>
          <a:stretch>
            <a:fillRect/>
          </a:stretch>
        </p:blipFill>
        <p:spPr bwMode="auto">
          <a:xfrm>
            <a:off x="4932363" y="549275"/>
            <a:ext cx="4211637" cy="3024188"/>
          </a:xfrm>
          <a:prstGeom prst="rect">
            <a:avLst/>
          </a:prstGeom>
          <a:noFill/>
          <a:ln w="222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14400"/>
            <a:ext cx="8293826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5846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spc="-100" dirty="0">
                <a:ln w="3200">
                  <a:solidFill>
                    <a:srgbClr val="DBF5F9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n-ea"/>
                <a:cs typeface="Century Gothic"/>
              </a:rPr>
              <a:t>Reference books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09753" y="2105992"/>
            <a:ext cx="3477047" cy="4495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105992"/>
            <a:ext cx="3200400" cy="468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996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35013"/>
            <a:ext cx="8229600" cy="712787"/>
          </a:xfrm>
        </p:spPr>
        <p:txBody>
          <a:bodyPr>
            <a:noAutofit/>
          </a:bodyPr>
          <a:lstStyle/>
          <a:p>
            <a:pPr algn="ctr"/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Mening</a:t>
            </a:r>
            <a:r>
              <a:rPr lang="en-US" sz="66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itis</a:t>
            </a:r>
            <a:endParaRPr lang="en-US" sz="66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4191000" cy="4419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2000" dirty="0">
              <a:effectLst/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3200" dirty="0" smtClean="0">
                <a:solidFill>
                  <a:srgbClr val="FF0000"/>
                </a:solidFill>
                <a:effectLst/>
              </a:rPr>
              <a:t>    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Caused by: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3200" dirty="0" smtClean="0">
              <a:solidFill>
                <a:schemeClr val="bg2">
                  <a:lumMod val="40000"/>
                  <a:lumOff val="60000"/>
                </a:schemeClr>
              </a:solidFill>
              <a:effectLst/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  </a:t>
            </a:r>
            <a:r>
              <a:rPr lang="en-US" sz="3200" dirty="0" smtClean="0">
                <a:solidFill>
                  <a:srgbClr val="FF0000"/>
                </a:solidFill>
              </a:rPr>
              <a:t>I</a:t>
            </a:r>
            <a:r>
              <a:rPr lang="en-US" sz="3200" dirty="0" smtClean="0">
                <a:solidFill>
                  <a:srgbClr val="FF0000"/>
                </a:solidFill>
                <a:effectLst/>
              </a:rPr>
              <a:t>nfectious </a:t>
            </a:r>
            <a:r>
              <a:rPr lang="en-US" sz="3200" dirty="0" smtClean="0">
                <a:solidFill>
                  <a:srgbClr val="FF0000"/>
                </a:solidFill>
              </a:rPr>
              <a:t>agents ;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3000" dirty="0" smtClean="0"/>
              <a:t> </a:t>
            </a: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</a:rPr>
              <a:t>bacteria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</a:rPr>
              <a:t> viruses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</a:rPr>
              <a:t> fungi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 protozoa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dirty="0" smtClean="0">
              <a:effectLst/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dirty="0" smtClean="0">
                <a:solidFill>
                  <a:srgbClr val="FFFF00"/>
                </a:solidFill>
              </a:rPr>
              <a:t>  </a:t>
            </a:r>
            <a:r>
              <a:rPr lang="en-US" dirty="0" smtClean="0">
                <a:solidFill>
                  <a:srgbClr val="FFFF00"/>
                </a:solidFill>
                <a:effectLst/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  <a:effectLst/>
              </a:rPr>
              <a:t>on-infectious agents.</a:t>
            </a:r>
            <a:endParaRPr lang="en-US" dirty="0">
              <a:solidFill>
                <a:srgbClr val="FF0000"/>
              </a:solidFill>
              <a:effectLst/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2000" dirty="0">
              <a:solidFill>
                <a:srgbClr val="FF0000"/>
              </a:solidFill>
              <a:effectLst/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3200" dirty="0">
              <a:effectLst/>
            </a:endParaRPr>
          </a:p>
        </p:txBody>
      </p:sp>
      <p:pic>
        <p:nvPicPr>
          <p:cNvPr id="18437" name="Picture 5" descr="meninges_4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676400"/>
            <a:ext cx="3124200" cy="44958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4006268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4876800" y="3581400"/>
            <a:ext cx="4038600" cy="3101898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lin ang="5400000" scaled="1"/>
          </a:gradFill>
          <a:ln w="19050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5844" name="WordArt 4"/>
          <p:cNvSpPr>
            <a:spLocks noChangeArrowheads="1" noChangeShapeType="1" noTextEdit="1"/>
          </p:cNvSpPr>
          <p:nvPr/>
        </p:nvSpPr>
        <p:spPr bwMode="auto">
          <a:xfrm>
            <a:off x="2057400" y="-685800"/>
            <a:ext cx="5295900" cy="8747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en-US" sz="44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Lucida Sans"/>
              </a:rPr>
              <a:t> </a:t>
            </a:r>
            <a:endParaRPr lang="en-US" sz="4400" kern="10" dirty="0">
              <a:ln w="9525">
                <a:noFill/>
                <a:round/>
                <a:headEnd/>
                <a:tailEnd/>
              </a:ln>
              <a:solidFill>
                <a:srgbClr val="FFFF00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Lucida Sans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28600" y="3581400"/>
            <a:ext cx="4114800" cy="3124200"/>
            <a:chOff x="144" y="1104"/>
            <a:chExt cx="2544" cy="1920"/>
          </a:xfrm>
        </p:grpSpPr>
        <p:sp>
          <p:nvSpPr>
            <p:cNvPr id="35850" name="Rectangle 10"/>
            <p:cNvSpPr>
              <a:spLocks noChangeArrowheads="1"/>
            </p:cNvSpPr>
            <p:nvPr/>
          </p:nvSpPr>
          <p:spPr bwMode="auto">
            <a:xfrm>
              <a:off x="144" y="1104"/>
              <a:ext cx="2544" cy="1920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5400000" scaled="1"/>
            </a:gradFill>
            <a:ln w="190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5845" name="WordArt 5"/>
            <p:cNvSpPr>
              <a:spLocks noChangeArrowheads="1" noChangeShapeType="1" noTextEdit="1"/>
            </p:cNvSpPr>
            <p:nvPr/>
          </p:nvSpPr>
          <p:spPr bwMode="auto">
            <a:xfrm>
              <a:off x="384" y="1314"/>
              <a:ext cx="1710" cy="270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r>
                <a:rPr lang="en-US" sz="28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FFFF"/>
                  </a:solidFill>
                  <a:latin typeface="Bookman Old Style"/>
                </a:rPr>
                <a:t>Viral Meningitis</a:t>
              </a:r>
            </a:p>
          </p:txBody>
        </p:sp>
      </p:grpSp>
      <p:sp>
        <p:nvSpPr>
          <p:cNvPr id="35846" name="WordArt 6"/>
          <p:cNvSpPr>
            <a:spLocks noChangeArrowheads="1" noChangeShapeType="1" noTextEdit="1"/>
          </p:cNvSpPr>
          <p:nvPr/>
        </p:nvSpPr>
        <p:spPr bwMode="auto">
          <a:xfrm>
            <a:off x="5257800" y="3914775"/>
            <a:ext cx="3429000" cy="4286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r>
              <a:rPr lang="en-US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Bookman Old Style"/>
              </a:rPr>
              <a:t>Bacterial Meningitis</a:t>
            </a: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304800" y="4501277"/>
            <a:ext cx="4038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1800" dirty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en-US" dirty="0" smtClean="0">
                <a:latin typeface="Garamond" pitchFamily="18" charset="0"/>
              </a:rPr>
              <a:t>Aseptic meningitis </a:t>
            </a:r>
          </a:p>
          <a:p>
            <a:pPr>
              <a:buFontTx/>
              <a:buChar char="•"/>
            </a:pPr>
            <a:r>
              <a:rPr lang="en-US" dirty="0" smtClean="0">
                <a:latin typeface="Garamond" pitchFamily="18" charset="0"/>
              </a:rPr>
              <a:t>  Caused </a:t>
            </a:r>
            <a:r>
              <a:rPr lang="en-US" dirty="0">
                <a:solidFill>
                  <a:schemeClr val="tx1"/>
                </a:solidFill>
                <a:latin typeface="Garamond" pitchFamily="18" charset="0"/>
              </a:rPr>
              <a:t>by virus.</a:t>
            </a:r>
          </a:p>
          <a:p>
            <a:pPr algn="l">
              <a:buFontTx/>
              <a:buChar char="•"/>
            </a:pPr>
            <a:r>
              <a:rPr lang="en-US" dirty="0">
                <a:solidFill>
                  <a:schemeClr val="tx1"/>
                </a:solidFill>
                <a:latin typeface="Garamond" pitchFamily="18" charset="0"/>
              </a:rPr>
              <a:t>  Less severe</a:t>
            </a:r>
          </a:p>
          <a:p>
            <a:pPr algn="l">
              <a:buFontTx/>
              <a:buChar char="•"/>
            </a:pPr>
            <a:r>
              <a:rPr lang="en-US" dirty="0">
                <a:solidFill>
                  <a:schemeClr val="tx1"/>
                </a:solidFill>
                <a:latin typeface="Garamond" pitchFamily="18" charset="0"/>
              </a:rPr>
              <a:t>  Resolves without specific 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Garamond" pitchFamily="18" charset="0"/>
              </a:rPr>
              <a:t>   treatment within a week or two</a:t>
            </a:r>
          </a:p>
          <a:p>
            <a:pPr algn="l"/>
            <a:endParaRPr lang="en-US" b="1" i="1" dirty="0">
              <a:solidFill>
                <a:schemeClr val="tx1"/>
              </a:solidFill>
              <a:latin typeface="Garamond" pitchFamily="18" charset="0"/>
            </a:endParaRPr>
          </a:p>
          <a:p>
            <a:pPr algn="l"/>
            <a:r>
              <a:rPr lang="en-US" b="1" dirty="0">
                <a:solidFill>
                  <a:schemeClr val="tx1"/>
                </a:solidFill>
                <a:latin typeface="Garamond" pitchFamily="18" charset="0"/>
              </a:rPr>
              <a:t>    </a:t>
            </a:r>
            <a:endParaRPr lang="en-US" dirty="0">
              <a:solidFill>
                <a:schemeClr val="tx1"/>
              </a:solidFill>
              <a:latin typeface="Garamond" pitchFamily="18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Arial" charset="0"/>
              </a:rPr>
              <a:t>  </a:t>
            </a: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5181600" y="4281487"/>
            <a:ext cx="3505200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en-US" dirty="0">
                <a:solidFill>
                  <a:schemeClr val="tx1"/>
                </a:solidFill>
                <a:latin typeface="Garamond" pitchFamily="18" charset="0"/>
              </a:rPr>
              <a:t>  Caused by bacteria</a:t>
            </a:r>
          </a:p>
          <a:p>
            <a:pPr algn="l">
              <a:buFontTx/>
              <a:buChar char="•"/>
            </a:pPr>
            <a:r>
              <a:rPr lang="en-US" dirty="0">
                <a:solidFill>
                  <a:schemeClr val="tx1"/>
                </a:solidFill>
                <a:latin typeface="Garamond" pitchFamily="18" charset="0"/>
              </a:rPr>
              <a:t>  Quite severe and may result in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Garamond" pitchFamily="18" charset="0"/>
              </a:rPr>
              <a:t>    a) brain damage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Garamond" pitchFamily="18" charset="0"/>
              </a:rPr>
              <a:t>    b) hearing loss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Garamond" pitchFamily="18" charset="0"/>
              </a:rPr>
              <a:t>    c) learning disability</a:t>
            </a:r>
          </a:p>
          <a:p>
            <a:pPr algn="l">
              <a:buFontTx/>
              <a:buChar char="•"/>
            </a:pPr>
            <a:r>
              <a:rPr lang="en-US" dirty="0">
                <a:solidFill>
                  <a:schemeClr val="tx1"/>
                </a:solidFill>
                <a:latin typeface="Garamond" pitchFamily="18" charset="0"/>
              </a:rPr>
              <a:t> It would also causes death!</a:t>
            </a:r>
          </a:p>
          <a:p>
            <a:pPr algn="l"/>
            <a:endParaRPr lang="en-US" sz="1800" dirty="0">
              <a:solidFill>
                <a:schemeClr val="tx1"/>
              </a:solidFill>
              <a:latin typeface="Garamond" pitchFamily="18" charset="0"/>
            </a:endParaRPr>
          </a:p>
        </p:txBody>
      </p:sp>
      <p:pic>
        <p:nvPicPr>
          <p:cNvPr id="13" name="Picture 24" descr="meningit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2400" y="1"/>
            <a:ext cx="9144000" cy="3124199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1" grpId="0" animBg="1"/>
      <p:bldP spid="35846" grpId="0" animBg="1"/>
      <p:bldP spid="35848" grpId="0"/>
      <p:bldP spid="358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n-GB" sz="48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Cerebrospinal fluid (CSF) analysis ;</a:t>
            </a:r>
            <a:endParaRPr lang="en-GB" sz="4800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152400" y="1600200"/>
            <a:ext cx="5486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400" dirty="0" smtClean="0"/>
              <a:t> </a:t>
            </a:r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 </a:t>
            </a:r>
            <a:endParaRPr lang="en-US" sz="24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GB" sz="2800" dirty="0"/>
          </a:p>
        </p:txBody>
      </p:sp>
      <p:pic>
        <p:nvPicPr>
          <p:cNvPr id="37897" name="Picture 9" descr="CSF lumbar pun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76400"/>
            <a:ext cx="3886200" cy="4343400"/>
          </a:xfrm>
          <a:prstGeom prst="rect">
            <a:avLst/>
          </a:prstGeom>
          <a:noFill/>
        </p:spPr>
      </p:pic>
      <p:graphicFrame>
        <p:nvGraphicFramePr>
          <p:cNvPr id="5" name="Group 67"/>
          <p:cNvGraphicFramePr>
            <a:graphicFrameLocks/>
          </p:cNvGraphicFramePr>
          <p:nvPr/>
        </p:nvGraphicFramePr>
        <p:xfrm>
          <a:off x="3962400" y="1356994"/>
          <a:ext cx="5029200" cy="5127308"/>
        </p:xfrm>
        <a:graphic>
          <a:graphicData uri="http://schemas.openxmlformats.org/drawingml/2006/table">
            <a:tbl>
              <a:tblPr/>
              <a:tblGrid>
                <a:gridCol w="1257300"/>
                <a:gridCol w="1181100"/>
                <a:gridCol w="1333500"/>
                <a:gridCol w="1257300"/>
              </a:tblGrid>
              <a:tr h="490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Normal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Aseptic meningitis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Septic meningitis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42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Colour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Clear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Clear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Cloudy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846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Cells/mm</a:t>
                      </a:r>
                      <a:r>
                        <a:rPr kumimoji="0" lang="en-GB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&lt;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increase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100-1000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Lymphocytes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High/v. high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200-20,000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Neutrophils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823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Glucose mg/dl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45-85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Normal*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Low&lt;45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Protein   mg/dl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15-45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Normal/high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50-100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High&gt;100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8286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Causes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Viruses* ,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others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Bacteria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i="1" u="sng" dirty="0" smtClean="0">
                <a:solidFill>
                  <a:srgbClr val="FF3300"/>
                </a:solidFill>
                <a:latin typeface="Times New Roman" pitchFamily="18" charset="0"/>
              </a:rPr>
              <a:t>Viral Meningitis (Aseptic meningitis)</a:t>
            </a:r>
            <a:endParaRPr lang="en-US" b="1" i="1" u="sng" dirty="0"/>
          </a:p>
        </p:txBody>
      </p:sp>
      <p:sp>
        <p:nvSpPr>
          <p:cNvPr id="3" name="Rectangle 2"/>
          <p:cNvSpPr/>
          <p:nvPr/>
        </p:nvSpPr>
        <p:spPr>
          <a:xfrm>
            <a:off x="609600" y="2247138"/>
            <a:ext cx="7010400" cy="5576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n-US" sz="3200" dirty="0" smtClean="0">
                <a:solidFill>
                  <a:srgbClr val="7030A0"/>
                </a:solidFill>
              </a:rPr>
              <a:t>Etiological Agents: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3200" b="1" i="1" dirty="0" smtClean="0">
                <a:solidFill>
                  <a:schemeClr val="accent4">
                    <a:lumMod val="50000"/>
                  </a:schemeClr>
                </a:solidFill>
              </a:rPr>
              <a:t>Enteroviruses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.**</a:t>
            </a:r>
          </a:p>
          <a:p>
            <a:pPr lvl="1">
              <a:lnSpc>
                <a:spcPct val="90000"/>
              </a:lnSpc>
            </a:pPr>
            <a:endParaRPr lang="en-US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Other :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Mumps virus .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Arboviruses.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Herpes viruses.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Human Immunodeficiency Virus.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….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endParaRPr lang="en-US" sz="2000" dirty="0" smtClean="0"/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endParaRPr lang="en-US" sz="2000" dirty="0" smtClean="0"/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endParaRPr lang="en-US" sz="2000" dirty="0" smtClean="0"/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endParaRPr lang="en-US" sz="2000" dirty="0" smtClean="0"/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endParaRPr lang="en-US" sz="2000" dirty="0" smtClean="0"/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i="1" dirty="0" smtClean="0">
                <a:latin typeface="Garamond" pitchFamily="18" charset="0"/>
              </a:rPr>
              <a:t/>
            </a:r>
            <a:br>
              <a:rPr lang="en-US" b="1" i="1" dirty="0" smtClean="0">
                <a:latin typeface="Garamond" pitchFamily="18" charset="0"/>
              </a:rPr>
            </a:br>
            <a:r>
              <a:rPr lang="en-US" sz="8000" b="1" i="1" u="sng" dirty="0" smtClean="0">
                <a:solidFill>
                  <a:srgbClr val="FF0000"/>
                </a:solidFill>
                <a:latin typeface="Garamond" pitchFamily="18" charset="0"/>
              </a:rPr>
              <a:t>Enteroviruses</a:t>
            </a:r>
            <a:r>
              <a:rPr lang="en-US" b="1" i="1" u="sng" dirty="0" smtClean="0">
                <a:solidFill>
                  <a:srgbClr val="FF0000"/>
                </a:solidFill>
                <a:latin typeface="Garamond" pitchFamily="18" charset="0"/>
              </a:rPr>
              <a:t> </a:t>
            </a:r>
            <a:endParaRPr lang="en-US" b="1" i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Text Box 8"/>
          <p:cNvSpPr txBox="1">
            <a:spLocks noChangeArrowheads="1"/>
          </p:cNvSpPr>
          <p:nvPr/>
        </p:nvSpPr>
        <p:spPr bwMode="auto">
          <a:xfrm>
            <a:off x="900113" y="1844675"/>
            <a:ext cx="741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x-none" b="0" dirty="0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752600" y="5819775"/>
            <a:ext cx="6337300" cy="428625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Nonenveloped , icosahedral , ss (+) RNA</a:t>
            </a:r>
            <a:endParaRPr lang="x-none" sz="28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Picture 6" descr="picorn 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573212"/>
            <a:ext cx="4191000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28600" y="1718370"/>
            <a:ext cx="5638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3200" b="1" i="1" dirty="0" smtClean="0">
                <a:latin typeface="Garamond" pitchFamily="18" charset="0"/>
              </a:rPr>
              <a:t>- </a:t>
            </a:r>
            <a:r>
              <a:rPr lang="en-US" sz="32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Picornaviridae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Include ;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Poliovirus(1, 2&amp;3 types)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Coxsackieviruses (A&amp;B)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Echoviruses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Enteroviruses (68-71)                             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53000" y="4419600"/>
            <a:ext cx="381000" cy="5334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590675"/>
            <a:ext cx="6096000" cy="5114925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SzTx/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Reservoir</a:t>
            </a:r>
            <a:r>
              <a:rPr lang="en-US" sz="28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8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Human </a:t>
            </a:r>
          </a:p>
          <a:p>
            <a:pPr eaLnBrk="1" hangingPunct="1">
              <a:buClr>
                <a:schemeClr val="tx1"/>
              </a:buClr>
              <a:buSzTx/>
              <a:buFont typeface="Wingdings" pitchFamily="2" charset="2"/>
              <a:buChar char="Ø"/>
            </a:pPr>
            <a:r>
              <a:rPr lang="en-US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Spread </a:t>
            </a:r>
            <a:r>
              <a:rPr lang="en-US" sz="2800" dirty="0" smtClean="0">
                <a:solidFill>
                  <a:srgbClr val="FFFF66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Fecal - oral route (mainly)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Inhalation of Infectious aerosols</a:t>
            </a:r>
          </a:p>
          <a:p>
            <a:pPr lvl="1" eaLnBrk="1" hangingPunct="1">
              <a:buFontTx/>
              <a:buNone/>
            </a:pPr>
            <a:r>
              <a:rPr lang="en-US" sz="28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(Crowded, Poor hygiene &amp; Sanitation)</a:t>
            </a:r>
          </a:p>
          <a:p>
            <a:pPr lvl="1" eaLnBrk="1" hangingPunct="1">
              <a:buFontTx/>
              <a:buNone/>
            </a:pPr>
            <a:endParaRPr lang="en-US" sz="24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SzTx/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Age </a:t>
            </a: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children &gt; adults</a:t>
            </a:r>
          </a:p>
          <a:p>
            <a:pPr eaLnBrk="1" hangingPunct="1">
              <a:buSzTx/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Seasonal distribution</a:t>
            </a:r>
            <a:r>
              <a:rPr lang="en-US" sz="2800" dirty="0" smtClean="0">
                <a:effectLst/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eaLnBrk="1" hangingPunct="1">
              <a:buSzTx/>
              <a:buFont typeface="Wingdings" pitchFamily="2" charset="2"/>
              <a:buNone/>
            </a:pP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8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summer &amp; fall</a:t>
            </a:r>
          </a:p>
        </p:txBody>
      </p:sp>
      <p:sp>
        <p:nvSpPr>
          <p:cNvPr id="126979" name="Text Box 3"/>
          <p:cNvSpPr txBox="1">
            <a:spLocks noChangeArrowheads="1"/>
          </p:cNvSpPr>
          <p:nvPr/>
        </p:nvSpPr>
        <p:spPr bwMode="auto">
          <a:xfrm>
            <a:off x="2471738" y="547688"/>
            <a:ext cx="588645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8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Epidemiology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11436</TotalTime>
  <Words>1210</Words>
  <Application>Microsoft Office PowerPoint</Application>
  <PresentationFormat>On-screen Show (4:3)</PresentationFormat>
  <Paragraphs>463</Paragraphs>
  <Slides>38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50" baseType="lpstr">
      <vt:lpstr>Arial</vt:lpstr>
      <vt:lpstr>Bookman Old Style</vt:lpstr>
      <vt:lpstr>Calibri</vt:lpstr>
      <vt:lpstr>Century Gothic</vt:lpstr>
      <vt:lpstr>Constantia</vt:lpstr>
      <vt:lpstr>Garamond</vt:lpstr>
      <vt:lpstr>Lucida Sans</vt:lpstr>
      <vt:lpstr>Tahoma</vt:lpstr>
      <vt:lpstr>Times New Roman</vt:lpstr>
      <vt:lpstr>Wingdings</vt:lpstr>
      <vt:lpstr>Wingdings 2</vt:lpstr>
      <vt:lpstr>Flow</vt:lpstr>
      <vt:lpstr>PowerPoint Presentation</vt:lpstr>
      <vt:lpstr>Virus neurological diseases:</vt:lpstr>
      <vt:lpstr>OBJECTIVES;</vt:lpstr>
      <vt:lpstr>Meningitis</vt:lpstr>
      <vt:lpstr>PowerPoint Presentation</vt:lpstr>
      <vt:lpstr>Cerebrospinal fluid (CSF) analysis ;</vt:lpstr>
      <vt:lpstr>Viral Meningitis (Aseptic meningitis)</vt:lpstr>
      <vt:lpstr> Enteroviruses </vt:lpstr>
      <vt:lpstr>PowerPoint Presentation</vt:lpstr>
      <vt:lpstr>PowerPoint Presentation</vt:lpstr>
      <vt:lpstr>Enteroviral infections</vt:lpstr>
      <vt:lpstr>PowerPoint Presentation</vt:lpstr>
      <vt:lpstr>PowerPoint Presentation</vt:lpstr>
      <vt:lpstr>PowerPoint Presentation</vt:lpstr>
      <vt:lpstr>Lab Diagnosis of Enteroviruses</vt:lpstr>
      <vt:lpstr>Management</vt:lpstr>
      <vt:lpstr>PowerPoint Presentation</vt:lpstr>
      <vt:lpstr>Poliovirus Vaccine </vt:lpstr>
      <vt:lpstr>PowerPoint Presentation</vt:lpstr>
      <vt:lpstr>PowerPoint Presentation</vt:lpstr>
      <vt:lpstr>OBJECTIVES;</vt:lpstr>
      <vt:lpstr>Viral Encephalitis</vt:lpstr>
      <vt:lpstr>Herpes Simplex Encephalitis</vt:lpstr>
      <vt:lpstr>Herpes Simplex Encephalitis</vt:lpstr>
      <vt:lpstr>PowerPoint Presentation</vt:lpstr>
      <vt:lpstr>PowerPoint Presentation</vt:lpstr>
      <vt:lpstr>Rabies; A fatal acute encephalitis </vt:lpstr>
      <vt:lpstr>Laboratory Diagnosis</vt:lpstr>
      <vt:lpstr>Prevention </vt:lpstr>
      <vt:lpstr>PowerPoint Presentation</vt:lpstr>
      <vt:lpstr>Arthropod –borne Viruses   Arboviruses &gt; 500 Vs  </vt:lpstr>
      <vt:lpstr>ArboVs associated with CNS disease:</vt:lpstr>
      <vt:lpstr>PowerPoint Presentation</vt:lpstr>
      <vt:lpstr>PowerPoint Presentation</vt:lpstr>
      <vt:lpstr>Laboratory Diagnosis</vt:lpstr>
      <vt:lpstr>Prevention  </vt:lpstr>
      <vt:lpstr>PowerPoint Presentation</vt:lpstr>
      <vt:lpstr>Reference books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Dr.Malak</dc:creator>
  <cp:lastModifiedBy>Malak M.El.Hazmi</cp:lastModifiedBy>
  <cp:revision>130</cp:revision>
  <cp:lastPrinted>2018-10-18T08:29:10Z</cp:lastPrinted>
  <dcterms:created xsi:type="dcterms:W3CDTF">2011-07-01T21:56:14Z</dcterms:created>
  <dcterms:modified xsi:type="dcterms:W3CDTF">2020-11-01T11:02:45Z</dcterms:modified>
</cp:coreProperties>
</file>