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6" r:id="rId3"/>
    <p:sldId id="297" r:id="rId4"/>
    <p:sldId id="287" r:id="rId5"/>
    <p:sldId id="295" r:id="rId6"/>
    <p:sldId id="257" r:id="rId7"/>
    <p:sldId id="259" r:id="rId8"/>
    <p:sldId id="281" r:id="rId9"/>
    <p:sldId id="260" r:id="rId10"/>
    <p:sldId id="296" r:id="rId11"/>
    <p:sldId id="261" r:id="rId12"/>
    <p:sldId id="288" r:id="rId13"/>
    <p:sldId id="262" r:id="rId14"/>
    <p:sldId id="263" r:id="rId15"/>
    <p:sldId id="300" r:id="rId16"/>
    <p:sldId id="264" r:id="rId17"/>
    <p:sldId id="265" r:id="rId18"/>
    <p:sldId id="294" r:id="rId19"/>
    <p:sldId id="266" r:id="rId20"/>
    <p:sldId id="282" r:id="rId21"/>
    <p:sldId id="280" r:id="rId22"/>
    <p:sldId id="277" r:id="rId23"/>
    <p:sldId id="279" r:id="rId24"/>
    <p:sldId id="285" r:id="rId25"/>
    <p:sldId id="267" r:id="rId26"/>
    <p:sldId id="268" r:id="rId27"/>
    <p:sldId id="278" r:id="rId28"/>
    <p:sldId id="291" r:id="rId29"/>
    <p:sldId id="269" r:id="rId30"/>
    <p:sldId id="302" r:id="rId31"/>
    <p:sldId id="270" r:id="rId32"/>
    <p:sldId id="301" r:id="rId33"/>
    <p:sldId id="273" r:id="rId34"/>
    <p:sldId id="290" r:id="rId35"/>
    <p:sldId id="283" r:id="rId36"/>
    <p:sldId id="292" r:id="rId37"/>
    <p:sldId id="293" r:id="rId38"/>
    <p:sldId id="298" r:id="rId39"/>
    <p:sldId id="299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7" autoAdjust="0"/>
    <p:restoredTop sz="94660"/>
  </p:normalViewPr>
  <p:slideViewPr>
    <p:cSldViewPr>
      <p:cViewPr varScale="1">
        <p:scale>
          <a:sx n="62" d="100"/>
          <a:sy n="62" d="100"/>
        </p:scale>
        <p:origin x="-8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4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3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03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13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6656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70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44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466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693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93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0158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38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93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28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653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617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320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646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30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20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91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97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17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169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9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72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4164"/>
            <a:ext cx="6400800" cy="931636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2100" y="2675731"/>
            <a:ext cx="3479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6764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CSF Gram stain - </a:t>
            </a:r>
            <a:r>
              <a:rPr lang="en-US" sz="3200" b="1" dirty="0" smtClean="0"/>
              <a:t>	 </a:t>
            </a:r>
          </a:p>
          <a:p>
            <a:r>
              <a:rPr lang="en-US" sz="3200" b="1" dirty="0" smtClean="0"/>
              <a:t>e.g. </a:t>
            </a:r>
            <a:r>
              <a:rPr lang="en-US" sz="3200" b="1" dirty="0"/>
              <a:t>t</a:t>
            </a:r>
            <a:r>
              <a:rPr lang="en-US" sz="3200" b="1" dirty="0" smtClean="0"/>
              <a:t>his gram stain shows multiple gram-positive diplococci, is characteristic of Streptococcus pneumoniae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Pyogenic </a:t>
            </a:r>
            <a:r>
              <a:rPr lang="en-US" dirty="0" smtClean="0"/>
              <a:t>meningitis:  </a:t>
            </a:r>
            <a:r>
              <a:rPr lang="en-US" dirty="0"/>
              <a:t>Acute </a:t>
            </a:r>
            <a:r>
              <a:rPr lang="en-US" dirty="0" smtClean="0"/>
              <a:t>meningitis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03350"/>
            <a:ext cx="386452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3508" r="12946"/>
          <a:stretch>
            <a:fillRect/>
          </a:stretch>
        </p:blipFill>
        <p:spPr bwMode="auto">
          <a:xfrm>
            <a:off x="247650" y="1686456"/>
            <a:ext cx="4114800" cy="39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7300" y="57531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purulent gray-white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 over the </a:t>
            </a:r>
            <a:r>
              <a:rPr lang="en-US" sz="2800" dirty="0" err="1" smtClean="0"/>
              <a:t>meningeal</a:t>
            </a:r>
            <a:r>
              <a:rPr lang="en-US" sz="2800" dirty="0" smtClean="0"/>
              <a:t> surface of the brain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9469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48600" cy="52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Pyogenic </a:t>
            </a:r>
            <a:r>
              <a:rPr lang="en-US" dirty="0" smtClean="0"/>
              <a:t>meningitis: Acute meningitis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914400"/>
            <a:ext cx="6238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Pia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15281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Arachnoid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" y="5638800"/>
            <a:ext cx="8458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exudate</a:t>
            </a:r>
            <a:r>
              <a:rPr lang="en-US" sz="2000" b="1" dirty="0" smtClean="0"/>
              <a:t> expands the </a:t>
            </a:r>
            <a:r>
              <a:rPr lang="en-US" sz="2000" b="1" dirty="0" err="1" smtClean="0"/>
              <a:t>meningeal</a:t>
            </a:r>
            <a:r>
              <a:rPr lang="en-US" sz="2000" b="1" dirty="0" smtClean="0"/>
              <a:t> space between the </a:t>
            </a:r>
            <a:r>
              <a:rPr lang="en-US" sz="2000" b="1" dirty="0" err="1" smtClean="0"/>
              <a:t>pia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arachnoid</a:t>
            </a:r>
            <a:r>
              <a:rPr lang="en-US" sz="2000" b="1" dirty="0" smtClean="0"/>
              <a:t> and may extend into the </a:t>
            </a:r>
            <a:r>
              <a:rPr lang="en-US" sz="2000" b="1" dirty="0" err="1" smtClean="0"/>
              <a:t>perivascular</a:t>
            </a:r>
            <a:r>
              <a:rPr lang="en-US" sz="2000" b="1" dirty="0" smtClean="0"/>
              <a:t> Virchow-Robin spaces. However, direct extension into the brain is rare 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Pyogenic Meningitis: outcome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Untreated, </a:t>
            </a:r>
            <a:r>
              <a:rPr lang="en-US" dirty="0" err="1" smtClean="0"/>
              <a:t>pyogenic</a:t>
            </a:r>
            <a:r>
              <a:rPr lang="en-US" dirty="0" smtClean="0"/>
              <a:t> meningitis can be fatal</a:t>
            </a:r>
          </a:p>
          <a:p>
            <a:r>
              <a:rPr lang="en-US" dirty="0" smtClean="0"/>
              <a:t>Effective antimicrobial agents markedly reduce mortality associated with meningitis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sequelae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/>
              <a:t>Pyogenic </a:t>
            </a:r>
            <a:r>
              <a:rPr lang="en-US" dirty="0" smtClean="0"/>
              <a:t>meningitis</a:t>
            </a:r>
            <a:r>
              <a:rPr lang="en-US" b="1" dirty="0" smtClean="0"/>
              <a:t>: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25608"/>
            <a:ext cx="8229600" cy="503125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</a:t>
            </a:r>
            <a:r>
              <a:rPr lang="en-US" sz="3000" dirty="0" smtClean="0"/>
              <a:t>(known as Waterhouse-</a:t>
            </a:r>
            <a:r>
              <a:rPr lang="en-US" sz="3000" dirty="0" err="1" smtClean="0"/>
              <a:t>Friderichsen</a:t>
            </a:r>
            <a:r>
              <a:rPr lang="en-US" sz="3000" dirty="0" smtClean="0"/>
              <a:t> syndrome, particularly common with </a:t>
            </a:r>
            <a:r>
              <a:rPr lang="en-US" sz="3000" i="1" dirty="0"/>
              <a:t>Neisseria </a:t>
            </a:r>
            <a:r>
              <a:rPr lang="en-US" sz="3000" i="1" dirty="0" err="1"/>
              <a:t>meningitidis</a:t>
            </a:r>
            <a:r>
              <a:rPr lang="en-US" sz="3000" dirty="0" smtClean="0"/>
              <a:t> and pneumococcal meningitis)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6336268"/>
            <a:ext cx="2895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9469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sequelae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274233"/>
            <a:ext cx="3790950" cy="243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Brain abscess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429000"/>
            <a:ext cx="3638550" cy="2333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60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Brain abscess</a:t>
            </a:r>
            <a:endParaRPr lang="ar-SA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Brain abscesses are most often caused by bacterial infections.</a:t>
            </a:r>
          </a:p>
          <a:p>
            <a:r>
              <a:rPr lang="en-US" dirty="0" smtClean="0"/>
              <a:t>These can arise by:</a:t>
            </a:r>
          </a:p>
          <a:p>
            <a:pPr lvl="1"/>
            <a:r>
              <a:rPr lang="en-US" dirty="0" smtClean="0"/>
              <a:t>direct implantation of organisms</a:t>
            </a:r>
          </a:p>
          <a:p>
            <a:pPr lvl="1"/>
            <a:r>
              <a:rPr lang="en-US" dirty="0" smtClean="0"/>
              <a:t> local extension from adjacent foci (</a:t>
            </a:r>
            <a:r>
              <a:rPr lang="en-US" dirty="0" err="1" smtClean="0"/>
              <a:t>mastoiditis</a:t>
            </a:r>
            <a:r>
              <a:rPr lang="en-US" dirty="0" smtClean="0"/>
              <a:t>, </a:t>
            </a:r>
            <a:r>
              <a:rPr lang="en-US" dirty="0" err="1" smtClean="0"/>
              <a:t>paranasal</a:t>
            </a:r>
            <a:r>
              <a:rPr lang="en-US" dirty="0" smtClean="0"/>
              <a:t> sinusitis)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spread (usually from a primary site in the heart, lungs, or distal bones, or after tooth extraction)</a:t>
            </a:r>
            <a:endParaRPr lang="ar-S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Define the conditions that predispose to the development of a brain abscess, and describe the clinical and pathologic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Predisposing conditions: </a:t>
            </a:r>
          </a:p>
          <a:p>
            <a:pPr lvl="2"/>
            <a:r>
              <a:rPr lang="en-US" sz="2000" b="1" i="1" dirty="0"/>
              <a:t>Acute bacterial endocarditis: </a:t>
            </a:r>
            <a:r>
              <a:rPr lang="en-US" sz="2000" dirty="0" smtClean="0"/>
              <a:t>usually give multiple </a:t>
            </a:r>
            <a:r>
              <a:rPr lang="en-US" sz="2000" dirty="0" err="1" smtClean="0"/>
              <a:t>microabscesses</a:t>
            </a:r>
            <a:endParaRPr lang="en-US" sz="2000" dirty="0" smtClean="0"/>
          </a:p>
          <a:p>
            <a:pPr lvl="2"/>
            <a:r>
              <a:rPr lang="en-US" sz="2000" b="1" i="1" dirty="0" smtClean="0"/>
              <a:t>Cyanotic congenital heart disease</a:t>
            </a:r>
            <a:r>
              <a:rPr lang="en-US" sz="2000" dirty="0" smtClean="0"/>
              <a:t>: There is a right-to-left </a:t>
            </a:r>
            <a:r>
              <a:rPr lang="en-US" sz="2000" dirty="0"/>
              <a:t>shunt and Loss of pulmonary filtration of organisms </a:t>
            </a:r>
            <a:endParaRPr lang="en-US" sz="2000" dirty="0" smtClean="0"/>
          </a:p>
          <a:p>
            <a:pPr lvl="2"/>
            <a:r>
              <a:rPr lang="en-US" sz="2000" b="1" i="1" dirty="0"/>
              <a:t>Chronic pulmonary infections: </a:t>
            </a:r>
            <a:r>
              <a:rPr lang="en-US" sz="2000" dirty="0" smtClean="0"/>
              <a:t> </a:t>
            </a:r>
            <a:r>
              <a:rPr lang="en-US" sz="2000" dirty="0" err="1" smtClean="0"/>
              <a:t>e.g</a:t>
            </a:r>
            <a:r>
              <a:rPr lang="en-US" sz="2000" dirty="0" smtClean="0"/>
              <a:t>, bronchiectasis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Causative agent:</a:t>
            </a:r>
          </a:p>
          <a:p>
            <a:pPr lvl="1">
              <a:buNone/>
            </a:pPr>
            <a:r>
              <a:rPr lang="en-US" sz="2400" i="1" dirty="0" smtClean="0"/>
              <a:t>Streptococci </a:t>
            </a:r>
            <a:r>
              <a:rPr lang="en-US" sz="2400" dirty="0" smtClean="0"/>
              <a:t>and </a:t>
            </a:r>
            <a:r>
              <a:rPr lang="en-US" sz="2400" i="1" dirty="0" smtClean="0"/>
              <a:t>Staphylococci</a:t>
            </a:r>
            <a:r>
              <a:rPr lang="en-US" sz="2400" dirty="0" smtClean="0"/>
              <a:t> are the most common organisms identified in non-</a:t>
            </a:r>
            <a:r>
              <a:rPr lang="en-US" sz="2400" dirty="0" err="1" smtClean="0"/>
              <a:t>immunosuppressed</a:t>
            </a:r>
            <a:r>
              <a:rPr lang="en-US" sz="2400" dirty="0" smtClean="0"/>
              <a:t> populations</a:t>
            </a:r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CNS Infections: </a:t>
            </a:r>
            <a:r>
              <a:rPr lang="en-US" dirty="0" smtClean="0"/>
              <a:t>Brain abscess</a:t>
            </a:r>
            <a:br>
              <a:rPr lang="en-US" dirty="0" smtClean="0"/>
            </a:br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 on cerebral hemispheres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045946" cy="28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An area of necrosis within a brain abscess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4254"/>
            <a:ext cx="4082274" cy="29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5257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400" dirty="0" err="1" smtClean="0"/>
              <a:t>Liquefactive</a:t>
            </a:r>
            <a:r>
              <a:rPr lang="en-CA" sz="2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400" dirty="0" smtClean="0"/>
              <a:t>The surrounding brain is edematous , congested &amp; contains reactive </a:t>
            </a:r>
            <a:r>
              <a:rPr lang="en-CA" sz="2400" dirty="0" err="1" smtClean="0"/>
              <a:t>astrocytes</a:t>
            </a:r>
            <a:r>
              <a:rPr lang="en-CA" sz="2400" dirty="0" smtClean="0"/>
              <a:t> &amp; </a:t>
            </a:r>
            <a:r>
              <a:rPr lang="en-CA" sz="2400" dirty="0" err="1" smtClean="0"/>
              <a:t>perivascular</a:t>
            </a:r>
            <a:r>
              <a:rPr lang="en-CA" sz="2400" dirty="0" smtClean="0"/>
              <a:t> inflammatory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Contains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14400"/>
            <a:ext cx="8915400" cy="5943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meningitis, and describe  its location and character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List possible routes of access of infectious organisms into the CNS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the relationship between patient age and the most common etiologic organisms for bacterial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meningitis.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CSF findings in various causes of meningitis.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the conditions that predispose to the development of a brain abscess, and describe the clinical and pathologic features.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clinical and pathologic findings in tuberculosis of the central nervous system.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List the common causes of viral encephalitis, and describe the pathologic changes in encephalitis due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herpes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simplex virus.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Recognize the importance of  lumbar puncture and its role in the diagnostic process of some CNS infections.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Contrast the CSF findings characteristic of bacterial meningitis, aseptic (viral) meningitis, and chronic meningoencephalitis (tuberculous meningitis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pic>
        <p:nvPicPr>
          <p:cNvPr id="6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6172200" cy="43946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43400" y="2224108"/>
            <a:ext cx="16129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7900" y="2357170"/>
            <a:ext cx="16129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6342" y="5410200"/>
            <a:ext cx="97815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</a:p>
          <a:p>
            <a:r>
              <a:rPr lang="en-US" dirty="0" smtClean="0"/>
              <a:t>               </a:t>
            </a:r>
            <a:endParaRPr lang="en-US" dirty="0"/>
          </a:p>
          <a:p>
            <a:r>
              <a:rPr lang="en-US" dirty="0" smtClean="0"/>
              <a:t>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5" y="1417638"/>
            <a:ext cx="3850945" cy="4689767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spaces can be involved with bacterial or fungal infections, usually as a consequence of direct local spread</a:t>
            </a:r>
          </a:p>
          <a:p>
            <a:r>
              <a:rPr lang="en-US" dirty="0" smtClean="0"/>
              <a:t>Epidural abscess, commonly associated with: 	osteomyelitis, arises from an adjacent focus 	of infection, such as sinusitis or a surgical 	procedure</a:t>
            </a:r>
          </a:p>
          <a:p>
            <a:r>
              <a:rPr lang="en-US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endParaRPr lang="en-US" dirty="0" smtClean="0"/>
          </a:p>
          <a:p>
            <a:pPr lvl="1"/>
            <a:r>
              <a:rPr lang="en-US" dirty="0" smtClean="0"/>
              <a:t>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hrombophlebitis may develop in the bridging veins that cross the subdural space, resulting in venous occlusion and infarction of the brain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Symptoms: </a:t>
            </a:r>
          </a:p>
          <a:p>
            <a:pPr lvl="1"/>
            <a:r>
              <a:rPr lang="en-US" dirty="0" smtClean="0"/>
              <a:t>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Prognosis:</a:t>
            </a:r>
          </a:p>
          <a:p>
            <a:pPr lvl="1"/>
            <a:r>
              <a:rPr lang="en-US" dirty="0" smtClean="0"/>
              <a:t>With treatment, including surgical drainage, resolution of the empyema occurs from the </a:t>
            </a:r>
            <a:r>
              <a:rPr lang="en-US" dirty="0" err="1" smtClean="0"/>
              <a:t>dural</a:t>
            </a:r>
            <a:r>
              <a:rPr lang="en-US" dirty="0" smtClean="0"/>
              <a:t> side and resolution is complete, a thickened dura may be the only residual finding. </a:t>
            </a:r>
          </a:p>
          <a:p>
            <a:pPr lvl="1"/>
            <a:r>
              <a:rPr lang="en-US" dirty="0" smtClean="0"/>
              <a:t>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CNS Infections </a:t>
            </a:r>
            <a:br>
              <a:rPr lang="en-US" b="1" dirty="0"/>
            </a:br>
            <a:r>
              <a:rPr lang="en-US" b="1" dirty="0"/>
              <a:t>Tuberculous 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Tuberculous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usually </a:t>
            </a:r>
            <a:r>
              <a:rPr lang="en-US" dirty="0"/>
              <a:t>manifests with generalized signs and symptoms of headache, malaise, mental confusion, and vomiting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CA" dirty="0" smtClean="0"/>
              <a:t>Morphology:</a:t>
            </a:r>
          </a:p>
          <a:p>
            <a:pPr lvl="1">
              <a:defRPr/>
            </a:pPr>
            <a:r>
              <a:rPr lang="en-CA" dirty="0" smtClean="0"/>
              <a:t>The subarachnoid space contains a fibrinous exudate,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meningitis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458200" cy="3581400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en-US" sz="3000" b="1" dirty="0" err="1" smtClean="0"/>
              <a:t>Tuberculoma</a:t>
            </a:r>
            <a:r>
              <a:rPr lang="en-US" sz="3000" dirty="0" smtClean="0"/>
              <a:t> </a:t>
            </a:r>
          </a:p>
          <a:p>
            <a:pPr lvl="1">
              <a:defRPr/>
            </a:pPr>
            <a:r>
              <a:rPr lang="en-US" sz="2600" dirty="0" smtClean="0"/>
              <a:t>is well-circumscribed </a:t>
            </a:r>
            <a:r>
              <a:rPr lang="en-US" sz="2600" dirty="0" err="1" smtClean="0"/>
              <a:t>intraparenchymal</a:t>
            </a:r>
            <a:r>
              <a:rPr lang="en-US" sz="2600" dirty="0" smtClean="0"/>
              <a:t> mass </a:t>
            </a:r>
          </a:p>
          <a:p>
            <a:pPr lvl="1">
              <a:defRPr/>
            </a:pPr>
            <a:r>
              <a:rPr lang="en-US" sz="2600" dirty="0" smtClean="0"/>
              <a:t>Rupture of </a:t>
            </a:r>
            <a:r>
              <a:rPr lang="en-US" sz="2600" dirty="0" err="1" smtClean="0"/>
              <a:t>tuberculoma</a:t>
            </a:r>
            <a:r>
              <a:rPr lang="en-US" sz="2600" dirty="0" smtClean="0"/>
              <a:t> into subarachnoid space results in </a:t>
            </a:r>
            <a:r>
              <a:rPr lang="en-US" sz="2600" dirty="0" err="1" smtClean="0"/>
              <a:t>tuberculus</a:t>
            </a:r>
            <a:r>
              <a:rPr lang="en-US" sz="2600" dirty="0" smtClean="0"/>
              <a:t> meningitis</a:t>
            </a:r>
          </a:p>
          <a:p>
            <a:pPr lvl="1">
              <a:defRPr/>
            </a:pPr>
            <a:r>
              <a:rPr lang="en-US" sz="2600" dirty="0" smtClean="0"/>
              <a:t>A </a:t>
            </a:r>
            <a:r>
              <a:rPr lang="en-US" sz="2600" dirty="0" err="1" smtClean="0"/>
              <a:t>tuberculoma</a:t>
            </a:r>
            <a:r>
              <a:rPr lang="en-US" sz="2600" dirty="0" smtClean="0"/>
              <a:t> may be up to several centimeters in diameter, causing significant mass effect</a:t>
            </a:r>
          </a:p>
          <a:p>
            <a:pPr lvl="1">
              <a:defRPr/>
            </a:pPr>
            <a:r>
              <a:rPr lang="en-US" sz="2600" dirty="0" smtClean="0"/>
              <a:t>Always occurs after </a:t>
            </a:r>
            <a:r>
              <a:rPr lang="en-US" sz="2600" dirty="0" err="1" smtClean="0"/>
              <a:t>hematogenous</a:t>
            </a:r>
            <a:r>
              <a:rPr lang="en-US" sz="2600" dirty="0" smtClean="0"/>
              <a:t> dissemination of organism from primary pulmonary infection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8025"/>
            <a:ext cx="5457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1200" y="3581400"/>
            <a:ext cx="32004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is shown in the temporal lobe. It is seen as a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that may have effects similar to those caused by any other intracranial mass, and may therefore mimic a tumor. </a:t>
            </a:r>
          </a:p>
          <a:p>
            <a:r>
              <a:rPr lang="en-US" dirty="0" smtClean="0"/>
              <a:t>It is a destructive lesion.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4343400"/>
            <a:ext cx="12192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is only a moderate increase in cellularity of the CSF (</a:t>
            </a:r>
            <a:r>
              <a:rPr lang="en-US" sz="2800" dirty="0" err="1" smtClean="0"/>
              <a:t>pleiocytosis</a:t>
            </a:r>
            <a:r>
              <a:rPr lang="en-US" sz="2800" dirty="0" smtClean="0"/>
              <a:t>) made up of mononuclear cells, or a mixture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and mononuclear cells</a:t>
            </a:r>
          </a:p>
          <a:p>
            <a:r>
              <a:rPr lang="en-US" sz="2800" dirty="0" smtClean="0"/>
              <a:t>The protein level is markedly elevated</a:t>
            </a:r>
          </a:p>
          <a:p>
            <a:r>
              <a:rPr lang="en-US" sz="2800" dirty="0" smtClean="0"/>
              <a:t>The glucose content typically is moderately reduced or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Ref:</a:t>
            </a:r>
          </a:p>
          <a:p>
            <a:r>
              <a:rPr lang="en-US" dirty="0" smtClean="0"/>
              <a:t>Meningitis</a:t>
            </a:r>
          </a:p>
          <a:p>
            <a:r>
              <a:rPr lang="en-US" dirty="0" smtClean="0"/>
              <a:t>Page : 862- 866  </a:t>
            </a:r>
            <a:r>
              <a:rPr lang="en-US" b="1" dirty="0" smtClean="0"/>
              <a:t>	</a:t>
            </a:r>
            <a:endParaRPr 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2132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CNS viral infections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705600" cy="1752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Viral (aseptic) Meningitis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Encephalitis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Brain stem and spinal cord syndromes</a:t>
            </a:r>
          </a:p>
        </p:txBody>
      </p:sp>
    </p:spTree>
    <p:extLst>
      <p:ext uri="{BB962C8B-B14F-4D97-AF65-F5344CB8AC3E}">
        <p14:creationId xmlns="" xmlns:p14="http://schemas.microsoft.com/office/powerpoint/2010/main" val="11303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5245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CNS viral infections</a:t>
            </a:r>
            <a:endParaRPr lang="ar-SA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" y="1371600"/>
            <a:ext cx="7734300" cy="49720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nervous system is particularly susceptible to certain viruses such as rabies virus and poliovirus.</a:t>
            </a:r>
          </a:p>
          <a:p>
            <a:endParaRPr lang="en-US" dirty="0" smtClean="0"/>
          </a:p>
          <a:p>
            <a:r>
              <a:rPr lang="en-US" dirty="0" smtClean="0"/>
              <a:t>Other viral infections could affect CNS such as HSV, Enteroviruses, Measles or Influenza virus </a:t>
            </a:r>
          </a:p>
          <a:p>
            <a:endParaRPr lang="en-US" dirty="0" smtClean="0"/>
          </a:p>
          <a:p>
            <a:r>
              <a:rPr lang="en-US" dirty="0" smtClean="0"/>
              <a:t>Intrauterine viral infection following </a:t>
            </a:r>
            <a:r>
              <a:rPr lang="en-US" dirty="0" err="1" smtClean="0"/>
              <a:t>transplacental</a:t>
            </a:r>
            <a:r>
              <a:rPr lang="en-US" dirty="0" smtClean="0"/>
              <a:t> spread of rubella and CMV may cause destructive lesions, and </a:t>
            </a:r>
            <a:r>
              <a:rPr lang="en-US" dirty="0" err="1" smtClean="0"/>
              <a:t>Zika</a:t>
            </a:r>
            <a:r>
              <a:rPr lang="en-US" dirty="0" smtClean="0"/>
              <a:t> virus causes developmental abnormalities of the brain.</a:t>
            </a:r>
          </a:p>
          <a:p>
            <a:endParaRPr lang="en-US" dirty="0" smtClean="0"/>
          </a:p>
          <a:p>
            <a:r>
              <a:rPr lang="en-US" dirty="0" smtClean="0"/>
              <a:t>CNS  can be injured by immune mechanisms after systemic viral infections.</a:t>
            </a:r>
          </a:p>
          <a:p>
            <a:endParaRPr lang="en-US" dirty="0"/>
          </a:p>
          <a:p>
            <a:r>
              <a:rPr lang="en-US" dirty="0"/>
              <a:t>CNS viral infections could lead to meningitis, encephalitis or brain stem and spinal cord syndromes</a:t>
            </a:r>
          </a:p>
          <a:p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5512"/>
            <a:ext cx="8382000" cy="6326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216" y="27542"/>
            <a:ext cx="30491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CNS viral infections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7559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Aseptic meningitis is a misnomer</a:t>
            </a:r>
          </a:p>
          <a:p>
            <a:r>
              <a:rPr lang="en-US" dirty="0" smtClean="0"/>
              <a:t>It is a clinical term for an illness comprising:</a:t>
            </a:r>
          </a:p>
          <a:p>
            <a:pPr lvl="1"/>
            <a:r>
              <a:rPr lang="en-US" dirty="0" smtClean="0"/>
              <a:t> meningeal irritation</a:t>
            </a:r>
          </a:p>
          <a:p>
            <a:pPr lvl="1"/>
            <a:r>
              <a:rPr lang="en-US" dirty="0" smtClean="0"/>
              <a:t> fever</a:t>
            </a:r>
          </a:p>
          <a:p>
            <a:pPr lvl="1"/>
            <a:r>
              <a:rPr lang="en-US" dirty="0" smtClean="0"/>
              <a:t> alterations of consciousness </a:t>
            </a:r>
          </a:p>
          <a:p>
            <a:pPr lvl="1"/>
            <a:r>
              <a:rPr lang="en-US" dirty="0" smtClean="0"/>
              <a:t>These are relatively acute onset without recognizable organisms</a:t>
            </a:r>
          </a:p>
          <a:p>
            <a:r>
              <a:rPr lang="en-US" dirty="0" smtClean="0"/>
              <a:t>The clinical course is less fulminant than in pyogenic meningitis (is usually self-limiting)</a:t>
            </a:r>
          </a:p>
          <a:p>
            <a:r>
              <a:rPr lang="en-US" dirty="0" smtClean="0"/>
              <a:t>It is most often treated symptomatically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2267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600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viral meningitis, clusters of lymphocytes surround cerebral blood vessels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CSF:</a:t>
            </a:r>
          </a:p>
          <a:p>
            <a:pPr lvl="1"/>
            <a:r>
              <a:rPr lang="en-US" dirty="0" smtClean="0"/>
              <a:t>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elevation is only moderate</a:t>
            </a:r>
          </a:p>
          <a:p>
            <a:pPr lvl="1"/>
            <a:r>
              <a:rPr lang="en-US" dirty="0" smtClean="0"/>
              <a:t>glucose content is nearly always normal</a:t>
            </a:r>
          </a:p>
          <a:p>
            <a:r>
              <a:rPr lang="en-US" dirty="0" smtClean="0"/>
              <a:t>In 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are no distinctive macroscopic characteristics except for brain swelling, seen in only some instances</a:t>
            </a:r>
          </a:p>
          <a:p>
            <a:r>
              <a:rPr lang="en-US" dirty="0" smtClean="0"/>
              <a:t>On 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virus  (HSV)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1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HSV produces a hemorrhagic </a:t>
            </a:r>
            <a:r>
              <a:rPr lang="en-US" sz="3100" dirty="0" err="1" smtClean="0"/>
              <a:t>meningoencephalitis</a:t>
            </a:r>
            <a:r>
              <a:rPr lang="en-US" sz="3100" dirty="0" smtClean="0"/>
              <a:t> with inflammation in both the </a:t>
            </a:r>
            <a:r>
              <a:rPr lang="en-US" sz="3100" dirty="0" err="1" smtClean="0"/>
              <a:t>meninges</a:t>
            </a:r>
            <a:r>
              <a:rPr lang="en-US" sz="3100" dirty="0" smtClean="0"/>
              <a:t> and the brain parenchyma. </a:t>
            </a:r>
          </a:p>
          <a:p>
            <a:r>
              <a:rPr lang="en-US" sz="3100" dirty="0" smtClean="0"/>
              <a:t>The hemorrhage surrounding the </a:t>
            </a:r>
            <a:r>
              <a:rPr lang="en-US" sz="3100" dirty="0" err="1" smtClean="0"/>
              <a:t>perivascular</a:t>
            </a:r>
            <a:r>
              <a:rPr lang="en-US" sz="3100" dirty="0" smtClean="0"/>
              <a:t> lymphocytic infiltrate. </a:t>
            </a:r>
          </a:p>
          <a:p>
            <a:r>
              <a:rPr lang="en-US" sz="3100" dirty="0" smtClean="0"/>
              <a:t>The virus directly infects cells in the cerebral cortex, causing necrosis and a </a:t>
            </a:r>
            <a:r>
              <a:rPr lang="en-US" sz="3100" dirty="0" err="1" smtClean="0"/>
              <a:t>glial</a:t>
            </a:r>
            <a:r>
              <a:rPr lang="en-US" sz="3100" dirty="0" smtClean="0"/>
              <a:t> reaction. </a:t>
            </a:r>
          </a:p>
          <a:p>
            <a:r>
              <a:rPr lang="en-US" sz="3100" dirty="0" smtClean="0"/>
              <a:t>This reaction produces a </a:t>
            </a:r>
            <a:r>
              <a:rPr lang="en-US" dirty="0" smtClean="0"/>
              <a:t>microglia</a:t>
            </a:r>
            <a:r>
              <a:rPr lang="en-US" sz="3100" dirty="0" smtClean="0"/>
              <a:t>l nodule.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1981200"/>
            <a:ext cx="4126717" cy="300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050"/>
            <a:ext cx="8229600" cy="857250"/>
          </a:xfrm>
        </p:spPr>
        <p:txBody>
          <a:bodyPr/>
          <a:lstStyle/>
          <a:p>
            <a:r>
              <a:rPr lang="en-US" dirty="0" smtClean="0"/>
              <a:t>Herpes simplex virus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229"/>
            <a:ext cx="4038600" cy="5721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Virus may be identified by H&amp;E stain as viral inclusion, culture or polymerase chain reaction amplification.</a:t>
            </a:r>
          </a:p>
          <a:p>
            <a:endParaRPr lang="en-US" dirty="0" smtClean="0"/>
          </a:p>
          <a:p>
            <a:r>
              <a:rPr lang="en-US" dirty="0" smtClean="0"/>
              <a:t>Microglia</a:t>
            </a:r>
            <a:r>
              <a:rPr lang="en-US" sz="3100" dirty="0" smtClean="0"/>
              <a:t>l nodule: </a:t>
            </a:r>
            <a:r>
              <a:rPr lang="en-US" dirty="0"/>
              <a:t>Activated microglial cells </a:t>
            </a:r>
            <a:r>
              <a:rPr lang="en-US" dirty="0" smtClean="0"/>
              <a:t>encircle </a:t>
            </a:r>
            <a:r>
              <a:rPr lang="en-US" dirty="0"/>
              <a:t>degenerating neurons (</a:t>
            </a:r>
            <a:r>
              <a:rPr lang="en-US" dirty="0" err="1"/>
              <a:t>neuronophagia</a:t>
            </a:r>
            <a:r>
              <a:rPr lang="en-US" dirty="0"/>
              <a:t>) and form clusters around small foci of necrotic brain </a:t>
            </a:r>
            <a:r>
              <a:rPr lang="en-US" dirty="0" smtClean="0"/>
              <a:t>tissue.</a:t>
            </a:r>
          </a:p>
          <a:p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nodules can be </a:t>
            </a:r>
            <a:r>
              <a:rPr lang="en-US"/>
              <a:t>seen </a:t>
            </a:r>
            <a:r>
              <a:rPr lang="en-US" smtClean="0"/>
              <a:t>also in </a:t>
            </a:r>
            <a:r>
              <a:rPr lang="en-US" dirty="0"/>
              <a:t>HIV encephalitis.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19150"/>
            <a:ext cx="4267200" cy="28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europathology-web.org/chapter1/images1/1-microglialnod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2800350" cy="2793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Varicella-zoster virus (VZV) </a:t>
            </a:r>
            <a:r>
              <a:rPr lang="en-US" dirty="0" smtClean="0"/>
              <a:t>Meningitis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Varicella-zoster virus (VZV) causes chickenpox during primary infection, usually without any evidence of neurologic involvement. </a:t>
            </a:r>
          </a:p>
          <a:p>
            <a:r>
              <a:rPr lang="en-US" dirty="0" smtClean="0"/>
              <a:t>The virus establishes latent infection in neurons of dorsal root ganglia. </a:t>
            </a:r>
          </a:p>
          <a:p>
            <a:r>
              <a:rPr lang="en-US" dirty="0" smtClean="0"/>
              <a:t>Reactivation in adults manifests as a painful, vesicular skin eruption in the distribution of one or a few dermatomes </a:t>
            </a:r>
            <a:r>
              <a:rPr lang="en-US" i="1" dirty="0" smtClean="0"/>
              <a:t>(shingles).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This usually is a self-limited process, but there may be a persistent pain syndrome in the affected region </a:t>
            </a:r>
            <a:r>
              <a:rPr lang="en-US" i="1" dirty="0" smtClean="0"/>
              <a:t>(</a:t>
            </a:r>
            <a:r>
              <a:rPr lang="en-US" i="1" dirty="0" err="1" smtClean="0"/>
              <a:t>postherpetic</a:t>
            </a:r>
            <a:r>
              <a:rPr lang="en-US" i="1" dirty="0" smtClean="0"/>
              <a:t> neuralgia)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Rabies is a fatal encephalitic infection transmitted to humans from rabid animals, usually by a bite. </a:t>
            </a:r>
          </a:p>
          <a:p>
            <a:r>
              <a:rPr lang="en-US" dirty="0" smtClean="0"/>
              <a:t>The virus enters the CNS by ascending along the peripheral nerves</a:t>
            </a:r>
          </a:p>
          <a:p>
            <a:r>
              <a:rPr lang="en-US" dirty="0" smtClean="0"/>
              <a:t>Contracture of the pharyngeal musculature may create an aversion to swallowing even water </a:t>
            </a:r>
            <a:r>
              <a:rPr lang="en-US" i="1" dirty="0" smtClean="0"/>
              <a:t>(hydrophobia)</a:t>
            </a:r>
          </a:p>
          <a:p>
            <a:r>
              <a:rPr lang="en-US" dirty="0" smtClean="0"/>
              <a:t>It progress to coma and eventually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Define meningitis, and describe its location and character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b="1" dirty="0" smtClean="0"/>
              <a:t>Meningitis is an inflammatory process involving the </a:t>
            </a:r>
            <a:r>
              <a:rPr lang="en-US" b="1" dirty="0" err="1" smtClean="0"/>
              <a:t>leptomeninges</a:t>
            </a:r>
            <a:r>
              <a:rPr lang="en-US" b="1" dirty="0" smtClean="0"/>
              <a:t> and CSF within the subarachnoid space</a:t>
            </a:r>
          </a:p>
          <a:p>
            <a:r>
              <a:rPr lang="en-US" b="1" dirty="0" err="1" smtClean="0"/>
              <a:t>Meningoencephalitis</a:t>
            </a:r>
            <a:r>
              <a:rPr lang="en-US" b="1" dirty="0" smtClean="0"/>
              <a:t> is infection spreads into the underlying brain</a:t>
            </a:r>
            <a:endParaRPr lang="en-US" b="1" dirty="0"/>
          </a:p>
        </p:txBody>
      </p:sp>
      <p:pic>
        <p:nvPicPr>
          <p:cNvPr id="4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47625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1148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Epidural space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45720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Subdural space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2209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Subarachnoid space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895600" y="4299466"/>
            <a:ext cx="3733800" cy="348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19400" y="4768334"/>
            <a:ext cx="3048000" cy="322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124200" y="5029200"/>
            <a:ext cx="2590800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486400"/>
            <a:ext cx="347146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chemical meningitis</a:t>
            </a:r>
            <a:endParaRPr lang="en-US" sz="2400" b="1" dirty="0" smtClean="0"/>
          </a:p>
          <a:p>
            <a:r>
              <a:rPr lang="en-US" sz="2400" b="1" i="1" dirty="0" err="1" smtClean="0"/>
              <a:t>carcinomatous</a:t>
            </a:r>
            <a:r>
              <a:rPr lang="en-US" sz="2400" b="1" i="1" dirty="0" smtClean="0"/>
              <a:t> meningitis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44158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Could be:</a:t>
            </a:r>
          </a:p>
          <a:p>
            <a:r>
              <a:rPr lang="en-US" b="1" dirty="0" smtClean="0"/>
              <a:t>Acute </a:t>
            </a:r>
            <a:r>
              <a:rPr lang="en-US" b="1" dirty="0" err="1" smtClean="0"/>
              <a:t>pyogenic</a:t>
            </a:r>
            <a:endParaRPr lang="en-US" b="1" dirty="0" smtClean="0"/>
          </a:p>
          <a:p>
            <a:r>
              <a:rPr lang="en-US" b="1" dirty="0" smtClean="0"/>
              <a:t>Aseptic (usually viral)</a:t>
            </a:r>
          </a:p>
          <a:p>
            <a:r>
              <a:rPr lang="en-US" b="1" dirty="0" smtClean="0"/>
              <a:t>Chronic (usually tuberculous, spirochetal, or fungal) subtypes</a:t>
            </a:r>
          </a:p>
          <a:p>
            <a:pPr marL="0" indent="0">
              <a:buNone/>
            </a:pPr>
            <a:r>
              <a:rPr lang="en-US" b="1" dirty="0" smtClean="0"/>
              <a:t>Pattern of infection:</a:t>
            </a:r>
          </a:p>
          <a:p>
            <a:r>
              <a:rPr lang="en-US" dirty="0" smtClean="0"/>
              <a:t>Bacterial </a:t>
            </a:r>
            <a:r>
              <a:rPr lang="en-US" dirty="0"/>
              <a:t>infections may cause meningitis, cerebral abscesses or a chronic meningoencephalitis. </a:t>
            </a:r>
            <a:endParaRPr lang="en-US" dirty="0" smtClean="0"/>
          </a:p>
          <a:p>
            <a:r>
              <a:rPr lang="en-US" dirty="0" smtClean="0"/>
              <a:t>Viral </a:t>
            </a:r>
            <a:r>
              <a:rPr lang="en-US" dirty="0"/>
              <a:t>infections can cause meningitis or meningoencephalitis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4000" b="1" u="sng" dirty="0" smtClean="0"/>
              <a:t>CNS Infections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err="1" smtClean="0"/>
              <a:t>Hematogenous</a:t>
            </a:r>
            <a:r>
              <a:rPr lang="en-US" b="1" i="1" dirty="0" smtClean="0"/>
              <a:t> spread</a:t>
            </a:r>
            <a:r>
              <a:rPr lang="en-US" b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Direct implantation</a:t>
            </a:r>
            <a:r>
              <a:rPr lang="en-US" b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Local extension</a:t>
            </a:r>
            <a:endParaRPr lang="en-US" b="1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r>
              <a:rPr lang="en-US" b="1" i="1" dirty="0" smtClean="0"/>
              <a:t>Through the peripheral nervous system 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7924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List possible routes of access of infectious organisms into the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Infection: </a:t>
            </a: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447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The causative microorganisms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400" dirty="0" smtClean="0"/>
              <a:t>(10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edition, Robbins):</a:t>
            </a:r>
            <a:endParaRPr lang="en-US" sz="4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685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Define the relationship between patient age and the most common etiologic organisms for bacterial meningitis.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8534400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Neonates </a:t>
            </a:r>
            <a:r>
              <a:rPr lang="en-US" sz="3200" dirty="0" smtClean="0">
                <a:solidFill>
                  <a:schemeClr val="accent3"/>
                </a:solidFill>
              </a:rPr>
              <a:t>: </a:t>
            </a:r>
          </a:p>
          <a:p>
            <a:pPr lvl="2">
              <a:defRPr/>
            </a:pPr>
            <a:r>
              <a:rPr lang="en-US" sz="2800" i="1" dirty="0" smtClean="0"/>
              <a:t>Escherichia coli </a:t>
            </a:r>
            <a:r>
              <a:rPr lang="en-US" sz="2800" dirty="0" smtClean="0">
                <a:solidFill>
                  <a:schemeClr val="accent3"/>
                </a:solidFill>
              </a:rPr>
              <a:t>and </a:t>
            </a:r>
            <a:r>
              <a:rPr lang="en-US" sz="2800" i="1" dirty="0" smtClean="0"/>
              <a:t>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Adolescents and young adults: </a:t>
            </a:r>
          </a:p>
          <a:p>
            <a:pPr marL="1428750" lvl="2" indent="-514350">
              <a:defRPr/>
            </a:pPr>
            <a:r>
              <a:rPr lang="en-US" sz="2800" i="1" dirty="0" err="1" smtClean="0"/>
              <a:t>Neisseria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meningitidis</a:t>
            </a:r>
            <a:r>
              <a:rPr lang="en-US" sz="2800" i="1" dirty="0" smtClean="0"/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(Meningococcal meningitis)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Elderly </a:t>
            </a:r>
            <a:r>
              <a:rPr lang="en-US" sz="3200" b="1" dirty="0">
                <a:solidFill>
                  <a:schemeClr val="accent3"/>
                </a:solidFill>
              </a:rPr>
              <a:t>and older adults</a:t>
            </a:r>
            <a:r>
              <a:rPr lang="en-US" sz="3200" b="1" dirty="0" smtClean="0">
                <a:solidFill>
                  <a:schemeClr val="accent3"/>
                </a:solidFill>
              </a:rPr>
              <a:t>: </a:t>
            </a:r>
          </a:p>
          <a:p>
            <a:pPr lvl="2">
              <a:defRPr/>
            </a:pPr>
            <a:r>
              <a:rPr lang="en-US" sz="2800" i="1" dirty="0" smtClean="0"/>
              <a:t>Listeria monocytogenes</a:t>
            </a:r>
            <a:r>
              <a:rPr lang="en-US" sz="2800" dirty="0" smtClean="0">
                <a:solidFill>
                  <a:schemeClr val="accent3"/>
                </a:solidFill>
              </a:rPr>
              <a:t> and </a:t>
            </a:r>
            <a:r>
              <a:rPr lang="en-US" sz="2800" i="1" dirty="0" smtClean="0"/>
              <a:t>Streptococcus pneumoniae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64633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 Pyogenic meningitis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Clinical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Systemic signs of infection along with  </a:t>
            </a:r>
            <a:r>
              <a:rPr lang="en-US" dirty="0" err="1" smtClean="0"/>
              <a:t>meningeal</a:t>
            </a:r>
            <a:r>
              <a:rPr lang="en-US" dirty="0" smtClean="0"/>
              <a:t> irritation and neurologic impairment, including: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Headache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Photophobia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Irritability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Clouding of consciousness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Neck stiffness.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Lumbar puncture reveals an increased pressure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>
                <a:solidFill>
                  <a:srgbClr val="FFFF00"/>
                </a:solidFill>
              </a:rPr>
              <a:t>CSF  Findings in spinal tap: </a:t>
            </a:r>
            <a:endParaRPr lang="en-US" sz="4400" dirty="0" smtClean="0">
              <a:solidFill>
                <a:srgbClr val="FFFF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1646</Words>
  <Application>Microsoft Office PowerPoint</Application>
  <PresentationFormat>On-screen Show (4:3)</PresentationFormat>
  <Paragraphs>245</Paragraphs>
  <Slides>40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Meningitis</vt:lpstr>
      <vt:lpstr>Objectives</vt:lpstr>
      <vt:lpstr>Slide 3</vt:lpstr>
      <vt:lpstr> Define meningitis, and describe its location and character </vt:lpstr>
      <vt:lpstr>Infectious meningitis</vt:lpstr>
      <vt:lpstr>CNS Infections</vt:lpstr>
      <vt:lpstr>CNS Infection: Pyogenic meningitis</vt:lpstr>
      <vt:lpstr>                  Pyogenic meningitis Clinical features</vt:lpstr>
      <vt:lpstr>CNS Infections  Pyogenic meningitis</vt:lpstr>
      <vt:lpstr>CNS Infections  Pyogenic meningitis</vt:lpstr>
      <vt:lpstr>Pyogenic meningitis:  Acute meningitis</vt:lpstr>
      <vt:lpstr>Pyogenic meningitis: Acute meningitis</vt:lpstr>
      <vt:lpstr> Pyogenic Meningitis: outcome  </vt:lpstr>
      <vt:lpstr>  Pyogenic meningitis: Complications  </vt:lpstr>
      <vt:lpstr>Brain abscess</vt:lpstr>
      <vt:lpstr> Brain abscess</vt:lpstr>
      <vt:lpstr>CNS Infections  Brain abscess</vt:lpstr>
      <vt:lpstr>CNS Infections: Brain abscess Morphology</vt:lpstr>
      <vt:lpstr>CNS Infections  Brain abscess</vt:lpstr>
      <vt:lpstr>Epidural and Subdural Infections </vt:lpstr>
      <vt:lpstr>Slide 21</vt:lpstr>
      <vt:lpstr>Epidural and Subdural Infections </vt:lpstr>
      <vt:lpstr>Empyema</vt:lpstr>
      <vt:lpstr>Empyema</vt:lpstr>
      <vt:lpstr>CNS Infections  Tuberculous meningitis</vt:lpstr>
      <vt:lpstr>CNS Infections  Tuberculous meningitis</vt:lpstr>
      <vt:lpstr>TB meningitis  Exudate at the base of the brain</vt:lpstr>
      <vt:lpstr>Slide 28</vt:lpstr>
      <vt:lpstr>CNS Infections  CSF in TB</vt:lpstr>
      <vt:lpstr>CNS viral infections</vt:lpstr>
      <vt:lpstr>CNS viral infections</vt:lpstr>
      <vt:lpstr>Slide 32</vt:lpstr>
      <vt:lpstr>Aseptic Meningitis (Viral Meningitis)</vt:lpstr>
      <vt:lpstr>Aseptic Meningitis (Viral Meningitis)</vt:lpstr>
      <vt:lpstr>Aseptic Meningitis (Viral Meningitis)</vt:lpstr>
      <vt:lpstr>Herpes simplex virus  (HSV) </vt:lpstr>
      <vt:lpstr>Herpes simplex virus </vt:lpstr>
      <vt:lpstr>Varicella-zoster virus (VZV) Meningitis </vt:lpstr>
      <vt:lpstr>Rabies</vt:lpstr>
      <vt:lpstr>Homework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Maha Arafah</cp:lastModifiedBy>
  <cp:revision>65</cp:revision>
  <dcterms:created xsi:type="dcterms:W3CDTF">2010-09-20T15:32:55Z</dcterms:created>
  <dcterms:modified xsi:type="dcterms:W3CDTF">2020-11-01T05:56:41Z</dcterms:modified>
</cp:coreProperties>
</file>