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2" r:id="rId2"/>
    <p:sldId id="323" r:id="rId3"/>
    <p:sldId id="324" r:id="rId4"/>
    <p:sldId id="326" r:id="rId5"/>
    <p:sldId id="327" r:id="rId6"/>
    <p:sldId id="329" r:id="rId7"/>
    <p:sldId id="330" r:id="rId8"/>
    <p:sldId id="331" r:id="rId9"/>
    <p:sldId id="342" r:id="rId10"/>
    <p:sldId id="286" r:id="rId11"/>
    <p:sldId id="338" r:id="rId12"/>
    <p:sldId id="341" r:id="rId13"/>
    <p:sldId id="340" r:id="rId14"/>
    <p:sldId id="309" r:id="rId15"/>
    <p:sldId id="310" r:id="rId16"/>
    <p:sldId id="312" r:id="rId17"/>
    <p:sldId id="315" r:id="rId18"/>
    <p:sldId id="317" r:id="rId19"/>
    <p:sldId id="345" r:id="rId20"/>
    <p:sldId id="319" r:id="rId21"/>
    <p:sldId id="34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13" autoAdjust="0"/>
  </p:normalViewPr>
  <p:slideViewPr>
    <p:cSldViewPr>
      <p:cViewPr varScale="1">
        <p:scale>
          <a:sx n="88" d="100"/>
          <a:sy n="88" d="100"/>
        </p:scale>
        <p:origin x="22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11/1/2020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96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54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The </a:t>
            </a:r>
            <a:r>
              <a:rPr lang="en-GB" b="1" dirty="0" err="1"/>
              <a:t>triptans</a:t>
            </a:r>
            <a:r>
              <a:rPr lang="en-GB" b="1" dirty="0"/>
              <a:t>, the ergot alkaloids</a:t>
            </a:r>
            <a:r>
              <a:rPr lang="en-GB" dirty="0"/>
              <a:t>, &amp; antidepressants may activate 5-HT1D/1B receptors on presynaptic trigeminal nerve endings to </a:t>
            </a:r>
            <a:r>
              <a:rPr lang="en-GB" b="1" dirty="0"/>
              <a:t>inhibit</a:t>
            </a:r>
            <a:r>
              <a:rPr lang="en-GB" dirty="0"/>
              <a:t> the release of </a:t>
            </a:r>
            <a:r>
              <a:rPr lang="en-GB" dirty="0" err="1"/>
              <a:t>vasodilating</a:t>
            </a:r>
            <a:r>
              <a:rPr lang="en-GB" dirty="0"/>
              <a:t> peptides, &amp;</a:t>
            </a:r>
            <a:r>
              <a:rPr lang="en-GB" baseline="0" dirty="0"/>
              <a:t> </a:t>
            </a:r>
            <a:r>
              <a:rPr lang="en-GB" dirty="0" err="1"/>
              <a:t>antiseizure</a:t>
            </a:r>
            <a:r>
              <a:rPr lang="en-GB" dirty="0"/>
              <a:t> agents may suppress excessive firing of these nerve endings. Second, the vasoconstrictor actions of direct 5-HT agonists (the </a:t>
            </a:r>
            <a:r>
              <a:rPr lang="en-GB" dirty="0" err="1"/>
              <a:t>triptans</a:t>
            </a:r>
            <a:r>
              <a:rPr lang="en-GB" dirty="0"/>
              <a:t> and ergot) may prevent vasodilation &amp; stretching of the pain endings. It is possible that both mechanisms contribute in the case of some drugs. The remarkably specific </a:t>
            </a:r>
            <a:r>
              <a:rPr lang="en-GB" dirty="0" err="1"/>
              <a:t>antimigraine</a:t>
            </a:r>
            <a:r>
              <a:rPr lang="en-GB" dirty="0"/>
              <a:t> action of the ergot derivatives was originally thought to be related to their actions on vascular serotonin receptors. </a:t>
            </a:r>
          </a:p>
          <a:p>
            <a:r>
              <a:rPr lang="en-GB" dirty="0"/>
              <a:t>Restricted : used with caution. Erg Tart is also available with Caffeine (like Panadol extra/plus) Caffeine is added in low dose like 1 mg can get relieve</a:t>
            </a:r>
            <a:r>
              <a:rPr lang="en-GB" baseline="0" dirty="0"/>
              <a:t> of headache.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77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Used only if the patient is not responding to other medications.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62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l-GR" sz="1200" b="1" dirty="0">
                <a:latin typeface="Arial Narrow" pitchFamily="34" charset="0"/>
              </a:rPr>
              <a:t>β</a:t>
            </a:r>
            <a:r>
              <a:rPr lang="en-US" sz="1200" b="1" dirty="0">
                <a:latin typeface="Arial Narrow" pitchFamily="34" charset="0"/>
              </a:rPr>
              <a:t>-blockers </a:t>
            </a:r>
            <a:r>
              <a:rPr lang="en-US" sz="1200" b="0" dirty="0">
                <a:latin typeface="Arial Narrow" pitchFamily="34" charset="0"/>
              </a:rPr>
              <a:t>this</a:t>
            </a:r>
            <a:r>
              <a:rPr lang="en-US" sz="1200" b="0" baseline="0" dirty="0">
                <a:latin typeface="Arial Narrow" pitchFamily="34" charset="0"/>
              </a:rPr>
              <a:t> can cause reflex tachycardia or arrhythmia.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89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PK 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20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dirty="0">
                <a:latin typeface="Arial Narrow" pitchFamily="34" charset="0"/>
                <a:cs typeface="Times New Roman" pitchFamily="18" charset="0"/>
              </a:rPr>
              <a:t>Cluster headache: </a:t>
            </a:r>
            <a:r>
              <a:rPr lang="en-US" sz="1200" b="0" dirty="0">
                <a:latin typeface="Arial Narrow" pitchFamily="34" charset="0"/>
                <a:cs typeface="Times New Roman" pitchFamily="18" charset="0"/>
              </a:rPr>
              <a:t> Generalized headache</a:t>
            </a:r>
            <a:r>
              <a:rPr lang="en-US" sz="1200" b="0" baseline="0" dirty="0">
                <a:latin typeface="Arial Narrow" pitchFamily="34" charset="0"/>
                <a:cs typeface="Times New Roman" pitchFamily="18" charset="0"/>
              </a:rPr>
              <a:t> like with trauma or </a:t>
            </a:r>
            <a:r>
              <a:rPr lang="en-US" sz="1200" b="0" baseline="0" dirty="0" err="1">
                <a:latin typeface="Arial Narrow" pitchFamily="34" charset="0"/>
                <a:cs typeface="Times New Roman" pitchFamily="18" charset="0"/>
              </a:rPr>
              <a:t>sinnusitis</a:t>
            </a:r>
            <a:r>
              <a:rPr lang="en-US" sz="1200" b="0" baseline="0" dirty="0">
                <a:latin typeface="Arial Narrow" pitchFamily="34" charset="0"/>
                <a:cs typeface="Times New Roman" pitchFamily="18" charset="0"/>
              </a:rPr>
              <a:t>,. </a:t>
            </a:r>
          </a:p>
          <a:p>
            <a:r>
              <a:rPr lang="en-US" dirty="0">
                <a:effectLst/>
              </a:rPr>
              <a:t>lithium carbonate oral and </a:t>
            </a:r>
            <a:r>
              <a:rPr lang="en-US" dirty="0" err="1">
                <a:effectLst/>
              </a:rPr>
              <a:t>sumatriptan</a:t>
            </a:r>
            <a:r>
              <a:rPr lang="en-US" dirty="0">
                <a:effectLst/>
              </a:rPr>
              <a:t> succinate both increase affecting serotonin levels in the blood. Too much serotonin is a potentially life-threatening situation. Severe signs &amp; symptoms include high BP &amp; increased HR that lead to shock.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97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Sumatryptan</a:t>
            </a:r>
            <a:r>
              <a:rPr lang="en-US" dirty="0"/>
              <a:t> &amp; its congeners are currently first-line therapy for acute</a:t>
            </a:r>
            <a:r>
              <a:rPr lang="en-US" baseline="0" dirty="0"/>
              <a:t> migraine attacks in most patients. HE, they should not be used in patients at risk for coronary artery disease. Anti-inflammatory analgesics such as aspirin &amp; ibuprofen are often helpful in controlling the pain of migraine. Rarely, </a:t>
            </a:r>
            <a:r>
              <a:rPr lang="en-US" baseline="0" dirty="0" err="1"/>
              <a:t>parentral</a:t>
            </a:r>
            <a:r>
              <a:rPr lang="en-US" baseline="0" dirty="0"/>
              <a:t> opioids may be needed in refractory cases.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88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cranium :</a:t>
            </a:r>
            <a:r>
              <a:rPr lang="en-US" sz="1200" b="0" baseline="0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 skull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5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Pulsating headache</a:t>
            </a:r>
            <a:r>
              <a:rPr lang="en-GB" sz="12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common feature of a migraine where the person wakes up in the morning feeling a sharp &amp; throbbing headache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Aura: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distinctive atmosphere surrounding a given source,</a:t>
            </a:r>
            <a:r>
              <a:rPr lang="en-US" sz="1200" b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sensation experienced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Perception: Relating to the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ability to interpret or become aware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something through the senses.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58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20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Serotonin is an important neurotransmitter, a local hormone in the gut, a component of the platelet clotting process, &amp; is thought to play a role in migraine headache.</a:t>
            </a:r>
            <a:r>
              <a:rPr lang="en-GB" baseline="0" dirty="0"/>
              <a:t> Brain serotonergic neurons are involved in numerous diffuse functions such as mood, sleep, appetite, &amp; temperature regulation, as well as the perception of pain, the regulation of BP, &amp;  vomiting. Serotonin is clearly involved in psychiatric depression &amp; also appears to be involved in conditions such as anxiety &amp; migraine.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06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1400" dirty="0">
                <a:effectLst/>
              </a:rPr>
              <a:t>Here we can see that the meninges is inflamed</a:t>
            </a:r>
            <a:r>
              <a:rPr lang="en-US" sz="1400" baseline="0" dirty="0">
                <a:effectLst/>
              </a:rPr>
              <a:t> &amp; dilated, this can increase pressure …….</a:t>
            </a:r>
            <a:endParaRPr lang="en-US" sz="1400" dirty="0">
              <a:effectLst/>
            </a:endParaRPr>
          </a:p>
          <a:p>
            <a:r>
              <a:rPr lang="en-US" sz="1400" dirty="0">
                <a:effectLst/>
              </a:rPr>
              <a:t>The </a:t>
            </a:r>
            <a:r>
              <a:rPr lang="en-US" sz="1400" dirty="0" err="1">
                <a:effectLst/>
              </a:rPr>
              <a:t>trigeminovascular</a:t>
            </a:r>
            <a:r>
              <a:rPr lang="en-US" sz="1400" dirty="0">
                <a:effectLst/>
              </a:rPr>
              <a:t> system (TVS) is thought to comprise neurons </a:t>
            </a:r>
            <a:r>
              <a:rPr lang="en-US" sz="1400" u="sng" dirty="0">
                <a:effectLst/>
              </a:rPr>
              <a:t>located</a:t>
            </a:r>
            <a:r>
              <a:rPr lang="en-US" sz="1400" dirty="0">
                <a:effectLst/>
              </a:rPr>
              <a:t> in the </a:t>
            </a:r>
            <a:r>
              <a:rPr lang="en-US" sz="1400" b="1" dirty="0">
                <a:effectLst/>
              </a:rPr>
              <a:t>trigeminal ganglion </a:t>
            </a:r>
            <a:r>
              <a:rPr lang="en-US" sz="1400" dirty="0">
                <a:effectLst/>
              </a:rPr>
              <a:t>that </a:t>
            </a:r>
            <a:r>
              <a:rPr lang="en-US" sz="1400" u="sng" dirty="0">
                <a:effectLst/>
              </a:rPr>
              <a:t>innervate</a:t>
            </a:r>
            <a:r>
              <a:rPr lang="en-US" sz="1400" dirty="0">
                <a:effectLst/>
              </a:rPr>
              <a:t> the </a:t>
            </a:r>
            <a:r>
              <a:rPr lang="en-US" sz="1400" b="1" dirty="0">
                <a:effectLst/>
              </a:rPr>
              <a:t>cerebral vasculature</a:t>
            </a:r>
            <a:r>
              <a:rPr lang="en-US" sz="1400" dirty="0">
                <a:effectLst/>
              </a:rPr>
              <a:t>.</a:t>
            </a:r>
          </a:p>
          <a:p>
            <a:endParaRPr lang="en-US" dirty="0">
              <a:effectLst/>
            </a:endParaRPr>
          </a:p>
          <a:p>
            <a:r>
              <a:rPr lang="en-GB" b="1" dirty="0"/>
              <a:t>Migraine</a:t>
            </a:r>
            <a:r>
              <a:rPr lang="en-GB" dirty="0"/>
              <a:t> involves the trigeminal nerve distribution to intracranial (&amp; possibly </a:t>
            </a:r>
            <a:r>
              <a:rPr lang="en-GB" dirty="0" err="1"/>
              <a:t>extracranial</a:t>
            </a:r>
            <a:r>
              <a:rPr lang="en-GB" dirty="0"/>
              <a:t>) arteries. These nerves release peptide NTs, especially calcitonin gene-related peptide (CGRP), an extremely powerful </a:t>
            </a:r>
            <a:r>
              <a:rPr lang="en-GB" u="sng" dirty="0"/>
              <a:t>vasodilator</a:t>
            </a:r>
            <a:r>
              <a:rPr lang="en-GB" dirty="0"/>
              <a:t>. Substance P &amp; </a:t>
            </a:r>
            <a:r>
              <a:rPr lang="en-GB" dirty="0" err="1"/>
              <a:t>neurokinin</a:t>
            </a:r>
            <a:r>
              <a:rPr lang="en-GB" dirty="0"/>
              <a:t> A may also be involved. Extravasation (leaking) of plasma &amp; plasma proteins into the perivascular space appears to be</a:t>
            </a:r>
            <a:r>
              <a:rPr lang="en-GB" baseline="0" dirty="0"/>
              <a:t> </a:t>
            </a:r>
            <a:r>
              <a:rPr lang="en-GB" dirty="0"/>
              <a:t>found in biopsy specimens from migraine patients. This effect probably reflects the action of the </a:t>
            </a:r>
            <a:r>
              <a:rPr lang="en-GB" dirty="0" err="1"/>
              <a:t>neuropeptides</a:t>
            </a:r>
            <a:r>
              <a:rPr lang="en-GB" dirty="0"/>
              <a:t> on the vessels. The </a:t>
            </a:r>
            <a:r>
              <a:rPr lang="en-GB" u="sng" dirty="0"/>
              <a:t>mechanical stretching </a:t>
            </a:r>
            <a:r>
              <a:rPr lang="en-GB" dirty="0"/>
              <a:t>caused by this </a:t>
            </a:r>
            <a:r>
              <a:rPr lang="en-GB" b="1" dirty="0"/>
              <a:t>perivascular </a:t>
            </a:r>
            <a:r>
              <a:rPr lang="en-GB" b="1" dirty="0" err="1"/>
              <a:t>edema</a:t>
            </a:r>
            <a:r>
              <a:rPr lang="en-GB" b="1" dirty="0"/>
              <a:t> </a:t>
            </a:r>
            <a:r>
              <a:rPr lang="en-GB" dirty="0"/>
              <a:t>may be the immediate cause of activation of pain nerve endings in the </a:t>
            </a:r>
            <a:r>
              <a:rPr lang="en-GB" dirty="0" err="1"/>
              <a:t>dura</a:t>
            </a:r>
            <a:r>
              <a:rPr lang="en-GB" dirty="0"/>
              <a:t>.  </a:t>
            </a:r>
          </a:p>
          <a:p>
            <a:endParaRPr lang="en-US" dirty="0">
              <a:effectLst/>
            </a:endParaRPr>
          </a:p>
          <a:p>
            <a:r>
              <a:rPr lang="en-US" dirty="0">
                <a:effectLst/>
              </a:rPr>
              <a:t>Activation of trigeminal ganglion causes the release of several vasoactive neuropeptides that are associated with neurogenic inflammation such as </a:t>
            </a:r>
            <a:r>
              <a:rPr lang="en-US" b="1" dirty="0">
                <a:effectLst/>
              </a:rPr>
              <a:t>substance P, CGRP, </a:t>
            </a:r>
            <a:r>
              <a:rPr lang="en-US" b="0" dirty="0">
                <a:effectLst/>
              </a:rPr>
              <a:t>&amp;</a:t>
            </a:r>
            <a:r>
              <a:rPr lang="en-US" b="1" dirty="0">
                <a:effectLst/>
              </a:rPr>
              <a:t> </a:t>
            </a:r>
            <a:r>
              <a:rPr lang="en-US" b="1" dirty="0" err="1">
                <a:effectLst/>
              </a:rPr>
              <a:t>neurokinin</a:t>
            </a:r>
            <a:r>
              <a:rPr lang="en-US" b="1" dirty="0">
                <a:effectLst/>
              </a:rPr>
              <a:t> </a:t>
            </a:r>
            <a:r>
              <a:rPr lang="en-US" dirty="0">
                <a:effectLst/>
              </a:rPr>
              <a:t>A. </a:t>
            </a:r>
            <a:r>
              <a:rPr lang="en-US" u="sng" dirty="0">
                <a:effectLst/>
              </a:rPr>
              <a:t>Vasodilatation &amp; extravasation </a:t>
            </a:r>
            <a:r>
              <a:rPr lang="en-US" dirty="0">
                <a:effectLst/>
              </a:rPr>
              <a:t>of protein are the two main mechanisms of neurogenic inflammation, which prolongs &amp; worsens the migraine headache.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65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Rescue to </a:t>
            </a:r>
            <a:r>
              <a:rPr lang="en-US" dirty="0" err="1"/>
              <a:t>tr</a:t>
            </a:r>
            <a:r>
              <a:rPr lang="en-US" dirty="0"/>
              <a:t> mild-moderate</a:t>
            </a:r>
          </a:p>
          <a:p>
            <a:r>
              <a:rPr lang="en-US" dirty="0"/>
              <a:t>&amp;</a:t>
            </a:r>
            <a:r>
              <a:rPr lang="en-US" baseline="0" dirty="0"/>
              <a:t> the abortive therapy is used to </a:t>
            </a:r>
            <a:r>
              <a:rPr lang="en-US" baseline="0" dirty="0" err="1"/>
              <a:t>tr</a:t>
            </a:r>
            <a:r>
              <a:rPr lang="en-US" baseline="0" dirty="0"/>
              <a:t> severe /disabling symptoms.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14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Arial Narrow" pitchFamily="34" charset="0"/>
              </a:rPr>
              <a:t>Tramadol </a:t>
            </a:r>
            <a:r>
              <a:rPr lang="en-US" sz="1200" b="0" dirty="0">
                <a:latin typeface="Arial Narrow" pitchFamily="34" charset="0"/>
              </a:rPr>
              <a:t>in</a:t>
            </a:r>
            <a:r>
              <a:rPr lang="en-US" sz="1200" b="0" baseline="0" dirty="0">
                <a:latin typeface="Arial Narrow" pitchFamily="34" charset="0"/>
              </a:rPr>
              <a:t> moderate-severe pain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i="1" dirty="0" err="1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r>
              <a:rPr lang="en-US" sz="1200" b="1" i="1" dirty="0">
                <a:solidFill>
                  <a:srgbClr val="2E31B8"/>
                </a:solidFill>
                <a:latin typeface="Arial Narrow" pitchFamily="34" charset="0"/>
              </a:rPr>
              <a:t> </a:t>
            </a:r>
            <a:r>
              <a:rPr lang="en-US" sz="1200" b="0" i="0" dirty="0">
                <a:solidFill>
                  <a:srgbClr val="2E31B8"/>
                </a:solidFill>
                <a:latin typeface="Arial Narrow" pitchFamily="34" charset="0"/>
              </a:rPr>
              <a:t>discussed</a:t>
            </a:r>
            <a:r>
              <a:rPr lang="en-US" sz="1200" b="0" i="0" baseline="0" dirty="0">
                <a:solidFill>
                  <a:srgbClr val="2E31B8"/>
                </a:solidFill>
                <a:latin typeface="Arial Narrow" pitchFamily="34" charset="0"/>
              </a:rPr>
              <a:t> with antipsychotic drugs &amp; it is not highly recommended because of the sedating </a:t>
            </a:r>
            <a:endParaRPr lang="en-US" sz="1200" b="0" baseline="0" dirty="0">
              <a:latin typeface="Arial Narrow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>
                <a:latin typeface="Arial Narrow" pitchFamily="34" charset="0"/>
              </a:rPr>
              <a:t>Ondanseteron</a:t>
            </a:r>
            <a:r>
              <a:rPr lang="en-US" sz="1200" b="1" dirty="0">
                <a:latin typeface="Arial Narrow" pitchFamily="34" charset="0"/>
              </a:rPr>
              <a:t> </a:t>
            </a:r>
            <a:r>
              <a:rPr lang="en-US" sz="1200" b="0" dirty="0">
                <a:latin typeface="Arial Narrow" pitchFamily="34" charset="0"/>
              </a:rPr>
              <a:t>is the best drug for V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mechanism by which </a:t>
            </a:r>
            <a:r>
              <a:rPr lang="en-US" b="1" dirty="0"/>
              <a:t>meclizine</a:t>
            </a:r>
            <a:r>
              <a:rPr lang="en-US" dirty="0"/>
              <a:t> exerts its antiemetic, anti–motion sickness, &amp; anti-vertigo effects is not precisely known but may be related to its central anticholinergic actions. </a:t>
            </a:r>
            <a:r>
              <a:rPr lang="en-US" baseline="0" dirty="0"/>
              <a:t> </a:t>
            </a:r>
            <a:r>
              <a:rPr lang="en-US" dirty="0"/>
              <a:t>It diminishes vestibular stimulation &amp; depresses labyrinthine function. An action on the medullary CRTZ may also be involved in the antiemetic effect.</a:t>
            </a:r>
            <a:br>
              <a:rPr lang="en-US" dirty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40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arrows are Agonists </a:t>
            </a:r>
          </a:p>
          <a:p>
            <a:r>
              <a:rPr lang="en-US" dirty="0"/>
              <a:t>Ergots are hard</a:t>
            </a:r>
            <a:r>
              <a:rPr lang="en-US" baseline="0" dirty="0"/>
              <a:t> to tolerate.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4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0B7DD-26D6-4BA7-9F75-5B23E2E03055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D0A1-14C8-4E7D-97E5-9D82EC47A73B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932F-8211-4687-8DD5-7AD356982206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51EC-260E-4F94-BF90-8773DECE549B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106B-F009-40AD-8585-43DED85FBD20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F04F-6798-4433-A0A1-9325CC074F52}" type="datetime1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4591B-1ECB-429F-AB7C-41E8167ED96A}" type="datetime1">
              <a:rPr lang="en-US" smtClean="0"/>
              <a:t>11/1/2020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759B-B8B8-4677-8C7A-519DCE8DDB26}" type="datetime1">
              <a:rPr lang="en-US" smtClean="0"/>
              <a:t>11/1/2020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B6A71-C4AF-41CC-A85D-F1176FACC77E}" type="datetime1">
              <a:rPr lang="en-US" smtClean="0"/>
              <a:t>11/1/2020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E1230-3BCA-4211-8FCE-D555CF9690FC}" type="datetime1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C1C7-7DB6-4B75-A00A-FFD1A8348B4C}" type="datetime1">
              <a:rPr lang="en-US" smtClean="0"/>
              <a:t>11/1/2020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1EAFE1-BAC9-46BE-A8F5-FBFE93C05416}" type="datetime1">
              <a:rPr lang="en-US" smtClean="0"/>
              <a:t>11/1/2020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ergotamine-drug-information?source=see_li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4571999" y="3729044"/>
            <a:ext cx="4267201" cy="147161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Aliah</a:t>
            </a:r>
            <a:r>
              <a:rPr lang="en-US" dirty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Alshanwani</a:t>
            </a:r>
            <a:endParaRPr lang="en-US" dirty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en-US" sz="2000" dirty="0">
              <a:solidFill>
                <a:srgbClr val="003366"/>
              </a:solidFill>
              <a:latin typeface="Bernard MT Condensed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sz="2000" dirty="0">
                <a:solidFill>
                  <a:srgbClr val="003366"/>
                </a:solidFill>
                <a:latin typeface="Bernard MT Condensed" pitchFamily="18" charset="0"/>
              </a:rPr>
              <a:t>			</a:t>
            </a:r>
          </a:p>
        </p:txBody>
      </p:sp>
      <p:sp>
        <p:nvSpPr>
          <p:cNvPr id="5" name="Rectangle 4"/>
          <p:cNvSpPr/>
          <p:nvPr/>
        </p:nvSpPr>
        <p:spPr>
          <a:xfrm>
            <a:off x="651913" y="642918"/>
            <a:ext cx="748794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</a:t>
            </a:r>
            <a:r>
              <a:rPr lang="ar-SA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3124200" y="3810000"/>
            <a:ext cx="601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>
                <a:latin typeface="Arial Narrow" pitchFamily="34" charset="0"/>
              </a:rPr>
              <a:t>recurrence 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duration &amp; / or disability</a:t>
            </a:r>
          </a:p>
          <a:p>
            <a:pPr>
              <a:lnSpc>
                <a:spcPct val="90000"/>
              </a:lnSpc>
            </a:pPr>
            <a:r>
              <a:rPr lang="en-US" sz="2200" b="1" dirty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>
                <a:latin typeface="Arial Narrow" pitchFamily="34" charset="0"/>
              </a:rPr>
              <a:t>responsiveness to abortive therapy</a:t>
            </a: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3035300" y="5273216"/>
            <a:ext cx="6096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Abortive medications &gt; effective if taken early, just before the pain starts, losing effectiveness once the attack has begun</a:t>
            </a:r>
          </a:p>
          <a:p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810000"/>
            <a:ext cx="3022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Non-specifically target individual symptoms                i.e. alleviating</a:t>
            </a:r>
          </a:p>
          <a:p>
            <a:r>
              <a:rPr lang="en-US" sz="2400" b="1" dirty="0">
                <a:latin typeface="Arial Narrow" pitchFamily="34" charset="0"/>
              </a:rPr>
              <a:t>pain, emesis &amp; associated 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6096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Mild-Moderate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38182" y="6468731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Disabling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own Arrow 37"/>
          <p:cNvSpPr/>
          <p:nvPr/>
        </p:nvSpPr>
        <p:spPr>
          <a:xfrm>
            <a:off x="228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895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10668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effect of therapy 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continue for 6 m. </a:t>
            </a:r>
          </a:p>
          <a:p>
            <a:pPr>
              <a:lnSpc>
                <a:spcPts val="2200"/>
              </a:lnSpc>
            </a:pP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be repeated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353E-6 L 0.20416 0.327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of Acute Attack</a:t>
            </a: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77881" y="4628049"/>
            <a:ext cx="2398619" cy="2307601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62200" y="892630"/>
            <a:ext cx="67818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Aspirin&lt; Acetaminophen</a:t>
            </a:r>
          </a:p>
          <a:p>
            <a:pPr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(ibuprofen, naproxen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mild to moderate attack with no nausea &amp; vomiting</a:t>
            </a:r>
            <a:r>
              <a:rPr lang="en-US" sz="2400" b="1" dirty="0">
                <a:latin typeface="Arial Narrow" pitchFamily="34" charset="0"/>
              </a:rPr>
              <a:t>)</a:t>
            </a:r>
          </a:p>
          <a:p>
            <a:pPr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Opioid-like drugs: 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dirty="0">
                <a:latin typeface="Arial Narrow" pitchFamily="34" charset="0"/>
              </a:rPr>
              <a:t> agonist;  e.g. Tramadol.                 </a:t>
            </a:r>
            <a:br>
              <a:rPr lang="en-US" sz="2400" b="1" dirty="0">
                <a:latin typeface="Arial Narrow" pitchFamily="34" charset="0"/>
              </a:rPr>
            </a:b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247015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Meclizine, diphenhydramine</a:t>
            </a: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Promethazine</a:t>
            </a:r>
            <a:r>
              <a:rPr lang="en-US" sz="2400" b="1" dirty="0">
                <a:latin typeface="Arial Narrow" pitchFamily="34" charset="0"/>
              </a:rPr>
              <a:t> </a:t>
            </a: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Dopamine 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286000" y="4293765"/>
            <a:ext cx="677921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 antagonists (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severe nausea &amp; vomiting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)</a:t>
            </a: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+sedation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Absorption &amp; 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of </a:t>
            </a:r>
            <a:r>
              <a:rPr lang="en-US" sz="2200" b="1" i="1" u="sng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abortive therapy</a:t>
            </a:r>
            <a:endParaRPr lang="en-US" sz="2200" b="1" i="1" u="sng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9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9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9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of Acute Attack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275510" y="1544957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Absorption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of Acute Attack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4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&gt; 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4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761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076" y="821045"/>
            <a:ext cx="1888924" cy="2387600"/>
          </a:xfrm>
          <a:prstGeom prst="rect">
            <a:avLst/>
          </a:prstGeom>
        </p:spPr>
      </p:pic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7847020" cy="461665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fungus growing on rye/ grains</a:t>
            </a: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Partial </a:t>
            </a:r>
            <a:r>
              <a:rPr lang="en-US" sz="2600" b="1" u="heavy" dirty="0" err="1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(5HT-1D/1B found in   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cereberal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&amp; 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menigeal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vessels)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nerve 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</a:t>
            </a:r>
          </a:p>
          <a:p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of Acute Attack</a:t>
            </a: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err="1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resticted</a:t>
            </a:r>
            <a:r>
              <a:rPr lang="en-US" sz="2400" dirty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 use</a:t>
            </a: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)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3190553" cy="424732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Dihydroergotamine</a:t>
            </a: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 (DHE)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>
                <a:latin typeface="Arial Narrow" pitchFamily="34" charset="0"/>
              </a:rPr>
              <a:t>Oral, sublingual, rectal suppository, </a:t>
            </a:r>
            <a:br>
              <a:rPr lang="en-US" sz="2200" b="1" i="1" dirty="0">
                <a:latin typeface="Arial Narrow" pitchFamily="34" charset="0"/>
              </a:rPr>
            </a:br>
            <a:r>
              <a:rPr lang="en-US" sz="2200" b="1" i="1" dirty="0">
                <a:latin typeface="Arial Narrow" pitchFamily="34" charset="0"/>
              </a:rPr>
              <a:t>                inhaler </a:t>
            </a: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899" y="5486400"/>
            <a:ext cx="426786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>
                <a:latin typeface="Arial Narrow" pitchFamily="34" charset="0"/>
              </a:rPr>
              <a:t>Nasal spray, inhaler &amp; 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</a:rPr>
              <a:t>injectable forms (good to use if patient is vomiting) </a:t>
            </a: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4111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701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rare clinical use due to severe adverse effects</a:t>
            </a:r>
            <a:r>
              <a:rPr lang="en-US" sz="26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Oral 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152400" y="184026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&amp; long tissue binding ability.</a:t>
            </a:r>
          </a:p>
          <a:p>
            <a:r>
              <a:rPr lang="en-US" sz="2400" u="sng" dirty="0">
                <a:solidFill>
                  <a:srgbClr val="FF0000"/>
                </a:solidFill>
                <a:hlinkClick r:id="rId3"/>
              </a:rPr>
              <a:t>Ergotamine tartrate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has significant side effects, &amp; may worsen the nausea &amp; vomiting associated with migraine.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76200" y="3990866"/>
            <a:ext cx="891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Given </a:t>
            </a:r>
            <a:r>
              <a:rPr lang="en-US" sz="2400" b="1" dirty="0" err="1">
                <a:latin typeface="Arial Narrow" pitchFamily="34" charset="0"/>
              </a:rPr>
              <a:t>parenterally</a:t>
            </a:r>
            <a:r>
              <a:rPr lang="en-US" sz="2400" b="1" dirty="0">
                <a:latin typeface="Arial Narrow" pitchFamily="34" charset="0"/>
              </a:rPr>
              <a:t>, DHE is eliminated more rapidly than ergotamine, presumably due to its rapid hepatic clearance &amp; has less adverse effects.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52400" y="3537668"/>
            <a:ext cx="4109330" cy="424732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DHE (</a:t>
            </a:r>
            <a:r>
              <a:rPr lang="en-US" sz="2400" dirty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preferred in clinical setting</a:t>
            </a: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)</a:t>
            </a:r>
            <a:endParaRPr lang="en-US" sz="2400" i="1" dirty="0"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991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They are only used to abort the attacks </a:t>
            </a:r>
            <a:r>
              <a:rPr lang="en-US" sz="2000" b="1" dirty="0">
                <a:latin typeface="Arial Narrow" pitchFamily="34" charset="0"/>
                <a:cs typeface="Times New Roman" pitchFamily="18" charset="0"/>
              </a:rPr>
              <a:t>[</a:t>
            </a:r>
            <a:r>
              <a:rPr lang="en-US" sz="2000" b="1" i="1" dirty="0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 dirty="0">
                <a:latin typeface="Arial Narrow" pitchFamily="34" charset="0"/>
              </a:rPr>
              <a:t>DHE can be </a:t>
            </a:r>
            <a:r>
              <a:rPr lang="en-US" sz="2000" b="1" i="1" dirty="0">
                <a:solidFill>
                  <a:srgbClr val="FF0000"/>
                </a:solidFill>
                <a:latin typeface="Arial Narrow" pitchFamily="34" charset="0"/>
              </a:rPr>
              <a:t>given for severe, recurrent attacks not responding to other drugs</a:t>
            </a:r>
            <a:r>
              <a:rPr lang="en-US" sz="2000" b="1" dirty="0">
                <a:latin typeface="Arial Narrow" pitchFamily="34" charset="0"/>
              </a:rPr>
              <a:t>]</a:t>
            </a:r>
            <a:endParaRPr lang="en-US" sz="2000" b="1" i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88676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-76200" y="609600"/>
            <a:ext cx="9220200" cy="23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GIT upset 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Feeling of cold &amp; numbness 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Anginal</a:t>
            </a:r>
            <a:r>
              <a:rPr lang="en-US" sz="2400" b="1" dirty="0">
                <a:latin typeface="Arial Narrow" pitchFamily="34" charset="0"/>
              </a:rPr>
              <a:t> pain due to coronary spasm, &amp; disturbed cardiac rhythm (tachycardia or bradycardia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Prolong use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→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rebound headache due to vasodilatation followed by vasoconstriction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Prolong use &amp; high 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(tingling or burning sensation).</a:t>
            </a: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76200" y="3804062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Pregnancy;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fetal distress &amp; miscarriage </a:t>
            </a:r>
            <a:r>
              <a:rPr lang="en-US" sz="2400" b="1" dirty="0">
                <a:latin typeface="Arial Narrow" pitchFamily="34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ergot is uterine stimulant &amp; vasoconstrictor</a:t>
            </a:r>
            <a:r>
              <a:rPr lang="en-US" sz="2400" b="1" dirty="0">
                <a:latin typeface="Arial Narrow" pitchFamily="34" charset="0"/>
              </a:rPr>
              <a:t>)</a:t>
            </a:r>
          </a:p>
          <a:p>
            <a:pPr marL="342900" indent="-342900"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Peripheral &amp; coronary vascular diseases</a:t>
            </a:r>
          </a:p>
          <a:p>
            <a:pPr marL="342900" indent="-342900"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Hypertension</a:t>
            </a:r>
          </a:p>
          <a:p>
            <a:pPr marL="342900" indent="-342900"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Liver &amp; kidney diseases</a:t>
            </a:r>
          </a:p>
          <a:p>
            <a:pPr marL="342900" indent="-342900"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prophylaxis of migraine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 (at least 6 hrs from last dose of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 or 24 hrs from stopping ergotamine &amp; </a:t>
            </a:r>
            <a:r>
              <a:rPr lang="el-GR" sz="2400" b="1" dirty="0">
                <a:latin typeface="Arial Narrow" pitchFamily="34" charset="0"/>
              </a:rPr>
              <a:t>β</a:t>
            </a:r>
            <a:r>
              <a:rPr lang="en-US" sz="2400" b="1" dirty="0">
                <a:latin typeface="Arial Narrow" pitchFamily="34" charset="0"/>
              </a:rPr>
              <a:t>-blockers.	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uiExpand="1" build="p"/>
      <p:bldP spid="12" grpId="0" animBg="1"/>
      <p:bldP spid="1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 TRIPTANS</a:t>
            </a: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191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dirty="0">
                <a:latin typeface="Arial Narrow" pitchFamily="34" charset="0"/>
              </a:rPr>
              <a:t>Same as discussed for ergotamine except that </a:t>
            </a:r>
            <a:r>
              <a:rPr lang="en-US" sz="2400" b="1" dirty="0" err="1">
                <a:latin typeface="Arial Narrow" pitchFamily="34" charset="0"/>
              </a:rPr>
              <a:t>triptans</a:t>
            </a:r>
            <a:r>
              <a:rPr lang="en-US" sz="2400" b="1" dirty="0">
                <a:latin typeface="Arial Narrow" pitchFamily="34" charset="0"/>
              </a:rPr>
              <a:t> are more selective as </a:t>
            </a:r>
            <a:r>
              <a:rPr lang="en-US" sz="2400" b="1" dirty="0" err="1">
                <a:latin typeface="Arial Narrow" pitchFamily="34" charset="0"/>
              </a:rPr>
              <a:t>serotonergic</a:t>
            </a:r>
            <a:r>
              <a:rPr lang="en-US" sz="2400" b="1" dirty="0">
                <a:latin typeface="Arial Narrow" pitchFamily="34" charset="0"/>
              </a:rPr>
              <a:t> agonist. 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receptors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of Acute Attack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421610"/>
            <a:chOff x="76200" y="3805237"/>
            <a:chExt cx="8839200" cy="1421610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1054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low  / </a:t>
              </a:r>
              <a:r>
                <a:rPr lang="en-US" sz="2400" b="1" dirty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Subcutaneous (SC) bioavailability is 97%, </a:t>
              </a:r>
              <a:r>
                <a:rPr lang="en-US" sz="2400" b="1" dirty="0">
                  <a:solidFill>
                    <a:srgbClr val="FF0000"/>
                  </a:solidFill>
                  <a:latin typeface="Calibri" pitchFamily="34" charset="0"/>
                </a:rPr>
                <a:t>peaks </a:t>
              </a:r>
              <a:r>
                <a:rPr lang="en-US" sz="2400" b="1" dirty="0">
                  <a:latin typeface="Calibri" pitchFamily="34" charset="0"/>
                </a:rPr>
                <a:t>after 2 min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(fast action with </a:t>
              </a:r>
              <a:r>
                <a:rPr lang="en-US" sz="2400" b="1" dirty="0" err="1">
                  <a:latin typeface="Arial Narrow" pitchFamily="34" charset="0"/>
                  <a:cs typeface="Times New Roman" pitchFamily="18" charset="0"/>
                </a:rPr>
                <a:t>Sc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, </a:t>
              </a:r>
              <a:r>
                <a:rPr lang="en-US" sz="2400" b="1" dirty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good for patient with vomiting)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→oral, nasal spray, &amp; injectable forms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10540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&amp; injectable forms</a:t>
              </a: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786437"/>
            <a:ext cx="8763000" cy="1142893"/>
            <a:chOff x="76200" y="5786437"/>
            <a:chExt cx="8763000" cy="1142893"/>
          </a:xfrm>
        </p:grpSpPr>
        <p:sp>
          <p:nvSpPr>
            <p:cNvPr id="23" name="Rectangle 22"/>
            <p:cNvSpPr/>
            <p:nvPr/>
          </p:nvSpPr>
          <p:spPr>
            <a:xfrm>
              <a:off x="76200" y="57864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67400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172200"/>
              <a:ext cx="87630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hours (slower onset, less side effects).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6200" y="2684030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Triptans</a:t>
            </a:r>
            <a:r>
              <a:rPr lang="en-US" sz="2400" dirty="0"/>
              <a:t> inhibit the release of vasoactive peptides, promote vasoconstriction, &amp; block pain pathways in the brainstem. </a:t>
            </a:r>
            <a:r>
              <a:rPr lang="en-US" sz="2400" dirty="0" err="1"/>
              <a:t>Triptans</a:t>
            </a:r>
            <a:r>
              <a:rPr lang="en-US" sz="2400" dirty="0"/>
              <a:t> inhibit transmission in the trigeminal nucleus </a:t>
            </a:r>
            <a:r>
              <a:rPr lang="en-US" sz="2400" dirty="0" err="1"/>
              <a:t>caudalis</a:t>
            </a:r>
            <a:r>
              <a:rPr lang="en-US" sz="2400" dirty="0"/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111125" y="2108245"/>
            <a:ext cx="89154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most of ADRs are the same as with ergot  but </a:t>
            </a:r>
            <a:r>
              <a:rPr lang="en-US" sz="2400" b="1" dirty="0" err="1">
                <a:latin typeface="Arial Narrow" pitchFamily="34" charset="0"/>
                <a:cs typeface="Times New Roman" pitchFamily="18" charset="0"/>
              </a:rPr>
              <a:t>triptans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are better tolerated.</a:t>
            </a: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Mild pain &amp; burning sensation at the site of injection.</a:t>
            </a: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400" b="1" dirty="0">
                <a:latin typeface="Arial Narrow" pitchFamily="34" charset="0"/>
                <a:sym typeface="Wingdings" pitchFamily="2" charset="2"/>
              </a:rPr>
              <a:t> TRIPTANS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111125" y="3060014"/>
            <a:ext cx="693420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Vasospasm,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Ischemic heart; Angina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&amp; Arrhythmias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&amp; neck tightness</a:t>
            </a: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Coronary vasospasm</a:t>
            </a: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Somnolence.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3810000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343400"/>
            <a:ext cx="8540750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In concurrent use with MAOIs,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5HT increased to toxic level</a:t>
            </a:r>
            <a:r>
              <a:rPr lang="en-US" sz="2400" b="1" dirty="0">
                <a:latin typeface="Arial Narrow" pitchFamily="34" charset="0"/>
              </a:rPr>
              <a:t>)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Renal or hepatic impairment.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233363" y="4892675"/>
            <a:ext cx="8610600" cy="112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Injectable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sumatriptan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reaches </a:t>
            </a:r>
            <a:r>
              <a:rPr lang="en-US" sz="2400" b="1" dirty="0" err="1">
                <a:latin typeface="Arial Narrow" pitchFamily="34" charset="0"/>
              </a:rPr>
              <a:t>T</a:t>
            </a:r>
            <a:r>
              <a:rPr lang="en-US" sz="2400" b="1" baseline="-25000" dirty="0" err="1">
                <a:latin typeface="Arial Narrow" pitchFamily="34" charset="0"/>
              </a:rPr>
              <a:t>max</a:t>
            </a:r>
            <a:r>
              <a:rPr lang="en-US" sz="2400" b="1" dirty="0">
                <a:latin typeface="Arial Narrow" pitchFamily="34" charset="0"/>
              </a:rPr>
              <a:t> the fastest followed by DHE nasal spray &amp; </a:t>
            </a:r>
            <a:r>
              <a:rPr lang="en-US" sz="2400" b="1" dirty="0" err="1">
                <a:latin typeface="Arial Narrow" pitchFamily="34" charset="0"/>
              </a:rPr>
              <a:t>rizatriptan</a:t>
            </a:r>
            <a:r>
              <a:rPr lang="en-US" sz="2400" b="1" dirty="0">
                <a:latin typeface="Arial Narrow" pitchFamily="34" charset="0"/>
              </a:rPr>
              <a:t>.</a:t>
            </a: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8229600" cy="46166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TRIYPTAN 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76200" y="838200"/>
            <a:ext cx="8458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itchFamily="34" charset="0"/>
              </a:rPr>
              <a:t>For patients with headache episodes lasting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2 or 3 days </a:t>
            </a:r>
            <a:r>
              <a:rPr lang="en-US" sz="2400" b="1" dirty="0">
                <a:latin typeface="Arial Narrow" pitchFamily="34" charset="0"/>
              </a:rPr>
              <a:t>at a time, DHE is often the optimal choice because it has longer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76200" y="1842963"/>
            <a:ext cx="8929255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patients with migraines </a:t>
            </a:r>
            <a:r>
              <a:rPr lang="en-US" sz="2400" b="1" dirty="0">
                <a:latin typeface="Arial Narrow" pitchFamily="34" charset="0"/>
              </a:rPr>
              <a:t>a day or less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&amp; need rapid relief of pain,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Triptans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are often a better choice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</a:t>
            </a:r>
            <a:r>
              <a:rPr lang="en-US" sz="2400" b="1" dirty="0">
                <a:latin typeface="Arial Narrow" pitchFamily="34" charset="0"/>
              </a:rPr>
              <a:t>pregnant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women: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paracetamol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or intranasal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sumitriptan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&amp; or diphenhydramine, meclizine are safe to be used.</a:t>
            </a:r>
          </a:p>
        </p:txBody>
      </p:sp>
      <p:sp>
        <p:nvSpPr>
          <p:cNvPr id="52235" name="TextBox 4"/>
          <p:cNvSpPr txBox="1">
            <a:spLocks noChangeArrowheads="1"/>
          </p:cNvSpPr>
          <p:nvPr/>
        </p:nvSpPr>
        <p:spPr bwMode="auto">
          <a:xfrm>
            <a:off x="1066800" y="4419600"/>
            <a:ext cx="693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Arial Narrow" pitchFamily="34" charset="0"/>
              </a:rPr>
              <a:t>The form of drug preparation could influence the choice</a:t>
            </a:r>
          </a:p>
        </p:txBody>
      </p:sp>
    </p:spTree>
    <p:extLst>
      <p:ext uri="{BB962C8B-B14F-4D97-AF65-F5344CB8AC3E}">
        <p14:creationId xmlns:p14="http://schemas.microsoft.com/office/powerpoint/2010/main" val="196802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3" grpId="0"/>
      <p:bldP spid="52233" grpId="1"/>
      <p:bldP spid="52234" grpId="0"/>
      <p:bldP spid="52234" grpId="1"/>
      <p:bldP spid="522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dirty="0">
                <a:latin typeface="Arial Narrow" pitchFamily="34" charset="0"/>
              </a:rPr>
              <a:t> 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&amp;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Identify drugs used to rescue &amp;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 Elaborate on the pharmacokinetics, dynamic &amp; 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295275" y="2438400"/>
            <a:ext cx="8162925" cy="40386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76200" y="685800"/>
            <a:ext cx="9067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pain.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76200" y="1524000"/>
            <a:ext cx="8991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</a:t>
            </a:r>
            <a:r>
              <a:rPr lang="en-US" sz="2600" b="1" baseline="-25000" dirty="0">
                <a:latin typeface="Arial Narrow" pitchFamily="34" charset="0"/>
              </a:rPr>
              <a:t>1/2</a:t>
            </a: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a clinical effect in terms of recurrence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104775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CHOOSING A TRIPTAN </a:t>
            </a:r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311785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extremely fast relief within 15 min. injectable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sumatriptan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is the only choice. </a:t>
            </a: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0" y="4016276"/>
            <a:ext cx="8991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itchFamily="34" charset="0"/>
              </a:rPr>
              <a:t>If expected re-dosing is needed &amp; / or recurrence of headache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Naratriptan</a:t>
            </a:r>
            <a:r>
              <a:rPr lang="en-US" sz="2400" b="1" dirty="0">
                <a:latin typeface="Arial Narrow" pitchFamily="34" charset="0"/>
              </a:rPr>
              <a:t>,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, have slower onset, fewer side effects, &amp; a lower recurrence rate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Menstrual migraine: </a:t>
            </a:r>
            <a:r>
              <a:rPr lang="en-US" sz="2400" dirty="0" err="1">
                <a:solidFill>
                  <a:srgbClr val="FF0000"/>
                </a:solidFill>
              </a:rPr>
              <a:t>Frovatriptan</a:t>
            </a:r>
            <a:r>
              <a:rPr lang="en-US" sz="2400" dirty="0">
                <a:solidFill>
                  <a:srgbClr val="FF0000"/>
                </a:solidFill>
              </a:rPr>
              <a:t> (longer half life (26 hrs)</a:t>
            </a:r>
            <a:r>
              <a:rPr lang="en-US" sz="2400" dirty="0"/>
              <a:t> 2.5 mg twice per day beginning 2 days before the anticipated onset of menstrual migraine &amp; continuing for 6 days.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114300" y="2624078"/>
            <a:ext cx="2743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e.g. </a:t>
            </a:r>
            <a:r>
              <a:rPr lang="en-US" sz="2400" b="1" dirty="0" err="1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624078"/>
            <a:ext cx="33528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spcBef>
                <a:spcPts val="1200"/>
              </a:spcBef>
              <a:buFont typeface="Symbol"/>
              <a:buChar char="b"/>
            </a:pP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-blockers 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e.g. </a:t>
            </a:r>
            <a:r>
              <a:rPr lang="en-US" sz="2400" b="1" dirty="0" err="1">
                <a:solidFill>
                  <a:srgbClr val="0000FF"/>
                </a:solidFill>
                <a:latin typeface="Arial Narrow" pitchFamily="34" charset="0"/>
              </a:rPr>
              <a:t>propranolol</a:t>
            </a:r>
            <a:endParaRPr lang="en-US" sz="2200" b="1" i="1" dirty="0">
              <a:latin typeface="Arial Narrow" pitchFamily="34" charset="0"/>
            </a:endParaRPr>
          </a:p>
          <a:p>
            <a:r>
              <a:rPr lang="en-US" sz="2200" b="1" i="1">
                <a:latin typeface="Arial Narrow" pitchFamily="34" charset="0"/>
              </a:rPr>
              <a:t>Propranolol </a:t>
            </a:r>
            <a:r>
              <a:rPr lang="en-US" sz="2200" b="1" i="1" dirty="0">
                <a:latin typeface="Arial Narrow" pitchFamily="34" charset="0"/>
              </a:rPr>
              <a:t>is commonly used in prophylaxis of migraine attack.</a:t>
            </a: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624078"/>
            <a:ext cx="29718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TCA;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amitriptyline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 &amp; </a:t>
            </a:r>
            <a:r>
              <a:rPr lang="en-US" sz="2400" b="1" dirty="0" err="1">
                <a:solidFill>
                  <a:srgbClr val="0000FF"/>
                </a:solidFill>
                <a:latin typeface="Arial Narrow" pitchFamily="34" charset="0"/>
              </a:rPr>
              <a:t>nortryptyline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357438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7742" y="304800"/>
            <a:ext cx="3124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HEADACHE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60475"/>
            <a:ext cx="735806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Pain anywhere in the region of the head or neck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163" y="3500438"/>
            <a:ext cx="60975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P</a:t>
            </a:r>
            <a:r>
              <a:rPr lang="en-US" sz="2400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ain – Sensitive Structures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around the brain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0063" y="714375"/>
            <a:ext cx="428625" cy="928688"/>
          </a:xfrm>
          <a:prstGeom prst="curvedRightArrow">
            <a:avLst>
              <a:gd name="adj1" fmla="val 50000"/>
              <a:gd name="adj2" fmla="val 99864"/>
              <a:gd name="adj3" fmla="val 250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Within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Outside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(blood vessels, meninges, cranial nerves)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(muscles, nerves, arteries, veins, subcutaneous tissues, eyes, ears &amp; other tissues).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1" grpId="0" animBg="1"/>
      <p:bldP spid="12" grpId="0"/>
      <p:bldP spid="14" grpId="0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77402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1" y="3048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 dirty="0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 dirty="0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 dirty="0">
                <a:latin typeface="Arial Narrow" pitchFamily="34" charset="0"/>
              </a:rPr>
              <a:t>+ </a:t>
            </a:r>
            <a:r>
              <a:rPr lang="en-US" sz="2400" b="1" dirty="0">
                <a:latin typeface="Arial Narrow" pitchFamily="34" charset="0"/>
              </a:rPr>
              <a:t>Preceded </a:t>
            </a:r>
            <a:r>
              <a:rPr lang="en-US" sz="2000" b="1" i="1" dirty="0">
                <a:latin typeface="Arial Narrow" pitchFamily="34" charset="0"/>
              </a:rPr>
              <a:t>(or accompanied) </a:t>
            </a:r>
            <a:r>
              <a:rPr lang="en-US" sz="2400" b="1" dirty="0">
                <a:latin typeface="Arial Narrow" pitchFamily="34" charset="0"/>
              </a:rPr>
              <a:t>by </a:t>
            </a:r>
            <a:r>
              <a:rPr lang="en-US" sz="2600" b="1" dirty="0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 dirty="0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87146" y="1667119"/>
            <a:ext cx="6705600" cy="3547051"/>
            <a:chOff x="1595004" y="2267914"/>
            <a:chExt cx="7162800" cy="3547051"/>
          </a:xfrm>
        </p:grpSpPr>
        <p:sp>
          <p:nvSpPr>
            <p:cNvPr id="11" name="Horizontal Scroll 10"/>
            <p:cNvSpPr/>
            <p:nvPr/>
          </p:nvSpPr>
          <p:spPr>
            <a:xfrm>
              <a:off x="1595004" y="2267914"/>
              <a:ext cx="7162800" cy="2913995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8163" y="2614089"/>
              <a:ext cx="6628642" cy="32008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	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auditory [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Phonophobia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olfactory unpleasant smell ….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Sensory; abnormal sensation at face, extremities.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Develops over 5-20 min &amp; last fewer than 60 min</a:t>
              </a:r>
              <a:r>
                <a:rPr lang="en-US" sz="2200" dirty="0">
                  <a:latin typeface="Arial Narrow" pitchFamily="34" charset="0"/>
                  <a:cs typeface="+mn-cs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b="1" dirty="0"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latin typeface="Arial Narrow" pitchFamily="34" charset="0"/>
                  <a:cs typeface="+mn-cs"/>
                </a:rPr>
                <a:t>Aura: </a:t>
              </a:r>
              <a:r>
                <a:rPr lang="en-US" sz="2400" dirty="0"/>
                <a:t>flashes of light, blind spots or tingling in your arm.</a:t>
              </a:r>
              <a:endParaRPr lang="en-US" sz="2200" b="1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00897" y="5520330"/>
            <a:ext cx="7891849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/>
              <a:t>Migraine pain is usually on one side of head with facial &amp; neck pain, nausea &amp; vomiting.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Phases of Migraine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1200329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Phase; </a:t>
            </a:r>
            <a:r>
              <a:rPr lang="en-US" sz="2400" b="1" dirty="0">
                <a:latin typeface="Arial Narrow" pitchFamily="34" charset="0"/>
                <a:cs typeface="+mn-cs"/>
              </a:rPr>
              <a:t>a change in mood or behavior (irritability, neck stiffness) that starts hours or days before headache. It is experienced by 60%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2141537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2. Aura Phase; </a:t>
            </a:r>
            <a:r>
              <a:rPr lang="en-US" sz="2400" b="1" dirty="0">
                <a:latin typeface="Arial Narrow" pitchFamily="34" charset="0"/>
                <a:cs typeface="+mn-cs"/>
              </a:rPr>
              <a:t>Sensory &gt; motor symptoms starts 5-20 min before the migraine attack. It is experienced by 20%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4.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Postdrom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Phase: </a:t>
            </a:r>
            <a:r>
              <a:rPr lang="en-US" sz="2400" b="1" dirty="0">
                <a:latin typeface="Arial Narrow" pitchFamily="34" charset="0"/>
                <a:cs typeface="+mn-cs"/>
              </a:rPr>
              <a:t>still not normal, either;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b="1" dirty="0">
                <a:latin typeface="Arial Narrow" pitchFamily="34" charset="0"/>
                <a:cs typeface="+mn-cs"/>
              </a:rPr>
              <a:t>More 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+mn-cs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7200" y="2971800"/>
            <a:ext cx="8686800" cy="1938992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3. Headache Phase; </a:t>
            </a:r>
            <a:r>
              <a:rPr lang="en-US" sz="2400" b="1" dirty="0">
                <a:latin typeface="Arial Narrow" pitchFamily="34" charset="0"/>
                <a:cs typeface="+mn-cs"/>
              </a:rPr>
              <a:t>moderate to severe pain, </a:t>
            </a:r>
            <a:r>
              <a:rPr lang="en-US" sz="2400" b="1" dirty="0">
                <a:latin typeface="Arial Narrow" pitchFamily="34" charset="0"/>
                <a:cs typeface="+mn-cs"/>
                <a:sym typeface="Wingdings 3"/>
              </a:rPr>
              <a:t> with activity</a:t>
            </a:r>
            <a:r>
              <a:rPr lang="en-US" sz="2400" b="1" dirty="0">
                <a:latin typeface="Arial Narrow" pitchFamily="34" charset="0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</a:rPr>
              <a:t>Blurry vision /Blocked nose /Pale face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Sensations of heat or coldness /Sweating /Tenderness of the scalp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884238"/>
            <a:ext cx="4857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Aged cheese, Alcohol, Chocolate, Caffeine, Hot dogs, Avocado, Fermented or pickled foods, Yeast or protein extracts. </a:t>
            </a:r>
          </a:p>
        </p:txBody>
      </p:sp>
      <p:pic>
        <p:nvPicPr>
          <p:cNvPr id="10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Triggers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Diet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19200" y="2200870"/>
            <a:ext cx="50292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Hormonal changes: Menstrual migraine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62000" y="1591270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Stresses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52600" y="3048000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Climate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365375" y="3650902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Diseases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95600" y="4226227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Therapy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4180686"/>
            <a:ext cx="3429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Antibiotics, </a:t>
            </a:r>
            <a:r>
              <a:rPr lang="en-US" sz="2000" b="1" dirty="0" err="1">
                <a:latin typeface="Calibri" pitchFamily="34" charset="0"/>
              </a:rPr>
              <a:t>Antihypertensives</a:t>
            </a:r>
            <a:r>
              <a:rPr lang="en-US" sz="2000" b="1" dirty="0">
                <a:latin typeface="Calibri" pitchFamily="34" charset="0"/>
              </a:rPr>
              <a:t>, H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blockers, Vasodilators,    Oral contraceptives.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52800" y="4932371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Life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" y="1524000"/>
            <a:ext cx="777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focal ischemia → ↑ mediators → rebound vasodilatation → ↑ permeability &amp; leak → inflammatory reaction → activates perivascular nociceptive nerves → migraine headache 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429000" y="3886200"/>
            <a:ext cx="472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>
                <a:latin typeface="Calibri" pitchFamily="34" charset="0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It throbs as blood flow at these sensitive area with each heart beat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id="1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19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0" name="Freeform 19"/>
            <p:cNvSpPr/>
            <p:nvPr/>
          </p:nvSpPr>
          <p:spPr>
            <a:xfrm>
              <a:off x="7237413" y="314325"/>
              <a:ext cx="1754187" cy="1298575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52400" y="1341846"/>
            <a:ext cx="8534400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 → activate </a:t>
            </a:r>
            <a:r>
              <a:rPr lang="en-US" sz="2400" b="1" dirty="0" err="1">
                <a:latin typeface="Arial Narrow" pitchFamily="34" charset="0"/>
              </a:rPr>
              <a:t>trigeminovascular</a:t>
            </a:r>
            <a:r>
              <a:rPr lang="en-US" sz="2400" b="1" dirty="0">
                <a:latin typeface="Arial Narrow" pitchFamily="34" charset="0"/>
              </a:rPr>
              <a:t> complex → vasodilation → migraine headache.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  <p:bldP spid="27" grpId="1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torstevesbanjo.com/wp-content/uploads/2009/10/first-thoughts-on-migra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4800600" cy="4191000"/>
          </a:xfrm>
          <a:prstGeom prst="rect">
            <a:avLst/>
          </a:prstGeom>
          <a:noFill/>
        </p:spPr>
      </p:pic>
      <p:pic>
        <p:nvPicPr>
          <p:cNvPr id="1028" name="Picture 4" descr="http://drgominak.com/wp-content/uploads/2010/11/trigeminal-ner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533400"/>
            <a:ext cx="36576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449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Stimulation of the trigeminal nerve causes the release of vasoactive peptides; this is responsible for the head pain, as well as the facial &amp; neck pain, experienced during migraine.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11111</TotalTime>
  <Words>2505</Words>
  <Application>Microsoft Office PowerPoint</Application>
  <PresentationFormat>On-screen Show (4:3)</PresentationFormat>
  <Paragraphs>298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Narrow</vt:lpstr>
      <vt:lpstr>Bernard MT Condensed</vt:lpstr>
      <vt:lpstr>Calibri</vt:lpstr>
      <vt:lpstr>Symbol</vt:lpstr>
      <vt:lpstr>Times New Roman</vt:lpstr>
      <vt:lpstr>Wingdings</vt:lpstr>
      <vt:lpstr>Wingdings 2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Alia Ragheb Alshanwani</cp:lastModifiedBy>
  <cp:revision>317</cp:revision>
  <dcterms:created xsi:type="dcterms:W3CDTF">2010-10-14T12:46:39Z</dcterms:created>
  <dcterms:modified xsi:type="dcterms:W3CDTF">2020-11-01T09:11:22Z</dcterms:modified>
</cp:coreProperties>
</file>