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fal ^" userId="39e7b528102b6421" providerId="LiveId" clId="{5A9243A2-C7BC-4F1A-ACB4-BDA543F9425B}"/>
    <pc:docChg chg="custSel modSld">
      <pc:chgData name="Anfal ^" userId="39e7b528102b6421" providerId="LiveId" clId="{5A9243A2-C7BC-4F1A-ACB4-BDA543F9425B}" dt="2020-10-31T07:13:58.887" v="4" actId="313"/>
      <pc:docMkLst>
        <pc:docMk/>
      </pc:docMkLst>
      <pc:sldChg chg="modSp mod">
        <pc:chgData name="Anfal ^" userId="39e7b528102b6421" providerId="LiveId" clId="{5A9243A2-C7BC-4F1A-ACB4-BDA543F9425B}" dt="2020-10-31T04:02:50.678" v="0" actId="20577"/>
        <pc:sldMkLst>
          <pc:docMk/>
          <pc:sldMk cId="0" sldId="256"/>
        </pc:sldMkLst>
        <pc:spChg chg="mod">
          <ac:chgData name="Anfal ^" userId="39e7b528102b6421" providerId="LiveId" clId="{5A9243A2-C7BC-4F1A-ACB4-BDA543F9425B}" dt="2020-10-31T04:02:50.678" v="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Anfal ^" userId="39e7b528102b6421" providerId="LiveId" clId="{5A9243A2-C7BC-4F1A-ACB4-BDA543F9425B}" dt="2020-10-31T04:56:36.059" v="1" actId="1076"/>
        <pc:sldMkLst>
          <pc:docMk/>
          <pc:sldMk cId="0" sldId="261"/>
        </pc:sldMkLst>
        <pc:picChg chg="mod">
          <ac:chgData name="Anfal ^" userId="39e7b528102b6421" providerId="LiveId" clId="{5A9243A2-C7BC-4F1A-ACB4-BDA543F9425B}" dt="2020-10-31T04:56:36.059" v="1" actId="1076"/>
          <ac:picMkLst>
            <pc:docMk/>
            <pc:sldMk cId="0" sldId="261"/>
            <ac:picMk id="3" creationId="{00000000-0000-0000-0000-000000000000}"/>
          </ac:picMkLst>
        </pc:picChg>
      </pc:sldChg>
      <pc:sldChg chg="modSp mod">
        <pc:chgData name="Anfal ^" userId="39e7b528102b6421" providerId="LiveId" clId="{5A9243A2-C7BC-4F1A-ACB4-BDA543F9425B}" dt="2020-10-31T06:43:02.968" v="3" actId="20577"/>
        <pc:sldMkLst>
          <pc:docMk/>
          <pc:sldMk cId="0" sldId="268"/>
        </pc:sldMkLst>
        <pc:spChg chg="mod">
          <ac:chgData name="Anfal ^" userId="39e7b528102b6421" providerId="LiveId" clId="{5A9243A2-C7BC-4F1A-ACB4-BDA543F9425B}" dt="2020-10-31T06:43:02.968" v="3" actId="20577"/>
          <ac:spMkLst>
            <pc:docMk/>
            <pc:sldMk cId="0" sldId="268"/>
            <ac:spMk id="3" creationId="{00000000-0000-0000-0000-000000000000}"/>
          </ac:spMkLst>
        </pc:spChg>
      </pc:sldChg>
      <pc:sldChg chg="modSp mod">
        <pc:chgData name="Anfal ^" userId="39e7b528102b6421" providerId="LiveId" clId="{5A9243A2-C7BC-4F1A-ACB4-BDA543F9425B}" dt="2020-10-31T07:13:58.887" v="4" actId="313"/>
        <pc:sldMkLst>
          <pc:docMk/>
          <pc:sldMk cId="0" sldId="279"/>
        </pc:sldMkLst>
        <pc:spChg chg="mod">
          <ac:chgData name="Anfal ^" userId="39e7b528102b6421" providerId="LiveId" clId="{5A9243A2-C7BC-4F1A-ACB4-BDA543F9425B}" dt="2020-10-31T07:13:58.887" v="4" actId="313"/>
          <ac:spMkLst>
            <pc:docMk/>
            <pc:sldMk cId="0" sldId="27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4021138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FBD76A09-F2C8-4A0E-8451-03246E366BCE}" type="datetime1">
              <a:rPr lang="en-US"/>
              <a:pPr lvl="0"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4925" cy="38369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709610" y="4860922"/>
            <a:ext cx="5680079" cy="46053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7438D476-4B70-4A60-8D91-D8B057FF1A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439010-E1B2-4F51-A1A2-78C3CC25BC32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GB" b="1" dirty="0">
                <a:effectLst>
                  <a:outerShdw dist="38096" dir="2700000">
                    <a:srgbClr val="000000"/>
                  </a:outerShdw>
                </a:effectLst>
              </a:rPr>
              <a:t>Reserpine inhibits NA and 5-HT storage</a:t>
            </a:r>
          </a:p>
          <a:p>
            <a:pPr lvl="0" hangingPunct="1"/>
            <a:r>
              <a:rPr lang="en-GB" b="1" dirty="0">
                <a:effectLst>
                  <a:outerShdw dist="38096" dir="2700000">
                    <a:srgbClr val="000000"/>
                  </a:outerShdw>
                </a:effectLst>
              </a:rPr>
              <a:t>Methyldopa inhibits NA synthesis</a:t>
            </a:r>
            <a:endParaRPr lang="en-US" dirty="0"/>
          </a:p>
          <a:p>
            <a:pPr lvl="0" hangingPunct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08AA0A-6175-45A0-A29C-1554013833D1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2BBECE-14F3-4F05-9433-AEB9CAEC18BE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73421E-7DE0-4F16-92F4-F1CC1C1F8D39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عنصر نائب للملاحظات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1663C4-F661-4E66-8C96-1496D2E36F70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US">
                <a:cs typeface="Arial" pitchFamily="34"/>
              </a:rPr>
              <a:t>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8A4F40-EC04-46D2-BD0C-36CD82122B10}" type="slidenum">
              <a:t>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A003CD-C781-420F-B968-2DA7A7DCC542}" type="slidenum"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EBBF50-ED53-4A7F-AE29-473EB599F3B9}" type="slidenum">
              <a:t>32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A9E0B8-B7E4-428F-B344-B2FEFBBD36E6}" type="slidenum">
              <a:t>33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3" name="Group 3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1" name="Rectangle 11"/>
          <p:cNvSpPr txBox="1">
            <a:spLocks noGrp="1"/>
          </p:cNvSpPr>
          <p:nvPr>
            <p:ph type="ctrTitle"/>
          </p:nvPr>
        </p:nvSpPr>
        <p:spPr>
          <a:xfrm>
            <a:off x="685800" y="1736729"/>
            <a:ext cx="7772400" cy="192087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" name="Rectangl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 txBox="1">
            <a:spLocks noGrp="1"/>
          </p:cNvSpPr>
          <p:nvPr>
            <p:ph type="dt" sz="half" idx="7"/>
          </p:nvPr>
        </p:nvSpPr>
        <p:spPr>
          <a:xfrm>
            <a:off x="457200" y="6248396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9"/>
          </p:nvPr>
        </p:nvSpPr>
        <p:spPr>
          <a:xfrm>
            <a:off x="3124203" y="6251579"/>
            <a:ext cx="2895603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254752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fld id="{69B5EDCD-8D75-4D1D-94A2-7F2EE53EEEFA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8D8C6-2C1E-433D-8F7A-2B9DE6BF899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6B68A-7F4C-480F-A05B-38A8F88D97EB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1981A2-6850-4DC2-A3D4-DA90DB92856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Content Placeholder 4"/>
          <p:cNvSpPr txBox="1">
            <a:spLocks noGrp="1"/>
          </p:cNvSpPr>
          <p:nvPr>
            <p:ph idx="3"/>
          </p:nvPr>
        </p:nvSpPr>
        <p:spPr>
          <a:xfrm>
            <a:off x="4648196" y="3938585"/>
            <a:ext cx="4038603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CD9F8-179D-40AE-9A6E-B866BF7CA8AE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" y="3938585"/>
            <a:ext cx="8229600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7742C-D3A3-4D61-9982-2D2A5FF6514A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56FFF5-D9DA-4389-AF1D-3FE395DE808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C3CA4-8DF8-4038-B144-B617FB698D5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r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87EA01-F591-4518-B39B-7265B179C250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C2F68-A220-4865-9526-367D773C496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EC225-BF9A-4B27-8B3F-08850BFB42CA}" type="slidenum">
              <a:t>‹#›</a:t>
            </a:fld>
            <a:endParaRPr lang="en-GB"/>
          </a:p>
        </p:txBody>
      </p:sp>
      <p:sp>
        <p:nvSpPr>
          <p:cNvPr id="9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BD55E7-C671-4526-BD14-1DCF18AC3912}" type="slidenum">
              <a:t>‹#›</a:t>
            </a:fld>
            <a:endParaRPr lang="en-GB"/>
          </a:p>
        </p:txBody>
      </p:sp>
      <p:sp>
        <p:nvSpPr>
          <p:cNvPr id="5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62CA0-96BE-4BA2-8981-AD89E46952FB}" type="slidenum">
              <a:t>‹#›</a:t>
            </a:fld>
            <a:endParaRPr lang="en-GB"/>
          </a:p>
        </p:txBody>
      </p:sp>
      <p:sp>
        <p:nvSpPr>
          <p:cNvPr id="4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2ECB3-FB15-40C0-AFD2-8B91C378763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F462B4-897A-4C6F-A29F-40604F5E5491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2"/>
          </p:nvPr>
        </p:nvSpPr>
        <p:spPr>
          <a:xfrm>
            <a:off x="457200" y="6251579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8396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ar-SA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fld id="{060BA715-D502-4071-B81A-44F1B3DB16FD}" type="slidenum">
              <a:t>‹#›</a:t>
            </a:fld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5" name="Group 5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11" name="Freeform 11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3" name="Rectangle 13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3"/>
          </p:nvPr>
        </p:nvSpPr>
        <p:spPr>
          <a:xfrm>
            <a:off x="3124203" y="6248396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4400" b="1" i="0" u="none" strike="noStrike" kern="0" cap="none" spc="0" baseline="0">
          <a:solidFill>
            <a:srgbClr val="E5E5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32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8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E5E5FF"/>
        </a:buClr>
        <a:buSzPct val="70000"/>
        <a:buFont typeface="Wingdings" pitchFamily="2"/>
        <a:buChar char="n"/>
        <a:tabLst/>
        <a:defRPr lang="en-GB" sz="24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hyperlink" Target="http://www.swarthmore-boro.com/mouse.gif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722436"/>
            <a:ext cx="8229600" cy="4525959"/>
          </a:xfrm>
        </p:spPr>
        <p:txBody>
          <a:bodyPr anchorCtr="1"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Drugs used in Depression-</a:t>
            </a:r>
          </a:p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Old groups</a:t>
            </a: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0" y="152403"/>
            <a:ext cx="9144000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Monoamine nerves: Neurotransmission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381003" y="4190996"/>
            <a:ext cx="7772400" cy="400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5" descr="monaminenerve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50" y="1214442"/>
            <a:ext cx="8429624" cy="52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-74615" y="257175"/>
            <a:ext cx="9004297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Sites of Action for Antidepressants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428625" y="4786317"/>
            <a:ext cx="8215317" cy="1857374"/>
          </a:xfrm>
          <a:prstGeom prst="rect">
            <a:avLst/>
          </a:prstGeom>
          <a:solidFill>
            <a:srgbClr val="FFFFFF"/>
          </a:solidFill>
          <a:ln w="9528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1- Monoamine (NE or/ and 5-HT) re-uptake pump inhibitors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2- Blockade of pre-synaptic 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Symbol" pitchFamily="18"/>
                <a:cs typeface="Arial" pitchFamily="34"/>
              </a:rPr>
              <a:t>a</a:t>
            </a:r>
            <a:r>
              <a:rPr lang="en-AU" sz="2000" b="1" i="0" u="none" strike="noStrike" kern="1200" cap="none" spc="0" baseline="-2500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 receptors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3- Inhibition of MAO enzyme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4" name="Picture 12" descr="antidepressmon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000125"/>
            <a:ext cx="8215317" cy="3643317"/>
          </a:xfrm>
          <a:prstGeom prst="rect">
            <a:avLst/>
          </a:prstGeom>
          <a:noFill/>
          <a:ln w="9528">
            <a:solidFill>
              <a:srgbClr val="FF0000"/>
            </a:solidFill>
            <a:prstDash val="solid"/>
            <a:miter/>
          </a:ln>
        </p:spPr>
      </p:pic>
      <p:sp>
        <p:nvSpPr>
          <p:cNvPr id="5" name="Oval 16"/>
          <p:cNvSpPr/>
          <p:nvPr/>
        </p:nvSpPr>
        <p:spPr>
          <a:xfrm>
            <a:off x="5214942" y="2090739"/>
            <a:ext cx="1428750" cy="105251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Oval 17"/>
          <p:cNvSpPr/>
          <p:nvPr/>
        </p:nvSpPr>
        <p:spPr>
          <a:xfrm>
            <a:off x="2643192" y="2571749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Oval 18"/>
          <p:cNvSpPr/>
          <p:nvPr/>
        </p:nvSpPr>
        <p:spPr>
          <a:xfrm>
            <a:off x="3429000" y="1457325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3600">
                <a:solidFill>
                  <a:srgbClr val="FFFF00"/>
                </a:solidFill>
                <a:latin typeface="Times New Roman" pitchFamily="18"/>
                <a:cs typeface="Times New Roman" pitchFamily="18"/>
              </a:rPr>
              <a:t>Classification of antidepressants based on site of action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600200"/>
            <a:ext cx="8534396" cy="5257800"/>
          </a:xfrm>
        </p:spPr>
        <p:txBody>
          <a:bodyPr/>
          <a:lstStyle/>
          <a:p>
            <a:pPr lvl="0" hangingPunct="1">
              <a:lnSpc>
                <a:spcPct val="80000"/>
              </a:lnSpc>
              <a:buNone/>
            </a:pPr>
            <a:r>
              <a:rPr lang="en-US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A ) </a:t>
            </a:r>
            <a:r>
              <a:rPr lang="en-US" sz="2800" dirty="0">
                <a:latin typeface="Times New Roman" pitchFamily="18"/>
                <a:cs typeface="Times New Roman" pitchFamily="18"/>
              </a:rPr>
              <a:t>	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Drugs that block the reuptake of  NE and 5- 	HT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e.g.:Most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tricyclics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 (old antidepressants)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b="1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>
                <a:latin typeface="Times New Roman" pitchFamily="18"/>
                <a:cs typeface="Times New Roman" pitchFamily="18"/>
              </a:rPr>
              <a:t>Drugs that Inhibit 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MonoAminoOxidase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	(MAOIs,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Phenelzine,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Tranylcypraime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	Moclobemide</a:t>
            </a:r>
            <a:r>
              <a:rPr lang="en-US" sz="2800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(old Antidepressants</a:t>
            </a: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endParaRPr lang="en-US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>
                <a:latin typeface="Times New Roman" pitchFamily="18"/>
                <a:cs typeface="Times New Roman" pitchFamily="18"/>
              </a:rPr>
              <a:t>Drugs that selectively block reuptake of  5-	HT (SSRIs)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(Fluoxetine; Paroxetine; 	Sertraline; 	Citalopram)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C)	Drugs that Block Presynaptic </a:t>
            </a:r>
            <a:r>
              <a:rPr lang="el-GR" sz="2800" b="1" dirty="0">
                <a:latin typeface="Times New Roman" pitchFamily="18"/>
                <a:cs typeface="Times New Roman" pitchFamily="18"/>
              </a:rPr>
              <a:t>α</a:t>
            </a:r>
            <a:r>
              <a:rPr lang="en-US" sz="2800" b="1" baseline="-25000" dirty="0">
                <a:latin typeface="Times New Roman" pitchFamily="18"/>
                <a:cs typeface="Times New Roman" pitchFamily="18"/>
              </a:rPr>
              <a:t>2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-	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adrenoceptors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339933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(e.g.: Mirtazapine,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Mianserin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endParaRPr lang="el-GR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2800">
                <a:solidFill>
                  <a:srgbClr val="FFFF00"/>
                </a:solidFill>
                <a:latin typeface="Arial" pitchFamily="34"/>
              </a:rPr>
              <a:t>Antidepressants Available in the Market (Worldwide)</a:t>
            </a:r>
            <a:endParaRPr lang="en-GB" sz="2800" baseline="30000">
              <a:solidFill>
                <a:srgbClr val="FFFF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1) 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Tricyclics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(TCAs) and </a:t>
            </a:r>
            <a:r>
              <a:rPr lang="en-US" sz="2400" b="1" u="sng" dirty="0" err="1">
                <a:solidFill>
                  <a:srgbClr val="FFC000"/>
                </a:solidFill>
                <a:latin typeface="Arial" pitchFamily="34"/>
              </a:rPr>
              <a:t>Tetracyclics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US" sz="2400" dirty="0">
                <a:latin typeface="Arial" pitchFamily="34"/>
              </a:rPr>
              <a:t>	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Imipramine		                        </a:t>
            </a:r>
            <a:r>
              <a:rPr lang="en-US" sz="2400" dirty="0" err="1">
                <a:latin typeface="Arial" pitchFamily="34"/>
              </a:rPr>
              <a:t>Desipramine</a:t>
            </a:r>
            <a:r>
              <a:rPr lang="en-US" sz="2400" dirty="0">
                <a:latin typeface="Arial" pitchFamily="34"/>
              </a:rPr>
              <a:t>      </a:t>
            </a:r>
            <a:r>
              <a:rPr lang="en-US" sz="2400" dirty="0" err="1">
                <a:solidFill>
                  <a:srgbClr val="FFC000"/>
                </a:solidFill>
                <a:latin typeface="Arial" pitchFamily="34"/>
              </a:rPr>
              <a:t>Amoxapine</a:t>
            </a: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>
                <a:solidFill>
                  <a:srgbClr val="FFC000"/>
                </a:solidFill>
                <a:latin typeface="Arial" pitchFamily="34"/>
              </a:rPr>
              <a:t>Maprotiline</a:t>
            </a:r>
            <a:r>
              <a:rPr lang="en-US" sz="2400" dirty="0">
                <a:latin typeface="Arial" pitchFamily="34"/>
              </a:rPr>
              <a:t>		Clomipramine         Amitriptyline      Nortriptyline	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2)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Monoamine Oxidase Inhibitors (MAOIs)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>
                <a:latin typeface="Arial" pitchFamily="34"/>
              </a:rPr>
              <a:t>Tranylcypramine</a:t>
            </a:r>
            <a:r>
              <a:rPr lang="en-US" sz="2400" dirty="0">
                <a:latin typeface="Arial" pitchFamily="34"/>
              </a:rPr>
              <a:t>	   </a:t>
            </a:r>
            <a:r>
              <a:rPr lang="en-US" sz="2400" dirty="0" err="1">
                <a:latin typeface="Arial" pitchFamily="34"/>
              </a:rPr>
              <a:t>Phenelzine</a:t>
            </a:r>
            <a:r>
              <a:rPr lang="en-US" sz="2400" dirty="0">
                <a:latin typeface="Arial" pitchFamily="34"/>
              </a:rPr>
              <a:t>	        </a:t>
            </a:r>
            <a:r>
              <a:rPr lang="en-US" sz="2400" dirty="0" err="1">
                <a:latin typeface="Arial" pitchFamily="34"/>
              </a:rPr>
              <a:t>Moclobemide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3)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Selective Serotonin Reuptake Inhibitors (SSRIs)</a:t>
            </a:r>
            <a:r>
              <a:rPr lang="en-US" sz="2400" dirty="0">
                <a:latin typeface="Arial" pitchFamily="34"/>
              </a:rPr>
              <a:t>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	Fluoxetine	   Fluvoxamine	   Citalopram</a:t>
            </a:r>
          </a:p>
          <a:p>
            <a:pPr marL="342900" lvl="2" indent="-342900" hangingPunct="1">
              <a:lnSpc>
                <a:spcPct val="80000"/>
              </a:lnSpc>
              <a:buNone/>
            </a:pPr>
            <a:r>
              <a:rPr lang="en-US" dirty="0">
                <a:latin typeface="Arial" pitchFamily="34"/>
              </a:rPr>
              <a:t>		Sertraline	   Paroxetine	              </a:t>
            </a:r>
            <a:r>
              <a:rPr lang="en-US" dirty="0" err="1">
                <a:latin typeface="Arial" pitchFamily="34"/>
              </a:rPr>
              <a:t>Escitralopram</a:t>
            </a:r>
            <a:endParaRPr lang="en-US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      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3200">
                <a:solidFill>
                  <a:srgbClr val="FFCC00"/>
                </a:solidFill>
                <a:latin typeface="Arial" pitchFamily="34"/>
              </a:rPr>
              <a:t>Classification of Antidepressants</a:t>
            </a:r>
            <a:endParaRPr lang="en-GB" sz="3200" baseline="30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4)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 and Norepinephrine Reuptake Inhibitor (SNRI)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Venlafaxine 		Duloxetine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5)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Serotonin-2 Antagonist and Reuptake Inhibitors (SARIs)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Nefazodone</a:t>
            </a:r>
            <a:r>
              <a:rPr lang="en-US" sz="2400" dirty="0">
                <a:latin typeface="Arial" pitchFamily="34"/>
              </a:rPr>
              <a:t>		Trazodone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6)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Norepinephrine and Dopamine Reuptake Inhibitor (NDRI)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Bupropion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7)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Noradrenergic and Specific Serotonergic Antidepressant (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NaSSAs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Mirtazapine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8)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Noradrenaline Reuptake Inhibitor (NRI)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Reboxetine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endParaRPr lang="en-GB" sz="20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395536" y="1158283"/>
            <a:ext cx="8458200" cy="5295053"/>
          </a:xfrm>
        </p:spPr>
        <p:txBody>
          <a:bodyPr/>
          <a:lstStyle/>
          <a:p>
            <a:pPr lvl="0">
              <a:lnSpc>
                <a:spcPts val="28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Antidepressants do not act immediately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(show clinical effects after 3 weeks)</a:t>
            </a:r>
            <a:r>
              <a:rPr lang="en-GB" sz="2400" b="1" dirty="0">
                <a:latin typeface="Arial" pitchFamily="34"/>
              </a:rPr>
              <a:t> indicating that secondary adaptive changes </a:t>
            </a:r>
            <a:r>
              <a:rPr lang="en-US" sz="2400" b="1" dirty="0">
                <a:latin typeface="Arial" pitchFamily="34"/>
              </a:rPr>
              <a:t>must occur before the benefit is gained</a:t>
            </a:r>
          </a:p>
          <a:p>
            <a:pPr marL="0" lvl="0" indent="0">
              <a:lnSpc>
                <a:spcPts val="28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The most consistent adaptive change seen with antidepressant drugs is the </a:t>
            </a:r>
            <a:r>
              <a:rPr lang="en-GB" sz="2400" b="1" dirty="0" err="1">
                <a:solidFill>
                  <a:srgbClr val="FFCC00"/>
                </a:solidFill>
                <a:latin typeface="Arial" pitchFamily="34"/>
              </a:rPr>
              <a:t>downregulation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 of beta-, alpa-2 and 5-HT2 receptors. </a:t>
            </a:r>
            <a:r>
              <a:rPr lang="en-GB" sz="2400" b="1" dirty="0">
                <a:solidFill>
                  <a:srgbClr val="C00000"/>
                </a:solidFill>
                <a:latin typeface="Arial" pitchFamily="34"/>
              </a:rPr>
              <a:t>These receptor mediate negative feedback on monoamine release in the brain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.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Desensitization (down-regulation) of </a:t>
            </a:r>
            <a:r>
              <a:rPr lang="el-GR" sz="2400" b="1" dirty="0">
                <a:latin typeface="Arial" pitchFamily="34"/>
              </a:rPr>
              <a:t>β</a:t>
            </a:r>
            <a:r>
              <a:rPr lang="en-US" sz="2400" b="1" dirty="0">
                <a:latin typeface="Arial" pitchFamily="34"/>
              </a:rPr>
              <a:t>- </a:t>
            </a:r>
            <a:r>
              <a:rPr lang="en-US" sz="2400" b="1" dirty="0" err="1">
                <a:latin typeface="Arial" pitchFamily="34"/>
              </a:rPr>
              <a:t>adrenoceptors</a:t>
            </a:r>
            <a:r>
              <a:rPr lang="en-US" sz="2400" b="1" dirty="0">
                <a:latin typeface="Arial" pitchFamily="34"/>
              </a:rPr>
              <a:t> (decrease c-AMP ) is very important and is related to clinical response.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l-GR" sz="2800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Slow onset of action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Old antidepressants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>
                <a:solidFill>
                  <a:srgbClr val="FFCC00"/>
                </a:solidFill>
                <a:latin typeface="Arial" pitchFamily="34"/>
              </a:rPr>
              <a:t>TRICYCLIC ANTIDEPRESSANTS (TCAs)</a:t>
            </a:r>
            <a:br>
              <a:rPr lang="en-US">
                <a:solidFill>
                  <a:srgbClr val="FFCC00"/>
                </a:solidFill>
                <a:latin typeface="Arial" pitchFamily="34"/>
              </a:rPr>
            </a:b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066803"/>
            <a:ext cx="8229600" cy="4525959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TCAs are the oldest class of antidepressant drugs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They have characteristic three-ring nucleus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Imipramine	  </a:t>
            </a:r>
            <a:r>
              <a:rPr lang="en-US" sz="2400" dirty="0" err="1">
                <a:latin typeface="Arial" pitchFamily="34"/>
              </a:rPr>
              <a:t>Desipramine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Clomipramine         Amitriptyline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Nortriptyline	</a:t>
            </a:r>
            <a:endParaRPr lang="en-GB" sz="2800" dirty="0">
              <a:solidFill>
                <a:srgbClr val="FFC000"/>
              </a:solidFill>
              <a:latin typeface="Arial Rounded MT Bold" pitchFamily="34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FFCC00"/>
                </a:solidFill>
                <a:latin typeface="Arial" pitchFamily="34"/>
              </a:rPr>
              <a:t>TETRACYCLIC ANTIDEPRESSANTS 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Maprotiline</a:t>
            </a:r>
            <a:endParaRPr lang="en-US" sz="2400" dirty="0"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Amoxapine</a:t>
            </a:r>
            <a:endParaRPr lang="en-US" sz="2400" dirty="0">
              <a:latin typeface="Arial" pitchFamily="34"/>
            </a:endParaRPr>
          </a:p>
          <a:p>
            <a:pPr marL="0" lvl="0" indent="0">
              <a:buNone/>
            </a:pPr>
            <a:endParaRPr lang="en-US" b="1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5" descr="imipramine"/>
          <p:cNvPicPr>
            <a:picLocks noChangeAspect="1"/>
          </p:cNvPicPr>
          <p:nvPr/>
        </p:nvPicPr>
        <p:blipFill>
          <a:blip r:embed="rId2" cstate="print">
            <a:lum bright="-12000" contrast="30000"/>
          </a:blip>
          <a:srcRect l="-29242" t="-35294" r="-33681" b="-29411"/>
          <a:stretch>
            <a:fillRect/>
          </a:stretch>
        </p:blipFill>
        <p:spPr>
          <a:xfrm>
            <a:off x="6781803" y="1447796"/>
            <a:ext cx="2819396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Content Placeholder 2" descr="C:\Users\User\Desktop\slide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3" y="184151"/>
            <a:ext cx="8229600" cy="6180136"/>
          </a:xfrm>
          <a:solidFill>
            <a:srgbClr val="000000"/>
          </a:solidFill>
          <a:ln w="444498">
            <a:solidFill>
              <a:srgbClr val="000000"/>
            </a:solidFill>
            <a:prstDash val="solid"/>
            <a:miter/>
          </a:ln>
          <a:effectLst>
            <a:outerShdw dist="190495" dir="27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382003" cy="6248396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GB" sz="3600" b="1">
                <a:solidFill>
                  <a:srgbClr val="FFCC00"/>
                </a:solidFill>
                <a:latin typeface="Arial" pitchFamily="34"/>
              </a:rPr>
              <a:t>MECHANISM OF ACTION of TCAs:</a:t>
            </a: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GB" sz="3600" b="1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400">
                <a:latin typeface="Arial" pitchFamily="34"/>
              </a:rPr>
              <a:t>• </a:t>
            </a:r>
            <a:r>
              <a:rPr lang="en-GB" sz="2800">
                <a:solidFill>
                  <a:srgbClr val="00FF00"/>
                </a:solidFill>
                <a:latin typeface="Arial" pitchFamily="34"/>
              </a:rPr>
              <a:t>All tricyclics block reuptake pumps for both 5HT and NE in nerve terminals by competing for binding site of the transport protein</a:t>
            </a:r>
          </a:p>
          <a:p>
            <a:pPr lvl="0">
              <a:spcBef>
                <a:spcPts val="700"/>
              </a:spcBef>
              <a:buChar char="Ø"/>
            </a:pPr>
            <a:r>
              <a:rPr lang="en-US" sz="2800">
                <a:latin typeface="Arial" pitchFamily="34"/>
              </a:rPr>
              <a:t>So ↑ conc. of NE &amp; serotonin in the synaptic cleft  &amp; at the receptor site</a:t>
            </a:r>
          </a:p>
          <a:p>
            <a:pPr lvl="0" hangingPunct="1">
              <a:lnSpc>
                <a:spcPct val="80000"/>
              </a:lnSpc>
              <a:spcBef>
                <a:spcPts val="300"/>
              </a:spcBef>
              <a:buNone/>
            </a:pPr>
            <a:endParaRPr lang="en-GB" sz="140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C00"/>
                </a:solidFill>
                <a:latin typeface="Arial" pitchFamily="34"/>
              </a:rPr>
              <a:t>• Some have more potency for inhibition of 5HT uptake pump; </a:t>
            </a:r>
            <a:r>
              <a:rPr lang="en-GB" sz="2800">
                <a:latin typeface="Arial" pitchFamily="34"/>
              </a:rPr>
              <a:t>clomipramine, imipramine, amitryptyline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GB" sz="18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000"/>
                </a:solidFill>
                <a:latin typeface="Arial" pitchFamily="34"/>
              </a:rPr>
              <a:t>•</a:t>
            </a:r>
            <a:r>
              <a:rPr lang="en-GB" sz="28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2800">
                <a:solidFill>
                  <a:srgbClr val="FFCC00"/>
                </a:solidFill>
                <a:latin typeface="Arial" pitchFamily="34"/>
              </a:rPr>
              <a:t>Others have more potency for inhibition of NE uptake pump: </a:t>
            </a:r>
            <a:r>
              <a:rPr lang="en-GB" sz="2800">
                <a:latin typeface="Arial" pitchFamily="34"/>
              </a:rPr>
              <a:t>nortriptyline, desipramine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ar-SA"/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159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Depression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219196"/>
            <a:ext cx="8229600" cy="5410203"/>
          </a:xfrm>
        </p:spPr>
        <p:txBody>
          <a:bodyPr/>
          <a:lstStyle/>
          <a:p>
            <a:pPr lvl="0" algn="just" hangingPunct="1">
              <a:spcBef>
                <a:spcPts val="1700"/>
              </a:spcBef>
              <a:buNone/>
            </a:pPr>
            <a:r>
              <a:rPr lang="en-US" sz="2800" b="1" dirty="0"/>
              <a:t>"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Depression</a:t>
            </a:r>
            <a:r>
              <a:rPr lang="en-US" sz="2800" b="1" dirty="0">
                <a:latin typeface="Arial" pitchFamily="34"/>
              </a:rPr>
              <a:t>" is a very common psychiatric disorder that is related to the "</a:t>
            </a:r>
            <a:r>
              <a:rPr lang="en-US" sz="2800" b="1" u="sng" dirty="0">
                <a:solidFill>
                  <a:srgbClr val="FFCC00"/>
                </a:solidFill>
                <a:latin typeface="Arial" pitchFamily="34"/>
              </a:rPr>
              <a:t>mood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" (affective disorder).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 dirty="0">
                <a:latin typeface="Arial" pitchFamily="34"/>
              </a:rPr>
              <a:t>Changes in mood are associated with </a:t>
            </a:r>
            <a:r>
              <a:rPr lang="en-GB" sz="2800" b="1" dirty="0">
                <a:solidFill>
                  <a:srgbClr val="FF0000"/>
                </a:solidFill>
                <a:latin typeface="Arial" pitchFamily="34"/>
              </a:rPr>
              <a:t>depression and/or mania</a:t>
            </a:r>
            <a:r>
              <a:rPr lang="en-GB" sz="2800" b="1" dirty="0">
                <a:latin typeface="Arial" pitchFamily="34"/>
              </a:rPr>
              <a:t>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Disorders of mood</a:t>
            </a:r>
            <a:r>
              <a:rPr lang="en-GB" sz="2800" b="1" dirty="0">
                <a:latin typeface="Arial" pitchFamily="34"/>
              </a:rPr>
              <a:t> rather than disturbance in thought or cognition.</a:t>
            </a:r>
          </a:p>
          <a:p>
            <a:pPr marL="0" lvl="0" indent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26983"/>
            <a:ext cx="8229600" cy="1143000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000"/>
                </a:solidFill>
                <a:latin typeface="Arial" pitchFamily="34"/>
              </a:rPr>
              <a:t>PHARMACOLOGICAL ACTIONS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323853" y="981078"/>
            <a:ext cx="8820146" cy="4824410"/>
          </a:xfrm>
        </p:spPr>
        <p:txBody>
          <a:bodyPr/>
          <a:lstStyle/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1- Elevate mood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2- Improve mental alertness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3- Increase physical activity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>
                <a:latin typeface="Arial" pitchFamily="34"/>
              </a:rPr>
              <a:t>  </a:t>
            </a:r>
            <a:r>
              <a:rPr lang="en-US" sz="2400" b="1">
                <a:latin typeface="Arial" pitchFamily="34"/>
              </a:rPr>
              <a:t># The antidepressant effect may develop after several weeks of continued treatment ( 2 - 3 weeks)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4- In non-depressed patients </a:t>
            </a:r>
            <a:r>
              <a:rPr lang="en-US" sz="2800">
                <a:latin typeface="Wingdings" pitchFamily="2"/>
              </a:rPr>
              <a:t></a:t>
            </a:r>
            <a:r>
              <a:rPr lang="en-US" sz="2800">
                <a:latin typeface="Arial" pitchFamily="34"/>
              </a:rPr>
              <a:t>They cause sedation, confusion &amp; motor incoordination   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271467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 </a:t>
            </a: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ea typeface="SimSun" pitchFamily="2"/>
                <a:cs typeface="Times New Roman" pitchFamily="18"/>
              </a:rPr>
              <a:t> 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ea typeface="SimSun" pitchFamily="2"/>
              <a:cs typeface="Times New Roman" pitchFamily="18"/>
            </a:endParaRPr>
          </a:p>
        </p:txBody>
      </p:sp>
      <p:pic>
        <p:nvPicPr>
          <p:cNvPr id="5" name="Picture 5" descr="mentalability"/>
          <p:cNvPicPr>
            <a:picLocks noGrp="1" noChangeAspect="1"/>
          </p:cNvPicPr>
          <p:nvPr>
            <p:ph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6442" y="1196977"/>
            <a:ext cx="3000375" cy="1871667"/>
          </a:xfrm>
        </p:spPr>
      </p:pic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lvl="0" algn="ctr" hangingPunct="1">
              <a:lnSpc>
                <a:spcPct val="9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CC00"/>
                </a:solidFill>
                <a:latin typeface="Arial" pitchFamily="34"/>
              </a:rPr>
              <a:t>PHARMACOKINETICS of TCAs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	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>
                <a:solidFill>
                  <a:srgbClr val="01ED1D"/>
                </a:solidFill>
                <a:latin typeface="Arial" pitchFamily="34"/>
              </a:rPr>
              <a:t>Peak levels:</a:t>
            </a:r>
            <a:r>
              <a:rPr lang="en-US" sz="2400" b="1" dirty="0">
                <a:latin typeface="Arial" pitchFamily="34"/>
              </a:rPr>
              <a:t>  2-6 hours post ingestion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"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lipophili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c</a:t>
            </a:r>
            <a:r>
              <a:rPr lang="en-US" sz="2400" b="1" dirty="0">
                <a:latin typeface="Arial" pitchFamily="34"/>
              </a:rPr>
              <a:t>" in nature, therefore they are well absorbed from the GIT and readily cross the blood brain barrier to penetrate the CNS.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>
                <a:solidFill>
                  <a:srgbClr val="00FF00"/>
                </a:solidFill>
                <a:latin typeface="Arial" pitchFamily="34"/>
              </a:rPr>
              <a:t>Elimination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:</a:t>
            </a:r>
            <a:r>
              <a:rPr lang="en-US" sz="2400" b="1" dirty="0">
                <a:latin typeface="Arial" pitchFamily="34"/>
              </a:rPr>
              <a:t> hepatic oxidation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metabolized in the liver by demethylation (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Imipramine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 err="1">
                <a:solidFill>
                  <a:srgbClr val="00FF00"/>
                </a:solidFill>
                <a:latin typeface="Arial" pitchFamily="34"/>
              </a:rPr>
              <a:t>Desipramine</a:t>
            </a:r>
            <a:r>
              <a:rPr lang="en-US" sz="2400" b="1" dirty="0">
                <a:latin typeface="Arial" pitchFamily="34"/>
              </a:rPr>
              <a:t>,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Amitriptyline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Nortriptyline</a:t>
            </a:r>
            <a:r>
              <a:rPr lang="en-US" sz="2400" b="1" dirty="0">
                <a:latin typeface="Arial" pitchFamily="34"/>
              </a:rPr>
              <a:t>) and by hydroxylation into metabolites that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retain the biological activity of the parent compounds</a:t>
            </a:r>
            <a:r>
              <a:rPr lang="en-US" sz="2400" b="1" dirty="0">
                <a:latin typeface="Arial" pitchFamily="34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Side Effects of TCAs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-76196" y="1600200"/>
            <a:ext cx="8686800" cy="5029200"/>
          </a:xfrm>
        </p:spPr>
        <p:txBody>
          <a:bodyPr/>
          <a:lstStyle/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   TCAs block: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	- </a:t>
            </a:r>
            <a:r>
              <a:rPr lang="en-GB" b="1">
                <a:solidFill>
                  <a:srgbClr val="FFCC00"/>
                </a:solidFill>
                <a:latin typeface="Arial" pitchFamily="34"/>
              </a:rPr>
              <a:t>α1 adrenergic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H1 histamines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M1 cholinergic receptors</a:t>
            </a:r>
            <a:endParaRPr lang="en-GB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- 5HT2 receptors</a:t>
            </a:r>
          </a:p>
          <a:p>
            <a:pPr marL="0" lvl="0" indent="0" hangingPunct="1">
              <a:buNone/>
            </a:pPr>
            <a:endParaRPr lang="en-GB">
              <a:latin typeface="Arial" pitchFamily="3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981203"/>
            <a:ext cx="32004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-76196"/>
            <a:ext cx="8229600" cy="1143000"/>
          </a:xfrm>
        </p:spPr>
        <p:txBody>
          <a:bodyPr/>
          <a:lstStyle/>
          <a:p>
            <a:pPr lvl="0"/>
            <a:r>
              <a:rPr lang="en-GB" sz="4000">
                <a:solidFill>
                  <a:srgbClr val="FFCC00"/>
                </a:solidFill>
                <a:latin typeface="Arial" pitchFamily="34"/>
              </a:rPr>
              <a:t>Adverse Effects of TCAs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960440"/>
            <a:ext cx="8458200" cy="4525959"/>
          </a:xfrm>
        </p:spPr>
        <p:txBody>
          <a:bodyPr/>
          <a:lstStyle/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Anti-cholinergic</a:t>
            </a:r>
            <a:r>
              <a:rPr lang="en-US" sz="2800" dirty="0">
                <a:latin typeface="Arial" pitchFamily="34"/>
              </a:rPr>
              <a:t>: Dry mouth, blurred vision, constipation &amp; urine retention, aggravation of glaucoma.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Anti-histaminic</a:t>
            </a:r>
            <a:r>
              <a:rPr lang="en-US" sz="2800" dirty="0">
                <a:latin typeface="Arial" pitchFamily="34"/>
              </a:rPr>
              <a:t>: Sedation, confusion.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Anti-adrenergic </a:t>
            </a: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Postural hypotension, arrhythmias, conduction defects.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Weight gain, sexual dysfunction &amp; impotence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Lower seizure threshold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r>
              <a:rPr lang="en-US" sz="2800" dirty="0">
                <a:latin typeface="Arial" pitchFamily="34"/>
              </a:rPr>
              <a:t>TCAs have narrow therapeutic index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toxicity can develop; excitement, , convulsions,, coma, atropine like- effects, cardiac arrhythmias, sudden death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Ø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TADs have a large volume of distribution therefore hemodialysis is not effective for Rx of TCA toxicity also they are bound to plasma proteins.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en-US" sz="2800" dirty="0">
              <a:latin typeface="Arial" pitchFamily="34"/>
            </a:endParaRP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ar-SA" dirty="0"/>
          </a:p>
          <a:p>
            <a:pPr lvl="0">
              <a:lnSpc>
                <a:spcPts val="2500"/>
              </a:lnSpc>
              <a:spcBef>
                <a:spcPts val="700"/>
              </a:spcBef>
              <a:buSzPts val="1960"/>
              <a:buBlip>
                <a:blip r:embed="rId2"/>
              </a:buBlip>
            </a:pPr>
            <a:endParaRPr lang="en-US" sz="2800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0" y="609603"/>
            <a:ext cx="8915400" cy="5867403"/>
          </a:xfrm>
        </p:spPr>
        <p:txBody>
          <a:bodyPr/>
          <a:lstStyle/>
          <a:p>
            <a:pPr lvl="0" algn="ctr">
              <a:spcBef>
                <a:spcPts val="700"/>
              </a:spcBef>
              <a:buNone/>
            </a:pPr>
            <a:r>
              <a:rPr lang="en-US" sz="2900" b="1" dirty="0">
                <a:solidFill>
                  <a:srgbClr val="FFCC00"/>
                </a:solidFill>
                <a:latin typeface="Arial" pitchFamily="34"/>
              </a:rPr>
              <a:t>Therapeutic uses of TCAs</a:t>
            </a:r>
          </a:p>
          <a:p>
            <a:pPr lvl="0" algn="ctr">
              <a:spcBef>
                <a:spcPts val="700"/>
              </a:spcBef>
              <a:buNone/>
            </a:pPr>
            <a:endParaRPr lang="en-US" sz="2900" b="1" dirty="0">
              <a:solidFill>
                <a:srgbClr val="FFCC00"/>
              </a:solidFill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Endogenous (Major) Depression  -- moderate to severe.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Panic attack /acute episode of anxiety.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itchFamily="34"/>
              </a:rPr>
              <a:t>Imipramine is used for treatment of nocturnal enuresis in children and geriatric patients as it constricts internal </a:t>
            </a:r>
            <a:r>
              <a:rPr lang="en-US" sz="2400" b="1" dirty="0">
                <a:latin typeface="Arial" pitchFamily="34"/>
              </a:rPr>
              <a:t>urethral sphincter (anti-muscarinic effect).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Generalized Anxiety Disorder (GAD).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Obsessive Compulsive Disorder (OCD)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Attention Deficit Hyperkinetic Disorder (ADHD).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Chronic neuropathic pains or unexplained body pains.</a:t>
            </a:r>
          </a:p>
          <a:p>
            <a:pPr lvl="0">
              <a:lnSpc>
                <a:spcPct val="60000"/>
              </a:lnSpc>
              <a:spcBef>
                <a:spcPts val="500"/>
              </a:spcBef>
              <a:buNone/>
            </a:pPr>
            <a:endParaRPr lang="en-US" sz="2000" b="1" dirty="0"/>
          </a:p>
          <a:p>
            <a:pPr lvl="0">
              <a:spcBef>
                <a:spcPts val="300"/>
              </a:spcBef>
              <a:buNone/>
            </a:pPr>
            <a:endParaRPr lang="en-US" sz="1400" b="1" dirty="0"/>
          </a:p>
        </p:txBody>
      </p:sp>
      <p:pic>
        <p:nvPicPr>
          <p:cNvPr id="3" name="Picture 7" descr="bedwet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96336" y="3284984"/>
            <a:ext cx="1447796" cy="1306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ADH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91396" y="5507038"/>
            <a:ext cx="1577970" cy="1303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0" y="304796"/>
            <a:ext cx="8229600" cy="533396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Interaction of TCAs with other drugs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143000"/>
            <a:ext cx="8229600" cy="54864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TCA are strongly bound to plasma protein</a:t>
            </a:r>
            <a:r>
              <a:rPr lang="en-GB" sz="2000" dirty="0">
                <a:latin typeface="Arial" pitchFamily="34"/>
              </a:rPr>
              <a:t>, </a:t>
            </a:r>
            <a:r>
              <a:rPr lang="en-US" sz="2000" b="1" dirty="0">
                <a:latin typeface="Arial" pitchFamily="34"/>
              </a:rPr>
              <a:t>therefore their effect can be potentiated by drugs that compete for their 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plasma protein binding site</a:t>
            </a:r>
            <a:r>
              <a:rPr lang="en-US" sz="2000" b="1" dirty="0"/>
              <a:t> (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Aspirin and </a:t>
            </a:r>
            <a:r>
              <a:rPr lang="en-US" sz="2000" b="1" dirty="0" err="1">
                <a:solidFill>
                  <a:srgbClr val="FFCC00"/>
                </a:solidFill>
                <a:latin typeface="Arial" pitchFamily="34"/>
              </a:rPr>
              <a:t>Phenylbutazone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TCAs are metabolized by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liver microsomal enzymes</a:t>
            </a:r>
            <a:r>
              <a:rPr lang="en-US" sz="2000" b="1" dirty="0">
                <a:latin typeface="Arial" pitchFamily="34"/>
              </a:rPr>
              <a:t>, therefore their effect can be reduced by inducers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(Barbiturates</a:t>
            </a:r>
            <a:r>
              <a:rPr lang="en-US" sz="2000" b="1" dirty="0">
                <a:latin typeface="Arial" pitchFamily="34"/>
              </a:rPr>
              <a:t>), or potentiated by inhibitors of liver enzymes (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Oral contraceptives, Antipsychotics, and SSRIs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GB" sz="2000" b="1" dirty="0">
                <a:latin typeface="Arial" pitchFamily="34"/>
              </a:rPr>
              <a:t>TCAs </a:t>
            </a:r>
            <a:r>
              <a:rPr lang="en-US" sz="2000" b="1" dirty="0">
                <a:latin typeface="Arial" pitchFamily="34"/>
              </a:rPr>
              <a:t>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reuptake</a:t>
            </a:r>
            <a:r>
              <a:rPr lang="en-US" sz="2000" b="1" dirty="0">
                <a:latin typeface="Arial" pitchFamily="34"/>
              </a:rPr>
              <a:t>) </a:t>
            </a:r>
            <a:r>
              <a:rPr lang="en-GB" sz="2000" b="1" dirty="0">
                <a:latin typeface="Arial" pitchFamily="34"/>
              </a:rPr>
              <a:t>should not be given with MAOIs</a:t>
            </a:r>
            <a:r>
              <a:rPr lang="en-US" sz="2000" b="1" dirty="0">
                <a:latin typeface="Arial" pitchFamily="34"/>
              </a:rPr>
              <a:t> 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degradation</a:t>
            </a:r>
            <a:r>
              <a:rPr lang="en-US" sz="2000" b="1" dirty="0">
                <a:latin typeface="Arial" pitchFamily="34"/>
              </a:rPr>
              <a:t>)</a:t>
            </a:r>
            <a:r>
              <a:rPr lang="en-GB" sz="2000" dirty="0">
                <a:latin typeface="Arial" pitchFamily="34"/>
              </a:rPr>
              <a:t>                </a:t>
            </a:r>
            <a:r>
              <a:rPr lang="en-US" sz="2000" b="1" dirty="0">
                <a:latin typeface="Arial" pitchFamily="34"/>
              </a:rPr>
              <a:t>“serotonergic and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hypertensive crisis</a:t>
            </a:r>
            <a:r>
              <a:rPr lang="en-US" sz="2000" b="1" dirty="0">
                <a:latin typeface="Arial" pitchFamily="34"/>
              </a:rPr>
              <a:t>".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 Additive to antipsychotics  &amp; anti- </a:t>
            </a:r>
            <a:r>
              <a:rPr lang="en-US" sz="2000" b="1" dirty="0" err="1">
                <a:latin typeface="Arial" pitchFamily="34"/>
              </a:rPr>
              <a:t>parkinsonisms</a:t>
            </a:r>
            <a:r>
              <a:rPr lang="en-US" sz="2000" b="1" dirty="0">
                <a:latin typeface="Arial" pitchFamily="34"/>
              </a:rPr>
              <a:t> </a:t>
            </a:r>
            <a:r>
              <a:rPr lang="en-US" sz="2000" b="1" dirty="0">
                <a:latin typeface="Wingdings 3"/>
              </a:rPr>
              <a:t></a:t>
            </a:r>
            <a:r>
              <a:rPr lang="en-US" sz="2000" b="1" dirty="0">
                <a:latin typeface="Arial" pitchFamily="34"/>
              </a:rPr>
              <a:t> anti-</a:t>
            </a:r>
            <a:br>
              <a:rPr lang="en-US" sz="2000" b="1" dirty="0">
                <a:latin typeface="Arial" pitchFamily="34"/>
              </a:rPr>
            </a:br>
            <a:r>
              <a:rPr lang="en-US" sz="2000" b="1" dirty="0">
                <a:latin typeface="Arial" pitchFamily="34"/>
              </a:rPr>
              <a:t>    cholinergic effects.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marL="0" lvl="0" indent="0" algn="just" hangingPunct="1">
              <a:spcBef>
                <a:spcPts val="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 b="1" dirty="0">
              <a:solidFill>
                <a:srgbClr val="00FF00"/>
              </a:solidFill>
              <a:latin typeface="Arial" pitchFamily="34"/>
            </a:endParaRPr>
          </a:p>
        </p:txBody>
      </p:sp>
      <p:sp>
        <p:nvSpPr>
          <p:cNvPr id="4" name="Right Arrow 1"/>
          <p:cNvSpPr/>
          <p:nvPr/>
        </p:nvSpPr>
        <p:spPr>
          <a:xfrm>
            <a:off x="6781803" y="4114800"/>
            <a:ext cx="977895" cy="331790"/>
          </a:xfrm>
          <a:custGeom>
            <a:avLst>
              <a:gd name="f0" fmla="val 1793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Picture 7" descr="MCj03708440000[1]"/>
          <p:cNvSpPr/>
          <p:nvPr/>
        </p:nvSpPr>
        <p:spPr>
          <a:xfrm>
            <a:off x="7988298" y="381003"/>
            <a:ext cx="952503" cy="15240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639759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Contraindications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525959"/>
          </a:xfrm>
        </p:spPr>
        <p:txBody>
          <a:bodyPr/>
          <a:lstStyle/>
          <a:p>
            <a:pPr lvl="0" hangingPunct="1"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TCAs should not be used in patients with 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Glaucoma </a:t>
            </a:r>
            <a:r>
              <a:rPr lang="en-GB" sz="2400" b="1" dirty="0">
                <a:latin typeface="Arial" pitchFamily="34"/>
              </a:rPr>
              <a:t>or with 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enlarged prostate</a:t>
            </a:r>
            <a:r>
              <a:rPr lang="en-GB" sz="2400" b="1" dirty="0">
                <a:latin typeface="Arial" pitchFamily="34"/>
              </a:rPr>
              <a:t> because of their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atropine-like action</a:t>
            </a:r>
            <a:r>
              <a:rPr lang="en-GB" sz="2400" dirty="0">
                <a:latin typeface="Arial" pitchFamily="34"/>
              </a:rPr>
              <a:t>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TCAs</a:t>
            </a:r>
            <a:r>
              <a:rPr lang="en-US" sz="2400" b="1" dirty="0">
                <a:latin typeface="Arial" pitchFamily="34"/>
              </a:rPr>
              <a:t> (given alone) are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contraindicated in manic-depressive illness</a:t>
            </a:r>
            <a:r>
              <a:rPr lang="en-US" sz="2400" b="1" dirty="0">
                <a:latin typeface="Arial" pitchFamily="34"/>
              </a:rPr>
              <a:t>, because they tend to "switch" the depressed patient to the "manic" phase, therefore, they should be combined with "lithium salts".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ar-SA" dirty="0"/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Seizure disorders (TCAs increases NA level in brain)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445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Monoamine Oxidase Inhibitors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524003"/>
            <a:ext cx="8382003" cy="4906963"/>
          </a:xfrm>
        </p:spPr>
        <p:txBody>
          <a:bodyPr/>
          <a:lstStyle/>
          <a:p>
            <a:pPr lvl="0"/>
            <a:r>
              <a:rPr lang="en-US" b="1">
                <a:solidFill>
                  <a:srgbClr val="00FF00"/>
                </a:solidFill>
                <a:latin typeface="Arial" pitchFamily="34"/>
              </a:rPr>
              <a:t>Clinical Uses: </a:t>
            </a:r>
            <a:r>
              <a:rPr lang="en-US" b="1">
                <a:latin typeface="Arial" pitchFamily="34"/>
              </a:rPr>
              <a:t>Only used for refractory cases and in atypical depression where phobia and anxiety are prominent symptoms.</a:t>
            </a:r>
          </a:p>
          <a:p>
            <a:pPr lvl="0"/>
            <a:r>
              <a:rPr lang="en-US" b="1">
                <a:latin typeface="Arial Narrow" pitchFamily="34"/>
              </a:rPr>
              <a:t>Limited use now because;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ADR, Food &amp; Drug Interactions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 Low antidepressant efficacy</a:t>
            </a:r>
          </a:p>
          <a:p>
            <a:pPr marL="0" lvl="0" indent="0">
              <a:buNone/>
            </a:pPr>
            <a:r>
              <a:rPr lang="en-US" b="1">
                <a:latin typeface="Arial Narrow" pitchFamily="34"/>
              </a:rPr>
              <a:t>= </a:t>
            </a:r>
            <a:r>
              <a:rPr lang="en-US" b="1">
                <a:solidFill>
                  <a:srgbClr val="FFFF00"/>
                </a:solidFill>
                <a:latin typeface="Arial Narrow" pitchFamily="34"/>
              </a:rPr>
              <a:t>Low  benefit/risk ratio </a:t>
            </a:r>
            <a:endParaRPr lang="en-US">
              <a:solidFill>
                <a:srgbClr val="FFFF00"/>
              </a:solidFill>
              <a:latin typeface="Arial Narrow" pitchFamily="34"/>
            </a:endParaRPr>
          </a:p>
          <a:p>
            <a:pPr lvl="0" hangingPunct="1">
              <a:lnSpc>
                <a:spcPct val="90000"/>
              </a:lnSpc>
              <a:buNone/>
            </a:pPr>
            <a:endParaRPr lang="el-GR" b="1">
              <a:latin typeface="Arial" pitchFamily="34"/>
            </a:endParaRPr>
          </a:p>
          <a:p>
            <a:pPr lvl="0">
              <a:buNone/>
            </a:pPr>
            <a:endParaRPr lang="ar-SA"/>
          </a:p>
          <a:p>
            <a:pPr lvl="0" hangingPunct="1">
              <a:buNone/>
            </a:pPr>
            <a:endParaRPr lang="en-GB" b="1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304796"/>
            <a:ext cx="8229600" cy="1143000"/>
          </a:xfrm>
        </p:spPr>
        <p:txBody>
          <a:bodyPr/>
          <a:lstStyle/>
          <a:p>
            <a:pPr lvl="0" hangingPunct="1"/>
            <a:r>
              <a:rPr lang="en-GB" sz="3200">
                <a:solidFill>
                  <a:srgbClr val="FFCC00"/>
                </a:solidFill>
                <a:latin typeface="Arial" pitchFamily="34"/>
              </a:rPr>
              <a:t>Monoamine Oxidase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4953003"/>
          </a:xfrm>
        </p:spPr>
        <p:txBody>
          <a:bodyPr/>
          <a:lstStyle/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q"/>
            </a:pPr>
            <a:r>
              <a:rPr lang="en-US" sz="2400" b="1" kern="1200" dirty="0">
                <a:latin typeface="Arial Narrow" pitchFamily="34"/>
              </a:rPr>
              <a:t>MAO is a mitochondrial enzyme found in nearly all tissues</a:t>
            </a:r>
          </a:p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Ø"/>
            </a:pPr>
            <a:r>
              <a:rPr lang="en-US" sz="2400" b="1" kern="1200" dirty="0">
                <a:latin typeface="Arial Narrow" pitchFamily="34"/>
              </a:rPr>
              <a:t> Two forms of monoamine oxidase</a:t>
            </a:r>
            <a:r>
              <a:rPr lang="en-US" sz="2400" b="1" dirty="0">
                <a:latin typeface="Arial Narrow" pitchFamily="34"/>
              </a:rPr>
              <a:t> exist: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MAO-A</a:t>
            </a:r>
            <a:r>
              <a:rPr lang="en-US" sz="2400" b="1" kern="1200" dirty="0">
                <a:latin typeface="Arial Narrow" pitchFamily="34"/>
              </a:rPr>
              <a:t> responsible for 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NE, 5-HT </a:t>
            </a:r>
            <a:r>
              <a:rPr lang="en-US" sz="2400" b="1" kern="1200" dirty="0">
                <a:latin typeface="Arial Narrow" pitchFamily="34"/>
              </a:rPr>
              <a:t>catabolism. It also metabolizes </a:t>
            </a:r>
            <a:r>
              <a:rPr lang="en-US" sz="2400" b="1" kern="1200" dirty="0" err="1">
                <a:latin typeface="Arial Narrow" pitchFamily="34"/>
              </a:rPr>
              <a:t>tyramine</a:t>
            </a:r>
            <a:r>
              <a:rPr lang="en-US" sz="2400" b="1" kern="1200" dirty="0">
                <a:latin typeface="Arial Narrow" pitchFamily="34"/>
              </a:rPr>
              <a:t> of ingested food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kern="1200" dirty="0">
                <a:solidFill>
                  <a:srgbClr val="FF0000"/>
                </a:solidFill>
                <a:latin typeface="Arial Narrow" pitchFamily="34"/>
              </a:rPr>
              <a:t>MAO-B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 </a:t>
            </a:r>
            <a:r>
              <a:rPr lang="en-US" sz="2400" b="1" kern="1200" dirty="0">
                <a:latin typeface="Arial Narrow" pitchFamily="34"/>
              </a:rPr>
              <a:t>is more selective for 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dopamine</a:t>
            </a:r>
            <a:r>
              <a:rPr lang="en-US" sz="2400" b="1" kern="1200" dirty="0">
                <a:latin typeface="Arial Narrow" pitchFamily="34"/>
              </a:rPr>
              <a:t> metabolism</a:t>
            </a:r>
            <a:endParaRPr lang="en-AU" sz="2400" b="1" kern="1200" dirty="0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6" y="2209803"/>
            <a:ext cx="7773991" cy="58420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Monoamine Oxidase Inhibitors (MAOIs</a:t>
            </a:r>
            <a:r>
              <a:rPr lang="en-GB" sz="1800" b="0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)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5" name="Content Placeholder 12" descr="normal monoamine transmiss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95603"/>
            <a:ext cx="3276596" cy="36247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miter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  <p:pic>
        <p:nvPicPr>
          <p:cNvPr id="6" name="Content Placeholder 11" descr="effect of MAO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992" y="2895603"/>
            <a:ext cx="3199604" cy="36890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round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 b="1">
                <a:solidFill>
                  <a:srgbClr val="FFCC00"/>
                </a:solidFill>
                <a:latin typeface="Arial" pitchFamily="34"/>
              </a:rPr>
              <a:t>Monoamine Oxidase Inhibitors (MAOIs)</a:t>
            </a:r>
          </a:p>
          <a:p>
            <a:pPr lvl="0" algn="ctr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>
              <a:solidFill>
                <a:srgbClr val="00FF00"/>
              </a:solidFill>
              <a:latin typeface="Arial" pitchFamily="34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>
                <a:solidFill>
                  <a:srgbClr val="00FF00"/>
                </a:solidFill>
                <a:latin typeface="Arial" pitchFamily="34"/>
              </a:rPr>
              <a:t>1- </a:t>
            </a: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Non Selective Inhibitors</a:t>
            </a:r>
            <a:r>
              <a:rPr lang="en-US" sz="2400" b="1">
                <a:solidFill>
                  <a:srgbClr val="66FFFF"/>
                </a:solidFill>
                <a:latin typeface="Arial Narrow" pitchFamily="34"/>
              </a:rPr>
              <a:t>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 &amp; MAO-B)</a:t>
            </a:r>
            <a:endParaRPr lang="en-US" sz="2400" b="1" i="1">
              <a:solidFill>
                <a:srgbClr val="FFFF99"/>
              </a:solidFill>
              <a:latin typeface="Arial Narrow" pitchFamily="34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Irreversible </a:t>
            </a:r>
            <a:r>
              <a:rPr lang="en-US" sz="2400" b="1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Phenelzine, long acting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Reversible</a:t>
            </a:r>
            <a:r>
              <a:rPr lang="en-US" sz="2400">
                <a:latin typeface="Arial Narrow" pitchFamily="34"/>
              </a:rPr>
              <a:t> </a:t>
            </a: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Tranylcypromine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2- Selective Reversible Inhibitors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Moclobemide,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(MAO-A) </a:t>
            </a:r>
            <a:r>
              <a:rPr lang="en-GB" sz="2400">
                <a:latin typeface="Arial Narrow" pitchFamily="34"/>
              </a:rPr>
              <a:t>(antidepressant action, Short acting)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Selegiline,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(MAO-B) </a:t>
            </a:r>
            <a:r>
              <a:rPr lang="en-GB" sz="2400">
                <a:latin typeface="Arial Narrow" pitchFamily="34"/>
              </a:rPr>
              <a:t>(used in the treatment of  Parkinsonism)</a:t>
            </a:r>
          </a:p>
          <a:p>
            <a:pPr lvl="0" hangingPunct="1">
              <a:lnSpc>
                <a:spcPct val="150000"/>
              </a:lnSpc>
              <a:spcBef>
                <a:spcPts val="600"/>
              </a:spcBef>
              <a:buChar char="v"/>
            </a:pPr>
            <a:r>
              <a:rPr lang="en-US" sz="2400" b="1">
                <a:latin typeface="Arial Narrow" pitchFamily="34"/>
              </a:rPr>
              <a:t>The effect of  irreversible </a:t>
            </a:r>
            <a:r>
              <a:rPr lang="en-GB" sz="2400" b="1">
                <a:latin typeface="Arial Narrow" pitchFamily="34"/>
              </a:rPr>
              <a:t>MAOIs</a:t>
            </a:r>
            <a:r>
              <a:rPr lang="en-US" sz="2400" b="1">
                <a:latin typeface="Arial Narrow" pitchFamily="34"/>
              </a:rPr>
              <a:t> persists for a period of 2-3 weeks after stopping treatment, time needed by the body to synthesize new enzyme.</a:t>
            </a:r>
            <a:endParaRPr lang="en-GB" sz="2400" b="1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>
                <a:latin typeface="Arial" pitchFamily="34"/>
              </a:rPr>
              <a:t>       </a:t>
            </a:r>
            <a:endParaRPr lang="en-GB" sz="2400" b="1">
              <a:solidFill>
                <a:srgbClr val="FFCC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Char char="§"/>
            </a:pP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Incidence:</a:t>
            </a:r>
            <a:r>
              <a:rPr lang="en-US" b="1" dirty="0">
                <a:latin typeface="Arial" pitchFamily="34"/>
              </a:rPr>
              <a:t> Depression is a chronic and recurrent illness that can affect at least 20% of the population at some period in their lifetime.  </a:t>
            </a:r>
          </a:p>
          <a:p>
            <a:pPr lvl="0" hangingPunct="1">
              <a:buNone/>
            </a:pPr>
            <a:r>
              <a:rPr lang="en-US" b="1" dirty="0">
                <a:latin typeface="Arial" pitchFamily="34"/>
              </a:rPr>
              <a:t> </a:t>
            </a:r>
          </a:p>
          <a:p>
            <a:pPr lvl="0" hangingPunct="1">
              <a:spcBef>
                <a:spcPts val="900"/>
              </a:spcBef>
              <a:buChar char="§"/>
            </a:pPr>
            <a:r>
              <a:rPr lang="en-US" sz="3600" b="1" dirty="0">
                <a:solidFill>
                  <a:srgbClr val="FFFF00"/>
                </a:solidFill>
                <a:latin typeface="Arial" pitchFamily="34"/>
              </a:rPr>
              <a:t>Cost:</a:t>
            </a:r>
            <a:r>
              <a:rPr lang="en-US" b="1" dirty="0">
                <a:solidFill>
                  <a:srgbClr val="FFFF00"/>
                </a:solidFill>
                <a:latin typeface="Arial" pitchFamily="34"/>
              </a:rPr>
              <a:t>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15-35 billions $ / year in USA 		only.</a:t>
            </a:r>
          </a:p>
          <a:p>
            <a:pPr lvl="0" hangingPunct="1">
              <a:buNone/>
            </a:pPr>
            <a:endParaRPr lang="ar-SA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>
                <a:solidFill>
                  <a:srgbClr val="FFCC00"/>
                </a:solidFill>
                <a:latin typeface="Arial" pitchFamily="34"/>
              </a:rPr>
              <a:t>Side Effects of MAOIs</a:t>
            </a:r>
            <a:endParaRPr lang="en-GB"/>
          </a:p>
        </p:txBody>
      </p:sp>
      <p:sp>
        <p:nvSpPr>
          <p:cNvPr id="3" name="Rectangle 3"/>
          <p:cNvSpPr/>
          <p:nvPr/>
        </p:nvSpPr>
        <p:spPr>
          <a:xfrm>
            <a:off x="228600" y="1447796"/>
            <a:ext cx="8458200" cy="30464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1-Antimuscarinic effects.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2- Postural hypotension.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3- Sexual dysfunction mainly with phenelzine.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4- Sedation, sleep disturbance.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5- Weight gain.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6- Hepatotoxicity ( phenelzine).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MAO inhibitors</a:t>
            </a:r>
            <a:endParaRPr lang="ar-SA" dirty="0"/>
          </a:p>
        </p:txBody>
      </p:sp>
      <p:pic>
        <p:nvPicPr>
          <p:cNvPr id="3" name="صورة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51" y="1530092"/>
            <a:ext cx="8833104" cy="328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title"/>
          </p:nvPr>
        </p:nvSpPr>
        <p:spPr>
          <a:xfrm>
            <a:off x="457200" y="381003"/>
            <a:ext cx="8229600" cy="1143000"/>
          </a:xfrm>
        </p:spPr>
        <p:txBody>
          <a:bodyPr/>
          <a:lstStyle/>
          <a:p>
            <a:pPr lvl="0"/>
            <a:br>
              <a:rPr lang="en-GB" sz="4000">
                <a:solidFill>
                  <a:srgbClr val="FFCC00"/>
                </a:solidFill>
                <a:latin typeface="Arial" pitchFamily="34"/>
              </a:rPr>
            </a:br>
            <a:r>
              <a:rPr lang="en-GB" sz="4000">
                <a:solidFill>
                  <a:srgbClr val="FFCC00"/>
                </a:solidFill>
                <a:latin typeface="Arial" pitchFamily="34"/>
              </a:rPr>
              <a:t>MAOIs interaction with tyramine</a:t>
            </a:r>
            <a:br>
              <a:rPr lang="en-GB" sz="4000">
                <a:solidFill>
                  <a:srgbClr val="FF3300"/>
                </a:solidFill>
                <a:latin typeface="Arial" pitchFamily="34"/>
              </a:rPr>
            </a:br>
            <a:r>
              <a:rPr lang="en-GB" sz="40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4800">
                <a:solidFill>
                  <a:srgbClr val="92D050"/>
                </a:solidFill>
                <a:latin typeface="Arial" pitchFamily="34"/>
              </a:rPr>
              <a:t>‘cheese reaction’</a:t>
            </a:r>
            <a:br>
              <a:rPr lang="en-GB" sz="4800">
                <a:solidFill>
                  <a:srgbClr val="92D050"/>
                </a:solidFill>
                <a:latin typeface="Arial" pitchFamily="34"/>
              </a:rPr>
            </a:br>
            <a:endParaRPr lang="en-US" sz="4800">
              <a:solidFill>
                <a:srgbClr val="92D050"/>
              </a:solidFill>
              <a:effectLst>
                <a:outerShdw blurRad="152400" dist="50799" dir="5039856">
                  <a:srgbClr val="E2E2E2"/>
                </a:outerShdw>
              </a:effectLst>
            </a:endParaRPr>
          </a:p>
        </p:txBody>
      </p:sp>
      <p:sp>
        <p:nvSpPr>
          <p:cNvPr id="3" name="Rectangle 5"/>
          <p:cNvSpPr txBox="1">
            <a:spLocks noGrp="1"/>
          </p:cNvSpPr>
          <p:nvPr>
            <p:ph idx="1"/>
          </p:nvPr>
        </p:nvSpPr>
        <p:spPr>
          <a:xfrm>
            <a:off x="228600" y="1676396"/>
            <a:ext cx="8716966" cy="4114800"/>
          </a:xfrm>
        </p:spPr>
        <p:txBody>
          <a:bodyPr/>
          <a:lstStyle/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This occurs when Tyramine rich foods are taken with MAOIs.</a:t>
            </a:r>
          </a:p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Tyramine rich foods include Old cheese , Concentrated yeast products, Pickled or smoked fish, Red beans, Red Wine, Chicken liver, Sausages.</a:t>
            </a:r>
          </a:p>
          <a:p>
            <a:pPr lvl="0" algn="just">
              <a:buChar char="q"/>
            </a:pP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latin typeface="Arial" pitchFamily="34"/>
              </a:rPr>
              <a:t> in food is normally degraded in the gut by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MAO-A.</a:t>
            </a:r>
            <a:r>
              <a:rPr lang="en-US" b="1">
                <a:solidFill>
                  <a:srgbClr val="FF0000"/>
                </a:solidFill>
                <a:latin typeface="Arial" pitchFamily="34"/>
              </a:rPr>
              <a:t> </a:t>
            </a:r>
            <a:endParaRPr lang="en-US" sz="2800" b="1">
              <a:solidFill>
                <a:srgbClr val="FF0000"/>
              </a:solidFill>
              <a:latin typeface="Arial" pitchFamily="34"/>
            </a:endParaRPr>
          </a:p>
        </p:txBody>
      </p:sp>
      <p:pic>
        <p:nvPicPr>
          <p:cNvPr id="4" name="Picture 7" descr="image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5054602"/>
            <a:ext cx="1425577" cy="1727201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  <p:pic>
        <p:nvPicPr>
          <p:cNvPr id="5" name="Picture 9" descr="mouse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800600" y="4953003"/>
            <a:ext cx="2590796" cy="190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9" descr="images(06)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391396" y="5226874"/>
            <a:ext cx="1665286" cy="1252535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idx="1"/>
          </p:nvPr>
        </p:nvSpPr>
        <p:spPr>
          <a:xfrm>
            <a:off x="228600" y="457200"/>
            <a:ext cx="8716966" cy="5181603"/>
          </a:xfrm>
        </p:spPr>
        <p:txBody>
          <a:bodyPr/>
          <a:lstStyle/>
          <a:p>
            <a:pPr lvl="0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Since the enzyme is inhibited by MAOIs,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>
                <a:latin typeface="Arial" pitchFamily="34"/>
              </a:rPr>
              <a:t>from ingested food is absorbed, and then taken up into adrenergic neurons where it is converted into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octopamine</a:t>
            </a:r>
            <a:r>
              <a:rPr lang="en-US" sz="2800">
                <a:latin typeface="Arial" pitchFamily="34"/>
              </a:rPr>
              <a:t> - a false transmitter which causes massive release of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NE</a:t>
            </a:r>
            <a:r>
              <a:rPr lang="en-US" sz="2800">
                <a:latin typeface="Arial" pitchFamily="34"/>
              </a:rPr>
              <a:t> and may result in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hypertensive crisis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;</a:t>
            </a: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800">
                <a:latin typeface="Arial" pitchFamily="34"/>
              </a:rPr>
              <a:t>severe hypertension, severe headache and fatal intracranial haemorrhage.</a:t>
            </a:r>
          </a:p>
          <a:p>
            <a:pPr marL="0" lvl="0" indent="0">
              <a:spcBef>
                <a:spcPts val="700"/>
              </a:spcBef>
              <a:buNone/>
            </a:pPr>
            <a:endParaRPr lang="en-GB" sz="2800">
              <a:solidFill>
                <a:srgbClr val="FFC000"/>
              </a:solidFill>
              <a:latin typeface="Arial" pitchFamily="34"/>
            </a:endParaRPr>
          </a:p>
          <a:p>
            <a:pPr lvl="0">
              <a:spcBef>
                <a:spcPts val="700"/>
              </a:spcBef>
              <a:buChar char="q"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The special advantage claimed for </a:t>
            </a:r>
            <a:r>
              <a:rPr lang="en-GB" sz="2800" b="1" u="sng">
                <a:solidFill>
                  <a:srgbClr val="FFFF00"/>
                </a:solidFill>
                <a:latin typeface="Arial" pitchFamily="34"/>
              </a:rPr>
              <a:t>Moclobemide </a:t>
            </a:r>
            <a:r>
              <a:rPr lang="en-GB" sz="2800" b="1" u="sng">
                <a:solidFill>
                  <a:srgbClr val="00FF00"/>
                </a:solidFill>
                <a:latin typeface="Arial" pitchFamily="34"/>
              </a:rPr>
              <a:t>is that, No cheese reaction occurs with its use.</a:t>
            </a:r>
          </a:p>
          <a:p>
            <a:pPr lvl="0">
              <a:spcBef>
                <a:spcPts val="600"/>
              </a:spcBef>
              <a:buChar char="q"/>
            </a:pPr>
            <a:endParaRPr lang="en-GB" sz="2400" b="1" u="sng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 sz="4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839203" cy="4525959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1- Pethidine: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  MAOIs</a:t>
            </a:r>
            <a:r>
              <a:rPr lang="en-GB" sz="2800" b="1" dirty="0">
                <a:latin typeface="Arial" pitchFamily="34"/>
              </a:rPr>
              <a:t> interact with the </a:t>
            </a: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opioid receptor agonist (pethidine)</a:t>
            </a:r>
            <a:r>
              <a:rPr lang="en-GB" sz="2800" b="1" dirty="0">
                <a:latin typeface="Arial" pitchFamily="34"/>
              </a:rPr>
              <a:t> which may cause  </a:t>
            </a:r>
            <a:r>
              <a:rPr lang="en-GB" sz="2800" b="1" dirty="0">
                <a:solidFill>
                  <a:srgbClr val="FF3300"/>
                </a:solidFill>
                <a:latin typeface="Arial" pitchFamily="34"/>
              </a:rPr>
              <a:t>severe hyperpyrexia, restlessness, coma, hypotension.</a:t>
            </a:r>
            <a:r>
              <a:rPr lang="en-GB" sz="2800" b="1" dirty="0">
                <a:latin typeface="Arial" pitchFamily="34"/>
              </a:rPr>
              <a:t> The mechanism still unclear – but it is likely that an abnormal pethidine metabolite is produced because of inhibition of normal demethylation pathway.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solidFill>
                  <a:srgbClr val="92D050"/>
                </a:solidFill>
                <a:latin typeface="Arial" pitchFamily="34"/>
              </a:rPr>
              <a:t>2-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Levodopa: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Precursor of dopamine can interact with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leading to </a:t>
            </a:r>
            <a:r>
              <a:rPr lang="en-US" sz="2800" b="1" dirty="0">
                <a:solidFill>
                  <a:srgbClr val="00B050"/>
                </a:solidFill>
                <a:latin typeface="Arial" pitchFamily="34"/>
              </a:rPr>
              <a:t>mania</a:t>
            </a:r>
            <a:r>
              <a:rPr lang="en-US" sz="2800" b="1" dirty="0">
                <a:latin typeface="Arial" pitchFamily="34"/>
              </a:rPr>
              <a:t> and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</a:t>
            </a:r>
            <a:r>
              <a:rPr lang="en-US" sz="2800" b="1" dirty="0">
                <a:latin typeface="Arial" pitchFamily="34"/>
              </a:rPr>
              <a:t>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3- Amphetamine and Ephedrine:</a:t>
            </a: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latin typeface="Arial" pitchFamily="34"/>
              </a:rPr>
              <a:t>    </a:t>
            </a:r>
            <a:r>
              <a:rPr lang="en-GB" sz="2400" b="1" dirty="0">
                <a:latin typeface="Arial" pitchFamily="34"/>
              </a:rPr>
              <a:t>I</a:t>
            </a:r>
            <a:r>
              <a:rPr lang="en-US" sz="2400" b="1" dirty="0" err="1">
                <a:latin typeface="Arial" pitchFamily="34"/>
              </a:rPr>
              <a:t>ndirectly</a:t>
            </a:r>
            <a:r>
              <a:rPr lang="en-US" sz="2400" b="1" dirty="0">
                <a:latin typeface="Arial" pitchFamily="34"/>
              </a:rPr>
              <a:t> acting </a:t>
            </a:r>
            <a:r>
              <a:rPr lang="en-US" sz="2400" b="1" dirty="0" err="1">
                <a:latin typeface="Arial" pitchFamily="34"/>
              </a:rPr>
              <a:t>sympathomimetics</a:t>
            </a:r>
            <a:r>
              <a:rPr lang="en-GB" sz="2400" dirty="0">
                <a:latin typeface="Arial" pitchFamily="34"/>
              </a:rPr>
              <a:t> </a:t>
            </a:r>
            <a:r>
              <a:rPr lang="en-US" sz="2800" b="1" dirty="0">
                <a:latin typeface="Arial" pitchFamily="34"/>
              </a:rPr>
              <a:t>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causing the liberation of accumulated monoamines in neuronal terminals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hangingPunct="1">
              <a:spcBef>
                <a:spcPts val="600"/>
              </a:spcBef>
            </a:pPr>
            <a:endParaRPr lang="en-GB" sz="2400" b="1" dirty="0">
              <a:solidFill>
                <a:srgbClr val="00FF00"/>
              </a:solidFill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4</a:t>
            </a:r>
            <a:r>
              <a:rPr lang="en-US" sz="2800" b="1" dirty="0">
                <a:solidFill>
                  <a:srgbClr val="00FF00"/>
                </a:solidFill>
              </a:rPr>
              <a:t>-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TCAs</a:t>
            </a:r>
            <a:r>
              <a:rPr lang="en-US" sz="2800" b="1" dirty="0">
                <a:latin typeface="Arial" pitchFamily="34"/>
              </a:rPr>
              <a:t> (inhibitors of monoamine reuptake) 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(inhibitors of monoamine degradation)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5- MAOIs &amp; SSRIs </a:t>
            </a:r>
            <a:r>
              <a:rPr lang="en-US" sz="2800" b="1" dirty="0">
                <a:latin typeface="Arial" pitchFamily="34"/>
              </a:rPr>
              <a:t>------- Serotonin syndrome (give 1-2weeks gap before </a:t>
            </a:r>
            <a:r>
              <a:rPr lang="en-US" sz="2800" b="1" dirty="0" err="1">
                <a:latin typeface="Arial" pitchFamily="34"/>
              </a:rPr>
              <a:t>initaiating</a:t>
            </a:r>
            <a:r>
              <a:rPr lang="en-US" sz="2800" b="1" dirty="0">
                <a:latin typeface="Arial" pitchFamily="34"/>
              </a:rPr>
              <a:t> SSRIs). 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spcBef>
                <a:spcPts val="1200"/>
              </a:spcBef>
              <a:buNone/>
            </a:pPr>
            <a:r>
              <a:rPr lang="en-US" sz="4800">
                <a:solidFill>
                  <a:srgbClr val="FFC000"/>
                </a:solidFill>
              </a:rPr>
              <a:t>To be continued…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5592763"/>
          </a:xfrm>
        </p:spPr>
        <p:txBody>
          <a:bodyPr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000"/>
                </a:solidFill>
                <a:latin typeface="Arial" pitchFamily="34"/>
              </a:rPr>
              <a:t>Classification of Depression</a:t>
            </a:r>
          </a:p>
          <a:p>
            <a:pPr lvl="0" hangingPunct="1">
              <a:buNone/>
            </a:pPr>
            <a:endParaRPr lang="en-GB" dirty="0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FFC000"/>
                </a:solidFill>
                <a:latin typeface="Arial" pitchFamily="34"/>
              </a:rPr>
              <a:t>A) According to severity of symptoms:</a:t>
            </a:r>
          </a:p>
          <a:p>
            <a:pPr marL="0" lvl="0" indent="0" hangingPunct="1">
              <a:spcBef>
                <a:spcPts val="700"/>
              </a:spcBef>
              <a:buNone/>
            </a:pPr>
            <a:endParaRPr lang="en-GB" sz="28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 dirty="0">
                <a:solidFill>
                  <a:srgbClr val="00FF00"/>
                </a:solidFill>
                <a:latin typeface="Arial" pitchFamily="34"/>
              </a:rPr>
              <a:t>1. Mild depression</a:t>
            </a:r>
            <a:r>
              <a:rPr lang="en-GB" dirty="0">
                <a:latin typeface="Arial" pitchFamily="34"/>
              </a:rPr>
              <a:t>---------self-limiting</a:t>
            </a:r>
          </a:p>
          <a:p>
            <a:pPr lvl="0" hangingPunct="1">
              <a:buNone/>
            </a:pPr>
            <a:r>
              <a:rPr lang="en-GB" b="1" dirty="0">
                <a:solidFill>
                  <a:srgbClr val="00FF00"/>
                </a:solidFill>
                <a:latin typeface="Arial" pitchFamily="34"/>
              </a:rPr>
              <a:t>2. Moderate depression </a:t>
            </a:r>
            <a:r>
              <a:rPr lang="en-GB" dirty="0">
                <a:latin typeface="Arial" pitchFamily="34"/>
              </a:rPr>
              <a:t>-------difficulties at</a:t>
            </a:r>
          </a:p>
          <a:p>
            <a:pPr lvl="0" hangingPunct="1">
              <a:buNone/>
            </a:pPr>
            <a:r>
              <a:rPr lang="en-GB" dirty="0">
                <a:latin typeface="Arial" pitchFamily="34"/>
              </a:rPr>
              <a:t>     home and work</a:t>
            </a:r>
          </a:p>
          <a:p>
            <a:pPr lvl="0" hangingPunct="1">
              <a:buNone/>
            </a:pPr>
            <a:r>
              <a:rPr lang="en-GB" b="1" dirty="0">
                <a:solidFill>
                  <a:srgbClr val="00FF00"/>
                </a:solidFill>
                <a:latin typeface="Arial" pitchFamily="34"/>
              </a:rPr>
              <a:t>3. Severe depression </a:t>
            </a:r>
            <a:r>
              <a:rPr lang="en-GB" dirty="0">
                <a:latin typeface="Arial" pitchFamily="34"/>
              </a:rPr>
              <a:t>--------serious,</a:t>
            </a:r>
          </a:p>
          <a:p>
            <a:pPr lvl="0" hangingPunct="1">
              <a:buNone/>
            </a:pPr>
            <a:r>
              <a:rPr lang="en-GB" dirty="0">
                <a:latin typeface="Arial" pitchFamily="34"/>
              </a:rPr>
              <a:t>     associated with </a:t>
            </a:r>
            <a:r>
              <a:rPr lang="en-GB" dirty="0">
                <a:solidFill>
                  <a:srgbClr val="FFFF00"/>
                </a:solidFill>
                <a:latin typeface="Arial" pitchFamily="34"/>
              </a:rPr>
              <a:t>suicidal thoughts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229600" cy="5668959"/>
          </a:xfrm>
        </p:spPr>
        <p:txBody>
          <a:bodyPr/>
          <a:lstStyle/>
          <a:p>
            <a:pPr marL="457200" lvl="0" indent="-45720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B) According to type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GB" sz="20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1- Unipolar depression (major depression):</a:t>
            </a:r>
          </a:p>
          <a:p>
            <a:pPr lvl="1">
              <a:spcBef>
                <a:spcPts val="400"/>
              </a:spcBef>
              <a:buClr>
                <a:srgbClr val="007399"/>
              </a:buClr>
            </a:pPr>
            <a:r>
              <a:rPr lang="en-US" sz="1800" dirty="0">
                <a:latin typeface="Arial Rounded MT Bold" pitchFamily="34"/>
              </a:rPr>
              <a:t>mood swings are always in the same direction (</a:t>
            </a:r>
            <a:r>
              <a:rPr lang="en-US" sz="1800" dirty="0" err="1">
                <a:latin typeface="Arial Rounded MT Bold" pitchFamily="34"/>
              </a:rPr>
              <a:t>depresion</a:t>
            </a:r>
            <a:r>
              <a:rPr lang="en-US" sz="1800" dirty="0">
                <a:latin typeface="Arial Rounded MT Bold" pitchFamily="34"/>
              </a:rPr>
              <a:t>)</a:t>
            </a:r>
            <a:r>
              <a:rPr lang="en-CA" sz="1800" dirty="0">
                <a:latin typeface="Arial Rounded MT Bold" pitchFamily="34"/>
              </a:rPr>
              <a:t> 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600" b="1" dirty="0">
                <a:latin typeface="Arial" pitchFamily="34"/>
              </a:rPr>
              <a:t>		</a:t>
            </a:r>
            <a:endParaRPr lang="en-GB" sz="1600" b="1" dirty="0">
              <a:solidFill>
                <a:srgbClr val="00FF00"/>
              </a:solidFill>
              <a:latin typeface="Arial" pitchFamily="34"/>
            </a:endParaRP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2- Bipolar depression (manic-depressive):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0"/>
              </a:spcBef>
              <a:buNone/>
            </a:pPr>
            <a:endParaRPr lang="en-GB" sz="200" b="1" dirty="0">
              <a:solidFill>
                <a:srgbClr val="00FF00"/>
              </a:solidFill>
              <a:latin typeface="Arial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/>
              <a:t> </a:t>
            </a:r>
            <a:r>
              <a:rPr lang="en-CA" sz="1800" dirty="0">
                <a:latin typeface="Arial Rounded MT Bold" pitchFamily="34"/>
              </a:rPr>
              <a:t>in which </a:t>
            </a:r>
            <a:r>
              <a:rPr lang="en-CA" sz="1800" dirty="0">
                <a:solidFill>
                  <a:srgbClr val="FFFF00"/>
                </a:solidFill>
                <a:latin typeface="Arial Rounded MT Bold" pitchFamily="34"/>
              </a:rPr>
              <a:t>depression alternates with mania</a:t>
            </a: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>
                <a:solidFill>
                  <a:srgbClr val="FFFF00"/>
                </a:solidFill>
                <a:latin typeface="Arial" pitchFamily="34"/>
              </a:rPr>
              <a:t>  </a:t>
            </a:r>
            <a:r>
              <a:rPr lang="en-US" sz="1800" dirty="0">
                <a:latin typeface="Arial Rounded MT Bold" pitchFamily="34"/>
              </a:rPr>
              <a:t>It is mainly hereditary and appears in early adult life</a:t>
            </a:r>
          </a:p>
          <a:p>
            <a:pPr lvl="0" hangingPunct="1">
              <a:spcBef>
                <a:spcPts val="400"/>
              </a:spcBef>
              <a:buNone/>
            </a:pPr>
            <a:endParaRPr lang="en-GB" sz="18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spcBef>
                <a:spcPts val="400"/>
              </a:spcBef>
              <a:buNone/>
            </a:pPr>
            <a:endParaRPr lang="en-GB" sz="1800" dirty="0">
              <a:latin typeface="Arial Rounded MT Bold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endParaRPr lang="en-CA" sz="2000" dirty="0">
              <a:solidFill>
                <a:srgbClr val="FF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76196" y="-381003"/>
            <a:ext cx="8229600" cy="68580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Arial" pitchFamily="34"/>
              </a:rPr>
              <a:t>Symptoms of Depression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Loss of energy and interest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Diminished ability to enjoy oneself.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Decreased -- or increased -- sleeping or appetite.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Difficulty in concentrating; indecisiveness; slowed or fuzzy thinking.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Exaggerated feelings of sadness, hopelessness, or anxiety.</a:t>
            </a: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Feelings of worthlessness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Recurring thoughts about death and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suicide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If most of these symptoms last for two weeks or more, the person probably has Depressive illness.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71198" y="5085184"/>
            <a:ext cx="1269196" cy="1676396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533396" y="-761996"/>
            <a:ext cx="8229600" cy="82296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None/>
            </a:pPr>
            <a:endParaRPr lang="en-US" dirty="0"/>
          </a:p>
          <a:p>
            <a:pPr lvl="0" hangingPunct="1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/>
              </a:rPr>
              <a:t>Symptoms of Mania</a:t>
            </a:r>
          </a:p>
          <a:p>
            <a:pPr lvl="0" hangingPunct="1"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r>
              <a:rPr lang="en-US" sz="2800" b="1" dirty="0">
                <a:latin typeface="Arial" pitchFamily="34"/>
              </a:rPr>
              <a:t>causes mood swings creating periods with the following symptoms: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A high energy level with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decreased need for sleep.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Unwarranted or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exaggerated belief</a:t>
            </a:r>
            <a:r>
              <a:rPr lang="en-US" sz="2400" b="1" dirty="0">
                <a:latin typeface="Arial" pitchFamily="34"/>
              </a:rPr>
              <a:t> in one's own ability.</a:t>
            </a:r>
          </a:p>
          <a:p>
            <a:pPr lvl="1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Extreme irritability.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Rapid,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unpredictable emotional changes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marL="457200" lvl="1" indent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n-US" dirty="0">
                <a:latin typeface="Arial" pitchFamily="34"/>
              </a:rPr>
              <a:t>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Affective Disorders</a:t>
            </a:r>
            <a:r>
              <a:rPr lang="en-US" sz="2400" b="1" i="1" dirty="0">
                <a:solidFill>
                  <a:srgbClr val="E5E5FF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n-US" sz="2400" dirty="0">
                <a:latin typeface="Times New Roman" pitchFamily="18"/>
                <a:cs typeface="Times New Roman" pitchFamily="18"/>
              </a:rPr>
              <a:t>	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Serotonin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i="1" dirty="0">
              <a:solidFill>
                <a:srgbClr val="E5E5FF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		NE					                 NE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      </a:t>
            </a:r>
            <a:r>
              <a:rPr lang="en-US" sz="2400" dirty="0">
                <a:latin typeface="Arial" pitchFamily="34"/>
              </a:rPr>
              <a:t>Mania				                   Depression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Arial" pitchFamily="34"/>
              </a:rPr>
              <a:t>Rx    Drugs that decrease NE                                   Drugs that increase NE</a:t>
            </a:r>
            <a:endParaRPr lang="en-US" sz="1800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What is the evidence to support this theory ?</a:t>
            </a: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latin typeface="Arial" pitchFamily="34"/>
              </a:rPr>
              <a:t>Amphetamine  causes mania while </a:t>
            </a:r>
            <a:r>
              <a:rPr lang="en-GB" sz="2000" dirty="0">
                <a:latin typeface="Arial" pitchFamily="34"/>
              </a:rPr>
              <a:t>reserpine</a:t>
            </a:r>
            <a:r>
              <a:rPr lang="en-US" sz="2000" dirty="0">
                <a:latin typeface="Arial" pitchFamily="34"/>
              </a:rPr>
              <a:t> and methyldopa produce depression (these drugs depletes NE and dopamine storage).</a:t>
            </a:r>
          </a:p>
        </p:txBody>
      </p:sp>
      <p:sp>
        <p:nvSpPr>
          <p:cNvPr id="3" name="Line 4"/>
          <p:cNvSpPr/>
          <p:nvPr/>
        </p:nvSpPr>
        <p:spPr>
          <a:xfrm>
            <a:off x="3352803" y="1981203"/>
            <a:ext cx="15240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4" name="Line 5"/>
          <p:cNvSpPr/>
          <p:nvPr/>
        </p:nvSpPr>
        <p:spPr>
          <a:xfrm>
            <a:off x="5029200" y="1600200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Line 8"/>
          <p:cNvSpPr/>
          <p:nvPr/>
        </p:nvSpPr>
        <p:spPr>
          <a:xfrm>
            <a:off x="5562596" y="2133596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Line 9"/>
          <p:cNvSpPr/>
          <p:nvPr/>
        </p:nvSpPr>
        <p:spPr>
          <a:xfrm>
            <a:off x="5562596" y="2514600"/>
            <a:ext cx="0" cy="761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Line 10"/>
          <p:cNvSpPr/>
          <p:nvPr/>
        </p:nvSpPr>
        <p:spPr>
          <a:xfrm flipH="1">
            <a:off x="1600200" y="2590796"/>
            <a:ext cx="39623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8" name="Line 11"/>
          <p:cNvSpPr/>
          <p:nvPr/>
        </p:nvSpPr>
        <p:spPr>
          <a:xfrm>
            <a:off x="5562596" y="2514600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9" name="Line 12"/>
          <p:cNvSpPr/>
          <p:nvPr/>
        </p:nvSpPr>
        <p:spPr>
          <a:xfrm>
            <a:off x="5562596" y="2590796"/>
            <a:ext cx="21335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0" name="Line 13"/>
          <p:cNvSpPr/>
          <p:nvPr/>
        </p:nvSpPr>
        <p:spPr>
          <a:xfrm>
            <a:off x="7467603" y="2590796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1" name="Line 14"/>
          <p:cNvSpPr/>
          <p:nvPr/>
        </p:nvSpPr>
        <p:spPr>
          <a:xfrm>
            <a:off x="1600200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2" name="Line 15"/>
          <p:cNvSpPr/>
          <p:nvPr/>
        </p:nvSpPr>
        <p:spPr>
          <a:xfrm>
            <a:off x="7696203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3" name="Line 17"/>
          <p:cNvSpPr/>
          <p:nvPr/>
        </p:nvSpPr>
        <p:spPr>
          <a:xfrm flipV="1">
            <a:off x="12191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4" name="Line 18"/>
          <p:cNvSpPr/>
          <p:nvPr/>
        </p:nvSpPr>
        <p:spPr>
          <a:xfrm>
            <a:off x="71627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0" y="228600"/>
            <a:ext cx="9296403" cy="5238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Garamond"/>
                <a:cs typeface="Arial"/>
              </a:rPr>
              <a:t>       </a:t>
            </a: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Arial" pitchFamily="34"/>
                <a:cs typeface="Arial" pitchFamily="34"/>
              </a:rPr>
              <a:t>Biochemical Theory of Affective  Disorders.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4525959"/>
          </a:xfrm>
        </p:spPr>
        <p:txBody>
          <a:bodyPr/>
          <a:lstStyle/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5-HT deficiency </a:t>
            </a:r>
            <a:r>
              <a:rPr lang="en-US" sz="2400" dirty="0">
                <a:latin typeface="Arial" pitchFamily="34"/>
              </a:rPr>
              <a:t>may cause the sleep problems, irritability and anxiety associated with depression</a:t>
            </a:r>
          </a:p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Decreased level of NE</a:t>
            </a:r>
            <a:r>
              <a:rPr lang="en-US" sz="2400" dirty="0">
                <a:latin typeface="Arial" pitchFamily="34"/>
              </a:rPr>
              <a:t>, disturbance in mood. alertness, arousal, appetite, reward.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However,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dopamine</a:t>
            </a:r>
            <a:r>
              <a:rPr lang="en-US" sz="2400" dirty="0">
                <a:latin typeface="Arial" pitchFamily="34"/>
              </a:rPr>
              <a:t>  is important for pleasure,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Sexual function &amp; psychomotor activity.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  <a:latin typeface="Arial" pitchFamily="34"/>
            </a:endParaRPr>
          </a:p>
          <a:p>
            <a:pPr marL="0" lvl="0" indent="0" hangingPunct="1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What  are the features of drugs that should be used for Rx of Depression?</a:t>
            </a:r>
          </a:p>
          <a:p>
            <a:pPr lvl="0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Simply to increase the levels of these amines.</a:t>
            </a:r>
          </a:p>
          <a:p>
            <a:pPr lvl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algn="ctr">
              <a:spcBef>
                <a:spcPts val="600"/>
              </a:spcBef>
            </a:pPr>
            <a:endParaRPr lang="en-US" sz="2400" dirty="0"/>
          </a:p>
          <a:p>
            <a:pPr lvl="0" algn="ctr">
              <a:spcBef>
                <a:spcPts val="700"/>
              </a:spcBef>
            </a:pPr>
            <a:endParaRPr lang="en-US" sz="2800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5663</TotalTime>
  <Words>1925</Words>
  <Application>Microsoft Office PowerPoint</Application>
  <PresentationFormat>On-screen Show (4:3)</PresentationFormat>
  <Paragraphs>263</Paragraphs>
  <Slides>36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Arial Narrow</vt:lpstr>
      <vt:lpstr>Arial Rounded MT Bold</vt:lpstr>
      <vt:lpstr>Calibri</vt:lpstr>
      <vt:lpstr>Garamond</vt:lpstr>
      <vt:lpstr>Symbol</vt:lpstr>
      <vt:lpstr>Times New Roman</vt:lpstr>
      <vt:lpstr>Wingdings</vt:lpstr>
      <vt:lpstr>Wingdings 3</vt:lpstr>
      <vt:lpstr>Stream</vt:lpstr>
      <vt:lpstr>PowerPoint Presentation</vt:lpstr>
      <vt:lpstr>Depression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antidepressants based on site of action</vt:lpstr>
      <vt:lpstr>Antidepressants Available in the Market (Worldwide)</vt:lpstr>
      <vt:lpstr>Classification of Antidepressants</vt:lpstr>
      <vt:lpstr>PowerPoint Presentation</vt:lpstr>
      <vt:lpstr>Old antidepressants</vt:lpstr>
      <vt:lpstr>TRICYCLIC ANTIDEPRESSANTS (TCAs) </vt:lpstr>
      <vt:lpstr>PowerPoint Presentation</vt:lpstr>
      <vt:lpstr>PowerPoint Presentation</vt:lpstr>
      <vt:lpstr>PHARMACOLOGICAL ACTIONS</vt:lpstr>
      <vt:lpstr>PowerPoint Presentation</vt:lpstr>
      <vt:lpstr>Side Effects of TCAs</vt:lpstr>
      <vt:lpstr>Adverse Effects of TCAs</vt:lpstr>
      <vt:lpstr>PowerPoint Presentation</vt:lpstr>
      <vt:lpstr>Interaction of TCAs with other drugs</vt:lpstr>
      <vt:lpstr>Contraindications</vt:lpstr>
      <vt:lpstr>Monoamine Oxidase Inhibitors</vt:lpstr>
      <vt:lpstr>Monoamine Oxidase</vt:lpstr>
      <vt:lpstr>PowerPoint Presentation</vt:lpstr>
      <vt:lpstr>Side Effects of MAOIs</vt:lpstr>
      <vt:lpstr>MAO inhibitors</vt:lpstr>
      <vt:lpstr> MAOIs interaction with tyramine  ‘cheese reaction’ </vt:lpstr>
      <vt:lpstr>PowerPoint Presentation</vt:lpstr>
      <vt:lpstr>Drug interactions of MAOIS</vt:lpstr>
      <vt:lpstr>Drug interactions of MAOIs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mmsayedahmed</dc:creator>
  <cp:lastModifiedBy>Anfal ^</cp:lastModifiedBy>
  <cp:revision>236</cp:revision>
  <cp:lastPrinted>1601-01-01T00:00:00Z</cp:lastPrinted>
  <dcterms:created xsi:type="dcterms:W3CDTF">2008-10-14T16:00:46Z</dcterms:created>
  <dcterms:modified xsi:type="dcterms:W3CDTF">2020-10-31T07:45:34Z</dcterms:modified>
</cp:coreProperties>
</file>