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embeddedFontLst>
    <p:embeddedFont>
      <p:font typeface="Anton"/>
      <p:regular r:id="rId26"/>
    </p:embeddedFont>
    <p:embeddedFont>
      <p:font typeface="Arial Narrow"/>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1" roundtripDataSignature="AMtx7mhM9Q0JORVKjmh16tgXVY7RCmhG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nton-regular.fntdata"/><Relationship Id="rId25" Type="http://schemas.openxmlformats.org/officeDocument/2006/relationships/slide" Target="slides/slide20.xml"/><Relationship Id="rId28" Type="http://schemas.openxmlformats.org/officeDocument/2006/relationships/font" Target="fonts/ArialNarrow-bold.fntdata"/><Relationship Id="rId27" Type="http://schemas.openxmlformats.org/officeDocument/2006/relationships/font" Target="fonts/ArialNarrow-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alNarrow-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ArialNarrow-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rightfocus.org/glaucoma/infographic/flow-aqueous-humor"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Psychomotor_agitatio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ensory_receptor" TargetMode="External"/><Relationship Id="rId3" Type="http://schemas.openxmlformats.org/officeDocument/2006/relationships/hyperlink" Target="https://en.wikipedia.org/wiki/Auditory_system" TargetMode="External"/><Relationship Id="rId4" Type="http://schemas.openxmlformats.org/officeDocument/2006/relationships/hyperlink" Target="https://en.wikipedia.org/wiki/Vestibular_system"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ebmd.com/hw-popup/lightheadedness" TargetMode="External"/><Relationship Id="rId3" Type="http://schemas.openxmlformats.org/officeDocument/2006/relationships/hyperlink" Target="http://www.webmd.com/brain/understanding-fainting-basic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ebmd.com/brain/vertigo-symptoms-causes-treatment" TargetMode="External"/><Relationship Id="rId3" Type="http://schemas.openxmlformats.org/officeDocument/2006/relationships/hyperlink" Target="http://www.webmd.com/brain/tc/mild-moderate-and-severe-vertigo-topic-overview"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ensory_system" TargetMode="External"/><Relationship Id="rId3" Type="http://schemas.openxmlformats.org/officeDocument/2006/relationships/hyperlink" Target="https://en.wikipedia.org/wiki/Sense_of_balance" TargetMode="External"/><Relationship Id="rId4" Type="http://schemas.openxmlformats.org/officeDocument/2006/relationships/hyperlink" Target="https://en.wikipedia.org/wiki/Spatial_orientation" TargetMode="External"/><Relationship Id="rId5" Type="http://schemas.openxmlformats.org/officeDocument/2006/relationships/hyperlink" Target="https://en.wikipedia.org/wiki/Motor_coordination" TargetMode="External"/><Relationship Id="rId6" Type="http://schemas.openxmlformats.org/officeDocument/2006/relationships/hyperlink" Target="https://en.wikipedia.org/wiki/Balance_(ability)"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Vertigo_(medical)" TargetMode="External"/><Relationship Id="rId3" Type="http://schemas.openxmlformats.org/officeDocument/2006/relationships/hyperlink" Target="https://en.wikipedia.org/wiki/Balance_disorder" TargetMode="External"/><Relationship Id="rId4" Type="http://schemas.openxmlformats.org/officeDocument/2006/relationships/hyperlink" Target="https://en.wikipedia.org/wiki/M%C3%A9ni%C3%A8re's_diseas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96" name="Google Shape;96;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As betahistine is a synthetic analogue of histamine it may induce the release of catecholamines from the tumor resulting in severe hypertension.</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histamine causes bronchoconstriction</a:t>
            </a:r>
            <a:endParaRPr/>
          </a:p>
        </p:txBody>
      </p:sp>
      <p:sp>
        <p:nvSpPr>
          <p:cNvPr id="227" name="Google Shape;22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An action on the </a:t>
            </a:r>
            <a:r>
              <a:rPr b="1" lang="en-US"/>
              <a:t>medullary</a:t>
            </a:r>
            <a:r>
              <a:rPr lang="en-US"/>
              <a:t> chemoreceptive trigger zone (CRTZ- Vomiting center) may also be involved in the antiemetic effect.</a:t>
            </a:r>
            <a:endParaRPr/>
          </a:p>
          <a:p>
            <a:pPr indent="0" lvl="0" marL="0" rtl="0" algn="l">
              <a:spcBef>
                <a:spcPts val="0"/>
              </a:spcBef>
              <a:spcAft>
                <a:spcPts val="0"/>
              </a:spcAft>
              <a:buNone/>
            </a:pPr>
            <a:r>
              <a:rPr lang="en-US"/>
              <a:t>The inner ear help support hearing &amp; balance. They diminish vestibular stimulation &amp; depress labyrinthine function. </a:t>
            </a:r>
            <a:endParaRPr/>
          </a:p>
          <a:p>
            <a:pPr indent="0" lvl="0" marL="0" rtl="0" algn="l">
              <a:spcBef>
                <a:spcPts val="0"/>
              </a:spcBef>
              <a:spcAft>
                <a:spcPts val="0"/>
              </a:spcAft>
              <a:buNone/>
            </a:pPr>
            <a:r>
              <a:rPr lang="en-US"/>
              <a:t>Most vertigo with definable cause is otologic, caused by dysfunction of the labyrinth in the inner ear. </a:t>
            </a:r>
            <a:endParaRPr/>
          </a:p>
          <a:p>
            <a:pPr indent="0" lvl="0" marL="0" rtl="0" algn="l">
              <a:spcBef>
                <a:spcPts val="0"/>
              </a:spcBef>
              <a:spcAft>
                <a:spcPts val="0"/>
              </a:spcAft>
              <a:buNone/>
            </a:pPr>
            <a:r>
              <a:rPr lang="en-US"/>
              <a:t>Many of the </a:t>
            </a:r>
            <a:r>
              <a:rPr b="1" lang="en-US"/>
              <a:t>first-generation</a:t>
            </a:r>
            <a:r>
              <a:rPr lang="en-US"/>
              <a:t> antihistamines also possess </a:t>
            </a:r>
            <a:r>
              <a:rPr b="1" lang="en-US"/>
              <a:t>anticholinergic</a:t>
            </a:r>
            <a:r>
              <a:rPr lang="en-US"/>
              <a:t> activity. This might contribute to some of the side effects (dry mouth, urinary retention) associated with these agents, but it also might contribute to their efficacy in the treatment of </a:t>
            </a:r>
            <a:r>
              <a:rPr b="1" lang="en-US"/>
              <a:t>nausea.</a:t>
            </a:r>
            <a:endParaRPr/>
          </a:p>
          <a:p>
            <a:pPr indent="0" lvl="0" marL="0" rtl="0" algn="l">
              <a:spcBef>
                <a:spcPts val="0"/>
              </a:spcBef>
              <a:spcAft>
                <a:spcPts val="0"/>
              </a:spcAft>
              <a:buNone/>
            </a:pPr>
            <a:r>
              <a:rPr lang="en-US"/>
              <a:t>Most medications that could adversely affect glaucoma, or increase the chance of developing glaucoma, have the potential to narrow the drainage angle of your eye, called the </a:t>
            </a:r>
            <a:r>
              <a:rPr lang="en-US" u="sng">
                <a:solidFill>
                  <a:schemeClr val="hlink"/>
                </a:solidFill>
                <a:hlinkClick r:id="rId2"/>
              </a:rPr>
              <a:t>trabecular meshwork</a:t>
            </a:r>
            <a:r>
              <a:rPr lang="en-US"/>
              <a:t>. This would prevent eye fluid from exiting properly resulting in high eye pressure. The “angle” that is being referred to is the angle between the iris, which makes up the colored part of your eye, and the cornea, which is the clear window front part of your eye. Medications that have anticholinergic properties can adversely affect patients with narrow angles. </a:t>
            </a:r>
            <a:endParaRPr/>
          </a:p>
        </p:txBody>
      </p:sp>
      <p:sp>
        <p:nvSpPr>
          <p:cNvPr id="267" name="Google Shape;267;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Most older typical antipsychotic drugs, with the exception of thioridazine, have a strong </a:t>
            </a:r>
            <a:r>
              <a:rPr b="1" i="0" lang="en-US" sz="1200" u="none" strike="noStrike">
                <a:solidFill>
                  <a:schemeClr val="dk1"/>
                </a:solidFill>
                <a:latin typeface="Calibri"/>
                <a:ea typeface="Calibri"/>
                <a:cs typeface="Calibri"/>
                <a:sym typeface="Calibri"/>
              </a:rPr>
              <a:t>antiemetic </a:t>
            </a:r>
            <a:r>
              <a:rPr b="0" i="0" lang="en-US" sz="1200" u="none" strike="noStrike">
                <a:solidFill>
                  <a:schemeClr val="dk1"/>
                </a:solidFill>
                <a:latin typeface="Calibri"/>
                <a:ea typeface="Calibri"/>
                <a:cs typeface="Calibri"/>
                <a:sym typeface="Calibri"/>
              </a:rPr>
              <a:t>effect. This action is due to</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dopamine-receptor blockade, both centrally (in the chemoreceptor trigger zone of the medulla) and peripherally (on receptors in the</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stomach).</a:t>
            </a:r>
            <a:endParaRPr/>
          </a:p>
          <a:p>
            <a:pPr indent="0" lvl="0" marL="0" rtl="0" algn="l">
              <a:spcBef>
                <a:spcPts val="0"/>
              </a:spcBef>
              <a:spcAft>
                <a:spcPts val="0"/>
              </a:spcAft>
              <a:buNone/>
            </a:pPr>
            <a:r>
              <a:rPr b="1" lang="en-US"/>
              <a:t>What are Antipsychotics</a:t>
            </a:r>
            <a:endParaRPr/>
          </a:p>
          <a:p>
            <a:pPr indent="0" lvl="0" marL="0" rtl="0" algn="l">
              <a:spcBef>
                <a:spcPts val="0"/>
              </a:spcBef>
              <a:spcAft>
                <a:spcPts val="0"/>
              </a:spcAft>
              <a:buNone/>
            </a:pPr>
            <a:r>
              <a:rPr lang="en-US"/>
              <a:t>Antipsychotics are drugs that are used to treat symptoms of psychosis such as delusions (for example, hearing voices), hallucinations, paranoia, or confused thoughts. They are used in the treatment of schizophrenia, severe depression and severe anxiety. Antipsychotics are also useful at stabilizing episodes of mania in people with Bipolar Disorder.</a:t>
            </a:r>
            <a:endParaRPr/>
          </a:p>
          <a:p>
            <a:pPr indent="0" lvl="0" marL="0" rtl="0" algn="l">
              <a:spcBef>
                <a:spcPts val="0"/>
              </a:spcBef>
              <a:spcAft>
                <a:spcPts val="0"/>
              </a:spcAft>
              <a:buNone/>
            </a:pPr>
            <a:r>
              <a:rPr lang="en-US"/>
              <a:t>Their main action is on dopamine receptors, reducing levels of excess dopamine. They may also affect levels of other neurotransmitters, namely acetylcholine, noradrenaline, and serotonin. </a:t>
            </a:r>
            <a:endParaRPr/>
          </a:p>
        </p:txBody>
      </p:sp>
      <p:sp>
        <p:nvSpPr>
          <p:cNvPr id="284" name="Google Shape;28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Within the GIT; </a:t>
            </a:r>
            <a:r>
              <a:rPr b="1" i="0" lang="en-US" sz="1200" u="none" strike="noStrike">
                <a:solidFill>
                  <a:schemeClr val="dk1"/>
                </a:solidFill>
                <a:latin typeface="Calibri"/>
                <a:ea typeface="Calibri"/>
                <a:cs typeface="Calibri"/>
                <a:sym typeface="Calibri"/>
              </a:rPr>
              <a:t>activation of dopamine receptors</a:t>
            </a:r>
            <a:r>
              <a:rPr b="0" i="0" lang="en-US" sz="1200" u="none" strike="noStrike">
                <a:solidFill>
                  <a:schemeClr val="dk1"/>
                </a:solidFill>
                <a:latin typeface="Calibri"/>
                <a:ea typeface="Calibri"/>
                <a:cs typeface="Calibri"/>
                <a:sym typeface="Calibri"/>
              </a:rPr>
              <a:t> </a:t>
            </a:r>
            <a:r>
              <a:rPr b="0" i="0" lang="en-US" sz="1200" u="sng" strike="noStrike">
                <a:solidFill>
                  <a:schemeClr val="dk1"/>
                </a:solidFill>
                <a:latin typeface="Calibri"/>
                <a:ea typeface="Calibri"/>
                <a:cs typeface="Calibri"/>
                <a:sym typeface="Calibri"/>
              </a:rPr>
              <a:t>inhibits</a:t>
            </a:r>
            <a:r>
              <a:rPr b="0" i="0" lang="en-US" sz="1200" u="none" strike="noStrike">
                <a:solidFill>
                  <a:schemeClr val="dk1"/>
                </a:solidFill>
                <a:latin typeface="Calibri"/>
                <a:ea typeface="Calibri"/>
                <a:cs typeface="Calibri"/>
                <a:sym typeface="Calibri"/>
              </a:rPr>
              <a:t> cholinergic smooth muscle stimulation; blockade of this effect is believed to be the primary prokinetic mechanism of</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action of these agents. These agents increase esophageal peristaltic amplitude, increase lower esophageal sphincter pressure, &amp; enhance gastric emptying.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Metoclopramide &amp; domperidone also block dopamine D2 receptors in the CRT of the medulla (area postrema), resulting in potent antinausea &amp; antiemetic action.</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Extrapyramidal effects (dystonias, akathisia, parkinsonian features) due to central dopamine receptor blockade occur acutely in 25% of patients given high doses and in 5% of patients receiving </a:t>
            </a:r>
            <a:r>
              <a:rPr b="0" i="0" lang="en-US" sz="1200" u="sng" strike="noStrike">
                <a:solidFill>
                  <a:schemeClr val="dk1"/>
                </a:solidFill>
                <a:latin typeface="Calibri"/>
                <a:ea typeface="Calibri"/>
                <a:cs typeface="Calibri"/>
                <a:sym typeface="Calibri"/>
              </a:rPr>
              <a:t>long-term therapy</a:t>
            </a:r>
            <a:r>
              <a:rPr b="0" i="0" lang="en-US" sz="1200" u="none" strike="noStrike">
                <a:solidFill>
                  <a:schemeClr val="dk1"/>
                </a:solidFill>
                <a:latin typeface="Calibri"/>
                <a:ea typeface="Calibri"/>
                <a:cs typeface="Calibri"/>
                <a:sym typeface="Calibri"/>
              </a:rPr>
              <a:t>.</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Dystonia</a:t>
            </a:r>
            <a:r>
              <a:rPr b="0" lang="en-US" sz="1200">
                <a:solidFill>
                  <a:schemeClr val="dk1"/>
                </a:solidFill>
                <a:latin typeface="Calibri"/>
                <a:ea typeface="Calibri"/>
                <a:cs typeface="Calibri"/>
                <a:sym typeface="Calibri"/>
              </a:rPr>
              <a:t> is a disorder characterized by involuntary muscle contractions that cause slow repetitive movements or abnormal postures.</a:t>
            </a:r>
            <a:endParaRPr/>
          </a:p>
          <a:p>
            <a:pPr indent="0" lvl="0" marL="0" rtl="0" algn="l">
              <a:spcBef>
                <a:spcPts val="0"/>
              </a:spcBef>
              <a:spcAft>
                <a:spcPts val="0"/>
              </a:spcAft>
              <a:buNone/>
            </a:pPr>
            <a:r>
              <a:rPr b="1" lang="en-US"/>
              <a:t>Akathisia</a:t>
            </a:r>
            <a:r>
              <a:rPr lang="en-US"/>
              <a:t> is a movement disorder characterized by a feeling of inner </a:t>
            </a:r>
            <a:r>
              <a:rPr lang="en-US" u="sng">
                <a:solidFill>
                  <a:schemeClr val="hlink"/>
                </a:solidFill>
                <a:hlinkClick r:id="rId2"/>
              </a:rPr>
              <a:t>restlessness</a:t>
            </a:r>
            <a:r>
              <a:rPr lang="en-US"/>
              <a:t> &amp; a compelling need to be in constant motion, as well as by actions such as rocking while standing or sitting, lifting the feet as if marching on the spot,</a:t>
            </a:r>
            <a:endParaRPr/>
          </a:p>
        </p:txBody>
      </p:sp>
      <p:sp>
        <p:nvSpPr>
          <p:cNvPr id="295" name="Google Shape;295;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It acts by </a:t>
            </a:r>
            <a:r>
              <a:rPr lang="en-US" u="sng"/>
              <a:t>interfering with the signal transmission </a:t>
            </a:r>
            <a:r>
              <a:rPr lang="en-US"/>
              <a:t>between vestibular apparatus of the inner ear &amp; the vomiting centre of the hypothalamus by limiting the activity of the vestibular hair cells which send signals about movement.</a:t>
            </a:r>
            <a:endParaRPr/>
          </a:p>
          <a:p>
            <a:pPr indent="0" lvl="0" marL="0" rtl="0" algn="l">
              <a:spcBef>
                <a:spcPts val="0"/>
              </a:spcBef>
              <a:spcAft>
                <a:spcPts val="0"/>
              </a:spcAft>
              <a:buNone/>
            </a:pPr>
            <a:r>
              <a:rPr b="1" lang="en-US"/>
              <a:t>Hair cells</a:t>
            </a:r>
            <a:r>
              <a:rPr lang="en-US"/>
              <a:t> are the </a:t>
            </a:r>
            <a:r>
              <a:rPr lang="en-US" u="sng">
                <a:solidFill>
                  <a:schemeClr val="hlink"/>
                </a:solidFill>
                <a:hlinkClick r:id="rId2"/>
              </a:rPr>
              <a:t>sensory receptors</a:t>
            </a:r>
            <a:r>
              <a:rPr lang="en-US"/>
              <a:t> of both the </a:t>
            </a:r>
            <a:r>
              <a:rPr lang="en-US" u="sng">
                <a:solidFill>
                  <a:schemeClr val="hlink"/>
                </a:solidFill>
                <a:hlinkClick r:id="rId3"/>
              </a:rPr>
              <a:t>auditory system</a:t>
            </a:r>
            <a:r>
              <a:rPr lang="en-US"/>
              <a:t> &amp; the </a:t>
            </a:r>
            <a:r>
              <a:rPr lang="en-US" u="sng">
                <a:solidFill>
                  <a:schemeClr val="hlink"/>
                </a:solidFill>
                <a:hlinkClick r:id="rId4"/>
              </a:rPr>
              <a:t>vestibular system</a:t>
            </a:r>
            <a:r>
              <a:rPr lang="en-US"/>
              <a:t> in the inner ears.</a:t>
            </a:r>
            <a:endParaRPr/>
          </a:p>
          <a:p>
            <a:pPr indent="0" lvl="0" marL="0" rtl="0" algn="l">
              <a:spcBef>
                <a:spcPts val="0"/>
              </a:spcBef>
              <a:spcAft>
                <a:spcPts val="0"/>
              </a:spcAft>
              <a:buNone/>
            </a:pPr>
            <a:r>
              <a:rPr lang="en-US"/>
              <a:t>Cinnarizine </a:t>
            </a:r>
            <a:r>
              <a:rPr b="0" i="0" lang="en-US" sz="1200" u="none" strike="noStrike">
                <a:solidFill>
                  <a:schemeClr val="dk1"/>
                </a:solidFill>
                <a:latin typeface="Calibri"/>
                <a:ea typeface="Calibri"/>
                <a:cs typeface="Calibri"/>
                <a:sym typeface="Calibri"/>
              </a:rPr>
              <a:t>inhibits Ca2+- &amp; pressure-dependent K+ currents.</a:t>
            </a:r>
            <a:endParaRPr/>
          </a:p>
        </p:txBody>
      </p:sp>
      <p:sp>
        <p:nvSpPr>
          <p:cNvPr id="306" name="Google Shape;306;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IV in lipid emulsion: Important source of calories &amp; essential fatty acid </a:t>
            </a:r>
            <a:endParaRPr/>
          </a:p>
          <a:p>
            <a:pPr indent="0" lvl="0" marL="0" rtl="0" algn="l">
              <a:spcBef>
                <a:spcPts val="0"/>
              </a:spcBef>
              <a:spcAft>
                <a:spcPts val="0"/>
              </a:spcAft>
              <a:buNone/>
            </a:pPr>
            <a:r>
              <a:rPr lang="en-US"/>
              <a:t>In Parkinson's disease, neurons of the substantia nigra progressively degenerate; as a result, the amount of DA available for neurotransmission in the corpus striatum is lowered</a:t>
            </a:r>
            <a:endParaRPr/>
          </a:p>
        </p:txBody>
      </p:sp>
      <p:sp>
        <p:nvSpPr>
          <p:cNvPr id="319" name="Google Shape;31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Furosemide is a very commonly used loop diuretic in current clinical practice. Ototoxicity is a significant side effect which may be transient or permanent. Due to electrolyte alteration &amp; damage of hair cells.</a:t>
            </a:r>
            <a:endParaRPr/>
          </a:p>
          <a:p>
            <a:pPr indent="0" lvl="0" marL="0" rtl="0" algn="l">
              <a:spcBef>
                <a:spcPts val="0"/>
              </a:spcBef>
              <a:spcAft>
                <a:spcPts val="0"/>
              </a:spcAft>
              <a:buNone/>
            </a:pPr>
            <a:r>
              <a:rPr lang="en-US"/>
              <a:t>Because the inner ear is involved in both hearing and balance, ototoxicity can result in disturbances of either or both of these senses.</a:t>
            </a:r>
            <a:endParaRPr/>
          </a:p>
        </p:txBody>
      </p:sp>
      <p:sp>
        <p:nvSpPr>
          <p:cNvPr id="330" name="Google Shape;330;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Quinoline derivatives such as quinine, quinidine, and chloroquine are well known for their use in the treatment of malaria.</a:t>
            </a:r>
            <a:endParaRPr/>
          </a:p>
          <a:p>
            <a:pPr indent="0" lvl="0" marL="0" rtl="0" algn="l">
              <a:spcBef>
                <a:spcPts val="0"/>
              </a:spcBef>
              <a:spcAft>
                <a:spcPts val="0"/>
              </a:spcAft>
              <a:buNone/>
            </a:pPr>
            <a:r>
              <a:rPr b="0" i="1" lang="en-US" sz="1200">
                <a:solidFill>
                  <a:schemeClr val="dk1"/>
                </a:solidFill>
                <a:latin typeface="Calibri"/>
                <a:ea typeface="Calibri"/>
                <a:cs typeface="Calibri"/>
                <a:sym typeface="Calibri"/>
              </a:rPr>
              <a:t>Nitrogen mustards</a:t>
            </a:r>
            <a:r>
              <a:rPr b="0" lang="en-US" sz="1200">
                <a:solidFill>
                  <a:schemeClr val="dk1"/>
                </a:solidFill>
                <a:latin typeface="Calibri"/>
                <a:ea typeface="Calibri"/>
                <a:cs typeface="Calibri"/>
                <a:sym typeface="Calibri"/>
              </a:rPr>
              <a:t> are cytotoxic chemotherapy agents derived from mustard gas</a:t>
            </a:r>
            <a:endParaRPr/>
          </a:p>
          <a:p>
            <a:pPr indent="0" lvl="0" marL="0" rtl="0" algn="l">
              <a:spcBef>
                <a:spcPts val="0"/>
              </a:spcBef>
              <a:spcAft>
                <a:spcPts val="0"/>
              </a:spcAft>
              <a:buNone/>
            </a:pPr>
            <a:r>
              <a:rPr lang="en-US"/>
              <a:t>Permanent damage</a:t>
            </a:r>
            <a:endParaRPr/>
          </a:p>
          <a:p>
            <a:pPr indent="0" lvl="0" marL="0" rtl="0" algn="l">
              <a:spcBef>
                <a:spcPts val="0"/>
              </a:spcBef>
              <a:spcAft>
                <a:spcPts val="0"/>
              </a:spcAft>
              <a:buNone/>
            </a:pPr>
            <a:r>
              <a:rPr lang="en-US"/>
              <a:t>The caspase family of proteases is activated in the apoptotic signaling pathway and is responsible for cellular destruction.</a:t>
            </a:r>
            <a:endParaRPr/>
          </a:p>
        </p:txBody>
      </p:sp>
      <p:sp>
        <p:nvSpPr>
          <p:cNvPr id="343" name="Google Shape;343;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In a Summary outline</a:t>
            </a:r>
            <a:endParaRPr/>
          </a:p>
        </p:txBody>
      </p:sp>
      <p:sp>
        <p:nvSpPr>
          <p:cNvPr id="358" name="Google Shape;35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US"/>
              <a:t>Dizziness</a:t>
            </a:r>
            <a:r>
              <a:rPr lang="en-US"/>
              <a:t> is the feeling of being lightheaded, woozy, or </a:t>
            </a:r>
            <a:r>
              <a:rPr lang="en-US" u="sng"/>
              <a:t>unbalanced</a:t>
            </a:r>
            <a:r>
              <a:rPr lang="en-US"/>
              <a:t>. It affects the sensory organs, specifically the </a:t>
            </a:r>
            <a:r>
              <a:rPr b="1" lang="en-US"/>
              <a:t>eyes and ears</a:t>
            </a:r>
            <a:r>
              <a:rPr lang="en-US"/>
              <a:t>, so it can sometimes cause fainting. </a:t>
            </a:r>
            <a:endParaRPr/>
          </a:p>
          <a:p>
            <a:pPr indent="0" lvl="0" marL="0" rtl="0" algn="l">
              <a:spcBef>
                <a:spcPts val="0"/>
              </a:spcBef>
              <a:spcAft>
                <a:spcPts val="0"/>
              </a:spcAft>
              <a:buNone/>
            </a:pPr>
            <a:r>
              <a:rPr lang="en-US"/>
              <a:t>Dizziness isn’t a disease, but rather a symptom of various disorders.</a:t>
            </a:r>
            <a:endParaRPr/>
          </a:p>
          <a:p>
            <a:pPr indent="0" lvl="0" marL="0" rtl="0" algn="l">
              <a:spcBef>
                <a:spcPts val="0"/>
              </a:spcBef>
              <a:spcAft>
                <a:spcPts val="0"/>
              </a:spcAft>
              <a:buNone/>
            </a:pPr>
            <a:r>
              <a:rPr b="1" lang="en-US" u="sng">
                <a:solidFill>
                  <a:schemeClr val="hlink"/>
                </a:solidFill>
                <a:hlinkClick r:id="rId2"/>
              </a:rPr>
              <a:t>Light headedness</a:t>
            </a:r>
            <a:r>
              <a:rPr b="1" lang="en-US"/>
              <a:t> is a feeling that you are about to faint or "pass out</a:t>
            </a:r>
            <a:r>
              <a:rPr lang="en-US"/>
              <a:t>." Lightheadedness often goes away or improves when you </a:t>
            </a:r>
            <a:r>
              <a:rPr b="1" lang="en-US"/>
              <a:t>lie down</a:t>
            </a:r>
            <a:r>
              <a:rPr lang="en-US"/>
              <a:t>. If lightheadedness gets worse, it can lead to a feeling of almost </a:t>
            </a:r>
            <a:r>
              <a:rPr lang="en-US" u="sng">
                <a:solidFill>
                  <a:schemeClr val="hlink"/>
                </a:solidFill>
                <a:hlinkClick r:id="rId3"/>
              </a:rPr>
              <a:t>fainting</a:t>
            </a:r>
            <a:r>
              <a:rPr lang="en-US"/>
              <a:t>. You may sometimes feel nauseated or vomit when you are lightheaded.</a:t>
            </a:r>
            <a:endParaRPr/>
          </a:p>
          <a:p>
            <a:pPr indent="0" lvl="0" marL="0" rtl="0" algn="l">
              <a:spcBef>
                <a:spcPts val="0"/>
              </a:spcBef>
              <a:spcAft>
                <a:spcPts val="0"/>
              </a:spcAft>
              <a:buNone/>
            </a:pPr>
            <a:r>
              <a:rPr b="1" lang="en-US" sz="1200"/>
              <a:t>Ménière's disease:-</a:t>
            </a:r>
            <a:r>
              <a:rPr lang="en-US" sz="1200"/>
              <a:t>This causes </a:t>
            </a:r>
            <a:r>
              <a:rPr lang="en-US" sz="1200" u="sng"/>
              <a:t>repeated episodes </a:t>
            </a:r>
            <a:r>
              <a:rPr lang="en-US" sz="1200"/>
              <a:t>of </a:t>
            </a:r>
            <a:r>
              <a:rPr b="1" lang="en-US" sz="1200"/>
              <a:t>dizziness</a:t>
            </a:r>
            <a:r>
              <a:rPr lang="en-US" sz="1200"/>
              <a:t>, usually </a:t>
            </a:r>
            <a:r>
              <a:rPr b="1" lang="en-US" sz="1200"/>
              <a:t>with ringing in the ear</a:t>
            </a:r>
            <a:r>
              <a:rPr lang="en-US" sz="1200"/>
              <a:t> and </a:t>
            </a:r>
            <a:r>
              <a:rPr b="1" lang="en-US" sz="1200"/>
              <a:t>progressive low-frequency hearing loss</a:t>
            </a:r>
            <a:r>
              <a:rPr lang="en-US" sz="1200"/>
              <a:t>. </a:t>
            </a:r>
            <a:endParaRPr/>
          </a:p>
          <a:p>
            <a:pPr indent="0" lvl="0" marL="0" rtl="0" algn="l">
              <a:spcBef>
                <a:spcPts val="0"/>
              </a:spcBef>
              <a:spcAft>
                <a:spcPts val="0"/>
              </a:spcAft>
              <a:buNone/>
            </a:pPr>
            <a:r>
              <a:rPr b="1" lang="en-US" sz="1200"/>
              <a:t> </a:t>
            </a:r>
            <a:r>
              <a:rPr b="1" lang="en-US" sz="1200">
                <a:solidFill>
                  <a:schemeClr val="dk1"/>
                </a:solidFill>
                <a:latin typeface="Calibri"/>
                <a:ea typeface="Calibri"/>
                <a:cs typeface="Calibri"/>
                <a:sym typeface="Calibri"/>
              </a:rPr>
              <a:t>Vertigo</a:t>
            </a:r>
            <a:r>
              <a:rPr b="0" lang="en-US" sz="1200">
                <a:solidFill>
                  <a:schemeClr val="dk1"/>
                </a:solidFill>
                <a:latin typeface="Calibri"/>
                <a:ea typeface="Calibri"/>
                <a:cs typeface="Calibri"/>
                <a:sym typeface="Calibri"/>
              </a:rPr>
              <a:t> is a sensation of spinning dizziness</a:t>
            </a:r>
            <a:endParaRPr/>
          </a:p>
        </p:txBody>
      </p:sp>
      <p:sp>
        <p:nvSpPr>
          <p:cNvPr id="122" name="Google Shape;122;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b="1" lang="en-US" u="sng">
                <a:solidFill>
                  <a:schemeClr val="hlink"/>
                </a:solidFill>
                <a:hlinkClick r:id="rId2"/>
              </a:rPr>
              <a:t>Vertigo</a:t>
            </a:r>
            <a:r>
              <a:rPr lang="en-US"/>
              <a:t> is a feeling that you or your surroundings are moving when there is no actual movement. You may feel as though you are off balance, spinning,</a:t>
            </a:r>
            <a:endParaRPr/>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Disorientation</a:t>
            </a:r>
            <a:r>
              <a:rPr b="0" lang="en-US" sz="1200">
                <a:solidFill>
                  <a:schemeClr val="dk1"/>
                </a:solidFill>
                <a:latin typeface="Calibri"/>
                <a:ea typeface="Calibri"/>
                <a:cs typeface="Calibri"/>
                <a:sym typeface="Calibri"/>
              </a:rPr>
              <a:t>: Loss of one's sense of direction.</a:t>
            </a:r>
            <a:r>
              <a:rPr lang="en-US"/>
              <a:t> When you </a:t>
            </a:r>
            <a:r>
              <a:rPr b="1" lang="en-US"/>
              <a:t>have </a:t>
            </a:r>
            <a:r>
              <a:rPr b="1" lang="en-US" u="sng">
                <a:solidFill>
                  <a:schemeClr val="hlink"/>
                </a:solidFill>
                <a:hlinkClick r:id="rId3"/>
              </a:rPr>
              <a:t>severe vertigo</a:t>
            </a:r>
            <a:r>
              <a:rPr b="1" lang="en-US"/>
              <a:t>, you may feel very nauseated or vomit</a:t>
            </a:r>
            <a:r>
              <a:rPr lang="en-US"/>
              <a:t>. You may have trouble walking or standing, and you may lose your balance &amp; fall.</a:t>
            </a:r>
            <a:endParaRPr/>
          </a:p>
          <a:p>
            <a:pPr indent="0" lvl="0" marL="0" rtl="0" algn="l">
              <a:spcBef>
                <a:spcPts val="0"/>
              </a:spcBef>
              <a:spcAft>
                <a:spcPts val="0"/>
              </a:spcAft>
              <a:buNone/>
            </a:pPr>
            <a:r>
              <a:t/>
            </a:r>
            <a:endParaRPr/>
          </a:p>
        </p:txBody>
      </p:sp>
      <p:sp>
        <p:nvSpPr>
          <p:cNvPr id="137" name="Google Shape;137;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Benign Paroxysmal Positional Vertigo (or BPPV) is the most common cause of vertigo, a false sensation of spinning</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Benign</a:t>
            </a:r>
            <a:r>
              <a:rPr lang="en-US" sz="1200">
                <a:solidFill>
                  <a:schemeClr val="dk1"/>
                </a:solidFill>
                <a:latin typeface="Calibri"/>
                <a:ea typeface="Calibri"/>
                <a:cs typeface="Calibri"/>
                <a:sym typeface="Calibri"/>
              </a:rPr>
              <a:t> – it is not life-threatening</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Paroxysmal</a:t>
            </a:r>
            <a:r>
              <a:rPr lang="en-US" sz="1200">
                <a:solidFill>
                  <a:schemeClr val="dk1"/>
                </a:solidFill>
                <a:latin typeface="Calibri"/>
                <a:ea typeface="Calibri"/>
                <a:cs typeface="Calibri"/>
                <a:sym typeface="Calibri"/>
              </a:rPr>
              <a:t> – it comes in </a:t>
            </a:r>
            <a:r>
              <a:rPr lang="en-US" sz="1200" u="sng">
                <a:solidFill>
                  <a:schemeClr val="dk1"/>
                </a:solidFill>
                <a:latin typeface="Calibri"/>
                <a:ea typeface="Calibri"/>
                <a:cs typeface="Calibri"/>
                <a:sym typeface="Calibri"/>
              </a:rPr>
              <a:t>sudden, brief </a:t>
            </a:r>
            <a:r>
              <a:rPr lang="en-US" sz="1200">
                <a:solidFill>
                  <a:schemeClr val="dk1"/>
                </a:solidFill>
                <a:latin typeface="Calibri"/>
                <a:ea typeface="Calibri"/>
                <a:cs typeface="Calibri"/>
                <a:sym typeface="Calibri"/>
              </a:rPr>
              <a:t>spells</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Positional</a:t>
            </a:r>
            <a:r>
              <a:rPr lang="en-US" sz="1200">
                <a:solidFill>
                  <a:schemeClr val="dk1"/>
                </a:solidFill>
                <a:latin typeface="Calibri"/>
                <a:ea typeface="Calibri"/>
                <a:cs typeface="Calibri"/>
                <a:sym typeface="Calibri"/>
              </a:rPr>
              <a:t> – it gets </a:t>
            </a:r>
            <a:r>
              <a:rPr lang="en-US" sz="1200" u="sng">
                <a:solidFill>
                  <a:schemeClr val="dk1"/>
                </a:solidFill>
                <a:latin typeface="Calibri"/>
                <a:ea typeface="Calibri"/>
                <a:cs typeface="Calibri"/>
                <a:sym typeface="Calibri"/>
              </a:rPr>
              <a:t>triggered by certain head positions or movements</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Vertigo</a:t>
            </a:r>
            <a:r>
              <a:rPr lang="en-US" sz="1200">
                <a:solidFill>
                  <a:schemeClr val="dk1"/>
                </a:solidFill>
                <a:latin typeface="Calibri"/>
                <a:ea typeface="Calibri"/>
                <a:cs typeface="Calibri"/>
                <a:sym typeface="Calibri"/>
              </a:rPr>
              <a:t> – a false sense of </a:t>
            </a:r>
            <a:r>
              <a:rPr lang="en-US" sz="1200" u="sng">
                <a:solidFill>
                  <a:schemeClr val="dk1"/>
                </a:solidFill>
                <a:latin typeface="Calibri"/>
                <a:ea typeface="Calibri"/>
                <a:cs typeface="Calibri"/>
                <a:sym typeface="Calibri"/>
              </a:rPr>
              <a:t>rotational movement</a:t>
            </a:r>
            <a:endParaRPr/>
          </a:p>
          <a:p>
            <a:pPr indent="0" lvl="0" marL="0" rtl="0" algn="l">
              <a:spcBef>
                <a:spcPts val="0"/>
              </a:spcBef>
              <a:spcAft>
                <a:spcPts val="0"/>
              </a:spcAft>
              <a:buNone/>
            </a:pPr>
            <a:r>
              <a:rPr lang="en-US"/>
              <a:t>BPPV is a mechanical problem in the inner ear. It occurs when some of the </a:t>
            </a:r>
            <a:r>
              <a:rPr lang="en-US" u="sng"/>
              <a:t>calcium carbonate crystals </a:t>
            </a:r>
            <a:r>
              <a:rPr lang="en-US"/>
              <a:t>(otoconia) that are normally embedded in gel in the utricle become dislodged &amp; migrate into one or &gt; of the 3 </a:t>
            </a:r>
            <a:r>
              <a:rPr b="1" lang="en-US"/>
              <a:t>fluid-filled semicircular canals</a:t>
            </a:r>
            <a:r>
              <a:rPr lang="en-US"/>
              <a:t>, where they are not supposed to be. When enough of these particles accumulate in one of the canals they </a:t>
            </a:r>
            <a:r>
              <a:rPr lang="en-US" u="sng"/>
              <a:t>interfere</a:t>
            </a:r>
            <a:r>
              <a:rPr lang="en-US"/>
              <a:t> with the </a:t>
            </a:r>
            <a:r>
              <a:rPr lang="en-US" u="sng"/>
              <a:t>normal fluid movement </a:t>
            </a:r>
            <a:r>
              <a:rPr lang="en-US"/>
              <a:t>that these canals use to sense head motion, causing the inner ear to </a:t>
            </a:r>
            <a:r>
              <a:rPr lang="en-US" u="sng"/>
              <a:t>send false signals </a:t>
            </a:r>
            <a:r>
              <a:rPr lang="en-US"/>
              <a:t>to the brain.</a:t>
            </a:r>
            <a:endParaRPr/>
          </a:p>
          <a:p>
            <a:pPr indent="0" lvl="0" marL="0" rtl="0" algn="l">
              <a:spcBef>
                <a:spcPts val="0"/>
              </a:spcBef>
              <a:spcAft>
                <a:spcPts val="0"/>
              </a:spcAft>
              <a:buNone/>
            </a:pPr>
            <a:r>
              <a:rPr lang="en-US"/>
              <a:t>In the inner ear Cochlea = snail shape filled with fluid lined with tiny hairs</a:t>
            </a:r>
            <a:endParaRPr/>
          </a:p>
          <a:p>
            <a:pPr indent="0" lvl="0" marL="0" rtl="0" algn="l">
              <a:spcBef>
                <a:spcPts val="0"/>
              </a:spcBef>
              <a:spcAft>
                <a:spcPts val="0"/>
              </a:spcAft>
              <a:buNone/>
            </a:pPr>
            <a:r>
              <a:rPr lang="en-US"/>
              <a:t>Fluid &amp; hair cells in the three loop-shaped </a:t>
            </a:r>
            <a:r>
              <a:rPr i="1" lang="en-US"/>
              <a:t>semicircular canals</a:t>
            </a:r>
            <a:r>
              <a:rPr lang="en-US"/>
              <a:t> &amp; the sac-shaped </a:t>
            </a:r>
            <a:r>
              <a:rPr i="1" lang="en-US"/>
              <a:t>utricle</a:t>
            </a:r>
            <a:r>
              <a:rPr lang="en-US"/>
              <a:t> and </a:t>
            </a:r>
            <a:r>
              <a:rPr i="1" lang="en-US"/>
              <a:t>saccule</a:t>
            </a:r>
            <a:r>
              <a:rPr lang="en-US"/>
              <a:t> provide the brain with information about head movement.</a:t>
            </a:r>
            <a:endParaRPr/>
          </a:p>
          <a:p>
            <a:pPr indent="0" lvl="0" marL="0" rtl="0" algn="l">
              <a:spcBef>
                <a:spcPts val="0"/>
              </a:spcBef>
              <a:spcAft>
                <a:spcPts val="0"/>
              </a:spcAft>
              <a:buNone/>
            </a:pPr>
            <a:r>
              <a:rPr lang="en-US"/>
              <a:t>Signals travel from the labyrinth to the brain via the </a:t>
            </a:r>
            <a:r>
              <a:rPr i="1" lang="en-US"/>
              <a:t>vestibulo-cochlear nerve</a:t>
            </a:r>
            <a:r>
              <a:rPr lang="en-US"/>
              <a:t> (the eighth cranial nerve), which has two branches.</a:t>
            </a:r>
            <a:endParaRPr/>
          </a:p>
          <a:p>
            <a:pPr indent="0" lvl="0" marL="0" rtl="0" algn="l">
              <a:spcBef>
                <a:spcPts val="0"/>
              </a:spcBef>
              <a:spcAft>
                <a:spcPts val="0"/>
              </a:spcAft>
              <a:buNone/>
            </a:pPr>
            <a:r>
              <a:t/>
            </a:r>
            <a:endParaRPr/>
          </a:p>
        </p:txBody>
      </p:sp>
      <p:sp>
        <p:nvSpPr>
          <p:cNvPr id="152" name="Google Shape;152;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The goal of the treatment of </a:t>
            </a:r>
            <a:r>
              <a:rPr b="1" lang="en-US"/>
              <a:t>vestibular disorders</a:t>
            </a:r>
            <a:r>
              <a:rPr lang="en-US"/>
              <a:t> should be to </a:t>
            </a:r>
            <a:endParaRPr/>
          </a:p>
          <a:p>
            <a:pPr indent="0" lvl="0" marL="0" rtl="0" algn="l">
              <a:spcBef>
                <a:spcPts val="0"/>
              </a:spcBef>
              <a:spcAft>
                <a:spcPts val="0"/>
              </a:spcAft>
              <a:buNone/>
            </a:pPr>
            <a:r>
              <a:rPr lang="en-US" sz="1200"/>
              <a:t>Be careful of some AB may cause ototoxicity </a:t>
            </a:r>
            <a:endParaRPr sz="1200"/>
          </a:p>
          <a:p>
            <a:pPr indent="0" lvl="0" marL="0" rtl="0" algn="l">
              <a:spcBef>
                <a:spcPts val="0"/>
              </a:spcBef>
              <a:spcAft>
                <a:spcPts val="0"/>
              </a:spcAft>
              <a:buNone/>
            </a:pPr>
            <a:r>
              <a:rPr lang="en-US" sz="1200"/>
              <a:t>Diuretics are used to reduce fluid and edema, Also advice the patients restriction of salts &amp; fluids</a:t>
            </a:r>
            <a:endParaRPr/>
          </a:p>
          <a:p>
            <a:pPr indent="0" lvl="0" marL="0" rtl="0" algn="l">
              <a:spcBef>
                <a:spcPts val="0"/>
              </a:spcBef>
              <a:spcAft>
                <a:spcPts val="0"/>
              </a:spcAft>
              <a:buNone/>
            </a:pPr>
            <a:r>
              <a:rPr lang="en-US" sz="1200"/>
              <a:t>Corticosteroids: anti-inflammatory</a:t>
            </a:r>
            <a:endParaRPr/>
          </a:p>
        </p:txBody>
      </p:sp>
      <p:sp>
        <p:nvSpPr>
          <p:cNvPr id="165" name="Google Shape;165;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The </a:t>
            </a:r>
            <a:r>
              <a:rPr b="1" lang="en-US"/>
              <a:t>vestibular system</a:t>
            </a:r>
            <a:r>
              <a:rPr lang="en-US"/>
              <a:t>, is the </a:t>
            </a:r>
            <a:r>
              <a:rPr lang="en-US" u="sng">
                <a:solidFill>
                  <a:schemeClr val="hlink"/>
                </a:solidFill>
                <a:hlinkClick r:id="rId2"/>
              </a:rPr>
              <a:t>sensory system</a:t>
            </a:r>
            <a:r>
              <a:rPr lang="en-US"/>
              <a:t> that provides the leading contribution to the </a:t>
            </a:r>
            <a:r>
              <a:rPr lang="en-US" u="sng">
                <a:solidFill>
                  <a:schemeClr val="hlink"/>
                </a:solidFill>
                <a:hlinkClick r:id="rId3"/>
              </a:rPr>
              <a:t>sense of balance</a:t>
            </a:r>
            <a:r>
              <a:rPr lang="en-US"/>
              <a:t> &amp; </a:t>
            </a:r>
            <a:r>
              <a:rPr lang="en-US" u="sng">
                <a:solidFill>
                  <a:schemeClr val="hlink"/>
                </a:solidFill>
                <a:hlinkClick r:id="rId4"/>
              </a:rPr>
              <a:t>spatial orientation</a:t>
            </a:r>
            <a:r>
              <a:rPr lang="en-US"/>
              <a:t> for the purpose of coordinating </a:t>
            </a:r>
            <a:r>
              <a:rPr lang="en-US" u="sng">
                <a:solidFill>
                  <a:schemeClr val="hlink"/>
                </a:solidFill>
                <a:hlinkClick r:id="rId5"/>
              </a:rPr>
              <a:t>movement</a:t>
            </a:r>
            <a:r>
              <a:rPr lang="en-US"/>
              <a:t> with </a:t>
            </a:r>
            <a:r>
              <a:rPr lang="en-US" u="sng">
                <a:solidFill>
                  <a:schemeClr val="hlink"/>
                </a:solidFill>
                <a:hlinkClick r:id="rId6"/>
              </a:rPr>
              <a:t>balance.</a:t>
            </a:r>
            <a:r>
              <a:rPr lang="en-US"/>
              <a:t>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Nystagmus is a vision condition in which the eyes make repetitive, uncontrolled movements. These movements often result in reduced vision &amp; depth perception and can affect balance and coordination.</a:t>
            </a:r>
            <a:endParaRPr/>
          </a:p>
          <a:p>
            <a:pPr indent="0" lvl="0" marL="0" rtl="0" algn="l">
              <a:spcBef>
                <a:spcPts val="0"/>
              </a:spcBef>
              <a:spcAft>
                <a:spcPts val="0"/>
              </a:spcAft>
              <a:buNone/>
            </a:pPr>
            <a:r>
              <a:rPr lang="en-US"/>
              <a:t>Vestibular suppressants include three general drug classes: anticholinergics, benzodiazepines &amp; Betahistine</a:t>
            </a:r>
            <a:endParaRPr/>
          </a:p>
        </p:txBody>
      </p:sp>
      <p:sp>
        <p:nvSpPr>
          <p:cNvPr id="181" name="Google Shape;181;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The main output of the vestibular nucleus neurons is </a:t>
            </a:r>
            <a:r>
              <a:rPr b="1" lang="en-US"/>
              <a:t>cholinergic</a:t>
            </a:r>
            <a:r>
              <a:rPr lang="en-US"/>
              <a:t>, The neurons of the vestibular nuclei release </a:t>
            </a:r>
            <a:r>
              <a:rPr b="1" lang="en-US"/>
              <a:t>ACh</a:t>
            </a:r>
            <a:r>
              <a:rPr lang="en-US"/>
              <a:t> as a neurotransmitter</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Muscarinic antagonists: </a:t>
            </a:r>
            <a:r>
              <a:rPr b="1" i="0" lang="en-US" sz="1200" u="none" strike="noStrike">
                <a:solidFill>
                  <a:schemeClr val="dk1"/>
                </a:solidFill>
                <a:latin typeface="Calibri"/>
                <a:ea typeface="Calibri"/>
                <a:cs typeface="Calibri"/>
                <a:sym typeface="Calibri"/>
              </a:rPr>
              <a:t>Scopolamine </a:t>
            </a:r>
            <a:r>
              <a:rPr b="0" i="0" lang="en-US" sz="1200" u="none" strike="noStrike">
                <a:solidFill>
                  <a:schemeClr val="dk1"/>
                </a:solidFill>
                <a:latin typeface="Calibri"/>
                <a:ea typeface="Calibri"/>
                <a:cs typeface="Calibri"/>
                <a:sym typeface="Calibri"/>
              </a:rPr>
              <a:t>(hyoscine), a prototypic muscarinic receptor antagonist, is one of the best agents for the prevention of </a:t>
            </a:r>
            <a:r>
              <a:rPr b="1" i="0" lang="en-US" sz="1200" u="none" strike="noStrike">
                <a:solidFill>
                  <a:schemeClr val="dk1"/>
                </a:solidFill>
                <a:latin typeface="Calibri"/>
                <a:ea typeface="Calibri"/>
                <a:cs typeface="Calibri"/>
                <a:sym typeface="Calibri"/>
              </a:rPr>
              <a:t>motion sickness</a:t>
            </a:r>
            <a:r>
              <a:rPr b="0" i="0" lang="en-US" sz="1200" u="none" strike="noStrike">
                <a:solidFill>
                  <a:schemeClr val="dk1"/>
                </a:solidFill>
                <a:latin typeface="Calibri"/>
                <a:ea typeface="Calibri"/>
                <a:cs typeface="Calibri"/>
                <a:sym typeface="Calibri"/>
              </a:rPr>
              <a:t>.</a:t>
            </a:r>
            <a:endParaRPr/>
          </a:p>
          <a:p>
            <a:pPr indent="0" lvl="0" marL="0" rtl="0" algn="l">
              <a:spcBef>
                <a:spcPts val="0"/>
              </a:spcBef>
              <a:spcAft>
                <a:spcPts val="0"/>
              </a:spcAft>
              <a:buNone/>
            </a:pPr>
            <a:r>
              <a:rPr lang="en-US"/>
              <a:t>Vestibular system is a critical system for </a:t>
            </a:r>
            <a:r>
              <a:rPr b="1" lang="en-US"/>
              <a:t>detecting</a:t>
            </a:r>
            <a:r>
              <a:rPr lang="en-US"/>
              <a:t> the </a:t>
            </a:r>
            <a:r>
              <a:rPr lang="en-US" u="sng"/>
              <a:t>position &amp; motion </a:t>
            </a:r>
            <a:r>
              <a:rPr lang="en-US"/>
              <a:t>of the head, particularly angular motions such as rotation</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Vestibular disturbances, especially motion sickness, appear to involve muscarinic cholinergic transmission. Scopolamine is often effective in preventing or reversing these disturbances.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Vest nystagmus :involuntary, rapid, rhythmic movement (horizontal, vertical, rotatory, or mixed, i.e., of two types) of the </a:t>
            </a:r>
            <a:r>
              <a:rPr b="0" i="0" lang="en-US" sz="1200" u="sng">
                <a:solidFill>
                  <a:schemeClr val="dk1"/>
                </a:solidFill>
                <a:latin typeface="Calibri"/>
                <a:ea typeface="Calibri"/>
                <a:cs typeface="Calibri"/>
                <a:sym typeface="Calibri"/>
              </a:rPr>
              <a:t>eyeball.</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Vestibular nystagmus</a:t>
            </a:r>
            <a:r>
              <a:rPr b="0" lang="en-US" sz="1200">
                <a:solidFill>
                  <a:schemeClr val="dk1"/>
                </a:solidFill>
                <a:latin typeface="Calibri"/>
                <a:ea typeface="Calibri"/>
                <a:cs typeface="Calibri"/>
                <a:sym typeface="Calibri"/>
              </a:rPr>
              <a:t>, the most common type of </a:t>
            </a:r>
            <a:r>
              <a:rPr b="1" lang="en-US" sz="1200">
                <a:solidFill>
                  <a:schemeClr val="dk1"/>
                </a:solidFill>
                <a:latin typeface="Calibri"/>
                <a:ea typeface="Calibri"/>
                <a:cs typeface="Calibri"/>
                <a:sym typeface="Calibri"/>
              </a:rPr>
              <a:t>nystagmus</a:t>
            </a:r>
            <a:r>
              <a:rPr b="0" lang="en-US" sz="1200">
                <a:solidFill>
                  <a:schemeClr val="dk1"/>
                </a:solidFill>
                <a:latin typeface="Calibri"/>
                <a:ea typeface="Calibri"/>
                <a:cs typeface="Calibri"/>
                <a:sym typeface="Calibri"/>
              </a:rPr>
              <a:t>, is caused by dysfunction of the </a:t>
            </a:r>
            <a:r>
              <a:rPr b="1" lang="en-US" sz="1200">
                <a:solidFill>
                  <a:schemeClr val="dk1"/>
                </a:solidFill>
                <a:latin typeface="Calibri"/>
                <a:ea typeface="Calibri"/>
                <a:cs typeface="Calibri"/>
                <a:sym typeface="Calibri"/>
              </a:rPr>
              <a:t>vestibular</a:t>
            </a:r>
            <a:r>
              <a:rPr b="0" lang="en-US" sz="1200">
                <a:solidFill>
                  <a:schemeClr val="dk1"/>
                </a:solidFill>
                <a:latin typeface="Calibri"/>
                <a:ea typeface="Calibri"/>
                <a:cs typeface="Calibri"/>
                <a:sym typeface="Calibri"/>
              </a:rPr>
              <a:t> part of the inner ear, the </a:t>
            </a:r>
            <a:r>
              <a:rPr b="0" lang="en-US" sz="1200" u="sng">
                <a:solidFill>
                  <a:schemeClr val="dk1"/>
                </a:solidFill>
                <a:latin typeface="Calibri"/>
                <a:ea typeface="Calibri"/>
                <a:cs typeface="Calibri"/>
                <a:sym typeface="Calibri"/>
              </a:rPr>
              <a:t>nerve</a:t>
            </a:r>
            <a:r>
              <a:rPr b="0" lang="en-US" sz="1200">
                <a:solidFill>
                  <a:schemeClr val="dk1"/>
                </a:solidFill>
                <a:latin typeface="Calibri"/>
                <a:ea typeface="Calibri"/>
                <a:cs typeface="Calibri"/>
                <a:sym typeface="Calibri"/>
              </a:rPr>
              <a:t>, the </a:t>
            </a:r>
            <a:r>
              <a:rPr b="1" lang="en-US" sz="1200">
                <a:solidFill>
                  <a:schemeClr val="dk1"/>
                </a:solidFill>
                <a:latin typeface="Calibri"/>
                <a:ea typeface="Calibri"/>
                <a:cs typeface="Calibri"/>
                <a:sym typeface="Calibri"/>
              </a:rPr>
              <a:t>vestibular</a:t>
            </a:r>
            <a:r>
              <a:rPr b="0" lang="en-US" sz="1200">
                <a:solidFill>
                  <a:schemeClr val="dk1"/>
                </a:solidFill>
                <a:latin typeface="Calibri"/>
                <a:ea typeface="Calibri"/>
                <a:cs typeface="Calibri"/>
                <a:sym typeface="Calibri"/>
              </a:rPr>
              <a:t> nucleus within the </a:t>
            </a:r>
            <a:r>
              <a:rPr b="0" lang="en-US" sz="1200" u="sng">
                <a:solidFill>
                  <a:schemeClr val="dk1"/>
                </a:solidFill>
                <a:latin typeface="Calibri"/>
                <a:ea typeface="Calibri"/>
                <a:cs typeface="Calibri"/>
                <a:sym typeface="Calibri"/>
              </a:rPr>
              <a:t>brainstem</a:t>
            </a:r>
            <a:r>
              <a:rPr b="0" lang="en-US" sz="1200">
                <a:solidFill>
                  <a:schemeClr val="dk1"/>
                </a:solidFill>
                <a:latin typeface="Calibri"/>
                <a:ea typeface="Calibri"/>
                <a:cs typeface="Calibri"/>
                <a:sym typeface="Calibri"/>
              </a:rPr>
              <a:t>, or parts of the </a:t>
            </a:r>
            <a:r>
              <a:rPr b="0" lang="en-US" sz="1200" u="sng">
                <a:solidFill>
                  <a:schemeClr val="dk1"/>
                </a:solidFill>
                <a:latin typeface="Calibri"/>
                <a:ea typeface="Calibri"/>
                <a:cs typeface="Calibri"/>
                <a:sym typeface="Calibri"/>
              </a:rPr>
              <a:t>cerebellum</a:t>
            </a:r>
            <a:r>
              <a:rPr b="0" lang="en-US" sz="1200">
                <a:solidFill>
                  <a:schemeClr val="dk1"/>
                </a:solidFill>
                <a:latin typeface="Calibri"/>
                <a:ea typeface="Calibri"/>
                <a:cs typeface="Calibri"/>
                <a:sym typeface="Calibri"/>
              </a:rPr>
              <a:t> that transmit signals to the </a:t>
            </a:r>
            <a:r>
              <a:rPr b="1" lang="en-US" sz="1200">
                <a:solidFill>
                  <a:schemeClr val="dk1"/>
                </a:solidFill>
                <a:latin typeface="Calibri"/>
                <a:ea typeface="Calibri"/>
                <a:cs typeface="Calibri"/>
                <a:sym typeface="Calibri"/>
              </a:rPr>
              <a:t>vestibular</a:t>
            </a:r>
            <a:r>
              <a:rPr b="0" lang="en-US" sz="1200">
                <a:solidFill>
                  <a:schemeClr val="dk1"/>
                </a:solidFill>
                <a:latin typeface="Calibri"/>
                <a:ea typeface="Calibri"/>
                <a:cs typeface="Calibri"/>
                <a:sym typeface="Calibri"/>
              </a:rPr>
              <a:t> nucleus.</a:t>
            </a:r>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BDZ for seizure &amp; hypnotic it has a muscle relaxant effect </a:t>
            </a:r>
            <a:endParaRPr b="0" sz="1200">
              <a:solidFill>
                <a:schemeClr val="dk1"/>
              </a:solidFill>
              <a:latin typeface="Calibri"/>
              <a:ea typeface="Calibri"/>
              <a:cs typeface="Calibri"/>
              <a:sym typeface="Calibri"/>
            </a:endParaRPr>
          </a:p>
        </p:txBody>
      </p:sp>
      <p:sp>
        <p:nvSpPr>
          <p:cNvPr id="194" name="Google Shape;19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is an anti-</a:t>
            </a:r>
            <a:r>
              <a:rPr lang="en-US" u="sng">
                <a:solidFill>
                  <a:schemeClr val="hlink"/>
                </a:solidFill>
                <a:hlinkClick r:id="rId2"/>
              </a:rPr>
              <a:t>vertigo</a:t>
            </a:r>
            <a:r>
              <a:rPr lang="en-US"/>
              <a:t> drug. It is commonly prescribed for </a:t>
            </a:r>
            <a:r>
              <a:rPr lang="en-US" u="sng">
                <a:solidFill>
                  <a:schemeClr val="hlink"/>
                </a:solidFill>
                <a:hlinkClick r:id="rId3"/>
              </a:rPr>
              <a:t>balance disorders</a:t>
            </a:r>
            <a:r>
              <a:rPr lang="en-US"/>
              <a:t> or to alleviate vertigo symptoms associated with </a:t>
            </a:r>
            <a:r>
              <a:rPr lang="en-US" u="sng">
                <a:solidFill>
                  <a:schemeClr val="hlink"/>
                </a:solidFill>
                <a:hlinkClick r:id="rId4"/>
              </a:rPr>
              <a:t>Ménière's disease</a:t>
            </a:r>
            <a:r>
              <a:rPr lang="en-US"/>
              <a:t>.</a:t>
            </a:r>
            <a:endParaRPr/>
          </a:p>
          <a:p>
            <a:pPr indent="0" lvl="0" marL="0" rtl="0" algn="l">
              <a:spcBef>
                <a:spcPts val="0"/>
              </a:spcBef>
              <a:spcAft>
                <a:spcPts val="0"/>
              </a:spcAft>
              <a:buNone/>
            </a:pPr>
            <a:r>
              <a:rPr lang="en-US"/>
              <a:t>Endolymphatic hydrops: endolymph (the fluid within the endolymphatic sac, a compartment of the inner ear).</a:t>
            </a:r>
            <a:endParaRPr/>
          </a:p>
          <a:p>
            <a:pPr indent="0" lvl="0" marL="0" rtl="0" algn="l">
              <a:spcBef>
                <a:spcPts val="0"/>
              </a:spcBef>
              <a:spcAft>
                <a:spcPts val="0"/>
              </a:spcAft>
              <a:buNone/>
            </a:pPr>
            <a:r>
              <a:rPr lang="en-US"/>
              <a:t>Endolymphatic hydrops may be either primary or secondary. </a:t>
            </a:r>
            <a:r>
              <a:rPr b="1" i="1" lang="en-US"/>
              <a:t>Primary</a:t>
            </a:r>
            <a:r>
              <a:rPr i="1" lang="en-US"/>
              <a:t> idiopathic endolymphatic hydrops</a:t>
            </a:r>
            <a:r>
              <a:rPr lang="en-US"/>
              <a:t> (known as Ménière’s disease) occurs for no known reason. </a:t>
            </a:r>
            <a:endParaRPr/>
          </a:p>
          <a:p>
            <a:pPr indent="0" lvl="0" marL="0" rtl="0" algn="l">
              <a:spcBef>
                <a:spcPts val="0"/>
              </a:spcBef>
              <a:spcAft>
                <a:spcPts val="0"/>
              </a:spcAft>
              <a:buNone/>
            </a:pPr>
            <a:r>
              <a:rPr b="1" i="1" lang="en-US"/>
              <a:t>Secondary</a:t>
            </a:r>
            <a:r>
              <a:rPr i="1" lang="en-US"/>
              <a:t> endolymphatic hydrops</a:t>
            </a:r>
            <a:r>
              <a:rPr lang="en-US"/>
              <a:t> appears to occur in response to an event or underlying condition. For example, it can follow head trauma or ear surgery, and it can occur with other inner ear disorders, allergies, or systemic disorders (such as diabetes or autoimmune disorders).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Betahistine is a potent H3 receptor antagonist. Stimulation of the H3 receptor reduces histamine release, so antagonism of H3 increases histamine release.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H3 inhibitory presynaptic receptor.</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H3-receptor antagonism increases the levels of neurotransmitters such as serotonin in the brainstem, which inhibits the activity of vestibular nuclei, helping to restore proper balance and decrease in vertigo symptoms.</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OTC</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lang="en-US"/>
              <a:t>It improves the microcirculation in the inner ear, thus reducing endolymphatic pressure.</a:t>
            </a:r>
            <a:endParaRPr/>
          </a:p>
        </p:txBody>
      </p:sp>
      <p:sp>
        <p:nvSpPr>
          <p:cNvPr id="210" name="Google Shape;210;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2"/>
          <p:cNvSpPr txBox="1"/>
          <p:nvPr>
            <p:ph idx="10" type="dt"/>
          </p:nvPr>
        </p:nvSpPr>
        <p:spPr>
          <a:xfrm>
            <a:off x="5562600" y="6400800"/>
            <a:ext cx="3002280" cy="27432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2"/>
          <p:cNvSpPr txBox="1"/>
          <p:nvPr>
            <p:ph idx="11" type="ftr"/>
          </p:nvPr>
        </p:nvSpPr>
        <p:spPr>
          <a:xfrm>
            <a:off x="1295400" y="6400800"/>
            <a:ext cx="4212264" cy="27432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31"/>
          <p:cNvSpPr txBox="1"/>
          <p:nvPr>
            <p:ph type="title"/>
          </p:nvPr>
        </p:nvSpPr>
        <p:spPr>
          <a:xfrm>
            <a:off x="457200" y="253536"/>
            <a:ext cx="8229600" cy="11430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rgbClr val="3250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1"/>
          <p:cNvSpPr txBox="1"/>
          <p:nvPr>
            <p:ph idx="1" type="body"/>
          </p:nvPr>
        </p:nvSpPr>
        <p:spPr>
          <a:xfrm rot="5400000">
            <a:off x="2308860" y="-205423"/>
            <a:ext cx="4526280" cy="8229600"/>
          </a:xfrm>
          <a:prstGeom prst="rect">
            <a:avLst/>
          </a:prstGeom>
          <a:noFill/>
          <a:ln>
            <a:noFill/>
          </a:ln>
        </p:spPr>
        <p:txBody>
          <a:bodyPr anchorCtr="0" anchor="t" bIns="45700" lIns="91425" spcFirstLastPara="1" rIns="91425" wrap="square" tIns="45700">
            <a:normAutofit/>
          </a:bodyPr>
          <a:lstStyle>
            <a:lvl1pPr indent="-308610" lvl="0" marL="457200" algn="l">
              <a:spcBef>
                <a:spcPts val="0"/>
              </a:spcBef>
              <a:spcAft>
                <a:spcPts val="0"/>
              </a:spcAft>
              <a:buSzPts val="1260"/>
              <a:buChar char="⦿"/>
              <a:defRPr/>
            </a:lvl1pPr>
            <a:lvl2pPr indent="-331469" lvl="1" marL="914400" algn="l">
              <a:spcBef>
                <a:spcPts val="400"/>
              </a:spcBef>
              <a:spcAft>
                <a:spcPts val="0"/>
              </a:spcAft>
              <a:buSzPts val="1620"/>
              <a:buChar char="•"/>
              <a:defRPr/>
            </a:lvl2pPr>
            <a:lvl3pPr indent="-342900" lvl="2" marL="1371600" algn="l">
              <a:spcBef>
                <a:spcPts val="400"/>
              </a:spcBef>
              <a:spcAft>
                <a:spcPts val="0"/>
              </a:spcAft>
              <a:buSzPts val="1800"/>
              <a:buChar char="●"/>
              <a:defRPr/>
            </a:lvl3pPr>
            <a:lvl4pPr indent="-342900" lvl="3" marL="1828800" algn="l">
              <a:spcBef>
                <a:spcPts val="400"/>
              </a:spcBef>
              <a:spcAft>
                <a:spcPts val="0"/>
              </a:spcAft>
              <a:buSzPts val="1800"/>
              <a:buChar char="●"/>
              <a:defRPr/>
            </a:lvl4pPr>
            <a:lvl5pPr indent="-342900" lvl="4" marL="2286000" algn="l">
              <a:spcBef>
                <a:spcPts val="400"/>
              </a:spcBef>
              <a:spcAft>
                <a:spcPts val="0"/>
              </a:spcAft>
              <a:buSzPts val="1800"/>
              <a:buChar char="●"/>
              <a:defRPr/>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84" name="Google Shape;84;p31"/>
          <p:cNvSpPr txBox="1"/>
          <p:nvPr>
            <p:ph idx="10" type="dt"/>
          </p:nvPr>
        </p:nvSpPr>
        <p:spPr>
          <a:xfrm>
            <a:off x="5562600" y="6400800"/>
            <a:ext cx="3002280" cy="27432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1"/>
          <p:cNvSpPr txBox="1"/>
          <p:nvPr>
            <p:ph idx="11" type="ftr"/>
          </p:nvPr>
        </p:nvSpPr>
        <p:spPr>
          <a:xfrm>
            <a:off x="1295400" y="6400800"/>
            <a:ext cx="4212264" cy="27432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1"/>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32"/>
          <p:cNvSpPr txBox="1"/>
          <p:nvPr>
            <p:ph type="title"/>
          </p:nvPr>
        </p:nvSpPr>
        <p:spPr>
          <a:xfrm rot="5400000">
            <a:off x="4732337" y="2171700"/>
            <a:ext cx="5851525" cy="20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325080"/>
              </a:buClr>
              <a:buSzPts val="46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08610" lvl="0" marL="457200" algn="l">
              <a:spcBef>
                <a:spcPts val="0"/>
              </a:spcBef>
              <a:spcAft>
                <a:spcPts val="0"/>
              </a:spcAft>
              <a:buSzPts val="1260"/>
              <a:buChar char="⦿"/>
              <a:defRPr/>
            </a:lvl1pPr>
            <a:lvl2pPr indent="-331469" lvl="1" marL="914400" algn="l">
              <a:spcBef>
                <a:spcPts val="400"/>
              </a:spcBef>
              <a:spcAft>
                <a:spcPts val="0"/>
              </a:spcAft>
              <a:buSzPts val="1620"/>
              <a:buChar char="•"/>
              <a:defRPr/>
            </a:lvl2pPr>
            <a:lvl3pPr indent="-342900" lvl="2" marL="1371600" algn="l">
              <a:spcBef>
                <a:spcPts val="400"/>
              </a:spcBef>
              <a:spcAft>
                <a:spcPts val="0"/>
              </a:spcAft>
              <a:buSzPts val="1800"/>
              <a:buChar char="●"/>
              <a:defRPr/>
            </a:lvl3pPr>
            <a:lvl4pPr indent="-342900" lvl="3" marL="1828800" algn="l">
              <a:spcBef>
                <a:spcPts val="400"/>
              </a:spcBef>
              <a:spcAft>
                <a:spcPts val="0"/>
              </a:spcAft>
              <a:buSzPts val="1800"/>
              <a:buChar char="●"/>
              <a:defRPr/>
            </a:lvl4pPr>
            <a:lvl5pPr indent="-342900" lvl="4" marL="2286000" algn="l">
              <a:spcBef>
                <a:spcPts val="400"/>
              </a:spcBef>
              <a:spcAft>
                <a:spcPts val="0"/>
              </a:spcAft>
              <a:buSzPts val="1800"/>
              <a:buChar char="●"/>
              <a:defRPr/>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90" name="Google Shape;90;p32"/>
          <p:cNvSpPr txBox="1"/>
          <p:nvPr>
            <p:ph idx="10" type="dt"/>
          </p:nvPr>
        </p:nvSpPr>
        <p:spPr>
          <a:xfrm>
            <a:off x="5562600" y="6400800"/>
            <a:ext cx="3002280" cy="27432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2"/>
          <p:cNvSpPr txBox="1"/>
          <p:nvPr>
            <p:ph idx="11" type="ftr"/>
          </p:nvPr>
        </p:nvSpPr>
        <p:spPr>
          <a:xfrm>
            <a:off x="1295400" y="6400800"/>
            <a:ext cx="4212264" cy="27432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2"/>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0" name="Shape 20"/>
        <p:cNvGrpSpPr/>
        <p:nvPr/>
      </p:nvGrpSpPr>
      <p:grpSpPr>
        <a:xfrm>
          <a:off x="0" y="0"/>
          <a:ext cx="0" cy="0"/>
          <a:chOff x="0" y="0"/>
          <a:chExt cx="0" cy="0"/>
        </a:xfrm>
      </p:grpSpPr>
      <p:sp>
        <p:nvSpPr>
          <p:cNvPr id="21" name="Google Shape;21;p23"/>
          <p:cNvSpPr/>
          <p:nvPr/>
        </p:nvSpPr>
        <p:spPr>
          <a:xfrm>
            <a:off x="164592" y="146304"/>
            <a:ext cx="8814816" cy="2505456"/>
          </a:xfrm>
          <a:prstGeom prst="round2DiagRect">
            <a:avLst>
              <a:gd fmla="val 11807" name="adj1"/>
              <a:gd fmla="val 0" name="adj2"/>
            </a:avLst>
          </a:prstGeom>
          <a:solidFill>
            <a:srgbClr val="C9E3FB">
              <a:alpha val="64705"/>
            </a:srgbClr>
          </a:solidFill>
          <a:ln cap="rnd" cmpd="sng" w="11000">
            <a:solidFill>
              <a:srgbClr val="D3F0FF">
                <a:alpha val="8784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22" name="Google Shape;22;p23"/>
          <p:cNvSpPr txBox="1"/>
          <p:nvPr>
            <p:ph type="ctrTitle"/>
          </p:nvPr>
        </p:nvSpPr>
        <p:spPr>
          <a:xfrm>
            <a:off x="464234" y="381001"/>
            <a:ext cx="8229600" cy="2209800"/>
          </a:xfrm>
          <a:prstGeom prst="rect">
            <a:avLst/>
          </a:prstGeom>
          <a:noFill/>
          <a:ln>
            <a:noFill/>
          </a:ln>
        </p:spPr>
        <p:txBody>
          <a:bodyPr anchorCtr="0" anchor="b" bIns="45700" lIns="45700" spcFirstLastPara="1" rIns="228600" wrap="square" tIns="45700">
            <a:normAutofit/>
          </a:bodyPr>
          <a:lstStyle>
            <a:lvl1pPr lvl="0" algn="r">
              <a:spcBef>
                <a:spcPts val="0"/>
              </a:spcBef>
              <a:spcAft>
                <a:spcPts val="0"/>
              </a:spcAft>
              <a:buClr>
                <a:srgbClr val="325080"/>
              </a:buClr>
              <a:buSzPts val="4800"/>
              <a:buFont typeface="Rockwel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txBox="1"/>
          <p:nvPr>
            <p:ph idx="1" type="subTitle"/>
          </p:nvPr>
        </p:nvSpPr>
        <p:spPr>
          <a:xfrm>
            <a:off x="2133600" y="2819400"/>
            <a:ext cx="6560234" cy="1752600"/>
          </a:xfrm>
          <a:prstGeom prst="rect">
            <a:avLst/>
          </a:prstGeom>
          <a:noFill/>
          <a:ln>
            <a:noFill/>
          </a:ln>
        </p:spPr>
        <p:txBody>
          <a:bodyPr anchorCtr="0" anchor="t" bIns="45700" lIns="45700" spcFirstLastPara="1" rIns="246875" wrap="square" tIns="45700">
            <a:normAutofit/>
          </a:bodyPr>
          <a:lstStyle>
            <a:lvl1pPr lvl="0" algn="r">
              <a:spcBef>
                <a:spcPts val="0"/>
              </a:spcBef>
              <a:spcAft>
                <a:spcPts val="0"/>
              </a:spcAft>
              <a:buSzPts val="2240"/>
              <a:buNone/>
              <a:defRPr/>
            </a:lvl1pPr>
            <a:lvl2pPr lvl="1" algn="ctr">
              <a:spcBef>
                <a:spcPts val="400"/>
              </a:spcBef>
              <a:spcAft>
                <a:spcPts val="0"/>
              </a:spcAft>
              <a:buSzPts val="1620"/>
              <a:buNone/>
              <a:defRPr/>
            </a:lvl2pPr>
            <a:lvl3pPr lvl="2" algn="ctr">
              <a:spcBef>
                <a:spcPts val="400"/>
              </a:spcBef>
              <a:spcAft>
                <a:spcPts val="0"/>
              </a:spcAft>
              <a:buSzPts val="1800"/>
              <a:buNone/>
              <a:defRPr/>
            </a:lvl3pPr>
            <a:lvl4pPr lvl="3" algn="ctr">
              <a:spcBef>
                <a:spcPts val="400"/>
              </a:spcBef>
              <a:spcAft>
                <a:spcPts val="0"/>
              </a:spcAft>
              <a:buSzPts val="1800"/>
              <a:buNone/>
              <a:defRPr/>
            </a:lvl4pPr>
            <a:lvl5pPr lvl="4" algn="ctr">
              <a:spcBef>
                <a:spcPts val="400"/>
              </a:spcBef>
              <a:spcAft>
                <a:spcPts val="0"/>
              </a:spcAft>
              <a:buSzPts val="1800"/>
              <a:buNone/>
              <a:defRPr/>
            </a:lvl5pPr>
            <a:lvl6pPr lvl="5" algn="ctr">
              <a:spcBef>
                <a:spcPts val="400"/>
              </a:spcBef>
              <a:spcAft>
                <a:spcPts val="0"/>
              </a:spcAft>
              <a:buSzPts val="1800"/>
              <a:buNone/>
              <a:defRPr/>
            </a:lvl6pPr>
            <a:lvl7pPr lvl="6" algn="ctr">
              <a:spcBef>
                <a:spcPts val="400"/>
              </a:spcBef>
              <a:spcAft>
                <a:spcPts val="0"/>
              </a:spcAft>
              <a:buSzPts val="1800"/>
              <a:buNone/>
              <a:defRPr/>
            </a:lvl7pPr>
            <a:lvl8pPr lvl="7" algn="ctr">
              <a:spcBef>
                <a:spcPts val="400"/>
              </a:spcBef>
              <a:spcAft>
                <a:spcPts val="0"/>
              </a:spcAft>
              <a:buSzPts val="1800"/>
              <a:buNone/>
              <a:defRPr/>
            </a:lvl8pPr>
            <a:lvl9pPr lvl="8" algn="ctr">
              <a:spcBef>
                <a:spcPts val="400"/>
              </a:spcBef>
              <a:spcAft>
                <a:spcPts val="0"/>
              </a:spcAft>
              <a:buSzPts val="1800"/>
              <a:buNone/>
              <a:defRPr/>
            </a:lvl9pPr>
          </a:lstStyle>
          <a:p/>
        </p:txBody>
      </p:sp>
      <p:sp>
        <p:nvSpPr>
          <p:cNvPr id="24" name="Google Shape;24;p23"/>
          <p:cNvSpPr txBox="1"/>
          <p:nvPr>
            <p:ph idx="10" type="dt"/>
          </p:nvPr>
        </p:nvSpPr>
        <p:spPr>
          <a:xfrm>
            <a:off x="5562600" y="6509004"/>
            <a:ext cx="3002280" cy="27432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2" type="sldNum"/>
          </p:nvPr>
        </p:nvSpPr>
        <p:spPr>
          <a:xfrm>
            <a:off x="8638952" y="6509004"/>
            <a:ext cx="464288" cy="27432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600">
                <a:solidFill>
                  <a:srgbClr val="4A5669"/>
                </a:solidFill>
                <a:latin typeface="Rockwell"/>
                <a:ea typeface="Rockwell"/>
                <a:cs typeface="Rockwell"/>
                <a:sym typeface="Rockwell"/>
              </a:defRPr>
            </a:lvl1pPr>
            <a:lvl2pPr indent="0" lvl="1" marL="0" algn="r">
              <a:spcBef>
                <a:spcPts val="0"/>
              </a:spcBef>
              <a:buNone/>
              <a:defRPr sz="1600">
                <a:solidFill>
                  <a:srgbClr val="4A5669"/>
                </a:solidFill>
                <a:latin typeface="Rockwell"/>
                <a:ea typeface="Rockwell"/>
                <a:cs typeface="Rockwell"/>
                <a:sym typeface="Rockwell"/>
              </a:defRPr>
            </a:lvl2pPr>
            <a:lvl3pPr indent="0" lvl="2" marL="0" algn="r">
              <a:spcBef>
                <a:spcPts val="0"/>
              </a:spcBef>
              <a:buNone/>
              <a:defRPr sz="1600">
                <a:solidFill>
                  <a:srgbClr val="4A5669"/>
                </a:solidFill>
                <a:latin typeface="Rockwell"/>
                <a:ea typeface="Rockwell"/>
                <a:cs typeface="Rockwell"/>
                <a:sym typeface="Rockwell"/>
              </a:defRPr>
            </a:lvl3pPr>
            <a:lvl4pPr indent="0" lvl="3" marL="0" algn="r">
              <a:spcBef>
                <a:spcPts val="0"/>
              </a:spcBef>
              <a:buNone/>
              <a:defRPr sz="1600">
                <a:solidFill>
                  <a:srgbClr val="4A5669"/>
                </a:solidFill>
                <a:latin typeface="Rockwell"/>
                <a:ea typeface="Rockwell"/>
                <a:cs typeface="Rockwell"/>
                <a:sym typeface="Rockwell"/>
              </a:defRPr>
            </a:lvl4pPr>
            <a:lvl5pPr indent="0" lvl="4" marL="0" algn="r">
              <a:spcBef>
                <a:spcPts val="0"/>
              </a:spcBef>
              <a:buNone/>
              <a:defRPr sz="1600">
                <a:solidFill>
                  <a:srgbClr val="4A5669"/>
                </a:solidFill>
                <a:latin typeface="Rockwell"/>
                <a:ea typeface="Rockwell"/>
                <a:cs typeface="Rockwell"/>
                <a:sym typeface="Rockwell"/>
              </a:defRPr>
            </a:lvl5pPr>
            <a:lvl6pPr indent="0" lvl="5" marL="0" algn="r">
              <a:spcBef>
                <a:spcPts val="0"/>
              </a:spcBef>
              <a:buNone/>
              <a:defRPr sz="1600">
                <a:solidFill>
                  <a:srgbClr val="4A5669"/>
                </a:solidFill>
                <a:latin typeface="Rockwell"/>
                <a:ea typeface="Rockwell"/>
                <a:cs typeface="Rockwell"/>
                <a:sym typeface="Rockwell"/>
              </a:defRPr>
            </a:lvl6pPr>
            <a:lvl7pPr indent="0" lvl="6" marL="0" algn="r">
              <a:spcBef>
                <a:spcPts val="0"/>
              </a:spcBef>
              <a:buNone/>
              <a:defRPr sz="1600">
                <a:solidFill>
                  <a:srgbClr val="4A5669"/>
                </a:solidFill>
                <a:latin typeface="Rockwell"/>
                <a:ea typeface="Rockwell"/>
                <a:cs typeface="Rockwell"/>
                <a:sym typeface="Rockwell"/>
              </a:defRPr>
            </a:lvl7pPr>
            <a:lvl8pPr indent="0" lvl="7" marL="0" algn="r">
              <a:spcBef>
                <a:spcPts val="0"/>
              </a:spcBef>
              <a:buNone/>
              <a:defRPr sz="1600">
                <a:solidFill>
                  <a:srgbClr val="4A5669"/>
                </a:solidFill>
                <a:latin typeface="Rockwell"/>
                <a:ea typeface="Rockwell"/>
                <a:cs typeface="Rockwell"/>
                <a:sym typeface="Rockwell"/>
              </a:defRPr>
            </a:lvl8pPr>
            <a:lvl9pPr indent="0" lvl="8" marL="0" algn="r">
              <a:spcBef>
                <a:spcPts val="0"/>
              </a:spcBef>
              <a:buNone/>
              <a:defRPr sz="1600">
                <a:solidFill>
                  <a:srgbClr val="4A5669"/>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23"/>
          <p:cNvSpPr txBox="1"/>
          <p:nvPr>
            <p:ph idx="11" type="ftr"/>
          </p:nvPr>
        </p:nvSpPr>
        <p:spPr>
          <a:xfrm>
            <a:off x="1600200" y="6509004"/>
            <a:ext cx="3907464" cy="27432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4"/>
          <p:cNvSpPr/>
          <p:nvPr/>
        </p:nvSpPr>
        <p:spPr>
          <a:xfrm>
            <a:off x="588392" y="1424588"/>
            <a:ext cx="8001000" cy="9144"/>
          </a:xfrm>
          <a:prstGeom prst="rect">
            <a:avLst/>
          </a:prstGeom>
          <a:solidFill>
            <a:schemeClr val="accent1"/>
          </a:solidFill>
          <a:ln>
            <a:noFill/>
          </a:ln>
          <a:effectLst>
            <a:outerShdw blurRad="12700" rotWithShape="0" algn="tl" dir="5400000" dist="129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29" name="Google Shape;29;p24"/>
          <p:cNvSpPr txBox="1"/>
          <p:nvPr>
            <p:ph type="title"/>
          </p:nvPr>
        </p:nvSpPr>
        <p:spPr>
          <a:xfrm>
            <a:off x="457200" y="253536"/>
            <a:ext cx="8229600" cy="11430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rgbClr val="3250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4"/>
          <p:cNvSpPr txBox="1"/>
          <p:nvPr>
            <p:ph idx="1" type="body"/>
          </p:nvPr>
        </p:nvSpPr>
        <p:spPr>
          <a:xfrm>
            <a:off x="457200" y="1646237"/>
            <a:ext cx="8229600" cy="4526280"/>
          </a:xfrm>
          <a:prstGeom prst="rect">
            <a:avLst/>
          </a:prstGeom>
          <a:noFill/>
          <a:ln>
            <a:noFill/>
          </a:ln>
        </p:spPr>
        <p:txBody>
          <a:bodyPr anchorCtr="0" anchor="t" bIns="45700" lIns="91425" spcFirstLastPara="1" rIns="91425" wrap="square" tIns="45700">
            <a:normAutofit/>
          </a:bodyPr>
          <a:lstStyle>
            <a:lvl1pPr indent="-308610" lvl="0" marL="457200" algn="l">
              <a:spcBef>
                <a:spcPts val="0"/>
              </a:spcBef>
              <a:spcAft>
                <a:spcPts val="0"/>
              </a:spcAft>
              <a:buSzPts val="1260"/>
              <a:buChar char="⦿"/>
              <a:defRPr/>
            </a:lvl1pPr>
            <a:lvl2pPr indent="-331469" lvl="1" marL="914400" algn="l">
              <a:spcBef>
                <a:spcPts val="400"/>
              </a:spcBef>
              <a:spcAft>
                <a:spcPts val="0"/>
              </a:spcAft>
              <a:buSzPts val="1620"/>
              <a:buChar char="•"/>
              <a:defRPr/>
            </a:lvl2pPr>
            <a:lvl3pPr indent="-342900" lvl="2" marL="1371600" algn="l">
              <a:spcBef>
                <a:spcPts val="400"/>
              </a:spcBef>
              <a:spcAft>
                <a:spcPts val="0"/>
              </a:spcAft>
              <a:buSzPts val="1800"/>
              <a:buChar char="●"/>
              <a:defRPr/>
            </a:lvl3pPr>
            <a:lvl4pPr indent="-342900" lvl="3" marL="1828800" algn="l">
              <a:spcBef>
                <a:spcPts val="400"/>
              </a:spcBef>
              <a:spcAft>
                <a:spcPts val="0"/>
              </a:spcAft>
              <a:buSzPts val="1800"/>
              <a:buChar char="●"/>
              <a:defRPr/>
            </a:lvl4pPr>
            <a:lvl5pPr indent="-342900" lvl="4" marL="2286000" algn="l">
              <a:spcBef>
                <a:spcPts val="400"/>
              </a:spcBef>
              <a:spcAft>
                <a:spcPts val="0"/>
              </a:spcAft>
              <a:buSzPts val="1800"/>
              <a:buChar char="●"/>
              <a:defRPr/>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31" name="Google Shape;31;p24"/>
          <p:cNvSpPr txBox="1"/>
          <p:nvPr>
            <p:ph idx="10" type="dt"/>
          </p:nvPr>
        </p:nvSpPr>
        <p:spPr>
          <a:xfrm>
            <a:off x="5562600" y="6400800"/>
            <a:ext cx="3002280" cy="27432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1" type="ftr"/>
          </p:nvPr>
        </p:nvSpPr>
        <p:spPr>
          <a:xfrm>
            <a:off x="1295400" y="6400800"/>
            <a:ext cx="4212264" cy="27432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4"/>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4" name="Shape 34"/>
        <p:cNvGrpSpPr/>
        <p:nvPr/>
      </p:nvGrpSpPr>
      <p:grpSpPr>
        <a:xfrm>
          <a:off x="0" y="0"/>
          <a:ext cx="0" cy="0"/>
          <a:chOff x="0" y="0"/>
          <a:chExt cx="0" cy="0"/>
        </a:xfrm>
      </p:grpSpPr>
      <p:sp>
        <p:nvSpPr>
          <p:cNvPr id="35" name="Google Shape;35;p25"/>
          <p:cNvSpPr/>
          <p:nvPr/>
        </p:nvSpPr>
        <p:spPr>
          <a:xfrm>
            <a:off x="1000128" y="3267456"/>
            <a:ext cx="7406640" cy="9144"/>
          </a:xfrm>
          <a:prstGeom prst="rect">
            <a:avLst/>
          </a:prstGeom>
          <a:solidFill>
            <a:schemeClr val="accent1"/>
          </a:solidFill>
          <a:ln>
            <a:noFill/>
          </a:ln>
          <a:effectLst>
            <a:outerShdw blurRad="12700" rotWithShape="0" algn="tl" dir="5400000" dist="129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6" name="Google Shape;36;p25"/>
          <p:cNvSpPr txBox="1"/>
          <p:nvPr>
            <p:ph type="title"/>
          </p:nvPr>
        </p:nvSpPr>
        <p:spPr>
          <a:xfrm>
            <a:off x="722376" y="498230"/>
            <a:ext cx="7772400" cy="2731008"/>
          </a:xfrm>
          <a:prstGeom prst="rect">
            <a:avLst/>
          </a:prstGeom>
          <a:noFill/>
          <a:ln>
            <a:noFill/>
          </a:ln>
        </p:spPr>
        <p:txBody>
          <a:bodyPr anchorCtr="0" anchor="b" bIns="45700" lIns="91425" spcFirstLastPara="1" rIns="100575" wrap="square" tIns="45700">
            <a:normAutofit/>
          </a:bodyPr>
          <a:lstStyle>
            <a:lvl1pPr lvl="0" algn="r">
              <a:spcBef>
                <a:spcPts val="0"/>
              </a:spcBef>
              <a:spcAft>
                <a:spcPts val="0"/>
              </a:spcAft>
              <a:buClr>
                <a:srgbClr val="7EFF14"/>
              </a:buClr>
              <a:buSzPts val="4000"/>
              <a:buFont typeface="Rockwell"/>
              <a:buNone/>
              <a:defRPr b="1" sz="4000" cap="none">
                <a:solidFill>
                  <a:srgbClr val="7EFF1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5"/>
          <p:cNvSpPr txBox="1"/>
          <p:nvPr>
            <p:ph idx="1" type="body"/>
          </p:nvPr>
        </p:nvSpPr>
        <p:spPr>
          <a:xfrm>
            <a:off x="722313" y="3287713"/>
            <a:ext cx="7772400" cy="1509712"/>
          </a:xfrm>
          <a:prstGeom prst="rect">
            <a:avLst/>
          </a:prstGeom>
          <a:noFill/>
          <a:ln>
            <a:noFill/>
          </a:ln>
        </p:spPr>
        <p:txBody>
          <a:bodyPr anchorCtr="0" anchor="t" bIns="45700" lIns="91425" spcFirstLastPara="1" rIns="128000" wrap="square" tIns="45700">
            <a:normAutofit/>
          </a:bodyPr>
          <a:lstStyle>
            <a:lvl1pPr indent="-228600" lvl="0" marL="457200" algn="r">
              <a:spcBef>
                <a:spcPts val="0"/>
              </a:spcBef>
              <a:spcAft>
                <a:spcPts val="0"/>
              </a:spcAft>
              <a:buSzPts val="1400"/>
              <a:buNone/>
              <a:defRPr sz="2000">
                <a:solidFill>
                  <a:srgbClr val="888888"/>
                </a:solidFill>
              </a:defRPr>
            </a:lvl1pPr>
            <a:lvl2pPr indent="-228600" lvl="1" marL="914400" algn="l">
              <a:spcBef>
                <a:spcPts val="400"/>
              </a:spcBef>
              <a:spcAft>
                <a:spcPts val="0"/>
              </a:spcAft>
              <a:buSzPts val="1620"/>
              <a:buFont typeface="Rockwell"/>
              <a:buNone/>
              <a:defRPr sz="1800">
                <a:solidFill>
                  <a:srgbClr val="888888"/>
                </a:solidFill>
              </a:defRPr>
            </a:lvl2pPr>
            <a:lvl3pPr indent="-228600" lvl="2" marL="1371600" algn="l">
              <a:spcBef>
                <a:spcPts val="400"/>
              </a:spcBef>
              <a:spcAft>
                <a:spcPts val="0"/>
              </a:spcAft>
              <a:buSzPts val="1600"/>
              <a:buNone/>
              <a:defRPr sz="1600">
                <a:solidFill>
                  <a:srgbClr val="888888"/>
                </a:solidFill>
              </a:defRPr>
            </a:lvl3pPr>
            <a:lvl4pPr indent="-228600" lvl="3" marL="1828800" algn="l">
              <a:spcBef>
                <a:spcPts val="400"/>
              </a:spcBef>
              <a:spcAft>
                <a:spcPts val="0"/>
              </a:spcAft>
              <a:buSzPts val="1400"/>
              <a:buNone/>
              <a:defRPr sz="1400">
                <a:solidFill>
                  <a:srgbClr val="888888"/>
                </a:solidFill>
              </a:defRPr>
            </a:lvl4pPr>
            <a:lvl5pPr indent="-228600" lvl="4" marL="2286000" algn="l">
              <a:spcBef>
                <a:spcPts val="400"/>
              </a:spcBef>
              <a:spcAft>
                <a:spcPts val="0"/>
              </a:spcAft>
              <a:buSzPts val="1400"/>
              <a:buNone/>
              <a:defRPr sz="1400">
                <a:solidFill>
                  <a:srgbClr val="888888"/>
                </a:solidFill>
              </a:defRPr>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38" name="Google Shape;38;p25"/>
          <p:cNvSpPr txBox="1"/>
          <p:nvPr>
            <p:ph idx="10" type="dt"/>
          </p:nvPr>
        </p:nvSpPr>
        <p:spPr>
          <a:xfrm>
            <a:off x="5562600" y="6513670"/>
            <a:ext cx="3002280" cy="27432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8638952" y="6513670"/>
            <a:ext cx="464288" cy="27432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600">
                <a:solidFill>
                  <a:srgbClr val="4A5669"/>
                </a:solidFill>
                <a:latin typeface="Rockwell"/>
                <a:ea typeface="Rockwell"/>
                <a:cs typeface="Rockwell"/>
                <a:sym typeface="Rockwell"/>
              </a:defRPr>
            </a:lvl1pPr>
            <a:lvl2pPr indent="0" lvl="1" marL="0" algn="r">
              <a:spcBef>
                <a:spcPts val="0"/>
              </a:spcBef>
              <a:buNone/>
              <a:defRPr sz="1600">
                <a:solidFill>
                  <a:srgbClr val="4A5669"/>
                </a:solidFill>
                <a:latin typeface="Rockwell"/>
                <a:ea typeface="Rockwell"/>
                <a:cs typeface="Rockwell"/>
                <a:sym typeface="Rockwell"/>
              </a:defRPr>
            </a:lvl2pPr>
            <a:lvl3pPr indent="0" lvl="2" marL="0" algn="r">
              <a:spcBef>
                <a:spcPts val="0"/>
              </a:spcBef>
              <a:buNone/>
              <a:defRPr sz="1600">
                <a:solidFill>
                  <a:srgbClr val="4A5669"/>
                </a:solidFill>
                <a:latin typeface="Rockwell"/>
                <a:ea typeface="Rockwell"/>
                <a:cs typeface="Rockwell"/>
                <a:sym typeface="Rockwell"/>
              </a:defRPr>
            </a:lvl3pPr>
            <a:lvl4pPr indent="0" lvl="3" marL="0" algn="r">
              <a:spcBef>
                <a:spcPts val="0"/>
              </a:spcBef>
              <a:buNone/>
              <a:defRPr sz="1600">
                <a:solidFill>
                  <a:srgbClr val="4A5669"/>
                </a:solidFill>
                <a:latin typeface="Rockwell"/>
                <a:ea typeface="Rockwell"/>
                <a:cs typeface="Rockwell"/>
                <a:sym typeface="Rockwell"/>
              </a:defRPr>
            </a:lvl4pPr>
            <a:lvl5pPr indent="0" lvl="4" marL="0" algn="r">
              <a:spcBef>
                <a:spcPts val="0"/>
              </a:spcBef>
              <a:buNone/>
              <a:defRPr sz="1600">
                <a:solidFill>
                  <a:srgbClr val="4A5669"/>
                </a:solidFill>
                <a:latin typeface="Rockwell"/>
                <a:ea typeface="Rockwell"/>
                <a:cs typeface="Rockwell"/>
                <a:sym typeface="Rockwell"/>
              </a:defRPr>
            </a:lvl5pPr>
            <a:lvl6pPr indent="0" lvl="5" marL="0" algn="r">
              <a:spcBef>
                <a:spcPts val="0"/>
              </a:spcBef>
              <a:buNone/>
              <a:defRPr sz="1600">
                <a:solidFill>
                  <a:srgbClr val="4A5669"/>
                </a:solidFill>
                <a:latin typeface="Rockwell"/>
                <a:ea typeface="Rockwell"/>
                <a:cs typeface="Rockwell"/>
                <a:sym typeface="Rockwell"/>
              </a:defRPr>
            </a:lvl6pPr>
            <a:lvl7pPr indent="0" lvl="6" marL="0" algn="r">
              <a:spcBef>
                <a:spcPts val="0"/>
              </a:spcBef>
              <a:buNone/>
              <a:defRPr sz="1600">
                <a:solidFill>
                  <a:srgbClr val="4A5669"/>
                </a:solidFill>
                <a:latin typeface="Rockwell"/>
                <a:ea typeface="Rockwell"/>
                <a:cs typeface="Rockwell"/>
                <a:sym typeface="Rockwell"/>
              </a:defRPr>
            </a:lvl7pPr>
            <a:lvl8pPr indent="0" lvl="7" marL="0" algn="r">
              <a:spcBef>
                <a:spcPts val="0"/>
              </a:spcBef>
              <a:buNone/>
              <a:defRPr sz="1600">
                <a:solidFill>
                  <a:srgbClr val="4A5669"/>
                </a:solidFill>
                <a:latin typeface="Rockwell"/>
                <a:ea typeface="Rockwell"/>
                <a:cs typeface="Rockwell"/>
                <a:sym typeface="Rockwell"/>
              </a:defRPr>
            </a:lvl8pPr>
            <a:lvl9pPr indent="0" lvl="8" marL="0" algn="r">
              <a:spcBef>
                <a:spcPts val="0"/>
              </a:spcBef>
              <a:buNone/>
              <a:defRPr sz="1600">
                <a:solidFill>
                  <a:srgbClr val="4A5669"/>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25"/>
          <p:cNvSpPr txBox="1"/>
          <p:nvPr>
            <p:ph idx="11" type="ftr"/>
          </p:nvPr>
        </p:nvSpPr>
        <p:spPr>
          <a:xfrm>
            <a:off x="1600200" y="6513670"/>
            <a:ext cx="3907464" cy="27432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26"/>
          <p:cNvSpPr txBox="1"/>
          <p:nvPr>
            <p:ph type="title"/>
          </p:nvPr>
        </p:nvSpPr>
        <p:spPr>
          <a:xfrm>
            <a:off x="457200" y="253536"/>
            <a:ext cx="8229600" cy="11430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rgbClr val="3250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6"/>
          <p:cNvSpPr txBox="1"/>
          <p:nvPr>
            <p:ph idx="1" type="body"/>
          </p:nvPr>
        </p:nvSpPr>
        <p:spPr>
          <a:xfrm>
            <a:off x="457200" y="1645920"/>
            <a:ext cx="4038600" cy="4526280"/>
          </a:xfrm>
          <a:prstGeom prst="rect">
            <a:avLst/>
          </a:prstGeom>
          <a:noFill/>
          <a:ln>
            <a:noFill/>
          </a:ln>
        </p:spPr>
        <p:txBody>
          <a:bodyPr anchorCtr="0" anchor="t" bIns="45700" lIns="91425" spcFirstLastPara="1" rIns="91425" wrap="square" tIns="45700">
            <a:normAutofit/>
          </a:bodyPr>
          <a:lstStyle>
            <a:lvl1pPr indent="-353060" lvl="0" marL="457200" algn="l">
              <a:spcBef>
                <a:spcPts val="0"/>
              </a:spcBef>
              <a:spcAft>
                <a:spcPts val="0"/>
              </a:spcAft>
              <a:buSzPts val="1960"/>
              <a:buChar char="⦿"/>
              <a:defRPr sz="2800"/>
            </a:lvl1pPr>
            <a:lvl2pPr indent="-365760" lvl="1" marL="914400" algn="l">
              <a:spcBef>
                <a:spcPts val="400"/>
              </a:spcBef>
              <a:spcAft>
                <a:spcPts val="0"/>
              </a:spcAft>
              <a:buSzPts val="2160"/>
              <a:buFont typeface="Rockwell"/>
              <a:buChar char="•"/>
              <a:defRPr sz="2400"/>
            </a:lvl2pPr>
            <a:lvl3pPr indent="-355600" lvl="2" marL="1371600" algn="l">
              <a:spcBef>
                <a:spcPts val="400"/>
              </a:spcBef>
              <a:spcAft>
                <a:spcPts val="0"/>
              </a:spcAft>
              <a:buSzPts val="2000"/>
              <a:buChar char="●"/>
              <a:defRPr sz="2000"/>
            </a:lvl3pPr>
            <a:lvl4pPr indent="-342900" lvl="3" marL="1828800" algn="l">
              <a:spcBef>
                <a:spcPts val="400"/>
              </a:spcBef>
              <a:spcAft>
                <a:spcPts val="0"/>
              </a:spcAft>
              <a:buSzPts val="1800"/>
              <a:buChar char="●"/>
              <a:defRPr sz="1800"/>
            </a:lvl4pPr>
            <a:lvl5pPr indent="-342900" lvl="4" marL="2286000" algn="l">
              <a:spcBef>
                <a:spcPts val="400"/>
              </a:spcBef>
              <a:spcAft>
                <a:spcPts val="0"/>
              </a:spcAft>
              <a:buSzPts val="1800"/>
              <a:buChar char="●"/>
              <a:defRPr sz="1800"/>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44" name="Google Shape;44;p26"/>
          <p:cNvSpPr txBox="1"/>
          <p:nvPr>
            <p:ph idx="2" type="body"/>
          </p:nvPr>
        </p:nvSpPr>
        <p:spPr>
          <a:xfrm>
            <a:off x="4648200" y="1645920"/>
            <a:ext cx="4038600" cy="4526280"/>
          </a:xfrm>
          <a:prstGeom prst="rect">
            <a:avLst/>
          </a:prstGeom>
          <a:noFill/>
          <a:ln>
            <a:noFill/>
          </a:ln>
        </p:spPr>
        <p:txBody>
          <a:bodyPr anchorCtr="0" anchor="t" bIns="45700" lIns="91425" spcFirstLastPara="1" rIns="91425" wrap="square" tIns="45700">
            <a:normAutofit/>
          </a:bodyPr>
          <a:lstStyle>
            <a:lvl1pPr indent="-353060" lvl="0" marL="457200" algn="l">
              <a:spcBef>
                <a:spcPts val="0"/>
              </a:spcBef>
              <a:spcAft>
                <a:spcPts val="0"/>
              </a:spcAft>
              <a:buSzPts val="1960"/>
              <a:buChar char="⦿"/>
              <a:defRPr sz="2800"/>
            </a:lvl1pPr>
            <a:lvl2pPr indent="-365760" lvl="1" marL="914400" algn="l">
              <a:spcBef>
                <a:spcPts val="400"/>
              </a:spcBef>
              <a:spcAft>
                <a:spcPts val="0"/>
              </a:spcAft>
              <a:buSzPts val="2160"/>
              <a:buFont typeface="Rockwell"/>
              <a:buChar char="•"/>
              <a:defRPr sz="2400"/>
            </a:lvl2pPr>
            <a:lvl3pPr indent="-355600" lvl="2" marL="1371600" algn="l">
              <a:spcBef>
                <a:spcPts val="400"/>
              </a:spcBef>
              <a:spcAft>
                <a:spcPts val="0"/>
              </a:spcAft>
              <a:buSzPts val="2000"/>
              <a:buChar char="●"/>
              <a:defRPr sz="2000"/>
            </a:lvl3pPr>
            <a:lvl4pPr indent="-342900" lvl="3" marL="1828800" algn="l">
              <a:spcBef>
                <a:spcPts val="400"/>
              </a:spcBef>
              <a:spcAft>
                <a:spcPts val="0"/>
              </a:spcAft>
              <a:buSzPts val="1800"/>
              <a:buChar char="●"/>
              <a:defRPr sz="1800"/>
            </a:lvl4pPr>
            <a:lvl5pPr indent="-342900" lvl="4" marL="2286000" algn="l">
              <a:spcBef>
                <a:spcPts val="400"/>
              </a:spcBef>
              <a:spcAft>
                <a:spcPts val="0"/>
              </a:spcAft>
              <a:buSzPts val="1800"/>
              <a:buChar char="●"/>
              <a:defRPr sz="1800"/>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45" name="Google Shape;45;p26"/>
          <p:cNvSpPr txBox="1"/>
          <p:nvPr>
            <p:ph idx="10" type="dt"/>
          </p:nvPr>
        </p:nvSpPr>
        <p:spPr>
          <a:xfrm>
            <a:off x="5562600" y="6400800"/>
            <a:ext cx="3002280" cy="27432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6"/>
          <p:cNvSpPr txBox="1"/>
          <p:nvPr>
            <p:ph idx="11" type="ftr"/>
          </p:nvPr>
        </p:nvSpPr>
        <p:spPr>
          <a:xfrm>
            <a:off x="1295400" y="6400800"/>
            <a:ext cx="4212264" cy="27432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2" type="sldNum"/>
          </p:nvPr>
        </p:nvSpPr>
        <p:spPr>
          <a:xfrm>
            <a:off x="8641080" y="6514568"/>
            <a:ext cx="464288" cy="27432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26"/>
          <p:cNvSpPr/>
          <p:nvPr/>
        </p:nvSpPr>
        <p:spPr>
          <a:xfrm>
            <a:off x="588392" y="1424588"/>
            <a:ext cx="8001000" cy="9144"/>
          </a:xfrm>
          <a:prstGeom prst="rect">
            <a:avLst/>
          </a:prstGeom>
          <a:solidFill>
            <a:schemeClr val="accent1"/>
          </a:solidFill>
          <a:ln>
            <a:noFill/>
          </a:ln>
          <a:effectLst>
            <a:outerShdw blurRad="12700" rotWithShape="0" algn="tl" dir="5400000" dist="129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7"/>
          <p:cNvSpPr/>
          <p:nvPr/>
        </p:nvSpPr>
        <p:spPr>
          <a:xfrm>
            <a:off x="616744" y="2165216"/>
            <a:ext cx="3749040" cy="9144"/>
          </a:xfrm>
          <a:prstGeom prst="rect">
            <a:avLst/>
          </a:prstGeom>
          <a:solidFill>
            <a:schemeClr val="accent1"/>
          </a:solidFill>
          <a:ln>
            <a:noFill/>
          </a:ln>
          <a:effectLst>
            <a:outerShdw blurRad="12700" rotWithShape="0" algn="tl" dir="5400000" dist="12900">
              <a:srgbClr val="000000">
                <a:alpha val="74901"/>
              </a:srgbClr>
            </a:outerShdw>
          </a:effectLst>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1" name="Google Shape;51;p27"/>
          <p:cNvSpPr/>
          <p:nvPr/>
        </p:nvSpPr>
        <p:spPr>
          <a:xfrm>
            <a:off x="4800600" y="2165216"/>
            <a:ext cx="3749040" cy="9144"/>
          </a:xfrm>
          <a:prstGeom prst="rect">
            <a:avLst/>
          </a:prstGeom>
          <a:solidFill>
            <a:schemeClr val="accent1"/>
          </a:solidFill>
          <a:ln>
            <a:noFill/>
          </a:ln>
          <a:effectLst>
            <a:outerShdw blurRad="12700" rotWithShape="0" algn="tl" dir="5400000" dist="12900">
              <a:srgbClr val="000000">
                <a:alpha val="74901"/>
              </a:srgbClr>
            </a:outerShdw>
          </a:effectLst>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2" name="Google Shape;52;p27"/>
          <p:cNvSpPr txBox="1"/>
          <p:nvPr>
            <p:ph type="title"/>
          </p:nvPr>
        </p:nvSpPr>
        <p:spPr>
          <a:xfrm>
            <a:off x="457200" y="251948"/>
            <a:ext cx="8229600" cy="11430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rgbClr val="325080"/>
              </a:buClr>
              <a:buSzPts val="46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1540"/>
              <a:buNone/>
              <a:defRPr b="0" sz="2200" cap="none"/>
            </a:lvl1pPr>
            <a:lvl2pPr indent="-228600" lvl="1" marL="914400" algn="l">
              <a:spcBef>
                <a:spcPts val="400"/>
              </a:spcBef>
              <a:spcAft>
                <a:spcPts val="0"/>
              </a:spcAft>
              <a:buSzPts val="1800"/>
              <a:buFont typeface="Rockwell"/>
              <a:buNone/>
              <a:defRPr b="1" sz="2000"/>
            </a:lvl2pPr>
            <a:lvl3pPr indent="-228600" lvl="2" marL="1371600" algn="l">
              <a:spcBef>
                <a:spcPts val="400"/>
              </a:spcBef>
              <a:spcAft>
                <a:spcPts val="0"/>
              </a:spcAft>
              <a:buSzPts val="1800"/>
              <a:buNone/>
              <a:defRPr b="1" sz="1800"/>
            </a:lvl3pPr>
            <a:lvl4pPr indent="-228600" lvl="3" marL="1828800" algn="l">
              <a:spcBef>
                <a:spcPts val="400"/>
              </a:spcBef>
              <a:spcAft>
                <a:spcPts val="0"/>
              </a:spcAft>
              <a:buSzPts val="1600"/>
              <a:buNone/>
              <a:defRPr b="1" sz="1600"/>
            </a:lvl4pPr>
            <a:lvl5pPr indent="-228600" lvl="4" marL="2286000" algn="l">
              <a:spcBef>
                <a:spcPts val="400"/>
              </a:spcBef>
              <a:spcAft>
                <a:spcPts val="0"/>
              </a:spcAft>
              <a:buSzPts val="1600"/>
              <a:buNone/>
              <a:defRPr b="1" sz="1600"/>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54" name="Google Shape;54;p27"/>
          <p:cNvSpPr txBox="1"/>
          <p:nvPr>
            <p:ph idx="2"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1540"/>
              <a:buNone/>
              <a:defRPr b="0" sz="2200" cap="none"/>
            </a:lvl1pPr>
            <a:lvl2pPr indent="-228600" lvl="1" marL="914400" algn="l">
              <a:spcBef>
                <a:spcPts val="400"/>
              </a:spcBef>
              <a:spcAft>
                <a:spcPts val="0"/>
              </a:spcAft>
              <a:buSzPts val="1800"/>
              <a:buFont typeface="Rockwell"/>
              <a:buNone/>
              <a:defRPr b="1" sz="2000"/>
            </a:lvl2pPr>
            <a:lvl3pPr indent="-228600" lvl="2" marL="1371600" algn="l">
              <a:spcBef>
                <a:spcPts val="400"/>
              </a:spcBef>
              <a:spcAft>
                <a:spcPts val="0"/>
              </a:spcAft>
              <a:buSzPts val="1800"/>
              <a:buNone/>
              <a:defRPr b="1" sz="1800"/>
            </a:lvl3pPr>
            <a:lvl4pPr indent="-228600" lvl="3" marL="1828800" algn="l">
              <a:spcBef>
                <a:spcPts val="400"/>
              </a:spcBef>
              <a:spcAft>
                <a:spcPts val="0"/>
              </a:spcAft>
              <a:buSzPts val="1600"/>
              <a:buNone/>
              <a:defRPr b="1" sz="1600"/>
            </a:lvl4pPr>
            <a:lvl5pPr indent="-228600" lvl="4" marL="2286000" algn="l">
              <a:spcBef>
                <a:spcPts val="400"/>
              </a:spcBef>
              <a:spcAft>
                <a:spcPts val="0"/>
              </a:spcAft>
              <a:buSzPts val="1600"/>
              <a:buNone/>
              <a:defRPr b="1" sz="1600"/>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55" name="Google Shape;55;p27"/>
          <p:cNvSpPr txBox="1"/>
          <p:nvPr>
            <p:ph idx="3" type="body"/>
          </p:nvPr>
        </p:nvSpPr>
        <p:spPr>
          <a:xfrm>
            <a:off x="457200" y="2362200"/>
            <a:ext cx="4040188" cy="3941763"/>
          </a:xfrm>
          <a:prstGeom prst="rect">
            <a:avLst/>
          </a:prstGeom>
          <a:noFill/>
          <a:ln>
            <a:noFill/>
          </a:ln>
        </p:spPr>
        <p:txBody>
          <a:bodyPr anchorCtr="0" anchor="t" bIns="45700" lIns="91425" spcFirstLastPara="1" rIns="91425" wrap="square" tIns="45700">
            <a:normAutofit/>
          </a:bodyPr>
          <a:lstStyle>
            <a:lvl1pPr indent="-326390" lvl="0" marL="457200" algn="l">
              <a:spcBef>
                <a:spcPts val="0"/>
              </a:spcBef>
              <a:spcAft>
                <a:spcPts val="0"/>
              </a:spcAft>
              <a:buSzPts val="1540"/>
              <a:buChar char="⦿"/>
              <a:defRPr sz="2200"/>
            </a:lvl1pPr>
            <a:lvl2pPr indent="-342900" lvl="1" marL="914400" algn="l">
              <a:spcBef>
                <a:spcPts val="400"/>
              </a:spcBef>
              <a:spcAft>
                <a:spcPts val="0"/>
              </a:spcAft>
              <a:buSzPts val="1800"/>
              <a:buFont typeface="Rockwell"/>
              <a:buChar char="•"/>
              <a:defRPr sz="2000"/>
            </a:lvl2pPr>
            <a:lvl3pPr indent="-342900" lvl="2" marL="1371600" algn="l">
              <a:spcBef>
                <a:spcPts val="400"/>
              </a:spcBef>
              <a:spcAft>
                <a:spcPts val="0"/>
              </a:spcAft>
              <a:buSzPts val="1800"/>
              <a:buChar char="●"/>
              <a:defRPr sz="1800"/>
            </a:lvl3pPr>
            <a:lvl4pPr indent="-330200" lvl="3" marL="1828800" algn="l">
              <a:spcBef>
                <a:spcPts val="400"/>
              </a:spcBef>
              <a:spcAft>
                <a:spcPts val="0"/>
              </a:spcAft>
              <a:buSzPts val="1600"/>
              <a:buChar char="●"/>
              <a:defRPr sz="1600"/>
            </a:lvl4pPr>
            <a:lvl5pPr indent="-330200" lvl="4" marL="2286000" algn="l">
              <a:spcBef>
                <a:spcPts val="400"/>
              </a:spcBef>
              <a:spcAft>
                <a:spcPts val="0"/>
              </a:spcAft>
              <a:buSzPts val="1600"/>
              <a:buChar char="●"/>
              <a:defRPr sz="1600"/>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56" name="Google Shape;56;p27"/>
          <p:cNvSpPr txBox="1"/>
          <p:nvPr>
            <p:ph idx="4" type="body"/>
          </p:nvPr>
        </p:nvSpPr>
        <p:spPr>
          <a:xfrm>
            <a:off x="4645025" y="2362200"/>
            <a:ext cx="4041775" cy="3941763"/>
          </a:xfrm>
          <a:prstGeom prst="rect">
            <a:avLst/>
          </a:prstGeom>
          <a:noFill/>
          <a:ln>
            <a:noFill/>
          </a:ln>
        </p:spPr>
        <p:txBody>
          <a:bodyPr anchorCtr="0" anchor="t" bIns="45700" lIns="91425" spcFirstLastPara="1" rIns="91425" wrap="square" tIns="45700">
            <a:normAutofit/>
          </a:bodyPr>
          <a:lstStyle>
            <a:lvl1pPr indent="-326390" lvl="0" marL="457200" algn="l">
              <a:spcBef>
                <a:spcPts val="0"/>
              </a:spcBef>
              <a:spcAft>
                <a:spcPts val="0"/>
              </a:spcAft>
              <a:buSzPts val="1540"/>
              <a:buChar char="⦿"/>
              <a:defRPr sz="2200"/>
            </a:lvl1pPr>
            <a:lvl2pPr indent="-342900" lvl="1" marL="914400" algn="l">
              <a:spcBef>
                <a:spcPts val="400"/>
              </a:spcBef>
              <a:spcAft>
                <a:spcPts val="0"/>
              </a:spcAft>
              <a:buSzPts val="1800"/>
              <a:buFont typeface="Rockwell"/>
              <a:buChar char="•"/>
              <a:defRPr sz="2000"/>
            </a:lvl2pPr>
            <a:lvl3pPr indent="-342900" lvl="2" marL="1371600" algn="l">
              <a:spcBef>
                <a:spcPts val="400"/>
              </a:spcBef>
              <a:spcAft>
                <a:spcPts val="0"/>
              </a:spcAft>
              <a:buSzPts val="1800"/>
              <a:buChar char="●"/>
              <a:defRPr sz="1800"/>
            </a:lvl3pPr>
            <a:lvl4pPr indent="-330200" lvl="3" marL="1828800" algn="l">
              <a:spcBef>
                <a:spcPts val="400"/>
              </a:spcBef>
              <a:spcAft>
                <a:spcPts val="0"/>
              </a:spcAft>
              <a:buSzPts val="1600"/>
              <a:buChar char="●"/>
              <a:defRPr sz="1600"/>
            </a:lvl4pPr>
            <a:lvl5pPr indent="-330200" lvl="4" marL="2286000" algn="l">
              <a:spcBef>
                <a:spcPts val="400"/>
              </a:spcBef>
              <a:spcAft>
                <a:spcPts val="0"/>
              </a:spcAft>
              <a:buSzPts val="1600"/>
              <a:buChar char="●"/>
              <a:defRPr sz="1600"/>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57" name="Google Shape;57;p27"/>
          <p:cNvSpPr txBox="1"/>
          <p:nvPr>
            <p:ph idx="10" type="dt"/>
          </p:nvPr>
        </p:nvSpPr>
        <p:spPr>
          <a:xfrm>
            <a:off x="5562600" y="6400800"/>
            <a:ext cx="3002280" cy="27432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7"/>
          <p:cNvSpPr txBox="1"/>
          <p:nvPr>
            <p:ph idx="11" type="ftr"/>
          </p:nvPr>
        </p:nvSpPr>
        <p:spPr>
          <a:xfrm>
            <a:off x="1295400" y="6400800"/>
            <a:ext cx="4212264" cy="27432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2" type="sldNum"/>
          </p:nvPr>
        </p:nvSpPr>
        <p:spPr>
          <a:xfrm>
            <a:off x="8641080" y="6514568"/>
            <a:ext cx="464288" cy="27432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28"/>
          <p:cNvSpPr txBox="1"/>
          <p:nvPr>
            <p:ph type="title"/>
          </p:nvPr>
        </p:nvSpPr>
        <p:spPr>
          <a:xfrm>
            <a:off x="457200" y="253218"/>
            <a:ext cx="8229600" cy="11430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rgbClr val="3250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8"/>
          <p:cNvSpPr txBox="1"/>
          <p:nvPr>
            <p:ph idx="10" type="dt"/>
          </p:nvPr>
        </p:nvSpPr>
        <p:spPr>
          <a:xfrm>
            <a:off x="5562600" y="6400800"/>
            <a:ext cx="3002280" cy="27432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1295400" y="6400800"/>
            <a:ext cx="4212264" cy="27432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p28"/>
          <p:cNvSpPr/>
          <p:nvPr/>
        </p:nvSpPr>
        <p:spPr>
          <a:xfrm>
            <a:off x="588392" y="1424588"/>
            <a:ext cx="8001000" cy="9144"/>
          </a:xfrm>
          <a:prstGeom prst="rect">
            <a:avLst/>
          </a:prstGeom>
          <a:solidFill>
            <a:schemeClr val="accent1"/>
          </a:solidFill>
          <a:ln>
            <a:noFill/>
          </a:ln>
          <a:effectLst>
            <a:outerShdw blurRad="12700" rotWithShape="0" algn="tl" dir="5400000" dist="129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6" name="Shape 66"/>
        <p:cNvGrpSpPr/>
        <p:nvPr/>
      </p:nvGrpSpPr>
      <p:grpSpPr>
        <a:xfrm>
          <a:off x="0" y="0"/>
          <a:ext cx="0" cy="0"/>
          <a:chOff x="0" y="0"/>
          <a:chExt cx="0" cy="0"/>
        </a:xfrm>
      </p:grpSpPr>
      <p:sp>
        <p:nvSpPr>
          <p:cNvPr id="67" name="Google Shape;67;p29"/>
          <p:cNvSpPr/>
          <p:nvPr/>
        </p:nvSpPr>
        <p:spPr>
          <a:xfrm>
            <a:off x="5057552" y="1057656"/>
            <a:ext cx="3749040" cy="9144"/>
          </a:xfrm>
          <a:prstGeom prst="rect">
            <a:avLst/>
          </a:prstGeom>
          <a:solidFill>
            <a:schemeClr val="accent1"/>
          </a:solidFill>
          <a:ln>
            <a:noFill/>
          </a:ln>
          <a:effectLst>
            <a:outerShdw blurRad="12700" rotWithShape="0" algn="tl" dir="5400000" dist="12900">
              <a:srgbClr val="00000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8" name="Google Shape;68;p29"/>
          <p:cNvSpPr txBox="1"/>
          <p:nvPr>
            <p:ph type="title"/>
          </p:nvPr>
        </p:nvSpPr>
        <p:spPr>
          <a:xfrm>
            <a:off x="4963136" y="304800"/>
            <a:ext cx="3931920" cy="7620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rgbClr val="325080"/>
              </a:buClr>
              <a:buSzPts val="2000"/>
              <a:buFont typeface="Rockwel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9"/>
          <p:cNvSpPr txBox="1"/>
          <p:nvPr>
            <p:ph idx="1" type="body"/>
          </p:nvPr>
        </p:nvSpPr>
        <p:spPr>
          <a:xfrm>
            <a:off x="4963136" y="1107560"/>
            <a:ext cx="3931920" cy="1066800"/>
          </a:xfrm>
          <a:prstGeom prst="rect">
            <a:avLst/>
          </a:prstGeom>
          <a:noFill/>
          <a:ln>
            <a:noFill/>
          </a:ln>
        </p:spPr>
        <p:txBody>
          <a:bodyPr anchorCtr="0" anchor="t" bIns="45700" lIns="91425" spcFirstLastPara="1" rIns="91425" wrap="square" tIns="45700">
            <a:normAutofit/>
          </a:bodyPr>
          <a:lstStyle>
            <a:lvl1pPr indent="-228600" lvl="0" marL="457200" algn="r">
              <a:spcBef>
                <a:spcPts val="0"/>
              </a:spcBef>
              <a:spcAft>
                <a:spcPts val="0"/>
              </a:spcAft>
              <a:buSzPts val="980"/>
              <a:buNone/>
              <a:defRPr sz="1400"/>
            </a:lvl1pPr>
            <a:lvl2pPr indent="-228600" lvl="1" marL="914400" algn="l">
              <a:spcBef>
                <a:spcPts val="400"/>
              </a:spcBef>
              <a:spcAft>
                <a:spcPts val="0"/>
              </a:spcAft>
              <a:buSzPts val="1080"/>
              <a:buFont typeface="Rockwell"/>
              <a:buNone/>
              <a:defRPr sz="1200"/>
            </a:lvl2pPr>
            <a:lvl3pPr indent="-228600" lvl="2" marL="1371600" algn="l">
              <a:spcBef>
                <a:spcPts val="400"/>
              </a:spcBef>
              <a:spcAft>
                <a:spcPts val="0"/>
              </a:spcAft>
              <a:buSzPts val="1000"/>
              <a:buNone/>
              <a:defRPr sz="1000"/>
            </a:lvl3pPr>
            <a:lvl4pPr indent="-228600" lvl="3" marL="1828800" algn="l">
              <a:spcBef>
                <a:spcPts val="400"/>
              </a:spcBef>
              <a:spcAft>
                <a:spcPts val="0"/>
              </a:spcAft>
              <a:buSzPts val="900"/>
              <a:buNone/>
              <a:defRPr sz="900"/>
            </a:lvl4pPr>
            <a:lvl5pPr indent="-228600" lvl="4" marL="2286000" algn="l">
              <a:spcBef>
                <a:spcPts val="400"/>
              </a:spcBef>
              <a:spcAft>
                <a:spcPts val="0"/>
              </a:spcAft>
              <a:buSzPts val="900"/>
              <a:buNone/>
              <a:defRPr sz="900"/>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70" name="Google Shape;70;p29"/>
          <p:cNvSpPr txBox="1"/>
          <p:nvPr>
            <p:ph idx="2" type="body"/>
          </p:nvPr>
        </p:nvSpPr>
        <p:spPr>
          <a:xfrm>
            <a:off x="228600" y="2209800"/>
            <a:ext cx="8666456" cy="3977640"/>
          </a:xfrm>
          <a:prstGeom prst="rect">
            <a:avLst/>
          </a:prstGeom>
          <a:noFill/>
          <a:ln>
            <a:noFill/>
          </a:ln>
        </p:spPr>
        <p:txBody>
          <a:bodyPr anchorCtr="0" anchor="t" bIns="45700" lIns="91425" spcFirstLastPara="1" rIns="91425" wrap="square" tIns="45700">
            <a:normAutofit/>
          </a:bodyPr>
          <a:lstStyle>
            <a:lvl1pPr indent="-370840" lvl="0" marL="457200" algn="l">
              <a:spcBef>
                <a:spcPts val="0"/>
              </a:spcBef>
              <a:spcAft>
                <a:spcPts val="0"/>
              </a:spcAft>
              <a:buSzPts val="2240"/>
              <a:buChar char="⦿"/>
              <a:defRPr sz="3200"/>
            </a:lvl1pPr>
            <a:lvl2pPr indent="-388619" lvl="1" marL="914400" algn="l">
              <a:spcBef>
                <a:spcPts val="400"/>
              </a:spcBef>
              <a:spcAft>
                <a:spcPts val="0"/>
              </a:spcAft>
              <a:buSzPts val="2520"/>
              <a:buFont typeface="Rockwell"/>
              <a:buChar char="•"/>
              <a:defRPr sz="2800"/>
            </a:lvl2pPr>
            <a:lvl3pPr indent="-381000" lvl="2" marL="1371600" algn="l">
              <a:spcBef>
                <a:spcPts val="40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71" name="Google Shape;71;p29"/>
          <p:cNvSpPr txBox="1"/>
          <p:nvPr>
            <p:ph idx="10" type="dt"/>
          </p:nvPr>
        </p:nvSpPr>
        <p:spPr>
          <a:xfrm>
            <a:off x="5562600" y="6513670"/>
            <a:ext cx="3002280" cy="27432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2" type="sldNum"/>
          </p:nvPr>
        </p:nvSpPr>
        <p:spPr>
          <a:xfrm>
            <a:off x="8638952" y="6513670"/>
            <a:ext cx="464288" cy="27432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600">
                <a:solidFill>
                  <a:srgbClr val="4A5669"/>
                </a:solidFill>
                <a:latin typeface="Rockwell"/>
                <a:ea typeface="Rockwell"/>
                <a:cs typeface="Rockwell"/>
                <a:sym typeface="Rockwell"/>
              </a:defRPr>
            </a:lvl1pPr>
            <a:lvl2pPr indent="0" lvl="1" marL="0" algn="r">
              <a:spcBef>
                <a:spcPts val="0"/>
              </a:spcBef>
              <a:buNone/>
              <a:defRPr sz="1600">
                <a:solidFill>
                  <a:srgbClr val="4A5669"/>
                </a:solidFill>
                <a:latin typeface="Rockwell"/>
                <a:ea typeface="Rockwell"/>
                <a:cs typeface="Rockwell"/>
                <a:sym typeface="Rockwell"/>
              </a:defRPr>
            </a:lvl2pPr>
            <a:lvl3pPr indent="0" lvl="2" marL="0" algn="r">
              <a:spcBef>
                <a:spcPts val="0"/>
              </a:spcBef>
              <a:buNone/>
              <a:defRPr sz="1600">
                <a:solidFill>
                  <a:srgbClr val="4A5669"/>
                </a:solidFill>
                <a:latin typeface="Rockwell"/>
                <a:ea typeface="Rockwell"/>
                <a:cs typeface="Rockwell"/>
                <a:sym typeface="Rockwell"/>
              </a:defRPr>
            </a:lvl3pPr>
            <a:lvl4pPr indent="0" lvl="3" marL="0" algn="r">
              <a:spcBef>
                <a:spcPts val="0"/>
              </a:spcBef>
              <a:buNone/>
              <a:defRPr sz="1600">
                <a:solidFill>
                  <a:srgbClr val="4A5669"/>
                </a:solidFill>
                <a:latin typeface="Rockwell"/>
                <a:ea typeface="Rockwell"/>
                <a:cs typeface="Rockwell"/>
                <a:sym typeface="Rockwell"/>
              </a:defRPr>
            </a:lvl4pPr>
            <a:lvl5pPr indent="0" lvl="4" marL="0" algn="r">
              <a:spcBef>
                <a:spcPts val="0"/>
              </a:spcBef>
              <a:buNone/>
              <a:defRPr sz="1600">
                <a:solidFill>
                  <a:srgbClr val="4A5669"/>
                </a:solidFill>
                <a:latin typeface="Rockwell"/>
                <a:ea typeface="Rockwell"/>
                <a:cs typeface="Rockwell"/>
                <a:sym typeface="Rockwell"/>
              </a:defRPr>
            </a:lvl5pPr>
            <a:lvl6pPr indent="0" lvl="5" marL="0" algn="r">
              <a:spcBef>
                <a:spcPts val="0"/>
              </a:spcBef>
              <a:buNone/>
              <a:defRPr sz="1600">
                <a:solidFill>
                  <a:srgbClr val="4A5669"/>
                </a:solidFill>
                <a:latin typeface="Rockwell"/>
                <a:ea typeface="Rockwell"/>
                <a:cs typeface="Rockwell"/>
                <a:sym typeface="Rockwell"/>
              </a:defRPr>
            </a:lvl6pPr>
            <a:lvl7pPr indent="0" lvl="6" marL="0" algn="r">
              <a:spcBef>
                <a:spcPts val="0"/>
              </a:spcBef>
              <a:buNone/>
              <a:defRPr sz="1600">
                <a:solidFill>
                  <a:srgbClr val="4A5669"/>
                </a:solidFill>
                <a:latin typeface="Rockwell"/>
                <a:ea typeface="Rockwell"/>
                <a:cs typeface="Rockwell"/>
                <a:sym typeface="Rockwell"/>
              </a:defRPr>
            </a:lvl7pPr>
            <a:lvl8pPr indent="0" lvl="7" marL="0" algn="r">
              <a:spcBef>
                <a:spcPts val="0"/>
              </a:spcBef>
              <a:buNone/>
              <a:defRPr sz="1600">
                <a:solidFill>
                  <a:srgbClr val="4A5669"/>
                </a:solidFill>
                <a:latin typeface="Rockwell"/>
                <a:ea typeface="Rockwell"/>
                <a:cs typeface="Rockwell"/>
                <a:sym typeface="Rockwell"/>
              </a:defRPr>
            </a:lvl8pPr>
            <a:lvl9pPr indent="0" lvl="8" marL="0" algn="r">
              <a:spcBef>
                <a:spcPts val="0"/>
              </a:spcBef>
              <a:buNone/>
              <a:defRPr sz="1600">
                <a:solidFill>
                  <a:srgbClr val="4A5669"/>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29"/>
          <p:cNvSpPr txBox="1"/>
          <p:nvPr>
            <p:ph idx="11" type="ftr"/>
          </p:nvPr>
        </p:nvSpPr>
        <p:spPr>
          <a:xfrm>
            <a:off x="1600200" y="6513670"/>
            <a:ext cx="3907464" cy="27432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4" name="Shape 74"/>
        <p:cNvGrpSpPr/>
        <p:nvPr/>
      </p:nvGrpSpPr>
      <p:grpSpPr>
        <a:xfrm>
          <a:off x="0" y="0"/>
          <a:ext cx="0" cy="0"/>
          <a:chOff x="0" y="0"/>
          <a:chExt cx="0" cy="0"/>
        </a:xfrm>
      </p:grpSpPr>
      <p:sp>
        <p:nvSpPr>
          <p:cNvPr id="75" name="Google Shape;75;p30"/>
          <p:cNvSpPr txBox="1"/>
          <p:nvPr>
            <p:ph type="title"/>
          </p:nvPr>
        </p:nvSpPr>
        <p:spPr>
          <a:xfrm>
            <a:off x="3040443" y="4724400"/>
            <a:ext cx="5486400" cy="664536"/>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rgbClr val="325080"/>
              </a:buClr>
              <a:buSzPts val="2000"/>
              <a:buFont typeface="Rockwel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a:off x="3040443" y="5388936"/>
            <a:ext cx="5486400" cy="912255"/>
          </a:xfrm>
          <a:prstGeom prst="rect">
            <a:avLst/>
          </a:prstGeom>
          <a:noFill/>
          <a:ln>
            <a:noFill/>
          </a:ln>
        </p:spPr>
        <p:txBody>
          <a:bodyPr anchorCtr="0" anchor="t" bIns="45700" lIns="91425" spcFirstLastPara="1" rIns="91425" wrap="square" tIns="45700">
            <a:normAutofit/>
          </a:bodyPr>
          <a:lstStyle>
            <a:lvl1pPr indent="-228600" lvl="0" marL="457200" algn="r">
              <a:spcBef>
                <a:spcPts val="0"/>
              </a:spcBef>
              <a:spcAft>
                <a:spcPts val="0"/>
              </a:spcAft>
              <a:buSzPts val="980"/>
              <a:buNone/>
              <a:defRPr sz="1400"/>
            </a:lvl1pPr>
            <a:lvl2pPr indent="-297180" lvl="1" marL="914400" algn="l">
              <a:spcBef>
                <a:spcPts val="400"/>
              </a:spcBef>
              <a:spcAft>
                <a:spcPts val="0"/>
              </a:spcAft>
              <a:buSzPts val="1080"/>
              <a:buFont typeface="Rockwell"/>
              <a:buChar char="•"/>
              <a:defRPr sz="1200"/>
            </a:lvl2pPr>
            <a:lvl3pPr indent="-292100" lvl="2" marL="1371600" algn="l">
              <a:spcBef>
                <a:spcPts val="400"/>
              </a:spcBef>
              <a:spcAft>
                <a:spcPts val="0"/>
              </a:spcAft>
              <a:buSzPts val="1000"/>
              <a:buChar char="●"/>
              <a:defRPr sz="1000"/>
            </a:lvl3pPr>
            <a:lvl4pPr indent="-285750" lvl="3" marL="1828800" algn="l">
              <a:spcBef>
                <a:spcPts val="400"/>
              </a:spcBef>
              <a:spcAft>
                <a:spcPts val="0"/>
              </a:spcAft>
              <a:buSzPts val="900"/>
              <a:buChar char="●"/>
              <a:defRPr sz="900"/>
            </a:lvl4pPr>
            <a:lvl5pPr indent="-285750" lvl="4" marL="2286000" algn="l">
              <a:spcBef>
                <a:spcPts val="400"/>
              </a:spcBef>
              <a:spcAft>
                <a:spcPts val="0"/>
              </a:spcAft>
              <a:buSzPts val="900"/>
              <a:buChar char="●"/>
              <a:defRPr sz="900"/>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77" name="Google Shape;77;p30"/>
          <p:cNvSpPr/>
          <p:nvPr>
            <p:ph idx="2" type="pic"/>
          </p:nvPr>
        </p:nvSpPr>
        <p:spPr>
          <a:xfrm>
            <a:off x="304800" y="249864"/>
            <a:ext cx="8534400" cy="4343400"/>
          </a:xfrm>
          <a:prstGeom prst="round2DiagRect">
            <a:avLst>
              <a:gd fmla="val 11403" name="adj1"/>
              <a:gd fmla="val 0" name="adj2"/>
            </a:avLst>
          </a:prstGeom>
          <a:solidFill>
            <a:srgbClr val="C9E3FB">
              <a:alpha val="64705"/>
            </a:srgbClr>
          </a:solidFill>
          <a:ln cap="rnd" cmpd="sng" w="11000">
            <a:solidFill>
              <a:srgbClr val="D3F0FF">
                <a:alpha val="87843"/>
              </a:srgbClr>
            </a:solidFill>
            <a:prstDash val="solid"/>
            <a:round/>
            <a:headEnd len="sm" w="sm" type="none"/>
            <a:tailEnd len="sm" w="sm" type="none"/>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2240"/>
              <a:buFont typeface="Noto Sans Symbols"/>
              <a:buNone/>
              <a:defRPr b="0" i="0" sz="3200" u="none" cap="none" strike="noStrike">
                <a:solidFill>
                  <a:schemeClr val="dk1"/>
                </a:solidFill>
                <a:latin typeface="Rockwell"/>
                <a:ea typeface="Rockwell"/>
                <a:cs typeface="Rockwell"/>
                <a:sym typeface="Rockwell"/>
              </a:defRPr>
            </a:lvl1pPr>
            <a:lvl2pPr lvl="1" marR="0" rtl="0" algn="l">
              <a:spcBef>
                <a:spcPts val="400"/>
              </a:spcBef>
              <a:spcAft>
                <a:spcPts val="0"/>
              </a:spcAft>
              <a:buClr>
                <a:schemeClr val="accent2"/>
              </a:buClr>
              <a:buSzPts val="2340"/>
              <a:buFont typeface="Rockwell"/>
              <a:buChar char="•"/>
              <a:defRPr b="0" i="0" sz="2600" u="none" cap="none" strike="noStrike">
                <a:solidFill>
                  <a:schemeClr val="dk1"/>
                </a:solidFill>
                <a:latin typeface="Rockwell"/>
                <a:ea typeface="Rockwell"/>
                <a:cs typeface="Rockwell"/>
                <a:sym typeface="Rockwell"/>
              </a:defRPr>
            </a:lvl2pPr>
            <a:lvl3pPr lvl="2" marR="0" rtl="0" algn="l">
              <a:spcBef>
                <a:spcPts val="400"/>
              </a:spcBef>
              <a:spcAft>
                <a:spcPts val="0"/>
              </a:spcAft>
              <a:buClr>
                <a:schemeClr val="accent3"/>
              </a:buClr>
              <a:buSzPts val="2300"/>
              <a:buFont typeface="Noto Sans Symbols"/>
              <a:buChar char="●"/>
              <a:defRPr b="0" i="0" sz="2300" u="none" cap="none" strike="noStrike">
                <a:solidFill>
                  <a:schemeClr val="dk1"/>
                </a:solidFill>
                <a:latin typeface="Rockwell"/>
                <a:ea typeface="Rockwell"/>
                <a:cs typeface="Rockwell"/>
                <a:sym typeface="Rockwell"/>
              </a:defRPr>
            </a:lvl3pPr>
            <a:lvl4pPr lvl="3" marR="0" rtl="0" algn="l">
              <a:spcBef>
                <a:spcPts val="400"/>
              </a:spcBef>
              <a:spcAft>
                <a:spcPts val="0"/>
              </a:spcAft>
              <a:buClr>
                <a:schemeClr val="accent3"/>
              </a:buClr>
              <a:buSzPts val="2000"/>
              <a:buFont typeface="Noto Sans Symbols"/>
              <a:buChar char="●"/>
              <a:defRPr b="0" i="0" sz="2000" u="none" cap="none" strike="noStrike">
                <a:solidFill>
                  <a:schemeClr val="dk1"/>
                </a:solidFill>
                <a:latin typeface="Rockwell"/>
                <a:ea typeface="Rockwell"/>
                <a:cs typeface="Rockwell"/>
                <a:sym typeface="Rockwell"/>
              </a:defRPr>
            </a:lvl4pPr>
            <a:lvl5pPr lvl="4" marR="0" rtl="0" algn="l">
              <a:spcBef>
                <a:spcPts val="400"/>
              </a:spcBef>
              <a:spcAft>
                <a:spcPts val="0"/>
              </a:spcAft>
              <a:buClr>
                <a:schemeClr val="accent3"/>
              </a:buClr>
              <a:buSzPts val="1900"/>
              <a:buFont typeface="Noto Sans Symbols"/>
              <a:buChar char="●"/>
              <a:defRPr b="0" i="0" sz="1900" u="none" cap="none" strike="noStrike">
                <a:solidFill>
                  <a:schemeClr val="dk1"/>
                </a:solidFill>
                <a:latin typeface="Rockwell"/>
                <a:ea typeface="Rockwell"/>
                <a:cs typeface="Rockwell"/>
                <a:sym typeface="Rockwell"/>
              </a:defRPr>
            </a:lvl5pPr>
            <a:lvl6pPr lvl="5" marR="0" rtl="0" algn="l">
              <a:spcBef>
                <a:spcPts val="400"/>
              </a:spcBef>
              <a:spcAft>
                <a:spcPts val="0"/>
              </a:spcAft>
              <a:buClr>
                <a:schemeClr val="accent4"/>
              </a:buClr>
              <a:buSzPts val="1800"/>
              <a:buFont typeface="Noto Sans Symbols"/>
              <a:buChar char="●"/>
              <a:defRPr b="0" i="0" sz="1800" u="none" cap="none" strike="noStrike">
                <a:solidFill>
                  <a:schemeClr val="dk1"/>
                </a:solidFill>
                <a:latin typeface="Rockwell"/>
                <a:ea typeface="Rockwell"/>
                <a:cs typeface="Rockwell"/>
                <a:sym typeface="Rockwell"/>
              </a:defRPr>
            </a:lvl6pPr>
            <a:lvl7pPr lvl="6" marR="0" rtl="0" algn="l">
              <a:spcBef>
                <a:spcPts val="400"/>
              </a:spcBef>
              <a:spcAft>
                <a:spcPts val="0"/>
              </a:spcAft>
              <a:buClr>
                <a:schemeClr val="accent4"/>
              </a:buClr>
              <a:buSzPts val="1600"/>
              <a:buFont typeface="Noto Sans Symbols"/>
              <a:buChar char="●"/>
              <a:defRPr b="0" i="0" sz="1600" u="none" cap="none" strike="noStrike">
                <a:solidFill>
                  <a:schemeClr val="dk1"/>
                </a:solidFill>
                <a:latin typeface="Rockwell"/>
                <a:ea typeface="Rockwell"/>
                <a:cs typeface="Rockwell"/>
                <a:sym typeface="Rockwell"/>
              </a:defRPr>
            </a:lvl7pPr>
            <a:lvl8pPr lvl="7" marR="0" rtl="0" algn="l">
              <a:spcBef>
                <a:spcPts val="400"/>
              </a:spcBef>
              <a:spcAft>
                <a:spcPts val="0"/>
              </a:spcAft>
              <a:buClr>
                <a:schemeClr val="accent4"/>
              </a:buClr>
              <a:buSzPts val="1600"/>
              <a:buFont typeface="Noto Sans Symbols"/>
              <a:buChar char="●"/>
              <a:defRPr b="0" i="0" sz="1600" u="none" cap="none" strike="noStrike">
                <a:solidFill>
                  <a:schemeClr val="dk1"/>
                </a:solidFill>
                <a:latin typeface="Rockwell"/>
                <a:ea typeface="Rockwell"/>
                <a:cs typeface="Rockwell"/>
                <a:sym typeface="Rockwell"/>
              </a:defRPr>
            </a:lvl8pPr>
            <a:lvl9pPr lvl="8" marR="0" rtl="0" algn="l">
              <a:spcBef>
                <a:spcPts val="400"/>
              </a:spcBef>
              <a:spcAft>
                <a:spcPts val="0"/>
              </a:spcAft>
              <a:buClr>
                <a:schemeClr val="accent4"/>
              </a:buClr>
              <a:buSzPts val="160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78" name="Google Shape;78;p30"/>
          <p:cNvSpPr txBox="1"/>
          <p:nvPr>
            <p:ph idx="10" type="dt"/>
          </p:nvPr>
        </p:nvSpPr>
        <p:spPr>
          <a:xfrm>
            <a:off x="5562600" y="6509004"/>
            <a:ext cx="3002280" cy="27432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8638952" y="6509004"/>
            <a:ext cx="464288" cy="27432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600">
                <a:solidFill>
                  <a:srgbClr val="4A5669"/>
                </a:solidFill>
                <a:latin typeface="Rockwell"/>
                <a:ea typeface="Rockwell"/>
                <a:cs typeface="Rockwell"/>
                <a:sym typeface="Rockwell"/>
              </a:defRPr>
            </a:lvl1pPr>
            <a:lvl2pPr indent="0" lvl="1" marL="0" algn="r">
              <a:spcBef>
                <a:spcPts val="0"/>
              </a:spcBef>
              <a:buNone/>
              <a:defRPr sz="1600">
                <a:solidFill>
                  <a:srgbClr val="4A5669"/>
                </a:solidFill>
                <a:latin typeface="Rockwell"/>
                <a:ea typeface="Rockwell"/>
                <a:cs typeface="Rockwell"/>
                <a:sym typeface="Rockwell"/>
              </a:defRPr>
            </a:lvl2pPr>
            <a:lvl3pPr indent="0" lvl="2" marL="0" algn="r">
              <a:spcBef>
                <a:spcPts val="0"/>
              </a:spcBef>
              <a:buNone/>
              <a:defRPr sz="1600">
                <a:solidFill>
                  <a:srgbClr val="4A5669"/>
                </a:solidFill>
                <a:latin typeface="Rockwell"/>
                <a:ea typeface="Rockwell"/>
                <a:cs typeface="Rockwell"/>
                <a:sym typeface="Rockwell"/>
              </a:defRPr>
            </a:lvl3pPr>
            <a:lvl4pPr indent="0" lvl="3" marL="0" algn="r">
              <a:spcBef>
                <a:spcPts val="0"/>
              </a:spcBef>
              <a:buNone/>
              <a:defRPr sz="1600">
                <a:solidFill>
                  <a:srgbClr val="4A5669"/>
                </a:solidFill>
                <a:latin typeface="Rockwell"/>
                <a:ea typeface="Rockwell"/>
                <a:cs typeface="Rockwell"/>
                <a:sym typeface="Rockwell"/>
              </a:defRPr>
            </a:lvl4pPr>
            <a:lvl5pPr indent="0" lvl="4" marL="0" algn="r">
              <a:spcBef>
                <a:spcPts val="0"/>
              </a:spcBef>
              <a:buNone/>
              <a:defRPr sz="1600">
                <a:solidFill>
                  <a:srgbClr val="4A5669"/>
                </a:solidFill>
                <a:latin typeface="Rockwell"/>
                <a:ea typeface="Rockwell"/>
                <a:cs typeface="Rockwell"/>
                <a:sym typeface="Rockwell"/>
              </a:defRPr>
            </a:lvl5pPr>
            <a:lvl6pPr indent="0" lvl="5" marL="0" algn="r">
              <a:spcBef>
                <a:spcPts val="0"/>
              </a:spcBef>
              <a:buNone/>
              <a:defRPr sz="1600">
                <a:solidFill>
                  <a:srgbClr val="4A5669"/>
                </a:solidFill>
                <a:latin typeface="Rockwell"/>
                <a:ea typeface="Rockwell"/>
                <a:cs typeface="Rockwell"/>
                <a:sym typeface="Rockwell"/>
              </a:defRPr>
            </a:lvl6pPr>
            <a:lvl7pPr indent="0" lvl="6" marL="0" algn="r">
              <a:spcBef>
                <a:spcPts val="0"/>
              </a:spcBef>
              <a:buNone/>
              <a:defRPr sz="1600">
                <a:solidFill>
                  <a:srgbClr val="4A5669"/>
                </a:solidFill>
                <a:latin typeface="Rockwell"/>
                <a:ea typeface="Rockwell"/>
                <a:cs typeface="Rockwell"/>
                <a:sym typeface="Rockwell"/>
              </a:defRPr>
            </a:lvl7pPr>
            <a:lvl8pPr indent="0" lvl="7" marL="0" algn="r">
              <a:spcBef>
                <a:spcPts val="0"/>
              </a:spcBef>
              <a:buNone/>
              <a:defRPr sz="1600">
                <a:solidFill>
                  <a:srgbClr val="4A5669"/>
                </a:solidFill>
                <a:latin typeface="Rockwell"/>
                <a:ea typeface="Rockwell"/>
                <a:cs typeface="Rockwell"/>
                <a:sym typeface="Rockwell"/>
              </a:defRPr>
            </a:lvl8pPr>
            <a:lvl9pPr indent="0" lvl="8" marL="0" algn="r">
              <a:spcBef>
                <a:spcPts val="0"/>
              </a:spcBef>
              <a:buNone/>
              <a:defRPr sz="1600">
                <a:solidFill>
                  <a:srgbClr val="4A5669"/>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p30"/>
          <p:cNvSpPr txBox="1"/>
          <p:nvPr>
            <p:ph idx="11" type="ftr"/>
          </p:nvPr>
        </p:nvSpPr>
        <p:spPr>
          <a:xfrm>
            <a:off x="1600200" y="6509004"/>
            <a:ext cx="3907464" cy="27432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4F3FF"/>
            </a:gs>
            <a:gs pos="20000">
              <a:srgbClr val="B6F2FF"/>
            </a:gs>
            <a:gs pos="100000">
              <a:srgbClr val="7DB6E8"/>
            </a:gs>
          </a:gsLst>
          <a:path path="circle">
            <a:fillToRect b="100%" l="100%"/>
          </a:path>
          <a:tileRect r="-100%" t="-100%"/>
        </a:gradFill>
      </p:bgPr>
    </p:bg>
    <p:spTree>
      <p:nvGrpSpPr>
        <p:cNvPr id="9" name="Shape 9"/>
        <p:cNvGrpSpPr/>
        <p:nvPr/>
      </p:nvGrpSpPr>
      <p:grpSpPr>
        <a:xfrm>
          <a:off x="0" y="0"/>
          <a:ext cx="0" cy="0"/>
          <a:chOff x="0" y="0"/>
          <a:chExt cx="0" cy="0"/>
        </a:xfrm>
      </p:grpSpPr>
      <p:sp>
        <p:nvSpPr>
          <p:cNvPr id="10" name="Google Shape;10;p21"/>
          <p:cNvSpPr/>
          <p:nvPr/>
        </p:nvSpPr>
        <p:spPr>
          <a:xfrm>
            <a:off x="164592" y="147085"/>
            <a:ext cx="8810846" cy="6565392"/>
          </a:xfrm>
          <a:prstGeom prst="round2DiagRect">
            <a:avLst>
              <a:gd fmla="val 11807" name="adj1"/>
              <a:gd fmla="val 0" name="adj2"/>
            </a:avLst>
          </a:prstGeom>
          <a:solidFill>
            <a:srgbClr val="C9E3FB">
              <a:alpha val="64705"/>
            </a:srgbClr>
          </a:solidFill>
          <a:ln cap="rnd" cmpd="sng" w="11000">
            <a:solidFill>
              <a:srgbClr val="D3F0FF">
                <a:alpha val="8784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11" name="Google Shape;11;p21"/>
          <p:cNvSpPr txBox="1"/>
          <p:nvPr>
            <p:ph idx="11" type="ftr"/>
          </p:nvPr>
        </p:nvSpPr>
        <p:spPr>
          <a:xfrm>
            <a:off x="1295400" y="6400800"/>
            <a:ext cx="4212264" cy="27432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300" u="none" cap="none" strike="noStrike">
                <a:solidFill>
                  <a:srgbClr val="E0F4FF"/>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2" name="Google Shape;12;p21"/>
          <p:cNvSpPr txBox="1"/>
          <p:nvPr>
            <p:ph idx="10" type="dt"/>
          </p:nvPr>
        </p:nvSpPr>
        <p:spPr>
          <a:xfrm>
            <a:off x="5562600" y="6400800"/>
            <a:ext cx="3002280" cy="274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300" u="none" cap="none" strike="noStrike">
                <a:solidFill>
                  <a:srgbClr val="E0F4FF"/>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Google Shape;13;p21"/>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600" u="none" cap="none" strike="noStrike">
                <a:solidFill>
                  <a:srgbClr val="4A5669"/>
                </a:solidFill>
                <a:latin typeface="Rockwell"/>
                <a:ea typeface="Rockwell"/>
                <a:cs typeface="Rockwell"/>
                <a:sym typeface="Rockwell"/>
              </a:defRPr>
            </a:lvl1pPr>
            <a:lvl2pPr indent="0" lvl="1" marL="0" marR="0" rtl="0" algn="r">
              <a:spcBef>
                <a:spcPts val="0"/>
              </a:spcBef>
              <a:buNone/>
              <a:defRPr b="0" i="0" sz="1600" u="none" cap="none" strike="noStrike">
                <a:solidFill>
                  <a:srgbClr val="4A5669"/>
                </a:solidFill>
                <a:latin typeface="Rockwell"/>
                <a:ea typeface="Rockwell"/>
                <a:cs typeface="Rockwell"/>
                <a:sym typeface="Rockwell"/>
              </a:defRPr>
            </a:lvl2pPr>
            <a:lvl3pPr indent="0" lvl="2" marL="0" marR="0" rtl="0" algn="r">
              <a:spcBef>
                <a:spcPts val="0"/>
              </a:spcBef>
              <a:buNone/>
              <a:defRPr b="0" i="0" sz="1600" u="none" cap="none" strike="noStrike">
                <a:solidFill>
                  <a:srgbClr val="4A5669"/>
                </a:solidFill>
                <a:latin typeface="Rockwell"/>
                <a:ea typeface="Rockwell"/>
                <a:cs typeface="Rockwell"/>
                <a:sym typeface="Rockwell"/>
              </a:defRPr>
            </a:lvl3pPr>
            <a:lvl4pPr indent="0" lvl="3" marL="0" marR="0" rtl="0" algn="r">
              <a:spcBef>
                <a:spcPts val="0"/>
              </a:spcBef>
              <a:buNone/>
              <a:defRPr b="0" i="0" sz="1600" u="none" cap="none" strike="noStrike">
                <a:solidFill>
                  <a:srgbClr val="4A5669"/>
                </a:solidFill>
                <a:latin typeface="Rockwell"/>
                <a:ea typeface="Rockwell"/>
                <a:cs typeface="Rockwell"/>
                <a:sym typeface="Rockwell"/>
              </a:defRPr>
            </a:lvl4pPr>
            <a:lvl5pPr indent="0" lvl="4" marL="0" marR="0" rtl="0" algn="r">
              <a:spcBef>
                <a:spcPts val="0"/>
              </a:spcBef>
              <a:buNone/>
              <a:defRPr b="0" i="0" sz="1600" u="none" cap="none" strike="noStrike">
                <a:solidFill>
                  <a:srgbClr val="4A5669"/>
                </a:solidFill>
                <a:latin typeface="Rockwell"/>
                <a:ea typeface="Rockwell"/>
                <a:cs typeface="Rockwell"/>
                <a:sym typeface="Rockwell"/>
              </a:defRPr>
            </a:lvl5pPr>
            <a:lvl6pPr indent="0" lvl="5" marL="0" marR="0" rtl="0" algn="r">
              <a:spcBef>
                <a:spcPts val="0"/>
              </a:spcBef>
              <a:buNone/>
              <a:defRPr b="0" i="0" sz="1600" u="none" cap="none" strike="noStrike">
                <a:solidFill>
                  <a:srgbClr val="4A5669"/>
                </a:solidFill>
                <a:latin typeface="Rockwell"/>
                <a:ea typeface="Rockwell"/>
                <a:cs typeface="Rockwell"/>
                <a:sym typeface="Rockwell"/>
              </a:defRPr>
            </a:lvl6pPr>
            <a:lvl7pPr indent="0" lvl="6" marL="0" marR="0" rtl="0" algn="r">
              <a:spcBef>
                <a:spcPts val="0"/>
              </a:spcBef>
              <a:buNone/>
              <a:defRPr b="0" i="0" sz="1600" u="none" cap="none" strike="noStrike">
                <a:solidFill>
                  <a:srgbClr val="4A5669"/>
                </a:solidFill>
                <a:latin typeface="Rockwell"/>
                <a:ea typeface="Rockwell"/>
                <a:cs typeface="Rockwell"/>
                <a:sym typeface="Rockwell"/>
              </a:defRPr>
            </a:lvl7pPr>
            <a:lvl8pPr indent="0" lvl="7" marL="0" marR="0" rtl="0" algn="r">
              <a:spcBef>
                <a:spcPts val="0"/>
              </a:spcBef>
              <a:buNone/>
              <a:defRPr b="0" i="0" sz="1600" u="none" cap="none" strike="noStrike">
                <a:solidFill>
                  <a:srgbClr val="4A5669"/>
                </a:solidFill>
                <a:latin typeface="Rockwell"/>
                <a:ea typeface="Rockwell"/>
                <a:cs typeface="Rockwell"/>
                <a:sym typeface="Rockwell"/>
              </a:defRPr>
            </a:lvl8pPr>
            <a:lvl9pPr indent="0" lvl="8" marL="0" marR="0" rtl="0" algn="r">
              <a:spcBef>
                <a:spcPts val="0"/>
              </a:spcBef>
              <a:buNone/>
              <a:defRPr b="0" i="0" sz="1600" u="none" cap="none" strike="noStrike">
                <a:solidFill>
                  <a:srgbClr val="4A5669"/>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21"/>
          <p:cNvSpPr txBox="1"/>
          <p:nvPr>
            <p:ph type="title"/>
          </p:nvPr>
        </p:nvSpPr>
        <p:spPr>
          <a:xfrm>
            <a:off x="457200" y="253536"/>
            <a:ext cx="8229600" cy="1143000"/>
          </a:xfrm>
          <a:prstGeom prst="rect">
            <a:avLst/>
          </a:prstGeom>
          <a:noFill/>
          <a:ln>
            <a:noFill/>
          </a:ln>
        </p:spPr>
        <p:txBody>
          <a:bodyPr anchorCtr="0" anchor="b" bIns="45700" lIns="91425" spcFirstLastPara="1" rIns="91425" wrap="square" tIns="45700">
            <a:normAutofit/>
          </a:bodyPr>
          <a:lstStyle>
            <a:lvl1pPr lvl="0" marR="0" rtl="0" algn="r">
              <a:spcBef>
                <a:spcPts val="0"/>
              </a:spcBef>
              <a:spcAft>
                <a:spcPts val="0"/>
              </a:spcAft>
              <a:buClr>
                <a:srgbClr val="325080"/>
              </a:buClr>
              <a:buSzPts val="4600"/>
              <a:buFont typeface="Rockwell"/>
              <a:buNone/>
              <a:defRPr b="0" i="0" sz="4600" u="none" cap="none" strike="noStrike">
                <a:solidFill>
                  <a:srgbClr val="325080"/>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21"/>
          <p:cNvSpPr txBox="1"/>
          <p:nvPr>
            <p:ph idx="1" type="body"/>
          </p:nvPr>
        </p:nvSpPr>
        <p:spPr>
          <a:xfrm>
            <a:off x="457200" y="1646237"/>
            <a:ext cx="8229600" cy="4526280"/>
          </a:xfrm>
          <a:prstGeom prst="rect">
            <a:avLst/>
          </a:prstGeom>
          <a:noFill/>
          <a:ln>
            <a:noFill/>
          </a:ln>
        </p:spPr>
        <p:txBody>
          <a:bodyPr anchorCtr="0" anchor="t" bIns="45700" lIns="91425" spcFirstLastPara="1" rIns="91425" wrap="square" tIns="45700">
            <a:normAutofit/>
          </a:bodyPr>
          <a:lstStyle>
            <a:lvl1pPr indent="-370840" lvl="0" marL="457200" marR="0" rtl="0" algn="l">
              <a:spcBef>
                <a:spcPts val="0"/>
              </a:spcBef>
              <a:spcAft>
                <a:spcPts val="0"/>
              </a:spcAft>
              <a:buClr>
                <a:schemeClr val="accent1"/>
              </a:buClr>
              <a:buSzPts val="2240"/>
              <a:buFont typeface="Noto Sans Symbols"/>
              <a:buChar char="⦿"/>
              <a:defRPr b="0" i="0" sz="3200" u="none" cap="none" strike="noStrike">
                <a:solidFill>
                  <a:schemeClr val="dk1"/>
                </a:solidFill>
                <a:latin typeface="Rockwell"/>
                <a:ea typeface="Rockwell"/>
                <a:cs typeface="Rockwell"/>
                <a:sym typeface="Rockwell"/>
              </a:defRPr>
            </a:lvl1pPr>
            <a:lvl2pPr indent="-377190" lvl="1" marL="914400" marR="0" rtl="0" algn="l">
              <a:spcBef>
                <a:spcPts val="400"/>
              </a:spcBef>
              <a:spcAft>
                <a:spcPts val="0"/>
              </a:spcAft>
              <a:buClr>
                <a:schemeClr val="accent2"/>
              </a:buClr>
              <a:buSzPts val="2340"/>
              <a:buFont typeface="Rockwell"/>
              <a:buChar char="•"/>
              <a:defRPr b="0" i="0" sz="2600" u="none" cap="none" strike="noStrike">
                <a:solidFill>
                  <a:schemeClr val="dk1"/>
                </a:solidFill>
                <a:latin typeface="Rockwell"/>
                <a:ea typeface="Rockwell"/>
                <a:cs typeface="Rockwell"/>
                <a:sym typeface="Rockwell"/>
              </a:defRPr>
            </a:lvl2pPr>
            <a:lvl3pPr indent="-374650" lvl="2" marL="1371600" marR="0" rtl="0" algn="l">
              <a:spcBef>
                <a:spcPts val="400"/>
              </a:spcBef>
              <a:spcAft>
                <a:spcPts val="0"/>
              </a:spcAft>
              <a:buClr>
                <a:schemeClr val="accent3"/>
              </a:buClr>
              <a:buSzPts val="2300"/>
              <a:buFont typeface="Noto Sans Symbols"/>
              <a:buChar char="●"/>
              <a:defRPr b="0" i="0" sz="2300" u="none" cap="none" strike="noStrike">
                <a:solidFill>
                  <a:schemeClr val="dk1"/>
                </a:solidFill>
                <a:latin typeface="Rockwell"/>
                <a:ea typeface="Rockwell"/>
                <a:cs typeface="Rockwell"/>
                <a:sym typeface="Rockwell"/>
              </a:defRPr>
            </a:lvl3pPr>
            <a:lvl4pPr indent="-355600" lvl="3" marL="1828800" marR="0" rtl="0" algn="l">
              <a:spcBef>
                <a:spcPts val="400"/>
              </a:spcBef>
              <a:spcAft>
                <a:spcPts val="0"/>
              </a:spcAft>
              <a:buClr>
                <a:schemeClr val="accent3"/>
              </a:buClr>
              <a:buSzPts val="2000"/>
              <a:buFont typeface="Noto Sans Symbols"/>
              <a:buChar char="●"/>
              <a:defRPr b="0" i="0" sz="2000" u="none" cap="none" strike="noStrike">
                <a:solidFill>
                  <a:schemeClr val="dk1"/>
                </a:solidFill>
                <a:latin typeface="Rockwell"/>
                <a:ea typeface="Rockwell"/>
                <a:cs typeface="Rockwell"/>
                <a:sym typeface="Rockwell"/>
              </a:defRPr>
            </a:lvl4pPr>
            <a:lvl5pPr indent="-349250" lvl="4" marL="2286000" marR="0" rtl="0" algn="l">
              <a:spcBef>
                <a:spcPts val="400"/>
              </a:spcBef>
              <a:spcAft>
                <a:spcPts val="0"/>
              </a:spcAft>
              <a:buClr>
                <a:schemeClr val="accent3"/>
              </a:buClr>
              <a:buSzPts val="1900"/>
              <a:buFont typeface="Noto Sans Symbols"/>
              <a:buChar char="●"/>
              <a:defRPr b="0" i="0" sz="1900" u="none" cap="none" strike="noStrike">
                <a:solidFill>
                  <a:schemeClr val="dk1"/>
                </a:solidFill>
                <a:latin typeface="Rockwell"/>
                <a:ea typeface="Rockwell"/>
                <a:cs typeface="Rockwell"/>
                <a:sym typeface="Rockwell"/>
              </a:defRPr>
            </a:lvl5pPr>
            <a:lvl6pPr indent="-342900" lvl="5" marL="2743200" marR="0" rtl="0" algn="l">
              <a:spcBef>
                <a:spcPts val="400"/>
              </a:spcBef>
              <a:spcAft>
                <a:spcPts val="0"/>
              </a:spcAft>
              <a:buClr>
                <a:schemeClr val="accent4"/>
              </a:buClr>
              <a:buSzPts val="1800"/>
              <a:buFont typeface="Noto Sans Symbols"/>
              <a:buChar char="●"/>
              <a:defRPr b="0" i="0" sz="1800" u="none" cap="none" strike="noStrike">
                <a:solidFill>
                  <a:schemeClr val="dk1"/>
                </a:solidFill>
                <a:latin typeface="Rockwell"/>
                <a:ea typeface="Rockwell"/>
                <a:cs typeface="Rockwell"/>
                <a:sym typeface="Rockwell"/>
              </a:defRPr>
            </a:lvl6pPr>
            <a:lvl7pPr indent="-330200" lvl="6" marL="3200400" marR="0" rtl="0" algn="l">
              <a:spcBef>
                <a:spcPts val="400"/>
              </a:spcBef>
              <a:spcAft>
                <a:spcPts val="0"/>
              </a:spcAft>
              <a:buClr>
                <a:schemeClr val="accent4"/>
              </a:buClr>
              <a:buSzPts val="1600"/>
              <a:buFont typeface="Noto Sans Symbols"/>
              <a:buChar char="●"/>
              <a:defRPr b="0" i="0" sz="1600" u="none" cap="none" strike="noStrike">
                <a:solidFill>
                  <a:schemeClr val="dk1"/>
                </a:solidFill>
                <a:latin typeface="Rockwell"/>
                <a:ea typeface="Rockwell"/>
                <a:cs typeface="Rockwell"/>
                <a:sym typeface="Rockwell"/>
              </a:defRPr>
            </a:lvl7pPr>
            <a:lvl8pPr indent="-330200" lvl="7" marL="3657600" marR="0" rtl="0" algn="l">
              <a:spcBef>
                <a:spcPts val="400"/>
              </a:spcBef>
              <a:spcAft>
                <a:spcPts val="0"/>
              </a:spcAft>
              <a:buClr>
                <a:schemeClr val="accent4"/>
              </a:buClr>
              <a:buSzPts val="1600"/>
              <a:buFont typeface="Noto Sans Symbols"/>
              <a:buChar char="●"/>
              <a:defRPr b="0" i="0" sz="1600" u="none" cap="none" strike="noStrike">
                <a:solidFill>
                  <a:schemeClr val="dk1"/>
                </a:solidFill>
                <a:latin typeface="Rockwell"/>
                <a:ea typeface="Rockwell"/>
                <a:cs typeface="Rockwell"/>
                <a:sym typeface="Rockwell"/>
              </a:defRPr>
            </a:lvl8pPr>
            <a:lvl9pPr indent="-330200" lvl="8" marL="4114800" marR="0" rtl="0" algn="l">
              <a:spcBef>
                <a:spcPts val="400"/>
              </a:spcBef>
              <a:spcAft>
                <a:spcPts val="0"/>
              </a:spcAft>
              <a:buClr>
                <a:schemeClr val="accent4"/>
              </a:buClr>
              <a:buSzPts val="1600"/>
              <a:buFont typeface="Noto Sans Symbols"/>
              <a:buChar char="●"/>
              <a:defRPr b="0" i="0" sz="1600" u="none" cap="none" strike="noStrike">
                <a:solidFill>
                  <a:schemeClr val="dk1"/>
                </a:solidFill>
                <a:latin typeface="Rockwell"/>
                <a:ea typeface="Rockwell"/>
                <a:cs typeface="Rockwell"/>
                <a:sym typeface="Rockwel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google.com.eg/url?sa=i&amp;rct=j&amp;q=&amp;esrc=s&amp;source=images&amp;cd=&amp;cad=rja&amp;uact=8&amp;ved=0CAcQjRxqFQoTCO-FxtL-5scCFUNWFAodDa4Akw&amp;url=http://game-fiend.com/pediatric-vestibular-disorders-vestibular-disorders&amp;psig=AFQjCNEBKUB0kpvKJ-b1d_adhejztAfTgQ&amp;ust=1441786188159829" TargetMode="Externa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hyperlink" Target="http://www.google.com.eg/url?sa=i&amp;rct=j&amp;q=&amp;esrc=s&amp;source=images&amp;cd=&amp;cad=rja&amp;uact=8&amp;ved=0CAcQjRxqFQoTCOfHgbqY58cCFQO3FAodHmMK-g&amp;url=http://www.thenaturalhealthonline.com/The_Truth_About_Benign_Prostatic_Hyperplasia_(BPH)_and_Best_Home_Remedies_to_Treat_It.html&amp;psig=AFQjCNGiTNi2u_Ogwb-Di7g4bYBfacbw3w&amp;ust=1441793188268018" TargetMode="External"/><Relationship Id="rId5" Type="http://schemas.openxmlformats.org/officeDocument/2006/relationships/image" Target="../media/image2.jpg"/><Relationship Id="rId6"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google.com.eg/url?sa=i&amp;rct=j&amp;q=&amp;esrc=s&amp;source=images&amp;cd=&amp;cad=rja&amp;uact=8&amp;ved=0CAcQjRxqFQoTCJ3UoYHv4ccCFcHVFAodyvID1A&amp;url=http://www.neurodiagnosticdevices.com/causes-and-symptoms-of-vertigo-and-dizziness.htm&amp;psig=AFQjCNEOwQAghqmuXXHxzF9Ozlc0bOeBcQ&amp;ust=1441609577797305"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www.google.com.eg/url?sa=i&amp;rct=j&amp;q=&amp;esrc=s&amp;source=images&amp;cd=&amp;cad=rja&amp;uact=8&amp;ved=0CAcQjRxqFQoTCP7tqf_-5scCFQQ7FAodWZ4KwA&amp;url=https://balancechicago.wordpress.com/tag/vestibular-disorder/page/6/&amp;psig=AFQjCNHzKjUe-DmxfoAs3y2mpU6O9DDvfg&amp;ust=1441786364060529" TargetMode="Externa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medicinenet.com/balance_disorders_pictures_slideshow/article.htm"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en.wikipedia.org/wiki/File:Optokinetic_nystagmus.gif" TargetMode="External"/><Relationship Id="rId4" Type="http://schemas.openxmlformats.org/officeDocument/2006/relationships/image" Target="../media/image13.gif"/><Relationship Id="rId5" Type="http://schemas.openxmlformats.org/officeDocument/2006/relationships/hyperlink" Target="http://www.google.com.eg/url?sa=i&amp;rct=j&amp;q=&amp;esrc=s&amp;source=images&amp;cd=&amp;cad=rja&amp;uact=8&amp;ved=0CAcQjRxqFQoTCIu6gJfs4ccCFYfDFAodKq4FuA&amp;url=http://www.bestfayettevillechiropractor.com/index.php?p=215094&amp;psig=AFQjCNGVjwW8viNaaIMoKBnUOUt_vdk1_g&amp;ust=1441609488324450" TargetMode="External"/><Relationship Id="rId6"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12.jp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
          <p:cNvSpPr txBox="1"/>
          <p:nvPr/>
        </p:nvSpPr>
        <p:spPr>
          <a:xfrm>
            <a:off x="457200" y="5791200"/>
            <a:ext cx="5257800"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Rockwell"/>
                <a:ea typeface="Rockwell"/>
                <a:cs typeface="Rockwell"/>
                <a:sym typeface="Rockwell"/>
              </a:rPr>
              <a:t>Roughly 50% of fractured hips will not function normally.</a:t>
            </a:r>
            <a:endParaRPr sz="2400">
              <a:solidFill>
                <a:schemeClr val="dk1"/>
              </a:solidFill>
              <a:latin typeface="Rockwell"/>
              <a:ea typeface="Rockwell"/>
              <a:cs typeface="Rockwell"/>
              <a:sym typeface="Rockwell"/>
            </a:endParaRPr>
          </a:p>
        </p:txBody>
      </p:sp>
      <p:sp>
        <p:nvSpPr>
          <p:cNvPr id="99" name="Google Shape;99;p1"/>
          <p:cNvSpPr txBox="1"/>
          <p:nvPr/>
        </p:nvSpPr>
        <p:spPr>
          <a:xfrm>
            <a:off x="457200" y="5181600"/>
            <a:ext cx="52578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1% of falls results in hip fracture</a:t>
            </a:r>
            <a:endParaRPr sz="2400">
              <a:solidFill>
                <a:schemeClr val="dk1"/>
              </a:solidFill>
              <a:latin typeface="Rockwell"/>
              <a:ea typeface="Rockwell"/>
              <a:cs typeface="Rockwell"/>
              <a:sym typeface="Rockwell"/>
            </a:endParaRPr>
          </a:p>
        </p:txBody>
      </p:sp>
      <p:sp>
        <p:nvSpPr>
          <p:cNvPr id="100" name="Google Shape;100;p1"/>
          <p:cNvSpPr txBox="1"/>
          <p:nvPr/>
        </p:nvSpPr>
        <p:spPr>
          <a:xfrm>
            <a:off x="457200" y="3200400"/>
            <a:ext cx="5257800"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Accounts for 3% of total visits to emergency department</a:t>
            </a:r>
            <a:endParaRPr sz="2400">
              <a:solidFill>
                <a:schemeClr val="dk1"/>
              </a:solidFill>
              <a:latin typeface="Rockwell"/>
              <a:ea typeface="Rockwell"/>
              <a:cs typeface="Rockwell"/>
              <a:sym typeface="Rockwell"/>
            </a:endParaRPr>
          </a:p>
        </p:txBody>
      </p:sp>
      <p:sp>
        <p:nvSpPr>
          <p:cNvPr id="101" name="Google Shape;101;p1"/>
          <p:cNvSpPr txBox="1"/>
          <p:nvPr/>
        </p:nvSpPr>
        <p:spPr>
          <a:xfrm>
            <a:off x="457200" y="4191000"/>
            <a:ext cx="5257800"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The incidence of falling is 25% in subjects older than 65 years</a:t>
            </a:r>
            <a:endParaRPr sz="2400">
              <a:solidFill>
                <a:schemeClr val="dk1"/>
              </a:solidFill>
              <a:latin typeface="Rockwell"/>
              <a:ea typeface="Rockwell"/>
              <a:cs typeface="Rockwell"/>
              <a:sym typeface="Rockwell"/>
            </a:endParaRPr>
          </a:p>
        </p:txBody>
      </p:sp>
      <p:sp>
        <p:nvSpPr>
          <p:cNvPr id="102" name="Google Shape;102;p1"/>
          <p:cNvSpPr txBox="1"/>
          <p:nvPr/>
        </p:nvSpPr>
        <p:spPr>
          <a:xfrm>
            <a:off x="457200" y="2209800"/>
            <a:ext cx="5257800"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It reaches 40% in patients older than 40 years</a:t>
            </a:r>
            <a:endParaRPr sz="2400">
              <a:solidFill>
                <a:schemeClr val="dk1"/>
              </a:solidFill>
              <a:latin typeface="Rockwell"/>
              <a:ea typeface="Rockwell"/>
              <a:cs typeface="Rockwell"/>
              <a:sym typeface="Rockwell"/>
            </a:endParaRPr>
          </a:p>
        </p:txBody>
      </p:sp>
      <p:sp>
        <p:nvSpPr>
          <p:cNvPr id="103" name="Google Shape;103;p1"/>
          <p:cNvSpPr txBox="1"/>
          <p:nvPr/>
        </p:nvSpPr>
        <p:spPr>
          <a:xfrm>
            <a:off x="457200" y="1219200"/>
            <a:ext cx="5257800"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The overall incidence of dizziness, vertigo &amp; imbalance is 5-10%</a:t>
            </a:r>
            <a:endParaRPr sz="2400">
              <a:solidFill>
                <a:schemeClr val="dk1"/>
              </a:solidFill>
              <a:latin typeface="Rockwell"/>
              <a:ea typeface="Rockwell"/>
              <a:cs typeface="Rockwell"/>
              <a:sym typeface="Rockwell"/>
            </a:endParaRPr>
          </a:p>
        </p:txBody>
      </p:sp>
      <p:sp>
        <p:nvSpPr>
          <p:cNvPr id="104" name="Google Shape;104;p1"/>
          <p:cNvSpPr txBox="1"/>
          <p:nvPr/>
        </p:nvSpPr>
        <p:spPr>
          <a:xfrm>
            <a:off x="762000" y="304800"/>
            <a:ext cx="76962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lgerian"/>
                <a:ea typeface="Algerian"/>
                <a:cs typeface="Algerian"/>
                <a:sym typeface="Algerian"/>
              </a:rPr>
              <a:t>Drugs Related to Balance System</a:t>
            </a:r>
            <a:endParaRPr b="1" sz="3200">
              <a:solidFill>
                <a:schemeClr val="dk1"/>
              </a:solidFill>
              <a:latin typeface="Algerian"/>
              <a:ea typeface="Algerian"/>
              <a:cs typeface="Algerian"/>
              <a:sym typeface="Algerian"/>
            </a:endParaRPr>
          </a:p>
        </p:txBody>
      </p:sp>
      <p:pic>
        <p:nvPicPr>
          <p:cNvPr descr="http://i183.photobucket.com/albums/x62/GraphEmp/COMMENTS/QUOTES/ele025.gif?t=1252881386" id="105" name="Google Shape;105;p1">
            <a:hlinkClick r:id="rId3"/>
          </p:cNvPr>
          <p:cNvPicPr preferRelativeResize="0"/>
          <p:nvPr/>
        </p:nvPicPr>
        <p:blipFill rotWithShape="1">
          <a:blip r:embed="rId4">
            <a:alphaModFix/>
          </a:blip>
          <a:srcRect b="0" l="0" r="0" t="0"/>
          <a:stretch/>
        </p:blipFill>
        <p:spPr>
          <a:xfrm>
            <a:off x="6019800" y="2362200"/>
            <a:ext cx="2819400" cy="2447925"/>
          </a:xfrm>
          <a:prstGeom prst="rect">
            <a:avLst/>
          </a:prstGeom>
          <a:noFill/>
          <a:ln>
            <a:noFill/>
          </a:ln>
        </p:spPr>
      </p:pic>
      <p:sp>
        <p:nvSpPr>
          <p:cNvPr id="106" name="Google Shape;106;p1"/>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0"/>
          <p:cNvSpPr txBox="1"/>
          <p:nvPr/>
        </p:nvSpPr>
        <p:spPr>
          <a:xfrm>
            <a:off x="6067926" y="4034135"/>
            <a:ext cx="2695074"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GIT side effects.</a:t>
            </a:r>
            <a:endParaRPr sz="2400">
              <a:solidFill>
                <a:schemeClr val="dk1"/>
              </a:solidFill>
              <a:latin typeface="Rockwell"/>
              <a:ea typeface="Rockwell"/>
              <a:cs typeface="Rockwell"/>
              <a:sym typeface="Rockwell"/>
            </a:endParaRPr>
          </a:p>
        </p:txBody>
      </p:sp>
      <p:sp>
        <p:nvSpPr>
          <p:cNvPr id="230" name="Google Shape;230;p10"/>
          <p:cNvSpPr txBox="1"/>
          <p:nvPr/>
        </p:nvSpPr>
        <p:spPr>
          <a:xfrm>
            <a:off x="6096000" y="3374099"/>
            <a:ext cx="22860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Nausea</a:t>
            </a:r>
            <a:endParaRPr sz="2400">
              <a:solidFill>
                <a:schemeClr val="dk1"/>
              </a:solidFill>
              <a:latin typeface="Rockwell"/>
              <a:ea typeface="Rockwell"/>
              <a:cs typeface="Rockwell"/>
              <a:sym typeface="Rockwell"/>
            </a:endParaRPr>
          </a:p>
        </p:txBody>
      </p:sp>
      <p:sp>
        <p:nvSpPr>
          <p:cNvPr id="231" name="Google Shape;231;p10"/>
          <p:cNvSpPr txBox="1"/>
          <p:nvPr/>
        </p:nvSpPr>
        <p:spPr>
          <a:xfrm>
            <a:off x="6096000" y="2700547"/>
            <a:ext cx="22860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Headache</a:t>
            </a:r>
            <a:endParaRPr sz="2400">
              <a:solidFill>
                <a:schemeClr val="dk1"/>
              </a:solidFill>
              <a:latin typeface="Rockwell"/>
              <a:ea typeface="Rockwell"/>
              <a:cs typeface="Rockwell"/>
              <a:sym typeface="Rockwell"/>
            </a:endParaRPr>
          </a:p>
        </p:txBody>
      </p:sp>
      <p:sp>
        <p:nvSpPr>
          <p:cNvPr id="232" name="Google Shape;232;p10"/>
          <p:cNvSpPr txBox="1"/>
          <p:nvPr/>
        </p:nvSpPr>
        <p:spPr>
          <a:xfrm>
            <a:off x="6096000" y="1978962"/>
            <a:ext cx="2133600" cy="52322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ockwell"/>
                <a:ea typeface="Rockwell"/>
                <a:cs typeface="Rockwell"/>
                <a:sym typeface="Rockwell"/>
              </a:rPr>
              <a:t>ADRs:-</a:t>
            </a:r>
            <a:endParaRPr b="1" sz="2800">
              <a:solidFill>
                <a:schemeClr val="dk1"/>
              </a:solidFill>
              <a:latin typeface="Rockwell"/>
              <a:ea typeface="Rockwell"/>
              <a:cs typeface="Rockwell"/>
              <a:sym typeface="Rockwell"/>
            </a:endParaRPr>
          </a:p>
        </p:txBody>
      </p:sp>
      <p:sp>
        <p:nvSpPr>
          <p:cNvPr id="233" name="Google Shape;233;p10"/>
          <p:cNvSpPr txBox="1"/>
          <p:nvPr/>
        </p:nvSpPr>
        <p:spPr>
          <a:xfrm>
            <a:off x="304800" y="3544491"/>
            <a:ext cx="39624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Low protein binding.</a:t>
            </a:r>
            <a:endParaRPr sz="2400">
              <a:solidFill>
                <a:schemeClr val="dk1"/>
              </a:solidFill>
              <a:latin typeface="Rockwell"/>
              <a:ea typeface="Rockwell"/>
              <a:cs typeface="Rockwell"/>
              <a:sym typeface="Rockwell"/>
            </a:endParaRPr>
          </a:p>
        </p:txBody>
      </p:sp>
      <p:sp>
        <p:nvSpPr>
          <p:cNvPr id="234" name="Google Shape;234;p10"/>
          <p:cNvSpPr txBox="1"/>
          <p:nvPr/>
        </p:nvSpPr>
        <p:spPr>
          <a:xfrm>
            <a:off x="308811" y="2530538"/>
            <a:ext cx="4860758"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t½= 3-4 hours, </a:t>
            </a:r>
            <a:endParaRPr/>
          </a:p>
          <a:p>
            <a:pPr indent="0" lvl="0" marL="0" marR="0" rtl="0" algn="l">
              <a:spcBef>
                <a:spcPts val="0"/>
              </a:spcBef>
              <a:spcAft>
                <a:spcPts val="0"/>
              </a:spcAft>
              <a:buNone/>
            </a:pPr>
            <a:r>
              <a:rPr lang="en-US" sz="2400">
                <a:solidFill>
                  <a:schemeClr val="dk1"/>
                </a:solidFill>
                <a:latin typeface="Rockwell"/>
                <a:ea typeface="Rockwell"/>
                <a:cs typeface="Rockwell"/>
                <a:sym typeface="Rockwell"/>
              </a:rPr>
              <a:t>excreted in urine within 24 hours</a:t>
            </a:r>
            <a:endParaRPr sz="2400">
              <a:solidFill>
                <a:schemeClr val="dk1"/>
              </a:solidFill>
              <a:latin typeface="Rockwell"/>
              <a:ea typeface="Rockwell"/>
              <a:cs typeface="Rockwell"/>
              <a:sym typeface="Rockwell"/>
            </a:endParaRPr>
          </a:p>
        </p:txBody>
      </p:sp>
      <p:sp>
        <p:nvSpPr>
          <p:cNvPr id="235" name="Google Shape;235;p10"/>
          <p:cNvSpPr txBox="1"/>
          <p:nvPr/>
        </p:nvSpPr>
        <p:spPr>
          <a:xfrm>
            <a:off x="304800" y="1938590"/>
            <a:ext cx="50292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Rapidly &amp; completely absorbed </a:t>
            </a:r>
            <a:endParaRPr sz="2400">
              <a:solidFill>
                <a:schemeClr val="dk1"/>
              </a:solidFill>
              <a:latin typeface="Rockwell"/>
              <a:ea typeface="Rockwell"/>
              <a:cs typeface="Rockwell"/>
              <a:sym typeface="Rockwell"/>
            </a:endParaRPr>
          </a:p>
        </p:txBody>
      </p:sp>
      <p:sp>
        <p:nvSpPr>
          <p:cNvPr id="236" name="Google Shape;236;p10"/>
          <p:cNvSpPr txBox="1"/>
          <p:nvPr/>
        </p:nvSpPr>
        <p:spPr>
          <a:xfrm>
            <a:off x="288758" y="1322355"/>
            <a:ext cx="55626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Formulated as tablet or oral solution</a:t>
            </a:r>
            <a:endParaRPr sz="2400">
              <a:solidFill>
                <a:schemeClr val="dk1"/>
              </a:solidFill>
              <a:latin typeface="Rockwell"/>
              <a:ea typeface="Rockwell"/>
              <a:cs typeface="Rockwell"/>
              <a:sym typeface="Rockwell"/>
            </a:endParaRPr>
          </a:p>
        </p:txBody>
      </p:sp>
      <p:sp>
        <p:nvSpPr>
          <p:cNvPr id="237" name="Google Shape;237;p10"/>
          <p:cNvSpPr txBox="1"/>
          <p:nvPr/>
        </p:nvSpPr>
        <p:spPr>
          <a:xfrm>
            <a:off x="838200" y="457200"/>
            <a:ext cx="5943600" cy="52322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ockwell"/>
                <a:ea typeface="Rockwell"/>
                <a:cs typeface="Rockwell"/>
                <a:sym typeface="Rockwell"/>
              </a:rPr>
              <a:t>Pharmacokinetics of betahistine</a:t>
            </a:r>
            <a:endParaRPr b="1" sz="2800">
              <a:solidFill>
                <a:schemeClr val="dk1"/>
              </a:solidFill>
              <a:latin typeface="Rockwell"/>
              <a:ea typeface="Rockwell"/>
              <a:cs typeface="Rockwell"/>
              <a:sym typeface="Rockwell"/>
            </a:endParaRPr>
          </a:p>
        </p:txBody>
      </p:sp>
      <p:sp>
        <p:nvSpPr>
          <p:cNvPr id="238" name="Google Shape;238;p10"/>
          <p:cNvSpPr txBox="1"/>
          <p:nvPr/>
        </p:nvSpPr>
        <p:spPr>
          <a:xfrm>
            <a:off x="762000" y="4897171"/>
            <a:ext cx="5257800" cy="156966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Rockwell"/>
                <a:ea typeface="Rockwell"/>
                <a:cs typeface="Rockwell"/>
                <a:sym typeface="Rockwell"/>
              </a:rPr>
              <a:t>Phaeochromocytoma</a:t>
            </a:r>
            <a:endParaRPr sz="2400">
              <a:solidFill>
                <a:schemeClr val="dk1"/>
              </a:solidFill>
              <a:latin typeface="Rockwell"/>
              <a:ea typeface="Rockwell"/>
              <a:cs typeface="Rockwell"/>
              <a:sym typeface="Rockwell"/>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Rockwell"/>
                <a:ea typeface="Rockwell"/>
                <a:cs typeface="Rockwell"/>
                <a:sym typeface="Rockwell"/>
              </a:rPr>
              <a:t>Bronchial asthma</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Rockwell"/>
                <a:ea typeface="Rockwell"/>
                <a:cs typeface="Rockwell"/>
                <a:sym typeface="Rockwell"/>
              </a:rPr>
              <a:t>History of peptic ulcer</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Rockwell"/>
                <a:ea typeface="Rockwell"/>
                <a:cs typeface="Rockwell"/>
                <a:sym typeface="Rockwell"/>
              </a:rPr>
              <a:t>Hypersensitivity reactions.</a:t>
            </a:r>
            <a:endParaRPr sz="2400">
              <a:solidFill>
                <a:schemeClr val="dk1"/>
              </a:solidFill>
              <a:latin typeface="Rockwell"/>
              <a:ea typeface="Rockwell"/>
              <a:cs typeface="Rockwell"/>
              <a:sym typeface="Rockwell"/>
            </a:endParaRPr>
          </a:p>
        </p:txBody>
      </p:sp>
      <p:sp>
        <p:nvSpPr>
          <p:cNvPr id="239" name="Google Shape;239;p10"/>
          <p:cNvSpPr txBox="1"/>
          <p:nvPr/>
        </p:nvSpPr>
        <p:spPr>
          <a:xfrm>
            <a:off x="774031" y="4237135"/>
            <a:ext cx="3886200" cy="52322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ockwell"/>
                <a:ea typeface="Rockwell"/>
                <a:cs typeface="Rockwell"/>
                <a:sym typeface="Rockwell"/>
              </a:rPr>
              <a:t>Contraindications</a:t>
            </a:r>
            <a:endParaRPr b="1" sz="2800">
              <a:solidFill>
                <a:schemeClr val="dk1"/>
              </a:solidFill>
              <a:latin typeface="Rockwell"/>
              <a:ea typeface="Rockwell"/>
              <a:cs typeface="Rockwell"/>
              <a:sym typeface="Rockwell"/>
            </a:endParaRPr>
          </a:p>
        </p:txBody>
      </p:sp>
      <p:sp>
        <p:nvSpPr>
          <p:cNvPr descr="نتيجة بحث الصور عن ‪pheochromocytoma‬‏" id="240" name="Google Shape;240;p10"/>
          <p:cNvSpPr/>
          <p:nvPr/>
        </p:nvSpPr>
        <p:spPr>
          <a:xfrm>
            <a:off x="0"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descr="نتيجة بحث الصور عن ‪pheochromocytoma‬‏" id="241" name="Google Shape;241;p10"/>
          <p:cNvSpPr/>
          <p:nvPr/>
        </p:nvSpPr>
        <p:spPr>
          <a:xfrm>
            <a:off x="0"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
        <p:nvSpPr>
          <p:cNvPr id="242" name="Google Shape;242;p10"/>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32"/>
                                        </p:tgtEl>
                                      </p:cBhvr>
                                    </p:animEffect>
                                    <p:set>
                                      <p:cBhvr>
                                        <p:cTn dur="1" fill="hold">
                                          <p:stCondLst>
                                            <p:cond delay="500"/>
                                          </p:stCondLst>
                                        </p:cTn>
                                        <p:tgtEl>
                                          <p:spTgt spid="2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1"/>
          <p:cNvSpPr txBox="1"/>
          <p:nvPr/>
        </p:nvSpPr>
        <p:spPr>
          <a:xfrm>
            <a:off x="240632" y="838200"/>
            <a:ext cx="3264568"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Rockwell"/>
                <a:ea typeface="Rockwell"/>
                <a:cs typeface="Rockwell"/>
                <a:sym typeface="Rockwell"/>
              </a:rPr>
              <a:t>Clinical indications </a:t>
            </a:r>
            <a:endParaRPr b="1" sz="2400">
              <a:solidFill>
                <a:schemeClr val="dk1"/>
              </a:solidFill>
              <a:latin typeface="Rockwell"/>
              <a:ea typeface="Rockwell"/>
              <a:cs typeface="Rockwell"/>
              <a:sym typeface="Rockwell"/>
            </a:endParaRPr>
          </a:p>
        </p:txBody>
      </p:sp>
      <p:sp>
        <p:nvSpPr>
          <p:cNvPr id="248" name="Google Shape;248;p11"/>
          <p:cNvSpPr txBox="1"/>
          <p:nvPr/>
        </p:nvSpPr>
        <p:spPr>
          <a:xfrm>
            <a:off x="228600" y="1447800"/>
            <a:ext cx="87630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Betahistine is indicated for treatment of Ménière's syndrome. </a:t>
            </a:r>
            <a:endParaRPr sz="2400">
              <a:solidFill>
                <a:schemeClr val="dk1"/>
              </a:solidFill>
              <a:latin typeface="Rockwell"/>
              <a:ea typeface="Rockwell"/>
              <a:cs typeface="Rockwell"/>
              <a:sym typeface="Rockwell"/>
            </a:endParaRPr>
          </a:p>
        </p:txBody>
      </p:sp>
      <p:sp>
        <p:nvSpPr>
          <p:cNvPr id="249" name="Google Shape;249;p11"/>
          <p:cNvSpPr txBox="1"/>
          <p:nvPr/>
        </p:nvSpPr>
        <p:spPr>
          <a:xfrm>
            <a:off x="286752" y="2041358"/>
            <a:ext cx="8704847" cy="1938992"/>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Rockwell"/>
                <a:ea typeface="Rockwell"/>
                <a:cs typeface="Rockwell"/>
                <a:sym typeface="Rockwell"/>
              </a:rPr>
              <a:t>Efficacy and safety of betahistine treatment in patients with Meniere’s disease: primary results of a long term, multicentre, double blind, randomised, placebo controlled, dose defining trial (BEMED trial)</a:t>
            </a:r>
            <a:r>
              <a:rPr i="1" lang="en-US" sz="2400">
                <a:solidFill>
                  <a:schemeClr val="dk1"/>
                </a:solidFill>
                <a:latin typeface="Rockwell"/>
                <a:ea typeface="Rockwell"/>
                <a:cs typeface="Rockwell"/>
                <a:sym typeface="Rockwell"/>
              </a:rPr>
              <a:t> BMJ 2016; 352</a:t>
            </a:r>
            <a:endParaRPr sz="2400">
              <a:solidFill>
                <a:schemeClr val="dk1"/>
              </a:solidFill>
              <a:latin typeface="Rockwell"/>
              <a:ea typeface="Rockwell"/>
              <a:cs typeface="Rockwell"/>
              <a:sym typeface="Rockwell"/>
            </a:endParaRPr>
          </a:p>
          <a:p>
            <a:pPr indent="0" lvl="0" marL="0" marR="0" rtl="0" algn="l">
              <a:spcBef>
                <a:spcPts val="0"/>
              </a:spcBef>
              <a:spcAft>
                <a:spcPts val="0"/>
              </a:spcAft>
              <a:buNone/>
            </a:pPr>
            <a:r>
              <a:t/>
            </a:r>
            <a:endParaRPr sz="2400">
              <a:solidFill>
                <a:schemeClr val="dk1"/>
              </a:solidFill>
              <a:latin typeface="Rockwell"/>
              <a:ea typeface="Rockwell"/>
              <a:cs typeface="Rockwell"/>
              <a:sym typeface="Rockwell"/>
            </a:endParaRPr>
          </a:p>
        </p:txBody>
      </p:sp>
      <p:sp>
        <p:nvSpPr>
          <p:cNvPr id="250" name="Google Shape;250;p11"/>
          <p:cNvSpPr txBox="1"/>
          <p:nvPr/>
        </p:nvSpPr>
        <p:spPr>
          <a:xfrm>
            <a:off x="286752" y="4248393"/>
            <a:ext cx="4953000" cy="1938992"/>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94% of ENT surgeons in Britain prescribe betahistine for Meniere’ disease, while in USA they think it is no better than a placebo. </a:t>
            </a:r>
            <a:endParaRPr sz="2400">
              <a:solidFill>
                <a:schemeClr val="dk1"/>
              </a:solidFill>
              <a:latin typeface="Rockwell"/>
              <a:ea typeface="Rockwell"/>
              <a:cs typeface="Rockwell"/>
              <a:sym typeface="Rockwell"/>
            </a:endParaRPr>
          </a:p>
        </p:txBody>
      </p:sp>
      <p:sp>
        <p:nvSpPr>
          <p:cNvPr id="251" name="Google Shape;251;p11"/>
          <p:cNvSpPr txBox="1"/>
          <p:nvPr/>
        </p:nvSpPr>
        <p:spPr>
          <a:xfrm>
            <a:off x="1524000" y="4112243"/>
            <a:ext cx="6400800" cy="1815882"/>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Rockwell"/>
                <a:ea typeface="Rockwell"/>
                <a:cs typeface="Rockwell"/>
                <a:sym typeface="Rockwell"/>
              </a:rPr>
              <a:t>Current evidence is </a:t>
            </a:r>
            <a:r>
              <a:rPr lang="en-US" sz="2800">
                <a:solidFill>
                  <a:srgbClr val="FF0000"/>
                </a:solidFill>
                <a:latin typeface="Rockwell"/>
                <a:ea typeface="Rockwell"/>
                <a:cs typeface="Rockwell"/>
                <a:sym typeface="Rockwell"/>
              </a:rPr>
              <a:t>limited</a:t>
            </a:r>
            <a:r>
              <a:rPr lang="en-US" sz="2800">
                <a:solidFill>
                  <a:schemeClr val="dk1"/>
                </a:solidFill>
                <a:latin typeface="Rockwell"/>
                <a:ea typeface="Rockwell"/>
                <a:cs typeface="Rockwell"/>
                <a:sym typeface="Rockwell"/>
              </a:rPr>
              <a:t> as to whether betahistine prevents vertigo attacks caused by Meniere’s disease, compared with placebo reactions.</a:t>
            </a:r>
            <a:endParaRPr sz="2800">
              <a:solidFill>
                <a:schemeClr val="dk1"/>
              </a:solidFill>
              <a:latin typeface="Rockwell"/>
              <a:ea typeface="Rockwell"/>
              <a:cs typeface="Rockwell"/>
              <a:sym typeface="Rockwell"/>
            </a:endParaRPr>
          </a:p>
        </p:txBody>
      </p:sp>
      <p:sp>
        <p:nvSpPr>
          <p:cNvPr id="252" name="Google Shape;252;p11"/>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ppt_w</p:attrName>
                                        </p:attrNameLst>
                                      </p:cBhvr>
                                      <p:tavLst>
                                        <p:tav fmla="" tm="0">
                                          <p:val>
                                            <p:strVal val="0"/>
                                          </p:val>
                                        </p:tav>
                                        <p:tav fmla="" tm="100000">
                                          <p:val>
                                            <p:strVal val="#ppt_w"/>
                                          </p:val>
                                        </p:tav>
                                      </p:tavLst>
                                    </p:anim>
                                    <p:anim calcmode="lin" valueType="num">
                                      <p:cBhvr additive="base">
                                        <p:cTn dur="500"/>
                                        <p:tgtEl>
                                          <p:spTgt spid="25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2"/>
          <p:cNvSpPr txBox="1"/>
          <p:nvPr/>
        </p:nvSpPr>
        <p:spPr>
          <a:xfrm>
            <a:off x="838200" y="4724400"/>
            <a:ext cx="5638800"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Rockwell"/>
                <a:ea typeface="Rockwell"/>
                <a:cs typeface="Rockwell"/>
                <a:sym typeface="Rockwell"/>
              </a:rPr>
              <a:t>Dopamine antagonists </a:t>
            </a:r>
            <a:r>
              <a:rPr lang="en-US" sz="2400">
                <a:solidFill>
                  <a:schemeClr val="dk1"/>
                </a:solidFill>
                <a:latin typeface="Rockwell"/>
                <a:ea typeface="Rockwell"/>
                <a:cs typeface="Rockwell"/>
                <a:sym typeface="Rockwell"/>
              </a:rPr>
              <a:t>e.g. </a:t>
            </a:r>
            <a:r>
              <a:rPr b="1" lang="en-US" sz="2400">
                <a:solidFill>
                  <a:srgbClr val="7030A0"/>
                </a:solidFill>
                <a:latin typeface="Rockwell"/>
                <a:ea typeface="Rockwell"/>
                <a:cs typeface="Rockwell"/>
                <a:sym typeface="Rockwell"/>
              </a:rPr>
              <a:t>metoclopramide</a:t>
            </a:r>
            <a:r>
              <a:rPr lang="en-US" sz="2400">
                <a:solidFill>
                  <a:schemeClr val="dk1"/>
                </a:solidFill>
                <a:latin typeface="Rockwell"/>
                <a:ea typeface="Rockwell"/>
                <a:cs typeface="Rockwell"/>
                <a:sym typeface="Rockwell"/>
              </a:rPr>
              <a:t> &amp; </a:t>
            </a:r>
            <a:r>
              <a:rPr b="1" lang="en-US" sz="2400">
                <a:solidFill>
                  <a:srgbClr val="7030A0"/>
                </a:solidFill>
                <a:latin typeface="Rockwell"/>
                <a:ea typeface="Rockwell"/>
                <a:cs typeface="Rockwell"/>
                <a:sym typeface="Rockwell"/>
              </a:rPr>
              <a:t>domperidone</a:t>
            </a:r>
            <a:r>
              <a:rPr lang="en-US" sz="2400">
                <a:solidFill>
                  <a:schemeClr val="dk1"/>
                </a:solidFill>
                <a:latin typeface="Rockwell"/>
                <a:ea typeface="Rockwell"/>
                <a:cs typeface="Rockwell"/>
                <a:sym typeface="Rockwell"/>
              </a:rPr>
              <a:t>. </a:t>
            </a:r>
            <a:endParaRPr sz="2400">
              <a:solidFill>
                <a:schemeClr val="dk1"/>
              </a:solidFill>
              <a:latin typeface="Rockwell"/>
              <a:ea typeface="Rockwell"/>
              <a:cs typeface="Rockwell"/>
              <a:sym typeface="Rockwell"/>
            </a:endParaRPr>
          </a:p>
        </p:txBody>
      </p:sp>
      <p:sp>
        <p:nvSpPr>
          <p:cNvPr id="258" name="Google Shape;258;p12"/>
          <p:cNvSpPr txBox="1"/>
          <p:nvPr/>
        </p:nvSpPr>
        <p:spPr>
          <a:xfrm>
            <a:off x="838200" y="3810000"/>
            <a:ext cx="58674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Rockwell"/>
                <a:ea typeface="Rockwell"/>
                <a:cs typeface="Rockwell"/>
                <a:sym typeface="Rockwell"/>
              </a:rPr>
              <a:t>Phenothiazines </a:t>
            </a:r>
            <a:r>
              <a:rPr lang="en-US" sz="2400">
                <a:solidFill>
                  <a:schemeClr val="dk1"/>
                </a:solidFill>
                <a:latin typeface="Rockwell"/>
                <a:ea typeface="Rockwell"/>
                <a:cs typeface="Rockwell"/>
                <a:sym typeface="Rockwell"/>
              </a:rPr>
              <a:t>e.g. </a:t>
            </a:r>
            <a:r>
              <a:rPr b="1" lang="en-US" sz="2400">
                <a:solidFill>
                  <a:srgbClr val="7030A0"/>
                </a:solidFill>
                <a:latin typeface="Rockwell"/>
                <a:ea typeface="Rockwell"/>
                <a:cs typeface="Rockwell"/>
                <a:sym typeface="Rockwell"/>
              </a:rPr>
              <a:t>prochlorperazine</a:t>
            </a:r>
            <a:r>
              <a:rPr lang="en-US" sz="2400">
                <a:solidFill>
                  <a:schemeClr val="dk1"/>
                </a:solidFill>
                <a:latin typeface="Rockwell"/>
                <a:ea typeface="Rockwell"/>
                <a:cs typeface="Rockwell"/>
                <a:sym typeface="Rockwell"/>
              </a:rPr>
              <a:t> </a:t>
            </a:r>
            <a:endParaRPr sz="2400">
              <a:solidFill>
                <a:schemeClr val="dk1"/>
              </a:solidFill>
              <a:latin typeface="Rockwell"/>
              <a:ea typeface="Rockwell"/>
              <a:cs typeface="Rockwell"/>
              <a:sym typeface="Rockwell"/>
            </a:endParaRPr>
          </a:p>
        </p:txBody>
      </p:sp>
      <p:sp>
        <p:nvSpPr>
          <p:cNvPr id="259" name="Google Shape;259;p12"/>
          <p:cNvSpPr txBox="1"/>
          <p:nvPr/>
        </p:nvSpPr>
        <p:spPr>
          <a:xfrm>
            <a:off x="838200" y="2895600"/>
            <a:ext cx="56388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Rockwell"/>
                <a:ea typeface="Rockwell"/>
                <a:cs typeface="Rockwell"/>
                <a:sym typeface="Rockwell"/>
              </a:rPr>
              <a:t>Antihistamines e.g. </a:t>
            </a:r>
            <a:r>
              <a:rPr b="1" lang="en-US" sz="2400">
                <a:solidFill>
                  <a:srgbClr val="7030A0"/>
                </a:solidFill>
                <a:latin typeface="Rockwell"/>
                <a:ea typeface="Rockwell"/>
                <a:cs typeface="Rockwell"/>
                <a:sym typeface="Rockwell"/>
              </a:rPr>
              <a:t>Dimenhydrinate</a:t>
            </a:r>
            <a:endParaRPr b="1" sz="2400">
              <a:solidFill>
                <a:srgbClr val="7030A0"/>
              </a:solidFill>
              <a:latin typeface="Rockwell"/>
              <a:ea typeface="Rockwell"/>
              <a:cs typeface="Rockwell"/>
              <a:sym typeface="Rockwell"/>
            </a:endParaRPr>
          </a:p>
        </p:txBody>
      </p:sp>
      <p:sp>
        <p:nvSpPr>
          <p:cNvPr id="260" name="Google Shape;260;p12"/>
          <p:cNvSpPr txBox="1"/>
          <p:nvPr/>
        </p:nvSpPr>
        <p:spPr>
          <a:xfrm>
            <a:off x="838200" y="1676400"/>
            <a:ext cx="5410200"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Antiemetics are drugs used to control vomiting &amp; nausea such as: </a:t>
            </a:r>
            <a:endParaRPr sz="2400">
              <a:solidFill>
                <a:schemeClr val="dk1"/>
              </a:solidFill>
              <a:latin typeface="Rockwell"/>
              <a:ea typeface="Rockwell"/>
              <a:cs typeface="Rockwell"/>
              <a:sym typeface="Rockwell"/>
            </a:endParaRPr>
          </a:p>
        </p:txBody>
      </p:sp>
      <p:sp>
        <p:nvSpPr>
          <p:cNvPr id="261" name="Google Shape;261;p12"/>
          <p:cNvSpPr txBox="1"/>
          <p:nvPr/>
        </p:nvSpPr>
        <p:spPr>
          <a:xfrm>
            <a:off x="2514600" y="533400"/>
            <a:ext cx="28194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lgerian"/>
                <a:ea typeface="Algerian"/>
                <a:cs typeface="Algerian"/>
                <a:sym typeface="Algerian"/>
              </a:rPr>
              <a:t>Antiemetics</a:t>
            </a:r>
            <a:endParaRPr b="1" sz="3200">
              <a:solidFill>
                <a:schemeClr val="dk1"/>
              </a:solidFill>
              <a:latin typeface="Algerian"/>
              <a:ea typeface="Algerian"/>
              <a:cs typeface="Algerian"/>
              <a:sym typeface="Algerian"/>
            </a:endParaRPr>
          </a:p>
        </p:txBody>
      </p:sp>
      <p:pic>
        <p:nvPicPr>
          <p:cNvPr descr="نتيجة بحث الصور عن ‪motion sickness‬‏" id="262" name="Google Shape;262;p12"/>
          <p:cNvPicPr preferRelativeResize="0"/>
          <p:nvPr/>
        </p:nvPicPr>
        <p:blipFill rotWithShape="1">
          <a:blip r:embed="rId3">
            <a:alphaModFix/>
          </a:blip>
          <a:srcRect b="0" l="0" r="0" t="0"/>
          <a:stretch/>
        </p:blipFill>
        <p:spPr>
          <a:xfrm>
            <a:off x="6629400" y="1371600"/>
            <a:ext cx="2143125" cy="2143125"/>
          </a:xfrm>
          <a:prstGeom prst="rect">
            <a:avLst/>
          </a:prstGeom>
          <a:noFill/>
          <a:ln>
            <a:noFill/>
          </a:ln>
        </p:spPr>
      </p:pic>
      <p:sp>
        <p:nvSpPr>
          <p:cNvPr id="263" name="Google Shape;263;p12"/>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3"/>
          <p:cNvSpPr txBox="1"/>
          <p:nvPr/>
        </p:nvSpPr>
        <p:spPr>
          <a:xfrm>
            <a:off x="533400" y="4191000"/>
            <a:ext cx="3429000" cy="1200329"/>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Rockwell"/>
                <a:ea typeface="Rockwell"/>
                <a:cs typeface="Rockwell"/>
                <a:sym typeface="Rockwell"/>
              </a:rPr>
              <a:t>Contraindications:-</a:t>
            </a:r>
            <a:endParaRPr/>
          </a:p>
          <a:p>
            <a:pPr indent="0" lvl="0" marL="0" marR="0" rtl="0" algn="l">
              <a:spcBef>
                <a:spcPts val="0"/>
              </a:spcBef>
              <a:spcAft>
                <a:spcPts val="0"/>
              </a:spcAft>
              <a:buNone/>
            </a:pPr>
            <a:r>
              <a:rPr lang="en-US" sz="2400">
                <a:solidFill>
                  <a:schemeClr val="dk1"/>
                </a:solidFill>
                <a:latin typeface="Rockwell"/>
                <a:ea typeface="Rockwell"/>
                <a:cs typeface="Rockwell"/>
                <a:sym typeface="Rockwell"/>
              </a:rPr>
              <a:t>Glaucoma</a:t>
            </a:r>
            <a:endParaRPr/>
          </a:p>
          <a:p>
            <a:pPr indent="0" lvl="0" marL="0" marR="0" rtl="0" algn="l">
              <a:spcBef>
                <a:spcPts val="0"/>
              </a:spcBef>
              <a:spcAft>
                <a:spcPts val="0"/>
              </a:spcAft>
              <a:buNone/>
            </a:pPr>
            <a:r>
              <a:rPr lang="en-US" sz="2400">
                <a:solidFill>
                  <a:schemeClr val="dk1"/>
                </a:solidFill>
                <a:latin typeface="Rockwell"/>
                <a:ea typeface="Rockwell"/>
                <a:cs typeface="Rockwell"/>
                <a:sym typeface="Rockwell"/>
              </a:rPr>
              <a:t>Prostatic enlargement</a:t>
            </a:r>
            <a:endParaRPr sz="2400">
              <a:solidFill>
                <a:schemeClr val="dk1"/>
              </a:solidFill>
              <a:latin typeface="Rockwell"/>
              <a:ea typeface="Rockwell"/>
              <a:cs typeface="Rockwell"/>
              <a:sym typeface="Rockwell"/>
            </a:endParaRPr>
          </a:p>
        </p:txBody>
      </p:sp>
      <p:sp>
        <p:nvSpPr>
          <p:cNvPr id="270" name="Google Shape;270;p13"/>
          <p:cNvSpPr txBox="1"/>
          <p:nvPr/>
        </p:nvSpPr>
        <p:spPr>
          <a:xfrm>
            <a:off x="575582" y="1305444"/>
            <a:ext cx="4186918" cy="156966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Rockwell"/>
                <a:ea typeface="Rockwell"/>
                <a:cs typeface="Rockwell"/>
                <a:sym typeface="Rockwell"/>
              </a:rPr>
              <a:t>ADRs:-</a:t>
            </a:r>
            <a:endParaRPr/>
          </a:p>
          <a:p>
            <a:pPr indent="0" lvl="0" marL="0" marR="0" rtl="0" algn="l">
              <a:spcBef>
                <a:spcPts val="0"/>
              </a:spcBef>
              <a:spcAft>
                <a:spcPts val="0"/>
              </a:spcAft>
              <a:buNone/>
            </a:pPr>
            <a:r>
              <a:rPr lang="en-US" sz="2400">
                <a:solidFill>
                  <a:schemeClr val="dk1"/>
                </a:solidFill>
                <a:latin typeface="Rockwell"/>
                <a:ea typeface="Rockwell"/>
                <a:cs typeface="Rockwell"/>
                <a:sym typeface="Rockwell"/>
              </a:rPr>
              <a:t>Sedation</a:t>
            </a:r>
            <a:endParaRPr/>
          </a:p>
          <a:p>
            <a:pPr indent="0" lvl="0" marL="0" marR="0" rtl="0" algn="l">
              <a:spcBef>
                <a:spcPts val="0"/>
              </a:spcBef>
              <a:spcAft>
                <a:spcPts val="0"/>
              </a:spcAft>
              <a:buNone/>
            </a:pPr>
            <a:r>
              <a:rPr lang="en-US" sz="2400">
                <a:solidFill>
                  <a:schemeClr val="dk1"/>
                </a:solidFill>
                <a:latin typeface="Rockwell"/>
                <a:ea typeface="Rockwell"/>
                <a:cs typeface="Rockwell"/>
                <a:sym typeface="Rockwell"/>
              </a:rPr>
              <a:t>Dizziness</a:t>
            </a:r>
            <a:endParaRPr/>
          </a:p>
          <a:p>
            <a:pPr indent="0" lvl="0" marL="0" marR="0" rtl="0" algn="l">
              <a:spcBef>
                <a:spcPts val="0"/>
              </a:spcBef>
              <a:spcAft>
                <a:spcPts val="0"/>
              </a:spcAft>
              <a:buNone/>
            </a:pPr>
            <a:r>
              <a:rPr lang="en-US" sz="2400">
                <a:solidFill>
                  <a:schemeClr val="dk1"/>
                </a:solidFill>
                <a:latin typeface="Rockwell"/>
                <a:ea typeface="Rockwell"/>
                <a:cs typeface="Rockwell"/>
                <a:sym typeface="Rockwell"/>
              </a:rPr>
              <a:t>Anticholinergic side effects.</a:t>
            </a:r>
            <a:endParaRPr sz="2400">
              <a:solidFill>
                <a:schemeClr val="dk1"/>
              </a:solidFill>
              <a:latin typeface="Rockwell"/>
              <a:ea typeface="Rockwell"/>
              <a:cs typeface="Rockwell"/>
              <a:sym typeface="Rockwell"/>
            </a:endParaRPr>
          </a:p>
        </p:txBody>
      </p:sp>
      <p:sp>
        <p:nvSpPr>
          <p:cNvPr id="271" name="Google Shape;271;p13"/>
          <p:cNvSpPr txBox="1"/>
          <p:nvPr/>
        </p:nvSpPr>
        <p:spPr>
          <a:xfrm>
            <a:off x="542925" y="3128867"/>
            <a:ext cx="4343400" cy="1200329"/>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 Excitability in the labyrinth &amp; blocking conduction in vestibular-cerebellar pathways</a:t>
            </a:r>
            <a:endParaRPr sz="2400">
              <a:solidFill>
                <a:schemeClr val="dk1"/>
              </a:solidFill>
              <a:latin typeface="Rockwell"/>
              <a:ea typeface="Rockwell"/>
              <a:cs typeface="Rockwell"/>
              <a:sym typeface="Rockwell"/>
            </a:endParaRPr>
          </a:p>
        </p:txBody>
      </p:sp>
      <p:sp>
        <p:nvSpPr>
          <p:cNvPr id="272" name="Google Shape;272;p13"/>
          <p:cNvSpPr txBox="1"/>
          <p:nvPr/>
        </p:nvSpPr>
        <p:spPr>
          <a:xfrm>
            <a:off x="533400" y="5791200"/>
            <a:ext cx="4895850"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Prevent nausea &amp; vomiting associated with motion sickness.</a:t>
            </a:r>
            <a:endParaRPr sz="2400">
              <a:solidFill>
                <a:schemeClr val="dk1"/>
              </a:solidFill>
              <a:latin typeface="Rockwell"/>
              <a:ea typeface="Rockwell"/>
              <a:cs typeface="Rockwell"/>
              <a:sym typeface="Rockwell"/>
            </a:endParaRPr>
          </a:p>
        </p:txBody>
      </p:sp>
      <p:sp>
        <p:nvSpPr>
          <p:cNvPr id="273" name="Google Shape;273;p13"/>
          <p:cNvSpPr txBox="1"/>
          <p:nvPr/>
        </p:nvSpPr>
        <p:spPr>
          <a:xfrm>
            <a:off x="517071" y="5160496"/>
            <a:ext cx="17526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In vertigo</a:t>
            </a:r>
            <a:endParaRPr sz="2400">
              <a:solidFill>
                <a:schemeClr val="dk1"/>
              </a:solidFill>
              <a:latin typeface="Rockwell"/>
              <a:ea typeface="Rockwell"/>
              <a:cs typeface="Rockwell"/>
              <a:sym typeface="Rockwell"/>
            </a:endParaRPr>
          </a:p>
        </p:txBody>
      </p:sp>
      <p:sp>
        <p:nvSpPr>
          <p:cNvPr id="274" name="Google Shape;274;p13"/>
          <p:cNvSpPr txBox="1"/>
          <p:nvPr/>
        </p:nvSpPr>
        <p:spPr>
          <a:xfrm>
            <a:off x="487136" y="4580234"/>
            <a:ext cx="2286000" cy="424732"/>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400">
                <a:solidFill>
                  <a:schemeClr val="dk2"/>
                </a:solidFill>
                <a:latin typeface="Anton"/>
                <a:ea typeface="Anton"/>
                <a:cs typeface="Anton"/>
                <a:sym typeface="Anton"/>
              </a:rPr>
              <a:t>Indications</a:t>
            </a:r>
            <a:endParaRPr sz="2400">
              <a:solidFill>
                <a:schemeClr val="dk2"/>
              </a:solidFill>
              <a:latin typeface="Anton"/>
              <a:ea typeface="Anton"/>
              <a:cs typeface="Anton"/>
              <a:sym typeface="Anton"/>
            </a:endParaRPr>
          </a:p>
        </p:txBody>
      </p:sp>
      <p:sp>
        <p:nvSpPr>
          <p:cNvPr id="275" name="Google Shape;275;p13"/>
          <p:cNvSpPr txBox="1"/>
          <p:nvPr/>
        </p:nvSpPr>
        <p:spPr>
          <a:xfrm>
            <a:off x="575582" y="1750367"/>
            <a:ext cx="4038600" cy="1200329"/>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 Block H</a:t>
            </a:r>
            <a:r>
              <a:rPr b="1" baseline="-25000" lang="en-US" sz="2400">
                <a:solidFill>
                  <a:schemeClr val="dk1"/>
                </a:solidFill>
                <a:latin typeface="Arial Narrow"/>
                <a:ea typeface="Arial Narrow"/>
                <a:cs typeface="Arial Narrow"/>
                <a:sym typeface="Arial Narrow"/>
              </a:rPr>
              <a:t>1</a:t>
            </a:r>
            <a:r>
              <a:rPr b="1" lang="en-US" sz="2400">
                <a:solidFill>
                  <a:schemeClr val="dk1"/>
                </a:solidFill>
                <a:latin typeface="Arial Narrow"/>
                <a:ea typeface="Arial Narrow"/>
                <a:cs typeface="Arial Narrow"/>
                <a:sym typeface="Arial Narrow"/>
              </a:rPr>
              <a:t> receptors in CRTZ</a:t>
            </a:r>
            <a:endParaRPr/>
          </a:p>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 Sedative effects</a:t>
            </a:r>
            <a:endParaRPr/>
          </a:p>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 Weak anticholinergic effects</a:t>
            </a:r>
            <a:endParaRPr b="1" sz="2400">
              <a:solidFill>
                <a:schemeClr val="dk1"/>
              </a:solidFill>
              <a:latin typeface="Arial Narrow"/>
              <a:ea typeface="Arial Narrow"/>
              <a:cs typeface="Arial Narrow"/>
              <a:sym typeface="Arial Narrow"/>
            </a:endParaRPr>
          </a:p>
        </p:txBody>
      </p:sp>
      <p:sp>
        <p:nvSpPr>
          <p:cNvPr id="276" name="Google Shape;276;p13"/>
          <p:cNvSpPr txBox="1"/>
          <p:nvPr/>
        </p:nvSpPr>
        <p:spPr>
          <a:xfrm>
            <a:off x="838200" y="609600"/>
            <a:ext cx="40386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lgerian"/>
                <a:ea typeface="Algerian"/>
                <a:cs typeface="Algerian"/>
                <a:sym typeface="Algerian"/>
              </a:rPr>
              <a:t>Diminhydrinate</a:t>
            </a:r>
            <a:endParaRPr b="1" sz="3200">
              <a:solidFill>
                <a:schemeClr val="dk1"/>
              </a:solidFill>
              <a:latin typeface="Algerian"/>
              <a:ea typeface="Algerian"/>
              <a:cs typeface="Algerian"/>
              <a:sym typeface="Algerian"/>
            </a:endParaRPr>
          </a:p>
        </p:txBody>
      </p:sp>
      <p:pic>
        <p:nvPicPr>
          <p:cNvPr descr="sea_sick_railing_cartoon" id="277" name="Google Shape;277;p13"/>
          <p:cNvPicPr preferRelativeResize="0"/>
          <p:nvPr/>
        </p:nvPicPr>
        <p:blipFill rotWithShape="1">
          <a:blip r:embed="rId3">
            <a:alphaModFix/>
          </a:blip>
          <a:srcRect b="0" l="0" r="0" t="0"/>
          <a:stretch/>
        </p:blipFill>
        <p:spPr>
          <a:xfrm>
            <a:off x="6324600" y="3962400"/>
            <a:ext cx="2343150" cy="2308225"/>
          </a:xfrm>
          <a:prstGeom prst="rect">
            <a:avLst/>
          </a:prstGeom>
          <a:noFill/>
          <a:ln>
            <a:noFill/>
          </a:ln>
        </p:spPr>
      </p:pic>
      <p:pic>
        <p:nvPicPr>
          <p:cNvPr descr="http://www.thenaturalhealthonline.com/images/Benign_Prostatic_Hyperplasia_(BPH).jpg" id="278" name="Google Shape;278;p13">
            <a:hlinkClick r:id="rId4"/>
          </p:cNvPr>
          <p:cNvPicPr preferRelativeResize="0"/>
          <p:nvPr/>
        </p:nvPicPr>
        <p:blipFill rotWithShape="1">
          <a:blip r:embed="rId5">
            <a:alphaModFix/>
          </a:blip>
          <a:srcRect b="0" l="0" r="0" t="0"/>
          <a:stretch/>
        </p:blipFill>
        <p:spPr>
          <a:xfrm>
            <a:off x="5715000" y="3277418"/>
            <a:ext cx="3238500" cy="3276600"/>
          </a:xfrm>
          <a:prstGeom prst="rect">
            <a:avLst/>
          </a:prstGeom>
          <a:noFill/>
          <a:ln>
            <a:noFill/>
          </a:ln>
        </p:spPr>
      </p:pic>
      <p:pic>
        <p:nvPicPr>
          <p:cNvPr id="279" name="Google Shape;279;p13"/>
          <p:cNvPicPr preferRelativeResize="0"/>
          <p:nvPr/>
        </p:nvPicPr>
        <p:blipFill rotWithShape="1">
          <a:blip r:embed="rId6">
            <a:alphaModFix/>
          </a:blip>
          <a:srcRect b="0" l="0" r="0" t="0"/>
          <a:stretch/>
        </p:blipFill>
        <p:spPr>
          <a:xfrm>
            <a:off x="4762500" y="238113"/>
            <a:ext cx="4381500" cy="2857500"/>
          </a:xfrm>
          <a:prstGeom prst="rect">
            <a:avLst/>
          </a:prstGeom>
          <a:noFill/>
          <a:ln>
            <a:noFill/>
          </a:ln>
        </p:spPr>
      </p:pic>
      <p:sp>
        <p:nvSpPr>
          <p:cNvPr id="280" name="Google Shape;280;p13"/>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5"/>
                                        </p:tgtEl>
                                      </p:cBhvr>
                                    </p:animEffect>
                                    <p:set>
                                      <p:cBhvr>
                                        <p:cTn dur="1" fill="hold">
                                          <p:stCondLst>
                                            <p:cond delay="500"/>
                                          </p:stCondLst>
                                        </p:cTn>
                                        <p:tgtEl>
                                          <p:spTgt spid="27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1"/>
                                        </p:tgtEl>
                                      </p:cBhvr>
                                    </p:animEffect>
                                    <p:set>
                                      <p:cBhvr>
                                        <p:cTn dur="1" fill="hold">
                                          <p:stCondLst>
                                            <p:cond delay="500"/>
                                          </p:stCondLst>
                                        </p:cTn>
                                        <p:tgtEl>
                                          <p:spTgt spid="27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4"/>
                                        </p:tgtEl>
                                      </p:cBhvr>
                                    </p:animEffect>
                                    <p:set>
                                      <p:cBhvr>
                                        <p:cTn dur="1" fill="hold">
                                          <p:stCondLst>
                                            <p:cond delay="500"/>
                                          </p:stCondLst>
                                        </p:cTn>
                                        <p:tgtEl>
                                          <p:spTgt spid="27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3"/>
                                        </p:tgtEl>
                                      </p:cBhvr>
                                    </p:animEffect>
                                    <p:set>
                                      <p:cBhvr>
                                        <p:cTn dur="1" fill="hold">
                                          <p:stCondLst>
                                            <p:cond delay="500"/>
                                          </p:stCondLst>
                                        </p:cTn>
                                        <p:tgtEl>
                                          <p:spTgt spid="27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2"/>
                                        </p:tgtEl>
                                      </p:cBhvr>
                                    </p:animEffect>
                                    <p:set>
                                      <p:cBhvr>
                                        <p:cTn dur="1" fill="hold">
                                          <p:stCondLst>
                                            <p:cond delay="500"/>
                                          </p:stCondLst>
                                        </p:cTn>
                                        <p:tgtEl>
                                          <p:spTgt spid="27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7"/>
                                        </p:tgtEl>
                                      </p:cBhvr>
                                    </p:animEffect>
                                    <p:set>
                                      <p:cBhvr>
                                        <p:cTn dur="1" fill="hold">
                                          <p:stCondLst>
                                            <p:cond delay="500"/>
                                          </p:stCondLst>
                                        </p:cTn>
                                        <p:tgtEl>
                                          <p:spTgt spid="2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4"/>
          <p:cNvSpPr txBox="1"/>
          <p:nvPr/>
        </p:nvSpPr>
        <p:spPr>
          <a:xfrm>
            <a:off x="762000" y="4648200"/>
            <a:ext cx="5486400" cy="836126"/>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lnSpc>
                <a:spcPct val="108333"/>
              </a:lnSpc>
              <a:spcBef>
                <a:spcPts val="0"/>
              </a:spcBef>
              <a:spcAft>
                <a:spcPts val="0"/>
              </a:spcAft>
              <a:buNone/>
            </a:pPr>
            <a:r>
              <a:rPr b="1" lang="en-US" sz="2400">
                <a:solidFill>
                  <a:schemeClr val="dk1"/>
                </a:solidFill>
                <a:latin typeface="Arial Narrow"/>
                <a:ea typeface="Arial Narrow"/>
                <a:cs typeface="Arial Narrow"/>
                <a:sym typeface="Arial Narrow"/>
              </a:rPr>
              <a:t>One of the best antiemetics in vertigo, </a:t>
            </a:r>
            <a:endParaRPr/>
          </a:p>
          <a:p>
            <a:pPr indent="0" lvl="0" marL="0" marR="0" rtl="0" algn="l">
              <a:lnSpc>
                <a:spcPct val="108333"/>
              </a:lnSpc>
              <a:spcBef>
                <a:spcPts val="600"/>
              </a:spcBef>
              <a:spcAft>
                <a:spcPts val="0"/>
              </a:spcAft>
              <a:buNone/>
            </a:pPr>
            <a:r>
              <a:rPr b="1" lang="en-US" sz="2400">
                <a:solidFill>
                  <a:schemeClr val="dk1"/>
                </a:solidFill>
                <a:latin typeface="Arial Narrow"/>
                <a:ea typeface="Arial Narrow"/>
                <a:cs typeface="Arial Narrow"/>
                <a:sym typeface="Arial Narrow"/>
              </a:rPr>
              <a:t>has some vestibular suppressant action.</a:t>
            </a:r>
            <a:endParaRPr sz="2400">
              <a:solidFill>
                <a:schemeClr val="dk1"/>
              </a:solidFill>
              <a:latin typeface="Rockwell"/>
              <a:ea typeface="Rockwell"/>
              <a:cs typeface="Rockwell"/>
              <a:sym typeface="Rockwell"/>
            </a:endParaRPr>
          </a:p>
        </p:txBody>
      </p:sp>
      <p:sp>
        <p:nvSpPr>
          <p:cNvPr id="287" name="Google Shape;287;p14"/>
          <p:cNvSpPr txBox="1"/>
          <p:nvPr/>
        </p:nvSpPr>
        <p:spPr>
          <a:xfrm>
            <a:off x="762000" y="4038600"/>
            <a:ext cx="1600200" cy="424732"/>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400">
                <a:solidFill>
                  <a:schemeClr val="dk2"/>
                </a:solidFill>
                <a:latin typeface="Anton"/>
                <a:ea typeface="Anton"/>
                <a:cs typeface="Anton"/>
                <a:sym typeface="Anton"/>
              </a:rPr>
              <a:t>Indications: </a:t>
            </a:r>
            <a:endParaRPr sz="2400">
              <a:solidFill>
                <a:schemeClr val="dk2"/>
              </a:solidFill>
              <a:latin typeface="Anton"/>
              <a:ea typeface="Anton"/>
              <a:cs typeface="Anton"/>
              <a:sym typeface="Anton"/>
            </a:endParaRPr>
          </a:p>
        </p:txBody>
      </p:sp>
      <p:sp>
        <p:nvSpPr>
          <p:cNvPr id="288" name="Google Shape;288;p14"/>
          <p:cNvSpPr txBox="1"/>
          <p:nvPr/>
        </p:nvSpPr>
        <p:spPr>
          <a:xfrm>
            <a:off x="685800" y="1915589"/>
            <a:ext cx="54102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Antipsychotic, some sedation + antiemetic</a:t>
            </a:r>
            <a:endParaRPr sz="2400">
              <a:solidFill>
                <a:schemeClr val="dk1"/>
              </a:solidFill>
              <a:latin typeface="Arial Narrow"/>
              <a:ea typeface="Arial Narrow"/>
              <a:cs typeface="Arial Narrow"/>
              <a:sym typeface="Arial Narrow"/>
            </a:endParaRPr>
          </a:p>
        </p:txBody>
      </p:sp>
      <p:sp>
        <p:nvSpPr>
          <p:cNvPr id="289" name="Google Shape;289;p14"/>
          <p:cNvSpPr txBox="1"/>
          <p:nvPr/>
        </p:nvSpPr>
        <p:spPr>
          <a:xfrm>
            <a:off x="685800" y="2802688"/>
            <a:ext cx="4953000" cy="810478"/>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lnSpc>
                <a:spcPct val="116666"/>
              </a:lnSpc>
              <a:spcBef>
                <a:spcPts val="0"/>
              </a:spcBef>
              <a:spcAft>
                <a:spcPts val="0"/>
              </a:spcAft>
              <a:buNone/>
            </a:pPr>
            <a:r>
              <a:rPr b="1" lang="en-US" sz="2400">
                <a:solidFill>
                  <a:schemeClr val="dk1"/>
                </a:solidFill>
                <a:latin typeface="Arial Narrow"/>
                <a:ea typeface="Arial Narrow"/>
                <a:cs typeface="Arial Narrow"/>
                <a:sym typeface="Arial Narrow"/>
              </a:rPr>
              <a:t>Mechanism of action:</a:t>
            </a:r>
            <a:endParaRPr/>
          </a:p>
          <a:p>
            <a:pPr indent="0" lvl="0" marL="0" marR="0" rtl="0" algn="l">
              <a:lnSpc>
                <a:spcPct val="116666"/>
              </a:lnSpc>
              <a:spcBef>
                <a:spcPts val="0"/>
              </a:spcBef>
              <a:spcAft>
                <a:spcPts val="0"/>
              </a:spcAft>
              <a:buNone/>
            </a:pPr>
            <a:r>
              <a:rPr b="1" lang="en-US" sz="2400">
                <a:solidFill>
                  <a:schemeClr val="dk1"/>
                </a:solidFill>
                <a:latin typeface="Arial Narrow"/>
                <a:ea typeface="Arial Narrow"/>
                <a:cs typeface="Arial Narrow"/>
                <a:sym typeface="Arial Narrow"/>
              </a:rPr>
              <a:t>Blocks DOPAMINE receptors at CRTZ </a:t>
            </a:r>
            <a:endParaRPr/>
          </a:p>
        </p:txBody>
      </p:sp>
      <p:sp>
        <p:nvSpPr>
          <p:cNvPr id="290" name="Google Shape;290;p14"/>
          <p:cNvSpPr txBox="1"/>
          <p:nvPr/>
        </p:nvSpPr>
        <p:spPr>
          <a:xfrm>
            <a:off x="2133600" y="609600"/>
            <a:ext cx="41910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lgerian"/>
                <a:ea typeface="Algerian"/>
                <a:cs typeface="Algerian"/>
                <a:sym typeface="Algerian"/>
              </a:rPr>
              <a:t>Prochlorperazine</a:t>
            </a:r>
            <a:endParaRPr b="1" sz="3200">
              <a:solidFill>
                <a:schemeClr val="dk1"/>
              </a:solidFill>
              <a:latin typeface="Algerian"/>
              <a:ea typeface="Algerian"/>
              <a:cs typeface="Algerian"/>
              <a:sym typeface="Algerian"/>
            </a:endParaRPr>
          </a:p>
        </p:txBody>
      </p:sp>
      <p:sp>
        <p:nvSpPr>
          <p:cNvPr id="291" name="Google Shape;291;p14"/>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5"/>
          <p:cNvSpPr txBox="1"/>
          <p:nvPr/>
        </p:nvSpPr>
        <p:spPr>
          <a:xfrm>
            <a:off x="577516" y="4553158"/>
            <a:ext cx="6248400" cy="1261884"/>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ockwell"/>
                <a:ea typeface="Rockwell"/>
                <a:cs typeface="Rockwell"/>
                <a:sym typeface="Rockwell"/>
              </a:rPr>
              <a:t>ADRS:-</a:t>
            </a:r>
            <a:endParaRPr/>
          </a:p>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Restlessness or drowsiness  </a:t>
            </a:r>
            <a:endParaRPr/>
          </a:p>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Extrapyramidal manifestations on prolonged use.</a:t>
            </a:r>
            <a:endParaRPr sz="2400">
              <a:solidFill>
                <a:schemeClr val="dk1"/>
              </a:solidFill>
              <a:latin typeface="Rockwell"/>
              <a:ea typeface="Rockwell"/>
              <a:cs typeface="Rockwell"/>
              <a:sym typeface="Rockwell"/>
            </a:endParaRPr>
          </a:p>
        </p:txBody>
      </p:sp>
      <p:sp>
        <p:nvSpPr>
          <p:cNvPr id="298" name="Google Shape;298;p15"/>
          <p:cNvSpPr txBox="1"/>
          <p:nvPr/>
        </p:nvSpPr>
        <p:spPr>
          <a:xfrm>
            <a:off x="609600" y="3691116"/>
            <a:ext cx="44958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Has potent </a:t>
            </a:r>
            <a:r>
              <a:rPr lang="en-US" sz="2400">
                <a:solidFill>
                  <a:schemeClr val="dk1"/>
                </a:solidFill>
                <a:latin typeface="Anton"/>
                <a:ea typeface="Anton"/>
                <a:cs typeface="Anton"/>
                <a:sym typeface="Anton"/>
              </a:rPr>
              <a:t>gastroprokinetic </a:t>
            </a:r>
            <a:r>
              <a:rPr b="1" lang="en-US" sz="2400">
                <a:solidFill>
                  <a:schemeClr val="dk1"/>
                </a:solidFill>
                <a:latin typeface="Arial Narrow"/>
                <a:ea typeface="Arial Narrow"/>
                <a:cs typeface="Arial Narrow"/>
                <a:sym typeface="Arial Narrow"/>
              </a:rPr>
              <a:t>effect </a:t>
            </a:r>
            <a:endParaRPr/>
          </a:p>
        </p:txBody>
      </p:sp>
      <p:sp>
        <p:nvSpPr>
          <p:cNvPr id="299" name="Google Shape;299;p15"/>
          <p:cNvSpPr txBox="1"/>
          <p:nvPr/>
        </p:nvSpPr>
        <p:spPr>
          <a:xfrm>
            <a:off x="609600" y="3005316"/>
            <a:ext cx="38100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Has some sedative action </a:t>
            </a:r>
            <a:endParaRPr/>
          </a:p>
        </p:txBody>
      </p:sp>
      <p:sp>
        <p:nvSpPr>
          <p:cNvPr id="300" name="Google Shape;300;p15"/>
          <p:cNvSpPr txBox="1"/>
          <p:nvPr/>
        </p:nvSpPr>
        <p:spPr>
          <a:xfrm>
            <a:off x="304800" y="1828800"/>
            <a:ext cx="8534400"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block DOPAMINE D2 receptors in the CRTZ of the medulla, resulting in potent </a:t>
            </a:r>
            <a:r>
              <a:rPr b="1" lang="en-US" sz="2400">
                <a:solidFill>
                  <a:schemeClr val="dk1"/>
                </a:solidFill>
                <a:latin typeface="Arial Narrow"/>
                <a:ea typeface="Arial Narrow"/>
                <a:cs typeface="Arial Narrow"/>
                <a:sym typeface="Arial Narrow"/>
              </a:rPr>
              <a:t>central </a:t>
            </a:r>
            <a:r>
              <a:rPr lang="en-US" sz="2400">
                <a:solidFill>
                  <a:schemeClr val="dk1"/>
                </a:solidFill>
                <a:latin typeface="Rockwell"/>
                <a:ea typeface="Rockwell"/>
                <a:cs typeface="Rockwell"/>
                <a:sym typeface="Rockwell"/>
              </a:rPr>
              <a:t>antinausea &amp; antiemetic action</a:t>
            </a:r>
            <a:r>
              <a:rPr b="1" lang="en-US" sz="2400">
                <a:solidFill>
                  <a:schemeClr val="dk1"/>
                </a:solidFill>
                <a:latin typeface="Arial Narrow"/>
                <a:ea typeface="Arial Narrow"/>
                <a:cs typeface="Arial Narrow"/>
                <a:sym typeface="Arial Narrow"/>
              </a:rPr>
              <a:t> </a:t>
            </a:r>
            <a:endParaRPr/>
          </a:p>
        </p:txBody>
      </p:sp>
      <p:sp>
        <p:nvSpPr>
          <p:cNvPr id="301" name="Google Shape;301;p15"/>
          <p:cNvSpPr txBox="1"/>
          <p:nvPr/>
        </p:nvSpPr>
        <p:spPr>
          <a:xfrm>
            <a:off x="609600" y="877670"/>
            <a:ext cx="76962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Rockwell"/>
                <a:ea typeface="Rockwell"/>
                <a:cs typeface="Rockwell"/>
                <a:sym typeface="Rockwell"/>
              </a:rPr>
              <a:t>Metoclopramide</a:t>
            </a:r>
            <a:r>
              <a:rPr b="1" lang="en-US" sz="3200">
                <a:solidFill>
                  <a:schemeClr val="dk1"/>
                </a:solidFill>
                <a:latin typeface="Algerian"/>
                <a:ea typeface="Algerian"/>
                <a:cs typeface="Algerian"/>
                <a:sym typeface="Algerian"/>
              </a:rPr>
              <a:t> </a:t>
            </a:r>
            <a:r>
              <a:rPr b="1" lang="en-US" sz="3200">
                <a:solidFill>
                  <a:schemeClr val="dk1"/>
                </a:solidFill>
                <a:latin typeface="Rockwell"/>
                <a:ea typeface="Rockwell"/>
                <a:cs typeface="Rockwell"/>
                <a:sym typeface="Rockwell"/>
              </a:rPr>
              <a:t>&amp;</a:t>
            </a:r>
            <a:r>
              <a:rPr b="1" lang="en-US" sz="3200">
                <a:solidFill>
                  <a:schemeClr val="dk1"/>
                </a:solidFill>
                <a:latin typeface="Algerian"/>
                <a:ea typeface="Algerian"/>
                <a:cs typeface="Algerian"/>
                <a:sym typeface="Algerian"/>
              </a:rPr>
              <a:t> </a:t>
            </a:r>
            <a:r>
              <a:rPr b="1" lang="en-US" sz="3200">
                <a:solidFill>
                  <a:schemeClr val="dk1"/>
                </a:solidFill>
                <a:latin typeface="Rockwell"/>
                <a:ea typeface="Rockwell"/>
                <a:cs typeface="Rockwell"/>
                <a:sym typeface="Rockwell"/>
              </a:rPr>
              <a:t>DOMPERIDONE</a:t>
            </a:r>
            <a:endParaRPr b="1" sz="3200">
              <a:solidFill>
                <a:schemeClr val="dk1"/>
              </a:solidFill>
              <a:latin typeface="Algerian"/>
              <a:ea typeface="Algerian"/>
              <a:cs typeface="Algerian"/>
              <a:sym typeface="Algerian"/>
            </a:endParaRPr>
          </a:p>
        </p:txBody>
      </p:sp>
      <p:sp>
        <p:nvSpPr>
          <p:cNvPr id="302" name="Google Shape;302;p15"/>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6"/>
          <p:cNvSpPr txBox="1"/>
          <p:nvPr/>
        </p:nvSpPr>
        <p:spPr>
          <a:xfrm>
            <a:off x="304800" y="4972675"/>
            <a:ext cx="8305800" cy="156966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Cinnarizine inhibits K</a:t>
            </a:r>
            <a:r>
              <a:rPr baseline="30000" lang="en-US" sz="2400">
                <a:solidFill>
                  <a:schemeClr val="dk1"/>
                </a:solidFill>
                <a:latin typeface="Rockwell"/>
                <a:ea typeface="Rockwell"/>
                <a:cs typeface="Rockwell"/>
                <a:sym typeface="Rockwell"/>
              </a:rPr>
              <a:t>+</a:t>
            </a:r>
            <a:r>
              <a:rPr lang="en-US" sz="2400">
                <a:solidFill>
                  <a:schemeClr val="dk1"/>
                </a:solidFill>
                <a:latin typeface="Rockwell"/>
                <a:ea typeface="Rockwell"/>
                <a:cs typeface="Rockwell"/>
                <a:sym typeface="Rockwell"/>
              </a:rPr>
              <a:t> currents.</a:t>
            </a:r>
            <a:endParaRPr sz="2400">
              <a:solidFill>
                <a:schemeClr val="dk1"/>
              </a:solidFill>
              <a:latin typeface="Rockwell"/>
              <a:ea typeface="Rockwell"/>
              <a:cs typeface="Rockwell"/>
              <a:sym typeface="Rockwell"/>
            </a:endParaRPr>
          </a:p>
          <a:p>
            <a:pPr indent="0" lvl="0" marL="0" marR="0" rtl="0" algn="l">
              <a:spcBef>
                <a:spcPts val="0"/>
              </a:spcBef>
              <a:spcAft>
                <a:spcPts val="0"/>
              </a:spcAft>
              <a:buNone/>
            </a:pPr>
            <a:r>
              <a:rPr lang="en-US" sz="2400">
                <a:solidFill>
                  <a:schemeClr val="dk1"/>
                </a:solidFill>
                <a:latin typeface="Rockwell"/>
                <a:ea typeface="Rockwell"/>
                <a:cs typeface="Rockwell"/>
                <a:sym typeface="Rockwell"/>
              </a:rPr>
              <a:t>Inhibition of K</a:t>
            </a:r>
            <a:r>
              <a:rPr baseline="30000" lang="en-US" sz="2400">
                <a:solidFill>
                  <a:schemeClr val="dk1"/>
                </a:solidFill>
                <a:latin typeface="Rockwell"/>
                <a:ea typeface="Rockwell"/>
                <a:cs typeface="Rockwell"/>
                <a:sym typeface="Rockwell"/>
              </a:rPr>
              <a:t>+</a:t>
            </a:r>
            <a:r>
              <a:rPr lang="en-US" sz="2400">
                <a:solidFill>
                  <a:schemeClr val="dk1"/>
                </a:solidFill>
                <a:latin typeface="Rockwell"/>
                <a:ea typeface="Rockwell"/>
                <a:cs typeface="Rockwell"/>
                <a:sym typeface="Rockwell"/>
              </a:rPr>
              <a:t> currents lessen the vertigo &amp; motion-induced nausea by dampening the over-reactivity of the vestibular hair cells.</a:t>
            </a:r>
            <a:endParaRPr sz="2400">
              <a:solidFill>
                <a:schemeClr val="dk1"/>
              </a:solidFill>
              <a:latin typeface="Rockwell"/>
              <a:ea typeface="Rockwell"/>
              <a:cs typeface="Rockwell"/>
              <a:sym typeface="Rockwell"/>
            </a:endParaRPr>
          </a:p>
        </p:txBody>
      </p:sp>
      <p:sp>
        <p:nvSpPr>
          <p:cNvPr id="309" name="Google Shape;309;p16"/>
          <p:cNvSpPr txBox="1"/>
          <p:nvPr/>
        </p:nvSpPr>
        <p:spPr>
          <a:xfrm>
            <a:off x="457200" y="3712348"/>
            <a:ext cx="5943600"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Increased hydrostatic pressure on hair cells activates K+ currents</a:t>
            </a:r>
            <a:endParaRPr sz="2400">
              <a:solidFill>
                <a:schemeClr val="dk1"/>
              </a:solidFill>
              <a:latin typeface="Rockwell"/>
              <a:ea typeface="Rockwell"/>
              <a:cs typeface="Rockwell"/>
              <a:sym typeface="Rockwell"/>
            </a:endParaRPr>
          </a:p>
        </p:txBody>
      </p:sp>
      <p:sp>
        <p:nvSpPr>
          <p:cNvPr id="310" name="Google Shape;310;p16"/>
          <p:cNvSpPr txBox="1"/>
          <p:nvPr/>
        </p:nvSpPr>
        <p:spPr>
          <a:xfrm>
            <a:off x="313150" y="1175374"/>
            <a:ext cx="44196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Rockwell"/>
                <a:ea typeface="Rockwell"/>
                <a:cs typeface="Rockwell"/>
                <a:sym typeface="Rockwell"/>
              </a:rPr>
              <a:t>Mechanism of action</a:t>
            </a:r>
            <a:endParaRPr b="1" sz="3200">
              <a:solidFill>
                <a:schemeClr val="dk1"/>
              </a:solidFill>
              <a:latin typeface="Rockwell"/>
              <a:ea typeface="Rockwell"/>
              <a:cs typeface="Rockwell"/>
              <a:sym typeface="Rockwell"/>
            </a:endParaRPr>
          </a:p>
        </p:txBody>
      </p:sp>
      <p:sp>
        <p:nvSpPr>
          <p:cNvPr id="311" name="Google Shape;311;p16"/>
          <p:cNvSpPr txBox="1"/>
          <p:nvPr/>
        </p:nvSpPr>
        <p:spPr>
          <a:xfrm>
            <a:off x="457200" y="3036018"/>
            <a:ext cx="51816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It promotes cerebral blood flow</a:t>
            </a:r>
            <a:endParaRPr sz="2400">
              <a:solidFill>
                <a:schemeClr val="dk1"/>
              </a:solidFill>
              <a:latin typeface="Rockwell"/>
              <a:ea typeface="Rockwell"/>
              <a:cs typeface="Rockwell"/>
              <a:sym typeface="Rockwell"/>
            </a:endParaRPr>
          </a:p>
        </p:txBody>
      </p:sp>
      <p:sp>
        <p:nvSpPr>
          <p:cNvPr id="312" name="Google Shape;312;p16"/>
          <p:cNvSpPr txBox="1"/>
          <p:nvPr/>
        </p:nvSpPr>
        <p:spPr>
          <a:xfrm>
            <a:off x="275572" y="1833737"/>
            <a:ext cx="8258175"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Selective Ca</a:t>
            </a:r>
            <a:r>
              <a:rPr baseline="30000" lang="en-US" sz="2400">
                <a:solidFill>
                  <a:schemeClr val="dk1"/>
                </a:solidFill>
                <a:latin typeface="Rockwell"/>
                <a:ea typeface="Rockwell"/>
                <a:cs typeface="Rockwell"/>
                <a:sym typeface="Rockwell"/>
              </a:rPr>
              <a:t>2+</a:t>
            </a:r>
            <a:r>
              <a:rPr lang="en-US" sz="2400">
                <a:solidFill>
                  <a:schemeClr val="dk1"/>
                </a:solidFill>
                <a:latin typeface="Rockwell"/>
                <a:ea typeface="Rockwell"/>
                <a:cs typeface="Rockwell"/>
                <a:sym typeface="Rockwell"/>
              </a:rPr>
              <a:t>channel blocker (vascular smooth muscle relaxation), antihistamine, antiserotonin, antidopamine</a:t>
            </a:r>
            <a:endParaRPr sz="2400">
              <a:solidFill>
                <a:schemeClr val="dk1"/>
              </a:solidFill>
              <a:latin typeface="Rockwell"/>
              <a:ea typeface="Rockwell"/>
              <a:cs typeface="Rockwell"/>
              <a:sym typeface="Rockwell"/>
            </a:endParaRPr>
          </a:p>
        </p:txBody>
      </p:sp>
      <p:sp>
        <p:nvSpPr>
          <p:cNvPr id="313" name="Google Shape;313;p16"/>
          <p:cNvSpPr txBox="1"/>
          <p:nvPr/>
        </p:nvSpPr>
        <p:spPr>
          <a:xfrm>
            <a:off x="1447800" y="340391"/>
            <a:ext cx="34290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Algerian"/>
                <a:ea typeface="Algerian"/>
                <a:cs typeface="Algerian"/>
                <a:sym typeface="Algerian"/>
              </a:rPr>
              <a:t>Cinnarizine</a:t>
            </a:r>
            <a:endParaRPr b="1" sz="3200">
              <a:solidFill>
                <a:schemeClr val="dk1"/>
              </a:solidFill>
              <a:latin typeface="Algerian"/>
              <a:ea typeface="Algerian"/>
              <a:cs typeface="Algerian"/>
              <a:sym typeface="Algerian"/>
            </a:endParaRPr>
          </a:p>
        </p:txBody>
      </p:sp>
      <p:pic>
        <p:nvPicPr>
          <p:cNvPr descr="Ouverture des canaux de transduction et adaptation" id="314" name="Google Shape;314;p16"/>
          <p:cNvPicPr preferRelativeResize="0"/>
          <p:nvPr/>
        </p:nvPicPr>
        <p:blipFill rotWithShape="1">
          <a:blip r:embed="rId3">
            <a:alphaModFix/>
          </a:blip>
          <a:srcRect b="0" l="0" r="0" t="0"/>
          <a:stretch/>
        </p:blipFill>
        <p:spPr>
          <a:xfrm>
            <a:off x="6705600" y="2590800"/>
            <a:ext cx="2162175" cy="2762250"/>
          </a:xfrm>
          <a:prstGeom prst="rect">
            <a:avLst/>
          </a:prstGeom>
          <a:noFill/>
          <a:ln>
            <a:noFill/>
          </a:ln>
        </p:spPr>
      </p:pic>
      <p:sp>
        <p:nvSpPr>
          <p:cNvPr id="315" name="Google Shape;315;p16"/>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500"/>
                                        <p:tgtEl>
                                          <p:spTgt spid="310"/>
                                        </p:tgtEl>
                                        <p:attrNameLst>
                                          <p:attrName>ppt_w</p:attrName>
                                        </p:attrNameLst>
                                      </p:cBhvr>
                                      <p:tavLst>
                                        <p:tav fmla="" tm="0">
                                          <p:val>
                                            <p:strVal val="0"/>
                                          </p:val>
                                        </p:tav>
                                        <p:tav fmla="" tm="100000">
                                          <p:val>
                                            <p:strVal val="#ppt_w"/>
                                          </p:val>
                                        </p:tav>
                                      </p:tavLst>
                                    </p:anim>
                                    <p:anim calcmode="lin" valueType="num">
                                      <p:cBhvr additive="base">
                                        <p:cTn dur="500"/>
                                        <p:tgtEl>
                                          <p:spTgt spid="3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7"/>
          <p:cNvSpPr txBox="1"/>
          <p:nvPr/>
        </p:nvSpPr>
        <p:spPr>
          <a:xfrm>
            <a:off x="304800" y="4813756"/>
            <a:ext cx="3810000" cy="1631216"/>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ockwell"/>
                <a:ea typeface="Rockwell"/>
                <a:cs typeface="Rockwell"/>
                <a:sym typeface="Rockwell"/>
              </a:rPr>
              <a:t>ADRS:-</a:t>
            </a:r>
            <a:endParaRPr/>
          </a:p>
          <a:p>
            <a:pPr indent="0" lvl="0" marL="0" marR="0" rtl="0" algn="l">
              <a:spcBef>
                <a:spcPts val="0"/>
              </a:spcBef>
              <a:spcAft>
                <a:spcPts val="0"/>
              </a:spcAft>
              <a:buNone/>
            </a:pPr>
            <a:r>
              <a:rPr lang="en-US" sz="2400">
                <a:solidFill>
                  <a:schemeClr val="dk1"/>
                </a:solidFill>
                <a:latin typeface="Rockwell"/>
                <a:ea typeface="Rockwell"/>
                <a:cs typeface="Rockwell"/>
                <a:sym typeface="Rockwell"/>
              </a:rPr>
              <a:t>Sweating</a:t>
            </a:r>
            <a:endParaRPr/>
          </a:p>
          <a:p>
            <a:pPr indent="0" lvl="0" marL="0" marR="0" rtl="0" algn="l">
              <a:spcBef>
                <a:spcPts val="0"/>
              </a:spcBef>
              <a:spcAft>
                <a:spcPts val="0"/>
              </a:spcAft>
              <a:buNone/>
            </a:pPr>
            <a:r>
              <a:rPr lang="en-US" sz="2400">
                <a:solidFill>
                  <a:schemeClr val="dk1"/>
                </a:solidFill>
                <a:latin typeface="Rockwell"/>
                <a:ea typeface="Rockwell"/>
                <a:cs typeface="Rockwell"/>
                <a:sym typeface="Rockwell"/>
              </a:rPr>
              <a:t>Drowsiness &amp; Headache</a:t>
            </a:r>
            <a:endParaRPr/>
          </a:p>
          <a:p>
            <a:pPr indent="0" lvl="0" marL="0" marR="0" rtl="0" algn="l">
              <a:spcBef>
                <a:spcPts val="0"/>
              </a:spcBef>
              <a:spcAft>
                <a:spcPts val="0"/>
              </a:spcAft>
              <a:buNone/>
            </a:pPr>
            <a:r>
              <a:rPr lang="en-US" sz="2400">
                <a:solidFill>
                  <a:schemeClr val="dk1"/>
                </a:solidFill>
                <a:latin typeface="Rockwell"/>
                <a:ea typeface="Rockwell"/>
                <a:cs typeface="Rockwell"/>
                <a:sym typeface="Rockwell"/>
              </a:rPr>
              <a:t>Muscle rigidity &amp; tremor</a:t>
            </a:r>
            <a:endParaRPr sz="2400">
              <a:solidFill>
                <a:schemeClr val="dk1"/>
              </a:solidFill>
              <a:latin typeface="Rockwell"/>
              <a:ea typeface="Rockwell"/>
              <a:cs typeface="Rockwell"/>
              <a:sym typeface="Rockwell"/>
            </a:endParaRPr>
          </a:p>
        </p:txBody>
      </p:sp>
      <p:sp>
        <p:nvSpPr>
          <p:cNvPr id="322" name="Google Shape;322;p17"/>
          <p:cNvSpPr txBox="1"/>
          <p:nvPr/>
        </p:nvSpPr>
        <p:spPr>
          <a:xfrm>
            <a:off x="152400" y="1148021"/>
            <a:ext cx="8915400" cy="1938992"/>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182880" lvl="0" marL="182880" marR="0" rtl="0" algn="l">
              <a:spcBef>
                <a:spcPts val="0"/>
              </a:spcBef>
              <a:spcAft>
                <a:spcPts val="0"/>
              </a:spcAft>
              <a:buClr>
                <a:schemeClr val="dk1"/>
              </a:buClr>
              <a:buSzPts val="2400"/>
              <a:buFont typeface="Arial"/>
              <a:buChar char="•"/>
            </a:pPr>
            <a:r>
              <a:rPr lang="en-US" sz="2400">
                <a:solidFill>
                  <a:schemeClr val="dk1"/>
                </a:solidFill>
                <a:latin typeface="Rockwell"/>
                <a:ea typeface="Rockwell"/>
                <a:cs typeface="Rockwell"/>
                <a:sym typeface="Rockwell"/>
              </a:rPr>
              <a:t>Taken orally in tablet form</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Rockwell"/>
                <a:ea typeface="Rockwell"/>
                <a:cs typeface="Rockwell"/>
                <a:sym typeface="Rockwell"/>
              </a:rPr>
              <a:t>Rapidly absorbed</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Rockwell"/>
                <a:ea typeface="Rockwell"/>
                <a:cs typeface="Rockwell"/>
                <a:sym typeface="Rockwell"/>
              </a:rPr>
              <a:t>Low oral bioavailability due to hepatic first pass metabolism</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Rockwell"/>
                <a:ea typeface="Rockwell"/>
                <a:cs typeface="Rockwell"/>
                <a:sym typeface="Rockwell"/>
              </a:rPr>
              <a:t>If administered IV in lipid emulsion, it has better bioavailability.</a:t>
            </a:r>
            <a:endParaRPr sz="2400">
              <a:solidFill>
                <a:schemeClr val="dk1"/>
              </a:solidFill>
              <a:latin typeface="Rockwell"/>
              <a:ea typeface="Rockwell"/>
              <a:cs typeface="Rockwell"/>
              <a:sym typeface="Rockwell"/>
            </a:endParaRPr>
          </a:p>
        </p:txBody>
      </p:sp>
      <p:sp>
        <p:nvSpPr>
          <p:cNvPr id="323" name="Google Shape;323;p17"/>
          <p:cNvSpPr txBox="1"/>
          <p:nvPr/>
        </p:nvSpPr>
        <p:spPr>
          <a:xfrm>
            <a:off x="533400" y="494411"/>
            <a:ext cx="43815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lgerian"/>
                <a:ea typeface="Algerian"/>
                <a:cs typeface="Algerian"/>
                <a:sym typeface="Algerian"/>
              </a:rPr>
              <a:t>Pharmacokinetics</a:t>
            </a:r>
            <a:endParaRPr b="1" sz="3200">
              <a:solidFill>
                <a:schemeClr val="dk1"/>
              </a:solidFill>
              <a:latin typeface="Algerian"/>
              <a:ea typeface="Algerian"/>
              <a:cs typeface="Algerian"/>
              <a:sym typeface="Algerian"/>
            </a:endParaRPr>
          </a:p>
        </p:txBody>
      </p:sp>
      <p:sp>
        <p:nvSpPr>
          <p:cNvPr id="324" name="Google Shape;324;p17"/>
          <p:cNvSpPr txBox="1"/>
          <p:nvPr/>
        </p:nvSpPr>
        <p:spPr>
          <a:xfrm>
            <a:off x="4800600" y="5029199"/>
            <a:ext cx="3048000" cy="1200329"/>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Rockwell"/>
                <a:ea typeface="Rockwell"/>
                <a:cs typeface="Rockwell"/>
                <a:sym typeface="Rockwell"/>
              </a:rPr>
              <a:t>Contraindications</a:t>
            </a:r>
            <a:endParaRPr/>
          </a:p>
          <a:p>
            <a:pPr indent="0" lvl="0" marL="0" marR="0" rtl="0" algn="l">
              <a:spcBef>
                <a:spcPts val="0"/>
              </a:spcBef>
              <a:spcAft>
                <a:spcPts val="0"/>
              </a:spcAft>
              <a:buNone/>
            </a:pPr>
            <a:r>
              <a:rPr lang="en-US" sz="2400">
                <a:solidFill>
                  <a:schemeClr val="dk1"/>
                </a:solidFill>
                <a:latin typeface="Rockwell"/>
                <a:ea typeface="Rockwell"/>
                <a:cs typeface="Rockwell"/>
                <a:sym typeface="Rockwell"/>
              </a:rPr>
              <a:t>Parkinsonism</a:t>
            </a:r>
            <a:endParaRPr/>
          </a:p>
          <a:p>
            <a:pPr indent="0" lvl="0" marL="0" marR="0" rtl="0" algn="l">
              <a:spcBef>
                <a:spcPts val="0"/>
              </a:spcBef>
              <a:spcAft>
                <a:spcPts val="0"/>
              </a:spcAft>
              <a:buNone/>
            </a:pPr>
            <a:r>
              <a:rPr lang="en-US" sz="2400">
                <a:solidFill>
                  <a:schemeClr val="dk1"/>
                </a:solidFill>
                <a:latin typeface="Rockwell"/>
                <a:ea typeface="Rockwell"/>
                <a:cs typeface="Rockwell"/>
                <a:sym typeface="Rockwell"/>
              </a:rPr>
              <a:t>Car drivers.</a:t>
            </a:r>
            <a:endParaRPr sz="2400">
              <a:solidFill>
                <a:schemeClr val="dk1"/>
              </a:solidFill>
              <a:latin typeface="Rockwell"/>
              <a:ea typeface="Rockwell"/>
              <a:cs typeface="Rockwell"/>
              <a:sym typeface="Rockwell"/>
            </a:endParaRPr>
          </a:p>
        </p:txBody>
      </p:sp>
      <p:sp>
        <p:nvSpPr>
          <p:cNvPr id="325" name="Google Shape;325;p17"/>
          <p:cNvSpPr txBox="1"/>
          <p:nvPr/>
        </p:nvSpPr>
        <p:spPr>
          <a:xfrm>
            <a:off x="304800" y="3338285"/>
            <a:ext cx="8305800" cy="1200329"/>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Rockwell"/>
                <a:ea typeface="Rockwell"/>
                <a:cs typeface="Rockwell"/>
                <a:sym typeface="Rockwell"/>
              </a:rPr>
              <a:t>Clinical uses:-</a:t>
            </a:r>
            <a:endParaRPr/>
          </a:p>
          <a:p>
            <a:pPr indent="0" lvl="0" marL="0" marR="0" rtl="0" algn="l">
              <a:spcBef>
                <a:spcPts val="0"/>
              </a:spcBef>
              <a:spcAft>
                <a:spcPts val="0"/>
              </a:spcAft>
              <a:buNone/>
            </a:pPr>
            <a:r>
              <a:rPr lang="en-US" sz="2400">
                <a:solidFill>
                  <a:schemeClr val="dk1"/>
                </a:solidFill>
                <a:latin typeface="Rockwell"/>
                <a:ea typeface="Rockwell"/>
                <a:cs typeface="Rockwell"/>
                <a:sym typeface="Rockwell"/>
              </a:rPr>
              <a:t>Used to treat nausea &amp; vomiting associated with motion sickness, vertigo &amp; Meniere’s disease.</a:t>
            </a:r>
            <a:endParaRPr b="1" sz="2400">
              <a:solidFill>
                <a:schemeClr val="dk1"/>
              </a:solidFill>
              <a:latin typeface="Rockwell"/>
              <a:ea typeface="Rockwell"/>
              <a:cs typeface="Rockwell"/>
              <a:sym typeface="Rockwell"/>
            </a:endParaRPr>
          </a:p>
        </p:txBody>
      </p:sp>
      <p:sp>
        <p:nvSpPr>
          <p:cNvPr id="326" name="Google Shape;326;p17"/>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1"/>
                                        </p:tgtEl>
                                      </p:cBhvr>
                                    </p:animEffect>
                                    <p:set>
                                      <p:cBhvr>
                                        <p:cTn dur="1" fill="hold">
                                          <p:stCondLst>
                                            <p:cond delay="500"/>
                                          </p:stCondLst>
                                        </p:cTn>
                                        <p:tgtEl>
                                          <p:spTgt spid="3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4"/>
                                        </p:tgtEl>
                                      </p:cBhvr>
                                    </p:animEffect>
                                    <p:set>
                                      <p:cBhvr>
                                        <p:cTn dur="1" fill="hold">
                                          <p:stCondLst>
                                            <p:cond delay="500"/>
                                          </p:stCondLst>
                                        </p:cTn>
                                        <p:tgtEl>
                                          <p:spTgt spid="32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8"/>
          <p:cNvSpPr txBox="1"/>
          <p:nvPr/>
        </p:nvSpPr>
        <p:spPr>
          <a:xfrm rot="5400000">
            <a:off x="4498032" y="4417368"/>
            <a:ext cx="24384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B050"/>
                </a:solidFill>
                <a:latin typeface="Rockwell"/>
                <a:ea typeface="Rockwell"/>
                <a:cs typeface="Rockwell"/>
                <a:sym typeface="Rockwell"/>
              </a:rPr>
              <a:t>Alter function</a:t>
            </a:r>
            <a:endParaRPr sz="2400">
              <a:solidFill>
                <a:srgbClr val="00B050"/>
              </a:solidFill>
              <a:latin typeface="Rockwell"/>
              <a:ea typeface="Rockwell"/>
              <a:cs typeface="Rockwell"/>
              <a:sym typeface="Rockwell"/>
            </a:endParaRPr>
          </a:p>
        </p:txBody>
      </p:sp>
      <p:sp>
        <p:nvSpPr>
          <p:cNvPr id="333" name="Google Shape;333;p18"/>
          <p:cNvSpPr txBox="1"/>
          <p:nvPr/>
        </p:nvSpPr>
        <p:spPr>
          <a:xfrm>
            <a:off x="1089764" y="4021058"/>
            <a:ext cx="3863236" cy="2605842"/>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182880" lvl="0" marL="182880" marR="0" rtl="0" algn="l">
              <a:lnSpc>
                <a:spcPct val="116666"/>
              </a:lnSpc>
              <a:spcBef>
                <a:spcPts val="0"/>
              </a:spcBef>
              <a:spcAft>
                <a:spcPts val="0"/>
              </a:spcAft>
              <a:buNone/>
            </a:pPr>
            <a:r>
              <a:rPr b="1" lang="en-US" sz="2400">
                <a:solidFill>
                  <a:schemeClr val="dk1"/>
                </a:solidFill>
                <a:latin typeface="Arial Narrow"/>
                <a:ea typeface="Arial Narrow"/>
                <a:cs typeface="Arial Narrow"/>
                <a:sym typeface="Arial Narrow"/>
              </a:rPr>
              <a:t>Drugs altering vestibular firing (neuronal depressants): </a:t>
            </a:r>
            <a:endParaRPr/>
          </a:p>
          <a:p>
            <a:pPr indent="-342900" lvl="0" marL="342900" marR="0" rtl="0" algn="l">
              <a:lnSpc>
                <a:spcPct val="116666"/>
              </a:lnSpc>
              <a:spcBef>
                <a:spcPts val="0"/>
              </a:spcBef>
              <a:spcAft>
                <a:spcPts val="0"/>
              </a:spcAft>
              <a:buNone/>
            </a:pPr>
            <a:r>
              <a:rPr b="1" lang="en-US" sz="2400">
                <a:solidFill>
                  <a:schemeClr val="dk1"/>
                </a:solidFill>
                <a:latin typeface="Arial Narrow"/>
                <a:ea typeface="Arial Narrow"/>
                <a:cs typeface="Arial Narrow"/>
                <a:sym typeface="Arial Narrow"/>
              </a:rPr>
              <a:t>  </a:t>
            </a:r>
            <a:r>
              <a:rPr b="1" lang="en-US" sz="2400">
                <a:solidFill>
                  <a:srgbClr val="7030A0"/>
                </a:solidFill>
                <a:latin typeface="Arial Narrow"/>
                <a:ea typeface="Arial Narrow"/>
                <a:cs typeface="Arial Narrow"/>
                <a:sym typeface="Arial Narrow"/>
              </a:rPr>
              <a:t>Anticonvulsants</a:t>
            </a:r>
            <a:endParaRPr/>
          </a:p>
          <a:p>
            <a:pPr indent="-342900" lvl="0" marL="342900" marR="0" rtl="0" algn="l">
              <a:lnSpc>
                <a:spcPct val="116666"/>
              </a:lnSpc>
              <a:spcBef>
                <a:spcPts val="0"/>
              </a:spcBef>
              <a:spcAft>
                <a:spcPts val="0"/>
              </a:spcAft>
              <a:buNone/>
            </a:pPr>
            <a:r>
              <a:rPr b="1" lang="en-US" sz="2400">
                <a:solidFill>
                  <a:srgbClr val="7030A0"/>
                </a:solidFill>
                <a:latin typeface="Arial Narrow"/>
                <a:ea typeface="Arial Narrow"/>
                <a:cs typeface="Arial Narrow"/>
                <a:sym typeface="Arial Narrow"/>
              </a:rPr>
              <a:t>  Antidepressants</a:t>
            </a:r>
            <a:endParaRPr/>
          </a:p>
          <a:p>
            <a:pPr indent="-342900" lvl="0" marL="342900" marR="0" rtl="0" algn="l">
              <a:lnSpc>
                <a:spcPct val="116666"/>
              </a:lnSpc>
              <a:spcBef>
                <a:spcPts val="0"/>
              </a:spcBef>
              <a:spcAft>
                <a:spcPts val="0"/>
              </a:spcAft>
              <a:buNone/>
            </a:pPr>
            <a:r>
              <a:rPr b="1" lang="en-US" sz="2400">
                <a:solidFill>
                  <a:srgbClr val="7030A0"/>
                </a:solidFill>
                <a:latin typeface="Arial Narrow"/>
                <a:ea typeface="Arial Narrow"/>
                <a:cs typeface="Arial Narrow"/>
                <a:sym typeface="Arial Narrow"/>
              </a:rPr>
              <a:t>  Sedative hypnotics</a:t>
            </a:r>
            <a:endParaRPr/>
          </a:p>
          <a:p>
            <a:pPr indent="-342900" lvl="0" marL="342900" marR="0" rtl="0" algn="l">
              <a:lnSpc>
                <a:spcPct val="116666"/>
              </a:lnSpc>
              <a:spcBef>
                <a:spcPts val="0"/>
              </a:spcBef>
              <a:spcAft>
                <a:spcPts val="0"/>
              </a:spcAft>
              <a:buNone/>
            </a:pPr>
            <a:r>
              <a:rPr b="1" lang="en-US" sz="2400">
                <a:solidFill>
                  <a:srgbClr val="7030A0"/>
                </a:solidFill>
                <a:latin typeface="Arial Narrow"/>
                <a:ea typeface="Arial Narrow"/>
                <a:cs typeface="Arial Narrow"/>
                <a:sym typeface="Arial Narrow"/>
              </a:rPr>
              <a:t>  Alcohol</a:t>
            </a:r>
            <a:endParaRPr/>
          </a:p>
          <a:p>
            <a:pPr indent="-342900" lvl="0" marL="342900" marR="0" rtl="0" algn="l">
              <a:lnSpc>
                <a:spcPct val="116666"/>
              </a:lnSpc>
              <a:spcBef>
                <a:spcPts val="0"/>
              </a:spcBef>
              <a:spcAft>
                <a:spcPts val="0"/>
              </a:spcAft>
              <a:buNone/>
            </a:pPr>
            <a:r>
              <a:rPr b="1" lang="en-US" sz="2400">
                <a:solidFill>
                  <a:srgbClr val="7030A0"/>
                </a:solidFill>
                <a:latin typeface="Arial Narrow"/>
                <a:ea typeface="Arial Narrow"/>
                <a:cs typeface="Arial Narrow"/>
                <a:sym typeface="Arial Narrow"/>
              </a:rPr>
              <a:t>  Cocaine</a:t>
            </a:r>
            <a:endParaRPr b="1" sz="2400">
              <a:solidFill>
                <a:srgbClr val="7030A0"/>
              </a:solidFill>
              <a:latin typeface="Arial Narrow"/>
              <a:ea typeface="Arial Narrow"/>
              <a:cs typeface="Arial Narrow"/>
              <a:sym typeface="Arial Narrow"/>
            </a:endParaRPr>
          </a:p>
        </p:txBody>
      </p:sp>
      <p:sp>
        <p:nvSpPr>
          <p:cNvPr id="334" name="Google Shape;334;p18"/>
          <p:cNvSpPr txBox="1"/>
          <p:nvPr/>
        </p:nvSpPr>
        <p:spPr>
          <a:xfrm>
            <a:off x="1066800" y="3048000"/>
            <a:ext cx="3886200" cy="810478"/>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182880" lvl="0" marL="182880" marR="0" rtl="0" algn="l">
              <a:lnSpc>
                <a:spcPct val="116666"/>
              </a:lnSpc>
              <a:spcBef>
                <a:spcPts val="0"/>
              </a:spcBef>
              <a:spcAft>
                <a:spcPts val="0"/>
              </a:spcAft>
              <a:buNone/>
            </a:pPr>
            <a:r>
              <a:rPr b="1" lang="en-US" sz="2400">
                <a:solidFill>
                  <a:schemeClr val="dk1"/>
                </a:solidFill>
                <a:latin typeface="Arial Narrow"/>
                <a:ea typeface="Arial Narrow"/>
                <a:cs typeface="Arial Narrow"/>
                <a:sym typeface="Arial Narrow"/>
              </a:rPr>
              <a:t>Drugs altering fluid &amp; electrolyte balance: </a:t>
            </a:r>
            <a:r>
              <a:rPr b="1" lang="en-US" sz="2400">
                <a:solidFill>
                  <a:srgbClr val="7030A0"/>
                </a:solidFill>
                <a:latin typeface="Arial Narrow"/>
                <a:ea typeface="Arial Narrow"/>
                <a:cs typeface="Arial Narrow"/>
                <a:sym typeface="Arial Narrow"/>
              </a:rPr>
              <a:t>Diuretics</a:t>
            </a:r>
            <a:endParaRPr/>
          </a:p>
        </p:txBody>
      </p:sp>
      <p:sp>
        <p:nvSpPr>
          <p:cNvPr id="335" name="Google Shape;335;p18"/>
          <p:cNvSpPr txBox="1"/>
          <p:nvPr/>
        </p:nvSpPr>
        <p:spPr>
          <a:xfrm>
            <a:off x="5105400" y="2362200"/>
            <a:ext cx="3352800" cy="52322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Rockwell"/>
                <a:ea typeface="Rockwell"/>
                <a:cs typeface="Rockwell"/>
                <a:sym typeface="Rockwell"/>
              </a:rPr>
              <a:t>Mixed ototoxins</a:t>
            </a:r>
            <a:endParaRPr sz="2800">
              <a:solidFill>
                <a:schemeClr val="dk1"/>
              </a:solidFill>
              <a:latin typeface="Rockwell"/>
              <a:ea typeface="Rockwell"/>
              <a:cs typeface="Rockwell"/>
              <a:sym typeface="Rockwell"/>
            </a:endParaRPr>
          </a:p>
        </p:txBody>
      </p:sp>
      <p:sp>
        <p:nvSpPr>
          <p:cNvPr id="336" name="Google Shape;336;p18"/>
          <p:cNvSpPr txBox="1"/>
          <p:nvPr/>
        </p:nvSpPr>
        <p:spPr>
          <a:xfrm>
            <a:off x="1066800" y="2362200"/>
            <a:ext cx="3276600" cy="52322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Rockwell"/>
                <a:ea typeface="Rockwell"/>
                <a:cs typeface="Rockwell"/>
                <a:sym typeface="Rockwell"/>
              </a:rPr>
              <a:t>Vestibular toxins</a:t>
            </a:r>
            <a:endParaRPr sz="2800">
              <a:solidFill>
                <a:schemeClr val="dk1"/>
              </a:solidFill>
              <a:latin typeface="Rockwell"/>
              <a:ea typeface="Rockwell"/>
              <a:cs typeface="Rockwell"/>
              <a:sym typeface="Rockwell"/>
            </a:endParaRPr>
          </a:p>
        </p:txBody>
      </p:sp>
      <p:sp>
        <p:nvSpPr>
          <p:cNvPr id="337" name="Google Shape;337;p18"/>
          <p:cNvSpPr txBox="1"/>
          <p:nvPr/>
        </p:nvSpPr>
        <p:spPr>
          <a:xfrm>
            <a:off x="990600" y="990600"/>
            <a:ext cx="5715000" cy="1200329"/>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Drugs producing damaging effects on structure or function of labyrinthine hair cells &amp;/ or their neuronal connections </a:t>
            </a:r>
            <a:endParaRPr sz="2400">
              <a:solidFill>
                <a:schemeClr val="dk1"/>
              </a:solidFill>
              <a:latin typeface="Rockwell"/>
              <a:ea typeface="Rockwell"/>
              <a:cs typeface="Rockwell"/>
              <a:sym typeface="Rockwell"/>
            </a:endParaRPr>
          </a:p>
        </p:txBody>
      </p:sp>
      <p:sp>
        <p:nvSpPr>
          <p:cNvPr id="338" name="Google Shape;338;p18"/>
          <p:cNvSpPr txBox="1"/>
          <p:nvPr/>
        </p:nvSpPr>
        <p:spPr>
          <a:xfrm>
            <a:off x="1066800" y="228600"/>
            <a:ext cx="55626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lgerian"/>
                <a:ea typeface="Algerian"/>
                <a:cs typeface="Algerian"/>
                <a:sym typeface="Algerian"/>
              </a:rPr>
              <a:t>Drugs inducing vertigo</a:t>
            </a:r>
            <a:endParaRPr b="1" sz="3200">
              <a:solidFill>
                <a:schemeClr val="dk1"/>
              </a:solidFill>
              <a:latin typeface="Algerian"/>
              <a:ea typeface="Algerian"/>
              <a:cs typeface="Algerian"/>
              <a:sym typeface="Algerian"/>
            </a:endParaRPr>
          </a:p>
        </p:txBody>
      </p:sp>
      <p:sp>
        <p:nvSpPr>
          <p:cNvPr id="339" name="Google Shape;339;p18"/>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35"/>
                                        </p:tgtEl>
                                      </p:cBhvr>
                                    </p:animEffect>
                                    <p:set>
                                      <p:cBhvr>
                                        <p:cTn dur="1" fill="hold">
                                          <p:stCondLst>
                                            <p:cond delay="500"/>
                                          </p:stCondLst>
                                        </p:cTn>
                                        <p:tgtEl>
                                          <p:spTgt spid="3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19"/>
          <p:cNvPicPr preferRelativeResize="0"/>
          <p:nvPr/>
        </p:nvPicPr>
        <p:blipFill rotWithShape="1">
          <a:blip r:embed="rId3">
            <a:alphaModFix/>
          </a:blip>
          <a:srcRect b="0" l="0" r="0" t="0"/>
          <a:stretch/>
        </p:blipFill>
        <p:spPr>
          <a:xfrm>
            <a:off x="4382490" y="1109525"/>
            <a:ext cx="6472148" cy="2831565"/>
          </a:xfrm>
          <a:prstGeom prst="rect">
            <a:avLst/>
          </a:prstGeom>
          <a:noFill/>
          <a:ln>
            <a:noFill/>
          </a:ln>
        </p:spPr>
      </p:pic>
      <p:sp>
        <p:nvSpPr>
          <p:cNvPr id="346" name="Google Shape;346;p19"/>
          <p:cNvSpPr txBox="1"/>
          <p:nvPr/>
        </p:nvSpPr>
        <p:spPr>
          <a:xfrm rot="5400000">
            <a:off x="4584816" y="2817167"/>
            <a:ext cx="2362201"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00B050"/>
                </a:solidFill>
                <a:latin typeface="Rockwell"/>
                <a:ea typeface="Rockwell"/>
                <a:cs typeface="Rockwell"/>
                <a:sym typeface="Rockwell"/>
              </a:rPr>
              <a:t>Alter function</a:t>
            </a:r>
            <a:endParaRPr sz="2400">
              <a:solidFill>
                <a:srgbClr val="00B050"/>
              </a:solidFill>
              <a:latin typeface="Rockwell"/>
              <a:ea typeface="Rockwell"/>
              <a:cs typeface="Rockwell"/>
              <a:sym typeface="Rockwell"/>
            </a:endParaRPr>
          </a:p>
        </p:txBody>
      </p:sp>
      <p:sp>
        <p:nvSpPr>
          <p:cNvPr id="347" name="Google Shape;347;p19"/>
          <p:cNvSpPr txBox="1"/>
          <p:nvPr/>
        </p:nvSpPr>
        <p:spPr>
          <a:xfrm rot="5400000">
            <a:off x="6276001" y="5056175"/>
            <a:ext cx="2556715"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00B050"/>
                </a:solidFill>
                <a:latin typeface="Rockwell"/>
                <a:ea typeface="Rockwell"/>
                <a:cs typeface="Rockwell"/>
                <a:sym typeface="Rockwell"/>
              </a:rPr>
              <a:t>Alter structures</a:t>
            </a:r>
            <a:endParaRPr sz="2400">
              <a:solidFill>
                <a:srgbClr val="00B050"/>
              </a:solidFill>
              <a:latin typeface="Rockwell"/>
              <a:ea typeface="Rockwell"/>
              <a:cs typeface="Rockwell"/>
              <a:sym typeface="Rockwell"/>
            </a:endParaRPr>
          </a:p>
        </p:txBody>
      </p:sp>
      <p:sp>
        <p:nvSpPr>
          <p:cNvPr id="348" name="Google Shape;348;p19"/>
          <p:cNvSpPr txBox="1"/>
          <p:nvPr/>
        </p:nvSpPr>
        <p:spPr>
          <a:xfrm>
            <a:off x="640914" y="1109008"/>
            <a:ext cx="4495800" cy="1938992"/>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Narrow"/>
              <a:buChar char="•"/>
            </a:pPr>
            <a:r>
              <a:rPr b="1" lang="en-US" sz="2400">
                <a:solidFill>
                  <a:schemeClr val="dk1"/>
                </a:solidFill>
                <a:latin typeface="Arial Narrow"/>
                <a:ea typeface="Arial Narrow"/>
                <a:cs typeface="Arial Narrow"/>
                <a:sym typeface="Arial Narrow"/>
              </a:rPr>
              <a:t>Quinine, chloroquine, quinidine</a:t>
            </a:r>
            <a:endParaRPr/>
          </a:p>
          <a:p>
            <a:pPr indent="-342900" lvl="0" marL="342900" marR="0" rtl="0" algn="l">
              <a:spcBef>
                <a:spcPts val="0"/>
              </a:spcBef>
              <a:spcAft>
                <a:spcPts val="0"/>
              </a:spcAft>
              <a:buClr>
                <a:schemeClr val="dk1"/>
              </a:buClr>
              <a:buSzPts val="2400"/>
              <a:buFont typeface="Arial Narrow"/>
              <a:buChar char="•"/>
            </a:pPr>
            <a:r>
              <a:rPr b="1" lang="en-US" sz="2400">
                <a:solidFill>
                  <a:schemeClr val="dk1"/>
                </a:solidFill>
                <a:latin typeface="Arial Narrow"/>
                <a:ea typeface="Arial Narrow"/>
                <a:cs typeface="Arial Narrow"/>
                <a:sym typeface="Arial Narrow"/>
              </a:rPr>
              <a:t>Nitrogen mustard</a:t>
            </a:r>
            <a:endParaRPr/>
          </a:p>
          <a:p>
            <a:pPr indent="-342900" lvl="0" marL="342900" marR="0" rtl="0" algn="l">
              <a:spcBef>
                <a:spcPts val="0"/>
              </a:spcBef>
              <a:spcAft>
                <a:spcPts val="0"/>
              </a:spcAft>
              <a:buClr>
                <a:schemeClr val="dk1"/>
              </a:buClr>
              <a:buSzPts val="2400"/>
              <a:buFont typeface="Arial Narrow"/>
              <a:buChar char="•"/>
            </a:pPr>
            <a:r>
              <a:rPr b="1" lang="en-US" sz="2400">
                <a:solidFill>
                  <a:schemeClr val="dk1"/>
                </a:solidFill>
                <a:latin typeface="Arial Narrow"/>
                <a:ea typeface="Arial Narrow"/>
                <a:cs typeface="Arial Narrow"/>
                <a:sym typeface="Arial Narrow"/>
              </a:rPr>
              <a:t>Loop diuretics</a:t>
            </a:r>
            <a:endParaRPr/>
          </a:p>
          <a:p>
            <a:pPr indent="-342900" lvl="0" marL="342900" marR="0" rtl="0" algn="l">
              <a:spcBef>
                <a:spcPts val="0"/>
              </a:spcBef>
              <a:spcAft>
                <a:spcPts val="0"/>
              </a:spcAft>
              <a:buClr>
                <a:schemeClr val="dk1"/>
              </a:buClr>
              <a:buSzPts val="2400"/>
              <a:buFont typeface="Arial Narrow"/>
              <a:buChar char="•"/>
            </a:pPr>
            <a:r>
              <a:rPr b="1" lang="en-US" sz="2400">
                <a:solidFill>
                  <a:schemeClr val="dk1"/>
                </a:solidFill>
                <a:latin typeface="Arial Narrow"/>
                <a:ea typeface="Arial Narrow"/>
                <a:cs typeface="Arial Narrow"/>
                <a:sym typeface="Arial Narrow"/>
              </a:rPr>
              <a:t>NSAIDs</a:t>
            </a:r>
            <a:endParaRPr/>
          </a:p>
          <a:p>
            <a:pPr indent="-342900" lvl="0" marL="342900" marR="0" rtl="0" algn="l">
              <a:spcBef>
                <a:spcPts val="0"/>
              </a:spcBef>
              <a:spcAft>
                <a:spcPts val="0"/>
              </a:spcAft>
              <a:buClr>
                <a:schemeClr val="dk1"/>
              </a:buClr>
              <a:buSzPts val="2400"/>
              <a:buFont typeface="Arial Narrow"/>
              <a:buChar char="•"/>
            </a:pPr>
            <a:r>
              <a:rPr b="1" lang="en-US" sz="2400">
                <a:solidFill>
                  <a:schemeClr val="dk1"/>
                </a:solidFill>
                <a:latin typeface="Arial Narrow"/>
                <a:ea typeface="Arial Narrow"/>
                <a:cs typeface="Arial Narrow"/>
                <a:sym typeface="Arial Narrow"/>
              </a:rPr>
              <a:t>Tobacco</a:t>
            </a:r>
            <a:endParaRPr/>
          </a:p>
        </p:txBody>
      </p:sp>
      <p:sp>
        <p:nvSpPr>
          <p:cNvPr id="349" name="Google Shape;349;p19"/>
          <p:cNvSpPr txBox="1"/>
          <p:nvPr/>
        </p:nvSpPr>
        <p:spPr>
          <a:xfrm>
            <a:off x="609600" y="1357698"/>
            <a:ext cx="3886200" cy="1200329"/>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Aminoglycoside antibiotics; e.g. </a:t>
            </a:r>
            <a:r>
              <a:rPr b="1" i="1" lang="en-US" sz="2400">
                <a:solidFill>
                  <a:schemeClr val="dk1"/>
                </a:solidFill>
                <a:latin typeface="Arial Narrow"/>
                <a:ea typeface="Arial Narrow"/>
                <a:cs typeface="Arial Narrow"/>
                <a:sym typeface="Arial Narrow"/>
              </a:rPr>
              <a:t>gentamycin, kanamycin, neomycin, streptomycin</a:t>
            </a:r>
            <a:endParaRPr sz="2400">
              <a:solidFill>
                <a:schemeClr val="dk1"/>
              </a:solidFill>
              <a:latin typeface="Rockwell"/>
              <a:ea typeface="Rockwell"/>
              <a:cs typeface="Rockwell"/>
              <a:sym typeface="Rockwell"/>
            </a:endParaRPr>
          </a:p>
        </p:txBody>
      </p:sp>
      <p:sp>
        <p:nvSpPr>
          <p:cNvPr id="350" name="Google Shape;350;p19"/>
          <p:cNvSpPr txBox="1"/>
          <p:nvPr/>
        </p:nvSpPr>
        <p:spPr>
          <a:xfrm>
            <a:off x="1066800" y="457200"/>
            <a:ext cx="40386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lgerian"/>
                <a:ea typeface="Algerian"/>
                <a:cs typeface="Algerian"/>
                <a:sym typeface="Algerian"/>
              </a:rPr>
              <a:t>Mixed ototoxins</a:t>
            </a:r>
            <a:endParaRPr b="1" sz="3200">
              <a:solidFill>
                <a:schemeClr val="dk1"/>
              </a:solidFill>
              <a:latin typeface="Algerian"/>
              <a:ea typeface="Algerian"/>
              <a:cs typeface="Algerian"/>
              <a:sym typeface="Algerian"/>
            </a:endParaRPr>
          </a:p>
        </p:txBody>
      </p:sp>
      <p:sp>
        <p:nvSpPr>
          <p:cNvPr id="351" name="Google Shape;351;p19"/>
          <p:cNvSpPr txBox="1"/>
          <p:nvPr/>
        </p:nvSpPr>
        <p:spPr>
          <a:xfrm>
            <a:off x="762000" y="3230940"/>
            <a:ext cx="4219936" cy="156966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↓Local blood flow → biochemical changes → ↓ electromechanical transduction</a:t>
            </a:r>
            <a:r>
              <a:rPr b="1" lang="en-US" sz="2400">
                <a:solidFill>
                  <a:schemeClr val="dk1"/>
                </a:solidFill>
                <a:latin typeface="Arial Narrow"/>
                <a:ea typeface="Arial Narrow"/>
                <a:cs typeface="Arial Narrow"/>
                <a:sym typeface="Arial Narrow"/>
              </a:rPr>
              <a:t> </a:t>
            </a:r>
            <a:r>
              <a:rPr b="1" lang="en-US" sz="2400">
                <a:solidFill>
                  <a:schemeClr val="dk1"/>
                </a:solidFill>
                <a:latin typeface="Calibri"/>
                <a:ea typeface="Calibri"/>
                <a:cs typeface="Calibri"/>
                <a:sym typeface="Calibri"/>
              </a:rPr>
              <a:t>→ ↓</a:t>
            </a:r>
            <a:r>
              <a:rPr b="1" lang="en-US" sz="2400">
                <a:solidFill>
                  <a:schemeClr val="dk1"/>
                </a:solidFill>
                <a:latin typeface="Arial Narrow"/>
                <a:ea typeface="Arial Narrow"/>
                <a:cs typeface="Arial Narrow"/>
                <a:sym typeface="Arial Narrow"/>
              </a:rPr>
              <a:t>firing of impulse</a:t>
            </a:r>
            <a:endParaRPr b="1" sz="2400">
              <a:solidFill>
                <a:schemeClr val="dk1"/>
              </a:solidFill>
              <a:latin typeface="Arial Narrow"/>
              <a:ea typeface="Arial Narrow"/>
              <a:cs typeface="Arial Narrow"/>
              <a:sym typeface="Arial Narrow"/>
            </a:endParaRPr>
          </a:p>
        </p:txBody>
      </p:sp>
      <p:sp>
        <p:nvSpPr>
          <p:cNvPr id="352" name="Google Shape;352;p19"/>
          <p:cNvSpPr txBox="1"/>
          <p:nvPr/>
        </p:nvSpPr>
        <p:spPr>
          <a:xfrm>
            <a:off x="5004729" y="2895925"/>
            <a:ext cx="3886200" cy="1200329"/>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E31B8"/>
                </a:solidFill>
                <a:latin typeface="Arial Narrow"/>
                <a:ea typeface="Arial Narrow"/>
                <a:cs typeface="Arial Narrow"/>
                <a:sym typeface="Arial Narrow"/>
              </a:rPr>
              <a:t>Neomycin</a:t>
            </a:r>
            <a:r>
              <a:rPr b="1" lang="en-US" sz="2400">
                <a:solidFill>
                  <a:schemeClr val="dk1"/>
                </a:solidFill>
                <a:latin typeface="Arial Narrow"/>
                <a:ea typeface="Arial Narrow"/>
                <a:cs typeface="Arial Narrow"/>
                <a:sym typeface="Arial Narrow"/>
              </a:rPr>
              <a:t> →Induce apoptosis by activating caspases → </a:t>
            </a:r>
            <a:r>
              <a:rPr b="1" lang="en-US" sz="2400">
                <a:solidFill>
                  <a:schemeClr val="accent2"/>
                </a:solidFill>
                <a:latin typeface="Arial Narrow"/>
                <a:ea typeface="Arial Narrow"/>
                <a:cs typeface="Arial Narrow"/>
                <a:sym typeface="Arial Narrow"/>
              </a:rPr>
              <a:t>Death Receptor Pathway</a:t>
            </a:r>
            <a:endParaRPr b="1" sz="2400">
              <a:solidFill>
                <a:schemeClr val="accent2"/>
              </a:solidFill>
              <a:latin typeface="Arial Narrow"/>
              <a:ea typeface="Arial Narrow"/>
              <a:cs typeface="Arial Narrow"/>
              <a:sym typeface="Arial Narrow"/>
            </a:endParaRPr>
          </a:p>
        </p:txBody>
      </p:sp>
      <p:sp>
        <p:nvSpPr>
          <p:cNvPr id="353" name="Google Shape;353;p19"/>
          <p:cNvSpPr txBox="1"/>
          <p:nvPr/>
        </p:nvSpPr>
        <p:spPr>
          <a:xfrm>
            <a:off x="625256" y="2897431"/>
            <a:ext cx="4267200" cy="1200329"/>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E31B8"/>
                </a:solidFill>
                <a:latin typeface="Arial Narrow"/>
                <a:ea typeface="Arial Narrow"/>
                <a:cs typeface="Arial Narrow"/>
                <a:sym typeface="Arial Narrow"/>
              </a:rPr>
              <a:t>Gentamycin</a:t>
            </a:r>
            <a:r>
              <a:rPr b="1" lang="en-US" sz="2400">
                <a:solidFill>
                  <a:schemeClr val="dk1"/>
                </a:solidFill>
                <a:latin typeface="Arial Narrow"/>
                <a:ea typeface="Arial Narrow"/>
                <a:cs typeface="Arial Narrow"/>
                <a:sym typeface="Arial Narrow"/>
              </a:rPr>
              <a:t> </a:t>
            </a:r>
            <a:r>
              <a:rPr b="1" lang="en-US" sz="2400">
                <a:solidFill>
                  <a:schemeClr val="dk1"/>
                </a:solidFill>
                <a:latin typeface="Calibri"/>
                <a:ea typeface="Calibri"/>
                <a:cs typeface="Calibri"/>
                <a:sym typeface="Calibri"/>
              </a:rPr>
              <a:t>→</a:t>
            </a:r>
            <a:r>
              <a:rPr b="1" lang="en-US" sz="2400">
                <a:solidFill>
                  <a:schemeClr val="dk1"/>
                </a:solidFill>
                <a:latin typeface="Arial Narrow"/>
                <a:ea typeface="Arial Narrow"/>
                <a:cs typeface="Arial Narrow"/>
                <a:sym typeface="Arial Narrow"/>
              </a:rPr>
              <a:t> Induce apoptosis by</a:t>
            </a:r>
            <a:r>
              <a:rPr b="1" lang="en-US" sz="2400">
                <a:solidFill>
                  <a:schemeClr val="dk1"/>
                </a:solidFill>
                <a:latin typeface="Calibri"/>
                <a:ea typeface="Calibri"/>
                <a:cs typeface="Calibri"/>
                <a:sym typeface="Calibri"/>
              </a:rPr>
              <a:t> </a:t>
            </a:r>
            <a:r>
              <a:rPr b="1" lang="en-US" sz="2400">
                <a:solidFill>
                  <a:schemeClr val="dk1"/>
                </a:solidFill>
                <a:latin typeface="Arial Narrow"/>
                <a:ea typeface="Arial Narrow"/>
                <a:cs typeface="Arial Narrow"/>
                <a:sym typeface="Arial Narrow"/>
              </a:rPr>
              <a:t>evoking free radicals </a:t>
            </a:r>
            <a:r>
              <a:rPr b="1" lang="en-US" sz="2400">
                <a:solidFill>
                  <a:schemeClr val="dk1"/>
                </a:solidFill>
                <a:latin typeface="Calibri"/>
                <a:ea typeface="Calibri"/>
                <a:cs typeface="Calibri"/>
                <a:sym typeface="Calibri"/>
              </a:rPr>
              <a:t>→</a:t>
            </a:r>
            <a:r>
              <a:rPr b="1" lang="en-US" sz="2400">
                <a:solidFill>
                  <a:schemeClr val="dk1"/>
                </a:solidFill>
                <a:latin typeface="Arial Narrow"/>
                <a:ea typeface="Arial Narrow"/>
                <a:cs typeface="Arial Narrow"/>
                <a:sym typeface="Arial Narrow"/>
              </a:rPr>
              <a:t> </a:t>
            </a:r>
            <a:r>
              <a:rPr b="1" lang="en-US" sz="2400">
                <a:solidFill>
                  <a:schemeClr val="accent2"/>
                </a:solidFill>
                <a:latin typeface="Arial Narrow"/>
                <a:ea typeface="Arial Narrow"/>
                <a:cs typeface="Arial Narrow"/>
                <a:sym typeface="Arial Narrow"/>
              </a:rPr>
              <a:t>Mitochondrial Pathway </a:t>
            </a:r>
            <a:endParaRPr b="1" sz="2400">
              <a:solidFill>
                <a:schemeClr val="accent2"/>
              </a:solidFill>
              <a:latin typeface="Arial Narrow"/>
              <a:ea typeface="Arial Narrow"/>
              <a:cs typeface="Arial Narrow"/>
              <a:sym typeface="Arial Narrow"/>
            </a:endParaRPr>
          </a:p>
        </p:txBody>
      </p:sp>
      <p:sp>
        <p:nvSpPr>
          <p:cNvPr id="354" name="Google Shape;354;p19"/>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9"/>
                                        </p:tgtEl>
                                      </p:cBhvr>
                                    </p:animEffect>
                                    <p:set>
                                      <p:cBhvr>
                                        <p:cTn dur="1" fill="hold">
                                          <p:stCondLst>
                                            <p:cond delay="500"/>
                                          </p:stCondLst>
                                        </p:cTn>
                                        <p:tgtEl>
                                          <p:spTgt spid="34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53"/>
                                        </p:tgtEl>
                                      </p:cBhvr>
                                    </p:animEffect>
                                    <p:set>
                                      <p:cBhvr>
                                        <p:cTn dur="1" fill="hold">
                                          <p:stCondLst>
                                            <p:cond delay="500"/>
                                          </p:stCondLst>
                                        </p:cTn>
                                        <p:tgtEl>
                                          <p:spTgt spid="35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52"/>
                                        </p:tgtEl>
                                      </p:cBhvr>
                                    </p:animEffect>
                                    <p:set>
                                      <p:cBhvr>
                                        <p:cTn dur="1" fill="hold">
                                          <p:stCondLst>
                                            <p:cond delay="500"/>
                                          </p:stCondLst>
                                        </p:cTn>
                                        <p:tgtEl>
                                          <p:spTgt spid="35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txBox="1"/>
          <p:nvPr/>
        </p:nvSpPr>
        <p:spPr>
          <a:xfrm>
            <a:off x="457200" y="5715000"/>
            <a:ext cx="4648200" cy="759182"/>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274320" lvl="0" marL="274320" marR="0" rtl="0" algn="l">
              <a:lnSpc>
                <a:spcPct val="108333"/>
              </a:lnSpc>
              <a:spcBef>
                <a:spcPts val="0"/>
              </a:spcBef>
              <a:spcAft>
                <a:spcPts val="0"/>
              </a:spcAft>
              <a:buNone/>
            </a:pPr>
            <a:r>
              <a:rPr b="1" lang="en-US" sz="2400">
                <a:solidFill>
                  <a:schemeClr val="dk1"/>
                </a:solidFill>
                <a:latin typeface="Arial Narrow"/>
                <a:ea typeface="Arial Narrow"/>
                <a:cs typeface="Arial Narrow"/>
                <a:sym typeface="Arial Narrow"/>
              </a:rPr>
              <a:t>To identify drugs that can precipitate vertigo.</a:t>
            </a:r>
            <a:endParaRPr b="1" sz="2400">
              <a:solidFill>
                <a:schemeClr val="dk1"/>
              </a:solidFill>
              <a:latin typeface="Arial Narrow"/>
              <a:ea typeface="Arial Narrow"/>
              <a:cs typeface="Arial Narrow"/>
              <a:sym typeface="Arial Narrow"/>
            </a:endParaRPr>
          </a:p>
        </p:txBody>
      </p:sp>
      <p:sp>
        <p:nvSpPr>
          <p:cNvPr id="112" name="Google Shape;112;p2"/>
          <p:cNvSpPr txBox="1"/>
          <p:nvPr/>
        </p:nvSpPr>
        <p:spPr>
          <a:xfrm>
            <a:off x="457200" y="3048000"/>
            <a:ext cx="4648200" cy="109260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274320" lvl="0" marL="274320" marR="0" rtl="0" algn="l">
              <a:lnSpc>
                <a:spcPct val="108333"/>
              </a:lnSpc>
              <a:spcBef>
                <a:spcPts val="0"/>
              </a:spcBef>
              <a:spcAft>
                <a:spcPts val="0"/>
              </a:spcAft>
              <a:buNone/>
            </a:pPr>
            <a:r>
              <a:rPr b="1" lang="en-US" sz="2400">
                <a:solidFill>
                  <a:schemeClr val="dk1"/>
                </a:solidFill>
                <a:latin typeface="Arial Narrow"/>
                <a:ea typeface="Arial Narrow"/>
                <a:cs typeface="Arial Narrow"/>
                <a:sym typeface="Arial Narrow"/>
              </a:rPr>
              <a:t>To differentiate between classes of drugs used </a:t>
            </a:r>
            <a:r>
              <a:rPr b="1" lang="en-US" sz="2400">
                <a:solidFill>
                  <a:srgbClr val="7030A0"/>
                </a:solidFill>
                <a:latin typeface="Arial Narrow"/>
                <a:ea typeface="Arial Narrow"/>
                <a:cs typeface="Arial Narrow"/>
                <a:sym typeface="Arial Narrow"/>
              </a:rPr>
              <a:t>to control </a:t>
            </a:r>
            <a:r>
              <a:rPr b="1" lang="en-US" sz="2400">
                <a:solidFill>
                  <a:schemeClr val="dk1"/>
                </a:solidFill>
                <a:latin typeface="Arial Narrow"/>
                <a:ea typeface="Arial Narrow"/>
                <a:cs typeface="Arial Narrow"/>
                <a:sym typeface="Arial Narrow"/>
              </a:rPr>
              <a:t>or to </a:t>
            </a:r>
            <a:r>
              <a:rPr b="1" lang="en-US" sz="2400">
                <a:solidFill>
                  <a:srgbClr val="7030A0"/>
                </a:solidFill>
                <a:latin typeface="Arial Narrow"/>
                <a:ea typeface="Arial Narrow"/>
                <a:cs typeface="Arial Narrow"/>
                <a:sym typeface="Arial Narrow"/>
              </a:rPr>
              <a:t>prevent</a:t>
            </a:r>
            <a:r>
              <a:rPr b="1" lang="en-US" sz="2400">
                <a:solidFill>
                  <a:schemeClr val="dk1"/>
                </a:solidFill>
                <a:latin typeface="Arial Narrow"/>
                <a:ea typeface="Arial Narrow"/>
                <a:cs typeface="Arial Narrow"/>
                <a:sym typeface="Arial Narrow"/>
              </a:rPr>
              <a:t>  vertigo</a:t>
            </a:r>
            <a:endParaRPr/>
          </a:p>
        </p:txBody>
      </p:sp>
      <p:sp>
        <p:nvSpPr>
          <p:cNvPr id="113" name="Google Shape;113;p2"/>
          <p:cNvSpPr txBox="1"/>
          <p:nvPr/>
        </p:nvSpPr>
        <p:spPr>
          <a:xfrm>
            <a:off x="685800" y="2209800"/>
            <a:ext cx="1447800" cy="52322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ockwell"/>
                <a:ea typeface="Rockwell"/>
                <a:cs typeface="Rockwell"/>
                <a:sym typeface="Rockwell"/>
              </a:rPr>
              <a:t>ILOS</a:t>
            </a:r>
            <a:endParaRPr b="1" sz="2800">
              <a:solidFill>
                <a:schemeClr val="dk1"/>
              </a:solidFill>
              <a:latin typeface="Rockwell"/>
              <a:ea typeface="Rockwell"/>
              <a:cs typeface="Rockwell"/>
              <a:sym typeface="Rockwell"/>
            </a:endParaRPr>
          </a:p>
        </p:txBody>
      </p:sp>
      <p:sp>
        <p:nvSpPr>
          <p:cNvPr id="114" name="Google Shape;114;p2"/>
          <p:cNvSpPr txBox="1"/>
          <p:nvPr/>
        </p:nvSpPr>
        <p:spPr>
          <a:xfrm>
            <a:off x="685800" y="914400"/>
            <a:ext cx="74676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lgerian"/>
                <a:ea typeface="Algerian"/>
                <a:cs typeface="Algerian"/>
                <a:sym typeface="Algerian"/>
              </a:rPr>
              <a:t>Drugs Related to Balance System</a:t>
            </a:r>
            <a:endParaRPr b="1" sz="3200">
              <a:solidFill>
                <a:schemeClr val="dk1"/>
              </a:solidFill>
              <a:latin typeface="Algerian"/>
              <a:ea typeface="Algerian"/>
              <a:cs typeface="Algerian"/>
              <a:sym typeface="Algerian"/>
            </a:endParaRPr>
          </a:p>
        </p:txBody>
      </p:sp>
      <p:pic>
        <p:nvPicPr>
          <p:cNvPr descr="http://i.ehow.com/images/a04/fa/ug/cure-vertigo-800X800.jpg" id="115" name="Google Shape;115;p2">
            <a:hlinkClick r:id="rId3"/>
          </p:cNvPr>
          <p:cNvPicPr preferRelativeResize="0"/>
          <p:nvPr/>
        </p:nvPicPr>
        <p:blipFill rotWithShape="1">
          <a:blip r:embed="rId4">
            <a:alphaModFix/>
          </a:blip>
          <a:srcRect b="0" l="0" r="0" t="0"/>
          <a:stretch/>
        </p:blipFill>
        <p:spPr>
          <a:xfrm>
            <a:off x="5181600" y="2209800"/>
            <a:ext cx="3629025" cy="4267200"/>
          </a:xfrm>
          <a:prstGeom prst="rect">
            <a:avLst/>
          </a:prstGeom>
          <a:noFill/>
          <a:ln>
            <a:noFill/>
          </a:ln>
        </p:spPr>
      </p:pic>
      <p:sp>
        <p:nvSpPr>
          <p:cNvPr id="116" name="Google Shape;116;p2"/>
          <p:cNvSpPr txBox="1"/>
          <p:nvPr/>
        </p:nvSpPr>
        <p:spPr>
          <a:xfrm>
            <a:off x="457200" y="4800600"/>
            <a:ext cx="4648200" cy="759182"/>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274320" lvl="0" marL="274320" marR="0" rtl="0" algn="l">
              <a:lnSpc>
                <a:spcPct val="108333"/>
              </a:lnSpc>
              <a:spcBef>
                <a:spcPts val="0"/>
              </a:spcBef>
              <a:spcAft>
                <a:spcPts val="0"/>
              </a:spcAft>
              <a:buNone/>
            </a:pPr>
            <a:r>
              <a:rPr b="1" lang="en-US" sz="2400">
                <a:solidFill>
                  <a:schemeClr val="dk1"/>
                </a:solidFill>
                <a:latin typeface="Arial Narrow"/>
                <a:ea typeface="Arial Narrow"/>
                <a:cs typeface="Arial Narrow"/>
                <a:sym typeface="Arial Narrow"/>
              </a:rPr>
              <a:t>To detail on some drugs used </a:t>
            </a:r>
            <a:r>
              <a:rPr b="1" lang="en-US" sz="2400">
                <a:solidFill>
                  <a:srgbClr val="7030A0"/>
                </a:solidFill>
                <a:latin typeface="Arial Narrow"/>
                <a:ea typeface="Arial Narrow"/>
                <a:cs typeface="Arial Narrow"/>
                <a:sym typeface="Arial Narrow"/>
              </a:rPr>
              <a:t>to control </a:t>
            </a:r>
            <a:r>
              <a:rPr b="1" lang="en-US" sz="2400">
                <a:solidFill>
                  <a:schemeClr val="dk1"/>
                </a:solidFill>
                <a:latin typeface="Arial Narrow"/>
                <a:ea typeface="Arial Narrow"/>
                <a:cs typeface="Arial Narrow"/>
                <a:sym typeface="Arial Narrow"/>
              </a:rPr>
              <a:t>or to </a:t>
            </a:r>
            <a:r>
              <a:rPr b="1" lang="en-US" sz="2400">
                <a:solidFill>
                  <a:srgbClr val="7030A0"/>
                </a:solidFill>
                <a:latin typeface="Arial Narrow"/>
                <a:ea typeface="Arial Narrow"/>
                <a:cs typeface="Arial Narrow"/>
                <a:sym typeface="Arial Narrow"/>
              </a:rPr>
              <a:t>prevent</a:t>
            </a:r>
            <a:r>
              <a:rPr b="1" lang="en-US" sz="2400">
                <a:solidFill>
                  <a:schemeClr val="dk1"/>
                </a:solidFill>
                <a:latin typeface="Arial Narrow"/>
                <a:ea typeface="Arial Narrow"/>
                <a:cs typeface="Arial Narrow"/>
                <a:sym typeface="Arial Narrow"/>
              </a:rPr>
              <a:t> vertigo</a:t>
            </a:r>
            <a:endParaRPr b="1" sz="2400">
              <a:solidFill>
                <a:schemeClr val="dk1"/>
              </a:solidFill>
              <a:latin typeface="Arial Narrow"/>
              <a:ea typeface="Arial Narrow"/>
              <a:cs typeface="Arial Narrow"/>
              <a:sym typeface="Arial Narrow"/>
            </a:endParaRPr>
          </a:p>
        </p:txBody>
      </p:sp>
      <p:sp>
        <p:nvSpPr>
          <p:cNvPr id="117" name="Google Shape;117;p2"/>
          <p:cNvSpPr txBox="1"/>
          <p:nvPr/>
        </p:nvSpPr>
        <p:spPr>
          <a:xfrm>
            <a:off x="457200" y="4267200"/>
            <a:ext cx="4648200" cy="425758"/>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514350" lvl="0" marL="514350" marR="0" rtl="0" algn="l">
              <a:lnSpc>
                <a:spcPct val="108333"/>
              </a:lnSpc>
              <a:spcBef>
                <a:spcPts val="0"/>
              </a:spcBef>
              <a:spcAft>
                <a:spcPts val="0"/>
              </a:spcAft>
              <a:buNone/>
            </a:pPr>
            <a:r>
              <a:rPr b="1" lang="en-US" sz="2400">
                <a:solidFill>
                  <a:schemeClr val="dk1"/>
                </a:solidFill>
                <a:latin typeface="Arial Narrow"/>
                <a:ea typeface="Arial Narrow"/>
                <a:cs typeface="Arial Narrow"/>
                <a:sym typeface="Arial Narrow"/>
              </a:rPr>
              <a:t>To hint on some disorders of balance</a:t>
            </a:r>
            <a:endParaRPr/>
          </a:p>
        </p:txBody>
      </p:sp>
      <p:sp>
        <p:nvSpPr>
          <p:cNvPr id="118" name="Google Shape;118;p2"/>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0"/>
          <p:cNvSpPr txBox="1"/>
          <p:nvPr/>
        </p:nvSpPr>
        <p:spPr>
          <a:xfrm>
            <a:off x="2590800" y="381000"/>
            <a:ext cx="37338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Algerian"/>
                <a:ea typeface="Algerian"/>
                <a:cs typeface="Algerian"/>
                <a:sym typeface="Algerian"/>
              </a:rPr>
              <a:t>Synopsis</a:t>
            </a:r>
            <a:endParaRPr b="1" sz="3200">
              <a:solidFill>
                <a:schemeClr val="dk1"/>
              </a:solidFill>
              <a:latin typeface="Algerian"/>
              <a:ea typeface="Algerian"/>
              <a:cs typeface="Algerian"/>
              <a:sym typeface="Algerian"/>
            </a:endParaRPr>
          </a:p>
        </p:txBody>
      </p:sp>
      <p:sp>
        <p:nvSpPr>
          <p:cNvPr id="361" name="Google Shape;361;p20"/>
          <p:cNvSpPr/>
          <p:nvPr/>
        </p:nvSpPr>
        <p:spPr>
          <a:xfrm>
            <a:off x="381000" y="1397000"/>
            <a:ext cx="8534400" cy="50800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rgbClr val="AF0F5B"/>
              </a:buClr>
              <a:buSzPts val="1200"/>
              <a:buFont typeface="Rockwell"/>
              <a:buChar char="•"/>
            </a:pPr>
            <a:r>
              <a:rPr b="1" i="0" lang="en-US" sz="1200" u="none" cap="none" strike="noStrike">
                <a:solidFill>
                  <a:srgbClr val="AF0F5B"/>
                </a:solidFill>
                <a:latin typeface="Rockwell"/>
                <a:ea typeface="Rockwell"/>
                <a:cs typeface="Rockwell"/>
                <a:sym typeface="Rockwell"/>
              </a:rPr>
              <a:t>Drugs Affecting Balance</a:t>
            </a:r>
            <a:endParaRPr b="1" i="0" sz="1200" u="none" cap="none" strike="noStrike">
              <a:solidFill>
                <a:srgbClr val="AF0F5B"/>
              </a:solidFill>
              <a:latin typeface="Rockwell"/>
              <a:ea typeface="Rockwell"/>
              <a:cs typeface="Rockwell"/>
              <a:sym typeface="Rockwell"/>
            </a:endParaRPr>
          </a:p>
          <a:p>
            <a:pPr indent="-114300" lvl="2" marL="228600" marR="0" rtl="0" algn="l">
              <a:lnSpc>
                <a:spcPct val="75000"/>
              </a:lnSpc>
              <a:spcBef>
                <a:spcPts val="120"/>
              </a:spcBef>
              <a:spcAft>
                <a:spcPts val="0"/>
              </a:spcAft>
              <a:buClr>
                <a:schemeClr val="dk1"/>
              </a:buClr>
              <a:buSzPts val="1200"/>
              <a:buFont typeface="Rockwell"/>
              <a:buChar char="•"/>
            </a:pPr>
            <a:r>
              <a:rPr b="1" i="0" lang="en-US" sz="1200" u="none" cap="none" strike="noStrike">
                <a:solidFill>
                  <a:schemeClr val="dk1"/>
                </a:solidFill>
                <a:latin typeface="Rockwell"/>
                <a:ea typeface="Rockwell"/>
                <a:cs typeface="Rockwell"/>
                <a:sym typeface="Rockwell"/>
              </a:rPr>
              <a:t>Drugs to </a:t>
            </a:r>
            <a:r>
              <a:rPr b="1" i="0" lang="en-US" sz="1200" u="none" cap="none" strike="noStrike">
                <a:solidFill>
                  <a:srgbClr val="FF0000"/>
                </a:solidFill>
                <a:latin typeface="Rockwell"/>
                <a:ea typeface="Rockwell"/>
                <a:cs typeface="Rockwell"/>
                <a:sym typeface="Rockwell"/>
              </a:rPr>
              <a:t>treat</a:t>
            </a:r>
            <a:r>
              <a:rPr b="1" i="0" lang="en-US" sz="1200" u="none" cap="none" strike="noStrike">
                <a:solidFill>
                  <a:schemeClr val="dk1"/>
                </a:solidFill>
                <a:latin typeface="Rockwell"/>
                <a:ea typeface="Rockwell"/>
                <a:cs typeface="Rockwell"/>
                <a:sym typeface="Rockwell"/>
              </a:rPr>
              <a:t> vertigo</a:t>
            </a:r>
            <a:endParaRPr b="1" i="0" sz="1200" u="none" cap="none" strike="noStrike">
              <a:solidFill>
                <a:schemeClr val="dk1"/>
              </a:solidFill>
              <a:latin typeface="Rockwell"/>
              <a:ea typeface="Rockwell"/>
              <a:cs typeface="Rockwell"/>
              <a:sym typeface="Rockwell"/>
            </a:endParaRPr>
          </a:p>
          <a:p>
            <a:pPr indent="-114300" lvl="3" marL="342900" marR="0" rtl="0" algn="l">
              <a:lnSpc>
                <a:spcPct val="75000"/>
              </a:lnSpc>
              <a:spcBef>
                <a:spcPts val="120"/>
              </a:spcBef>
              <a:spcAft>
                <a:spcPts val="0"/>
              </a:spcAft>
              <a:buClr>
                <a:schemeClr val="dk1"/>
              </a:buClr>
              <a:buSzPts val="1400"/>
              <a:buFont typeface="Rockwell"/>
              <a:buChar char="•"/>
            </a:pPr>
            <a:r>
              <a:rPr b="0" i="0" lang="en-US" sz="1400" u="none" cap="none" strike="noStrike">
                <a:solidFill>
                  <a:schemeClr val="dk1"/>
                </a:solidFill>
                <a:latin typeface="Rockwell"/>
                <a:ea typeface="Rockwell"/>
                <a:cs typeface="Rockwell"/>
                <a:sym typeface="Rockwell"/>
              </a:rPr>
              <a:t>Specific</a:t>
            </a:r>
            <a:endParaRPr b="0" i="0" sz="1400" u="none" cap="none" strike="noStrike">
              <a:solidFill>
                <a:schemeClr val="dk1"/>
              </a:solidFill>
              <a:latin typeface="Rockwell"/>
              <a:ea typeface="Rockwell"/>
              <a:cs typeface="Rockwell"/>
              <a:sym typeface="Rockwell"/>
            </a:endParaRPr>
          </a:p>
          <a:p>
            <a:pPr indent="-114300" lvl="4" marL="457200" marR="0" rtl="0" algn="l">
              <a:lnSpc>
                <a:spcPct val="75000"/>
              </a:lnSpc>
              <a:spcBef>
                <a:spcPts val="140"/>
              </a:spcBef>
              <a:spcAft>
                <a:spcPts val="0"/>
              </a:spcAft>
              <a:buClr>
                <a:schemeClr val="dk1"/>
              </a:buClr>
              <a:buSzPts val="1100"/>
              <a:buFont typeface="Rockwell"/>
              <a:buChar char="•"/>
            </a:pPr>
            <a:r>
              <a:rPr b="1" i="0" lang="en-US" sz="1100" u="none" cap="none" strike="noStrike">
                <a:solidFill>
                  <a:schemeClr val="dk1"/>
                </a:solidFill>
                <a:latin typeface="Rockwell"/>
                <a:ea typeface="Rockwell"/>
                <a:cs typeface="Rockwell"/>
                <a:sym typeface="Rockwell"/>
              </a:rPr>
              <a:t>e.g. Antibiotics</a:t>
            </a:r>
            <a:endParaRPr b="1" i="0" sz="1100" u="none" cap="none" strike="noStrike">
              <a:solidFill>
                <a:schemeClr val="dk1"/>
              </a:solidFill>
              <a:latin typeface="Rockwell"/>
              <a:ea typeface="Rockwell"/>
              <a:cs typeface="Rockwell"/>
              <a:sym typeface="Rockwell"/>
            </a:endParaRPr>
          </a:p>
          <a:p>
            <a:pPr indent="0" lvl="4" marL="457200" marR="0" rtl="0" algn="l">
              <a:lnSpc>
                <a:spcPct val="75000"/>
              </a:lnSpc>
              <a:spcBef>
                <a:spcPts val="11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0" lvl="3" marL="342900" marR="0" rtl="0" algn="l">
              <a:lnSpc>
                <a:spcPct val="75000"/>
              </a:lnSpc>
              <a:spcBef>
                <a:spcPts val="18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114300" lvl="3" marL="342900" marR="0" rtl="0" algn="l">
              <a:lnSpc>
                <a:spcPct val="75000"/>
              </a:lnSpc>
              <a:spcBef>
                <a:spcPts val="180"/>
              </a:spcBef>
              <a:spcAft>
                <a:spcPts val="0"/>
              </a:spcAft>
              <a:buClr>
                <a:schemeClr val="dk1"/>
              </a:buClr>
              <a:buSzPts val="1400"/>
              <a:buFont typeface="Rockwell"/>
              <a:buChar char="•"/>
            </a:pPr>
            <a:r>
              <a:rPr b="0" i="0" lang="en-US" sz="1400" u="none" cap="none" strike="noStrike">
                <a:solidFill>
                  <a:schemeClr val="dk1"/>
                </a:solidFill>
                <a:latin typeface="Rockwell"/>
                <a:ea typeface="Rockwell"/>
                <a:cs typeface="Rockwell"/>
                <a:sym typeface="Rockwell"/>
              </a:rPr>
              <a:t>Symptomatic</a:t>
            </a:r>
            <a:endParaRPr b="0" i="0" sz="1400" u="none" cap="none" strike="noStrike">
              <a:solidFill>
                <a:schemeClr val="dk1"/>
              </a:solidFill>
              <a:latin typeface="Rockwell"/>
              <a:ea typeface="Rockwell"/>
              <a:cs typeface="Rockwell"/>
              <a:sym typeface="Rockwell"/>
            </a:endParaRPr>
          </a:p>
          <a:p>
            <a:pPr indent="-114300" lvl="4" marL="457200" marR="0" rtl="0" algn="l">
              <a:lnSpc>
                <a:spcPct val="75000"/>
              </a:lnSpc>
              <a:spcBef>
                <a:spcPts val="140"/>
              </a:spcBef>
              <a:spcAft>
                <a:spcPts val="0"/>
              </a:spcAft>
              <a:buClr>
                <a:schemeClr val="dk1"/>
              </a:buClr>
              <a:buSzPts val="1100"/>
              <a:buFont typeface="Rockwell"/>
              <a:buChar char="•"/>
            </a:pPr>
            <a:r>
              <a:rPr b="1" i="0" lang="en-US" sz="1100" u="none" cap="none" strike="noStrike">
                <a:solidFill>
                  <a:schemeClr val="dk1"/>
                </a:solidFill>
                <a:latin typeface="Rockwell"/>
                <a:ea typeface="Rockwell"/>
                <a:cs typeface="Rockwell"/>
                <a:sym typeface="Rockwell"/>
              </a:rPr>
              <a:t>Vestibular suppressants</a:t>
            </a:r>
            <a:endParaRPr b="1" i="0" sz="1100" u="none" cap="none" strike="noStrike">
              <a:solidFill>
                <a:schemeClr val="dk1"/>
              </a:solidFill>
              <a:latin typeface="Rockwell"/>
              <a:ea typeface="Rockwell"/>
              <a:cs typeface="Rockwell"/>
              <a:sym typeface="Rockwell"/>
            </a:endParaRPr>
          </a:p>
          <a:p>
            <a:pPr indent="-114300" lvl="5" marL="571500" marR="0" rtl="0" algn="l">
              <a:lnSpc>
                <a:spcPct val="75000"/>
              </a:lnSpc>
              <a:spcBef>
                <a:spcPts val="110"/>
              </a:spcBef>
              <a:spcAft>
                <a:spcPts val="0"/>
              </a:spcAft>
              <a:buClr>
                <a:schemeClr val="dk1"/>
              </a:buClr>
              <a:buSzPts val="1100"/>
              <a:buFont typeface="Rockwell"/>
              <a:buChar char="•"/>
            </a:pPr>
            <a:r>
              <a:rPr b="1" i="0" lang="en-US" sz="1100" u="none" cap="none" strike="noStrike">
                <a:solidFill>
                  <a:schemeClr val="dk1"/>
                </a:solidFill>
                <a:latin typeface="Rockwell"/>
                <a:ea typeface="Rockwell"/>
                <a:cs typeface="Rockwell"/>
                <a:sym typeface="Rockwell"/>
              </a:rPr>
              <a:t>Anticholinergics</a:t>
            </a:r>
            <a:endParaRPr b="1" i="0" sz="1100" u="none" cap="none" strike="noStrike">
              <a:solidFill>
                <a:schemeClr val="dk1"/>
              </a:solidFill>
              <a:latin typeface="Rockwell"/>
              <a:ea typeface="Rockwell"/>
              <a:cs typeface="Rockwell"/>
              <a:sym typeface="Rockwell"/>
            </a:endParaRPr>
          </a:p>
          <a:p>
            <a:pPr indent="-114300" lvl="6" marL="685800" marR="0" rtl="0" algn="l">
              <a:lnSpc>
                <a:spcPct val="75000"/>
              </a:lnSpc>
              <a:spcBef>
                <a:spcPts val="110"/>
              </a:spcBef>
              <a:spcAft>
                <a:spcPts val="0"/>
              </a:spcAft>
              <a:buClr>
                <a:schemeClr val="dk1"/>
              </a:buClr>
              <a:buSzPts val="1100"/>
              <a:buFont typeface="Rockwell"/>
              <a:buChar char="•"/>
            </a:pPr>
            <a:r>
              <a:rPr b="1" i="0" lang="en-US" sz="1100" u="none" cap="none" strike="noStrike">
                <a:solidFill>
                  <a:schemeClr val="dk1"/>
                </a:solidFill>
                <a:latin typeface="Rockwell"/>
                <a:ea typeface="Rockwell"/>
                <a:cs typeface="Rockwell"/>
                <a:sym typeface="Rockwell"/>
              </a:rPr>
              <a:t>Benzodiazepines</a:t>
            </a:r>
            <a:endParaRPr b="1" i="0" sz="1100" u="none" cap="none" strike="noStrike">
              <a:solidFill>
                <a:schemeClr val="dk1"/>
              </a:solidFill>
              <a:latin typeface="Rockwell"/>
              <a:ea typeface="Rockwell"/>
              <a:cs typeface="Rockwell"/>
              <a:sym typeface="Rockwell"/>
            </a:endParaRPr>
          </a:p>
          <a:p>
            <a:pPr indent="-114300" lvl="7" marL="800100" marR="0" rtl="0" algn="l">
              <a:lnSpc>
                <a:spcPct val="75000"/>
              </a:lnSpc>
              <a:spcBef>
                <a:spcPts val="110"/>
              </a:spcBef>
              <a:spcAft>
                <a:spcPts val="0"/>
              </a:spcAft>
              <a:buClr>
                <a:schemeClr val="dk1"/>
              </a:buClr>
              <a:buSzPts val="1100"/>
              <a:buFont typeface="Rockwell"/>
              <a:buChar char="•"/>
            </a:pPr>
            <a:r>
              <a:rPr b="1" i="0" lang="en-US" sz="1100" u="none" cap="none" strike="noStrike">
                <a:solidFill>
                  <a:schemeClr val="dk1"/>
                </a:solidFill>
                <a:latin typeface="Rockwell"/>
                <a:ea typeface="Rockwell"/>
                <a:cs typeface="Rockwell"/>
                <a:sym typeface="Rockwell"/>
              </a:rPr>
              <a:t>Betahistine</a:t>
            </a:r>
            <a:endParaRPr b="1" i="0" sz="1100" u="none" cap="none" strike="noStrike">
              <a:solidFill>
                <a:schemeClr val="dk1"/>
              </a:solidFill>
              <a:latin typeface="Rockwell"/>
              <a:ea typeface="Rockwell"/>
              <a:cs typeface="Rockwell"/>
              <a:sym typeface="Rockwell"/>
            </a:endParaRPr>
          </a:p>
          <a:p>
            <a:pPr indent="0" lvl="7" marL="800100" marR="0" rtl="0" algn="l">
              <a:lnSpc>
                <a:spcPct val="75000"/>
              </a:lnSpc>
              <a:spcBef>
                <a:spcPts val="11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0" lvl="6" marL="685800" marR="0" rtl="0" algn="l">
              <a:lnSpc>
                <a:spcPct val="75000"/>
              </a:lnSpc>
              <a:spcBef>
                <a:spcPts val="18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0" lvl="5" marL="571500" marR="0" rtl="0" algn="l">
              <a:lnSpc>
                <a:spcPct val="75000"/>
              </a:lnSpc>
              <a:spcBef>
                <a:spcPts val="18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0" lvl="4" marL="457200" marR="0" rtl="0" algn="l">
              <a:lnSpc>
                <a:spcPct val="75000"/>
              </a:lnSpc>
              <a:spcBef>
                <a:spcPts val="18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114300" lvl="4" marL="457200" marR="0" rtl="0" algn="l">
              <a:lnSpc>
                <a:spcPct val="75000"/>
              </a:lnSpc>
              <a:spcBef>
                <a:spcPts val="180"/>
              </a:spcBef>
              <a:spcAft>
                <a:spcPts val="0"/>
              </a:spcAft>
              <a:buClr>
                <a:schemeClr val="dk1"/>
              </a:buClr>
              <a:buSzPts val="1100"/>
              <a:buFont typeface="Rockwell"/>
              <a:buChar char="•"/>
            </a:pPr>
            <a:r>
              <a:rPr b="1" i="0" lang="en-US" sz="1100" u="none" cap="none" strike="noStrike">
                <a:solidFill>
                  <a:schemeClr val="dk1"/>
                </a:solidFill>
                <a:latin typeface="Rockwell"/>
                <a:ea typeface="Rockwell"/>
                <a:cs typeface="Rockwell"/>
                <a:sym typeface="Rockwell"/>
              </a:rPr>
              <a:t>Antiemetics</a:t>
            </a:r>
            <a:endParaRPr b="1" i="0" sz="1100" u="none" cap="none" strike="noStrike">
              <a:solidFill>
                <a:schemeClr val="dk1"/>
              </a:solidFill>
              <a:latin typeface="Rockwell"/>
              <a:ea typeface="Rockwell"/>
              <a:cs typeface="Rockwell"/>
              <a:sym typeface="Rockwell"/>
            </a:endParaRPr>
          </a:p>
          <a:p>
            <a:pPr indent="-114300" lvl="5" marL="571500" marR="0" rtl="0" algn="l">
              <a:lnSpc>
                <a:spcPct val="75000"/>
              </a:lnSpc>
              <a:spcBef>
                <a:spcPts val="110"/>
              </a:spcBef>
              <a:spcAft>
                <a:spcPts val="0"/>
              </a:spcAft>
              <a:buClr>
                <a:schemeClr val="dk1"/>
              </a:buClr>
              <a:buSzPts val="1100"/>
              <a:buFont typeface="Rockwell"/>
              <a:buChar char="•"/>
            </a:pPr>
            <a:r>
              <a:rPr b="1" i="0" lang="en-US" sz="1100" u="none" cap="none" strike="noStrike">
                <a:solidFill>
                  <a:schemeClr val="dk1"/>
                </a:solidFill>
                <a:latin typeface="Rockwell"/>
                <a:ea typeface="Rockwell"/>
                <a:cs typeface="Rockwell"/>
                <a:sym typeface="Rockwell"/>
              </a:rPr>
              <a:t>Antihistamines</a:t>
            </a:r>
            <a:endParaRPr b="1" i="0" sz="1100" u="none" cap="none" strike="noStrike">
              <a:solidFill>
                <a:schemeClr val="dk1"/>
              </a:solidFill>
              <a:latin typeface="Rockwell"/>
              <a:ea typeface="Rockwell"/>
              <a:cs typeface="Rockwell"/>
              <a:sym typeface="Rockwell"/>
            </a:endParaRPr>
          </a:p>
          <a:p>
            <a:pPr indent="-114300" lvl="6" marL="685800" marR="0" rtl="0" algn="l">
              <a:lnSpc>
                <a:spcPct val="75000"/>
              </a:lnSpc>
              <a:spcBef>
                <a:spcPts val="110"/>
              </a:spcBef>
              <a:spcAft>
                <a:spcPts val="0"/>
              </a:spcAft>
              <a:buClr>
                <a:schemeClr val="dk1"/>
              </a:buClr>
              <a:buSzPts val="1100"/>
              <a:buFont typeface="Rockwell"/>
              <a:buChar char="•"/>
            </a:pPr>
            <a:r>
              <a:rPr b="1" i="0" lang="en-US" sz="1100" u="none" cap="none" strike="noStrike">
                <a:solidFill>
                  <a:schemeClr val="dk1"/>
                </a:solidFill>
                <a:latin typeface="Rockwell"/>
                <a:ea typeface="Rockwell"/>
                <a:cs typeface="Rockwell"/>
                <a:sym typeface="Rockwell"/>
              </a:rPr>
              <a:t>Phenothiazines</a:t>
            </a:r>
            <a:endParaRPr b="1" i="0" sz="1100" u="none" cap="none" strike="noStrike">
              <a:solidFill>
                <a:schemeClr val="dk1"/>
              </a:solidFill>
              <a:latin typeface="Rockwell"/>
              <a:ea typeface="Rockwell"/>
              <a:cs typeface="Rockwell"/>
              <a:sym typeface="Rockwell"/>
            </a:endParaRPr>
          </a:p>
          <a:p>
            <a:pPr indent="-114300" lvl="7" marL="800100" marR="0" rtl="0" algn="l">
              <a:lnSpc>
                <a:spcPct val="75000"/>
              </a:lnSpc>
              <a:spcBef>
                <a:spcPts val="110"/>
              </a:spcBef>
              <a:spcAft>
                <a:spcPts val="0"/>
              </a:spcAft>
              <a:buClr>
                <a:schemeClr val="dk1"/>
              </a:buClr>
              <a:buSzPts val="1100"/>
              <a:buFont typeface="Rockwell"/>
              <a:buChar char="•"/>
            </a:pPr>
            <a:r>
              <a:rPr b="1" i="0" lang="en-US" sz="1100" u="none" cap="none" strike="noStrike">
                <a:solidFill>
                  <a:schemeClr val="dk1"/>
                </a:solidFill>
                <a:latin typeface="Rockwell"/>
                <a:ea typeface="Rockwell"/>
                <a:cs typeface="Rockwell"/>
                <a:sym typeface="Rockwell"/>
              </a:rPr>
              <a:t>Dopamine antagonist</a:t>
            </a:r>
            <a:endParaRPr b="1" i="0" sz="1100" u="none" cap="none" strike="noStrike">
              <a:solidFill>
                <a:schemeClr val="dk1"/>
              </a:solidFill>
              <a:latin typeface="Rockwell"/>
              <a:ea typeface="Rockwell"/>
              <a:cs typeface="Rockwell"/>
              <a:sym typeface="Rockwell"/>
            </a:endParaRPr>
          </a:p>
          <a:p>
            <a:pPr indent="0" lvl="7" marL="800100" marR="0" rtl="0" algn="l">
              <a:lnSpc>
                <a:spcPct val="75000"/>
              </a:lnSpc>
              <a:spcBef>
                <a:spcPts val="11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0" lvl="6" marL="685800" marR="0" rtl="0" algn="l">
              <a:lnSpc>
                <a:spcPct val="75000"/>
              </a:lnSpc>
              <a:spcBef>
                <a:spcPts val="18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0" lvl="5" marL="571500" marR="0" rtl="0" algn="l">
              <a:lnSpc>
                <a:spcPct val="75000"/>
              </a:lnSpc>
              <a:spcBef>
                <a:spcPts val="18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0" lvl="4" marL="457200" marR="0" rtl="0" algn="l">
              <a:lnSpc>
                <a:spcPct val="75000"/>
              </a:lnSpc>
              <a:spcBef>
                <a:spcPts val="18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0" lvl="3" marL="342900" marR="0" rtl="0" algn="l">
              <a:lnSpc>
                <a:spcPct val="75000"/>
              </a:lnSpc>
              <a:spcBef>
                <a:spcPts val="18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114300" lvl="3" marL="342900" marR="0" rtl="0" algn="l">
              <a:lnSpc>
                <a:spcPct val="75000"/>
              </a:lnSpc>
              <a:spcBef>
                <a:spcPts val="180"/>
              </a:spcBef>
              <a:spcAft>
                <a:spcPts val="0"/>
              </a:spcAft>
              <a:buClr>
                <a:schemeClr val="dk1"/>
              </a:buClr>
              <a:buSzPts val="1400"/>
              <a:buFont typeface="Rockwell"/>
              <a:buChar char="•"/>
            </a:pPr>
            <a:r>
              <a:rPr b="0" i="0" lang="en-US" sz="1400" u="none" cap="none" strike="noStrike">
                <a:solidFill>
                  <a:schemeClr val="dk1"/>
                </a:solidFill>
                <a:latin typeface="Rockwell"/>
                <a:ea typeface="Rockwell"/>
                <a:cs typeface="Rockwell"/>
                <a:sym typeface="Rockwell"/>
              </a:rPr>
              <a:t>Prophylactic</a:t>
            </a:r>
            <a:endParaRPr b="0" i="0" sz="1400" u="none" cap="none" strike="noStrike">
              <a:solidFill>
                <a:schemeClr val="dk1"/>
              </a:solidFill>
              <a:latin typeface="Rockwell"/>
              <a:ea typeface="Rockwell"/>
              <a:cs typeface="Rockwell"/>
              <a:sym typeface="Rockwell"/>
            </a:endParaRPr>
          </a:p>
          <a:p>
            <a:pPr indent="-114300" lvl="4" marL="457200" marR="0" rtl="0" algn="l">
              <a:lnSpc>
                <a:spcPct val="75000"/>
              </a:lnSpc>
              <a:spcBef>
                <a:spcPts val="140"/>
              </a:spcBef>
              <a:spcAft>
                <a:spcPts val="0"/>
              </a:spcAft>
              <a:buClr>
                <a:schemeClr val="dk1"/>
              </a:buClr>
              <a:buSzPts val="1100"/>
              <a:buFont typeface="Rockwell"/>
              <a:buChar char="•"/>
            </a:pPr>
            <a:r>
              <a:rPr b="1" i="0" lang="en-US" sz="1100" u="none" cap="none" strike="noStrike">
                <a:solidFill>
                  <a:schemeClr val="dk1"/>
                </a:solidFill>
                <a:latin typeface="Rockwell"/>
                <a:ea typeface="Rockwell"/>
                <a:cs typeface="Rockwell"/>
                <a:sym typeface="Rockwell"/>
              </a:rPr>
              <a:t>Diuretics</a:t>
            </a:r>
            <a:endParaRPr b="1" i="0" sz="1100" u="none" cap="none" strike="noStrike">
              <a:solidFill>
                <a:schemeClr val="dk1"/>
              </a:solidFill>
              <a:latin typeface="Rockwell"/>
              <a:ea typeface="Rockwell"/>
              <a:cs typeface="Rockwell"/>
              <a:sym typeface="Rockwell"/>
            </a:endParaRPr>
          </a:p>
          <a:p>
            <a:pPr indent="-114300" lvl="5" marL="571500" marR="0" rtl="0" algn="l">
              <a:lnSpc>
                <a:spcPct val="75000"/>
              </a:lnSpc>
              <a:spcBef>
                <a:spcPts val="110"/>
              </a:spcBef>
              <a:spcAft>
                <a:spcPts val="0"/>
              </a:spcAft>
              <a:buClr>
                <a:schemeClr val="dk1"/>
              </a:buClr>
              <a:buSzPts val="1100"/>
              <a:buFont typeface="Rockwell"/>
              <a:buChar char="•"/>
            </a:pPr>
            <a:r>
              <a:rPr b="1" i="0" lang="en-US" sz="1100" u="none" cap="none" strike="noStrike">
                <a:solidFill>
                  <a:schemeClr val="dk1"/>
                </a:solidFill>
                <a:latin typeface="Rockwell"/>
                <a:ea typeface="Rockwell"/>
                <a:cs typeface="Rockwell"/>
                <a:sym typeface="Rockwell"/>
              </a:rPr>
              <a:t>Corticosteroids</a:t>
            </a:r>
            <a:endParaRPr b="1" i="0" sz="1100" u="none" cap="none" strike="noStrike">
              <a:solidFill>
                <a:schemeClr val="dk1"/>
              </a:solidFill>
              <a:latin typeface="Rockwell"/>
              <a:ea typeface="Rockwell"/>
              <a:cs typeface="Rockwell"/>
              <a:sym typeface="Rockwell"/>
            </a:endParaRPr>
          </a:p>
          <a:p>
            <a:pPr indent="-114300" lvl="6" marL="685800" marR="0" rtl="0" algn="l">
              <a:lnSpc>
                <a:spcPct val="75000"/>
              </a:lnSpc>
              <a:spcBef>
                <a:spcPts val="110"/>
              </a:spcBef>
              <a:spcAft>
                <a:spcPts val="0"/>
              </a:spcAft>
              <a:buClr>
                <a:schemeClr val="dk1"/>
              </a:buClr>
              <a:buSzPts val="1100"/>
              <a:buFont typeface="Rockwell"/>
              <a:buChar char="•"/>
            </a:pPr>
            <a:r>
              <a:rPr b="1" i="0" lang="en-US" sz="1100" u="none" cap="none" strike="noStrike">
                <a:solidFill>
                  <a:schemeClr val="dk1"/>
                </a:solidFill>
                <a:latin typeface="Rockwell"/>
                <a:ea typeface="Rockwell"/>
                <a:cs typeface="Rockwell"/>
                <a:sym typeface="Rockwell"/>
              </a:rPr>
              <a:t>Ca/K</a:t>
            </a:r>
            <a:endParaRPr/>
          </a:p>
          <a:p>
            <a:pPr indent="-114300" lvl="6" marL="685800" marR="0" rtl="0" algn="l">
              <a:lnSpc>
                <a:spcPct val="75000"/>
              </a:lnSpc>
              <a:spcBef>
                <a:spcPts val="110"/>
              </a:spcBef>
              <a:spcAft>
                <a:spcPts val="0"/>
              </a:spcAft>
              <a:buClr>
                <a:schemeClr val="dk1"/>
              </a:buClr>
              <a:buSzPts val="1100"/>
              <a:buFont typeface="Rockwell"/>
              <a:buChar char="•"/>
            </a:pPr>
            <a:r>
              <a:rPr b="1" i="0" lang="en-US" sz="1100" u="none" cap="none" strike="noStrike">
                <a:solidFill>
                  <a:schemeClr val="dk1"/>
                </a:solidFill>
                <a:latin typeface="Rockwell"/>
                <a:ea typeface="Rockwell"/>
                <a:cs typeface="Rockwell"/>
                <a:sym typeface="Rockwell"/>
              </a:rPr>
              <a:t>antagonists</a:t>
            </a:r>
            <a:endParaRPr b="1" i="0" sz="1100" u="none" cap="none" strike="noStrike">
              <a:solidFill>
                <a:schemeClr val="dk1"/>
              </a:solidFill>
              <a:latin typeface="Rockwell"/>
              <a:ea typeface="Rockwell"/>
              <a:cs typeface="Rockwell"/>
              <a:sym typeface="Rockwell"/>
            </a:endParaRPr>
          </a:p>
          <a:p>
            <a:pPr indent="0" lvl="6" marL="685800" marR="0" rtl="0" algn="l">
              <a:lnSpc>
                <a:spcPct val="75000"/>
              </a:lnSpc>
              <a:spcBef>
                <a:spcPts val="11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0" lvl="5" marL="571500" marR="0" rtl="0" algn="l">
              <a:lnSpc>
                <a:spcPct val="75000"/>
              </a:lnSpc>
              <a:spcBef>
                <a:spcPts val="18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0" lvl="4" marL="457200" marR="0" rtl="0" algn="l">
              <a:lnSpc>
                <a:spcPct val="75000"/>
              </a:lnSpc>
              <a:spcBef>
                <a:spcPts val="18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0" lvl="3" marL="342900" marR="0" rtl="0" algn="l">
              <a:lnSpc>
                <a:spcPct val="75000"/>
              </a:lnSpc>
              <a:spcBef>
                <a:spcPts val="18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0" lvl="2" marL="228600" marR="0" rtl="0" algn="l">
              <a:lnSpc>
                <a:spcPct val="75000"/>
              </a:lnSpc>
              <a:spcBef>
                <a:spcPts val="18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114300" lvl="2" marL="228600" marR="0" rtl="0" algn="l">
              <a:lnSpc>
                <a:spcPct val="75000"/>
              </a:lnSpc>
              <a:spcBef>
                <a:spcPts val="180"/>
              </a:spcBef>
              <a:spcAft>
                <a:spcPts val="0"/>
              </a:spcAft>
              <a:buClr>
                <a:schemeClr val="dk1"/>
              </a:buClr>
              <a:buSzPts val="1200"/>
              <a:buFont typeface="Rockwell"/>
              <a:buChar char="•"/>
            </a:pPr>
            <a:r>
              <a:rPr b="1" i="0" lang="en-US" sz="1200" u="none" cap="none" strike="noStrike">
                <a:solidFill>
                  <a:schemeClr val="dk1"/>
                </a:solidFill>
                <a:latin typeface="Rockwell"/>
                <a:ea typeface="Rockwell"/>
                <a:cs typeface="Rockwell"/>
                <a:sym typeface="Rockwell"/>
              </a:rPr>
              <a:t>Drugs </a:t>
            </a:r>
            <a:r>
              <a:rPr b="1" i="0" lang="en-US" sz="1200" u="none" cap="none" strike="noStrike">
                <a:solidFill>
                  <a:srgbClr val="FF0000"/>
                </a:solidFill>
                <a:latin typeface="Rockwell"/>
                <a:ea typeface="Rockwell"/>
                <a:cs typeface="Rockwell"/>
                <a:sym typeface="Rockwell"/>
              </a:rPr>
              <a:t>inducing</a:t>
            </a:r>
            <a:r>
              <a:rPr b="1" i="0" lang="en-US" sz="1200" u="none" cap="none" strike="noStrike">
                <a:solidFill>
                  <a:schemeClr val="dk1"/>
                </a:solidFill>
                <a:latin typeface="Rockwell"/>
                <a:ea typeface="Rockwell"/>
                <a:cs typeface="Rockwell"/>
                <a:sym typeface="Rockwell"/>
              </a:rPr>
              <a:t> vertigo</a:t>
            </a:r>
            <a:endParaRPr b="1" i="0" sz="1200" u="none" cap="none" strike="noStrike">
              <a:solidFill>
                <a:schemeClr val="dk1"/>
              </a:solidFill>
              <a:latin typeface="Rockwell"/>
              <a:ea typeface="Rockwell"/>
              <a:cs typeface="Rockwell"/>
              <a:sym typeface="Rockwell"/>
            </a:endParaRPr>
          </a:p>
          <a:p>
            <a:pPr indent="-114300" lvl="3" marL="342900" marR="0" rtl="0" algn="l">
              <a:lnSpc>
                <a:spcPct val="75000"/>
              </a:lnSpc>
              <a:spcBef>
                <a:spcPts val="120"/>
              </a:spcBef>
              <a:spcAft>
                <a:spcPts val="0"/>
              </a:spcAft>
              <a:buClr>
                <a:schemeClr val="dk1"/>
              </a:buClr>
              <a:buSzPts val="1400"/>
              <a:buFont typeface="Rockwell"/>
              <a:buChar char="•"/>
            </a:pPr>
            <a:r>
              <a:rPr b="0" i="0" lang="en-US" sz="1400" u="none" cap="none" strike="noStrike">
                <a:solidFill>
                  <a:schemeClr val="dk1"/>
                </a:solidFill>
                <a:latin typeface="Rockwell"/>
                <a:ea typeface="Rockwell"/>
                <a:cs typeface="Rockwell"/>
                <a:sym typeface="Rockwell"/>
              </a:rPr>
              <a:t>Vestibular</a:t>
            </a:r>
            <a:r>
              <a:rPr b="0" i="0" lang="en-US" sz="1100" u="none" cap="none" strike="noStrike">
                <a:solidFill>
                  <a:schemeClr val="dk1"/>
                </a:solidFill>
                <a:latin typeface="Rockwell"/>
                <a:ea typeface="Rockwell"/>
                <a:cs typeface="Rockwell"/>
                <a:sym typeface="Rockwell"/>
              </a:rPr>
              <a:t> </a:t>
            </a:r>
            <a:r>
              <a:rPr b="0" i="0" lang="en-US" sz="1400" u="none" cap="none" strike="noStrike">
                <a:solidFill>
                  <a:schemeClr val="dk1"/>
                </a:solidFill>
                <a:latin typeface="Rockwell"/>
                <a:ea typeface="Rockwell"/>
                <a:cs typeface="Rockwell"/>
                <a:sym typeface="Rockwell"/>
              </a:rPr>
              <a:t>toxins</a:t>
            </a:r>
            <a:endParaRPr b="0" i="0" sz="1400" u="none" cap="none" strike="noStrike">
              <a:solidFill>
                <a:schemeClr val="dk1"/>
              </a:solidFill>
              <a:latin typeface="Rockwell"/>
              <a:ea typeface="Rockwell"/>
              <a:cs typeface="Rockwell"/>
              <a:sym typeface="Rockwell"/>
            </a:endParaRPr>
          </a:p>
          <a:p>
            <a:pPr indent="0" lvl="3" marL="342900" marR="0" rtl="0" algn="l">
              <a:lnSpc>
                <a:spcPct val="75000"/>
              </a:lnSpc>
              <a:spcBef>
                <a:spcPts val="14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114300" lvl="3" marL="342900" marR="0" rtl="0" algn="l">
              <a:lnSpc>
                <a:spcPct val="75000"/>
              </a:lnSpc>
              <a:spcBef>
                <a:spcPts val="180"/>
              </a:spcBef>
              <a:spcAft>
                <a:spcPts val="0"/>
              </a:spcAft>
              <a:buClr>
                <a:schemeClr val="dk1"/>
              </a:buClr>
              <a:buSzPts val="1400"/>
              <a:buFont typeface="Rockwell"/>
              <a:buChar char="•"/>
            </a:pPr>
            <a:r>
              <a:rPr b="0" i="0" lang="en-US" sz="1400" u="none" cap="none" strike="noStrike">
                <a:solidFill>
                  <a:schemeClr val="dk1"/>
                </a:solidFill>
                <a:latin typeface="Rockwell"/>
                <a:ea typeface="Rockwell"/>
                <a:cs typeface="Rockwell"/>
                <a:sym typeface="Rockwell"/>
              </a:rPr>
              <a:t>Mixed ototoxins</a:t>
            </a:r>
            <a:endParaRPr b="0" i="0" sz="1400" u="none" cap="none" strike="noStrike">
              <a:solidFill>
                <a:schemeClr val="dk1"/>
              </a:solidFill>
              <a:latin typeface="Rockwell"/>
              <a:ea typeface="Rockwell"/>
              <a:cs typeface="Rockwell"/>
              <a:sym typeface="Rockwell"/>
            </a:endParaRPr>
          </a:p>
          <a:p>
            <a:pPr indent="0" lvl="3" marL="342900" marR="0" rtl="0" algn="l">
              <a:lnSpc>
                <a:spcPct val="75000"/>
              </a:lnSpc>
              <a:spcBef>
                <a:spcPts val="14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a:p>
            <a:pPr indent="0" lvl="2" marL="228600" marR="0" rtl="0" algn="l">
              <a:lnSpc>
                <a:spcPct val="75000"/>
              </a:lnSpc>
              <a:spcBef>
                <a:spcPts val="180"/>
              </a:spcBef>
              <a:spcAft>
                <a:spcPts val="0"/>
              </a:spcAft>
              <a:buClr>
                <a:schemeClr val="dk1"/>
              </a:buClr>
              <a:buSzPts val="1800"/>
              <a:buFont typeface="Rockwell"/>
              <a:buNone/>
            </a:pPr>
            <a:r>
              <a:t/>
            </a:r>
            <a:endParaRPr b="0" i="0" sz="1800" u="none" cap="none" strike="noStrike">
              <a:solidFill>
                <a:schemeClr val="dk1"/>
              </a:solidFill>
              <a:latin typeface="Rockwell"/>
              <a:ea typeface="Rockwell"/>
              <a:cs typeface="Rockwell"/>
              <a:sym typeface="Rockwell"/>
            </a:endParaRPr>
          </a:p>
        </p:txBody>
      </p:sp>
      <p:pic>
        <p:nvPicPr>
          <p:cNvPr descr="https://balancechicago.files.wordpress.com/2009/08/cartoon1.jpg?w=300&amp;h=180" id="362" name="Google Shape;362;p20">
            <a:hlinkClick r:id="rId3"/>
          </p:cNvPr>
          <p:cNvPicPr preferRelativeResize="0"/>
          <p:nvPr/>
        </p:nvPicPr>
        <p:blipFill rotWithShape="1">
          <a:blip r:embed="rId4">
            <a:alphaModFix/>
          </a:blip>
          <a:srcRect b="0" l="0" r="0" t="0"/>
          <a:stretch/>
        </p:blipFill>
        <p:spPr>
          <a:xfrm>
            <a:off x="1295400" y="1905000"/>
            <a:ext cx="6629400" cy="4495800"/>
          </a:xfrm>
          <a:prstGeom prst="rect">
            <a:avLst/>
          </a:prstGeom>
          <a:noFill/>
          <a:ln>
            <a:noFill/>
          </a:ln>
        </p:spPr>
      </p:pic>
      <p:sp>
        <p:nvSpPr>
          <p:cNvPr id="363" name="Google Shape;363;p20"/>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nvSpPr>
        <p:spPr>
          <a:xfrm>
            <a:off x="609600" y="1676400"/>
            <a:ext cx="3886200" cy="52322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ockwell"/>
                <a:ea typeface="Rockwell"/>
                <a:cs typeface="Rockwell"/>
                <a:sym typeface="Rockwell"/>
              </a:rPr>
              <a:t>Balance Disorders</a:t>
            </a:r>
            <a:endParaRPr b="1" sz="2800">
              <a:solidFill>
                <a:schemeClr val="dk1"/>
              </a:solidFill>
              <a:latin typeface="Rockwell"/>
              <a:ea typeface="Rockwell"/>
              <a:cs typeface="Rockwell"/>
              <a:sym typeface="Rockwell"/>
            </a:endParaRPr>
          </a:p>
        </p:txBody>
      </p:sp>
      <p:sp>
        <p:nvSpPr>
          <p:cNvPr id="125" name="Google Shape;125;p3"/>
          <p:cNvSpPr txBox="1"/>
          <p:nvPr/>
        </p:nvSpPr>
        <p:spPr>
          <a:xfrm>
            <a:off x="623637" y="6093767"/>
            <a:ext cx="18288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Vertigo</a:t>
            </a:r>
            <a:endParaRPr/>
          </a:p>
        </p:txBody>
      </p:sp>
      <p:sp>
        <p:nvSpPr>
          <p:cNvPr id="126" name="Google Shape;126;p3"/>
          <p:cNvSpPr txBox="1"/>
          <p:nvPr/>
        </p:nvSpPr>
        <p:spPr>
          <a:xfrm>
            <a:off x="623637" y="4800600"/>
            <a:ext cx="27432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Light headedness</a:t>
            </a:r>
            <a:endParaRPr sz="2400">
              <a:solidFill>
                <a:schemeClr val="dk1"/>
              </a:solidFill>
              <a:latin typeface="Rockwell"/>
              <a:ea typeface="Rockwell"/>
              <a:cs typeface="Rockwell"/>
              <a:sym typeface="Rockwell"/>
            </a:endParaRPr>
          </a:p>
        </p:txBody>
      </p:sp>
      <p:sp>
        <p:nvSpPr>
          <p:cNvPr id="127" name="Google Shape;127;p3"/>
          <p:cNvSpPr txBox="1"/>
          <p:nvPr/>
        </p:nvSpPr>
        <p:spPr>
          <a:xfrm>
            <a:off x="609600" y="4191000"/>
            <a:ext cx="28194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Dizziness</a:t>
            </a:r>
            <a:endParaRPr sz="2400">
              <a:solidFill>
                <a:schemeClr val="dk1"/>
              </a:solidFill>
              <a:latin typeface="Rockwell"/>
              <a:ea typeface="Rockwell"/>
              <a:cs typeface="Rockwell"/>
              <a:sym typeface="Rockwell"/>
            </a:endParaRPr>
          </a:p>
        </p:txBody>
      </p:sp>
      <p:sp>
        <p:nvSpPr>
          <p:cNvPr id="128" name="Google Shape;128;p3"/>
          <p:cNvSpPr txBox="1"/>
          <p:nvPr/>
        </p:nvSpPr>
        <p:spPr>
          <a:xfrm>
            <a:off x="623637" y="3539569"/>
            <a:ext cx="1371600" cy="52322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ockwell"/>
                <a:ea typeface="Rockwell"/>
                <a:cs typeface="Rockwell"/>
                <a:sym typeface="Rockwell"/>
              </a:rPr>
              <a:t>Terms</a:t>
            </a:r>
            <a:endParaRPr b="1" sz="2800">
              <a:solidFill>
                <a:schemeClr val="dk1"/>
              </a:solidFill>
              <a:latin typeface="Rockwell"/>
              <a:ea typeface="Rockwell"/>
              <a:cs typeface="Rockwell"/>
              <a:sym typeface="Rockwell"/>
            </a:endParaRPr>
          </a:p>
        </p:txBody>
      </p:sp>
      <p:sp>
        <p:nvSpPr>
          <p:cNvPr id="129" name="Google Shape;129;p3"/>
          <p:cNvSpPr txBox="1"/>
          <p:nvPr/>
        </p:nvSpPr>
        <p:spPr>
          <a:xfrm>
            <a:off x="609600" y="2667000"/>
            <a:ext cx="3886200" cy="52322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Rockwell"/>
                <a:ea typeface="Rockwell"/>
                <a:cs typeface="Rockwell"/>
                <a:sym typeface="Rockwell"/>
              </a:rPr>
              <a:t>Definition</a:t>
            </a:r>
            <a:endParaRPr sz="2800">
              <a:solidFill>
                <a:schemeClr val="dk1"/>
              </a:solidFill>
              <a:latin typeface="Rockwell"/>
              <a:ea typeface="Rockwell"/>
              <a:cs typeface="Rockwell"/>
              <a:sym typeface="Rockwell"/>
            </a:endParaRPr>
          </a:p>
        </p:txBody>
      </p:sp>
      <p:sp>
        <p:nvSpPr>
          <p:cNvPr id="130" name="Google Shape;130;p3"/>
          <p:cNvSpPr txBox="1"/>
          <p:nvPr/>
        </p:nvSpPr>
        <p:spPr>
          <a:xfrm>
            <a:off x="609600" y="838200"/>
            <a:ext cx="76962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lgerian"/>
                <a:ea typeface="Algerian"/>
                <a:cs typeface="Algerian"/>
                <a:sym typeface="Algerian"/>
              </a:rPr>
              <a:t>Drugs Related to Balance System</a:t>
            </a:r>
            <a:endParaRPr b="1" sz="3200">
              <a:solidFill>
                <a:schemeClr val="dk1"/>
              </a:solidFill>
              <a:latin typeface="Algerian"/>
              <a:ea typeface="Algerian"/>
              <a:cs typeface="Algerian"/>
              <a:sym typeface="Algerian"/>
            </a:endParaRPr>
          </a:p>
        </p:txBody>
      </p:sp>
      <p:pic>
        <p:nvPicPr>
          <p:cNvPr descr="Vertigo is a hallucination of motion that in most cases implies a disorder of the inner ear or vestibular system." id="131" name="Google Shape;131;p3">
            <a:hlinkClick r:id="rId3"/>
          </p:cNvPr>
          <p:cNvPicPr preferRelativeResize="0"/>
          <p:nvPr/>
        </p:nvPicPr>
        <p:blipFill rotWithShape="1">
          <a:blip r:embed="rId4">
            <a:alphaModFix/>
          </a:blip>
          <a:srcRect b="0" l="0" r="0" t="0"/>
          <a:stretch/>
        </p:blipFill>
        <p:spPr>
          <a:xfrm>
            <a:off x="5181600" y="2057400"/>
            <a:ext cx="3505200" cy="4267200"/>
          </a:xfrm>
          <a:prstGeom prst="rect">
            <a:avLst/>
          </a:prstGeom>
          <a:noFill/>
          <a:ln>
            <a:noFill/>
          </a:ln>
        </p:spPr>
      </p:pic>
      <p:sp>
        <p:nvSpPr>
          <p:cNvPr id="132" name="Google Shape;132;p3"/>
          <p:cNvSpPr txBox="1"/>
          <p:nvPr/>
        </p:nvSpPr>
        <p:spPr>
          <a:xfrm>
            <a:off x="609600" y="5422612"/>
            <a:ext cx="2757237"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Ménière's</a:t>
            </a:r>
            <a:r>
              <a:rPr b="1" lang="en-US" sz="2400">
                <a:solidFill>
                  <a:schemeClr val="dk1"/>
                </a:solidFill>
                <a:latin typeface="Rockwell"/>
                <a:ea typeface="Rockwell"/>
                <a:cs typeface="Rockwell"/>
                <a:sym typeface="Rockwell"/>
              </a:rPr>
              <a:t> </a:t>
            </a:r>
            <a:r>
              <a:rPr lang="en-US" sz="2400">
                <a:solidFill>
                  <a:schemeClr val="dk1"/>
                </a:solidFill>
                <a:latin typeface="Rockwell"/>
                <a:ea typeface="Rockwell"/>
                <a:cs typeface="Rockwell"/>
                <a:sym typeface="Rockwell"/>
              </a:rPr>
              <a:t>disease</a:t>
            </a:r>
            <a:endParaRPr/>
          </a:p>
        </p:txBody>
      </p:sp>
      <p:sp>
        <p:nvSpPr>
          <p:cNvPr id="133" name="Google Shape;133;p3"/>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
          <p:cNvSpPr txBox="1"/>
          <p:nvPr/>
        </p:nvSpPr>
        <p:spPr>
          <a:xfrm>
            <a:off x="533400" y="6019800"/>
            <a:ext cx="54864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Abnormal eye movement (nystagmus).</a:t>
            </a:r>
            <a:endParaRPr b="1" sz="2400">
              <a:solidFill>
                <a:schemeClr val="dk1"/>
              </a:solidFill>
              <a:latin typeface="Arial Narrow"/>
              <a:ea typeface="Arial Narrow"/>
              <a:cs typeface="Arial Narrow"/>
              <a:sym typeface="Arial Narrow"/>
            </a:endParaRPr>
          </a:p>
        </p:txBody>
      </p:sp>
      <p:sp>
        <p:nvSpPr>
          <p:cNvPr id="140" name="Google Shape;140;p4"/>
          <p:cNvSpPr txBox="1"/>
          <p:nvPr/>
        </p:nvSpPr>
        <p:spPr>
          <a:xfrm>
            <a:off x="533400" y="5410200"/>
            <a:ext cx="19050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Sweating</a:t>
            </a:r>
            <a:endParaRPr/>
          </a:p>
        </p:txBody>
      </p:sp>
      <p:sp>
        <p:nvSpPr>
          <p:cNvPr id="141" name="Google Shape;141;p4"/>
          <p:cNvSpPr txBox="1"/>
          <p:nvPr/>
        </p:nvSpPr>
        <p:spPr>
          <a:xfrm>
            <a:off x="533400" y="4648200"/>
            <a:ext cx="38862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Nausea or vomiting</a:t>
            </a:r>
            <a:endParaRPr/>
          </a:p>
        </p:txBody>
      </p:sp>
      <p:sp>
        <p:nvSpPr>
          <p:cNvPr id="142" name="Google Shape;142;p4"/>
          <p:cNvSpPr txBox="1"/>
          <p:nvPr/>
        </p:nvSpPr>
        <p:spPr>
          <a:xfrm>
            <a:off x="533400" y="2057400"/>
            <a:ext cx="28194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Spinning (vertigo)</a:t>
            </a:r>
            <a:endParaRPr sz="2400">
              <a:solidFill>
                <a:schemeClr val="dk1"/>
              </a:solidFill>
              <a:latin typeface="Rockwell"/>
              <a:ea typeface="Rockwell"/>
              <a:cs typeface="Rockwell"/>
              <a:sym typeface="Rockwell"/>
            </a:endParaRPr>
          </a:p>
        </p:txBody>
      </p:sp>
      <p:sp>
        <p:nvSpPr>
          <p:cNvPr id="143" name="Google Shape;143;p4"/>
          <p:cNvSpPr txBox="1"/>
          <p:nvPr/>
        </p:nvSpPr>
        <p:spPr>
          <a:xfrm>
            <a:off x="1066800" y="685800"/>
            <a:ext cx="28194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Algerian"/>
                <a:ea typeface="Algerian"/>
                <a:cs typeface="Algerian"/>
                <a:sym typeface="Algerian"/>
              </a:rPr>
              <a:t>Symptoms</a:t>
            </a:r>
            <a:endParaRPr b="1" sz="3200">
              <a:solidFill>
                <a:schemeClr val="dk1"/>
              </a:solidFill>
              <a:latin typeface="Algerian"/>
              <a:ea typeface="Algerian"/>
              <a:cs typeface="Algerian"/>
              <a:sym typeface="Algerian"/>
            </a:endParaRPr>
          </a:p>
        </p:txBody>
      </p:sp>
      <p:pic>
        <p:nvPicPr>
          <p:cNvPr descr="Optokinetic nystagmus.gif" id="144" name="Google Shape;144;p4">
            <a:hlinkClick r:id="rId3"/>
          </p:cNvPr>
          <p:cNvPicPr preferRelativeResize="0"/>
          <p:nvPr/>
        </p:nvPicPr>
        <p:blipFill rotWithShape="1">
          <a:blip r:embed="rId4">
            <a:alphaModFix/>
          </a:blip>
          <a:srcRect b="0" l="0" r="0" t="0"/>
          <a:stretch/>
        </p:blipFill>
        <p:spPr>
          <a:xfrm>
            <a:off x="6096000" y="5105400"/>
            <a:ext cx="2681064" cy="1371600"/>
          </a:xfrm>
          <a:prstGeom prst="rect">
            <a:avLst/>
          </a:prstGeom>
          <a:noFill/>
          <a:ln>
            <a:noFill/>
          </a:ln>
        </p:spPr>
      </p:pic>
      <p:pic>
        <p:nvPicPr>
          <p:cNvPr descr="http://www.bestfayettevillechiropractor.com/img/dizziness.jpg" id="145" name="Google Shape;145;p4">
            <a:hlinkClick r:id="rId5"/>
          </p:cNvPr>
          <p:cNvPicPr preferRelativeResize="0"/>
          <p:nvPr/>
        </p:nvPicPr>
        <p:blipFill rotWithShape="1">
          <a:blip r:embed="rId6">
            <a:alphaModFix/>
          </a:blip>
          <a:srcRect b="0" l="0" r="0" t="0"/>
          <a:stretch/>
        </p:blipFill>
        <p:spPr>
          <a:xfrm>
            <a:off x="6096000" y="1828800"/>
            <a:ext cx="2381250" cy="2457451"/>
          </a:xfrm>
          <a:prstGeom prst="rect">
            <a:avLst/>
          </a:prstGeom>
          <a:noFill/>
          <a:ln>
            <a:noFill/>
          </a:ln>
        </p:spPr>
      </p:pic>
      <p:sp>
        <p:nvSpPr>
          <p:cNvPr id="146" name="Google Shape;146;p4"/>
          <p:cNvSpPr txBox="1"/>
          <p:nvPr/>
        </p:nvSpPr>
        <p:spPr>
          <a:xfrm>
            <a:off x="533400" y="2819400"/>
            <a:ext cx="39624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Confusion or disorientation</a:t>
            </a:r>
            <a:endParaRPr/>
          </a:p>
        </p:txBody>
      </p:sp>
      <p:sp>
        <p:nvSpPr>
          <p:cNvPr id="147" name="Google Shape;147;p4"/>
          <p:cNvSpPr txBox="1"/>
          <p:nvPr/>
        </p:nvSpPr>
        <p:spPr>
          <a:xfrm>
            <a:off x="533400" y="3581400"/>
            <a:ext cx="4191000"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Narrow"/>
                <a:ea typeface="Arial Narrow"/>
                <a:cs typeface="Arial Narrow"/>
                <a:sym typeface="Arial Narrow"/>
              </a:rPr>
              <a:t>Falling or feeling as if one is going to fall</a:t>
            </a:r>
            <a:endParaRPr/>
          </a:p>
        </p:txBody>
      </p:sp>
      <p:sp>
        <p:nvSpPr>
          <p:cNvPr id="148" name="Google Shape;148;p4"/>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5"/>
          <p:cNvSpPr txBox="1"/>
          <p:nvPr/>
        </p:nvSpPr>
        <p:spPr>
          <a:xfrm>
            <a:off x="381000" y="1571536"/>
            <a:ext cx="5791200" cy="1200329"/>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Rockwell"/>
                <a:ea typeface="Rockwell"/>
                <a:cs typeface="Rockwell"/>
                <a:sym typeface="Rockwell"/>
              </a:rPr>
              <a:t>Benign paroxysmal positional vertigo</a:t>
            </a:r>
            <a:r>
              <a:rPr lang="en-US" sz="2400">
                <a:solidFill>
                  <a:schemeClr val="dk1"/>
                </a:solidFill>
                <a:latin typeface="Rockwell"/>
                <a:ea typeface="Rockwell"/>
                <a:cs typeface="Rockwell"/>
                <a:sym typeface="Rockwell"/>
              </a:rPr>
              <a:t>:-A change in head position causes a sudden sensation of spinning</a:t>
            </a:r>
            <a:endParaRPr sz="2400">
              <a:solidFill>
                <a:schemeClr val="dk1"/>
              </a:solidFill>
              <a:latin typeface="Rockwell"/>
              <a:ea typeface="Rockwell"/>
              <a:cs typeface="Rockwell"/>
              <a:sym typeface="Rockwell"/>
            </a:endParaRPr>
          </a:p>
        </p:txBody>
      </p:sp>
      <p:sp>
        <p:nvSpPr>
          <p:cNvPr id="155" name="Google Shape;155;p5"/>
          <p:cNvSpPr txBox="1"/>
          <p:nvPr/>
        </p:nvSpPr>
        <p:spPr>
          <a:xfrm>
            <a:off x="990600" y="553042"/>
            <a:ext cx="55626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Algerian"/>
                <a:ea typeface="Algerian"/>
                <a:cs typeface="Algerian"/>
                <a:sym typeface="Algerian"/>
              </a:rPr>
              <a:t>Balance disorders</a:t>
            </a:r>
            <a:endParaRPr b="1" sz="3200">
              <a:solidFill>
                <a:schemeClr val="dk1"/>
              </a:solidFill>
              <a:latin typeface="Algerian"/>
              <a:ea typeface="Algerian"/>
              <a:cs typeface="Algerian"/>
              <a:sym typeface="Algerian"/>
            </a:endParaRPr>
          </a:p>
        </p:txBody>
      </p:sp>
      <p:sp>
        <p:nvSpPr>
          <p:cNvPr id="156" name="Google Shape;156;p5"/>
          <p:cNvSpPr txBox="1"/>
          <p:nvPr/>
        </p:nvSpPr>
        <p:spPr>
          <a:xfrm>
            <a:off x="338138" y="3170798"/>
            <a:ext cx="5791200" cy="1200329"/>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Rockwell"/>
                <a:ea typeface="Rockwell"/>
                <a:cs typeface="Rockwell"/>
                <a:sym typeface="Rockwell"/>
              </a:rPr>
              <a:t>Acute labyrinthitis:-</a:t>
            </a:r>
            <a:r>
              <a:rPr lang="en-US" sz="2400">
                <a:solidFill>
                  <a:schemeClr val="dk1"/>
                </a:solidFill>
                <a:latin typeface="Rockwell"/>
                <a:ea typeface="Rockwell"/>
                <a:cs typeface="Rockwell"/>
                <a:sym typeface="Rockwell"/>
              </a:rPr>
              <a:t>Inflammation of the balance apparatus of the inner ear, probably caused by a viral infection</a:t>
            </a:r>
            <a:endParaRPr sz="2400">
              <a:solidFill>
                <a:schemeClr val="dk1"/>
              </a:solidFill>
              <a:latin typeface="Rockwell"/>
              <a:ea typeface="Rockwell"/>
              <a:cs typeface="Rockwell"/>
              <a:sym typeface="Rockwell"/>
            </a:endParaRPr>
          </a:p>
        </p:txBody>
      </p:sp>
      <p:pic>
        <p:nvPicPr>
          <p:cNvPr descr="Vertigo" id="157" name="Google Shape;157;p5"/>
          <p:cNvPicPr preferRelativeResize="0"/>
          <p:nvPr/>
        </p:nvPicPr>
        <p:blipFill rotWithShape="1">
          <a:blip r:embed="rId3">
            <a:alphaModFix/>
          </a:blip>
          <a:srcRect b="0" l="0" r="0" t="0"/>
          <a:stretch/>
        </p:blipFill>
        <p:spPr>
          <a:xfrm>
            <a:off x="6324600" y="1752600"/>
            <a:ext cx="2558415" cy="2242185"/>
          </a:xfrm>
          <a:prstGeom prst="rect">
            <a:avLst/>
          </a:prstGeom>
          <a:noFill/>
          <a:ln>
            <a:noFill/>
          </a:ln>
        </p:spPr>
      </p:pic>
      <p:pic>
        <p:nvPicPr>
          <p:cNvPr descr="http://www.drugs.com/health-guide/images/205410.jpg" id="158" name="Google Shape;158;p5"/>
          <p:cNvPicPr preferRelativeResize="0"/>
          <p:nvPr/>
        </p:nvPicPr>
        <p:blipFill rotWithShape="1">
          <a:blip r:embed="rId4">
            <a:alphaModFix/>
          </a:blip>
          <a:srcRect b="0" l="0" r="0" t="0"/>
          <a:stretch/>
        </p:blipFill>
        <p:spPr>
          <a:xfrm>
            <a:off x="6400800" y="4267200"/>
            <a:ext cx="2438400" cy="2013585"/>
          </a:xfrm>
          <a:prstGeom prst="rect">
            <a:avLst/>
          </a:prstGeom>
          <a:noFill/>
          <a:ln>
            <a:noFill/>
          </a:ln>
        </p:spPr>
      </p:pic>
      <p:sp>
        <p:nvSpPr>
          <p:cNvPr id="159" name="Google Shape;159;p5"/>
          <p:cNvSpPr txBox="1"/>
          <p:nvPr/>
        </p:nvSpPr>
        <p:spPr>
          <a:xfrm>
            <a:off x="381000" y="4770060"/>
            <a:ext cx="5791200" cy="156966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Rockwell"/>
                <a:ea typeface="Rockwell"/>
                <a:cs typeface="Rockwell"/>
                <a:sym typeface="Rockwell"/>
              </a:rPr>
              <a:t>Ménière's disease:- </a:t>
            </a:r>
            <a:r>
              <a:rPr lang="en-US" sz="2400">
                <a:solidFill>
                  <a:schemeClr val="dk1"/>
                </a:solidFill>
                <a:latin typeface="Rockwell"/>
                <a:ea typeface="Rockwell"/>
                <a:cs typeface="Rockwell"/>
                <a:sym typeface="Rockwell"/>
              </a:rPr>
              <a:t>This causes repeated episodes of dizziness, usually with ringing in the ear &amp; progressive low-frequency hearing loss. </a:t>
            </a:r>
            <a:r>
              <a:rPr b="1" lang="en-US" sz="2400">
                <a:solidFill>
                  <a:schemeClr val="dk1"/>
                </a:solidFill>
                <a:latin typeface="Rockwell"/>
                <a:ea typeface="Rockwell"/>
                <a:cs typeface="Rockwell"/>
                <a:sym typeface="Rockwell"/>
              </a:rPr>
              <a:t> </a:t>
            </a:r>
            <a:endParaRPr sz="1800">
              <a:solidFill>
                <a:schemeClr val="dk1"/>
              </a:solidFill>
              <a:latin typeface="Rockwell"/>
              <a:ea typeface="Rockwell"/>
              <a:cs typeface="Rockwell"/>
              <a:sym typeface="Rockwell"/>
            </a:endParaRPr>
          </a:p>
        </p:txBody>
      </p:sp>
      <p:pic>
        <p:nvPicPr>
          <p:cNvPr id="160" name="Google Shape;160;p5"/>
          <p:cNvPicPr preferRelativeResize="0"/>
          <p:nvPr/>
        </p:nvPicPr>
        <p:blipFill rotWithShape="1">
          <a:blip r:embed="rId5">
            <a:alphaModFix/>
          </a:blip>
          <a:srcRect b="0" l="0" r="0" t="0"/>
          <a:stretch/>
        </p:blipFill>
        <p:spPr>
          <a:xfrm>
            <a:off x="533400" y="1371600"/>
            <a:ext cx="5324475" cy="5172075"/>
          </a:xfrm>
          <a:prstGeom prst="rect">
            <a:avLst/>
          </a:prstGeom>
          <a:noFill/>
          <a:ln>
            <a:noFill/>
          </a:ln>
        </p:spPr>
      </p:pic>
      <p:sp>
        <p:nvSpPr>
          <p:cNvPr id="161" name="Google Shape;161;p5"/>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nvSpPr>
        <p:spPr>
          <a:xfrm>
            <a:off x="3657600" y="4571403"/>
            <a:ext cx="45720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152400" lvl="0" marL="0" marR="0" rtl="0" algn="l">
              <a:spcBef>
                <a:spcPts val="0"/>
              </a:spcBef>
              <a:spcAft>
                <a:spcPts val="0"/>
              </a:spcAft>
              <a:buClr>
                <a:schemeClr val="dk1"/>
              </a:buClr>
              <a:buSzPts val="2400"/>
              <a:buFont typeface="Arial Narrow"/>
              <a:buChar char="•"/>
            </a:pPr>
            <a:r>
              <a:rPr b="1" lang="en-US" sz="2400">
                <a:solidFill>
                  <a:schemeClr val="dk1"/>
                </a:solidFill>
                <a:latin typeface="Arial Narrow"/>
                <a:ea typeface="Arial Narrow"/>
                <a:cs typeface="Arial Narrow"/>
                <a:sym typeface="Arial Narrow"/>
              </a:rPr>
              <a:t> Diuretics (but not loop diuretics)</a:t>
            </a:r>
            <a:endParaRPr/>
          </a:p>
        </p:txBody>
      </p:sp>
      <p:sp>
        <p:nvSpPr>
          <p:cNvPr id="168" name="Google Shape;168;p6"/>
          <p:cNvSpPr txBox="1"/>
          <p:nvPr/>
        </p:nvSpPr>
        <p:spPr>
          <a:xfrm>
            <a:off x="3657600" y="3581400"/>
            <a:ext cx="4953000"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Aims to reduce the recurrence of specific vertiginous conditions</a:t>
            </a:r>
            <a:endParaRPr sz="2400">
              <a:solidFill>
                <a:schemeClr val="dk1"/>
              </a:solidFill>
              <a:latin typeface="Rockwell"/>
              <a:ea typeface="Rockwell"/>
              <a:cs typeface="Rockwell"/>
              <a:sym typeface="Rockwell"/>
            </a:endParaRPr>
          </a:p>
        </p:txBody>
      </p:sp>
      <p:sp>
        <p:nvSpPr>
          <p:cNvPr id="169" name="Google Shape;169;p6"/>
          <p:cNvSpPr txBox="1"/>
          <p:nvPr/>
        </p:nvSpPr>
        <p:spPr>
          <a:xfrm>
            <a:off x="685800" y="3048000"/>
            <a:ext cx="38862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7030A0"/>
                </a:solidFill>
                <a:latin typeface="Rockwell"/>
                <a:ea typeface="Rockwell"/>
                <a:cs typeface="Rockwell"/>
                <a:sym typeface="Rockwell"/>
              </a:rPr>
              <a:t>Prophylactic treatment </a:t>
            </a:r>
            <a:endParaRPr b="1" sz="2400">
              <a:solidFill>
                <a:srgbClr val="7030A0"/>
              </a:solidFill>
              <a:latin typeface="Rockwell"/>
              <a:ea typeface="Rockwell"/>
              <a:cs typeface="Rockwell"/>
              <a:sym typeface="Rockwell"/>
            </a:endParaRPr>
          </a:p>
        </p:txBody>
      </p:sp>
      <p:sp>
        <p:nvSpPr>
          <p:cNvPr id="170" name="Google Shape;170;p6"/>
          <p:cNvSpPr txBox="1"/>
          <p:nvPr/>
        </p:nvSpPr>
        <p:spPr>
          <a:xfrm>
            <a:off x="4495800" y="1440240"/>
            <a:ext cx="4267200" cy="1200329"/>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Involves targeting the underlying cause of the vertigo (e.g., ear infection). </a:t>
            </a:r>
            <a:endParaRPr sz="2400">
              <a:solidFill>
                <a:schemeClr val="dk1"/>
              </a:solidFill>
              <a:latin typeface="Rockwell"/>
              <a:ea typeface="Rockwell"/>
              <a:cs typeface="Rockwell"/>
              <a:sym typeface="Rockwell"/>
            </a:endParaRPr>
          </a:p>
        </p:txBody>
      </p:sp>
      <p:sp>
        <p:nvSpPr>
          <p:cNvPr id="171" name="Google Shape;171;p6"/>
          <p:cNvSpPr txBox="1"/>
          <p:nvPr/>
        </p:nvSpPr>
        <p:spPr>
          <a:xfrm>
            <a:off x="685800" y="1752600"/>
            <a:ext cx="29718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7030A0"/>
                </a:solidFill>
                <a:latin typeface="Rockwell"/>
                <a:ea typeface="Rockwell"/>
                <a:cs typeface="Rockwell"/>
                <a:sym typeface="Rockwell"/>
              </a:rPr>
              <a:t>Specific treatment </a:t>
            </a:r>
            <a:endParaRPr b="1" sz="2400">
              <a:solidFill>
                <a:srgbClr val="7030A0"/>
              </a:solidFill>
              <a:latin typeface="Rockwell"/>
              <a:ea typeface="Rockwell"/>
              <a:cs typeface="Rockwell"/>
              <a:sym typeface="Rockwell"/>
            </a:endParaRPr>
          </a:p>
        </p:txBody>
      </p:sp>
      <p:sp>
        <p:nvSpPr>
          <p:cNvPr id="172" name="Google Shape;172;p6"/>
          <p:cNvSpPr txBox="1"/>
          <p:nvPr/>
        </p:nvSpPr>
        <p:spPr>
          <a:xfrm>
            <a:off x="4876800" y="2438400"/>
            <a:ext cx="3886200" cy="156966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Involves controlling                                                                                                      the acute symptoms &amp; autonomic complains (e.g., vertigo &amp; vomiting)                                                                                                                                                                                                                                                                                             </a:t>
            </a:r>
            <a:endParaRPr sz="2400">
              <a:solidFill>
                <a:schemeClr val="dk1"/>
              </a:solidFill>
              <a:latin typeface="Rockwell"/>
              <a:ea typeface="Rockwell"/>
              <a:cs typeface="Rockwell"/>
              <a:sym typeface="Rockwell"/>
            </a:endParaRPr>
          </a:p>
        </p:txBody>
      </p:sp>
      <p:sp>
        <p:nvSpPr>
          <p:cNvPr id="173" name="Google Shape;173;p6"/>
          <p:cNvSpPr txBox="1"/>
          <p:nvPr/>
        </p:nvSpPr>
        <p:spPr>
          <a:xfrm>
            <a:off x="685800" y="2438400"/>
            <a:ext cx="38100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7030A0"/>
                </a:solidFill>
                <a:latin typeface="Rockwell"/>
                <a:ea typeface="Rockwell"/>
                <a:cs typeface="Rockwell"/>
                <a:sym typeface="Rockwell"/>
              </a:rPr>
              <a:t>Symptomatic treatment</a:t>
            </a:r>
            <a:endParaRPr b="1" sz="2400">
              <a:solidFill>
                <a:srgbClr val="7030A0"/>
              </a:solidFill>
              <a:latin typeface="Rockwell"/>
              <a:ea typeface="Rockwell"/>
              <a:cs typeface="Rockwell"/>
              <a:sym typeface="Rockwell"/>
            </a:endParaRPr>
          </a:p>
        </p:txBody>
      </p:sp>
      <p:sp>
        <p:nvSpPr>
          <p:cNvPr id="174" name="Google Shape;174;p6"/>
          <p:cNvSpPr txBox="1"/>
          <p:nvPr/>
        </p:nvSpPr>
        <p:spPr>
          <a:xfrm>
            <a:off x="838200" y="533400"/>
            <a:ext cx="70104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Algerian"/>
                <a:ea typeface="Algerian"/>
                <a:cs typeface="Algerian"/>
                <a:sym typeface="Algerian"/>
              </a:rPr>
              <a:t>Pharmacologic approach</a:t>
            </a:r>
            <a:endParaRPr b="1" sz="3200">
              <a:solidFill>
                <a:schemeClr val="dk1"/>
              </a:solidFill>
              <a:latin typeface="Algerian"/>
              <a:ea typeface="Algerian"/>
              <a:cs typeface="Algerian"/>
              <a:sym typeface="Algerian"/>
            </a:endParaRPr>
          </a:p>
        </p:txBody>
      </p:sp>
      <p:sp>
        <p:nvSpPr>
          <p:cNvPr id="175" name="Google Shape;175;p6"/>
          <p:cNvSpPr txBox="1"/>
          <p:nvPr/>
        </p:nvSpPr>
        <p:spPr>
          <a:xfrm>
            <a:off x="3613296" y="5815365"/>
            <a:ext cx="4616304"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152400" lvl="0" marL="0" marR="0" rtl="0" algn="l">
              <a:spcBef>
                <a:spcPts val="0"/>
              </a:spcBef>
              <a:spcAft>
                <a:spcPts val="0"/>
              </a:spcAft>
              <a:buClr>
                <a:schemeClr val="dk1"/>
              </a:buClr>
              <a:buSzPts val="2400"/>
              <a:buFont typeface="Arial Narrow"/>
              <a:buChar char="•"/>
            </a:pPr>
            <a:r>
              <a:rPr b="1" lang="en-US" sz="2400">
                <a:solidFill>
                  <a:schemeClr val="dk1"/>
                </a:solidFill>
                <a:latin typeface="Arial Narrow"/>
                <a:ea typeface="Arial Narrow"/>
                <a:cs typeface="Arial Narrow"/>
                <a:sym typeface="Arial Narrow"/>
              </a:rPr>
              <a:t> Ca &amp; K Channel Blocker &amp; antihistamine e.g. </a:t>
            </a:r>
            <a:r>
              <a:rPr b="1" lang="en-US" sz="2400">
                <a:solidFill>
                  <a:schemeClr val="accent6"/>
                </a:solidFill>
                <a:latin typeface="Arial Narrow"/>
                <a:ea typeface="Arial Narrow"/>
                <a:cs typeface="Arial Narrow"/>
                <a:sym typeface="Arial Narrow"/>
              </a:rPr>
              <a:t>Cinnarizine</a:t>
            </a:r>
            <a:r>
              <a:rPr b="1" lang="en-US" sz="2400">
                <a:solidFill>
                  <a:schemeClr val="dk1"/>
                </a:solidFill>
                <a:latin typeface="Arial Narrow"/>
                <a:ea typeface="Arial Narrow"/>
                <a:cs typeface="Arial Narrow"/>
                <a:sym typeface="Arial Narrow"/>
              </a:rPr>
              <a:t>.</a:t>
            </a:r>
            <a:endParaRPr/>
          </a:p>
        </p:txBody>
      </p:sp>
      <p:sp>
        <p:nvSpPr>
          <p:cNvPr id="176" name="Google Shape;176;p6"/>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7" name="Google Shape;177;p6"/>
          <p:cNvSpPr txBox="1"/>
          <p:nvPr/>
        </p:nvSpPr>
        <p:spPr>
          <a:xfrm>
            <a:off x="3657600" y="5215359"/>
            <a:ext cx="31242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152400" lvl="0" marL="0" marR="0" rtl="0" algn="l">
              <a:spcBef>
                <a:spcPts val="0"/>
              </a:spcBef>
              <a:spcAft>
                <a:spcPts val="0"/>
              </a:spcAft>
              <a:buClr>
                <a:schemeClr val="dk1"/>
              </a:buClr>
              <a:buSzPts val="2400"/>
              <a:buFont typeface="Arial Narrow"/>
              <a:buChar char="•"/>
            </a:pPr>
            <a:r>
              <a:rPr b="1" lang="en-US" sz="2400">
                <a:solidFill>
                  <a:schemeClr val="dk1"/>
                </a:solidFill>
                <a:latin typeface="Arial Narrow"/>
                <a:ea typeface="Arial Narrow"/>
                <a:cs typeface="Arial Narrow"/>
                <a:sym typeface="Arial Narrow"/>
              </a:rPr>
              <a:t> Corticosteroids </a:t>
            </a:r>
            <a:endParaRPr sz="2400">
              <a:solidFill>
                <a:schemeClr val="dk1"/>
              </a:solidFill>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0"/>
                                        </p:tgtEl>
                                      </p:cBhvr>
                                    </p:animEffect>
                                    <p:set>
                                      <p:cBhvr>
                                        <p:cTn dur="1" fill="hold">
                                          <p:stCondLst>
                                            <p:cond delay="500"/>
                                          </p:stCondLst>
                                        </p:cTn>
                                        <p:tgtEl>
                                          <p:spTgt spid="1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2"/>
                                        </p:tgtEl>
                                      </p:cBhvr>
                                    </p:animEffect>
                                    <p:set>
                                      <p:cBhvr>
                                        <p:cTn dur="1" fill="hold">
                                          <p:stCondLst>
                                            <p:cond delay="500"/>
                                          </p:stCondLst>
                                        </p:cTn>
                                        <p:tgtEl>
                                          <p:spTgt spid="17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7"/>
          <p:cNvSpPr txBox="1"/>
          <p:nvPr/>
        </p:nvSpPr>
        <p:spPr>
          <a:xfrm>
            <a:off x="5029200" y="4419600"/>
            <a:ext cx="30480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Rockwell"/>
                <a:ea typeface="Rockwell"/>
                <a:cs typeface="Rockwell"/>
                <a:sym typeface="Rockwell"/>
              </a:rPr>
              <a:t>1-Anticholinergics </a:t>
            </a:r>
            <a:endParaRPr sz="2400">
              <a:solidFill>
                <a:schemeClr val="dk1"/>
              </a:solidFill>
              <a:latin typeface="Rockwell"/>
              <a:ea typeface="Rockwell"/>
              <a:cs typeface="Rockwell"/>
              <a:sym typeface="Rockwell"/>
            </a:endParaRPr>
          </a:p>
        </p:txBody>
      </p:sp>
      <p:sp>
        <p:nvSpPr>
          <p:cNvPr id="184" name="Google Shape;184;p7"/>
          <p:cNvSpPr txBox="1"/>
          <p:nvPr/>
        </p:nvSpPr>
        <p:spPr>
          <a:xfrm>
            <a:off x="5029200" y="5634335"/>
            <a:ext cx="22860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Rockwell"/>
                <a:ea typeface="Rockwell"/>
                <a:cs typeface="Rockwell"/>
                <a:sym typeface="Rockwell"/>
              </a:rPr>
              <a:t>3-Betahistine</a:t>
            </a:r>
            <a:endParaRPr b="1" sz="2400">
              <a:solidFill>
                <a:schemeClr val="dk1"/>
              </a:solidFill>
              <a:latin typeface="Rockwell"/>
              <a:ea typeface="Rockwell"/>
              <a:cs typeface="Rockwell"/>
              <a:sym typeface="Rockwell"/>
            </a:endParaRPr>
          </a:p>
        </p:txBody>
      </p:sp>
      <p:sp>
        <p:nvSpPr>
          <p:cNvPr id="185" name="Google Shape;185;p7"/>
          <p:cNvSpPr txBox="1"/>
          <p:nvPr/>
        </p:nvSpPr>
        <p:spPr>
          <a:xfrm>
            <a:off x="5029200" y="5029200"/>
            <a:ext cx="3048000" cy="46166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Rockwell"/>
                <a:ea typeface="Rockwell"/>
                <a:cs typeface="Rockwell"/>
                <a:sym typeface="Rockwell"/>
              </a:rPr>
              <a:t>2-Benzodiazepines </a:t>
            </a:r>
            <a:endParaRPr sz="2400">
              <a:solidFill>
                <a:schemeClr val="dk1"/>
              </a:solidFill>
              <a:latin typeface="Rockwell"/>
              <a:ea typeface="Rockwell"/>
              <a:cs typeface="Rockwell"/>
              <a:sym typeface="Rockwell"/>
            </a:endParaRPr>
          </a:p>
        </p:txBody>
      </p:sp>
      <p:sp>
        <p:nvSpPr>
          <p:cNvPr id="186" name="Google Shape;186;p7"/>
          <p:cNvSpPr txBox="1"/>
          <p:nvPr/>
        </p:nvSpPr>
        <p:spPr>
          <a:xfrm>
            <a:off x="5029200" y="2209800"/>
            <a:ext cx="3886200" cy="156966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are drugs that reduce the intensity of vertigo &amp; nystagmus evoked by a vestibular imbalance, e.g :</a:t>
            </a:r>
            <a:endParaRPr sz="2400">
              <a:solidFill>
                <a:schemeClr val="dk1"/>
              </a:solidFill>
              <a:latin typeface="Rockwell"/>
              <a:ea typeface="Rockwell"/>
              <a:cs typeface="Rockwell"/>
              <a:sym typeface="Rockwell"/>
            </a:endParaRPr>
          </a:p>
        </p:txBody>
      </p:sp>
      <p:sp>
        <p:nvSpPr>
          <p:cNvPr id="187" name="Google Shape;187;p7"/>
          <p:cNvSpPr txBox="1"/>
          <p:nvPr/>
        </p:nvSpPr>
        <p:spPr>
          <a:xfrm>
            <a:off x="6172200" y="2209800"/>
            <a:ext cx="2438400" cy="52322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Rockwell"/>
                <a:ea typeface="Rockwell"/>
                <a:cs typeface="Rockwell"/>
                <a:sym typeface="Rockwell"/>
              </a:rPr>
              <a:t>Antiemetics</a:t>
            </a:r>
            <a:endParaRPr sz="2800">
              <a:solidFill>
                <a:schemeClr val="dk1"/>
              </a:solidFill>
              <a:latin typeface="Rockwell"/>
              <a:ea typeface="Rockwell"/>
              <a:cs typeface="Rockwell"/>
              <a:sym typeface="Rockwell"/>
            </a:endParaRPr>
          </a:p>
        </p:txBody>
      </p:sp>
      <p:sp>
        <p:nvSpPr>
          <p:cNvPr id="188" name="Google Shape;188;p7"/>
          <p:cNvSpPr txBox="1"/>
          <p:nvPr/>
        </p:nvSpPr>
        <p:spPr>
          <a:xfrm>
            <a:off x="762000" y="2209800"/>
            <a:ext cx="4191000" cy="52322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Rockwell"/>
                <a:ea typeface="Rockwell"/>
                <a:cs typeface="Rockwell"/>
                <a:sym typeface="Rockwell"/>
              </a:rPr>
              <a:t>Vestibular suppressants </a:t>
            </a:r>
            <a:endParaRPr sz="2800">
              <a:solidFill>
                <a:schemeClr val="dk1"/>
              </a:solidFill>
              <a:latin typeface="Rockwell"/>
              <a:ea typeface="Rockwell"/>
              <a:cs typeface="Rockwell"/>
              <a:sym typeface="Rockwell"/>
            </a:endParaRPr>
          </a:p>
        </p:txBody>
      </p:sp>
      <p:sp>
        <p:nvSpPr>
          <p:cNvPr id="189" name="Google Shape;189;p7"/>
          <p:cNvSpPr txBox="1"/>
          <p:nvPr/>
        </p:nvSpPr>
        <p:spPr>
          <a:xfrm>
            <a:off x="838200" y="914400"/>
            <a:ext cx="49530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lgerian"/>
                <a:ea typeface="Algerian"/>
                <a:cs typeface="Algerian"/>
                <a:sym typeface="Algerian"/>
              </a:rPr>
              <a:t>Symptomatic control</a:t>
            </a:r>
            <a:endParaRPr b="1" sz="3200">
              <a:solidFill>
                <a:schemeClr val="dk1"/>
              </a:solidFill>
              <a:latin typeface="Algerian"/>
              <a:ea typeface="Algerian"/>
              <a:cs typeface="Algerian"/>
              <a:sym typeface="Algerian"/>
            </a:endParaRPr>
          </a:p>
        </p:txBody>
      </p:sp>
      <p:sp>
        <p:nvSpPr>
          <p:cNvPr id="190" name="Google Shape;190;p7"/>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7"/>
                                        </p:tgtEl>
                                      </p:cBhvr>
                                    </p:animEffect>
                                    <p:set>
                                      <p:cBhvr>
                                        <p:cTn dur="1" fill="hold">
                                          <p:stCondLst>
                                            <p:cond delay="500"/>
                                          </p:stCondLst>
                                        </p:cTn>
                                        <p:tgtEl>
                                          <p:spTgt spid="1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8"/>
          <p:cNvSpPr txBox="1"/>
          <p:nvPr/>
        </p:nvSpPr>
        <p:spPr>
          <a:xfrm>
            <a:off x="4953000" y="3048000"/>
            <a:ext cx="3352800" cy="1200329"/>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Minimize anxiety &amp; panic associated with vertigo </a:t>
            </a:r>
            <a:endParaRPr sz="2400">
              <a:solidFill>
                <a:schemeClr val="dk1"/>
              </a:solidFill>
              <a:latin typeface="Rockwell"/>
              <a:ea typeface="Rockwell"/>
              <a:cs typeface="Rockwell"/>
              <a:sym typeface="Rockwell"/>
            </a:endParaRPr>
          </a:p>
        </p:txBody>
      </p:sp>
      <p:sp>
        <p:nvSpPr>
          <p:cNvPr id="197" name="Google Shape;197;p8"/>
          <p:cNvSpPr txBox="1"/>
          <p:nvPr/>
        </p:nvSpPr>
        <p:spPr>
          <a:xfrm>
            <a:off x="4953000" y="1676400"/>
            <a:ext cx="3429000" cy="1200329"/>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In </a:t>
            </a:r>
            <a:r>
              <a:rPr lang="en-US" sz="2400" u="sng">
                <a:solidFill>
                  <a:schemeClr val="dk1"/>
                </a:solidFill>
                <a:latin typeface="Rockwell"/>
                <a:ea typeface="Rockwell"/>
                <a:cs typeface="Rockwell"/>
                <a:sym typeface="Rockwell"/>
              </a:rPr>
              <a:t>small dosages </a:t>
            </a:r>
            <a:r>
              <a:rPr lang="en-US" sz="2400">
                <a:solidFill>
                  <a:schemeClr val="dk1"/>
                </a:solidFill>
                <a:latin typeface="Rockwell"/>
                <a:ea typeface="Rockwell"/>
                <a:cs typeface="Rockwell"/>
                <a:sym typeface="Rockwell"/>
              </a:rPr>
              <a:t>useful for the management of acute vertigo </a:t>
            </a:r>
            <a:endParaRPr sz="2400">
              <a:solidFill>
                <a:schemeClr val="dk1"/>
              </a:solidFill>
              <a:latin typeface="Rockwell"/>
              <a:ea typeface="Rockwell"/>
              <a:cs typeface="Rockwell"/>
              <a:sym typeface="Rockwell"/>
            </a:endParaRPr>
          </a:p>
        </p:txBody>
      </p:sp>
      <p:sp>
        <p:nvSpPr>
          <p:cNvPr id="198" name="Google Shape;198;p8"/>
          <p:cNvSpPr txBox="1"/>
          <p:nvPr/>
        </p:nvSpPr>
        <p:spPr>
          <a:xfrm>
            <a:off x="5029200" y="838200"/>
            <a:ext cx="3505200" cy="52322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ockwell"/>
                <a:ea typeface="Rockwell"/>
                <a:cs typeface="Rockwell"/>
                <a:sym typeface="Rockwell"/>
              </a:rPr>
              <a:t>2-Benzodiazepines</a:t>
            </a:r>
            <a:r>
              <a:rPr b="1" lang="en-US" sz="1800">
                <a:solidFill>
                  <a:schemeClr val="dk1"/>
                </a:solidFill>
                <a:latin typeface="Rockwell"/>
                <a:ea typeface="Rockwell"/>
                <a:cs typeface="Rockwell"/>
                <a:sym typeface="Rockwell"/>
              </a:rPr>
              <a:t> </a:t>
            </a:r>
            <a:endParaRPr sz="1800">
              <a:solidFill>
                <a:schemeClr val="dk1"/>
              </a:solidFill>
              <a:latin typeface="Rockwell"/>
              <a:ea typeface="Rockwell"/>
              <a:cs typeface="Rockwell"/>
              <a:sym typeface="Rockwell"/>
            </a:endParaRPr>
          </a:p>
        </p:txBody>
      </p:sp>
      <p:sp>
        <p:nvSpPr>
          <p:cNvPr id="199" name="Google Shape;199;p8"/>
          <p:cNvSpPr txBox="1"/>
          <p:nvPr/>
        </p:nvSpPr>
        <p:spPr>
          <a:xfrm>
            <a:off x="304800" y="5562600"/>
            <a:ext cx="4572000" cy="95410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Rockwell"/>
                <a:ea typeface="Rockwell"/>
                <a:cs typeface="Rockwell"/>
                <a:sym typeface="Rockwell"/>
              </a:rPr>
              <a:t>ADRs:- dry mouth, blurred vision, sedation. </a:t>
            </a:r>
            <a:endParaRPr sz="2800">
              <a:solidFill>
                <a:schemeClr val="dk1"/>
              </a:solidFill>
              <a:latin typeface="Rockwell"/>
              <a:ea typeface="Rockwell"/>
              <a:cs typeface="Rockwell"/>
              <a:sym typeface="Rockwell"/>
            </a:endParaRPr>
          </a:p>
        </p:txBody>
      </p:sp>
      <p:sp>
        <p:nvSpPr>
          <p:cNvPr id="200" name="Google Shape;200;p8"/>
          <p:cNvSpPr txBox="1"/>
          <p:nvPr/>
        </p:nvSpPr>
        <p:spPr>
          <a:xfrm>
            <a:off x="228600" y="4352128"/>
            <a:ext cx="4665785" cy="95410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Rockwell"/>
                <a:ea typeface="Rockwell"/>
                <a:cs typeface="Rockwell"/>
                <a:sym typeface="Rockwell"/>
              </a:rPr>
              <a:t>e.g. </a:t>
            </a:r>
            <a:r>
              <a:rPr lang="en-US" sz="2800">
                <a:solidFill>
                  <a:srgbClr val="7030A0"/>
                </a:solidFill>
                <a:latin typeface="Rockwell"/>
                <a:ea typeface="Rockwell"/>
                <a:cs typeface="Rockwell"/>
                <a:sym typeface="Rockwell"/>
              </a:rPr>
              <a:t>hyoscine</a:t>
            </a:r>
            <a:r>
              <a:rPr lang="en-US" sz="2800">
                <a:solidFill>
                  <a:schemeClr val="dk1"/>
                </a:solidFill>
                <a:latin typeface="Rockwell"/>
                <a:ea typeface="Rockwell"/>
                <a:cs typeface="Rockwell"/>
                <a:sym typeface="Rockwell"/>
              </a:rPr>
              <a:t>, also useful in motion sickness &amp; sedation</a:t>
            </a:r>
            <a:endParaRPr sz="2800">
              <a:solidFill>
                <a:schemeClr val="dk1"/>
              </a:solidFill>
              <a:latin typeface="Rockwell"/>
              <a:ea typeface="Rockwell"/>
              <a:cs typeface="Rockwell"/>
              <a:sym typeface="Rockwell"/>
            </a:endParaRPr>
          </a:p>
        </p:txBody>
      </p:sp>
      <p:sp>
        <p:nvSpPr>
          <p:cNvPr id="201" name="Google Shape;201;p8"/>
          <p:cNvSpPr txBox="1"/>
          <p:nvPr/>
        </p:nvSpPr>
        <p:spPr>
          <a:xfrm>
            <a:off x="419100" y="3267808"/>
            <a:ext cx="3886200" cy="95410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Rockwell"/>
                <a:ea typeface="Rockwell"/>
                <a:cs typeface="Rockwell"/>
                <a:sym typeface="Rockwell"/>
              </a:rPr>
              <a:t>Reduce the velocity of vestibular nystagmus </a:t>
            </a:r>
            <a:endParaRPr sz="2800">
              <a:solidFill>
                <a:schemeClr val="dk1"/>
              </a:solidFill>
              <a:latin typeface="Rockwell"/>
              <a:ea typeface="Rockwell"/>
              <a:cs typeface="Rockwell"/>
              <a:sym typeface="Rockwell"/>
            </a:endParaRPr>
          </a:p>
        </p:txBody>
      </p:sp>
      <p:sp>
        <p:nvSpPr>
          <p:cNvPr id="202" name="Google Shape;202;p8"/>
          <p:cNvSpPr txBox="1"/>
          <p:nvPr/>
        </p:nvSpPr>
        <p:spPr>
          <a:xfrm>
            <a:off x="457200" y="1676400"/>
            <a:ext cx="4114800" cy="138499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Rockwell"/>
                <a:ea typeface="Rockwell"/>
                <a:cs typeface="Rockwell"/>
                <a:sym typeface="Rockwell"/>
              </a:rPr>
              <a:t>Anticholinergics inhibit firing in vestibular nucleus neurons </a:t>
            </a:r>
            <a:endParaRPr/>
          </a:p>
        </p:txBody>
      </p:sp>
      <p:sp>
        <p:nvSpPr>
          <p:cNvPr id="203" name="Google Shape;203;p8"/>
          <p:cNvSpPr txBox="1"/>
          <p:nvPr/>
        </p:nvSpPr>
        <p:spPr>
          <a:xfrm>
            <a:off x="533400" y="838200"/>
            <a:ext cx="3657600" cy="52322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Rockwell"/>
                <a:ea typeface="Rockwell"/>
                <a:cs typeface="Rockwell"/>
                <a:sym typeface="Rockwell"/>
              </a:rPr>
              <a:t>1-Anticholinergics</a:t>
            </a:r>
            <a:endParaRPr b="1" sz="2800">
              <a:solidFill>
                <a:schemeClr val="dk1"/>
              </a:solidFill>
              <a:latin typeface="Rockwell"/>
              <a:ea typeface="Rockwell"/>
              <a:cs typeface="Rockwell"/>
              <a:sym typeface="Rockwell"/>
            </a:endParaRPr>
          </a:p>
        </p:txBody>
      </p:sp>
      <p:sp>
        <p:nvSpPr>
          <p:cNvPr id="204" name="Google Shape;204;p8"/>
          <p:cNvSpPr txBox="1"/>
          <p:nvPr/>
        </p:nvSpPr>
        <p:spPr>
          <a:xfrm>
            <a:off x="4953000" y="4343400"/>
            <a:ext cx="3886200" cy="733534"/>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lnSpc>
                <a:spcPct val="104166"/>
              </a:lnSpc>
              <a:spcBef>
                <a:spcPts val="0"/>
              </a:spcBef>
              <a:spcAft>
                <a:spcPts val="0"/>
              </a:spcAft>
              <a:buNone/>
            </a:pPr>
            <a:r>
              <a:rPr b="1" lang="en-US" sz="2400">
                <a:solidFill>
                  <a:schemeClr val="dk1"/>
                </a:solidFill>
                <a:latin typeface="Arial Narrow"/>
                <a:ea typeface="Arial Narrow"/>
                <a:cs typeface="Arial Narrow"/>
                <a:sym typeface="Arial Narrow"/>
              </a:rPr>
              <a:t>e.g.</a:t>
            </a:r>
            <a:r>
              <a:rPr b="1" lang="en-US" sz="2400">
                <a:solidFill>
                  <a:srgbClr val="6600FF"/>
                </a:solidFill>
                <a:latin typeface="Arial Narrow"/>
                <a:ea typeface="Arial Narrow"/>
                <a:cs typeface="Arial Narrow"/>
                <a:sym typeface="Arial Narrow"/>
              </a:rPr>
              <a:t> Lorazepam, Clonazepam, Diazepam </a:t>
            </a:r>
            <a:endParaRPr sz="2400">
              <a:solidFill>
                <a:schemeClr val="dk1"/>
              </a:solidFill>
              <a:latin typeface="Rockwell"/>
              <a:ea typeface="Rockwell"/>
              <a:cs typeface="Rockwell"/>
              <a:sym typeface="Rockwell"/>
            </a:endParaRPr>
          </a:p>
        </p:txBody>
      </p:sp>
      <p:sp>
        <p:nvSpPr>
          <p:cNvPr id="205" name="Google Shape;205;p8"/>
          <p:cNvSpPr txBox="1"/>
          <p:nvPr/>
        </p:nvSpPr>
        <p:spPr>
          <a:xfrm>
            <a:off x="5029200" y="5181600"/>
            <a:ext cx="3810000" cy="1200329"/>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ADRs:- Dependence, impaired memory, increased risk of falling. </a:t>
            </a:r>
            <a:endParaRPr sz="2400">
              <a:solidFill>
                <a:schemeClr val="dk1"/>
              </a:solidFill>
              <a:latin typeface="Rockwell"/>
              <a:ea typeface="Rockwell"/>
              <a:cs typeface="Rockwell"/>
              <a:sym typeface="Rockwell"/>
            </a:endParaRPr>
          </a:p>
        </p:txBody>
      </p:sp>
      <p:sp>
        <p:nvSpPr>
          <p:cNvPr id="206" name="Google Shape;206;p8"/>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9"/>
          <p:cNvGrpSpPr/>
          <p:nvPr/>
        </p:nvGrpSpPr>
        <p:grpSpPr>
          <a:xfrm>
            <a:off x="762000" y="3689985"/>
            <a:ext cx="7124700" cy="3124200"/>
            <a:chOff x="762000" y="3689985"/>
            <a:chExt cx="7124700" cy="3124200"/>
          </a:xfrm>
        </p:grpSpPr>
        <p:pic>
          <p:nvPicPr>
            <p:cNvPr id="213" name="Google Shape;213;p9"/>
            <p:cNvPicPr preferRelativeResize="0"/>
            <p:nvPr/>
          </p:nvPicPr>
          <p:blipFill rotWithShape="1">
            <a:blip r:embed="rId3">
              <a:alphaModFix/>
            </a:blip>
            <a:srcRect b="0" l="0" r="0" t="0"/>
            <a:stretch/>
          </p:blipFill>
          <p:spPr>
            <a:xfrm>
              <a:off x="762000" y="3689985"/>
              <a:ext cx="7124700" cy="3124200"/>
            </a:xfrm>
            <a:prstGeom prst="rect">
              <a:avLst/>
            </a:prstGeom>
            <a:noFill/>
            <a:ln>
              <a:noFill/>
            </a:ln>
          </p:spPr>
        </p:pic>
        <p:sp>
          <p:nvSpPr>
            <p:cNvPr id="214" name="Google Shape;214;p9"/>
            <p:cNvSpPr txBox="1"/>
            <p:nvPr/>
          </p:nvSpPr>
          <p:spPr>
            <a:xfrm>
              <a:off x="4114800" y="4281993"/>
              <a:ext cx="1073818" cy="375107"/>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ckwell"/>
                  <a:ea typeface="Rockwell"/>
                  <a:cs typeface="Rockwell"/>
                  <a:sym typeface="Rockwell"/>
                </a:rPr>
                <a:t>Agonist</a:t>
              </a:r>
              <a:endParaRPr sz="1800">
                <a:solidFill>
                  <a:schemeClr val="dk1"/>
                </a:solidFill>
                <a:latin typeface="Rockwell"/>
                <a:ea typeface="Rockwell"/>
                <a:cs typeface="Rockwell"/>
                <a:sym typeface="Rockwell"/>
              </a:endParaRPr>
            </a:p>
          </p:txBody>
        </p:sp>
      </p:grpSp>
      <p:sp>
        <p:nvSpPr>
          <p:cNvPr id="215" name="Google Shape;215;p9"/>
          <p:cNvSpPr txBox="1"/>
          <p:nvPr/>
        </p:nvSpPr>
        <p:spPr>
          <a:xfrm>
            <a:off x="304800" y="2514600"/>
            <a:ext cx="7848600"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Betahistine increases the level of serotonin in the brainstem </a:t>
            </a:r>
            <a:r>
              <a:rPr lang="en-US" sz="2400">
                <a:solidFill>
                  <a:schemeClr val="dk1"/>
                </a:solidFill>
                <a:latin typeface="Calibri"/>
                <a:ea typeface="Calibri"/>
                <a:cs typeface="Calibri"/>
                <a:sym typeface="Calibri"/>
              </a:rPr>
              <a:t>→↓</a:t>
            </a:r>
            <a:r>
              <a:rPr lang="en-US" sz="2400">
                <a:solidFill>
                  <a:schemeClr val="dk1"/>
                </a:solidFill>
                <a:latin typeface="Rockwell"/>
                <a:ea typeface="Rockwell"/>
                <a:cs typeface="Rockwell"/>
                <a:sym typeface="Rockwell"/>
              </a:rPr>
              <a:t>the activity of vestibular nuclei.</a:t>
            </a:r>
            <a:endParaRPr sz="2400">
              <a:solidFill>
                <a:schemeClr val="dk1"/>
              </a:solidFill>
              <a:latin typeface="Rockwell"/>
              <a:ea typeface="Rockwell"/>
              <a:cs typeface="Rockwell"/>
              <a:sym typeface="Rockwell"/>
            </a:endParaRPr>
          </a:p>
        </p:txBody>
      </p:sp>
      <p:sp>
        <p:nvSpPr>
          <p:cNvPr id="216" name="Google Shape;216;p9"/>
          <p:cNvSpPr txBox="1"/>
          <p:nvPr/>
        </p:nvSpPr>
        <p:spPr>
          <a:xfrm>
            <a:off x="304800" y="2743200"/>
            <a:ext cx="8001000" cy="830997"/>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By bloking H3 receptors, Betahistine increases the local concentration of histamine in the inner ear.</a:t>
            </a:r>
            <a:endParaRPr sz="2400">
              <a:solidFill>
                <a:schemeClr val="dk1"/>
              </a:solidFill>
              <a:latin typeface="Rockwell"/>
              <a:ea typeface="Rockwell"/>
              <a:cs typeface="Rockwell"/>
              <a:sym typeface="Rockwell"/>
            </a:endParaRPr>
          </a:p>
        </p:txBody>
      </p:sp>
      <p:sp>
        <p:nvSpPr>
          <p:cNvPr id="217" name="Google Shape;217;p9"/>
          <p:cNvSpPr txBox="1"/>
          <p:nvPr/>
        </p:nvSpPr>
        <p:spPr>
          <a:xfrm>
            <a:off x="381000" y="2247746"/>
            <a:ext cx="7772400" cy="156966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By stimulating H</a:t>
            </a:r>
            <a:r>
              <a:rPr baseline="-25000" lang="en-US" sz="2400">
                <a:solidFill>
                  <a:schemeClr val="dk1"/>
                </a:solidFill>
                <a:latin typeface="Rockwell"/>
                <a:ea typeface="Rockwell"/>
                <a:cs typeface="Rockwell"/>
                <a:sym typeface="Rockwell"/>
              </a:rPr>
              <a:t>1</a:t>
            </a:r>
            <a:r>
              <a:rPr lang="en-US" sz="2400">
                <a:solidFill>
                  <a:schemeClr val="dk1"/>
                </a:solidFill>
                <a:latin typeface="Rockwell"/>
                <a:ea typeface="Rockwell"/>
                <a:cs typeface="Rockwell"/>
                <a:sym typeface="Rockwell"/>
              </a:rPr>
              <a:t> receptors located on blood vessels in the inner ear</a:t>
            </a:r>
            <a:r>
              <a:rPr lang="en-US" sz="2400">
                <a:solidFill>
                  <a:schemeClr val="dk1"/>
                </a:solidFill>
                <a:latin typeface="Calibri"/>
                <a:ea typeface="Calibri"/>
                <a:cs typeface="Calibri"/>
                <a:sym typeface="Calibri"/>
              </a:rPr>
              <a:t>→</a:t>
            </a:r>
            <a:r>
              <a:rPr lang="en-US" sz="2400">
                <a:solidFill>
                  <a:schemeClr val="dk1"/>
                </a:solidFill>
                <a:latin typeface="Rockwell"/>
                <a:ea typeface="Rockwell"/>
                <a:cs typeface="Rockwell"/>
                <a:sym typeface="Rockwell"/>
              </a:rPr>
              <a:t>  local vasodilation &amp; increased permeability, which helps to reverse the underlying problem of endolymphatic hydrops.</a:t>
            </a:r>
            <a:endParaRPr sz="2400">
              <a:solidFill>
                <a:schemeClr val="dk1"/>
              </a:solidFill>
              <a:latin typeface="Rockwell"/>
              <a:ea typeface="Rockwell"/>
              <a:cs typeface="Rockwell"/>
              <a:sym typeface="Rockwell"/>
            </a:endParaRPr>
          </a:p>
        </p:txBody>
      </p:sp>
      <p:sp>
        <p:nvSpPr>
          <p:cNvPr id="218" name="Google Shape;218;p9"/>
          <p:cNvSpPr txBox="1"/>
          <p:nvPr/>
        </p:nvSpPr>
        <p:spPr>
          <a:xfrm>
            <a:off x="304800" y="2514600"/>
            <a:ext cx="7391400" cy="1200329"/>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Rockwell"/>
                <a:ea typeface="Rockwell"/>
                <a:cs typeface="Rockwell"/>
                <a:sym typeface="Rockwell"/>
              </a:rPr>
              <a:t>It is a structural analog of histamine with </a:t>
            </a:r>
            <a:r>
              <a:rPr b="1" lang="en-US" sz="2400">
                <a:solidFill>
                  <a:schemeClr val="dk1"/>
                </a:solidFill>
                <a:latin typeface="Rockwell"/>
                <a:ea typeface="Rockwell"/>
                <a:cs typeface="Rockwell"/>
                <a:sym typeface="Rockwell"/>
              </a:rPr>
              <a:t>weak</a:t>
            </a:r>
            <a:r>
              <a:rPr lang="en-US" sz="2400">
                <a:solidFill>
                  <a:schemeClr val="dk1"/>
                </a:solidFill>
                <a:latin typeface="Rockwell"/>
                <a:ea typeface="Rockwell"/>
                <a:cs typeface="Rockwell"/>
                <a:sym typeface="Rockwell"/>
              </a:rPr>
              <a:t> histamine H1 receptor agonist &amp; more </a:t>
            </a:r>
            <a:r>
              <a:rPr b="1" lang="en-US" sz="2400">
                <a:solidFill>
                  <a:schemeClr val="dk1"/>
                </a:solidFill>
                <a:latin typeface="Rockwell"/>
                <a:ea typeface="Rockwell"/>
                <a:cs typeface="Rockwell"/>
                <a:sym typeface="Rockwell"/>
              </a:rPr>
              <a:t>potent</a:t>
            </a:r>
            <a:r>
              <a:rPr lang="en-US" sz="2400">
                <a:solidFill>
                  <a:schemeClr val="dk1"/>
                </a:solidFill>
                <a:latin typeface="Rockwell"/>
                <a:ea typeface="Rockwell"/>
                <a:cs typeface="Rockwell"/>
                <a:sym typeface="Rockwell"/>
              </a:rPr>
              <a:t> histamine H3 receptor antagonist properties</a:t>
            </a:r>
            <a:endParaRPr sz="2400">
              <a:solidFill>
                <a:schemeClr val="dk1"/>
              </a:solidFill>
              <a:latin typeface="Rockwell"/>
              <a:ea typeface="Rockwell"/>
              <a:cs typeface="Rockwell"/>
              <a:sym typeface="Rockwell"/>
            </a:endParaRPr>
          </a:p>
        </p:txBody>
      </p:sp>
      <p:sp>
        <p:nvSpPr>
          <p:cNvPr id="219" name="Google Shape;219;p9"/>
          <p:cNvSpPr txBox="1"/>
          <p:nvPr/>
        </p:nvSpPr>
        <p:spPr>
          <a:xfrm>
            <a:off x="838200" y="1752600"/>
            <a:ext cx="4038600" cy="523220"/>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Rockwell"/>
                <a:ea typeface="Rockwell"/>
                <a:cs typeface="Rockwell"/>
                <a:sym typeface="Rockwell"/>
              </a:rPr>
              <a:t>Mechanism of Action:-</a:t>
            </a:r>
            <a:endParaRPr sz="2800">
              <a:solidFill>
                <a:schemeClr val="dk1"/>
              </a:solidFill>
              <a:latin typeface="Rockwell"/>
              <a:ea typeface="Rockwell"/>
              <a:cs typeface="Rockwell"/>
              <a:sym typeface="Rockwell"/>
            </a:endParaRPr>
          </a:p>
        </p:txBody>
      </p:sp>
      <p:sp>
        <p:nvSpPr>
          <p:cNvPr id="220" name="Google Shape;220;p9"/>
          <p:cNvSpPr txBox="1"/>
          <p:nvPr/>
        </p:nvSpPr>
        <p:spPr>
          <a:xfrm>
            <a:off x="838200" y="762000"/>
            <a:ext cx="2819400" cy="584775"/>
          </a:xfrm>
          <a:prstGeom prst="rect">
            <a:avLst/>
          </a:prstGeom>
          <a:solidFill>
            <a:srgbClr val="FFE29C"/>
          </a:soli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Rockwell"/>
                <a:ea typeface="Rockwell"/>
                <a:cs typeface="Rockwell"/>
                <a:sym typeface="Rockwell"/>
              </a:rPr>
              <a:t>3-Betahistine</a:t>
            </a:r>
            <a:endParaRPr b="1" sz="3200">
              <a:solidFill>
                <a:schemeClr val="dk1"/>
              </a:solidFill>
              <a:latin typeface="Rockwell"/>
              <a:ea typeface="Rockwell"/>
              <a:cs typeface="Rockwell"/>
              <a:sym typeface="Rockwell"/>
            </a:endParaRPr>
          </a:p>
        </p:txBody>
      </p:sp>
      <p:pic>
        <p:nvPicPr>
          <p:cNvPr id="221" name="Google Shape;221;p9"/>
          <p:cNvPicPr preferRelativeResize="0"/>
          <p:nvPr/>
        </p:nvPicPr>
        <p:blipFill rotWithShape="1">
          <a:blip r:embed="rId4">
            <a:alphaModFix/>
          </a:blip>
          <a:srcRect b="0" l="0" r="0" t="0"/>
          <a:stretch/>
        </p:blipFill>
        <p:spPr>
          <a:xfrm>
            <a:off x="6248400" y="152400"/>
            <a:ext cx="2719388" cy="1238250"/>
          </a:xfrm>
          <a:prstGeom prst="rect">
            <a:avLst/>
          </a:prstGeom>
          <a:noFill/>
          <a:ln>
            <a:noFill/>
          </a:ln>
        </p:spPr>
      </p:pic>
      <p:pic>
        <p:nvPicPr>
          <p:cNvPr id="222" name="Google Shape;222;p9"/>
          <p:cNvPicPr preferRelativeResize="0"/>
          <p:nvPr/>
        </p:nvPicPr>
        <p:blipFill rotWithShape="1">
          <a:blip r:embed="rId5">
            <a:alphaModFix/>
          </a:blip>
          <a:srcRect b="0" l="0" r="0" t="0"/>
          <a:stretch/>
        </p:blipFill>
        <p:spPr>
          <a:xfrm>
            <a:off x="6248400" y="1371600"/>
            <a:ext cx="1752600" cy="1009650"/>
          </a:xfrm>
          <a:prstGeom prst="rect">
            <a:avLst/>
          </a:prstGeom>
          <a:noFill/>
          <a:ln>
            <a:noFill/>
          </a:ln>
        </p:spPr>
      </p:pic>
      <p:sp>
        <p:nvSpPr>
          <p:cNvPr id="223" name="Google Shape;223;p9"/>
          <p:cNvSpPr txBox="1"/>
          <p:nvPr>
            <p:ph idx="12" type="sldNum"/>
          </p:nvPr>
        </p:nvSpPr>
        <p:spPr>
          <a:xfrm>
            <a:off x="8638952" y="6514568"/>
            <a:ext cx="46428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18"/>
                                        </p:tgtEl>
                                      </p:cBhvr>
                                    </p:animEffect>
                                    <p:set>
                                      <p:cBhvr>
                                        <p:cTn dur="1" fill="hold">
                                          <p:stCondLst>
                                            <p:cond delay="500"/>
                                          </p:stCondLst>
                                        </p:cTn>
                                        <p:tgtEl>
                                          <p:spTgt spid="21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21"/>
                                        </p:tgtEl>
                                      </p:cBhvr>
                                    </p:animEffect>
                                    <p:set>
                                      <p:cBhvr>
                                        <p:cTn dur="1" fill="hold">
                                          <p:stCondLst>
                                            <p:cond delay="500"/>
                                          </p:stCondLst>
                                        </p:cTn>
                                        <p:tgtEl>
                                          <p:spTgt spid="22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22"/>
                                        </p:tgtEl>
                                      </p:cBhvr>
                                    </p:animEffect>
                                    <p:set>
                                      <p:cBhvr>
                                        <p:cTn dur="1" fill="hold">
                                          <p:stCondLst>
                                            <p:cond delay="500"/>
                                          </p:stCondLst>
                                        </p:cTn>
                                        <p:tgtEl>
                                          <p:spTgt spid="2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17"/>
                                        </p:tgtEl>
                                      </p:cBhvr>
                                    </p:animEffect>
                                    <p:set>
                                      <p:cBhvr>
                                        <p:cTn dur="1" fill="hold">
                                          <p:stCondLst>
                                            <p:cond delay="500"/>
                                          </p:stCondLst>
                                        </p:cTn>
                                        <p:tgtEl>
                                          <p:spTgt spid="2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16"/>
                                        </p:tgtEl>
                                      </p:cBhvr>
                                    </p:animEffect>
                                    <p:set>
                                      <p:cBhvr>
                                        <p:cTn dur="1" fill="hold">
                                          <p:stCondLst>
                                            <p:cond delay="500"/>
                                          </p:stCondLst>
                                        </p:cTn>
                                        <p:tgtEl>
                                          <p:spTgt spid="2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oundry">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2015-09-06T08:58:29Z</dcterms:created>
  <dc:creator>Osama</dc:creator>
</cp:coreProperties>
</file>