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57"/>
    <p:restoredTop sz="94643"/>
  </p:normalViewPr>
  <p:slideViewPr>
    <p:cSldViewPr snapToGrid="0" snapToObjects="1">
      <p:cViewPr varScale="1">
        <p:scale>
          <a:sx n="68" d="100"/>
          <a:sy n="68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fal ^" userId="39e7b528102b6421" providerId="LiveId" clId="{EFA11912-4ECA-4D2C-A050-13F7FFBC8EFE}"/>
    <pc:docChg chg="custSel modSld">
      <pc:chgData name="Anfal ^" userId="39e7b528102b6421" providerId="LiveId" clId="{EFA11912-4ECA-4D2C-A050-13F7FFBC8EFE}" dt="2020-10-27T08:27:48.771" v="29" actId="1036"/>
      <pc:docMkLst>
        <pc:docMk/>
      </pc:docMkLst>
      <pc:sldChg chg="delSp modSp mod">
        <pc:chgData name="Anfal ^" userId="39e7b528102b6421" providerId="LiveId" clId="{EFA11912-4ECA-4D2C-A050-13F7FFBC8EFE}" dt="2020-10-27T08:27:48.771" v="29" actId="1036"/>
        <pc:sldMkLst>
          <pc:docMk/>
          <pc:sldMk cId="2324851077" sldId="256"/>
        </pc:sldMkLst>
        <pc:spChg chg="mod">
          <ac:chgData name="Anfal ^" userId="39e7b528102b6421" providerId="LiveId" clId="{EFA11912-4ECA-4D2C-A050-13F7FFBC8EFE}" dt="2020-10-27T08:27:48.771" v="29" actId="1036"/>
          <ac:spMkLst>
            <pc:docMk/>
            <pc:sldMk cId="2324851077" sldId="256"/>
            <ac:spMk id="2" creationId="{B7DF4D7D-002D-ED44-89DA-94FB7D922000}"/>
          </ac:spMkLst>
        </pc:spChg>
        <pc:spChg chg="del mod">
          <ac:chgData name="Anfal ^" userId="39e7b528102b6421" providerId="LiveId" clId="{EFA11912-4ECA-4D2C-A050-13F7FFBC8EFE}" dt="2020-10-27T03:04:03.170" v="2" actId="478"/>
          <ac:spMkLst>
            <pc:docMk/>
            <pc:sldMk cId="2324851077" sldId="256"/>
            <ac:spMk id="4" creationId="{6B9B0E04-E143-E146-B6C6-9E8D5812BF16}"/>
          </ac:spMkLst>
        </pc:spChg>
        <pc:spChg chg="del">
          <ac:chgData name="Anfal ^" userId="39e7b528102b6421" providerId="LiveId" clId="{EFA11912-4ECA-4D2C-A050-13F7FFBC8EFE}" dt="2020-10-27T03:04:07.615" v="3" actId="478"/>
          <ac:spMkLst>
            <pc:docMk/>
            <pc:sldMk cId="2324851077" sldId="256"/>
            <ac:spMk id="7" creationId="{56164DDF-66BE-6D4C-90A1-FB1ADCAD1DA8}"/>
          </ac:spMkLst>
        </pc:spChg>
        <pc:spChg chg="del">
          <ac:chgData name="Anfal ^" userId="39e7b528102b6421" providerId="LiveId" clId="{EFA11912-4ECA-4D2C-A050-13F7FFBC8EFE}" dt="2020-10-27T03:04:10.930" v="4" actId="478"/>
          <ac:spMkLst>
            <pc:docMk/>
            <pc:sldMk cId="2324851077" sldId="256"/>
            <ac:spMk id="8" creationId="{52D86173-B1A8-0847-99EB-EA982D94825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F820E-93F0-644B-B41C-54246CCEFAA8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24BE8-A17F-9A43-8ECE-5BA2A5143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62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ECA8A-DC25-4F42-A510-4D0BEE650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DFDAB1-EC4C-5147-8DC1-B573ADC79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2A301-2DF5-9942-88D9-11A6AFA0B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E3EB-3119-0148-9D09-F279E1EE77E5}" type="datetime1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1798F-4895-F245-9A13-0A7614FC1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0365A-AA09-9E41-A7C4-07A5951AB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34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E87D0-6347-4D47-B112-C2D805BF5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D49BF7-649B-F144-B5E3-EC593B565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9C0C9-D7FE-4644-BCCB-482128770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D607-7491-2A45-A7F1-6DFD1EC399AB}" type="datetime1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6F53A-49E2-8249-BA5A-BB821508C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AA168-0238-3146-8B4F-1511F6596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10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54E984-3B4A-3640-A486-7D38EFB91F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0170A6-F5F6-B946-A037-E6C26CD023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9753A-9EEF-6D46-BF9C-BB0ED449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32EF-687A-1443-A87F-0B7C447506DD}" type="datetime1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E8F34-AE93-E045-8480-F958B9041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9926-4CE5-CE40-A369-7F3B6FBE7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12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D17D9-7389-A544-A3D7-10516B402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3C5DB-7517-0749-807D-058C97295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C807D-B95D-7D4A-8128-347F27E1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743F-FBE2-E846-AE5C-C20905EA6278}" type="datetime1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09F35-B5DD-2C4E-ADE7-8FF7F747C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1ED97-2808-B349-B4A6-B8841CE2C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13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F9DC4-C5AE-9449-A6C4-5E87EF028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FA04F-A50C-374B-AEB4-2ABCA9925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E3886-59C9-F042-BF98-0561F72B1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AF6C-08A2-214A-8F04-6F83BED3D20F}" type="datetime1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9490A-30D4-F240-9D56-EB623A297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268F0-3B9D-6E4B-BD66-6FAF8B945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74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D5031-3D2B-D145-B680-E14FCB90C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5E297-5C64-C844-902D-F01EE319D5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1D31AF-8462-D648-8A8B-063CCD5471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87C3AD-0579-D34E-A1F5-97C6B2119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30B3-C28F-1944-960A-F60720EC54BA}" type="datetime1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5B9594-01B9-0845-9756-A3BF0777D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2A606A-A904-EF42-9542-89F076335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91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58C76-A5B5-1B4D-8ADE-B8EA0E78A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F3D9E-497F-A54C-A07C-CEB41F91C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82AD2D-93AC-D540-B80C-75B46B3A1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B3CBE-15BF-4644-93F8-8FC4844285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027A1-BC20-6942-95F5-1E12C733F5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9C37F5-D58E-2B4A-9B95-17F3545C8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1220-117E-574D-BF3A-315C49CD7B66}" type="datetime1">
              <a:rPr lang="en-US" smtClean="0"/>
              <a:t>10/27/2020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9728E7-0B0E-9646-A626-EB9481916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56198E-5D18-2C44-9115-B752899C2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7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2A571-410A-CF40-B7B5-0B4060E09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B0303F-6637-0A4C-8EB0-651F1652C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84E6-69F1-4F43-B1AC-8D5257B415FD}" type="datetime1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2F6B0F-6559-3640-A03B-2C7CE040C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AB7F32-66BD-2D43-B97E-A1B55CD02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2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C8F9F4-CD44-5C47-BB1F-C83582DA3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38A4-0C13-A24E-9DB3-B582446150E9}" type="datetime1">
              <a:rPr lang="en-US" smtClean="0"/>
              <a:t>10/27/2020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2F3FC7-587C-EA4C-80B2-A1A1A49E2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42B455-F5E1-9B44-93F4-8C07A818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20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113D2-C88C-3349-9850-D945A6AE1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488FC-FF9D-4C44-8303-8E526D78A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0C18AF-EB06-BE49-AC8E-245393AE8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0746CD-BED9-6C45-ADEF-FB5DF25EC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7ADF-5912-DC4B-A540-CF8654022AD5}" type="datetime1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9A4F5-50A2-904A-88EB-E82054CE1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8ACBD3-48EF-8D4D-8531-3EE956965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5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7A333-55F3-3649-82BA-1B27A8DDB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C55F0C-9233-164D-9FE9-D2869FE8C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B8275E-C23F-CB43-9065-1280D7191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CC10E8-4946-9642-A8CE-6EE95E6D2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782A-4DAD-494E-90C8-7AED9EFB41EB}" type="datetime1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EFFD7-FDD0-304A-BAB8-ADC066844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C45E2C-CC95-9445-A723-A00DAEEB5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0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9CFC66-618C-A64D-A845-6E6ED246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BC5831-A311-2A49-8874-08A742CEB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68402-B874-6A4B-A005-91BE822A36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929F9-F2B6-EA4E-A636-431A5907FA9A}" type="datetime1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557B2-62B6-3A41-A68B-0A91F34D1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11EEE-99D4-0641-A044-72ADCCC38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E5FBC-3BED-964D-9664-943BC5247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0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F4D7D-002D-ED44-89DA-94FB7D9220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27769"/>
            <a:ext cx="9144000" cy="1381125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Drugs Used in Epilepsy-I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3BCFC3-60C1-9F44-9DBD-27B2E1BD3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512" y="582613"/>
            <a:ext cx="1701800" cy="88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FEDB37-8231-F242-87E9-64750C842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87" y="238831"/>
            <a:ext cx="1320800" cy="1524000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25C30A7-22CB-C04F-B96B-35A28D4B4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7D5-598F-8B49-8403-CCFB70C864D7}" type="datetime1">
              <a:rPr lang="en-US" smtClean="0"/>
              <a:t>10/27/2020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408766B-2049-4B4B-B7D3-6E28A6FDC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5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01166-323F-4848-B411-CAD8F1EFC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743F-FBE2-E846-AE5C-C20905EA6278}" type="datetime1">
              <a:rPr lang="en-US" smtClean="0"/>
              <a:t>10/27/2020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EDD0-03EB-A149-8D15-3A6B90643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6" name="جدول 1">
            <a:extLst>
              <a:ext uri="{FF2B5EF4-FFF2-40B4-BE49-F238E27FC236}">
                <a16:creationId xmlns:a16="http://schemas.microsoft.com/office/drawing/2014/main" id="{D6798A17-869D-3E4F-AE71-9B497126ED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016114"/>
              </p:ext>
            </p:extLst>
          </p:nvPr>
        </p:nvGraphicFramePr>
        <p:xfrm>
          <a:off x="614146" y="573207"/>
          <a:ext cx="10890916" cy="5636526"/>
        </p:xfrm>
        <a:graphic>
          <a:graphicData uri="http://schemas.openxmlformats.org/drawingml/2006/table">
            <a:tbl>
              <a:tblPr rtl="1" firstRow="1" firstCol="1" bandRow="1"/>
              <a:tblGrid>
                <a:gridCol w="5445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5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60157">
                <a:tc gridSpan="2">
                  <a:txBody>
                    <a:bodyPr/>
                    <a:lstStyle/>
                    <a:p>
                      <a:pPr rtl="0"/>
                      <a:r>
                        <a:rPr lang="en-US" sz="32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B)Primary Generalized</a:t>
                      </a:r>
                    </a:p>
                    <a:p>
                      <a:pPr rtl="0"/>
                      <a:r>
                        <a:rPr lang="en-US" sz="32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Both hemispheres + loss of consciousness</a:t>
                      </a:r>
                    </a:p>
                  </a:txBody>
                  <a:tcPr marL="43740" marR="43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42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n-US" sz="2000" b="1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Stiffness followed by  violent contractions &amp; relaxation (1-2 min).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3740" marR="43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i="1" dirty="0"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Tonic-</a:t>
                      </a:r>
                      <a:r>
                        <a:rPr lang="en-US" sz="2000" b="1" i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clonic</a:t>
                      </a:r>
                      <a:r>
                        <a:rPr lang="en-US" sz="2000" b="1" i="1" dirty="0"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 rtl="0"/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3740" marR="43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947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Re-</a:t>
                      </a:r>
                      <a:r>
                        <a:rPr lang="en-US" sz="2000" b="1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occuring</a:t>
                      </a: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tonic-</a:t>
                      </a:r>
                      <a:r>
                        <a:rPr lang="en-US" sz="2000" b="1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clonic</a:t>
                      </a: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seizure (30 min or more)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3740" marR="43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i="1" dirty="0"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Status epilepticus </a:t>
                      </a:r>
                      <a:r>
                        <a:rPr lang="en-US" sz="2000" b="1" i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(Dangerous)</a:t>
                      </a:r>
                      <a:r>
                        <a:rPr lang="en-US" sz="2000" b="1" i="1" dirty="0"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3740" marR="43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184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Muscle stiffness </a:t>
                      </a:r>
                      <a:endParaRPr lang="en-US" sz="2000" b="1"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3740" marR="43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Tonic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3740" marR="43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184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Spasms of contraction &amp; relaxation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3740" marR="43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Clonic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3740" marR="43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294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1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Pt’s legs give under him &amp; drop down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3740" marR="43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1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Atonic (loss of tone)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3740" marR="43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6307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n-US" sz="2000" b="1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Jerking movement of the body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3740" marR="43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Myoclonic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3740" marR="43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095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Brief loss of consciousness with minor muscle twitches. Eye blinking (no fall down).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3740" marR="43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Absence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3740" marR="43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0458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55B6DB-7C94-AB44-AF4F-C29BFF530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38A4-0C13-A24E-9DB3-B582446150E9}" type="datetime1">
              <a:rPr lang="en-US" smtClean="0"/>
              <a:t>10/27/2020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A368F0-83F6-F04B-8A00-73F6418E6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998B432-F67D-4546-B0D6-2E3BA335A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723900"/>
            <a:ext cx="8458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33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68BF9E-066B-954F-9199-A0FC272DE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of Epilepsy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769F12-9D14-F942-97AD-134E4049D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b="1" dirty="0"/>
          </a:p>
          <a:p>
            <a:r>
              <a:rPr lang="en-US" altLang="en-US" sz="3200" b="1" dirty="0"/>
              <a:t>Drugs***</a:t>
            </a:r>
          </a:p>
          <a:p>
            <a:r>
              <a:rPr lang="en-US" altLang="en-US" sz="3200" b="1" dirty="0"/>
              <a:t>Surgery</a:t>
            </a:r>
          </a:p>
          <a:p>
            <a:r>
              <a:rPr lang="en-US" altLang="en-US" sz="3200" b="1" dirty="0"/>
              <a:t>Ketogenic diet</a:t>
            </a:r>
          </a:p>
          <a:p>
            <a:r>
              <a:rPr lang="en-US" altLang="en-US" sz="3200" b="1" dirty="0"/>
              <a:t>Vagal nerve stimulation</a:t>
            </a:r>
            <a:endParaRPr lang="en-US" sz="32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B76B22-2E95-1E42-A368-70B1B00B1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38A4-0C13-A24E-9DB3-B582446150E9}" type="datetime1">
              <a:rPr lang="en-US" smtClean="0"/>
              <a:t>10/27/2020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F1A9B7-5506-C748-811B-6E272FCDE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E987FF-E3AD-5F4C-BBFE-F6907960C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0" y="860188"/>
            <a:ext cx="1892300" cy="467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2FE659-809D-F545-8136-05B504C08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900" y="849952"/>
            <a:ext cx="2819400" cy="1498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C15680-47CF-114C-8F3C-2D6BC0760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900" y="2373075"/>
            <a:ext cx="2819400" cy="316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40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A2E51-179D-8B4F-9797-5011EDC55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rules for treatment of epilepsy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6F797-6532-6046-8BA8-81D5EE4BA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en-US" dirty="0">
                <a:cs typeface="Times New Roman" panose="02020603050405020304" pitchFamily="18" charset="0"/>
              </a:rPr>
              <a:t>Epilepsy is usually controlled but not cured with medication</a:t>
            </a:r>
          </a:p>
          <a:p>
            <a:pPr marL="0" indent="0" algn="just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/>
            <a:r>
              <a:rPr lang="en-US" altLang="en-US" dirty="0">
                <a:cs typeface="Times New Roman" panose="02020603050405020304" pitchFamily="18" charset="0"/>
              </a:rPr>
              <a:t>Up to 80% of patients  can expect partial or complete control of seizures with appropriate treatment</a:t>
            </a:r>
          </a:p>
          <a:p>
            <a:pPr marL="0" indent="0" algn="just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/>
            <a:r>
              <a:rPr lang="en-US" altLang="en-US" dirty="0">
                <a:cs typeface="Times New Roman" panose="02020603050405020304" pitchFamily="18" charset="0"/>
              </a:rPr>
              <a:t>Antiepileptic drugs  are indicated  when there is two or more seizures  occurred in short interval  (6 m -1y)</a:t>
            </a:r>
          </a:p>
          <a:p>
            <a:pPr marL="0" indent="0" algn="just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/>
            <a:r>
              <a:rPr lang="en-US" altLang="en-US" dirty="0">
                <a:cs typeface="Times New Roman" panose="02020603050405020304" pitchFamily="18" charset="0"/>
              </a:rPr>
              <a:t> An initial therapeutic aim is to use only one drug (mono therapy) 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DBFF6-2B0A-A148-94CF-EB74A460A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743F-FBE2-E846-AE5C-C20905EA6278}" type="datetime1">
              <a:rPr lang="en-US" smtClean="0"/>
              <a:t>10/27/2020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7DF536-61C8-E241-AD84-526D7B399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939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AD281-062B-FE44-B7EF-F9B0BBCE3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rules for treatment of epilepsy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6C25F-F8B8-0740-A775-902C3F318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Char char=""/>
              <a:defRPr/>
            </a:pPr>
            <a:r>
              <a:rPr lang="en-US" sz="3200" dirty="0">
                <a:cs typeface="Times New Roman" pitchFamily="18" charset="0"/>
              </a:rPr>
              <a:t> Drugs are usually  administered  </a:t>
            </a:r>
            <a:r>
              <a:rPr lang="en-US" sz="3200" b="1" u="sng" dirty="0">
                <a:solidFill>
                  <a:srgbClr val="FF0000"/>
                </a:solidFill>
                <a:cs typeface="Times New Roman" pitchFamily="18" charset="0"/>
              </a:rPr>
              <a:t>orally</a:t>
            </a:r>
          </a:p>
          <a:p>
            <a:pPr>
              <a:buNone/>
              <a:defRPr/>
            </a:pPr>
            <a:endParaRPr lang="en-US" sz="3200" dirty="0">
              <a:cs typeface="Times New Roman" pitchFamily="18" charset="0"/>
            </a:endParaRPr>
          </a:p>
          <a:p>
            <a:pPr>
              <a:buFont typeface="Wingdings 2" pitchFamily="18" charset="2"/>
              <a:buChar char=""/>
              <a:defRPr/>
            </a:pPr>
            <a:r>
              <a:rPr lang="en-US" sz="3200" dirty="0">
                <a:cs typeface="Times New Roman" pitchFamily="18" charset="0"/>
              </a:rPr>
              <a:t> Monitoring plasma drug level is useful </a:t>
            </a:r>
          </a:p>
          <a:p>
            <a:pPr>
              <a:buNone/>
              <a:defRPr/>
            </a:pPr>
            <a:endParaRPr lang="en-US" sz="3200" dirty="0">
              <a:cs typeface="Times New Roman" pitchFamily="18" charset="0"/>
            </a:endParaRPr>
          </a:p>
          <a:p>
            <a:pPr>
              <a:buFont typeface="Wingdings 2" pitchFamily="18" charset="2"/>
              <a:buChar char=""/>
              <a:defRPr/>
            </a:pPr>
            <a:r>
              <a:rPr lang="en-US" sz="3200" dirty="0">
                <a:cs typeface="Times New Roman" pitchFamily="18" charset="0"/>
              </a:rPr>
              <a:t> Triggering  factors can affect seizure control by drugs</a:t>
            </a:r>
          </a:p>
          <a:p>
            <a:pPr>
              <a:buNone/>
              <a:defRPr/>
            </a:pPr>
            <a:endParaRPr lang="en-US" sz="3200" dirty="0">
              <a:cs typeface="Times New Roman" pitchFamily="18" charset="0"/>
            </a:endParaRPr>
          </a:p>
          <a:p>
            <a:pPr>
              <a:buFont typeface="Wingdings 2" pitchFamily="18" charset="2"/>
              <a:buChar char=""/>
              <a:defRPr/>
            </a:pPr>
            <a:r>
              <a:rPr lang="en-US" sz="3200" dirty="0">
                <a:cs typeface="Times New Roman" pitchFamily="18" charset="0"/>
              </a:rPr>
              <a:t> Sudden withdrawal of drugs should be avoided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4A312-AFF9-274B-B31C-44E9A598F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743F-FBE2-E846-AE5C-C20905EA6278}" type="datetime1">
              <a:rPr lang="en-US" smtClean="0"/>
              <a:t>10/27/2020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C59CCC-FFCF-EC49-98CE-444B83AC2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80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E60E5-A4BB-1941-AAE7-EE906A99F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Withdrawal considered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6F4D5-E508-EE42-80B0-A3875C042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 Seizure – free period of 2-5 </a:t>
            </a:r>
            <a:r>
              <a:rPr lang="en-US" altLang="en-US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yrs</a:t>
            </a:r>
            <a:r>
              <a:rPr lang="en-US" alt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 or longer</a:t>
            </a:r>
          </a:p>
          <a:p>
            <a:pPr>
              <a:buNone/>
            </a:pPr>
            <a:endParaRPr lang="en-US" altLang="en-US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Normal IQ</a:t>
            </a:r>
          </a:p>
          <a:p>
            <a:pPr lvl="1"/>
            <a:r>
              <a:rPr lang="en-US" alt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Normal EEG prior to withdrawal</a:t>
            </a:r>
          </a:p>
          <a:p>
            <a:pPr lvl="1"/>
            <a:r>
              <a:rPr lang="en-US" alt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NO juvenile myoclonic epilepsy</a:t>
            </a:r>
          </a:p>
          <a:p>
            <a:pPr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Relapse rate when antiepileptics are withdrawn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is 20-40%.</a:t>
            </a:r>
            <a:endParaRPr lang="en-US" altLang="en-US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6C178-052F-664B-8DC4-B5CCC3721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743F-FBE2-E846-AE5C-C20905EA6278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C5EA17-2427-094C-BAAF-693EFE0EA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50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DFCE8-9ECD-2042-B49E-29CD02D26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 of  Anti-Epileptic Drugs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AC624-48AF-A245-9550-1EC01E08A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sz="2700" b="1" dirty="0">
                <a:cs typeface="Times New Roman" panose="02020603050405020304" pitchFamily="18" charset="0"/>
              </a:rPr>
              <a:t>Antiepileptic drugs inhibit depolarization of neurons by following mechanisms:</a:t>
            </a:r>
          </a:p>
          <a:p>
            <a:pPr lvl="1"/>
            <a:r>
              <a:rPr lang="en-US" altLang="en-US" sz="2700" dirty="0">
                <a:cs typeface="Times New Roman" panose="02020603050405020304" pitchFamily="18" charset="0"/>
              </a:rPr>
              <a:t>Inhibition of excitatory neurotransmission</a:t>
            </a:r>
          </a:p>
          <a:p>
            <a:pPr lvl="2">
              <a:buNone/>
            </a:pPr>
            <a:r>
              <a:rPr lang="en-US" altLang="en-US" sz="2700" dirty="0">
                <a:solidFill>
                  <a:srgbClr val="002060"/>
                </a:solidFill>
                <a:cs typeface="Times New Roman" panose="02020603050405020304" pitchFamily="18" charset="0"/>
              </a:rPr>
              <a:t>     </a:t>
            </a:r>
            <a:r>
              <a:rPr lang="en-US" altLang="en-US" sz="27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(Glutamate </a:t>
            </a:r>
            <a:r>
              <a:rPr lang="en-US" altLang="en-US" sz="2700" dirty="0">
                <a:solidFill>
                  <a:srgbClr val="002060"/>
                </a:solidFill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altLang="en-US" sz="2700" dirty="0">
                <a:cs typeface="Times New Roman" panose="02020603050405020304" pitchFamily="18" charset="0"/>
              </a:rPr>
              <a:t>Enhancement of inhibitory neurotransmission</a:t>
            </a:r>
          </a:p>
          <a:p>
            <a:pPr lvl="2">
              <a:buNone/>
            </a:pPr>
            <a:r>
              <a:rPr lang="en-US" altLang="en-US" sz="27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  (GABA )</a:t>
            </a:r>
          </a:p>
          <a:p>
            <a:pPr lvl="1"/>
            <a:r>
              <a:rPr lang="en-US" altLang="en-US" sz="2700" dirty="0">
                <a:cs typeface="Times New Roman" panose="02020603050405020304" pitchFamily="18" charset="0"/>
              </a:rPr>
              <a:t>Blockage of voltage-gated positive current</a:t>
            </a:r>
          </a:p>
          <a:p>
            <a:pPr lvl="2">
              <a:buNone/>
            </a:pPr>
            <a:r>
              <a:rPr lang="en-US" altLang="en-US" sz="27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 (Na</a:t>
            </a:r>
            <a:r>
              <a:rPr lang="en-US" altLang="en-US" sz="2700" b="1" i="1" baseline="30000" dirty="0">
                <a:solidFill>
                  <a:srgbClr val="FF0000"/>
                </a:solidFill>
                <a:cs typeface="Times New Roman" panose="02020603050405020304" pitchFamily="18" charset="0"/>
              </a:rPr>
              <a:t>+ </a:t>
            </a:r>
            <a:r>
              <a:rPr lang="en-US" altLang="en-US" sz="27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</a:p>
          <a:p>
            <a:pPr lvl="2">
              <a:buNone/>
            </a:pPr>
            <a:r>
              <a:rPr lang="en-US" altLang="en-US" sz="27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 (Ca</a:t>
            </a:r>
            <a:r>
              <a:rPr lang="en-US" altLang="en-US" sz="2700" b="1" i="1" baseline="30000" dirty="0">
                <a:solidFill>
                  <a:srgbClr val="FF0000"/>
                </a:solidFill>
                <a:cs typeface="Times New Roman" panose="02020603050405020304" pitchFamily="18" charset="0"/>
              </a:rPr>
              <a:t>2+ </a:t>
            </a:r>
            <a:r>
              <a:rPr lang="en-US" altLang="en-US" sz="27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altLang="en-US" sz="2700" dirty="0">
                <a:cs typeface="Times New Roman" panose="02020603050405020304" pitchFamily="18" charset="0"/>
              </a:rPr>
              <a:t>Increase outward positive current</a:t>
            </a:r>
          </a:p>
          <a:p>
            <a:pPr lvl="2">
              <a:buNone/>
            </a:pPr>
            <a:r>
              <a:rPr lang="en-US" altLang="en-US" sz="27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 (K</a:t>
            </a:r>
            <a:r>
              <a:rPr lang="en-US" altLang="en-US" sz="2700" b="1" i="1" baseline="30000" dirty="0">
                <a:solidFill>
                  <a:srgbClr val="FF0000"/>
                </a:solidFill>
                <a:cs typeface="Times New Roman" panose="02020603050405020304" pitchFamily="18" charset="0"/>
              </a:rPr>
              <a:t>+ </a:t>
            </a:r>
            <a:r>
              <a:rPr lang="en-US" altLang="en-US" sz="27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  <a:endParaRPr lang="en-US" sz="2700" dirty="0"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F475C-AC37-4E40-89E2-5F38B92F5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743F-FBE2-E846-AE5C-C20905EA6278}" type="datetime1">
              <a:rPr lang="en-US" smtClean="0"/>
              <a:t>10/27/2020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81D07-1970-AE4B-878F-90E9D3226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A71C26-0ED4-DB45-B122-8E5838CDF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2304" y="2513367"/>
            <a:ext cx="3843646" cy="366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95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FEEA3-4999-ED46-83F2-4DD7C6503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antiepileptic drugs: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F0B3B5E-65BD-3746-A496-16FC2BC14B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First-generation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E42F38A-2ED9-9648-AF3C-932F06001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29551"/>
            <a:ext cx="5157787" cy="3460111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altLang="en-US" b="1" dirty="0"/>
              <a:t> Phenytoin </a:t>
            </a:r>
            <a:endParaRPr lang="en-US" altLang="en-US" b="1" dirty="0">
              <a:solidFill>
                <a:srgbClr val="FF00FF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altLang="en-US" b="1" dirty="0"/>
              <a:t> Carbamazepine</a:t>
            </a:r>
            <a:endParaRPr lang="en-US" altLang="en-US" b="1" dirty="0">
              <a:solidFill>
                <a:srgbClr val="FF00FF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altLang="en-US" b="1" dirty="0"/>
              <a:t> Valproate </a:t>
            </a:r>
            <a:endParaRPr lang="en-US" altLang="en-US" b="1" dirty="0">
              <a:solidFill>
                <a:srgbClr val="FF00FF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altLang="en-US" b="1" dirty="0"/>
              <a:t> Ethosuximide </a:t>
            </a:r>
          </a:p>
          <a:p>
            <a:pPr>
              <a:buFont typeface="Wingdings" pitchFamily="2" charset="2"/>
              <a:buChar char="v"/>
            </a:pPr>
            <a:r>
              <a:rPr lang="en-US" altLang="en-US" i="1" dirty="0">
                <a:latin typeface="Calibri" panose="020F0502020204030204" pitchFamily="34" charset="0"/>
              </a:rPr>
              <a:t> Phenobarbital and Primidone</a:t>
            </a:r>
          </a:p>
          <a:p>
            <a:pPr>
              <a:buFont typeface="Wingdings" pitchFamily="2" charset="2"/>
              <a:buChar char="v"/>
            </a:pPr>
            <a:r>
              <a:rPr lang="en-US" altLang="en-US" i="1" dirty="0">
                <a:latin typeface="Calibri" panose="020F0502020204030204" pitchFamily="34" charset="0"/>
              </a:rPr>
              <a:t> Benzodiazepines (</a:t>
            </a:r>
            <a:r>
              <a:rPr lang="en-US" altLang="en-US" i="1" dirty="0" err="1">
                <a:latin typeface="Calibri" panose="020F0502020204030204" pitchFamily="34" charset="0"/>
              </a:rPr>
              <a:t>e.g.Clonazepam</a:t>
            </a:r>
            <a:r>
              <a:rPr lang="en-US" altLang="en-US" i="1" dirty="0">
                <a:latin typeface="Calibri" panose="020F0502020204030204" pitchFamily="34" charset="0"/>
              </a:rPr>
              <a:t>, lorazepam and diazepam)</a:t>
            </a:r>
            <a:endParaRPr lang="ar-SA" altLang="en-US" i="1" dirty="0">
              <a:latin typeface="Calibri" panose="020F0502020204030204" pitchFamily="34" charset="0"/>
              <a:ea typeface="Majalla UI"/>
            </a:endParaRP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1A33C9F-53BC-2B4A-8DC6-9C4C2C7208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54342" y="1681163"/>
            <a:ext cx="5183188" cy="823912"/>
          </a:xfrm>
        </p:spPr>
        <p:txBody>
          <a:bodyPr>
            <a:normAutofit/>
          </a:bodyPr>
          <a:lstStyle/>
          <a:p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Second- generation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4CA0B52-BB25-614D-A005-945365FE6A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54342" y="2743198"/>
            <a:ext cx="5183188" cy="3460112"/>
          </a:xfrm>
        </p:spPr>
        <p:txBody>
          <a:bodyPr>
            <a:normAutofit lnSpcReduction="10000"/>
          </a:bodyPr>
          <a:lstStyle/>
          <a:p>
            <a:pPr marL="419100" indent="-419100">
              <a:buFont typeface="Wingdings" pitchFamily="2" charset="2"/>
              <a:buChar char="v"/>
            </a:pPr>
            <a:r>
              <a:rPr lang="en-US" altLang="en-US" b="1" dirty="0"/>
              <a:t>Lamotrigine</a:t>
            </a:r>
            <a:endParaRPr lang="en-US" altLang="en-US" b="1" dirty="0">
              <a:solidFill>
                <a:srgbClr val="FF00FF"/>
              </a:solidFill>
            </a:endParaRPr>
          </a:p>
          <a:p>
            <a:pPr marL="419100" indent="-419100">
              <a:buFont typeface="Wingdings" pitchFamily="2" charset="2"/>
              <a:buChar char="v"/>
            </a:pPr>
            <a:r>
              <a:rPr lang="en-US" altLang="en-US" b="1" dirty="0"/>
              <a:t>Topiramate</a:t>
            </a:r>
            <a:r>
              <a:rPr lang="en-US" altLang="en-US" b="1" dirty="0">
                <a:solidFill>
                  <a:srgbClr val="FF00FF"/>
                </a:solidFill>
              </a:rPr>
              <a:t> </a:t>
            </a:r>
          </a:p>
          <a:p>
            <a:pPr marL="419100" indent="-419100">
              <a:buFont typeface="Wingdings" pitchFamily="2" charset="2"/>
              <a:buChar char="v"/>
            </a:pPr>
            <a:r>
              <a:rPr lang="en-US" altLang="en-US" dirty="0"/>
              <a:t>Levetiracetam</a:t>
            </a:r>
          </a:p>
          <a:p>
            <a:pPr marL="419100" indent="-419100">
              <a:buFont typeface="Wingdings" pitchFamily="2" charset="2"/>
              <a:buChar char="v"/>
            </a:pPr>
            <a:r>
              <a:rPr lang="en-US" altLang="en-US" dirty="0"/>
              <a:t>Gabapentin</a:t>
            </a:r>
          </a:p>
          <a:p>
            <a:pPr marL="419100" indent="-419100">
              <a:buFont typeface="Wingdings" pitchFamily="2" charset="2"/>
              <a:buChar char="v"/>
            </a:pPr>
            <a:r>
              <a:rPr lang="en-US" altLang="en-US" dirty="0"/>
              <a:t> Felbamate</a:t>
            </a:r>
          </a:p>
          <a:p>
            <a:pPr marL="419100" indent="-419100">
              <a:buFont typeface="Wingdings" pitchFamily="2" charset="2"/>
              <a:buChar char="v"/>
            </a:pPr>
            <a:r>
              <a:rPr lang="en-US" altLang="en-US" dirty="0" err="1">
                <a:ea typeface="Majalla UI"/>
                <a:cs typeface="Majalla UI"/>
              </a:rPr>
              <a:t>Zonisamide</a:t>
            </a:r>
            <a:endParaRPr lang="en-US" altLang="en-US" dirty="0">
              <a:ea typeface="Majalla UI"/>
              <a:cs typeface="Majalla UI"/>
            </a:endParaRPr>
          </a:p>
          <a:p>
            <a:pPr marL="419100" indent="-419100">
              <a:buFont typeface="Wingdings" pitchFamily="2" charset="2"/>
              <a:buChar char="v"/>
            </a:pPr>
            <a:r>
              <a:rPr lang="en-US" altLang="en-US" dirty="0">
                <a:ea typeface="Majalla UI"/>
                <a:cs typeface="Majalla UI"/>
              </a:rPr>
              <a:t>Pregabalin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30E94-56D3-174B-AF21-5FBFB70C3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743F-FBE2-E846-AE5C-C20905EA6278}" type="datetime1">
              <a:rPr lang="en-US" smtClean="0"/>
              <a:t>10/27/2020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B397CD-A301-B249-B744-620B877EE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93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9564383-62C9-CE4D-A95C-FF3A0E394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Phenytoin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AF5667E-71C5-F04C-AEE0-5068F0855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en-US" b="1" dirty="0">
                <a:solidFill>
                  <a:srgbClr val="C00000"/>
                </a:solidFill>
              </a:rPr>
              <a:t> </a:t>
            </a:r>
            <a:r>
              <a:rPr lang="en-US" altLang="en-US" b="1" u="sng" dirty="0">
                <a:solidFill>
                  <a:srgbClr val="C00000"/>
                </a:solidFill>
              </a:rPr>
              <a:t>Pharmacokinetics: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b="1" dirty="0">
                <a:solidFill>
                  <a:srgbClr val="C00000"/>
                </a:solidFill>
              </a:rPr>
              <a:t> </a:t>
            </a:r>
            <a:r>
              <a:rPr lang="en-US" altLang="en-US" b="1" dirty="0"/>
              <a:t>Given orally, well absorbed from GIT.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b="1" dirty="0"/>
              <a:t> Also available </a:t>
            </a:r>
            <a:r>
              <a:rPr lang="en-US" altLang="en-US" b="1" dirty="0" err="1"/>
              <a:t>i.v.</a:t>
            </a:r>
            <a:r>
              <a:rPr lang="en-US" altLang="en-US" b="1" dirty="0"/>
              <a:t> and </a:t>
            </a:r>
            <a:r>
              <a:rPr lang="en-US" altLang="en-US" b="1" dirty="0" err="1"/>
              <a:t>i.m</a:t>
            </a:r>
            <a:r>
              <a:rPr lang="en-US" altLang="en-US" b="1" dirty="0"/>
              <a:t>. (</a:t>
            </a:r>
            <a:r>
              <a:rPr lang="en-US" altLang="en-US" b="1" dirty="0" err="1"/>
              <a:t>fosphenytoin</a:t>
            </a:r>
            <a:r>
              <a:rPr lang="en-US" altLang="en-US" b="1" dirty="0"/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b="1" dirty="0">
                <a:solidFill>
                  <a:srgbClr val="00B0F0"/>
                </a:solidFill>
              </a:rPr>
              <a:t> Enzyme inducer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b="1" dirty="0"/>
              <a:t> Metabolized by the liver to inactive metabolites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b="1" dirty="0"/>
              <a:t> Half life  approx. 20 </a:t>
            </a:r>
            <a:r>
              <a:rPr lang="en-US" altLang="en-US" b="1" dirty="0" err="1"/>
              <a:t>hrs</a:t>
            </a:r>
            <a:endParaRPr lang="en-US" altLang="en-US" b="1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b="1" dirty="0"/>
              <a:t> Excreted in urine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D8A44F-C389-A341-B208-B93513E4C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1220-117E-574D-BF3A-315C49CD7B66}" type="datetime1">
              <a:rPr lang="en-US" smtClean="0"/>
              <a:t>10/27/2020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91522E-3BD0-CB49-BB86-8EDF7BF1B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0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85455-2091-F74D-A0D4-4B9E87AE6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Fosphenytoin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9E96-4BD9-2D43-B412-464F79640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 2" pitchFamily="18" charset="2"/>
              <a:buChar char=""/>
              <a:defRPr/>
            </a:pPr>
            <a:r>
              <a:rPr lang="en-US" b="1" dirty="0">
                <a:solidFill>
                  <a:srgbClr val="FF0000"/>
                </a:solidFill>
              </a:rPr>
              <a:t>Parenteral form of phenytoin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>
              <a:buFont typeface="Wingdings 2" pitchFamily="18" charset="2"/>
              <a:buChar char=""/>
              <a:defRPr/>
            </a:pPr>
            <a:r>
              <a:rPr lang="en-US" b="1" dirty="0"/>
              <a:t>A Prodrug</a:t>
            </a:r>
          </a:p>
          <a:p>
            <a:pPr marL="0" indent="0">
              <a:buNone/>
              <a:defRPr/>
            </a:pPr>
            <a:r>
              <a:rPr lang="en-US" b="1" dirty="0"/>
              <a:t> 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b="1" dirty="0"/>
              <a:t>Given </a:t>
            </a:r>
            <a:r>
              <a:rPr lang="en-US" b="1" dirty="0" err="1"/>
              <a:t>i.v.</a:t>
            </a:r>
            <a:r>
              <a:rPr lang="en-US" b="1" dirty="0"/>
              <a:t> or </a:t>
            </a:r>
            <a:r>
              <a:rPr lang="en-US" b="1" dirty="0" err="1"/>
              <a:t>i.m</a:t>
            </a:r>
            <a:r>
              <a:rPr lang="en-US" b="1" dirty="0"/>
              <a:t>. and rapidly converted to phenytoin in the body</a:t>
            </a:r>
          </a:p>
          <a:p>
            <a:pPr marL="0" indent="0">
              <a:buNone/>
              <a:defRPr/>
            </a:pPr>
            <a:endParaRPr lang="en-US" b="1" dirty="0"/>
          </a:p>
          <a:p>
            <a:pPr>
              <a:buFont typeface="Wingdings 2" pitchFamily="18" charset="2"/>
              <a:buChar char=""/>
              <a:defRPr/>
            </a:pPr>
            <a:r>
              <a:rPr lang="en-US" b="1" dirty="0"/>
              <a:t>Lower local tissue and cardiac toxicity than phenytoin</a:t>
            </a:r>
          </a:p>
          <a:p>
            <a:pPr marL="0" indent="0">
              <a:buNone/>
              <a:defRPr/>
            </a:pPr>
            <a:endParaRPr lang="en-US" b="1" dirty="0"/>
          </a:p>
          <a:p>
            <a:pPr>
              <a:buFont typeface="Wingdings 2" pitchFamily="18" charset="2"/>
              <a:buChar char=""/>
              <a:defRPr/>
            </a:pPr>
            <a:r>
              <a:rPr lang="en-US" b="1" dirty="0"/>
              <a:t>Less pain and phlebitis at injection site than phenytoin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333CE-0A72-2C45-BC70-D1A1D0034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743F-FBE2-E846-AE5C-C20905EA6278}" type="datetime1">
              <a:rPr lang="en-US" smtClean="0"/>
              <a:t>10/27/2020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88B607-6578-CB41-9FAD-7AE4D5A6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71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775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940DC-CE79-DE44-BB10-11817F69C2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AAE743F-FBE2-E846-AE5C-C20905EA6278}" type="datetime1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10/27/2020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4280C6-CCAF-9E48-9118-39BED9948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81E5FBC-3BED-964D-9664-943BC5247632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4" descr="humanlobes">
            <a:extLst>
              <a:ext uri="{FF2B5EF4-FFF2-40B4-BE49-F238E27FC236}">
                <a16:creationId xmlns:a16="http://schemas.microsoft.com/office/drawing/2014/main" id="{B67DBCF9-195B-1A45-AF8D-6A896AFA4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6181" y="1201901"/>
            <a:ext cx="5462546" cy="44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226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21523-4BB6-6946-A37C-84F247B5C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Phenytoin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3908B6-ADAE-724C-AB2B-39849B015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2800" u="sng" dirty="0">
                <a:solidFill>
                  <a:srgbClr val="FF0000"/>
                </a:solidFill>
              </a:rPr>
              <a:t>Mechanism of action: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D29C5D-E2D9-884F-BF68-7B35CAF09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endParaRPr lang="en-US" altLang="en-US" dirty="0"/>
          </a:p>
          <a:p>
            <a:r>
              <a:rPr lang="en-US" altLang="en-US" dirty="0"/>
              <a:t>Blockade of Na</a:t>
            </a:r>
            <a:r>
              <a:rPr lang="en-US" altLang="en-US" baseline="30000" dirty="0"/>
              <a:t>+</a:t>
            </a:r>
            <a:r>
              <a:rPr lang="en-US" altLang="en-US" dirty="0"/>
              <a:t> &amp; Ca</a:t>
            </a:r>
            <a:r>
              <a:rPr lang="en-US" altLang="en-US" baseline="30000" dirty="0"/>
              <a:t>++</a:t>
            </a:r>
            <a:r>
              <a:rPr lang="en-US" altLang="en-US" dirty="0"/>
              <a:t> influx into neuronal axon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Inhibit the release of excitatory transmitters 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Potentiate the  action  of  GABA  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790BAC-F0FB-D641-9859-7AA29D1150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</a:rPr>
              <a:t>Therapeutic uses: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CA36D8A-DCB3-084F-9C98-96AB8ADF0E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>
              <a:buClr>
                <a:schemeClr val="accent3"/>
              </a:buClr>
              <a:defRPr/>
            </a:pPr>
            <a:r>
              <a:rPr lang="en-US" dirty="0"/>
              <a:t>Partial  and generalized tonic-</a:t>
            </a:r>
            <a:r>
              <a:rPr lang="en-US" dirty="0" err="1"/>
              <a:t>clonic</a:t>
            </a:r>
            <a:r>
              <a:rPr lang="en-US" dirty="0"/>
              <a:t> seizures </a:t>
            </a:r>
            <a:r>
              <a:rPr lang="en-US" b="1" u="sng" dirty="0">
                <a:solidFill>
                  <a:srgbClr val="FF0000"/>
                </a:solidFill>
              </a:rPr>
              <a:t>Not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in </a:t>
            </a:r>
            <a:r>
              <a:rPr lang="en-US" b="1" dirty="0"/>
              <a:t> absence seizure</a:t>
            </a:r>
            <a:r>
              <a:rPr lang="en-US" dirty="0"/>
              <a:t>.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en-US" dirty="0"/>
          </a:p>
          <a:p>
            <a:pPr>
              <a:buClr>
                <a:schemeClr val="accent3"/>
              </a:buClr>
              <a:defRPr/>
            </a:pPr>
            <a:r>
              <a:rPr lang="en-US" dirty="0"/>
              <a:t>In status epilepticus, IV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46B7B-7BBA-C64B-AFB5-1BEFB6C68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743F-FBE2-E846-AE5C-C20905EA6278}" type="datetime1">
              <a:rPr lang="en-US" smtClean="0"/>
              <a:t>10/27/2020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5DD78E-2D5B-D94A-8345-C5B0A4B9F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60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4C591EB-997E-7342-B617-27EF45B9B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Phenytoin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Side effects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CAE6FDF-655F-4348-9CFF-DB2A3923E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b="1" dirty="0"/>
              <a:t>Nausea or  vomiting</a:t>
            </a:r>
          </a:p>
          <a:p>
            <a:r>
              <a:rPr lang="en-US" altLang="en-US" b="1" dirty="0"/>
              <a:t>Headache, vertigo, ataxia, diplopia , nystagmus</a:t>
            </a:r>
          </a:p>
          <a:p>
            <a:r>
              <a:rPr lang="en-US" altLang="en-US" b="1" dirty="0"/>
              <a:t>Sedation</a:t>
            </a:r>
          </a:p>
          <a:p>
            <a:r>
              <a:rPr lang="en-US" altLang="en-US" b="1" dirty="0"/>
              <a:t>Gum (gingival) hyperplasia</a:t>
            </a:r>
          </a:p>
          <a:p>
            <a:r>
              <a:rPr lang="en-US" altLang="en-US" b="1" dirty="0"/>
              <a:t>Hirsutism</a:t>
            </a:r>
          </a:p>
          <a:p>
            <a:r>
              <a:rPr lang="en-US" altLang="en-US" b="1" dirty="0"/>
              <a:t>Acne</a:t>
            </a:r>
          </a:p>
          <a:p>
            <a:r>
              <a:rPr lang="en-US" altLang="en-US" b="1" dirty="0"/>
              <a:t>Folic acid deficiency (megaloblastic  anemia)</a:t>
            </a:r>
          </a:p>
          <a:p>
            <a:r>
              <a:rPr lang="en-US" altLang="en-US" b="1" dirty="0" err="1"/>
              <a:t>Vitamine</a:t>
            </a:r>
            <a:r>
              <a:rPr lang="en-US" altLang="en-US" b="1" dirty="0"/>
              <a:t> D deficiency (</a:t>
            </a:r>
            <a:r>
              <a:rPr lang="en-US" altLang="en-US" b="1" dirty="0" err="1"/>
              <a:t>osteomalacia</a:t>
            </a:r>
            <a:r>
              <a:rPr lang="en-US" altLang="en-US" b="1" dirty="0"/>
              <a:t>)</a:t>
            </a:r>
          </a:p>
          <a:p>
            <a:r>
              <a:rPr lang="en-US" altLang="en-US" b="1" dirty="0"/>
              <a:t>Teratogenic effects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748BCF-FF35-184E-A3E9-F624251F4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1220-117E-574D-BF3A-315C49CD7B66}" type="datetime1">
              <a:rPr lang="en-US" smtClean="0"/>
              <a:t>10/27/2020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B017CCF-9BEB-D04F-A8F6-37FD6567C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87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6D304-D3B6-414A-8777-516FA0A5E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656" y="653729"/>
            <a:ext cx="4508289" cy="370889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dirty="0"/>
              <a:t>Phenytoin-induced gum hyperplasia</a:t>
            </a:r>
          </a:p>
        </p:txBody>
      </p:sp>
      <p:pic>
        <p:nvPicPr>
          <p:cNvPr id="9" name="Picture 2" descr="gingival hyperplasia">
            <a:extLst>
              <a:ext uri="{FF2B5EF4-FFF2-40B4-BE49-F238E27FC236}">
                <a16:creationId xmlns:a16="http://schemas.microsoft.com/office/drawing/2014/main" id="{593C161A-DA7E-D646-99CB-A8C23E154D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9" r="4637" b="-1"/>
          <a:stretch/>
        </p:blipFill>
        <p:spPr bwMode="auto">
          <a:xfrm>
            <a:off x="20" y="10"/>
            <a:ext cx="753463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1615C-386D-A44F-801C-B0F1B5C564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64837" y="6356350"/>
            <a:ext cx="2246648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AAE743F-FBE2-E846-AE5C-C20905EA627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10/27/2020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4B95CA-8C23-AF4B-A01E-92C57A7A1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476" y="6356350"/>
            <a:ext cx="62544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F81E5FBC-3BED-964D-9664-943BC52476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71461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1A561E-FDC3-47AF-A6C6-502C97A930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42868" r="2" b="2"/>
          <a:stretch/>
        </p:blipFill>
        <p:spPr>
          <a:xfrm>
            <a:off x="-305" y="-1"/>
            <a:ext cx="6423053" cy="68580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9D71D2C-2D94-D54D-92CB-683F07E95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239" y="3421848"/>
            <a:ext cx="4800261" cy="16445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Questions ???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FADD1-5CA9-7745-AB02-0432B26F18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48272" y="5888736"/>
            <a:ext cx="3162350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AAE743F-FBE2-E846-AE5C-C20905EA6278}" type="datetime1">
              <a:rPr lang="en-US" sz="1100">
                <a:solidFill>
                  <a:srgbClr val="898989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10/27/2020</a:t>
            </a:fld>
            <a:endParaRPr lang="en-US" sz="1100">
              <a:solidFill>
                <a:srgbClr val="898989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67456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77E4CF-9DBA-9347-9116-592755E9C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D0962A-B4A5-2D41-8F74-390FAADB2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u="sng" dirty="0"/>
              <a:t>At the end of the lectures, students should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Describe types of epilepsy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List  the antiepileptic drugs</a:t>
            </a:r>
            <a:endParaRPr lang="en-US" alt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Expand on pharmacokinetic and dynamic patterns of first  and second generation antiepileptic drugs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Specify their mechanism of action 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Therapeutic indications  and adverse effects</a:t>
            </a:r>
          </a:p>
          <a:p>
            <a:pPr>
              <a:buFont typeface="Wingdings 2" pitchFamily="2" charset="2"/>
              <a:buNone/>
            </a:pPr>
            <a:r>
              <a:rPr lang="en-US" altLang="en-US" dirty="0"/>
              <a:t>6- Describe treatment of status epilepticus</a:t>
            </a:r>
          </a:p>
          <a:p>
            <a:pPr marL="0" indent="0">
              <a:buNone/>
            </a:pPr>
            <a:endParaRPr lang="en-US" b="1" u="sng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EFCFDC-4FB0-ED4F-B6C1-681B43D41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38A4-0C13-A24E-9DB3-B582446150E9}" type="datetime1">
              <a:rPr lang="en-US" smtClean="0"/>
              <a:t>10/27/2020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C566E6-EB25-0941-920D-5DE1BA6F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42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EA03A-50B9-F846-A8C2-F5956C248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33AF0-DC2B-3741-89A5-DC56D10E3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05687" cy="4351338"/>
          </a:xfrm>
        </p:spPr>
        <p:txBody>
          <a:bodyPr>
            <a:normAutofit fontScale="85000" lnSpcReduction="10000"/>
          </a:bodyPr>
          <a:lstStyle/>
          <a:p>
            <a:pPr marL="640080" lvl="1" indent="-246888">
              <a:lnSpc>
                <a:spcPct val="150000"/>
              </a:lnSpc>
              <a:buFontTx/>
              <a:buChar char="•"/>
              <a:defRPr/>
            </a:pPr>
            <a:r>
              <a:rPr lang="en-US" sz="3200" b="1" i="1" dirty="0"/>
              <a:t>Epilepsy is </a:t>
            </a:r>
            <a:r>
              <a:rPr lang="en-US" sz="3200" b="1" i="1" dirty="0">
                <a:solidFill>
                  <a:srgbClr val="FF0000"/>
                </a:solidFill>
              </a:rPr>
              <a:t>a chronic </a:t>
            </a:r>
            <a:r>
              <a:rPr lang="en-US" sz="3200" b="1" i="1" dirty="0"/>
              <a:t>medical condition characterized by 2 or more unprovoked seizures (within 6-12 months).</a:t>
            </a:r>
          </a:p>
          <a:p>
            <a:pPr marL="640080" lvl="1" indent="-246888">
              <a:lnSpc>
                <a:spcPct val="150000"/>
              </a:lnSpc>
              <a:buFontTx/>
              <a:buChar char="•"/>
              <a:defRPr/>
            </a:pPr>
            <a:r>
              <a:rPr lang="en-US" sz="3200" b="1" i="1" dirty="0"/>
              <a:t>It is not a disease, it is </a:t>
            </a:r>
            <a:r>
              <a:rPr lang="en-US" sz="3200" b="1" i="1" dirty="0">
                <a:solidFill>
                  <a:srgbClr val="FF0000"/>
                </a:solidFill>
              </a:rPr>
              <a:t>a syndrome</a:t>
            </a:r>
          </a:p>
          <a:p>
            <a:pPr marL="640080" lvl="1" indent="-246888">
              <a:lnSpc>
                <a:spcPct val="150000"/>
              </a:lnSpc>
              <a:buNone/>
              <a:defRPr/>
            </a:pPr>
            <a:r>
              <a:rPr lang="en-US" sz="3200" b="1" i="1" dirty="0"/>
              <a:t>          (what is the difference ? )</a:t>
            </a:r>
          </a:p>
          <a:p>
            <a:pPr marL="640080" lvl="1" indent="-246888">
              <a:lnSpc>
                <a:spcPct val="150000"/>
              </a:lnSpc>
              <a:buFontTx/>
              <a:buChar char="•"/>
              <a:defRPr/>
            </a:pPr>
            <a:r>
              <a:rPr lang="en-US" sz="3200" b="1" i="1" dirty="0"/>
              <a:t>What is the difference between </a:t>
            </a:r>
            <a:r>
              <a:rPr lang="en-US" sz="3200" b="1" i="1" dirty="0">
                <a:solidFill>
                  <a:srgbClr val="FF0000"/>
                </a:solidFill>
              </a:rPr>
              <a:t>seizure</a:t>
            </a:r>
            <a:r>
              <a:rPr lang="en-US" sz="3200" b="1" i="1" dirty="0"/>
              <a:t> &amp; </a:t>
            </a:r>
            <a:r>
              <a:rPr lang="en-US" sz="3200" b="1" i="1" dirty="0">
                <a:solidFill>
                  <a:srgbClr val="0070C0"/>
                </a:solidFill>
              </a:rPr>
              <a:t>epileptic syndrome</a:t>
            </a:r>
            <a:r>
              <a:rPr lang="en-US" sz="3200" b="1" i="1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B79C5-1962-3F41-B6D8-723E883DF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743F-FBE2-E846-AE5C-C20905EA6278}" type="datetime1">
              <a:rPr lang="en-US" smtClean="0"/>
              <a:t>10/27/2020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8C5C05-9472-CA4D-82F7-9C33FF2A5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3" descr="IMAGE18">
            <a:extLst>
              <a:ext uri="{FF2B5EF4-FFF2-40B4-BE49-F238E27FC236}">
                <a16:creationId xmlns:a16="http://schemas.microsoft.com/office/drawing/2014/main" id="{9A8DBBB8-B695-5646-8953-0F8531A62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7" y="1477963"/>
            <a:ext cx="3476625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690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E57C7-5255-7E46-A5E4-F6CD20721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743F-FBE2-E846-AE5C-C20905EA6278}" type="datetime1">
              <a:rPr lang="en-US" smtClean="0"/>
              <a:t>10/27/2020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70C66C-8584-1C46-A8D2-0FCD0C052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8CC5602-A979-C248-8348-33EF6FD4E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60350"/>
            <a:ext cx="65532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59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51C743-EAC0-B542-8849-093E57CB7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Etiology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AC677C-8F97-B84D-8A92-8C33E9AA7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3200" b="1" dirty="0"/>
              <a:t>Congenital defects, head injuries, trauma, hypoxia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3200" b="1" dirty="0"/>
          </a:p>
          <a:p>
            <a:pPr>
              <a:lnSpc>
                <a:spcPct val="80000"/>
              </a:lnSpc>
            </a:pPr>
            <a:r>
              <a:rPr lang="en-US" altLang="en-US" sz="3200" b="1" dirty="0"/>
              <a:t>Infection ( bacteria or virus ) e.g. meningitis, brain abscess, viral encephalitis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3200" b="1" dirty="0"/>
          </a:p>
          <a:p>
            <a:pPr>
              <a:lnSpc>
                <a:spcPct val="80000"/>
              </a:lnSpc>
            </a:pPr>
            <a:r>
              <a:rPr lang="en-US" altLang="en-US" sz="3200" b="1" dirty="0"/>
              <a:t>Concussion, depressed skull fractures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3200" b="1" dirty="0"/>
          </a:p>
          <a:p>
            <a:pPr>
              <a:lnSpc>
                <a:spcPct val="80000"/>
              </a:lnSpc>
            </a:pPr>
            <a:r>
              <a:rPr lang="en-US" altLang="en-US" sz="3200" b="1" dirty="0"/>
              <a:t>Brain tumors (including tuberculoma), vascular occlusion, stroke.</a:t>
            </a: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8EBB33-ABF6-2E4C-817F-67280319E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38A4-0C13-A24E-9DB3-B582446150E9}" type="datetime1">
              <a:rPr lang="en-US" smtClean="0"/>
              <a:t>10/27/2020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3D3CA6-4920-C944-8841-EFF7D597C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22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6A7EC-0B53-4348-8CB4-7717EB2B8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Etiology, Cont.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74E20-465A-8A40-A353-4E0F29EC0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3036"/>
            <a:ext cx="10515600" cy="491331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</a:pPr>
            <a:r>
              <a:rPr lang="en-US" altLang="en-US" b="1" dirty="0"/>
              <a:t>Drug withdrawal, e.g. CNS depressants, alcohol or drug abuse or drug overdose e.g. penicillin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b="1" dirty="0"/>
          </a:p>
          <a:p>
            <a:pPr>
              <a:lnSpc>
                <a:spcPct val="80000"/>
              </a:lnSpc>
            </a:pPr>
            <a:r>
              <a:rPr lang="en-US" altLang="en-US" b="1" dirty="0"/>
              <a:t>A poison, like lead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b="1" dirty="0"/>
          </a:p>
          <a:p>
            <a:pPr>
              <a:lnSpc>
                <a:spcPct val="80000"/>
              </a:lnSpc>
            </a:pPr>
            <a:r>
              <a:rPr lang="en-US" altLang="en-US" b="1" dirty="0"/>
              <a:t>Fever in children (febrile convulsion)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b="1" dirty="0"/>
          </a:p>
          <a:p>
            <a:pPr>
              <a:lnSpc>
                <a:spcPct val="80000"/>
              </a:lnSpc>
            </a:pPr>
            <a:r>
              <a:rPr lang="en-US" altLang="en-US" b="1" dirty="0"/>
              <a:t>Hypoglycemia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b="1" dirty="0"/>
          </a:p>
          <a:p>
            <a:pPr>
              <a:lnSpc>
                <a:spcPct val="80000"/>
              </a:lnSpc>
            </a:pPr>
            <a:r>
              <a:rPr lang="en-US" altLang="en-US" b="1" dirty="0"/>
              <a:t>PKU ( </a:t>
            </a:r>
            <a:r>
              <a:rPr lang="en-US" altLang="en-US" sz="2000" dirty="0"/>
              <a:t>phenylalanine                                                              tyrosine </a:t>
            </a:r>
            <a:r>
              <a:rPr lang="en-US" altLang="en-US" b="1" dirty="0"/>
              <a:t>)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000" dirty="0"/>
          </a:p>
          <a:p>
            <a:pPr>
              <a:lnSpc>
                <a:spcPct val="80000"/>
              </a:lnSpc>
            </a:pPr>
            <a:r>
              <a:rPr lang="en-US" altLang="en-US" b="1" dirty="0"/>
              <a:t>Photo epilepsy</a:t>
            </a:r>
            <a:endParaRPr lang="en-US" altLang="en-US" b="1" dirty="0">
              <a:solidFill>
                <a:srgbClr val="F6F4B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473DF-C226-CB43-86AF-758226A00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743F-FBE2-E846-AE5C-C20905EA6278}" type="datetime1">
              <a:rPr lang="en-US" smtClean="0"/>
              <a:t>10/27/2020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D85418-46D9-6647-9369-2410CFB65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7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9971F74-D587-4B4F-9B3B-CFE1AEDB9A96}"/>
              </a:ext>
            </a:extLst>
          </p:cNvPr>
          <p:cNvCxnSpPr>
            <a:cxnSpLocks/>
          </p:cNvCxnSpPr>
          <p:nvPr/>
        </p:nvCxnSpPr>
        <p:spPr>
          <a:xfrm>
            <a:off x="3327282" y="5304124"/>
            <a:ext cx="254317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FD5CFEA-2856-0C40-B680-789B48232E19}"/>
              </a:ext>
            </a:extLst>
          </p:cNvPr>
          <p:cNvSpPr/>
          <p:nvPr/>
        </p:nvSpPr>
        <p:spPr>
          <a:xfrm>
            <a:off x="3327282" y="4824573"/>
            <a:ext cx="23794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dirty="0"/>
              <a:t>Phenylalanine hydroxylase</a:t>
            </a:r>
          </a:p>
        </p:txBody>
      </p:sp>
    </p:spTree>
    <p:extLst>
      <p:ext uri="{BB962C8B-B14F-4D97-AF65-F5344CB8AC3E}">
        <p14:creationId xmlns:p14="http://schemas.microsoft.com/office/powerpoint/2010/main" val="984862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DFE60-9E2E-894F-9E1F-9CA4E7577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Triggers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8BB65-F569-264F-90A0-F2DE2B4B9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6012" y="1847850"/>
            <a:ext cx="3676650" cy="4351338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Fatigue</a:t>
            </a:r>
          </a:p>
          <a:p>
            <a:endParaRPr lang="en-US" altLang="en-US" dirty="0"/>
          </a:p>
          <a:p>
            <a:r>
              <a:rPr lang="en-US" altLang="en-US" dirty="0"/>
              <a:t>Stress</a:t>
            </a:r>
          </a:p>
          <a:p>
            <a:endParaRPr lang="en-US" altLang="en-US" dirty="0"/>
          </a:p>
          <a:p>
            <a:r>
              <a:rPr lang="en-US" altLang="en-US" dirty="0"/>
              <a:t>Sleep deprivation</a:t>
            </a:r>
          </a:p>
          <a:p>
            <a:endParaRPr lang="en-US" altLang="en-US" dirty="0"/>
          </a:p>
          <a:p>
            <a:r>
              <a:rPr lang="en-US" altLang="en-US" dirty="0"/>
              <a:t>Poor nutrition</a:t>
            </a:r>
          </a:p>
          <a:p>
            <a:endParaRPr lang="en-US" altLang="en-US" dirty="0"/>
          </a:p>
          <a:p>
            <a:r>
              <a:rPr lang="en-US" altLang="en-US" dirty="0"/>
              <a:t>Alcohol</a:t>
            </a:r>
            <a:endParaRPr lang="ar-SA" altLang="en-US" dirty="0">
              <a:ea typeface="Majalla UI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C7DDF-9F63-484D-8905-7E000D320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743F-FBE2-E846-AE5C-C20905EA6278}" type="datetime1">
              <a:rPr lang="en-US" smtClean="0"/>
              <a:t>10/27/2020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474BE-3428-4046-8A72-59BD00F30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87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AF7A4-8478-FE48-ABA4-6B9929927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Epilepsy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9314C-3A23-1546-AC13-6A6D8C1FB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743F-FBE2-E846-AE5C-C20905EA6278}" type="datetime1">
              <a:rPr lang="en-US" smtClean="0"/>
              <a:t>10/27/2020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6E4AA-555E-074B-A761-7AD525749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6" name="Group 15">
            <a:extLst>
              <a:ext uri="{FF2B5EF4-FFF2-40B4-BE49-F238E27FC236}">
                <a16:creationId xmlns:a16="http://schemas.microsoft.com/office/drawing/2014/main" id="{8DCC7343-6DFE-2D4C-A8CD-65EC09DC1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080919"/>
              </p:ext>
            </p:extLst>
          </p:nvPr>
        </p:nvGraphicFramePr>
        <p:xfrm>
          <a:off x="1714528" y="1631950"/>
          <a:ext cx="8153400" cy="2863851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156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A) Partial(focal)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Arise in one cerebral hemisphere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[1] 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Simple partial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   consciousness is retained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88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[2] 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Complex partial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Altered consciousness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5EBD0D73-46D1-CD45-BCF6-9EFF33B7F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41" y="4800600"/>
            <a:ext cx="8104187" cy="142875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n-US" altLang="en-US" sz="32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Partial with secondary generalization</a:t>
            </a:r>
          </a:p>
          <a:p>
            <a:pPr eaLnBrk="1" hangingPunct="1">
              <a:lnSpc>
                <a:spcPts val="3000"/>
              </a:lnSpc>
            </a:pPr>
            <a:r>
              <a:rPr lang="en-US" altLang="en-US" sz="28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Begins as partial (simple or complex) and progress into generalized seizure(tonic-</a:t>
            </a:r>
            <a:r>
              <a:rPr lang="en-US" altLang="en-US" sz="2800" b="1" i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clonic</a:t>
            </a:r>
            <a:r>
              <a:rPr lang="en-US" altLang="en-US" sz="28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seizure).</a:t>
            </a:r>
          </a:p>
        </p:txBody>
      </p:sp>
    </p:spTree>
    <p:extLst>
      <p:ext uri="{BB962C8B-B14F-4D97-AF65-F5344CB8AC3E}">
        <p14:creationId xmlns:p14="http://schemas.microsoft.com/office/powerpoint/2010/main" val="221493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800</Words>
  <Application>Microsoft Office PowerPoint</Application>
  <PresentationFormat>Widescreen</PresentationFormat>
  <Paragraphs>219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Times New Roman</vt:lpstr>
      <vt:lpstr>Wingdings</vt:lpstr>
      <vt:lpstr>Wingdings 2</vt:lpstr>
      <vt:lpstr>Office Theme</vt:lpstr>
      <vt:lpstr>Drugs Used in Epilepsy-I</vt:lpstr>
      <vt:lpstr>PowerPoint Presentation</vt:lpstr>
      <vt:lpstr>Objectives</vt:lpstr>
      <vt:lpstr>Definition</vt:lpstr>
      <vt:lpstr>PowerPoint Presentation</vt:lpstr>
      <vt:lpstr>Etiology</vt:lpstr>
      <vt:lpstr>Etiology, Cont.</vt:lpstr>
      <vt:lpstr>Triggers</vt:lpstr>
      <vt:lpstr>Classification of Epilepsy</vt:lpstr>
      <vt:lpstr>PowerPoint Presentation</vt:lpstr>
      <vt:lpstr>PowerPoint Presentation</vt:lpstr>
      <vt:lpstr>Treatment of Epilepsy</vt:lpstr>
      <vt:lpstr>General rules for treatment of epilepsy</vt:lpstr>
      <vt:lpstr>General rules for treatment of epilepsy</vt:lpstr>
      <vt:lpstr>Withdrawal considered</vt:lpstr>
      <vt:lpstr>Mechanism of  Anti-Epileptic Drugs</vt:lpstr>
      <vt:lpstr>Classification of antiepileptic drugs: </vt:lpstr>
      <vt:lpstr>Phenytoin</vt:lpstr>
      <vt:lpstr>Fosphenytoin</vt:lpstr>
      <vt:lpstr>Phenytoin</vt:lpstr>
      <vt:lpstr>Phenytoin Side effects</vt:lpstr>
      <vt:lpstr>Phenytoin-induced gum hyperplasia</vt:lpstr>
      <vt:lpstr>Questions ???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Drugs Used in Epilepsy-I</dc:title>
  <dc:creator>Mohammed Alanazi</dc:creator>
  <cp:lastModifiedBy>Anfal ^</cp:lastModifiedBy>
  <cp:revision>13</cp:revision>
  <dcterms:created xsi:type="dcterms:W3CDTF">2019-10-14T19:05:40Z</dcterms:created>
  <dcterms:modified xsi:type="dcterms:W3CDTF">2020-10-27T08:28:04Z</dcterms:modified>
</cp:coreProperties>
</file>