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77"/>
    <p:restoredTop sz="94643"/>
  </p:normalViewPr>
  <p:slideViewPr>
    <p:cSldViewPr snapToGrid="0" snapToObjects="1">
      <p:cViewPr varScale="1">
        <p:scale>
          <a:sx n="72" d="100"/>
          <a:sy n="72" d="100"/>
        </p:scale>
        <p:origin x="6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fal ^" userId="39e7b528102b6421" providerId="LiveId" clId="{ECA42860-47ED-448D-8E38-660B2199250E}"/>
    <pc:docChg chg="custSel modSld">
      <pc:chgData name="Anfal ^" userId="39e7b528102b6421" providerId="LiveId" clId="{ECA42860-47ED-448D-8E38-660B2199250E}" dt="2020-10-27T08:28:18.387" v="20" actId="1036"/>
      <pc:docMkLst>
        <pc:docMk/>
      </pc:docMkLst>
      <pc:sldChg chg="delSp modSp mod">
        <pc:chgData name="Anfal ^" userId="39e7b528102b6421" providerId="LiveId" clId="{ECA42860-47ED-448D-8E38-660B2199250E}" dt="2020-10-27T08:28:18.387" v="20" actId="1036"/>
        <pc:sldMkLst>
          <pc:docMk/>
          <pc:sldMk cId="3502100312" sldId="256"/>
        </pc:sldMkLst>
        <pc:spChg chg="mod">
          <ac:chgData name="Anfal ^" userId="39e7b528102b6421" providerId="LiveId" clId="{ECA42860-47ED-448D-8E38-660B2199250E}" dt="2020-10-27T08:28:18.387" v="20" actId="1036"/>
          <ac:spMkLst>
            <pc:docMk/>
            <pc:sldMk cId="3502100312" sldId="256"/>
            <ac:spMk id="4" creationId="{8E38A224-D339-D842-B4C4-A94C7DEDAA34}"/>
          </ac:spMkLst>
        </pc:spChg>
        <pc:spChg chg="del">
          <ac:chgData name="Anfal ^" userId="39e7b528102b6421" providerId="LiveId" clId="{ECA42860-47ED-448D-8E38-660B2199250E}" dt="2020-10-27T05:04:10.375" v="0" actId="478"/>
          <ac:spMkLst>
            <pc:docMk/>
            <pc:sldMk cId="3502100312" sldId="256"/>
            <ac:spMk id="5" creationId="{2B5E8EA9-9A3E-F240-9900-CF423A36AE0B}"/>
          </ac:spMkLst>
        </pc:spChg>
        <pc:spChg chg="del">
          <ac:chgData name="Anfal ^" userId="39e7b528102b6421" providerId="LiveId" clId="{ECA42860-47ED-448D-8E38-660B2199250E}" dt="2020-10-27T05:04:14.008" v="1" actId="478"/>
          <ac:spMkLst>
            <pc:docMk/>
            <pc:sldMk cId="3502100312" sldId="256"/>
            <ac:spMk id="8" creationId="{6E8EFB6C-33A9-3D43-9FE9-6E9390CBA509}"/>
          </ac:spMkLst>
        </pc:spChg>
        <pc:spChg chg="del">
          <ac:chgData name="Anfal ^" userId="39e7b528102b6421" providerId="LiveId" clId="{ECA42860-47ED-448D-8E38-660B2199250E}" dt="2020-10-27T05:04:16.471" v="2" actId="478"/>
          <ac:spMkLst>
            <pc:docMk/>
            <pc:sldMk cId="3502100312" sldId="256"/>
            <ac:spMk id="9" creationId="{957E44BF-C290-5942-9F77-D0DF596798D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E0CFF4-2DDB-2647-A414-5BA499925322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67824F-6D3F-0742-9BF4-46BC5B9F4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773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9F02C-F492-5247-99E1-0D1E4F93B0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CF2D19-57DB-2843-A3F6-A4BC6119BC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A2BAB4-F4FC-7A47-8C23-27C819681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E329B-E7D9-7548-91CC-8A825F84C8C7}" type="datetime1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D67BDB-B682-3049-8D3C-044DD86A7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557134-BB69-9942-8354-6B3464265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53096-95E0-4C49-98BC-D5298CF2A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058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CF774-8BEF-804D-B2C1-DF9766FCC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659A56-BCD8-9843-8E6F-1D56FFF2A5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8D0272-F6A4-1A4B-B90C-7B8CF6D5E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52A1F-8568-2C41-8A51-742E101D4694}" type="datetime1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FF9183-7EE2-7345-8A98-4C70D10F4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560E8C-B06D-FF4B-9C9B-72D1CCDF5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53096-95E0-4C49-98BC-D5298CF2A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545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1E8875-6347-D843-9D0E-9083191F28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3E04F8-FB08-664B-A8C5-47BB66926B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12500F-AA6B-FA46-8914-9330EF8CA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ED9B7-39D1-F047-A288-FF122ABF4550}" type="datetime1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37BD05-6F70-1F4A-8D3E-632E0A561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D4D3CB-09FF-5F41-A39E-E5D542717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53096-95E0-4C49-98BC-D5298CF2A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446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55605-859C-454B-9538-762B4A15A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EE414-9329-C047-90E1-208A206EEC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DE5836-E8B8-C340-9F3B-5C3696812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44B6C-0068-364C-A7B2-871C6E846251}" type="datetime1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A2B098-55C5-504B-9144-761412A33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2A2630-3F07-0D4E-98E3-850F4A42B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53096-95E0-4C49-98BC-D5298CF2A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678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11068-1AEB-1E4E-970D-013B05EE0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8920AF-C5E5-664B-A8FA-0030B75ECD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902C15-574A-5447-B498-B440DDEF5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B3FEF-253C-1741-B17B-3CA7AC3076F9}" type="datetime1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BEF9E5-E126-314B-931E-0BD8D3E5F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6A82AD-F093-3248-86AB-121C40CFB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53096-95E0-4C49-98BC-D5298CF2A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347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982FD-D702-7A4C-AD57-842750761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6AF2D8-0E7B-3649-A5A5-62C4BE232F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33A9E8-8F12-8440-B6AE-5B99F37EE7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054702-D009-3C43-91E1-2D7C5D841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BF869-268B-9642-9484-5A2F14208686}" type="datetime1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0B7974-3A15-0C49-9ACE-DF8D9B826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969495-8D07-2D43-8936-F7D791809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53096-95E0-4C49-98BC-D5298CF2A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016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376B8-36B2-7F44-B6F1-AC24F2E45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907E82-5F5A-C648-AD4F-B9D5B613FD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A113C1-930B-2447-B46D-7B281E4B93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94D556-DD0E-3B44-A528-A833397101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24A55B-09EC-3544-B41E-71CFB20DB7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98D4D2-3EB2-2049-B951-4AA65B43B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5B802-A00D-AC4D-A96A-B4CF90F2A2C9}" type="datetime1">
              <a:rPr lang="en-US" smtClean="0"/>
              <a:t>10/27/2020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41FF62-B8DE-B348-BA87-006AAEBD0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B5030F-3D15-E449-8C53-D71B408D6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53096-95E0-4C49-98BC-D5298CF2A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719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FD627-F4A0-D04A-8051-8F8123BC4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C8CF39-D910-BE4F-8098-9222D2F0B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6E68E-3979-A740-8306-57ACFDB4BD5E}" type="datetime1">
              <a:rPr lang="en-US" smtClean="0"/>
              <a:t>10/27/2020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9C524E-51B1-3544-9739-FD47DBC75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80F8A2-92E7-AF45-97FD-00E258EE9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53096-95E0-4C49-98BC-D5298CF2A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46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07732B-57BD-774E-B264-0B0BDCB2F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B1008-1DF0-7D43-A775-0FB01FA93E88}" type="datetime1">
              <a:rPr lang="en-US" smtClean="0"/>
              <a:t>10/27/2020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ED4BB2-C498-B445-8D1F-0C560A358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6C6A1D-C435-E341-8D5E-7D1DB3C86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53096-95E0-4C49-98BC-D5298CF2A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097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989CD-60DE-304A-A257-EF180DAD0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C83F20-A112-C548-A232-0F0B532CD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79A3D4-BFF0-994C-906F-F3E59A286A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B39152-318C-8C47-985F-894E53154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D0615-D687-0D41-8916-A32F52D1E683}" type="datetime1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73C1CD-B8CE-834B-9CE6-9ED0CA28C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EBFE7F-007D-174C-9462-8D443059B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53096-95E0-4C49-98BC-D5298CF2A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531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D6646-8E88-A64D-A57B-80D142FDA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C528BF-E725-2343-9E9B-9C0AFA701B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E7776A-FA54-8B42-816F-0D54643CB5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5C87BA-4EDF-784F-B07C-EF890342F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97E9-FBC5-F444-97A7-91DF27BF971A}" type="datetime1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65605B-4EF2-774C-9129-064299921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2774FD-0626-4A47-8289-CDF6C6777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53096-95E0-4C49-98BC-D5298CF2A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52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46979B-58EA-9D45-B00C-6FE9B0E0F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7C30A7-FC89-034A-8D15-91E0D8CEEA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ED2152-6596-6949-B79A-4D736D7D43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584FA-5A75-D640-A5E4-6EA147C3AF28}" type="datetime1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84CC1C-3BBB-954B-80E6-30AE195D02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58027D-CE10-4741-90CC-E7288AA89D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53096-95E0-4C49-98BC-D5298CF2A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705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E38A224-D339-D842-B4C4-A94C7DEDAA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45396"/>
            <a:ext cx="9144000" cy="1381125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Drugs Used in Epilepsy-II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C6326C7-3BF1-A446-993D-734A09075F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8512" y="582613"/>
            <a:ext cx="1701800" cy="889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E1E891C-D998-F74B-9111-444612362A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687" y="238831"/>
            <a:ext cx="1320800" cy="1524000"/>
          </a:xfrm>
          <a:prstGeom prst="rect">
            <a:avLst/>
          </a:prstGeom>
        </p:spPr>
      </p:pic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295511B7-17A8-3643-BB1F-3651E9325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A39D0-8F1D-4442-B17F-E5F518BF33F5}" type="datetime1">
              <a:rPr lang="en-US" smtClean="0"/>
              <a:t>10/27/2020</a:t>
            </a:fld>
            <a:endParaRPr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85C398EF-8252-1044-8751-2E672A27E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53096-95E0-4C49-98BC-D5298CF2AAB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1003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0FC25-0F4A-3241-8872-01B546DCA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Ethosuximide</a:t>
            </a:r>
            <a:endParaRPr lang="en-US" dirty="0"/>
          </a:p>
        </p:txBody>
      </p:sp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2AC6F861-BC64-0F4F-917B-6F27ECD62085}"/>
              </a:ext>
            </a:extLst>
          </p:cNvPr>
          <p:cNvSpPr txBox="1">
            <a:spLocks/>
          </p:cNvSpPr>
          <p:nvPr/>
        </p:nvSpPr>
        <p:spPr>
          <a:xfrm>
            <a:off x="1381540" y="1732719"/>
            <a:ext cx="4038600" cy="44338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 pitchFamily="2" charset="2"/>
              <a:buNone/>
            </a:pPr>
            <a:r>
              <a:rPr lang="en-US" altLang="en-US" sz="3600" b="1" u="sng" dirty="0">
                <a:solidFill>
                  <a:srgbClr val="C00000"/>
                </a:solidFill>
              </a:rPr>
              <a:t>Therapeutic uses</a:t>
            </a:r>
          </a:p>
          <a:p>
            <a:pPr>
              <a:buFont typeface="Wingdings 2" pitchFamily="2" charset="2"/>
              <a:buNone/>
            </a:pPr>
            <a:endParaRPr lang="en-US" altLang="en-US" sz="3600" b="1" u="sng" dirty="0">
              <a:solidFill>
                <a:srgbClr val="C00000"/>
              </a:solidFill>
            </a:endParaRPr>
          </a:p>
          <a:p>
            <a:pPr>
              <a:buFont typeface="Wingdings 2" pitchFamily="2" charset="2"/>
              <a:buNone/>
            </a:pPr>
            <a:endParaRPr lang="en-US" altLang="en-US" sz="3600" b="1" u="sng" dirty="0">
              <a:solidFill>
                <a:srgbClr val="C00000"/>
              </a:solidFill>
            </a:endParaRPr>
          </a:p>
          <a:p>
            <a:r>
              <a:rPr lang="en-US" altLang="en-US" b="1" dirty="0"/>
              <a:t>Absence seizures</a:t>
            </a:r>
          </a:p>
          <a:p>
            <a:pPr>
              <a:buFont typeface="Wingdings 2" pitchFamily="2" charset="2"/>
              <a:buNone/>
            </a:pPr>
            <a:endParaRPr lang="en-US" altLang="en-US" dirty="0"/>
          </a:p>
          <a:p>
            <a:pPr>
              <a:buFont typeface="Wingdings 2" pitchFamily="2" charset="2"/>
              <a:buNone/>
            </a:pPr>
            <a:endParaRPr lang="en-US" altLang="en-US" dirty="0"/>
          </a:p>
          <a:p>
            <a:pPr>
              <a:buFont typeface="Wingdings 2" pitchFamily="2" charset="2"/>
              <a:buNone/>
            </a:pPr>
            <a:endParaRPr lang="en-US" altLang="en-US" dirty="0"/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53094DFF-D235-E940-84B4-0465E1BD14CB}"/>
              </a:ext>
            </a:extLst>
          </p:cNvPr>
          <p:cNvSpPr txBox="1">
            <a:spLocks/>
          </p:cNvSpPr>
          <p:nvPr/>
        </p:nvSpPr>
        <p:spPr>
          <a:xfrm>
            <a:off x="6096000" y="1732719"/>
            <a:ext cx="4038600" cy="44338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indent="-274320">
              <a:buClr>
                <a:schemeClr val="accent3"/>
              </a:buClr>
              <a:buFont typeface="Wingdings 2"/>
              <a:buNone/>
              <a:defRPr/>
            </a:pPr>
            <a:r>
              <a:rPr lang="en-US" sz="3600" b="1" u="sng" dirty="0">
                <a:solidFill>
                  <a:srgbClr val="C00000"/>
                </a:solidFill>
              </a:rPr>
              <a:t>Adverse effects</a:t>
            </a:r>
          </a:p>
          <a:p>
            <a:pPr marL="274320" indent="-274320">
              <a:buClr>
                <a:schemeClr val="accent3"/>
              </a:buClr>
              <a:buFont typeface="Wingdings 2" pitchFamily="18" charset="2"/>
              <a:buNone/>
              <a:defRPr/>
            </a:pPr>
            <a:endParaRPr lang="en-US" b="1" dirty="0">
              <a:solidFill>
                <a:srgbClr val="7030A0"/>
              </a:solidFill>
            </a:endParaRP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>
                <a:solidFill>
                  <a:srgbClr val="0070C0"/>
                </a:solidFill>
              </a:rPr>
              <a:t>Gastric distress</a:t>
            </a:r>
          </a:p>
          <a:p>
            <a:pPr marL="274320" indent="-274320"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b="1" dirty="0"/>
              <a:t>           nausea</a:t>
            </a:r>
          </a:p>
          <a:p>
            <a:pPr marL="274320" indent="-274320"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b="1" dirty="0"/>
              <a:t>           vomiting </a:t>
            </a:r>
            <a:r>
              <a:rPr lang="en-US" dirty="0"/>
              <a:t> 	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/>
              <a:t>Drowsiness,  fatigue , hiccups, headaches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3F04C5-3CF5-6647-9B31-CC4D4C40D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4E64F-50B5-7448-86FA-CCB3FA17588F}" type="datetime1">
              <a:rPr lang="en-US" smtClean="0"/>
              <a:t>10/27/2020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9F4242-4406-2644-9379-F38D4405A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53096-95E0-4C49-98BC-D5298CF2AAB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056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3033F92-D0B1-AF46-90F3-9B79EF535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Lamotrigine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3D80EE-07A6-4A47-8E3A-9411DA93CD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u="sng" dirty="0">
                <a:latin typeface="Calibri" pitchFamily="34" charset="0"/>
              </a:rPr>
              <a:t>Pharmacokinetics</a:t>
            </a:r>
          </a:p>
          <a:p>
            <a:pPr marL="0" indent="0">
              <a:buNone/>
            </a:pPr>
            <a:endParaRPr lang="en-US" b="1" u="sng" dirty="0">
              <a:latin typeface="Calibri" pitchFamily="34" charset="0"/>
            </a:endParaRPr>
          </a:p>
          <a:p>
            <a:pPr lvl="1">
              <a:lnSpc>
                <a:spcPct val="80000"/>
              </a:lnSpc>
              <a:defRPr/>
            </a:pPr>
            <a:r>
              <a:rPr lang="en-US" b="1" dirty="0">
                <a:latin typeface="Calibri" pitchFamily="34" charset="0"/>
              </a:rPr>
              <a:t>Available as oral tablets</a:t>
            </a:r>
          </a:p>
          <a:p>
            <a:pPr>
              <a:lnSpc>
                <a:spcPct val="80000"/>
              </a:lnSpc>
              <a:defRPr/>
            </a:pPr>
            <a:endParaRPr lang="en-US" b="1" dirty="0">
              <a:latin typeface="Calibri" pitchFamily="34" charset="0"/>
            </a:endParaRPr>
          </a:p>
          <a:p>
            <a:pPr lvl="1">
              <a:lnSpc>
                <a:spcPct val="80000"/>
              </a:lnSpc>
              <a:defRPr/>
            </a:pPr>
            <a:r>
              <a:rPr lang="en-US" b="1" dirty="0">
                <a:latin typeface="Calibri" pitchFamily="34" charset="0"/>
              </a:rPr>
              <a:t>Well absorbed from GIT</a:t>
            </a:r>
          </a:p>
          <a:p>
            <a:pPr>
              <a:lnSpc>
                <a:spcPct val="80000"/>
              </a:lnSpc>
              <a:defRPr/>
            </a:pPr>
            <a:endParaRPr lang="en-US" b="1" dirty="0">
              <a:latin typeface="Calibri" pitchFamily="34" charset="0"/>
            </a:endParaRPr>
          </a:p>
          <a:p>
            <a:pPr lvl="1">
              <a:lnSpc>
                <a:spcPct val="80000"/>
              </a:lnSpc>
              <a:defRPr/>
            </a:pPr>
            <a:r>
              <a:rPr lang="en-US" b="1" dirty="0">
                <a:latin typeface="Calibri" pitchFamily="34" charset="0"/>
              </a:rPr>
              <a:t>Metabolized primarily by glucuronidation</a:t>
            </a:r>
          </a:p>
          <a:p>
            <a:pPr>
              <a:lnSpc>
                <a:spcPct val="80000"/>
              </a:lnSpc>
              <a:defRPr/>
            </a:pPr>
            <a:endParaRPr lang="en-US" dirty="0">
              <a:latin typeface="Arial" charset="0"/>
            </a:endParaRPr>
          </a:p>
          <a:p>
            <a:pPr lvl="1">
              <a:lnSpc>
                <a:spcPct val="80000"/>
              </a:lnSpc>
              <a:defRPr/>
            </a:pPr>
            <a:r>
              <a:rPr lang="en-US" b="1" dirty="0"/>
              <a:t>Does not induce or inhibit C. P-450 isozymes</a:t>
            </a:r>
          </a:p>
          <a:p>
            <a:pPr>
              <a:lnSpc>
                <a:spcPct val="80000"/>
              </a:lnSpc>
              <a:defRPr/>
            </a:pPr>
            <a:endParaRPr lang="en-US" dirty="0"/>
          </a:p>
          <a:p>
            <a:pPr lvl="1">
              <a:lnSpc>
                <a:spcPct val="80000"/>
              </a:lnSpc>
              <a:defRPr/>
            </a:pPr>
            <a:r>
              <a:rPr lang="en-US" b="1" dirty="0"/>
              <a:t> Half life  approx. 24 </a:t>
            </a:r>
            <a:r>
              <a:rPr lang="en-US" b="1" dirty="0" err="1"/>
              <a:t>hr</a:t>
            </a: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FBEADE-C1E7-B846-BF81-A75B61B8A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C9DF5-EC1D-DB4F-A8F0-6DD929E13177}" type="datetime1">
              <a:rPr lang="en-US" smtClean="0"/>
              <a:t>10/27/2020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B1FBB-68C7-C149-BB41-3FD12EDF7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53096-95E0-4C49-98BC-D5298CF2AAB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8756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56179DF-31FC-734D-B76D-F99D188BF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Lamotrigine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BE64DF-2A67-A647-A3EE-809D03EE08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332412" cy="82391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2800" u="sng" dirty="0">
                <a:solidFill>
                  <a:srgbClr val="C00000"/>
                </a:solidFill>
              </a:rPr>
              <a:t>Mechanism of action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AC2931-9768-FB45-A535-84F694975B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332412" cy="3684588"/>
          </a:xfrm>
          <a:ln>
            <a:solidFill>
              <a:schemeClr val="tx1"/>
            </a:solidFill>
          </a:ln>
        </p:spPr>
        <p:txBody>
          <a:bodyPr/>
          <a:lstStyle/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Blockade of  Na</a:t>
            </a:r>
            <a:r>
              <a:rPr lang="en-US" baseline="30000" dirty="0"/>
              <a:t>+</a:t>
            </a:r>
            <a:r>
              <a:rPr lang="en-US" dirty="0"/>
              <a:t> channels 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endParaRPr lang="en-US" dirty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Inhibits excitatory amino acid  release ( glutamate &amp; aspartate 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FCF10DC-9539-0748-90B3-73CBD30C70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2800" u="sng" dirty="0">
                <a:solidFill>
                  <a:srgbClr val="C00000"/>
                </a:solidFill>
              </a:rPr>
              <a:t>Therapeutic Use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9D24EA5-A3D6-6640-B60F-58EC162EB2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As </a:t>
            </a:r>
            <a:r>
              <a:rPr lang="en-US" b="1" u="sng" dirty="0">
                <a:solidFill>
                  <a:srgbClr val="C00000"/>
                </a:solidFill>
              </a:rPr>
              <a:t>add-on</a:t>
            </a:r>
            <a:r>
              <a:rPr lang="en-US" dirty="0"/>
              <a:t> therapy or as </a:t>
            </a:r>
            <a:r>
              <a:rPr lang="en-US" b="1" u="sng" dirty="0">
                <a:solidFill>
                  <a:srgbClr val="C00000"/>
                </a:solidFill>
              </a:rPr>
              <a:t>monotherapy</a:t>
            </a:r>
            <a:r>
              <a:rPr lang="en-US" dirty="0"/>
              <a:t> in partial seizures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Lennox-</a:t>
            </a:r>
            <a:r>
              <a:rPr lang="en-US" dirty="0" err="1"/>
              <a:t>Gastaut</a:t>
            </a:r>
            <a:r>
              <a:rPr lang="en-US" dirty="0"/>
              <a:t> syndrome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A9DFC37F-41C6-4942-81CD-C85E94519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5C411-D83F-1740-B640-3A3DFFBC866B}" type="datetime1">
              <a:rPr lang="en-US" smtClean="0"/>
              <a:t>10/27/2020</a:t>
            </a:fld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C5D82D56-3BE2-3849-A595-0C0F4A0E9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53096-95E0-4C49-98BC-D5298CF2AAB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547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ADC3F09-EE1F-064D-89FF-BC168D465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Lamotrigine, Side effects: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83D61C8-5654-9440-B474-3B2CF62F9F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 2" pitchFamily="18" charset="2"/>
              <a:buChar char=""/>
              <a:defRPr/>
            </a:pPr>
            <a:r>
              <a:rPr lang="en-US" altLang="en-US" dirty="0"/>
              <a:t>Influenza-like symptoms</a:t>
            </a:r>
          </a:p>
          <a:p>
            <a:pPr marL="0" indent="0">
              <a:buNone/>
              <a:defRPr/>
            </a:pPr>
            <a:r>
              <a:rPr lang="en-US" altLang="en-US" dirty="0"/>
              <a:t> </a:t>
            </a:r>
          </a:p>
          <a:p>
            <a:pPr>
              <a:buFont typeface="Wingdings 2" pitchFamily="18" charset="2"/>
              <a:buChar char=""/>
              <a:defRPr/>
            </a:pPr>
            <a:r>
              <a:rPr lang="en-US" altLang="en-US" dirty="0"/>
              <a:t>Skin rashes (may progress to Steven –Johnson syndrome) </a:t>
            </a:r>
          </a:p>
          <a:p>
            <a:pPr marL="0" indent="0">
              <a:buNone/>
              <a:defRPr/>
            </a:pPr>
            <a:endParaRPr lang="en-US" altLang="en-US" dirty="0"/>
          </a:p>
          <a:p>
            <a:pPr>
              <a:buFont typeface="Wingdings 2" pitchFamily="18" charset="2"/>
              <a:buChar char=""/>
              <a:defRPr/>
            </a:pPr>
            <a:r>
              <a:rPr lang="en-US" altLang="en-US" dirty="0"/>
              <a:t>Somnolence</a:t>
            </a:r>
          </a:p>
          <a:p>
            <a:pPr marL="0" indent="0">
              <a:buNone/>
              <a:defRPr/>
            </a:pPr>
            <a:endParaRPr lang="en-US" altLang="en-US" dirty="0"/>
          </a:p>
          <a:p>
            <a:pPr>
              <a:buFont typeface="Wingdings 2" pitchFamily="18" charset="2"/>
              <a:buChar char=""/>
              <a:defRPr/>
            </a:pPr>
            <a:r>
              <a:rPr lang="en-US" altLang="en-US" dirty="0"/>
              <a:t>Blurred vision</a:t>
            </a:r>
          </a:p>
          <a:p>
            <a:pPr marL="0" indent="0">
              <a:buNone/>
              <a:defRPr/>
            </a:pPr>
            <a:endParaRPr lang="en-US" altLang="en-US" dirty="0"/>
          </a:p>
          <a:p>
            <a:pPr>
              <a:buFont typeface="Wingdings 2" pitchFamily="18" charset="2"/>
              <a:buChar char=""/>
              <a:defRPr/>
            </a:pPr>
            <a:r>
              <a:rPr lang="en-US" altLang="en-US" dirty="0"/>
              <a:t>Diplopia</a:t>
            </a:r>
          </a:p>
          <a:p>
            <a:pPr marL="0" indent="0">
              <a:buNone/>
              <a:defRPr/>
            </a:pPr>
            <a:endParaRPr lang="en-US" altLang="en-US" dirty="0"/>
          </a:p>
          <a:p>
            <a:pPr>
              <a:buFont typeface="Wingdings 2" pitchFamily="18" charset="2"/>
              <a:buChar char=""/>
              <a:defRPr/>
            </a:pPr>
            <a:r>
              <a:rPr lang="en-US" altLang="en-US" dirty="0"/>
              <a:t>Ataxia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B7C60564-F1F3-D040-9F64-4A998F4F9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3F7BD-1800-404F-97C7-FD93AA64F48B}" type="datetime1">
              <a:rPr lang="en-US" smtClean="0"/>
              <a:t>10/27/2020</a:t>
            </a:fld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CF9883F6-78B0-F642-9C51-5E18DFC9F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53096-95E0-4C49-98BC-D5298CF2AAB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2230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7845966-6EFC-468A-9CC7-BAB4B95854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54372" y="0"/>
            <a:ext cx="9483256" cy="6858000"/>
          </a:xfrm>
          <a:prstGeom prst="rect">
            <a:avLst/>
          </a:prstGeom>
          <a:solidFill>
            <a:srgbClr val="313E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5554383-98AF-4A47-BB65-705FAAA4B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DAD1991-FFD1-4E94-ABAB-7560D33008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44484" y="0"/>
            <a:ext cx="7837716" cy="6858000"/>
          </a:xfrm>
          <a:custGeom>
            <a:avLst/>
            <a:gdLst>
              <a:gd name="connsiteX0" fmla="*/ 2232159 w 7837716"/>
              <a:gd name="connsiteY0" fmla="*/ 0 h 6858000"/>
              <a:gd name="connsiteX1" fmla="*/ 5605557 w 7837716"/>
              <a:gd name="connsiteY1" fmla="*/ 0 h 6858000"/>
              <a:gd name="connsiteX2" fmla="*/ 5617845 w 7837716"/>
              <a:gd name="connsiteY2" fmla="*/ 5384 h 6858000"/>
              <a:gd name="connsiteX3" fmla="*/ 7837716 w 7837716"/>
              <a:gd name="connsiteY3" fmla="*/ 3429000 h 6858000"/>
              <a:gd name="connsiteX4" fmla="*/ 5617845 w 7837716"/>
              <a:gd name="connsiteY4" fmla="*/ 6852616 h 6858000"/>
              <a:gd name="connsiteX5" fmla="*/ 5605557 w 7837716"/>
              <a:gd name="connsiteY5" fmla="*/ 6858000 h 6858000"/>
              <a:gd name="connsiteX6" fmla="*/ 2232159 w 7837716"/>
              <a:gd name="connsiteY6" fmla="*/ 6858000 h 6858000"/>
              <a:gd name="connsiteX7" fmla="*/ 2219871 w 7837716"/>
              <a:gd name="connsiteY7" fmla="*/ 6852616 h 6858000"/>
              <a:gd name="connsiteX8" fmla="*/ 0 w 7837716"/>
              <a:gd name="connsiteY8" fmla="*/ 3429000 h 6858000"/>
              <a:gd name="connsiteX9" fmla="*/ 2219871 w 7837716"/>
              <a:gd name="connsiteY9" fmla="*/ 538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37716" h="6858000">
                <a:moveTo>
                  <a:pt x="2232159" y="0"/>
                </a:moveTo>
                <a:lnTo>
                  <a:pt x="5605557" y="0"/>
                </a:lnTo>
                <a:lnTo>
                  <a:pt x="5617845" y="5384"/>
                </a:lnTo>
                <a:cubicBezTo>
                  <a:pt x="6931322" y="618789"/>
                  <a:pt x="7837716" y="1921305"/>
                  <a:pt x="7837716" y="3429000"/>
                </a:cubicBezTo>
                <a:cubicBezTo>
                  <a:pt x="7837716" y="4936696"/>
                  <a:pt x="6931322" y="6239212"/>
                  <a:pt x="5617845" y="6852616"/>
                </a:cubicBezTo>
                <a:lnTo>
                  <a:pt x="5605557" y="6858000"/>
                </a:lnTo>
                <a:lnTo>
                  <a:pt x="2232159" y="6858000"/>
                </a:lnTo>
                <a:lnTo>
                  <a:pt x="2219871" y="6852616"/>
                </a:lnTo>
                <a:cubicBezTo>
                  <a:pt x="906394" y="6239212"/>
                  <a:pt x="0" y="4936696"/>
                  <a:pt x="0" y="3429000"/>
                </a:cubicBezTo>
                <a:cubicBezTo>
                  <a:pt x="0" y="1921305"/>
                  <a:pt x="906394" y="618789"/>
                  <a:pt x="2219871" y="5384"/>
                </a:cubicBezTo>
                <a:close/>
              </a:path>
            </a:pathLst>
          </a:custGeom>
          <a:solidFill>
            <a:schemeClr val="bg1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2000"/>
                  </a:schemeClr>
                </a:gs>
                <a:gs pos="100000">
                  <a:schemeClr val="bg2">
                    <a:lumMod val="87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9C973BC9-D8A0-F34F-B413-1E8E7C6E58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29103" y="1176793"/>
            <a:ext cx="2876702" cy="4548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5746AC-D9CF-4B4A-AED9-3377B935E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9F413-4ABC-D146-BCC4-124E97B17A4E}" type="datetime1">
              <a:rPr lang="en-US" smtClean="0"/>
              <a:t>10/27/2020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33750C-E505-B542-9620-D2123D0B3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53096-95E0-4C49-98BC-D5298CF2AAB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3089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0CB94-6EA8-E447-A91A-1E4AE50A5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Topiramate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3D9908-1D01-8D48-8DE3-16ACB8AD74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Pharmacokinetics:</a:t>
            </a:r>
          </a:p>
          <a:p>
            <a:pPr marL="0" indent="0">
              <a:buNone/>
            </a:pPr>
            <a:endParaRPr lang="en-US" b="1" u="sng" dirty="0"/>
          </a:p>
          <a:p>
            <a:pPr lvl="1"/>
            <a:r>
              <a:rPr lang="en-US" altLang="en-US" sz="2800" b="1" dirty="0"/>
              <a:t>Well absorbed orally ( 80 % )</a:t>
            </a:r>
          </a:p>
          <a:p>
            <a:pPr lvl="1"/>
            <a:r>
              <a:rPr lang="en-US" altLang="en-US" sz="2800" b="1" dirty="0"/>
              <a:t>Food has no effect on absorption</a:t>
            </a:r>
          </a:p>
          <a:p>
            <a:pPr lvl="1"/>
            <a:r>
              <a:rPr lang="en-US" altLang="en-US" sz="2800" b="1" dirty="0"/>
              <a:t>Has no effect on microsomal enzymes</a:t>
            </a:r>
          </a:p>
          <a:p>
            <a:pPr lvl="1"/>
            <a:r>
              <a:rPr lang="en-US" altLang="en-US" sz="2800" b="1" dirty="0"/>
              <a:t>9-17 % protein bound ( minimal )</a:t>
            </a:r>
          </a:p>
          <a:p>
            <a:pPr lvl="1"/>
            <a:r>
              <a:rPr lang="en-US" altLang="en-US" sz="2800" b="1" dirty="0"/>
              <a:t>Mostly excreted unchanged in urine</a:t>
            </a:r>
          </a:p>
          <a:p>
            <a:pPr lvl="1"/>
            <a:r>
              <a:rPr lang="en-US" altLang="en-US" sz="2800" b="1" dirty="0"/>
              <a:t>Plasma t½ 18-24 </a:t>
            </a:r>
            <a:r>
              <a:rPr lang="en-US" altLang="en-US" sz="2800" b="1" dirty="0" err="1"/>
              <a:t>hrs</a:t>
            </a:r>
            <a:endParaRPr lang="en-US" altLang="en-US" sz="2800" b="1" dirty="0"/>
          </a:p>
          <a:p>
            <a:pPr marL="0" indent="0">
              <a:buNone/>
            </a:pPr>
            <a:endParaRPr lang="en-US" b="1" u="sng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19B667-C221-7E4D-BC51-C1C2EC3D8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DF4E7-8DC2-154C-B71F-FC677D4EB942}" type="datetime1">
              <a:rPr lang="en-US" smtClean="0"/>
              <a:t>10/27/2020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7460F2-33BC-4F46-9702-9D839CA3C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53096-95E0-4C49-98BC-D5298CF2AAB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0176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8A462-2079-4F42-9249-6B8044614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Topiramate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E1AC5D-2D9D-9044-9B12-C69755E1CF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u="sng" dirty="0">
                <a:solidFill>
                  <a:srgbClr val="C00000"/>
                </a:solidFill>
              </a:rPr>
              <a:t>Mechanism of Action: </a:t>
            </a:r>
          </a:p>
          <a:p>
            <a:r>
              <a:rPr lang="en-US" altLang="en-US" b="1" dirty="0"/>
              <a:t>Blocks sodium channels (membrane stabilization) and also potentiates the inhibitory effect of GABA.   </a:t>
            </a:r>
            <a:endParaRPr lang="en-US" altLang="en-US" b="1" dirty="0">
              <a:solidFill>
                <a:srgbClr val="FFFF00"/>
              </a:solidFill>
            </a:endParaRPr>
          </a:p>
          <a:p>
            <a:endParaRPr lang="en-US" dirty="0"/>
          </a:p>
          <a:p>
            <a:r>
              <a:rPr lang="en-US" altLang="en-US" b="1" u="sng" dirty="0">
                <a:solidFill>
                  <a:srgbClr val="C00000"/>
                </a:solidFill>
              </a:rPr>
              <a:t>Clinical Uses:</a:t>
            </a:r>
          </a:p>
          <a:p>
            <a:r>
              <a:rPr lang="en-US" altLang="en-US" b="1" dirty="0"/>
              <a:t>Can be used alone for partial, generalized tonic-</a:t>
            </a:r>
            <a:r>
              <a:rPr lang="en-US" altLang="en-US" b="1" dirty="0" err="1"/>
              <a:t>clonic</a:t>
            </a:r>
            <a:r>
              <a:rPr lang="en-US" altLang="en-US" b="1" dirty="0"/>
              <a:t>, and absence  seizures.</a:t>
            </a:r>
          </a:p>
          <a:p>
            <a:r>
              <a:rPr lang="en-US" altLang="en-US" b="1" dirty="0"/>
              <a:t>Lennox-</a:t>
            </a:r>
            <a:r>
              <a:rPr lang="en-US" altLang="en-US" b="1" dirty="0" err="1"/>
              <a:t>Gastaut</a:t>
            </a:r>
            <a:r>
              <a:rPr lang="en-US" altLang="en-US" b="1" dirty="0"/>
              <a:t> syndrome ( or lamotrigine, or valproate )</a:t>
            </a:r>
            <a:r>
              <a:rPr lang="en-US" altLang="en-US" sz="3600" dirty="0"/>
              <a:t>.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C8F64F-FF04-9941-8AF3-939FE2033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94D51-5B27-804F-B604-3102CA4E1124}" type="datetime1">
              <a:rPr lang="en-US" smtClean="0"/>
              <a:t>10/27/2020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F2F33A-3A62-764E-9583-C81163F2E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53096-95E0-4C49-98BC-D5298CF2AAB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8524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AC8AE-409D-C140-A544-9AA9E2192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Topiramate, Side effects: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E2D15-450A-E443-B7C2-E0D6A2C7E9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/>
              <a:t>Psychological or cognitive dysfunction </a:t>
            </a:r>
          </a:p>
          <a:p>
            <a:r>
              <a:rPr lang="en-US" altLang="en-US" b="1" dirty="0"/>
              <a:t>Weight loss </a:t>
            </a:r>
            <a:r>
              <a:rPr lang="en-US" altLang="en-US" dirty="0"/>
              <a:t>( can be desirable side effect)</a:t>
            </a:r>
          </a:p>
          <a:p>
            <a:r>
              <a:rPr lang="en-US" altLang="en-US" dirty="0"/>
              <a:t> Sedation</a:t>
            </a:r>
          </a:p>
          <a:p>
            <a:r>
              <a:rPr lang="en-US" altLang="en-US" dirty="0"/>
              <a:t> Dizziness</a:t>
            </a:r>
          </a:p>
          <a:p>
            <a:r>
              <a:rPr lang="en-US" altLang="en-US" dirty="0"/>
              <a:t> Fatigue</a:t>
            </a:r>
          </a:p>
          <a:p>
            <a:r>
              <a:rPr lang="en-US" altLang="en-US" dirty="0"/>
              <a:t> Urolithiasis</a:t>
            </a:r>
          </a:p>
          <a:p>
            <a:r>
              <a:rPr lang="en-US" altLang="en-US" dirty="0" err="1"/>
              <a:t>Paresthesias</a:t>
            </a:r>
            <a:r>
              <a:rPr lang="en-US" altLang="en-US" dirty="0"/>
              <a:t> (abnormal sensation )</a:t>
            </a:r>
          </a:p>
          <a:p>
            <a:r>
              <a:rPr lang="en-US" altLang="en-US" dirty="0" err="1"/>
              <a:t>Teratogenecity</a:t>
            </a:r>
            <a:r>
              <a:rPr lang="en-US" altLang="en-US" dirty="0"/>
              <a:t> (in animal but not in human)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0DC6B0-8C67-2B4C-91DE-29D45A9A2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2FF3E-A86D-A84C-A108-F47210F9A4B7}" type="datetime1">
              <a:rPr lang="en-US" smtClean="0"/>
              <a:t>10/27/2020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1C5657-168D-1C4A-A061-77833096C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53096-95E0-4C49-98BC-D5298CF2AAB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1128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99141-D8E5-C445-AA8D-EB59D605B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</a:p>
        </p:txBody>
      </p:sp>
      <p:graphicFrame>
        <p:nvGraphicFramePr>
          <p:cNvPr id="5" name="Group 29">
            <a:extLst>
              <a:ext uri="{FF2B5EF4-FFF2-40B4-BE49-F238E27FC236}">
                <a16:creationId xmlns:a16="http://schemas.microsoft.com/office/drawing/2014/main" id="{67BA948A-5398-5848-91E0-28A6F323F2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002322"/>
              </p:ext>
            </p:extLst>
          </p:nvPr>
        </p:nvGraphicFramePr>
        <p:xfrm>
          <a:off x="1669771" y="1391478"/>
          <a:ext cx="8915400" cy="5208589"/>
        </p:xfrm>
        <a:graphic>
          <a:graphicData uri="http://schemas.openxmlformats.org/drawingml/2006/table">
            <a:tbl>
              <a:tblPr/>
              <a:tblGrid>
                <a:gridCol w="32026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3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96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7375"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Type of seizure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Choice among drugs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4262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Partial seizures:                                                                    </a:t>
                      </a:r>
                      <a:endParaRPr kumimoji="0" lang="en-US" sz="2000" b="0" i="0" u="sng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Low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Carbamazepine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or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phenytoin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or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valproate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or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lamotrigine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.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133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Generalized seizures</a:t>
                      </a:r>
                      <a:r>
                        <a:rPr kumimoji="0" lang="en-US" sz="18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:                                                           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Tonic-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clonic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(grand mal)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Valproate  or carbamazepine or phenytoin or Lamotrigine                   </a:t>
                      </a:r>
                    </a:p>
                    <a:p>
                      <a:pPr marL="0" marR="0" lvl="0" indent="0" algn="justLow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1338"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Myoclonic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Valproate, clonazepam                 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1338"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Absence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Valproate,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ethosuximide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1338"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Atonic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Valproate                                        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5F6739E-5674-8F4D-B476-A63DBDD64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F69D-6EEC-D841-B11C-35E83CA46AAF}" type="datetime1">
              <a:rPr lang="en-US" smtClean="0"/>
              <a:t>10/27/2020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0CC510-28E9-6C4F-905A-53A24F8E3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53096-95E0-4C49-98BC-D5298CF2AAB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754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A5250-268B-724C-BDF7-B610194A6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052" y="365125"/>
            <a:ext cx="11463131" cy="1325563"/>
          </a:xfrm>
        </p:spPr>
        <p:txBody>
          <a:bodyPr/>
          <a:lstStyle/>
          <a:p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Drugs used for treatment of Status Epilepticus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D8B22D-09A9-6544-ABC1-13C4320E97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Most seizures last from few seconds to few minutes. When seizures follow one another without recovery of consciousness, it is called “status epilepticus”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It has a high mortality rate 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Death is from cardiorespiratory failure.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C379AE-E68C-4641-89CA-5554CFA93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0A113-1BE4-D942-9723-42657AAB79DF}" type="datetime1">
              <a:rPr lang="en-US" smtClean="0"/>
              <a:t>10/27/2020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23A2EB-E64A-AB45-A3D2-1EC4BB89D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53096-95E0-4C49-98BC-D5298CF2AAB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271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C0E31-7E50-5B47-9EE0-62CFF8FA9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Carbamazepine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F59D1E-D2D8-3C4A-A5D3-130E32B05D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u="sng" dirty="0"/>
              <a:t>Pharmacokinetics :</a:t>
            </a:r>
          </a:p>
          <a:p>
            <a:pPr marL="0" indent="0">
              <a:buNone/>
            </a:pPr>
            <a:endParaRPr lang="en-US" altLang="en-US" b="1" u="sng" dirty="0"/>
          </a:p>
          <a:p>
            <a:pPr lvl="1">
              <a:buFont typeface="Wingdings" pitchFamily="2" charset="2"/>
              <a:buChar char="Ø"/>
            </a:pPr>
            <a:r>
              <a:rPr lang="en-US" altLang="en-US" b="1" dirty="0"/>
              <a:t>   </a:t>
            </a:r>
            <a:r>
              <a:rPr lang="en-US" altLang="en-US" sz="2800" b="1" dirty="0"/>
              <a:t>Available as capsules &amp;Syrup </a:t>
            </a:r>
            <a:r>
              <a:rPr lang="en-US" altLang="en-US" sz="2800" b="1" u="sng" dirty="0">
                <a:solidFill>
                  <a:srgbClr val="C00000"/>
                </a:solidFill>
              </a:rPr>
              <a:t>only</a:t>
            </a:r>
            <a:r>
              <a:rPr lang="en-US" altLang="en-US" sz="2800" b="1" dirty="0"/>
              <a:t> orally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en-US" sz="2800" b="1" dirty="0"/>
              <a:t>  Well absorbed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en-US" sz="2800" b="1" dirty="0"/>
              <a:t>  </a:t>
            </a:r>
            <a:r>
              <a:rPr lang="en-US" altLang="en-US" sz="2800" b="1" dirty="0">
                <a:solidFill>
                  <a:srgbClr val="00B0F0"/>
                </a:solidFill>
              </a:rPr>
              <a:t>Strong enzyme inducer including its own metabolism 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en-US" sz="2800" b="1" dirty="0"/>
              <a:t>  Metabolized by the liver to active &amp; inactive metabolites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en-US" sz="2800" b="1" dirty="0"/>
              <a:t>  Half life  18-35 </a:t>
            </a:r>
            <a:r>
              <a:rPr lang="en-US" altLang="en-US" sz="2800" b="1" dirty="0" err="1"/>
              <a:t>hr</a:t>
            </a:r>
            <a:endParaRPr lang="en-US" altLang="en-US" sz="2800" b="1" dirty="0"/>
          </a:p>
          <a:p>
            <a:pPr lvl="1">
              <a:buFont typeface="Wingdings" pitchFamily="2" charset="2"/>
              <a:buChar char="Ø"/>
            </a:pPr>
            <a:r>
              <a:rPr lang="en-US" altLang="en-US" sz="2800" b="1" dirty="0"/>
              <a:t>  Excreted in urine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44C435-8078-1845-8D51-45F3B7425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89165-2E20-DA47-BDB0-F04BB871B022}" type="datetime1">
              <a:rPr lang="en-US" smtClean="0"/>
              <a:t>10/27/2020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DF18FA-4F78-E242-925E-7E40EEA16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53096-95E0-4C49-98BC-D5298CF2AAB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0412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E0D1F-3C33-4643-A393-33D667955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Antiepileptics used in status epilepticus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31630-8903-8F42-9BE4-B04A5FB486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b="1" u="sng" dirty="0"/>
              <a:t>Intravenous injection  of :</a:t>
            </a:r>
          </a:p>
          <a:p>
            <a:pPr marL="0" indent="0">
              <a:buNone/>
            </a:pPr>
            <a:endParaRPr lang="en-US" b="1" u="sng" dirty="0"/>
          </a:p>
          <a:p>
            <a:pPr>
              <a:buFont typeface="Wingdings 2" pitchFamily="18" charset="2"/>
              <a:buChar char=""/>
              <a:defRPr/>
            </a:pPr>
            <a:r>
              <a:rPr lang="en-US" b="1" dirty="0">
                <a:solidFill>
                  <a:srgbClr val="FF0000"/>
                </a:solidFill>
              </a:rPr>
              <a:t>Lorazepam, Diazepam (drugs of choice) </a:t>
            </a:r>
            <a:endParaRPr lang="en-US" dirty="0">
              <a:solidFill>
                <a:srgbClr val="FF0000"/>
              </a:solidFill>
            </a:endParaRPr>
          </a:p>
          <a:p>
            <a:pPr>
              <a:buFont typeface="Wingdings 2" pitchFamily="18" charset="2"/>
              <a:buChar char=""/>
              <a:defRPr/>
            </a:pPr>
            <a:r>
              <a:rPr lang="en-US" b="1" dirty="0"/>
              <a:t>Phenytoin</a:t>
            </a:r>
          </a:p>
          <a:p>
            <a:pPr>
              <a:buFont typeface="Wingdings 2" pitchFamily="18" charset="2"/>
              <a:buChar char=""/>
              <a:defRPr/>
            </a:pPr>
            <a:r>
              <a:rPr lang="en-US" b="1" dirty="0" err="1"/>
              <a:t>Fosphenytoin</a:t>
            </a:r>
            <a:endParaRPr lang="en-US" b="1" dirty="0"/>
          </a:p>
          <a:p>
            <a:pPr>
              <a:buFont typeface="Wingdings 2" pitchFamily="18" charset="2"/>
              <a:buChar char=""/>
              <a:defRPr/>
            </a:pPr>
            <a:r>
              <a:rPr lang="en-US" b="1" dirty="0"/>
              <a:t>Phenobarbital</a:t>
            </a:r>
          </a:p>
          <a:p>
            <a:pPr>
              <a:buFont typeface="Wingdings 2" pitchFamily="18" charset="2"/>
              <a:buChar char=""/>
              <a:defRPr/>
            </a:pPr>
            <a:r>
              <a:rPr lang="en-US" b="1" dirty="0"/>
              <a:t>Valproate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6D8FFF-8796-9C45-9715-98A7887B4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76CC9-E382-AA4F-AC52-1000C5578F9F}" type="datetime1">
              <a:rPr lang="en-US" smtClean="0"/>
              <a:t>10/27/2020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7BEB4B-0151-8947-8CA9-B49658413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53096-95E0-4C49-98BC-D5298CF2AAB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4868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C1577-9C71-1542-89BF-C475351F2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Vagal nerve stimulation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0EA5E0-79AC-E548-81E9-385885852B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/>
          </a:p>
          <a:p>
            <a:r>
              <a:rPr lang="en-US" altLang="en-US" dirty="0"/>
              <a:t>It is an alternative for patients who have been refractory to multiple drugs </a:t>
            </a:r>
          </a:p>
          <a:p>
            <a:endParaRPr lang="en-US" altLang="en-US" dirty="0"/>
          </a:p>
          <a:p>
            <a:r>
              <a:rPr lang="en-US" altLang="en-US" dirty="0"/>
              <a:t>Who are sensitive to the many adverse effects of anti epileptic drugs </a:t>
            </a:r>
          </a:p>
          <a:p>
            <a:endParaRPr lang="en-US" altLang="en-US" dirty="0"/>
          </a:p>
          <a:p>
            <a:r>
              <a:rPr lang="en-US" altLang="en-US" dirty="0"/>
              <a:t>It is an expensive procedure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F3AA35-B9DC-7D42-95D9-F4FE6062D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ADE42-8298-2A46-B541-E5630B4A1146}" type="datetime1">
              <a:rPr lang="en-US" smtClean="0"/>
              <a:t>10/27/2020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44CD0C-EC91-8245-B8B9-333F2C63B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53096-95E0-4C49-98BC-D5298CF2AAB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2457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New Folder\scan0047.jpg">
            <a:extLst>
              <a:ext uri="{FF2B5EF4-FFF2-40B4-BE49-F238E27FC236}">
                <a16:creationId xmlns:a16="http://schemas.microsoft.com/office/drawing/2014/main" id="{6D93F276-5C6E-9449-825E-053AFF265E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24200" y="342900"/>
            <a:ext cx="5943600" cy="6172200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DF5685-71A1-7645-B8EE-1CD35B179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71A16-F4E1-304F-B8AF-DF706B61279C}" type="datetime1">
              <a:rPr lang="en-US" smtClean="0"/>
              <a:t>10/27/2020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B3D5B0-4195-6B4A-95FF-088791AF8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53096-95E0-4C49-98BC-D5298CF2AAB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7843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585DE-1810-D64A-9F4E-4A839DC0E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Pregnancy &amp; antiepileptics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78331E-3F62-844B-BDAE-9AF2520236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60000"/>
              </a:lnSpc>
            </a:pPr>
            <a:r>
              <a:rPr lang="en-US" altLang="en-US" dirty="0">
                <a:cs typeface="Aharoni" panose="02010803020104030203" pitchFamily="2" charset="-79"/>
              </a:rPr>
              <a:t>Seizure is very harmful for pregnant woman </a:t>
            </a:r>
          </a:p>
          <a:p>
            <a:pPr marL="514350" indent="-514350">
              <a:lnSpc>
                <a:spcPct val="160000"/>
              </a:lnSpc>
            </a:pPr>
            <a:r>
              <a:rPr lang="en-US" altLang="en-US" dirty="0">
                <a:cs typeface="Aharoni" panose="02010803020104030203" pitchFamily="2" charset="-79"/>
              </a:rPr>
              <a:t>NO antiepileptic drug is safe in pregnancy</a:t>
            </a:r>
          </a:p>
          <a:p>
            <a:pPr marL="514350" indent="-514350">
              <a:lnSpc>
                <a:spcPct val="160000"/>
              </a:lnSpc>
            </a:pPr>
            <a:r>
              <a:rPr lang="en-US" altLang="en-US" dirty="0">
                <a:cs typeface="Aharoni" panose="02010803020104030203" pitchFamily="2" charset="-79"/>
              </a:rPr>
              <a:t>Monotherapy usually better than drug combination</a:t>
            </a:r>
          </a:p>
          <a:p>
            <a:pPr marL="514350" indent="-514350">
              <a:lnSpc>
                <a:spcPct val="160000"/>
              </a:lnSpc>
            </a:pPr>
            <a:r>
              <a:rPr lang="en-US" altLang="en-US" dirty="0">
                <a:cs typeface="Aharoni" panose="02010803020104030203" pitchFamily="2" charset="-79"/>
              </a:rPr>
              <a:t>Valproate &amp; phenytoin are contraindicated during pregnancy          </a:t>
            </a:r>
          </a:p>
          <a:p>
            <a:pPr marL="514350" indent="-514350">
              <a:lnSpc>
                <a:spcPct val="160000"/>
              </a:lnSpc>
            </a:pPr>
            <a:r>
              <a:rPr lang="en-US" altLang="en-US" dirty="0">
                <a:cs typeface="Aharoni" panose="02010803020104030203" pitchFamily="2" charset="-79"/>
              </a:rPr>
              <a:t>Patient has to continue therapy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7D04C-AA47-4A4C-AE2D-C465C2191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3ADA9-A387-E54F-93A2-369699C7E5C4}" type="datetime1">
              <a:rPr lang="en-US" smtClean="0"/>
              <a:t>10/27/2020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191DC0-13A9-EF46-AC37-036CFD23F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53096-95E0-4C49-98BC-D5298CF2AAB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8197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76893-6AE0-8442-9A7B-1AA21DCB8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8A00F-9FDE-3E4E-8025-345C257901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Epilepsy is classified into partial or generalized according to the site of lesion</a:t>
            </a:r>
          </a:p>
          <a:p>
            <a:pPr marL="0" indent="0">
              <a:buNone/>
            </a:pPr>
            <a:endParaRPr lang="en-US" altLang="en-US" dirty="0"/>
          </a:p>
          <a:p>
            <a:r>
              <a:rPr lang="en-US" altLang="en-US" dirty="0"/>
              <a:t>The exact mechanism of action of antiepileptics is not known</a:t>
            </a:r>
          </a:p>
          <a:p>
            <a:pPr marL="0" indent="0">
              <a:buNone/>
            </a:pPr>
            <a:endParaRPr lang="en-US" altLang="en-US" dirty="0"/>
          </a:p>
          <a:p>
            <a:r>
              <a:rPr lang="en-US" altLang="en-US" dirty="0"/>
              <a:t>Phenytoin is mainly used for treatment of generalized tonic-</a:t>
            </a:r>
            <a:r>
              <a:rPr lang="en-US" altLang="en-US" dirty="0" err="1"/>
              <a:t>clonic</a:t>
            </a:r>
            <a:r>
              <a:rPr lang="en-US" altLang="en-US" dirty="0"/>
              <a:t> seizures</a:t>
            </a:r>
          </a:p>
          <a:p>
            <a:pPr marL="0" indent="0">
              <a:buNone/>
            </a:pPr>
            <a:endParaRPr lang="en-US" altLang="en-US" dirty="0"/>
          </a:p>
          <a:p>
            <a:r>
              <a:rPr lang="en-US" altLang="en-US" dirty="0"/>
              <a:t>Carbamazepine is mainly used for treatment of partial seizures</a:t>
            </a:r>
            <a:endParaRPr lang="ar-SA" altLang="en-US" dirty="0">
              <a:ea typeface="Majalla UI"/>
            </a:endParaRP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6C250D-761F-FD4A-9D6F-75F48913F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2C7A9-1ACE-0F42-8948-1973FCC5235E}" type="datetime1">
              <a:rPr lang="en-US" smtClean="0"/>
              <a:t>10/27/2020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69A381-A80D-624A-B27A-5093C8D05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53096-95E0-4C49-98BC-D5298CF2AAB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4746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3267E-FBD4-2343-AF08-88F4E075B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FAF5A-BC80-964A-8CB7-516EB7DE41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Sodium valproate is a broad spectrum antiepileptic drug</a:t>
            </a:r>
          </a:p>
          <a:p>
            <a:pPr marL="0" indent="0">
              <a:buNone/>
            </a:pPr>
            <a:endParaRPr lang="en-US" altLang="en-US" dirty="0"/>
          </a:p>
          <a:p>
            <a:r>
              <a:rPr lang="en-US" altLang="en-US" dirty="0"/>
              <a:t>Lamotrigine &amp; levetiracetam are used as monotherapy or adjunctive therapy in refractory cases</a:t>
            </a:r>
          </a:p>
          <a:p>
            <a:pPr marL="0" indent="0">
              <a:buNone/>
            </a:pPr>
            <a:endParaRPr lang="en-US" altLang="en-US" dirty="0"/>
          </a:p>
          <a:p>
            <a:r>
              <a:rPr lang="en-US" altLang="en-US" dirty="0"/>
              <a:t>Lorazepam , diazepam , phenytoin are used intravenously for treatment of status epilepticus</a:t>
            </a:r>
            <a:endParaRPr lang="ar-SA" altLang="en-US" dirty="0">
              <a:ea typeface="Majalla UI"/>
            </a:endParaRP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9FA444-7349-3546-8E83-8BEB8AEA6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7C7A7-47DC-F041-9409-7829C6261A07}" type="datetime1">
              <a:rPr lang="en-US" smtClean="0"/>
              <a:t>10/27/2020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83138A-FFBF-6940-90D4-2B85B3115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53096-95E0-4C49-98BC-D5298CF2AAB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5323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EE1A561E-FDC3-47AF-A6C6-502C97A930D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42868" r="2" b="2"/>
          <a:stretch/>
        </p:blipFill>
        <p:spPr>
          <a:xfrm>
            <a:off x="-305" y="-1"/>
            <a:ext cx="6423053" cy="6858001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C9D71D2C-2D94-D54D-92CB-683F07E95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3239" y="3421848"/>
            <a:ext cx="4800261" cy="164459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>
                <a:solidFill>
                  <a:srgbClr val="000000"/>
                </a:solidFill>
              </a:rPr>
              <a:t>Questions ???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5FADD1-5CA9-7745-AB02-0432B26F18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748272" y="5888736"/>
            <a:ext cx="3162350" cy="3140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7A7021ED-C627-E548-B77E-1643FE1B295D}" type="datetime1">
              <a:rPr lang="en-US" sz="1100" smtClean="0">
                <a:solidFill>
                  <a:srgbClr val="898989"/>
                </a:solidFill>
                <a:latin typeface="Calibri" panose="020F0502020204030204"/>
              </a:rPr>
              <a:t>10/27/2020</a:t>
            </a:fld>
            <a:endParaRPr lang="en-US" sz="1100">
              <a:solidFill>
                <a:srgbClr val="898989"/>
              </a:solidFill>
              <a:latin typeface="Calibri" panose="020F0502020204030204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4465A76-2D72-D347-B941-3400C18FC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53096-95E0-4C49-98BC-D5298CF2AABC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952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33CA3-572F-5C44-AB60-EC5038CC9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Carbamazepine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9FC84E-CEF8-DA44-9F4D-D2E36367A5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altLang="en-US" sz="2800" u="sng" dirty="0">
                <a:solidFill>
                  <a:srgbClr val="C00000"/>
                </a:solidFill>
              </a:rPr>
              <a:t>Mechanism of action</a:t>
            </a:r>
            <a:endParaRPr lang="en-US" altLang="en-US" sz="2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2C25752-4497-704E-A2F9-E8A86B7980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altLang="en-US" dirty="0"/>
              <a:t>Blockade of Na</a:t>
            </a:r>
            <a:r>
              <a:rPr lang="en-US" altLang="en-US" baseline="30000" dirty="0"/>
              <a:t>+</a:t>
            </a:r>
            <a:r>
              <a:rPr lang="en-US" altLang="en-US" dirty="0"/>
              <a:t> &amp; Ca</a:t>
            </a:r>
            <a:r>
              <a:rPr lang="en-US" altLang="en-US" baseline="30000" dirty="0"/>
              <a:t>++</a:t>
            </a:r>
            <a:r>
              <a:rPr lang="en-US" altLang="en-US" dirty="0"/>
              <a:t> influx into neuronal axon</a:t>
            </a:r>
          </a:p>
          <a:p>
            <a:pPr marL="0" indent="0">
              <a:buNone/>
            </a:pPr>
            <a:endParaRPr lang="en-US" altLang="en-US" dirty="0"/>
          </a:p>
          <a:p>
            <a:r>
              <a:rPr lang="en-US" altLang="en-US" dirty="0"/>
              <a:t>Inhibit the release of excitatory transmitters</a:t>
            </a:r>
          </a:p>
          <a:p>
            <a:pPr marL="0" indent="0">
              <a:buNone/>
            </a:pPr>
            <a:r>
              <a:rPr lang="en-US" altLang="en-US" dirty="0"/>
              <a:t> </a:t>
            </a:r>
          </a:p>
          <a:p>
            <a:r>
              <a:rPr lang="en-US" altLang="en-US" dirty="0"/>
              <a:t>Potentiate the  action  of  GABA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4003FEA-2426-7447-8D46-5EFC29FD85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2800" u="sng" dirty="0">
                <a:solidFill>
                  <a:srgbClr val="C00000"/>
                </a:solidFill>
              </a:rPr>
              <a:t>Therapeutic uses: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C9F8216-0987-CF41-939C-0707BD9BE8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Drug of choice in partial seizures. 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Tonic-</a:t>
            </a:r>
            <a:r>
              <a:rPr lang="en-US" dirty="0" err="1"/>
              <a:t>clonic</a:t>
            </a:r>
            <a:r>
              <a:rPr lang="en-US" dirty="0"/>
              <a:t> seizures (1ry &amp; 2ry generalized) but </a:t>
            </a:r>
            <a:r>
              <a:rPr lang="en-US" b="1" u="sng" dirty="0">
                <a:solidFill>
                  <a:srgbClr val="C00000"/>
                </a:solidFill>
              </a:rPr>
              <a:t>Not</a:t>
            </a:r>
            <a:r>
              <a:rPr lang="en-US" dirty="0"/>
              <a:t> in absence seizures.</a:t>
            </a:r>
          </a:p>
          <a:p>
            <a:pPr marL="0" indent="0">
              <a:buClr>
                <a:schemeClr val="accent3"/>
              </a:buClr>
              <a:buNone/>
              <a:defRPr/>
            </a:pPr>
            <a:r>
              <a:rPr lang="en-US" b="1" dirty="0">
                <a:solidFill>
                  <a:srgbClr val="FF00FF"/>
                </a:solidFill>
              </a:rPr>
              <a:t>Other uses: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/>
              <a:t>Bipolar depression.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/>
              <a:t>Trigeminal neuralgia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76B819F-BC01-554E-AA20-A8266D54B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737DE-8E36-764D-A30B-733EBB1034DF}" type="datetime1">
              <a:rPr lang="en-US" smtClean="0"/>
              <a:t>10/27/2020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8504F9-3E0D-3D4F-A8D5-3F8F0F471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53096-95E0-4C49-98BC-D5298CF2AAB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30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F70EF35-5EF9-2747-AEE7-2379A3405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Side effects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0243DB9-53D3-F746-8E3B-D45E7476D0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b="1" dirty="0"/>
              <a:t>GIT upset</a:t>
            </a:r>
          </a:p>
          <a:p>
            <a:pPr marL="0" indent="0">
              <a:buNone/>
            </a:pPr>
            <a:r>
              <a:rPr lang="en-US" altLang="en-US" dirty="0"/>
              <a:t> </a:t>
            </a:r>
          </a:p>
          <a:p>
            <a:r>
              <a:rPr lang="en-US" altLang="en-US" b="1" dirty="0"/>
              <a:t>Hypersensitivity reactions</a:t>
            </a:r>
            <a:r>
              <a:rPr lang="en-US" altLang="en-US" dirty="0"/>
              <a:t> </a:t>
            </a:r>
          </a:p>
          <a:p>
            <a:pPr marL="0" indent="0">
              <a:buNone/>
            </a:pPr>
            <a:endParaRPr lang="en-US" altLang="en-US" dirty="0"/>
          </a:p>
          <a:p>
            <a:r>
              <a:rPr lang="en-US" altLang="en-US" b="1" dirty="0"/>
              <a:t>Drowsiness , ataxia, headache &amp; diplopia</a:t>
            </a:r>
          </a:p>
          <a:p>
            <a:pPr marL="0" indent="0">
              <a:buNone/>
            </a:pPr>
            <a:endParaRPr lang="en-US" altLang="en-US" dirty="0"/>
          </a:p>
          <a:p>
            <a:r>
              <a:rPr lang="en-US" altLang="en-US" b="1" dirty="0"/>
              <a:t>Hyponatremia</a:t>
            </a:r>
            <a:r>
              <a:rPr lang="en-US" altLang="en-US" dirty="0"/>
              <a:t> </a:t>
            </a:r>
            <a:r>
              <a:rPr lang="en-US" altLang="en-US" b="1" dirty="0"/>
              <a:t>&amp; water intoxication </a:t>
            </a:r>
          </a:p>
          <a:p>
            <a:pPr marL="0" indent="0">
              <a:buNone/>
            </a:pPr>
            <a:endParaRPr lang="en-US" altLang="en-US" b="1" dirty="0"/>
          </a:p>
          <a:p>
            <a:r>
              <a:rPr lang="en-US" altLang="en-US" b="1" dirty="0"/>
              <a:t>Teratogenicity</a:t>
            </a:r>
            <a:r>
              <a:rPr lang="en-US" altLang="en-US" dirty="0"/>
              <a:t>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931B9A09-EDB9-9D45-A648-D1494045E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87E0-14ED-7A48-9024-9CFC831AFF54}" type="datetime1">
              <a:rPr lang="en-US" smtClean="0"/>
              <a:t>10/27/2020</a:t>
            </a:fld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81A7B252-F0AF-EB4E-952F-BFC51618B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53096-95E0-4C49-98BC-D5298CF2AAB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561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BF6C0-B3C7-434F-9BF1-39D682ABE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Sodium Valproate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FDB90-10EB-A34E-BB13-862358C20D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rgbClr val="C00000"/>
                </a:solidFill>
              </a:rPr>
              <a:t>Broad spectrum antiepileptic</a:t>
            </a:r>
          </a:p>
          <a:p>
            <a:pPr marL="0" indent="0">
              <a:buNone/>
            </a:pPr>
            <a:endParaRPr lang="en-US" altLang="en-US" b="1" dirty="0">
              <a:solidFill>
                <a:srgbClr val="C00000"/>
              </a:solidFill>
            </a:endParaRPr>
          </a:p>
          <a:p>
            <a:r>
              <a:rPr lang="en-US" altLang="en-US" b="1" u="sng" dirty="0"/>
              <a:t>Pharmacokinetics:</a:t>
            </a:r>
          </a:p>
          <a:p>
            <a:pPr marL="0" indent="0">
              <a:buNone/>
            </a:pPr>
            <a:endParaRPr lang="en-US" altLang="en-US" b="1" u="sng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en-US" sz="2800" b="1" dirty="0"/>
              <a:t>Available as capsules, Syrup , I.V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en-US" sz="2800" b="1" dirty="0"/>
              <a:t>Metabolized by the liver ( inactive 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en-US" sz="2800" b="1" dirty="0">
                <a:solidFill>
                  <a:srgbClr val="0070C0"/>
                </a:solidFill>
              </a:rPr>
              <a:t>Enzyme inhibitor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en-US" sz="2800" b="1" dirty="0"/>
              <a:t>Half life  12-16 </a:t>
            </a:r>
            <a:r>
              <a:rPr lang="en-US" altLang="en-US" sz="2800" b="1" dirty="0" err="1"/>
              <a:t>hr</a:t>
            </a:r>
            <a:endParaRPr lang="en-US" altLang="en-US" sz="2800" b="1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en-US" sz="2800" b="1" dirty="0"/>
              <a:t>Excreted in urine</a:t>
            </a:r>
            <a:endParaRPr lang="en-US" altLang="en-US" sz="2800" b="1" u="sng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277126-924E-DB4E-9E66-4A804168D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47878-FAA8-2D4A-9DF0-284EC601D8CE}" type="datetime1">
              <a:rPr lang="en-US" smtClean="0"/>
              <a:t>10/27/2020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6DCC2D-8983-9B4D-BD54-40AE31ECE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53096-95E0-4C49-98BC-D5298CF2AAB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105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01498-68EA-3240-AE67-057D3738D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Sodium valproate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D751D61-60DF-F447-9A25-1559EE4861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90688"/>
            <a:ext cx="5257800" cy="2286000"/>
          </a:xfrm>
          <a:gradFill flip="none" rotWithShape="1">
            <a:gsLst>
              <a:gs pos="0">
                <a:schemeClr val="accent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accent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accent2">
                  <a:lumMod val="40000"/>
                  <a:lumOff val="60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b="1" u="sng" dirty="0">
                <a:solidFill>
                  <a:srgbClr val="002060"/>
                </a:solidFill>
              </a:rPr>
              <a:t>Mechanism of action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Blocks  activated  Na</a:t>
            </a:r>
            <a:r>
              <a:rPr lang="en-US" baseline="30000" dirty="0"/>
              <a:t>+</a:t>
            </a:r>
            <a:r>
              <a:rPr lang="en-US" dirty="0"/>
              <a:t> channels.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>
                <a:solidFill>
                  <a:srgbClr val="C00000"/>
                </a:solidFill>
              </a:rPr>
              <a:t>Enhances GABA synthesis &amp; reduces degradation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Suppress glutamate action.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>
                <a:solidFill>
                  <a:srgbClr val="C00000"/>
                </a:solidFill>
              </a:rPr>
              <a:t>Blocks T-type Ca</a:t>
            </a:r>
            <a:r>
              <a:rPr lang="en-US" b="1" baseline="30000" dirty="0">
                <a:solidFill>
                  <a:srgbClr val="C00000"/>
                </a:solidFill>
              </a:rPr>
              <a:t>2+</a:t>
            </a:r>
            <a:r>
              <a:rPr lang="en-US" b="1" dirty="0">
                <a:solidFill>
                  <a:srgbClr val="C00000"/>
                </a:solidFill>
              </a:rPr>
              <a:t> channels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2F27DA4F-9A36-EB48-B925-9B28D7ECAB4B}"/>
              </a:ext>
            </a:extLst>
          </p:cNvPr>
          <p:cNvSpPr txBox="1">
            <a:spLocks/>
          </p:cNvSpPr>
          <p:nvPr/>
        </p:nvSpPr>
        <p:spPr>
          <a:xfrm>
            <a:off x="6781800" y="1690688"/>
            <a:ext cx="4343400" cy="4433888"/>
          </a:xfrm>
          <a:prstGeom prst="rect">
            <a:avLst/>
          </a:prstGeom>
          <a:solidFill>
            <a:srgbClr val="FFC000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indent="-274320">
              <a:buClr>
                <a:schemeClr val="accent3"/>
              </a:buClr>
              <a:buFont typeface="Wingdings 2"/>
              <a:buNone/>
              <a:defRPr/>
            </a:pPr>
            <a:r>
              <a:rPr lang="en-US" sz="4100" b="1" u="sng" dirty="0">
                <a:solidFill>
                  <a:srgbClr val="FF0000"/>
                </a:solidFill>
              </a:rPr>
              <a:t>Therapeutic Uses</a:t>
            </a:r>
          </a:p>
          <a:p>
            <a:pPr marL="274320" indent="-274320">
              <a:buClr>
                <a:schemeClr val="accent3"/>
              </a:buClr>
              <a:buFont typeface="Wingdings 2"/>
              <a:buNone/>
              <a:defRPr/>
            </a:pPr>
            <a:endParaRPr lang="en-US" b="1" dirty="0"/>
          </a:p>
          <a:p>
            <a:pPr marL="274320" indent="-274320">
              <a:buClr>
                <a:schemeClr val="accent3"/>
              </a:buClr>
              <a:buFont typeface="Wingdings 2"/>
              <a:buNone/>
              <a:defRPr/>
            </a:pPr>
            <a:r>
              <a:rPr lang="en-US" b="1" dirty="0"/>
              <a:t>[I] </a:t>
            </a:r>
            <a:r>
              <a:rPr lang="en-US" b="1" dirty="0">
                <a:solidFill>
                  <a:srgbClr val="002060"/>
                </a:solidFill>
              </a:rPr>
              <a:t>Epilepsy:</a:t>
            </a:r>
            <a:endParaRPr lang="en-US" dirty="0">
              <a:solidFill>
                <a:srgbClr val="002060"/>
              </a:solidFill>
            </a:endParaRPr>
          </a:p>
          <a:p>
            <a:pPr marL="274320" indent="-274320">
              <a:buClr>
                <a:schemeClr val="accent3"/>
              </a:buClr>
              <a:buFont typeface="Wingdings 2"/>
              <a:buNone/>
              <a:defRPr/>
            </a:pPr>
            <a:r>
              <a:rPr lang="en-US" b="1" dirty="0"/>
              <a:t>It is effective for all forms of epilepsy            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Generalized tonic-</a:t>
            </a:r>
            <a:r>
              <a:rPr lang="en-US" dirty="0" err="1"/>
              <a:t>clonic</a:t>
            </a:r>
            <a:r>
              <a:rPr lang="en-US" dirty="0"/>
              <a:t> seizures (1</a:t>
            </a:r>
            <a:r>
              <a:rPr lang="en-US" baseline="30000" dirty="0"/>
              <a:t>ry</a:t>
            </a:r>
            <a:r>
              <a:rPr lang="en-US" dirty="0"/>
              <a:t> or 2</a:t>
            </a:r>
            <a:r>
              <a:rPr lang="en-US" baseline="30000" dirty="0"/>
              <a:t>ry</a:t>
            </a:r>
            <a:r>
              <a:rPr lang="en-US" dirty="0"/>
              <a:t> ). 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Absence seizures  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Complex partial seizures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Myoclonic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Atonic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photosensitive epilepsy </a:t>
            </a:r>
          </a:p>
          <a:p>
            <a:pPr marL="0" indent="0">
              <a:buClr>
                <a:schemeClr val="accent3"/>
              </a:buClr>
              <a:buFont typeface="Wingdings 2" pitchFamily="18" charset="2"/>
              <a:buNone/>
              <a:defRPr/>
            </a:pPr>
            <a:endParaRPr lang="en-US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545B846B-D55B-F042-8D00-7E13A72728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1" y="4124028"/>
            <a:ext cx="5257799" cy="2031325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 cap="flat" cmpd="sng">
            <a:solidFill>
              <a:schemeClr val="accent1">
                <a:lumMod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pPr eaLnBrk="1" hangingPunct="1">
              <a:tabLst>
                <a:tab pos="498475" algn="l"/>
              </a:tabLst>
              <a:defRPr/>
            </a:pPr>
            <a:r>
              <a:rPr lang="en-US" sz="1600" b="1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en-US" sz="2200" b="1" dirty="0">
                <a:latin typeface="+mn-lt"/>
                <a:cs typeface="+mn-cs"/>
              </a:rPr>
              <a:t>[II] </a:t>
            </a:r>
            <a:r>
              <a:rPr lang="en-US" sz="2200" b="1" dirty="0">
                <a:solidFill>
                  <a:srgbClr val="002060"/>
                </a:solidFill>
                <a:latin typeface="+mn-lt"/>
                <a:cs typeface="+mn-cs"/>
              </a:rPr>
              <a:t>Other uses:</a:t>
            </a:r>
          </a:p>
          <a:p>
            <a:pPr eaLnBrk="1" hangingPunct="1">
              <a:tabLst>
                <a:tab pos="498475" algn="l"/>
              </a:tabLst>
              <a:defRPr/>
            </a:pPr>
            <a:endParaRPr lang="en-US" sz="2200" b="1" dirty="0">
              <a:solidFill>
                <a:srgbClr val="002060"/>
              </a:solidFill>
              <a:latin typeface="+mn-lt"/>
              <a:cs typeface="+mn-cs"/>
            </a:endParaRPr>
          </a:p>
          <a:p>
            <a:pPr eaLnBrk="1" hangingPunct="1">
              <a:buFontTx/>
              <a:buChar char="•"/>
              <a:tabLst>
                <a:tab pos="498475" algn="l"/>
              </a:tabLst>
              <a:defRPr/>
            </a:pPr>
            <a:r>
              <a:rPr lang="en-US" b="1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Bipolar disorder and mania</a:t>
            </a:r>
            <a:endParaRPr lang="en-US" sz="1600" b="1" dirty="0"/>
          </a:p>
          <a:p>
            <a:pPr eaLnBrk="1" hangingPunct="1">
              <a:buFontTx/>
              <a:buChar char="•"/>
              <a:tabLst>
                <a:tab pos="498475" algn="l"/>
              </a:tabLst>
              <a:defRPr/>
            </a:pPr>
            <a:r>
              <a:rPr lang="en-US" b="1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Prophylaxis of migraine </a:t>
            </a:r>
            <a:endParaRPr lang="en-US" sz="1600" b="1" dirty="0"/>
          </a:p>
          <a:p>
            <a:pPr eaLnBrk="1" hangingPunct="1">
              <a:buFontTx/>
              <a:buChar char="•"/>
              <a:tabLst>
                <a:tab pos="498475" algn="l"/>
              </a:tabLst>
              <a:defRPr/>
            </a:pPr>
            <a:r>
              <a:rPr lang="en-US" b="1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Lennox-</a:t>
            </a:r>
            <a:r>
              <a:rPr lang="en-US" b="1" dirty="0" err="1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Gastaut</a:t>
            </a:r>
            <a:r>
              <a:rPr lang="en-US" b="1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syndrome</a:t>
            </a:r>
          </a:p>
          <a:p>
            <a:pPr eaLnBrk="1" hangingPunct="1">
              <a:tabLst>
                <a:tab pos="498475" algn="l"/>
              </a:tabLst>
              <a:defRPr/>
            </a:pPr>
            <a:endParaRPr lang="en-US" sz="2800" b="1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93F8C1-B604-4B4A-A1C6-DB2F1FB1E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A20C-BCE2-1248-82C0-86A67142D63B}" type="datetime1">
              <a:rPr lang="en-US" smtClean="0"/>
              <a:t>10/27/2020</a:t>
            </a:fld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EDA06D6-456A-4F48-95C9-BAAAC5B31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53096-95E0-4C49-98BC-D5298CF2AAB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062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build="p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C7CD0-85AE-B64F-A3F6-FC7C2D748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Sodium valproate, 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Side effects: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63566-D722-3B47-BEE8-997A843BCF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en-US" altLang="en-US" b="1" dirty="0"/>
              <a:t> GI (nausea, vomiting , heart burn)</a:t>
            </a:r>
          </a:p>
          <a:p>
            <a:pPr marL="0" indent="0">
              <a:buNone/>
              <a:defRPr/>
            </a:pPr>
            <a:endParaRPr lang="en-US" altLang="en-US" b="1" dirty="0"/>
          </a:p>
          <a:p>
            <a:pPr>
              <a:buFont typeface="Wingdings" pitchFamily="2" charset="2"/>
              <a:buChar char="Ø"/>
              <a:defRPr/>
            </a:pPr>
            <a:r>
              <a:rPr lang="en-US" altLang="en-US" b="1" dirty="0"/>
              <a:t> Weight gain </a:t>
            </a:r>
            <a:r>
              <a:rPr lang="en-US" altLang="en-US" dirty="0"/>
              <a:t>(</a:t>
            </a:r>
            <a:r>
              <a:rPr lang="en-US" altLang="en-US" b="1" dirty="0">
                <a:sym typeface="Symbol" panose="05050102010706020507" pitchFamily="18" charset="2"/>
              </a:rPr>
              <a:t></a:t>
            </a:r>
            <a:r>
              <a:rPr lang="en-US" altLang="en-US" b="1" dirty="0"/>
              <a:t>appetite </a:t>
            </a:r>
            <a:r>
              <a:rPr lang="en-US" altLang="en-US" dirty="0"/>
              <a:t>) </a:t>
            </a:r>
          </a:p>
          <a:p>
            <a:pPr marL="0" indent="0">
              <a:buNone/>
              <a:defRPr/>
            </a:pPr>
            <a:endParaRPr lang="en-US" altLang="en-US" dirty="0"/>
          </a:p>
          <a:p>
            <a:pPr>
              <a:buFont typeface="Wingdings" pitchFamily="2" charset="2"/>
              <a:buChar char="Ø"/>
              <a:defRPr/>
            </a:pPr>
            <a:r>
              <a:rPr lang="en-US" altLang="en-US" b="1" dirty="0"/>
              <a:t> Transient</a:t>
            </a:r>
            <a:r>
              <a:rPr lang="en-US" altLang="en-US" dirty="0"/>
              <a:t> </a:t>
            </a:r>
            <a:r>
              <a:rPr lang="en-US" altLang="en-US" b="1" dirty="0"/>
              <a:t>hair</a:t>
            </a:r>
            <a:r>
              <a:rPr lang="en-US" altLang="en-US" dirty="0"/>
              <a:t> </a:t>
            </a:r>
            <a:r>
              <a:rPr lang="en-US" altLang="en-US" b="1" dirty="0"/>
              <a:t>loss, with re-growth of curly hair</a:t>
            </a:r>
          </a:p>
          <a:p>
            <a:pPr marL="0" indent="0">
              <a:buNone/>
              <a:defRPr/>
            </a:pPr>
            <a:r>
              <a:rPr lang="en-US" altLang="en-US" b="1" dirty="0"/>
              <a:t>	</a:t>
            </a:r>
            <a:endParaRPr lang="en-US" altLang="en-US" dirty="0"/>
          </a:p>
          <a:p>
            <a:pPr>
              <a:buFont typeface="Wingdings" pitchFamily="2" charset="2"/>
              <a:buChar char="Ø"/>
              <a:defRPr/>
            </a:pPr>
            <a:r>
              <a:rPr lang="en-US" altLang="en-US" b="1" dirty="0"/>
              <a:t> Thrombocytopenia (not used with aspirin or coumadin</a:t>
            </a:r>
          </a:p>
          <a:p>
            <a:pPr marL="0" indent="0">
              <a:buNone/>
              <a:defRPr/>
            </a:pPr>
            <a:r>
              <a:rPr lang="en-US" altLang="en-US" b="1" dirty="0"/>
              <a:t> </a:t>
            </a:r>
            <a:r>
              <a:rPr lang="en-US" altLang="en-US" dirty="0"/>
              <a:t>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altLang="en-US" b="1" dirty="0"/>
              <a:t> Transient increase in liver enzymes &amp; hepatotoxicity</a:t>
            </a:r>
            <a:r>
              <a:rPr lang="en-US" altLang="en-US" dirty="0"/>
              <a:t> </a:t>
            </a:r>
          </a:p>
          <a:p>
            <a:pPr marL="0" indent="0">
              <a:buNone/>
              <a:defRPr/>
            </a:pPr>
            <a:endParaRPr lang="en-US" altLang="en-US" dirty="0"/>
          </a:p>
          <a:p>
            <a:pPr>
              <a:buFont typeface="Wingdings" pitchFamily="2" charset="2"/>
              <a:buChar char="Ø"/>
              <a:defRPr/>
            </a:pPr>
            <a:r>
              <a:rPr lang="en-US" altLang="en-US" b="1" dirty="0"/>
              <a:t> Teratogenicity (neural tube defect)</a:t>
            </a:r>
            <a:endParaRPr lang="en-US" alt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BC9DD5-D6E7-F449-99F5-B541DC326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D3DC3-B2AB-C747-9A62-08807DE73FFB}" type="datetime1">
              <a:rPr lang="en-US" smtClean="0"/>
              <a:t>10/27/2020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09BCD1-E51A-6245-B70D-5A9D5BB60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53096-95E0-4C49-98BC-D5298CF2AAB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810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A41A6-597D-5742-934B-08FC22BE3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Ethosuximide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00D668-F642-F446-B646-0EB13FD967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u="sng" dirty="0"/>
              <a:t>Pharmacokinetics:</a:t>
            </a:r>
          </a:p>
          <a:p>
            <a:pPr marL="0" indent="0">
              <a:buNone/>
            </a:pPr>
            <a:endParaRPr lang="en-US" altLang="en-US" b="1" u="sng" dirty="0"/>
          </a:p>
          <a:p>
            <a:pPr lvl="1"/>
            <a:r>
              <a:rPr lang="en-US" altLang="en-US" sz="2800" b="1" dirty="0"/>
              <a:t>Absorption is complete</a:t>
            </a:r>
          </a:p>
          <a:p>
            <a:pPr lvl="1"/>
            <a:r>
              <a:rPr lang="en-US" altLang="en-US" sz="2800" b="1" dirty="0"/>
              <a:t>Syrup  &amp; capsule forms</a:t>
            </a:r>
          </a:p>
          <a:p>
            <a:pPr lvl="1"/>
            <a:r>
              <a:rPr lang="en-US" altLang="en-US" sz="2800" b="1" dirty="0"/>
              <a:t>Not bound to plasma proteins or tissues</a:t>
            </a:r>
          </a:p>
          <a:p>
            <a:pPr lvl="1"/>
            <a:r>
              <a:rPr lang="en-US" altLang="en-US" sz="2800" b="1" dirty="0"/>
              <a:t>Metabolized in liver</a:t>
            </a:r>
          </a:p>
          <a:p>
            <a:pPr lvl="1"/>
            <a:r>
              <a:rPr lang="en-US" altLang="en-US" sz="2800" b="1" dirty="0"/>
              <a:t>Half life  52-56 </a:t>
            </a:r>
            <a:r>
              <a:rPr lang="en-US" altLang="en-US" sz="2800" b="1" dirty="0" err="1"/>
              <a:t>hr</a:t>
            </a:r>
            <a:endParaRPr lang="en-US" altLang="en-US" sz="2800" b="1" dirty="0"/>
          </a:p>
          <a:p>
            <a:pPr lvl="1"/>
            <a:r>
              <a:rPr lang="en-US" altLang="en-US" sz="2800" b="1" dirty="0"/>
              <a:t>10-20% of a dose is excreted unchanged the urine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E3B11B-1983-614E-8CAF-F6F6CE5CE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231A9-F814-7D4D-9249-13929B1637B1}" type="datetime1">
              <a:rPr lang="en-US" smtClean="0"/>
              <a:t>10/27/2020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806D44-2C87-D449-8665-E872AEFA0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53096-95E0-4C49-98BC-D5298CF2AAB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8681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678BB-649A-8A4C-859A-37F1AD67D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Ethosuximide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8A8E78-A100-5D4A-AF51-C9F2EA1C4F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u="sng" dirty="0">
                <a:solidFill>
                  <a:srgbClr val="C00000"/>
                </a:solidFill>
              </a:rPr>
              <a:t>Mechanism of action </a:t>
            </a:r>
          </a:p>
          <a:p>
            <a:pPr>
              <a:buFont typeface="Wingdings 2" pitchFamily="2" charset="2"/>
              <a:buNone/>
            </a:pPr>
            <a:endParaRPr lang="en-US" altLang="en-US" b="1" dirty="0">
              <a:solidFill>
                <a:srgbClr val="C00000"/>
              </a:solidFill>
            </a:endParaRPr>
          </a:p>
          <a:p>
            <a:pPr>
              <a:buFont typeface="Wingdings 2" pitchFamily="2" charset="2"/>
              <a:buNone/>
            </a:pPr>
            <a:r>
              <a:rPr lang="en-US" altLang="en-US" b="1" dirty="0">
                <a:solidFill>
                  <a:srgbClr val="C00000"/>
                </a:solidFill>
              </a:rPr>
              <a:t> </a:t>
            </a:r>
            <a:r>
              <a:rPr lang="en-US" altLang="en-US" b="1" dirty="0"/>
              <a:t>Inhibits T- type Ca</a:t>
            </a:r>
            <a:r>
              <a:rPr lang="en-US" altLang="en-US" b="1" baseline="30000" dirty="0"/>
              <a:t>2+ </a:t>
            </a:r>
            <a:r>
              <a:rPr lang="en-US" altLang="en-US" b="1" dirty="0"/>
              <a:t>channels in </a:t>
            </a:r>
            <a:r>
              <a:rPr lang="en-US" altLang="en-US" b="1" dirty="0" err="1"/>
              <a:t>thalamo</a:t>
            </a:r>
            <a:r>
              <a:rPr lang="en-US" altLang="en-US" b="1" dirty="0"/>
              <a:t>-cortical neurons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87C4F6-75B4-D546-B687-78E0E8DDC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54DD9-218F-5D49-AE1B-31AB55B537A8}" type="datetime1">
              <a:rPr lang="en-US" smtClean="0"/>
              <a:t>10/27/2020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FB8C39-C38D-144B-8575-4D44978CE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53096-95E0-4C49-98BC-D5298CF2AAB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67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879</Words>
  <Application>Microsoft Office PowerPoint</Application>
  <PresentationFormat>Widescreen</PresentationFormat>
  <Paragraphs>269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Calibri</vt:lpstr>
      <vt:lpstr>Calibri Light</vt:lpstr>
      <vt:lpstr>Courier New</vt:lpstr>
      <vt:lpstr>Times New Roman</vt:lpstr>
      <vt:lpstr>Wingdings</vt:lpstr>
      <vt:lpstr>Wingdings 2</vt:lpstr>
      <vt:lpstr>Office Theme</vt:lpstr>
      <vt:lpstr>Drugs Used in Epilepsy-II</vt:lpstr>
      <vt:lpstr>Carbamazepine</vt:lpstr>
      <vt:lpstr>Carbamazepine</vt:lpstr>
      <vt:lpstr>Side effects</vt:lpstr>
      <vt:lpstr>Sodium Valproate</vt:lpstr>
      <vt:lpstr>Sodium valproate</vt:lpstr>
      <vt:lpstr>Sodium valproate, Side effects:</vt:lpstr>
      <vt:lpstr>Ethosuximide</vt:lpstr>
      <vt:lpstr>Ethosuximide</vt:lpstr>
      <vt:lpstr>Ethosuximide</vt:lpstr>
      <vt:lpstr>Lamotrigine</vt:lpstr>
      <vt:lpstr>Lamotrigine</vt:lpstr>
      <vt:lpstr>Lamotrigine, Side effects:</vt:lpstr>
      <vt:lpstr>PowerPoint Presentation</vt:lpstr>
      <vt:lpstr>Topiramate</vt:lpstr>
      <vt:lpstr>Topiramate</vt:lpstr>
      <vt:lpstr>Topiramate, Side effects:</vt:lpstr>
      <vt:lpstr>Summary</vt:lpstr>
      <vt:lpstr>Drugs used for treatment of Status Epilepticus</vt:lpstr>
      <vt:lpstr>Antiepileptics used in status epilepticus</vt:lpstr>
      <vt:lpstr>Vagal nerve stimulation</vt:lpstr>
      <vt:lpstr>PowerPoint Presentation</vt:lpstr>
      <vt:lpstr>Pregnancy &amp; antiepileptics</vt:lpstr>
      <vt:lpstr>Summary</vt:lpstr>
      <vt:lpstr>Summary</vt:lpstr>
      <vt:lpstr>Questions ???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Drugs Used in Epilepsy-II</dc:title>
  <dc:creator>Mohammed Alanazi</dc:creator>
  <cp:lastModifiedBy>Anfal ^</cp:lastModifiedBy>
  <cp:revision>7</cp:revision>
  <dcterms:created xsi:type="dcterms:W3CDTF">2019-10-15T18:08:13Z</dcterms:created>
  <dcterms:modified xsi:type="dcterms:W3CDTF">2020-10-27T08:28:37Z</dcterms:modified>
</cp:coreProperties>
</file>