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1"/>
  </p:handoutMasterIdLst>
  <p:sldIdLst>
    <p:sldId id="256" r:id="rId2"/>
    <p:sldId id="262" r:id="rId3"/>
    <p:sldId id="257" r:id="rId4"/>
    <p:sldId id="258" r:id="rId5"/>
    <p:sldId id="259" r:id="rId6"/>
    <p:sldId id="263" r:id="rId7"/>
    <p:sldId id="264" r:id="rId8"/>
    <p:sldId id="269" r:id="rId9"/>
    <p:sldId id="260" r:id="rId10"/>
    <p:sldId id="271" r:id="rId11"/>
    <p:sldId id="275" r:id="rId12"/>
    <p:sldId id="276" r:id="rId13"/>
    <p:sldId id="281" r:id="rId14"/>
    <p:sldId id="272" r:id="rId15"/>
    <p:sldId id="282" r:id="rId16"/>
    <p:sldId id="293" r:id="rId17"/>
    <p:sldId id="315" r:id="rId18"/>
    <p:sldId id="283" r:id="rId19"/>
    <p:sldId id="284" r:id="rId20"/>
    <p:sldId id="285" r:id="rId21"/>
    <p:sldId id="286" r:id="rId22"/>
    <p:sldId id="289" r:id="rId23"/>
    <p:sldId id="290" r:id="rId24"/>
    <p:sldId id="302" r:id="rId25"/>
    <p:sldId id="306" r:id="rId26"/>
    <p:sldId id="305" r:id="rId27"/>
    <p:sldId id="291" r:id="rId28"/>
    <p:sldId id="280" r:id="rId29"/>
    <p:sldId id="261" r:id="rId30"/>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387" autoAdjust="0"/>
  </p:normalViewPr>
  <p:slideViewPr>
    <p:cSldViewPr>
      <p:cViewPr varScale="1">
        <p:scale>
          <a:sx n="100" d="100"/>
          <a:sy n="100" d="100"/>
        </p:scale>
        <p:origin x="1536" y="78"/>
      </p:cViewPr>
      <p:guideLst>
        <p:guide orient="horz" pos="2160"/>
        <p:guide pos="2880"/>
      </p:guideLst>
    </p:cSldViewPr>
  </p:slideViewPr>
  <p:outlineViewPr>
    <p:cViewPr>
      <p:scale>
        <a:sx n="33" d="100"/>
        <a:sy n="33" d="100"/>
      </p:scale>
      <p:origin x="0" y="603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78BBDF5C-1ACC-40C4-9B34-30032334A366}" type="datetimeFigureOut">
              <a:rPr lang="en-US" smtClean="0"/>
              <a:t>10/14/2020</a:t>
            </a:fld>
            <a:endParaRPr lang="en-US"/>
          </a:p>
        </p:txBody>
      </p:sp>
      <p:sp>
        <p:nvSpPr>
          <p:cNvPr id="4" name="Footer Placeholder 3"/>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6F46E4D7-ADA5-4F68-912F-929128C178BC}" type="slidenum">
              <a:rPr lang="en-US" smtClean="0"/>
              <a:t>‹#›</a:t>
            </a:fld>
            <a:endParaRPr lang="en-US"/>
          </a:p>
        </p:txBody>
      </p:sp>
    </p:spTree>
    <p:extLst>
      <p:ext uri="{BB962C8B-B14F-4D97-AF65-F5344CB8AC3E}">
        <p14:creationId xmlns:p14="http://schemas.microsoft.com/office/powerpoint/2010/main" val="172158805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EAB0777-4C60-462E-A92C-CDAFD498799C}" type="datetimeFigureOut">
              <a:rPr lang="en-US" smtClean="0"/>
              <a:t>10/14/2020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9DE6EB8-52AB-45EA-A660-3E1EBFA7298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AB0777-4C60-462E-A92C-CDAFD498799C}"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EAB0777-4C60-462E-A92C-CDAFD498799C}" type="datetimeFigureOut">
              <a:rPr lang="en-US" smtClean="0"/>
              <a:t>10/14/2020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AB0777-4C60-462E-A92C-CDAFD498799C}" type="datetimeFigureOut">
              <a:rPr lang="en-US" smtClean="0"/>
              <a:t>10/14/2020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t>10/14/2020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9DE6EB8-52AB-45EA-A660-3E1EBFA72987}"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AB0777-4C60-462E-A92C-CDAFD498799C}" type="datetimeFigureOut">
              <a:rPr lang="en-US" smtClean="0"/>
              <a:t>10/14/2020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cholarpedia.org/article/Image:BRASFigure6.jpg"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686800" cy="838200"/>
          </a:xfrm>
        </p:spPr>
        <p:txBody>
          <a:bodyPr>
            <a:normAutofit/>
          </a:bodyPr>
          <a:lstStyle/>
          <a:p>
            <a:pPr algn="just"/>
            <a:r>
              <a:rPr lang="en-US" sz="4800" dirty="0" smtClean="0">
                <a:solidFill>
                  <a:schemeClr val="bg2">
                    <a:lumMod val="20000"/>
                    <a:lumOff val="80000"/>
                  </a:schemeClr>
                </a:solidFill>
                <a:latin typeface="Comic Sans MS" pitchFamily="66" charset="0"/>
              </a:rPr>
              <a:t>Physiology of </a:t>
            </a:r>
            <a:r>
              <a:rPr kumimoji="0" lang="en-US" sz="4800" b="1" kern="1200" dirty="0" smtClean="0">
                <a:ln>
                  <a:noFill/>
                </a:ln>
                <a:solidFill>
                  <a:schemeClr val="bg2">
                    <a:lumMod val="20000"/>
                    <a:lumOff val="80000"/>
                  </a:schemeClr>
                </a:solidFill>
                <a:effectLst/>
                <a:latin typeface="Comic Sans MS" pitchFamily="66" charset="0"/>
              </a:rPr>
              <a:t>Consciousness</a:t>
            </a:r>
            <a:endParaRPr lang="en-US" sz="4800" dirty="0">
              <a:solidFill>
                <a:schemeClr val="bg2">
                  <a:lumMod val="20000"/>
                  <a:lumOff val="80000"/>
                </a:schemeClr>
              </a:solidFill>
              <a:latin typeface="Comic Sans MS" pitchFamily="66" charset="0"/>
            </a:endParaRPr>
          </a:p>
        </p:txBody>
      </p:sp>
      <p:pic>
        <p:nvPicPr>
          <p:cNvPr id="1026" name="Picture 2" descr="Image result for physiology of conscious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828800"/>
            <a:ext cx="89154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58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1" y="797934"/>
            <a:ext cx="4724400" cy="5408577"/>
          </a:xfrm>
        </p:spPr>
        <p:txBody>
          <a:bodyPr>
            <a:normAutofit lnSpcReduction="10000"/>
          </a:bodyPr>
          <a:lstStyle/>
          <a:p>
            <a:pPr marL="420624" indent="-384048" eaLnBrk="1" fontAlgn="auto" hangingPunct="1">
              <a:spcAft>
                <a:spcPts val="0"/>
              </a:spcAft>
              <a:buFont typeface="Wingdings 2"/>
              <a:buChar char=""/>
              <a:defRPr/>
            </a:pPr>
            <a:r>
              <a:rPr lang="en-GB" sz="2400" b="1" dirty="0" smtClean="0">
                <a:solidFill>
                  <a:srgbClr val="FF0000"/>
                </a:solidFill>
                <a:latin typeface="Comic Sans MS" pitchFamily="66" charset="0"/>
              </a:rPr>
              <a:t>Lateral Reticular Formation</a:t>
            </a:r>
            <a:endParaRPr lang="en-US" sz="2400" dirty="0">
              <a:solidFill>
                <a:srgbClr val="FF0000"/>
              </a:solidFill>
              <a:latin typeface="Comic Sans MS" pitchFamily="66" charset="0"/>
            </a:endParaRPr>
          </a:p>
          <a:p>
            <a:pPr marL="36576" indent="0" eaLnBrk="1" fontAlgn="auto" hangingPunct="1">
              <a:spcAft>
                <a:spcPts val="0"/>
              </a:spcAft>
              <a:buNone/>
              <a:defRPr/>
            </a:pPr>
            <a:r>
              <a:rPr lang="en-GB" sz="1800" b="1" dirty="0" smtClean="0">
                <a:solidFill>
                  <a:schemeClr val="accent1">
                    <a:lumMod val="60000"/>
                    <a:lumOff val="40000"/>
                  </a:schemeClr>
                </a:solidFill>
                <a:latin typeface="Comic Sans MS" pitchFamily="66" charset="0"/>
              </a:rPr>
              <a:t>Has small neurones</a:t>
            </a:r>
            <a:endParaRPr lang="en-US" sz="1800" b="1" dirty="0">
              <a:solidFill>
                <a:schemeClr val="accent1">
                  <a:lumMod val="60000"/>
                  <a:lumOff val="40000"/>
                </a:schemeClr>
              </a:solidFill>
              <a:latin typeface="Comic Sans MS" pitchFamily="66" charset="0"/>
            </a:endParaRPr>
          </a:p>
          <a:p>
            <a:pPr marL="36576" indent="0" eaLnBrk="1" fontAlgn="auto" hangingPunct="1">
              <a:spcAft>
                <a:spcPts val="0"/>
              </a:spcAft>
              <a:buNone/>
              <a:defRPr/>
            </a:pPr>
            <a:endParaRPr lang="en-GB" sz="1800" b="1" dirty="0">
              <a:solidFill>
                <a:schemeClr val="accent1">
                  <a:lumMod val="60000"/>
                  <a:lumOff val="40000"/>
                </a:schemeClr>
              </a:solidFill>
              <a:latin typeface="Comic Sans MS" pitchFamily="66" charset="0"/>
            </a:endParaRPr>
          </a:p>
          <a:p>
            <a:pPr marL="36576" indent="0" eaLnBrk="1" fontAlgn="auto" hangingPunct="1">
              <a:spcAft>
                <a:spcPts val="0"/>
              </a:spcAft>
              <a:buNone/>
              <a:defRPr/>
            </a:pPr>
            <a:r>
              <a:rPr lang="en-GB" sz="1800" b="1" dirty="0" smtClean="0">
                <a:solidFill>
                  <a:schemeClr val="accent1">
                    <a:lumMod val="60000"/>
                    <a:lumOff val="40000"/>
                  </a:schemeClr>
                </a:solidFill>
                <a:latin typeface="Comic Sans MS" pitchFamily="66" charset="0"/>
              </a:rPr>
              <a:t>Receives information from ascending tracts for touch and pain.</a:t>
            </a:r>
            <a:endParaRPr lang="en-US" sz="1800" b="1" dirty="0">
              <a:solidFill>
                <a:schemeClr val="accent1">
                  <a:lumMod val="60000"/>
                  <a:lumOff val="40000"/>
                </a:schemeClr>
              </a:solidFill>
              <a:latin typeface="Comic Sans MS" pitchFamily="66" charset="0"/>
            </a:endParaRPr>
          </a:p>
          <a:p>
            <a:pPr marL="36576" indent="0" eaLnBrk="1" fontAlgn="auto" hangingPunct="1">
              <a:spcAft>
                <a:spcPts val="0"/>
              </a:spcAft>
              <a:buNone/>
              <a:defRPr/>
            </a:pPr>
            <a:endParaRPr lang="en-GB" sz="1800" b="1" dirty="0" smtClean="0">
              <a:solidFill>
                <a:schemeClr val="accent1">
                  <a:lumMod val="60000"/>
                  <a:lumOff val="40000"/>
                </a:schemeClr>
              </a:solidFill>
              <a:latin typeface="Comic Sans MS" pitchFamily="66" charset="0"/>
            </a:endParaRPr>
          </a:p>
          <a:p>
            <a:pPr marL="36576" indent="0" eaLnBrk="1" fontAlgn="auto" hangingPunct="1">
              <a:spcAft>
                <a:spcPts val="0"/>
              </a:spcAft>
              <a:buNone/>
              <a:defRPr/>
            </a:pPr>
            <a:r>
              <a:rPr lang="en-GB" sz="1800" b="1" dirty="0" smtClean="0">
                <a:solidFill>
                  <a:schemeClr val="accent1">
                    <a:lumMod val="60000"/>
                    <a:lumOff val="40000"/>
                  </a:schemeClr>
                </a:solidFill>
                <a:latin typeface="Comic Sans MS" pitchFamily="66" charset="0"/>
              </a:rPr>
              <a:t>Receives </a:t>
            </a:r>
            <a:r>
              <a:rPr lang="en-GB" sz="1800" b="1" dirty="0" smtClean="0">
                <a:solidFill>
                  <a:schemeClr val="accent2">
                    <a:lumMod val="75000"/>
                  </a:schemeClr>
                </a:solidFill>
                <a:latin typeface="Comic Sans MS" pitchFamily="66" charset="0"/>
              </a:rPr>
              <a:t>vestibular</a:t>
            </a:r>
            <a:r>
              <a:rPr lang="en-GB" sz="1800" b="1" dirty="0" smtClean="0">
                <a:solidFill>
                  <a:schemeClr val="accent1">
                    <a:lumMod val="60000"/>
                    <a:lumOff val="40000"/>
                  </a:schemeClr>
                </a:solidFill>
                <a:latin typeface="Comic Sans MS" pitchFamily="66" charset="0"/>
              </a:rPr>
              <a:t> information from median vestibular nerve. </a:t>
            </a:r>
            <a:endParaRPr lang="en-US" sz="1800" b="1" dirty="0">
              <a:solidFill>
                <a:schemeClr val="accent1">
                  <a:lumMod val="60000"/>
                  <a:lumOff val="40000"/>
                </a:schemeClr>
              </a:solidFill>
              <a:latin typeface="Comic Sans MS" pitchFamily="66" charset="0"/>
            </a:endParaRPr>
          </a:p>
          <a:p>
            <a:pPr marL="36576" indent="0" eaLnBrk="1" fontAlgn="auto" hangingPunct="1">
              <a:spcAft>
                <a:spcPts val="0"/>
              </a:spcAft>
              <a:buNone/>
              <a:defRPr/>
            </a:pPr>
            <a:endParaRPr lang="en-GB" sz="1800" b="1" dirty="0" smtClean="0">
              <a:solidFill>
                <a:schemeClr val="accent1">
                  <a:lumMod val="60000"/>
                  <a:lumOff val="40000"/>
                </a:schemeClr>
              </a:solidFill>
              <a:latin typeface="Comic Sans MS" pitchFamily="66" charset="0"/>
            </a:endParaRPr>
          </a:p>
          <a:p>
            <a:pPr marL="36576" indent="0" eaLnBrk="1" fontAlgn="auto" hangingPunct="1">
              <a:spcAft>
                <a:spcPts val="0"/>
              </a:spcAft>
              <a:buNone/>
              <a:defRPr/>
            </a:pPr>
            <a:r>
              <a:rPr lang="en-GB" sz="1800" b="1" dirty="0" smtClean="0">
                <a:solidFill>
                  <a:schemeClr val="accent1">
                    <a:lumMod val="60000"/>
                    <a:lumOff val="40000"/>
                  </a:schemeClr>
                </a:solidFill>
                <a:latin typeface="Comic Sans MS" pitchFamily="66" charset="0"/>
              </a:rPr>
              <a:t>Receives </a:t>
            </a:r>
            <a:r>
              <a:rPr lang="en-GB" sz="1800" b="1" dirty="0" smtClean="0">
                <a:solidFill>
                  <a:schemeClr val="accent2">
                    <a:lumMod val="75000"/>
                  </a:schemeClr>
                </a:solidFill>
                <a:latin typeface="Comic Sans MS" pitchFamily="66" charset="0"/>
              </a:rPr>
              <a:t>auditory</a:t>
            </a:r>
            <a:r>
              <a:rPr lang="en-GB" sz="1800" b="1" dirty="0" smtClean="0">
                <a:solidFill>
                  <a:schemeClr val="accent1">
                    <a:lumMod val="60000"/>
                    <a:lumOff val="40000"/>
                  </a:schemeClr>
                </a:solidFill>
                <a:latin typeface="Comic Sans MS" pitchFamily="66" charset="0"/>
              </a:rPr>
              <a:t> information from superior </a:t>
            </a:r>
            <a:r>
              <a:rPr lang="en-GB" sz="1800" b="1" dirty="0" err="1" smtClean="0">
                <a:solidFill>
                  <a:schemeClr val="accent1">
                    <a:lumMod val="60000"/>
                    <a:lumOff val="40000"/>
                  </a:schemeClr>
                </a:solidFill>
                <a:latin typeface="Comic Sans MS" pitchFamily="66" charset="0"/>
              </a:rPr>
              <a:t>olivary</a:t>
            </a:r>
            <a:r>
              <a:rPr lang="en-GB" sz="1800" b="1" dirty="0" smtClean="0">
                <a:solidFill>
                  <a:schemeClr val="accent1">
                    <a:lumMod val="60000"/>
                    <a:lumOff val="40000"/>
                  </a:schemeClr>
                </a:solidFill>
                <a:latin typeface="Comic Sans MS" pitchFamily="66" charset="0"/>
              </a:rPr>
              <a:t> nucleus.</a:t>
            </a:r>
            <a:endParaRPr lang="en-US" sz="1800" b="1" dirty="0" smtClean="0">
              <a:solidFill>
                <a:schemeClr val="accent1">
                  <a:lumMod val="60000"/>
                  <a:lumOff val="40000"/>
                </a:schemeClr>
              </a:solidFill>
              <a:latin typeface="Comic Sans MS" pitchFamily="66" charset="0"/>
            </a:endParaRPr>
          </a:p>
          <a:p>
            <a:pPr marL="36576" indent="0" eaLnBrk="1" fontAlgn="auto" hangingPunct="1">
              <a:spcAft>
                <a:spcPts val="0"/>
              </a:spcAft>
              <a:buNone/>
              <a:defRPr/>
            </a:pPr>
            <a:endParaRPr lang="en-GB" sz="1800" b="1" dirty="0" smtClean="0">
              <a:solidFill>
                <a:schemeClr val="accent1">
                  <a:lumMod val="60000"/>
                  <a:lumOff val="40000"/>
                </a:schemeClr>
              </a:solidFill>
              <a:latin typeface="Comic Sans MS" pitchFamily="66" charset="0"/>
            </a:endParaRPr>
          </a:p>
          <a:p>
            <a:pPr marL="36576" indent="0" eaLnBrk="1" fontAlgn="auto" hangingPunct="1">
              <a:spcAft>
                <a:spcPts val="0"/>
              </a:spcAft>
              <a:buNone/>
              <a:defRPr/>
            </a:pPr>
            <a:r>
              <a:rPr lang="en-GB" sz="1800" b="1" dirty="0" smtClean="0">
                <a:solidFill>
                  <a:schemeClr val="accent2">
                    <a:lumMod val="75000"/>
                  </a:schemeClr>
                </a:solidFill>
                <a:latin typeface="Comic Sans MS" pitchFamily="66" charset="0"/>
              </a:rPr>
              <a:t>Visual</a:t>
            </a:r>
            <a:r>
              <a:rPr lang="en-GB" sz="1800" b="1" dirty="0" smtClean="0">
                <a:solidFill>
                  <a:schemeClr val="accent1">
                    <a:lumMod val="60000"/>
                    <a:lumOff val="40000"/>
                  </a:schemeClr>
                </a:solidFill>
                <a:latin typeface="Comic Sans MS" pitchFamily="66" charset="0"/>
              </a:rPr>
              <a:t> information from superior </a:t>
            </a:r>
            <a:r>
              <a:rPr lang="en-GB" sz="1800" b="1" dirty="0" err="1" smtClean="0">
                <a:solidFill>
                  <a:schemeClr val="accent1">
                    <a:lumMod val="60000"/>
                    <a:lumOff val="40000"/>
                  </a:schemeClr>
                </a:solidFill>
                <a:latin typeface="Comic Sans MS" pitchFamily="66" charset="0"/>
              </a:rPr>
              <a:t>colliculus</a:t>
            </a:r>
            <a:r>
              <a:rPr lang="en-GB" sz="1800" b="1" dirty="0" smtClean="0">
                <a:solidFill>
                  <a:schemeClr val="accent1">
                    <a:lumMod val="60000"/>
                    <a:lumOff val="40000"/>
                  </a:schemeClr>
                </a:solidFill>
                <a:latin typeface="Comic Sans MS" pitchFamily="66" charset="0"/>
              </a:rPr>
              <a:t>.</a:t>
            </a:r>
          </a:p>
          <a:p>
            <a:pPr marL="36576" indent="0" eaLnBrk="1" fontAlgn="auto" hangingPunct="1">
              <a:spcAft>
                <a:spcPts val="0"/>
              </a:spcAft>
              <a:buNone/>
              <a:defRPr/>
            </a:pPr>
            <a:endParaRPr lang="en-GB" sz="1800" b="1" dirty="0" smtClean="0">
              <a:solidFill>
                <a:schemeClr val="accent1">
                  <a:lumMod val="60000"/>
                  <a:lumOff val="40000"/>
                </a:schemeClr>
              </a:solidFill>
              <a:latin typeface="Comic Sans MS" pitchFamily="66" charset="0"/>
            </a:endParaRPr>
          </a:p>
          <a:p>
            <a:pPr marL="36576" indent="0" eaLnBrk="1" fontAlgn="auto" hangingPunct="1">
              <a:spcAft>
                <a:spcPts val="0"/>
              </a:spcAft>
              <a:buNone/>
              <a:defRPr/>
            </a:pPr>
            <a:r>
              <a:rPr lang="en-GB" sz="1800" b="1" dirty="0" smtClean="0">
                <a:solidFill>
                  <a:schemeClr val="accent2">
                    <a:lumMod val="75000"/>
                  </a:schemeClr>
                </a:solidFill>
                <a:latin typeface="Comic Sans MS" pitchFamily="66" charset="0"/>
              </a:rPr>
              <a:t>Olfactory</a:t>
            </a:r>
            <a:r>
              <a:rPr lang="en-GB" sz="1800" b="1" dirty="0" smtClean="0">
                <a:solidFill>
                  <a:schemeClr val="accent1">
                    <a:lumMod val="60000"/>
                    <a:lumOff val="40000"/>
                  </a:schemeClr>
                </a:solidFill>
                <a:latin typeface="Comic Sans MS" pitchFamily="66" charset="0"/>
              </a:rPr>
              <a:t> information via medial forebrain bundle</a:t>
            </a:r>
            <a:endParaRPr lang="en-US" b="1" dirty="0">
              <a:latin typeface="Comic Sans MS" pitchFamily="66" charset="0"/>
            </a:endParaRPr>
          </a:p>
        </p:txBody>
      </p:sp>
      <p:pic>
        <p:nvPicPr>
          <p:cNvPr id="4" name="Picture 2" descr="C:\Users\User\Desktop\CNSblock lectures\consciousnes\R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158" y="914400"/>
            <a:ext cx="4419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6661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6200" y="533400"/>
            <a:ext cx="8229600" cy="533400"/>
          </a:xfrm>
        </p:spPr>
        <p:txBody>
          <a:bodyPr/>
          <a:lstStyle/>
          <a:p>
            <a:pPr eaLnBrk="1" hangingPunct="1"/>
            <a:r>
              <a:rPr lang="en-GB" sz="2800" b="1" dirty="0" err="1" smtClean="0">
                <a:solidFill>
                  <a:srgbClr val="FF0000"/>
                </a:solidFill>
                <a:latin typeface="Comic Sans MS" pitchFamily="66" charset="0"/>
              </a:rPr>
              <a:t>Paramedian</a:t>
            </a:r>
            <a:r>
              <a:rPr lang="en-GB" sz="2800" b="1" dirty="0" smtClean="0">
                <a:solidFill>
                  <a:srgbClr val="FF0000"/>
                </a:solidFill>
                <a:latin typeface="Comic Sans MS" pitchFamily="66" charset="0"/>
              </a:rPr>
              <a:t> Reticular Formation</a:t>
            </a:r>
            <a:endParaRPr lang="en-US" sz="2400" dirty="0" smtClean="0">
              <a:latin typeface="Comic Sans MS" pitchFamily="66" charset="0"/>
            </a:endParaRPr>
          </a:p>
        </p:txBody>
      </p:sp>
      <p:sp>
        <p:nvSpPr>
          <p:cNvPr id="12291" name="Content Placeholder 2"/>
          <p:cNvSpPr>
            <a:spLocks noGrp="1"/>
          </p:cNvSpPr>
          <p:nvPr>
            <p:ph idx="1"/>
          </p:nvPr>
        </p:nvSpPr>
        <p:spPr>
          <a:xfrm>
            <a:off x="0" y="1219200"/>
            <a:ext cx="5867400" cy="4876800"/>
          </a:xfrm>
        </p:spPr>
        <p:txBody>
          <a:bodyPr>
            <a:normAutofit/>
          </a:bodyPr>
          <a:lstStyle/>
          <a:p>
            <a:pPr marL="448056" lvl="1" indent="0" eaLnBrk="1" fontAlgn="auto" hangingPunct="1">
              <a:spcAft>
                <a:spcPts val="0"/>
              </a:spcAft>
              <a:buNone/>
              <a:defRPr/>
            </a:pPr>
            <a:r>
              <a:rPr lang="en-GB" sz="2200" dirty="0" smtClean="0">
                <a:solidFill>
                  <a:schemeClr val="accent1">
                    <a:lumMod val="60000"/>
                    <a:lumOff val="40000"/>
                  </a:schemeClr>
                </a:solidFill>
                <a:latin typeface="Comic Sans MS" pitchFamily="66" charset="0"/>
              </a:rPr>
              <a:t>Has large cells.</a:t>
            </a:r>
            <a:endParaRPr lang="en-US" sz="2200" dirty="0">
              <a:solidFill>
                <a:schemeClr val="accent1">
                  <a:lumMod val="60000"/>
                  <a:lumOff val="40000"/>
                </a:schemeClr>
              </a:solidFill>
              <a:latin typeface="Comic Sans MS" pitchFamily="66" charset="0"/>
            </a:endParaRPr>
          </a:p>
          <a:p>
            <a:pPr marL="448056" lvl="1" indent="0" eaLnBrk="1" fontAlgn="auto" hangingPunct="1">
              <a:spcAft>
                <a:spcPts val="0"/>
              </a:spcAft>
              <a:buNone/>
              <a:defRPr/>
            </a:pPr>
            <a:endParaRPr lang="en-GB" sz="2200" dirty="0" smtClean="0">
              <a:solidFill>
                <a:schemeClr val="accent1">
                  <a:lumMod val="60000"/>
                  <a:lumOff val="40000"/>
                </a:schemeClr>
              </a:solidFill>
              <a:latin typeface="Comic Sans MS" pitchFamily="66" charset="0"/>
            </a:endParaRPr>
          </a:p>
          <a:p>
            <a:pPr marL="448056" lvl="1" indent="0" eaLnBrk="1" fontAlgn="auto" hangingPunct="1">
              <a:spcAft>
                <a:spcPts val="0"/>
              </a:spcAft>
              <a:buNone/>
              <a:defRPr/>
            </a:pPr>
            <a:r>
              <a:rPr lang="en-GB" sz="2200" dirty="0" smtClean="0">
                <a:solidFill>
                  <a:schemeClr val="accent1">
                    <a:lumMod val="60000"/>
                    <a:lumOff val="40000"/>
                  </a:schemeClr>
                </a:solidFill>
                <a:latin typeface="Comic Sans MS" pitchFamily="66" charset="0"/>
              </a:rPr>
              <a:t>Receives signals from lateral reticular formation </a:t>
            </a:r>
          </a:p>
          <a:p>
            <a:pPr marL="448056" lvl="1" indent="0">
              <a:buNone/>
              <a:defRPr/>
            </a:pPr>
            <a:r>
              <a:rPr lang="en-GB" sz="2200" dirty="0">
                <a:solidFill>
                  <a:schemeClr val="accent1">
                    <a:lumMod val="60000"/>
                    <a:lumOff val="40000"/>
                  </a:schemeClr>
                </a:solidFill>
                <a:latin typeface="Comic Sans MS" pitchFamily="66" charset="0"/>
              </a:rPr>
              <a:t>Contains </a:t>
            </a:r>
            <a:r>
              <a:rPr lang="en-GB" sz="2200" b="1" dirty="0">
                <a:solidFill>
                  <a:schemeClr val="accent1">
                    <a:lumMod val="60000"/>
                    <a:lumOff val="40000"/>
                  </a:schemeClr>
                </a:solidFill>
                <a:latin typeface="Comic Sans MS" pitchFamily="66" charset="0"/>
              </a:rPr>
              <a:t>noradrenergic </a:t>
            </a:r>
            <a:r>
              <a:rPr lang="en-GB" sz="2200" b="1" dirty="0" smtClean="0">
                <a:solidFill>
                  <a:schemeClr val="accent1">
                    <a:lumMod val="60000"/>
                    <a:lumOff val="40000"/>
                  </a:schemeClr>
                </a:solidFill>
                <a:latin typeface="Comic Sans MS" pitchFamily="66" charset="0"/>
              </a:rPr>
              <a:t>(NA) &amp; </a:t>
            </a:r>
            <a:r>
              <a:rPr lang="en-GB" sz="2200" b="1" dirty="0">
                <a:solidFill>
                  <a:schemeClr val="accent1">
                    <a:lumMod val="60000"/>
                    <a:lumOff val="40000"/>
                  </a:schemeClr>
                </a:solidFill>
                <a:latin typeface="Comic Sans MS" pitchFamily="66" charset="0"/>
              </a:rPr>
              <a:t>Dopaminergic </a:t>
            </a:r>
            <a:r>
              <a:rPr lang="en-GB" sz="2200" b="1" dirty="0" smtClean="0">
                <a:solidFill>
                  <a:schemeClr val="accent1">
                    <a:lumMod val="60000"/>
                    <a:lumOff val="40000"/>
                  </a:schemeClr>
                </a:solidFill>
                <a:latin typeface="Comic Sans MS" pitchFamily="66" charset="0"/>
              </a:rPr>
              <a:t>(DA) neurones, projects onto cerebral hemispheres</a:t>
            </a:r>
            <a:r>
              <a:rPr lang="en-GB" sz="2200" dirty="0" smtClean="0">
                <a:solidFill>
                  <a:schemeClr val="accent1">
                    <a:lumMod val="60000"/>
                    <a:lumOff val="40000"/>
                  </a:schemeClr>
                </a:solidFill>
                <a:latin typeface="Comic Sans MS" pitchFamily="66" charset="0"/>
              </a:rPr>
              <a:t>.</a:t>
            </a:r>
            <a:endParaRPr lang="en-US" sz="2200" dirty="0" smtClean="0">
              <a:solidFill>
                <a:schemeClr val="accent1">
                  <a:lumMod val="60000"/>
                  <a:lumOff val="40000"/>
                </a:schemeClr>
              </a:solidFill>
              <a:latin typeface="Comic Sans MS" pitchFamily="66" charset="0"/>
            </a:endParaRPr>
          </a:p>
          <a:p>
            <a:pPr marL="448056" lvl="1" indent="0" eaLnBrk="1" fontAlgn="auto" hangingPunct="1">
              <a:spcAft>
                <a:spcPts val="0"/>
              </a:spcAft>
              <a:buNone/>
              <a:defRPr/>
            </a:pPr>
            <a:endParaRPr lang="en-GB" sz="2200" dirty="0" smtClean="0">
              <a:solidFill>
                <a:schemeClr val="accent1">
                  <a:lumMod val="60000"/>
                  <a:lumOff val="40000"/>
                </a:schemeClr>
              </a:solidFill>
              <a:latin typeface="Comic Sans MS" pitchFamily="66" charset="0"/>
            </a:endParaRPr>
          </a:p>
          <a:p>
            <a:pPr marL="448056" lvl="1" indent="0" eaLnBrk="1" fontAlgn="auto" hangingPunct="1">
              <a:spcAft>
                <a:spcPts val="0"/>
              </a:spcAft>
              <a:buNone/>
              <a:defRPr/>
            </a:pPr>
            <a:endParaRPr lang="en-GB" sz="2200" dirty="0" smtClean="0">
              <a:solidFill>
                <a:schemeClr val="accent1">
                  <a:lumMod val="60000"/>
                  <a:lumOff val="40000"/>
                </a:schemeClr>
              </a:solidFill>
              <a:latin typeface="Comic Sans MS" pitchFamily="66" charset="0"/>
            </a:endParaRPr>
          </a:p>
          <a:p>
            <a:pPr marL="448056" lvl="1" indent="0" eaLnBrk="1" fontAlgn="auto" hangingPunct="1">
              <a:spcAft>
                <a:spcPts val="0"/>
              </a:spcAft>
              <a:buNone/>
              <a:defRPr/>
            </a:pPr>
            <a:r>
              <a:rPr lang="en-GB" sz="2200" b="1" dirty="0" smtClean="0">
                <a:solidFill>
                  <a:schemeClr val="accent1">
                    <a:lumMod val="60000"/>
                    <a:lumOff val="40000"/>
                  </a:schemeClr>
                </a:solidFill>
                <a:latin typeface="Comic Sans MS" pitchFamily="66" charset="0"/>
              </a:rPr>
              <a:t>Cholinergic (</a:t>
            </a:r>
            <a:r>
              <a:rPr lang="en-GB" sz="2200" b="1" dirty="0" err="1" smtClean="0">
                <a:solidFill>
                  <a:schemeClr val="accent1">
                    <a:lumMod val="60000"/>
                    <a:lumOff val="40000"/>
                  </a:schemeClr>
                </a:solidFill>
                <a:latin typeface="Comic Sans MS" pitchFamily="66" charset="0"/>
              </a:rPr>
              <a:t>Chl</a:t>
            </a:r>
            <a:r>
              <a:rPr lang="en-GB" sz="2200" b="1" dirty="0" smtClean="0">
                <a:solidFill>
                  <a:schemeClr val="accent1">
                    <a:lumMod val="60000"/>
                    <a:lumOff val="40000"/>
                  </a:schemeClr>
                </a:solidFill>
                <a:latin typeface="Comic Sans MS" pitchFamily="66" charset="0"/>
              </a:rPr>
              <a:t>) neurones project onto the thalamus</a:t>
            </a:r>
            <a:endParaRPr lang="en-US" sz="2200" b="1" dirty="0" smtClean="0">
              <a:solidFill>
                <a:schemeClr val="accent1">
                  <a:lumMod val="60000"/>
                  <a:lumOff val="40000"/>
                </a:schemeClr>
              </a:solidFill>
              <a:latin typeface="Comic Sans MS" pitchFamily="66" charset="0"/>
            </a:endParaRPr>
          </a:p>
        </p:txBody>
      </p:sp>
      <p:pic>
        <p:nvPicPr>
          <p:cNvPr id="4" name="Picture 2" descr="C:\Users\User\Desktop\CNSblock lectures\consciousnes\R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57200"/>
            <a:ext cx="3276600" cy="6098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254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704850"/>
            <a:ext cx="8229600" cy="666750"/>
          </a:xfrm>
        </p:spPr>
        <p:txBody>
          <a:bodyPr/>
          <a:lstStyle/>
          <a:p>
            <a:pPr eaLnBrk="1" hangingPunct="1"/>
            <a:r>
              <a:rPr lang="en-GB" sz="2800" b="1" dirty="0" smtClean="0">
                <a:solidFill>
                  <a:srgbClr val="FF0000"/>
                </a:solidFill>
                <a:latin typeface="Comic Sans MS" pitchFamily="66" charset="0"/>
              </a:rPr>
              <a:t>Raphe nuclei (Median RF)</a:t>
            </a:r>
            <a:endParaRPr lang="en-US" sz="2000" dirty="0" smtClean="0">
              <a:latin typeface="Comic Sans MS" pitchFamily="66" charset="0"/>
            </a:endParaRPr>
          </a:p>
        </p:txBody>
      </p:sp>
      <p:sp>
        <p:nvSpPr>
          <p:cNvPr id="13315" name="Content Placeholder 2"/>
          <p:cNvSpPr>
            <a:spLocks noGrp="1"/>
          </p:cNvSpPr>
          <p:nvPr>
            <p:ph idx="1"/>
          </p:nvPr>
        </p:nvSpPr>
        <p:spPr>
          <a:xfrm>
            <a:off x="0" y="1600200"/>
            <a:ext cx="4876800" cy="4389437"/>
          </a:xfrm>
        </p:spPr>
        <p:txBody>
          <a:bodyPr>
            <a:normAutofit/>
          </a:bodyPr>
          <a:lstStyle/>
          <a:p>
            <a:pPr marL="448056" lvl="1" indent="0" eaLnBrk="1" fontAlgn="auto" hangingPunct="1">
              <a:spcAft>
                <a:spcPts val="0"/>
              </a:spcAft>
              <a:buNone/>
              <a:defRPr/>
            </a:pPr>
            <a:r>
              <a:rPr lang="en-GB" dirty="0" smtClean="0">
                <a:solidFill>
                  <a:schemeClr val="accent1">
                    <a:lumMod val="60000"/>
                    <a:lumOff val="40000"/>
                  </a:schemeClr>
                </a:solidFill>
                <a:latin typeface="Comic Sans MS" pitchFamily="66" charset="0"/>
              </a:rPr>
              <a:t>In the midline of the reticular formation</a:t>
            </a:r>
            <a:endParaRPr lang="en-US" dirty="0" smtClean="0">
              <a:solidFill>
                <a:schemeClr val="accent1">
                  <a:lumMod val="60000"/>
                  <a:lumOff val="40000"/>
                </a:schemeClr>
              </a:solidFill>
              <a:latin typeface="Comic Sans MS" pitchFamily="66" charset="0"/>
            </a:endParaRPr>
          </a:p>
          <a:p>
            <a:pPr marL="448056" lvl="1" indent="0" eaLnBrk="1" fontAlgn="auto" hangingPunct="1">
              <a:spcAft>
                <a:spcPts val="0"/>
              </a:spcAft>
              <a:buNone/>
              <a:defRPr/>
            </a:pPr>
            <a:endParaRPr lang="en-GB" dirty="0" smtClean="0">
              <a:solidFill>
                <a:schemeClr val="accent1">
                  <a:lumMod val="60000"/>
                  <a:lumOff val="40000"/>
                </a:schemeClr>
              </a:solidFill>
              <a:latin typeface="Comic Sans MS" pitchFamily="66" charset="0"/>
            </a:endParaRPr>
          </a:p>
          <a:p>
            <a:pPr marL="448056" lvl="1" indent="0" eaLnBrk="1" fontAlgn="auto" hangingPunct="1">
              <a:spcAft>
                <a:spcPts val="0"/>
              </a:spcAft>
              <a:buNone/>
              <a:defRPr/>
            </a:pPr>
            <a:r>
              <a:rPr lang="en-GB" dirty="0" smtClean="0">
                <a:solidFill>
                  <a:schemeClr val="accent1">
                    <a:lumMod val="60000"/>
                    <a:lumOff val="40000"/>
                  </a:schemeClr>
                </a:solidFill>
                <a:latin typeface="Comic Sans MS" pitchFamily="66" charset="0"/>
              </a:rPr>
              <a:t>Contain </a:t>
            </a:r>
            <a:r>
              <a:rPr lang="en-GB" b="1" dirty="0" smtClean="0">
                <a:solidFill>
                  <a:schemeClr val="accent1">
                    <a:lumMod val="60000"/>
                    <a:lumOff val="40000"/>
                  </a:schemeClr>
                </a:solidFill>
                <a:latin typeface="Comic Sans MS" pitchFamily="66" charset="0"/>
              </a:rPr>
              <a:t>serotonergic projections </a:t>
            </a:r>
            <a:r>
              <a:rPr lang="en-GB" dirty="0" smtClean="0">
                <a:solidFill>
                  <a:schemeClr val="accent1">
                    <a:lumMod val="60000"/>
                    <a:lumOff val="40000"/>
                  </a:schemeClr>
                </a:solidFill>
                <a:latin typeface="Comic Sans MS" pitchFamily="66" charset="0"/>
              </a:rPr>
              <a:t>to the brain and spinal cord.</a:t>
            </a:r>
            <a:endParaRPr lang="en-US" dirty="0" smtClean="0">
              <a:solidFill>
                <a:schemeClr val="accent1">
                  <a:lumMod val="60000"/>
                  <a:lumOff val="40000"/>
                </a:schemeClr>
              </a:solidFill>
              <a:latin typeface="Comic Sans MS" pitchFamily="66" charset="0"/>
            </a:endParaRPr>
          </a:p>
        </p:txBody>
      </p:sp>
      <p:pic>
        <p:nvPicPr>
          <p:cNvPr id="15364" name="Picture 2" descr="RF+lab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4188" y="1828800"/>
            <a:ext cx="3074987"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18056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457200"/>
            <a:ext cx="8229600" cy="762000"/>
          </a:xfrm>
        </p:spPr>
        <p:txBody>
          <a:bodyPr>
            <a:normAutofit fontScale="90000"/>
          </a:bodyPr>
          <a:lstStyle/>
          <a:p>
            <a:pPr eaLnBrk="1" hangingPunct="1"/>
            <a:r>
              <a:rPr lang="en-US" sz="4400" dirty="0" smtClean="0">
                <a:latin typeface="Comic Sans MS" pitchFamily="66" charset="0"/>
              </a:rPr>
              <a:t>Functions of reticular formation:</a:t>
            </a:r>
          </a:p>
        </p:txBody>
      </p:sp>
      <p:sp>
        <p:nvSpPr>
          <p:cNvPr id="14339" name="Content Placeholder 2"/>
          <p:cNvSpPr>
            <a:spLocks noGrp="1"/>
          </p:cNvSpPr>
          <p:nvPr>
            <p:ph idx="1"/>
          </p:nvPr>
        </p:nvSpPr>
        <p:spPr>
          <a:xfrm>
            <a:off x="0" y="1752600"/>
            <a:ext cx="8991600" cy="4343400"/>
          </a:xfrm>
        </p:spPr>
        <p:txBody>
          <a:bodyPr>
            <a:normAutofit fontScale="92500" lnSpcReduction="20000"/>
          </a:bodyPr>
          <a:lstStyle/>
          <a:p>
            <a:pPr marL="420624" indent="-384048" eaLnBrk="1" fontAlgn="auto" hangingPunct="1">
              <a:spcAft>
                <a:spcPts val="0"/>
              </a:spcAft>
              <a:buFont typeface="Arial" pitchFamily="34" charset="0"/>
              <a:buChar char="•"/>
              <a:defRPr/>
            </a:pPr>
            <a:r>
              <a:rPr lang="en-US" sz="2800" b="1" dirty="0" smtClean="0">
                <a:latin typeface="Comic Sans MS" pitchFamily="66" charset="0"/>
              </a:rPr>
              <a:t>1. </a:t>
            </a:r>
            <a:r>
              <a:rPr lang="en-US" sz="2400" b="1" dirty="0" smtClean="0">
                <a:solidFill>
                  <a:srgbClr val="FF0000"/>
                </a:solidFill>
                <a:latin typeface="Comic Sans MS" pitchFamily="66" charset="0"/>
              </a:rPr>
              <a:t>Somatic motor control </a:t>
            </a:r>
            <a:r>
              <a:rPr lang="en-US" sz="2400" b="1" dirty="0" smtClean="0">
                <a:solidFill>
                  <a:schemeClr val="accent1">
                    <a:lumMod val="60000"/>
                    <a:lumOff val="40000"/>
                  </a:schemeClr>
                </a:solidFill>
                <a:latin typeface="Comic Sans MS" pitchFamily="66" charset="0"/>
              </a:rPr>
              <a:t>(</a:t>
            </a:r>
            <a:r>
              <a:rPr lang="en-US" sz="2400" b="1" dirty="0" err="1" smtClean="0">
                <a:solidFill>
                  <a:schemeClr val="accent1">
                    <a:lumMod val="60000"/>
                    <a:lumOff val="40000"/>
                  </a:schemeClr>
                </a:solidFill>
                <a:latin typeface="Comic Sans MS" pitchFamily="66" charset="0"/>
              </a:rPr>
              <a:t>Reticulospinal</a:t>
            </a:r>
            <a:r>
              <a:rPr lang="en-US" sz="2400" b="1" dirty="0" smtClean="0">
                <a:solidFill>
                  <a:schemeClr val="accent1">
                    <a:lumMod val="60000"/>
                    <a:lumOff val="40000"/>
                  </a:schemeClr>
                </a:solidFill>
                <a:latin typeface="Comic Sans MS" pitchFamily="66" charset="0"/>
              </a:rPr>
              <a:t> tracts)</a:t>
            </a:r>
          </a:p>
          <a:p>
            <a:pPr marL="420624" indent="-384048" eaLnBrk="1" fontAlgn="auto" hangingPunct="1">
              <a:spcAft>
                <a:spcPts val="0"/>
              </a:spcAft>
              <a:buFont typeface="Arial" pitchFamily="34" charset="0"/>
              <a:buChar char="•"/>
              <a:defRPr/>
            </a:pPr>
            <a:endParaRPr lang="en-US" sz="2400" b="1" dirty="0" smtClean="0">
              <a:latin typeface="Comic Sans MS" pitchFamily="66" charset="0"/>
            </a:endParaRPr>
          </a:p>
          <a:p>
            <a:pPr marL="420624" indent="-384048" eaLnBrk="1" fontAlgn="auto" hangingPunct="1">
              <a:spcAft>
                <a:spcPts val="0"/>
              </a:spcAft>
              <a:buFont typeface="Arial" pitchFamily="34" charset="0"/>
              <a:buChar char="•"/>
              <a:defRPr/>
            </a:pPr>
            <a:r>
              <a:rPr lang="en-US" sz="2400" b="1" dirty="0" smtClean="0">
                <a:latin typeface="Comic Sans MS" pitchFamily="66" charset="0"/>
              </a:rPr>
              <a:t>2. </a:t>
            </a:r>
            <a:r>
              <a:rPr lang="en-US" sz="2400" b="1" dirty="0" smtClean="0">
                <a:solidFill>
                  <a:srgbClr val="FF0000"/>
                </a:solidFill>
                <a:latin typeface="Comic Sans MS" pitchFamily="66" charset="0"/>
              </a:rPr>
              <a:t>Cardiovascular control </a:t>
            </a:r>
            <a:endParaRPr lang="en-US" sz="2400" b="1" dirty="0" smtClean="0">
              <a:latin typeface="Comic Sans MS" pitchFamily="66" charset="0"/>
            </a:endParaRPr>
          </a:p>
          <a:p>
            <a:pPr marL="786384" lvl="1" indent="-384048">
              <a:buFont typeface="Arial" pitchFamily="34" charset="0"/>
              <a:buChar char="•"/>
              <a:defRPr/>
            </a:pPr>
            <a:r>
              <a:rPr lang="en-US" sz="2200" b="1" dirty="0" smtClean="0">
                <a:solidFill>
                  <a:schemeClr val="accent1">
                    <a:lumMod val="60000"/>
                    <a:lumOff val="40000"/>
                  </a:schemeClr>
                </a:solidFill>
                <a:latin typeface="Comic Sans MS" pitchFamily="66" charset="0"/>
              </a:rPr>
              <a:t>Through  cardiac and vasomotor centers of the medulla oblongata</a:t>
            </a:r>
          </a:p>
          <a:p>
            <a:pPr marL="420624" indent="-384048" eaLnBrk="1" fontAlgn="auto" hangingPunct="1">
              <a:spcAft>
                <a:spcPts val="0"/>
              </a:spcAft>
              <a:buFont typeface="Arial" pitchFamily="34" charset="0"/>
              <a:buChar char="•"/>
              <a:defRPr/>
            </a:pPr>
            <a:endParaRPr lang="en-US" sz="2400" b="1" dirty="0" smtClean="0">
              <a:latin typeface="Comic Sans MS" pitchFamily="66" charset="0"/>
            </a:endParaRPr>
          </a:p>
          <a:p>
            <a:pPr marL="420624" indent="-384048" eaLnBrk="1" fontAlgn="auto" hangingPunct="1">
              <a:spcAft>
                <a:spcPts val="0"/>
              </a:spcAft>
              <a:buFont typeface="Arial" pitchFamily="34" charset="0"/>
              <a:buChar char="•"/>
              <a:defRPr/>
            </a:pPr>
            <a:r>
              <a:rPr lang="en-US" sz="2400" b="1" dirty="0" smtClean="0">
                <a:latin typeface="Comic Sans MS" pitchFamily="66" charset="0"/>
              </a:rPr>
              <a:t>3. </a:t>
            </a:r>
            <a:r>
              <a:rPr lang="en-US" sz="2400" b="1" dirty="0" smtClean="0">
                <a:solidFill>
                  <a:srgbClr val="FF0000"/>
                </a:solidFill>
                <a:latin typeface="Comic Sans MS" pitchFamily="66" charset="0"/>
              </a:rPr>
              <a:t>Pain modulation </a:t>
            </a:r>
            <a:endParaRPr lang="en-US" sz="2400" b="1" dirty="0" smtClean="0">
              <a:solidFill>
                <a:schemeClr val="accent1">
                  <a:lumMod val="60000"/>
                  <a:lumOff val="40000"/>
                </a:schemeClr>
              </a:solidFill>
              <a:latin typeface="Comic Sans MS" pitchFamily="66" charset="0"/>
            </a:endParaRPr>
          </a:p>
          <a:p>
            <a:pPr marL="420624" indent="-384048">
              <a:buFont typeface="Arial" pitchFamily="34" charset="0"/>
              <a:buChar char="•"/>
              <a:defRPr/>
            </a:pPr>
            <a:r>
              <a:rPr lang="en-US" sz="2400" b="1" dirty="0" smtClean="0">
                <a:solidFill>
                  <a:schemeClr val="accent1">
                    <a:lumMod val="60000"/>
                    <a:lumOff val="40000"/>
                  </a:schemeClr>
                </a:solidFill>
                <a:latin typeface="Comic Sans MS" pitchFamily="66" charset="0"/>
              </a:rPr>
              <a:t>Pain signals from the lower body </a:t>
            </a:r>
            <a:r>
              <a:rPr lang="en-US" sz="3300" b="1" dirty="0">
                <a:solidFill>
                  <a:schemeClr val="accent1">
                    <a:lumMod val="60000"/>
                    <a:lumOff val="40000"/>
                  </a:schemeClr>
                </a:solidFill>
                <a:latin typeface="Comic Sans MS" pitchFamily="66" charset="0"/>
                <a:cs typeface="Arabic Typesetting"/>
              </a:rPr>
              <a:t>&gt;&gt; &gt;&gt;</a:t>
            </a:r>
            <a:r>
              <a:rPr lang="en-US" sz="2400" b="1" dirty="0" smtClean="0">
                <a:solidFill>
                  <a:schemeClr val="accent1">
                    <a:lumMod val="60000"/>
                    <a:lumOff val="40000"/>
                  </a:schemeClr>
                </a:solidFill>
                <a:latin typeface="Comic Sans MS" pitchFamily="66" charset="0"/>
              </a:rPr>
              <a:t> RF </a:t>
            </a:r>
            <a:r>
              <a:rPr lang="en-US" sz="2400" b="1" dirty="0">
                <a:solidFill>
                  <a:schemeClr val="accent1">
                    <a:lumMod val="60000"/>
                    <a:lumOff val="40000"/>
                  </a:schemeClr>
                </a:solidFill>
                <a:latin typeface="Comic Sans MS" pitchFamily="66" charset="0"/>
                <a:cs typeface="Arabic Typesetting"/>
              </a:rPr>
              <a:t>&gt;&gt; &gt;&gt; </a:t>
            </a:r>
            <a:r>
              <a:rPr lang="en-US" sz="2400" b="1" dirty="0" smtClean="0">
                <a:solidFill>
                  <a:schemeClr val="accent1">
                    <a:lumMod val="60000"/>
                    <a:lumOff val="40000"/>
                  </a:schemeClr>
                </a:solidFill>
                <a:latin typeface="Comic Sans MS" pitchFamily="66" charset="0"/>
              </a:rPr>
              <a:t>cerebral cortex</a:t>
            </a:r>
          </a:p>
          <a:p>
            <a:pPr marL="420624" indent="-384048">
              <a:buFont typeface="Arial" pitchFamily="34" charset="0"/>
              <a:buChar char="•"/>
              <a:defRPr/>
            </a:pPr>
            <a:r>
              <a:rPr lang="en-US" sz="2400" b="1" dirty="0" smtClean="0">
                <a:solidFill>
                  <a:schemeClr val="accent1">
                    <a:lumMod val="60000"/>
                    <a:lumOff val="40000"/>
                  </a:schemeClr>
                </a:solidFill>
                <a:latin typeface="Comic Sans MS" pitchFamily="66" charset="0"/>
              </a:rPr>
              <a:t>RF is origin of the descending analgesic pathways</a:t>
            </a:r>
          </a:p>
          <a:p>
            <a:pPr marL="420624" indent="-384048">
              <a:buFont typeface="Arial" pitchFamily="34" charset="0"/>
              <a:buChar char="•"/>
              <a:defRPr/>
            </a:pPr>
            <a:r>
              <a:rPr lang="en-US" sz="2400" b="1" dirty="0" smtClean="0">
                <a:solidFill>
                  <a:schemeClr val="accent1">
                    <a:lumMod val="60000"/>
                    <a:lumOff val="40000"/>
                  </a:schemeClr>
                </a:solidFill>
                <a:latin typeface="Comic Sans MS" pitchFamily="66" charset="0"/>
              </a:rPr>
              <a:t>(act on the spinal cord to block the transmission of some pain signals to the brain)</a:t>
            </a:r>
          </a:p>
          <a:p>
            <a:pPr marL="420624" indent="-384048" eaLnBrk="1" fontAlgn="auto" hangingPunct="1">
              <a:spcAft>
                <a:spcPts val="0"/>
              </a:spcAft>
              <a:buFont typeface="Wingdings 2" pitchFamily="18" charset="2"/>
              <a:buNone/>
              <a:defRPr/>
            </a:pPr>
            <a:endParaRPr lang="en-US" sz="2800" dirty="0" smtClean="0">
              <a:solidFill>
                <a:schemeClr val="accent1">
                  <a:lumMod val="60000"/>
                  <a:lumOff val="40000"/>
                </a:schemeClr>
              </a:solidFill>
              <a:latin typeface="Comic Sans MS" pitchFamily="66" charset="0"/>
            </a:endParaRPr>
          </a:p>
        </p:txBody>
      </p:sp>
    </p:spTree>
    <p:extLst>
      <p:ext uri="{BB962C8B-B14F-4D97-AF65-F5344CB8AC3E}">
        <p14:creationId xmlns:p14="http://schemas.microsoft.com/office/powerpoint/2010/main" val="3761031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Comic Sans MS" pitchFamily="66" charset="0"/>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50597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52400" y="400050"/>
            <a:ext cx="8229600" cy="819150"/>
          </a:xfrm>
        </p:spPr>
        <p:txBody>
          <a:bodyPr/>
          <a:lstStyle/>
          <a:p>
            <a:pPr eaLnBrk="1" hangingPunct="1"/>
            <a:r>
              <a:rPr lang="en-US" b="1" dirty="0" smtClean="0">
                <a:solidFill>
                  <a:schemeClr val="accent1"/>
                </a:solidFill>
                <a:latin typeface="Comic Sans MS" pitchFamily="66" charset="0"/>
              </a:rPr>
              <a:t>2- Thalamus:</a:t>
            </a:r>
          </a:p>
        </p:txBody>
      </p:sp>
      <p:sp>
        <p:nvSpPr>
          <p:cNvPr id="3" name="Content Placeholder 2"/>
          <p:cNvSpPr>
            <a:spLocks noGrp="1"/>
          </p:cNvSpPr>
          <p:nvPr>
            <p:ph idx="1"/>
          </p:nvPr>
        </p:nvSpPr>
        <p:spPr>
          <a:xfrm>
            <a:off x="152400" y="1371600"/>
            <a:ext cx="8229600" cy="4648200"/>
          </a:xfrm>
        </p:spPr>
        <p:txBody>
          <a:bodyPr>
            <a:normAutofit/>
          </a:bodyPr>
          <a:lstStyle/>
          <a:p>
            <a:pPr marL="420624" indent="-384048" eaLnBrk="1" fontAlgn="auto" hangingPunct="1">
              <a:spcAft>
                <a:spcPts val="0"/>
              </a:spcAft>
              <a:buFont typeface="Wingdings 2" pitchFamily="18" charset="2"/>
              <a:buNone/>
              <a:defRPr/>
            </a:pPr>
            <a:r>
              <a:rPr lang="en-US" sz="2200" b="1" dirty="0" smtClean="0">
                <a:latin typeface="Comic Sans MS" pitchFamily="66" charset="0"/>
              </a:rPr>
              <a:t>   </a:t>
            </a:r>
            <a:r>
              <a:rPr lang="en-GB" sz="2200" b="1" dirty="0" smtClean="0">
                <a:solidFill>
                  <a:schemeClr val="accent1">
                    <a:lumMod val="60000"/>
                    <a:lumOff val="40000"/>
                  </a:schemeClr>
                </a:solidFill>
                <a:latin typeface="Comic Sans MS" pitchFamily="66" charset="0"/>
              </a:rPr>
              <a:t>Located n the mid-part of the diencephalon </a:t>
            </a:r>
          </a:p>
          <a:p>
            <a:pPr marL="420624" indent="-384048" eaLnBrk="1" fontAlgn="auto" hangingPunct="1">
              <a:spcAft>
                <a:spcPts val="0"/>
              </a:spcAft>
              <a:buFont typeface="Wingdings 2" pitchFamily="18" charset="2"/>
              <a:buNone/>
              <a:defRPr/>
            </a:pPr>
            <a:endParaRPr lang="en-GB" sz="2200" b="1" dirty="0" smtClean="0">
              <a:solidFill>
                <a:schemeClr val="accent1">
                  <a:lumMod val="60000"/>
                  <a:lumOff val="40000"/>
                </a:schemeClr>
              </a:solidFill>
              <a:latin typeface="Comic Sans MS" pitchFamily="66" charset="0"/>
            </a:endParaRPr>
          </a:p>
          <a:p>
            <a:pPr marL="420624" indent="-384048" eaLnBrk="1" fontAlgn="auto" hangingPunct="1">
              <a:spcAft>
                <a:spcPts val="0"/>
              </a:spcAft>
              <a:buFont typeface="Wingdings 2" pitchFamily="18" charset="2"/>
              <a:buNone/>
              <a:defRPr/>
            </a:pPr>
            <a:r>
              <a:rPr lang="en-GB" sz="2200" b="1" dirty="0" smtClean="0">
                <a:solidFill>
                  <a:schemeClr val="accent1">
                    <a:lumMod val="60000"/>
                    <a:lumOff val="40000"/>
                  </a:schemeClr>
                </a:solidFill>
                <a:latin typeface="Comic Sans MS" pitchFamily="66" charset="0"/>
              </a:rPr>
              <a:t>Cholinergic projections from the thalamus are responsible for:</a:t>
            </a:r>
            <a:endParaRPr lang="en-US" sz="2200" b="1" dirty="0" smtClean="0">
              <a:solidFill>
                <a:srgbClr val="0A02AE"/>
              </a:solidFill>
              <a:latin typeface="Comic Sans MS" pitchFamily="66" charset="0"/>
            </a:endParaRPr>
          </a:p>
          <a:p>
            <a:pPr marL="420624" indent="-384048" eaLnBrk="1" fontAlgn="auto" hangingPunct="1">
              <a:spcAft>
                <a:spcPts val="0"/>
              </a:spcAft>
              <a:buFont typeface="Wingdings 2"/>
              <a:buChar char=""/>
              <a:defRPr/>
            </a:pPr>
            <a:r>
              <a:rPr lang="en-GB" sz="2200" b="1" dirty="0" smtClean="0">
                <a:solidFill>
                  <a:schemeClr val="accent1">
                    <a:lumMod val="60000"/>
                    <a:lumOff val="40000"/>
                  </a:schemeClr>
                </a:solidFill>
                <a:latin typeface="Comic Sans MS" pitchFamily="66" charset="0"/>
              </a:rPr>
              <a:t>Activation of the cerebral cortex.</a:t>
            </a:r>
            <a:endParaRPr lang="en-US" sz="2200" b="1" dirty="0" smtClean="0">
              <a:solidFill>
                <a:schemeClr val="accent1">
                  <a:lumMod val="60000"/>
                  <a:lumOff val="40000"/>
                </a:schemeClr>
              </a:solidFill>
              <a:latin typeface="Comic Sans MS" pitchFamily="66" charset="0"/>
            </a:endParaRPr>
          </a:p>
          <a:p>
            <a:pPr marL="420624" indent="-384048" eaLnBrk="1" fontAlgn="auto" hangingPunct="1">
              <a:spcAft>
                <a:spcPts val="0"/>
              </a:spcAft>
              <a:buFont typeface="Wingdings 2"/>
              <a:buChar char=""/>
              <a:defRPr/>
            </a:pPr>
            <a:r>
              <a:rPr lang="en-GB" sz="2200" b="1" dirty="0" smtClean="0">
                <a:solidFill>
                  <a:schemeClr val="accent1">
                    <a:lumMod val="60000"/>
                    <a:lumOff val="40000"/>
                  </a:schemeClr>
                </a:solidFill>
                <a:latin typeface="Comic Sans MS" pitchFamily="66" charset="0"/>
              </a:rPr>
              <a:t>Regulation of flow of information through other thalamic nuclei to the cortex via projections into reticular nuclei.</a:t>
            </a:r>
            <a:endParaRPr lang="en-US" sz="2200" b="1" dirty="0" smtClean="0">
              <a:solidFill>
                <a:schemeClr val="accent1">
                  <a:lumMod val="60000"/>
                  <a:lumOff val="40000"/>
                </a:schemeClr>
              </a:solidFill>
              <a:latin typeface="Comic Sans MS" pitchFamily="66" charset="0"/>
            </a:endParaRPr>
          </a:p>
        </p:txBody>
      </p:sp>
    </p:spTree>
    <p:extLst>
      <p:ext uri="{BB962C8B-B14F-4D97-AF65-F5344CB8AC3E}">
        <p14:creationId xmlns:p14="http://schemas.microsoft.com/office/powerpoint/2010/main" val="33599071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CNSblock lectures\consciousnes\histamineco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00600" y="1600200"/>
            <a:ext cx="4343400" cy="4648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4294967295"/>
          </p:nvPr>
        </p:nvSpPr>
        <p:spPr>
          <a:xfrm>
            <a:off x="228600" y="1828800"/>
            <a:ext cx="4572000" cy="3962400"/>
          </a:xfrm>
        </p:spPr>
        <p:txBody>
          <a:bodyPr>
            <a:normAutofit/>
          </a:bodyPr>
          <a:lstStyle/>
          <a:p>
            <a:pPr rtl="0" eaLnBrk="1" fontAlgn="auto" latinLnBrk="0" hangingPunct="1"/>
            <a:r>
              <a:rPr kumimoji="0" lang="en-GB" sz="2400" b="1" kern="1200" dirty="0" err="1" smtClean="0">
                <a:solidFill>
                  <a:schemeClr val="accent1"/>
                </a:solidFill>
                <a:effectLst/>
                <a:latin typeface="Comic Sans MS" pitchFamily="66" charset="0"/>
              </a:rPr>
              <a:t>Tuberomammillary</a:t>
            </a:r>
            <a:r>
              <a:rPr kumimoji="0" lang="en-GB" sz="2400" b="1" kern="1200" dirty="0" smtClean="0">
                <a:solidFill>
                  <a:schemeClr val="accent1"/>
                </a:solidFill>
                <a:effectLst/>
                <a:latin typeface="Comic Sans MS" pitchFamily="66" charset="0"/>
              </a:rPr>
              <a:t> nucleus in the hypothalamus projects to the cortex and is involved in maintaining the awake state</a:t>
            </a:r>
            <a:endParaRPr lang="en-US" sz="2400" dirty="0" smtClean="0">
              <a:solidFill>
                <a:schemeClr val="accent1"/>
              </a:solidFill>
              <a:effectLst/>
              <a:latin typeface="Comic Sans MS" pitchFamily="66" charset="0"/>
            </a:endParaRPr>
          </a:p>
        </p:txBody>
      </p:sp>
      <p:sp>
        <p:nvSpPr>
          <p:cNvPr id="5" name="Title 4"/>
          <p:cNvSpPr>
            <a:spLocks noGrp="1"/>
          </p:cNvSpPr>
          <p:nvPr>
            <p:ph type="title"/>
          </p:nvPr>
        </p:nvSpPr>
        <p:spPr>
          <a:xfrm>
            <a:off x="457200" y="152400"/>
            <a:ext cx="8229600" cy="1143000"/>
          </a:xfrm>
        </p:spPr>
        <p:txBody>
          <a:bodyPr/>
          <a:lstStyle/>
          <a:p>
            <a:r>
              <a:rPr lang="en-US" b="1" dirty="0" smtClean="0">
                <a:solidFill>
                  <a:schemeClr val="accent1"/>
                </a:solidFill>
                <a:latin typeface="Comic Sans MS" pitchFamily="66" charset="0"/>
              </a:rPr>
              <a:t>3- Hypothalamus </a:t>
            </a:r>
            <a:endParaRPr lang="en-US" b="1" dirty="0">
              <a:solidFill>
                <a:schemeClr val="accent1"/>
              </a:solidFill>
              <a:latin typeface="Comic Sans MS" pitchFamily="66" charset="0"/>
            </a:endParaRPr>
          </a:p>
        </p:txBody>
      </p:sp>
    </p:spTree>
    <p:extLst>
      <p:ext uri="{BB962C8B-B14F-4D97-AF65-F5344CB8AC3E}">
        <p14:creationId xmlns:p14="http://schemas.microsoft.com/office/powerpoint/2010/main" val="15795054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04800" y="838200"/>
            <a:ext cx="4343400" cy="7086600"/>
          </a:xfrm>
          <a:prstGeom prst="rect">
            <a:avLst/>
          </a:prstGeom>
          <a:blipFill>
            <a:blip r:embed="rId2" cstate="print"/>
            <a:stretch>
              <a:fillRect/>
            </a:stretch>
          </a:blipFill>
        </p:spPr>
        <p:txBody>
          <a:bodyPr wrap="square" lIns="0" tIns="0" rIns="0" bIns="0" rtlCol="0"/>
          <a:lstStyle/>
          <a:p>
            <a:endParaRPr/>
          </a:p>
        </p:txBody>
      </p:sp>
      <p:sp>
        <p:nvSpPr>
          <p:cNvPr id="5" name="Text Placeholder 4"/>
          <p:cNvSpPr>
            <a:spLocks noGrp="1"/>
          </p:cNvSpPr>
          <p:nvPr>
            <p:ph type="body" idx="4294967295"/>
          </p:nvPr>
        </p:nvSpPr>
        <p:spPr>
          <a:xfrm>
            <a:off x="3810000" y="304800"/>
            <a:ext cx="5334000" cy="5943600"/>
          </a:xfrm>
        </p:spPr>
        <p:txBody>
          <a:bodyPr>
            <a:normAutofit/>
          </a:bodyPr>
          <a:lstStyle/>
          <a:p>
            <a:pPr>
              <a:lnSpc>
                <a:spcPts val="3000"/>
              </a:lnSpc>
              <a:spcBef>
                <a:spcPts val="0"/>
              </a:spcBef>
            </a:pPr>
            <a:r>
              <a:rPr lang="en-US" sz="2000" b="1" dirty="0">
                <a:solidFill>
                  <a:schemeClr val="accent1"/>
                </a:solidFill>
                <a:latin typeface="Comic Sans MS" pitchFamily="66" charset="0"/>
                <a:cs typeface="Arial" charset="0"/>
                <a:sym typeface="Wingdings" pitchFamily="2" charset="2"/>
              </a:rPr>
              <a:t>Reticular Activating System ( RAS</a:t>
            </a:r>
            <a:r>
              <a:rPr lang="en-US" sz="2000" b="1" dirty="0" smtClean="0">
                <a:solidFill>
                  <a:schemeClr val="accent1"/>
                </a:solidFill>
                <a:latin typeface="Comic Sans MS" pitchFamily="66" charset="0"/>
                <a:cs typeface="Arial" charset="0"/>
                <a:sym typeface="Wingdings" pitchFamily="2" charset="2"/>
              </a:rPr>
              <a:t>):</a:t>
            </a:r>
          </a:p>
          <a:p>
            <a:pPr marL="0" indent="0">
              <a:lnSpc>
                <a:spcPts val="3000"/>
              </a:lnSpc>
              <a:spcBef>
                <a:spcPts val="0"/>
              </a:spcBef>
              <a:buNone/>
            </a:pPr>
            <a:endParaRPr lang="en-US" sz="2000" b="1" dirty="0" smtClean="0">
              <a:solidFill>
                <a:schemeClr val="accent1"/>
              </a:solidFill>
              <a:latin typeface="Comic Sans MS" pitchFamily="66" charset="0"/>
              <a:cs typeface="Arial" charset="0"/>
              <a:sym typeface="Wingdings" pitchFamily="2" charset="2"/>
            </a:endParaRPr>
          </a:p>
          <a:p>
            <a:pPr>
              <a:lnSpc>
                <a:spcPts val="3000"/>
              </a:lnSpc>
              <a:spcBef>
                <a:spcPts val="0"/>
              </a:spcBef>
            </a:pPr>
            <a:r>
              <a:rPr lang="en-US" sz="1400" b="1" dirty="0">
                <a:solidFill>
                  <a:schemeClr val="accent1"/>
                </a:solidFill>
                <a:latin typeface="Comic Sans MS" pitchFamily="66" charset="0"/>
                <a:cs typeface="Arial" charset="0"/>
                <a:sym typeface="Wingdings" pitchFamily="2" charset="2"/>
              </a:rPr>
              <a:t>The </a:t>
            </a:r>
            <a:r>
              <a:rPr lang="en-US" sz="1400" b="1" dirty="0" err="1">
                <a:solidFill>
                  <a:schemeClr val="accent1"/>
                </a:solidFill>
                <a:latin typeface="Comic Sans MS" pitchFamily="66" charset="0"/>
                <a:cs typeface="Arial" charset="0"/>
              </a:rPr>
              <a:t>Bulboreticular</a:t>
            </a:r>
            <a:r>
              <a:rPr lang="en-US" sz="1400" b="1" dirty="0">
                <a:solidFill>
                  <a:schemeClr val="accent1"/>
                </a:solidFill>
                <a:latin typeface="Comic Sans MS" pitchFamily="66" charset="0"/>
                <a:cs typeface="Arial" charset="0"/>
              </a:rPr>
              <a:t> </a:t>
            </a:r>
            <a:r>
              <a:rPr lang="en-US" sz="1400" b="1" dirty="0" err="1">
                <a:solidFill>
                  <a:schemeClr val="accent1"/>
                </a:solidFill>
                <a:latin typeface="Comic Sans MS" pitchFamily="66" charset="0"/>
                <a:cs typeface="Arial" charset="0"/>
              </a:rPr>
              <a:t>Facilitory</a:t>
            </a:r>
            <a:r>
              <a:rPr lang="en-US" sz="1400" b="1" dirty="0">
                <a:solidFill>
                  <a:schemeClr val="accent1"/>
                </a:solidFill>
                <a:latin typeface="Comic Sans MS" pitchFamily="66" charset="0"/>
                <a:cs typeface="Arial" charset="0"/>
              </a:rPr>
              <a:t> ( Excitatory ) Area + Thalamus =</a:t>
            </a:r>
            <a:r>
              <a:rPr lang="en-US" sz="1400" b="1" dirty="0">
                <a:solidFill>
                  <a:schemeClr val="accent1"/>
                </a:solidFill>
                <a:latin typeface="Comic Sans MS" pitchFamily="66" charset="0"/>
                <a:cs typeface="Arial" charset="0"/>
                <a:sym typeface="Wingdings" pitchFamily="2" charset="2"/>
              </a:rPr>
              <a:t>Reticular Activating System ( RAS) </a:t>
            </a:r>
          </a:p>
          <a:p>
            <a:pPr>
              <a:lnSpc>
                <a:spcPts val="3000"/>
              </a:lnSpc>
              <a:spcBef>
                <a:spcPts val="0"/>
              </a:spcBef>
            </a:pPr>
            <a:r>
              <a:rPr lang="en-US" sz="1800" b="1" dirty="0">
                <a:solidFill>
                  <a:schemeClr val="accent1"/>
                </a:solidFill>
                <a:latin typeface="Comic Sans MS" pitchFamily="66" charset="0"/>
                <a:cs typeface="Arial" charset="0"/>
                <a:sym typeface="Wingdings" pitchFamily="2" charset="2"/>
              </a:rPr>
              <a:t>The RAS is the system which keeps our cortex awake and conscious </a:t>
            </a:r>
            <a:endParaRPr lang="en-US" sz="1800" dirty="0">
              <a:solidFill>
                <a:schemeClr val="accent1"/>
              </a:solidFill>
              <a:latin typeface="Comic Sans MS" pitchFamily="66" charset="0"/>
              <a:cs typeface="Arial" charset="0"/>
              <a:sym typeface="Wingdings" pitchFamily="2" charset="2"/>
            </a:endParaRPr>
          </a:p>
          <a:p>
            <a:pPr>
              <a:lnSpc>
                <a:spcPts val="3000"/>
              </a:lnSpc>
              <a:spcBef>
                <a:spcPts val="0"/>
              </a:spcBef>
            </a:pPr>
            <a:endParaRPr lang="en-US" sz="1800" b="1" dirty="0" smtClean="0">
              <a:solidFill>
                <a:schemeClr val="accent1"/>
              </a:solidFill>
              <a:latin typeface="Comic Sans MS" pitchFamily="66" charset="0"/>
              <a:cs typeface="Arial" charset="0"/>
            </a:endParaRPr>
          </a:p>
          <a:p>
            <a:pPr>
              <a:lnSpc>
                <a:spcPts val="3000"/>
              </a:lnSpc>
              <a:spcBef>
                <a:spcPts val="0"/>
              </a:spcBef>
            </a:pPr>
            <a:r>
              <a:rPr lang="en-US" sz="1800" b="1" dirty="0" err="1" smtClean="0">
                <a:solidFill>
                  <a:schemeClr val="accent1"/>
                </a:solidFill>
                <a:latin typeface="Comic Sans MS" pitchFamily="66" charset="0"/>
                <a:cs typeface="Arial" charset="0"/>
              </a:rPr>
              <a:t>Bulboreticular</a:t>
            </a:r>
            <a:r>
              <a:rPr lang="en-US" sz="1800" b="1" dirty="0" smtClean="0">
                <a:solidFill>
                  <a:schemeClr val="accent1"/>
                </a:solidFill>
                <a:latin typeface="Comic Sans MS" pitchFamily="66" charset="0"/>
                <a:cs typeface="Arial" charset="0"/>
              </a:rPr>
              <a:t>  </a:t>
            </a:r>
            <a:r>
              <a:rPr lang="en-US" sz="1800" b="1" dirty="0" err="1">
                <a:solidFill>
                  <a:schemeClr val="accent1"/>
                </a:solidFill>
                <a:latin typeface="Comic Sans MS" pitchFamily="66" charset="0"/>
                <a:cs typeface="Arial" charset="0"/>
              </a:rPr>
              <a:t>Facilitory</a:t>
            </a:r>
            <a:r>
              <a:rPr lang="en-US" sz="1800" b="1" dirty="0">
                <a:solidFill>
                  <a:schemeClr val="accent1"/>
                </a:solidFill>
                <a:latin typeface="Comic Sans MS" pitchFamily="66" charset="0"/>
                <a:cs typeface="Arial" charset="0"/>
              </a:rPr>
              <a:t> ( Excitatory ) = </a:t>
            </a:r>
            <a:r>
              <a:rPr lang="en-US" sz="1800" b="1" dirty="0">
                <a:solidFill>
                  <a:schemeClr val="accent1"/>
                </a:solidFill>
                <a:latin typeface="Comic Sans MS" pitchFamily="66" charset="0"/>
              </a:rPr>
              <a:t>Reticular Excitatory Area of the Brain Stem</a:t>
            </a:r>
            <a:r>
              <a:rPr lang="en-US" sz="1800" b="1" dirty="0">
                <a:solidFill>
                  <a:schemeClr val="accent1"/>
                </a:solidFill>
                <a:latin typeface="Comic Sans MS" pitchFamily="66" charset="0"/>
                <a:cs typeface="Arial" charset="0"/>
              </a:rPr>
              <a:t> </a:t>
            </a:r>
            <a:endParaRPr lang="en-US" sz="1800" b="1" dirty="0" smtClean="0">
              <a:solidFill>
                <a:schemeClr val="accent1"/>
              </a:solidFill>
              <a:latin typeface="Comic Sans MS" pitchFamily="66" charset="0"/>
              <a:cs typeface="Arial" charset="0"/>
            </a:endParaRPr>
          </a:p>
          <a:p>
            <a:pPr>
              <a:lnSpc>
                <a:spcPts val="3000"/>
              </a:lnSpc>
              <a:spcBef>
                <a:spcPts val="0"/>
              </a:spcBef>
            </a:pPr>
            <a:r>
              <a:rPr lang="en-US" sz="1800" b="1" dirty="0" smtClean="0">
                <a:solidFill>
                  <a:schemeClr val="accent1"/>
                </a:solidFill>
                <a:latin typeface="Comic Sans MS" pitchFamily="66" charset="0"/>
                <a:cs typeface="Arial" charset="0"/>
              </a:rPr>
              <a:t>Sends </a:t>
            </a:r>
            <a:r>
              <a:rPr lang="en-US" sz="1800" b="1" dirty="0">
                <a:solidFill>
                  <a:schemeClr val="accent1"/>
                </a:solidFill>
                <a:latin typeface="Comic Sans MS" pitchFamily="66" charset="0"/>
                <a:cs typeface="Arial" charset="0"/>
                <a:sym typeface="Wingdings" pitchFamily="2" charset="2"/>
              </a:rPr>
              <a:t>excitatory </a:t>
            </a:r>
            <a:r>
              <a:rPr lang="en-US" sz="1800" b="1" dirty="0">
                <a:solidFill>
                  <a:schemeClr val="accent1"/>
                </a:solidFill>
                <a:latin typeface="Comic Sans MS" pitchFamily="66" charset="0"/>
                <a:cs typeface="Arial" charset="0"/>
              </a:rPr>
              <a:t>signals into Thalamus </a:t>
            </a:r>
            <a:endParaRPr lang="en-US" sz="1800" b="1" dirty="0" smtClean="0">
              <a:solidFill>
                <a:schemeClr val="accent1"/>
              </a:solidFill>
              <a:latin typeface="Comic Sans MS" pitchFamily="66" charset="0"/>
              <a:cs typeface="Arial" charset="0"/>
            </a:endParaRPr>
          </a:p>
          <a:p>
            <a:pPr>
              <a:lnSpc>
                <a:spcPts val="3000"/>
              </a:lnSpc>
              <a:spcBef>
                <a:spcPts val="0"/>
              </a:spcBef>
            </a:pPr>
            <a:r>
              <a:rPr lang="en-US" sz="1800" b="1" dirty="0" smtClean="0">
                <a:solidFill>
                  <a:schemeClr val="accent1"/>
                </a:solidFill>
                <a:latin typeface="Comic Sans MS" pitchFamily="66" charset="0"/>
                <a:cs typeface="Arabic Typesetting"/>
              </a:rPr>
              <a:t>&gt;&gt;&gt;&gt;</a:t>
            </a:r>
            <a:r>
              <a:rPr lang="en-US" sz="1800" b="1" dirty="0" smtClean="0">
                <a:solidFill>
                  <a:schemeClr val="accent1"/>
                </a:solidFill>
                <a:latin typeface="Comic Sans MS" pitchFamily="66" charset="0"/>
                <a:cs typeface="Arial" charset="0"/>
              </a:rPr>
              <a:t>  thalamus </a:t>
            </a:r>
            <a:r>
              <a:rPr lang="en-US" sz="1800" b="1" dirty="0">
                <a:solidFill>
                  <a:schemeClr val="accent1"/>
                </a:solidFill>
                <a:latin typeface="Comic Sans MS" pitchFamily="66" charset="0"/>
                <a:cs typeface="Arial" charset="0"/>
              </a:rPr>
              <a:t>excites almost all areas of the cortex </a:t>
            </a:r>
            <a:r>
              <a:rPr lang="en-US" sz="2000" b="1" dirty="0">
                <a:solidFill>
                  <a:schemeClr val="accent1"/>
                </a:solidFill>
                <a:latin typeface="Comic Sans MS" pitchFamily="66" charset="0"/>
                <a:cs typeface="Arial" charset="0"/>
              </a:rPr>
              <a:t>. </a:t>
            </a:r>
          </a:p>
        </p:txBody>
      </p:sp>
    </p:spTree>
    <p:extLst>
      <p:ext uri="{BB962C8B-B14F-4D97-AF65-F5344CB8AC3E}">
        <p14:creationId xmlns:p14="http://schemas.microsoft.com/office/powerpoint/2010/main" val="20058468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247650"/>
            <a:ext cx="8229600" cy="819150"/>
          </a:xfrm>
        </p:spPr>
        <p:txBody>
          <a:bodyPr/>
          <a:lstStyle/>
          <a:p>
            <a:pPr eaLnBrk="1" hangingPunct="1"/>
            <a:r>
              <a:rPr lang="en-US" sz="4400" dirty="0" smtClean="0">
                <a:latin typeface="Comic Sans MS" pitchFamily="66" charset="0"/>
              </a:rPr>
              <a:t>Anatomical components of RAS</a:t>
            </a:r>
          </a:p>
        </p:txBody>
      </p:sp>
      <p:sp>
        <p:nvSpPr>
          <p:cNvPr id="3" name="Content Placeholder 2"/>
          <p:cNvSpPr>
            <a:spLocks noGrp="1"/>
          </p:cNvSpPr>
          <p:nvPr>
            <p:ph idx="1"/>
          </p:nvPr>
        </p:nvSpPr>
        <p:spPr>
          <a:xfrm>
            <a:off x="-76200" y="1066800"/>
            <a:ext cx="5791200" cy="6019800"/>
          </a:xfrm>
        </p:spPr>
        <p:txBody>
          <a:bodyPr rtlCol="0">
            <a:normAutofit/>
          </a:bodyPr>
          <a:lstStyle/>
          <a:p>
            <a:pPr marL="274320" indent="-274320" algn="just" eaLnBrk="1" fontAlgn="auto" hangingPunct="1">
              <a:spcAft>
                <a:spcPts val="0"/>
              </a:spcAft>
              <a:buClr>
                <a:schemeClr val="accent3"/>
              </a:buClr>
              <a:buFont typeface="Arial" pitchFamily="34" charset="0"/>
              <a:buChar char="•"/>
              <a:defRPr/>
            </a:pPr>
            <a:r>
              <a:rPr lang="en-US" sz="2000" dirty="0" smtClean="0">
                <a:solidFill>
                  <a:schemeClr val="accent1">
                    <a:lumMod val="60000"/>
                    <a:lumOff val="40000"/>
                  </a:schemeClr>
                </a:solidFill>
                <a:latin typeface="Comic Sans MS" pitchFamily="66" charset="0"/>
              </a:rPr>
              <a:t>The RAS is composed of several neuronal circuits connecting the brainstem  to the cortex.</a:t>
            </a:r>
          </a:p>
          <a:p>
            <a:pPr marL="274320" indent="-274320" algn="just" eaLnBrk="1" fontAlgn="auto" hangingPunct="1">
              <a:spcAft>
                <a:spcPts val="0"/>
              </a:spcAft>
              <a:buClr>
                <a:schemeClr val="accent3"/>
              </a:buClr>
              <a:buFont typeface="Arial" pitchFamily="34" charset="0"/>
              <a:buChar char="•"/>
              <a:defRPr/>
            </a:pPr>
            <a:endParaRPr lang="en-US" sz="2000" dirty="0" smtClean="0">
              <a:solidFill>
                <a:schemeClr val="accent1">
                  <a:lumMod val="60000"/>
                  <a:lumOff val="40000"/>
                </a:schemeClr>
              </a:solidFill>
              <a:latin typeface="Comic Sans MS" pitchFamily="66" charset="0"/>
            </a:endParaRPr>
          </a:p>
          <a:p>
            <a:pPr marL="274320" indent="-274320" algn="just" eaLnBrk="1" fontAlgn="auto" hangingPunct="1">
              <a:spcAft>
                <a:spcPts val="0"/>
              </a:spcAft>
              <a:buClr>
                <a:schemeClr val="accent3"/>
              </a:buClr>
              <a:buFont typeface="Arial" pitchFamily="34" charset="0"/>
              <a:buChar char="•"/>
              <a:defRPr/>
            </a:pPr>
            <a:r>
              <a:rPr lang="en-US" sz="2000" dirty="0" smtClean="0">
                <a:solidFill>
                  <a:schemeClr val="accent1">
                    <a:lumMod val="60000"/>
                    <a:lumOff val="40000"/>
                  </a:schemeClr>
                </a:solidFill>
                <a:latin typeface="Comic Sans MS" pitchFamily="66" charset="0"/>
              </a:rPr>
              <a:t>Originate in the </a:t>
            </a:r>
            <a:r>
              <a:rPr lang="en-US" sz="2000" b="1" dirty="0" smtClean="0">
                <a:solidFill>
                  <a:schemeClr val="accent1">
                    <a:lumMod val="60000"/>
                    <a:lumOff val="40000"/>
                  </a:schemeClr>
                </a:solidFill>
                <a:latin typeface="Comic Sans MS" pitchFamily="66" charset="0"/>
              </a:rPr>
              <a:t>upper brainstem reticular core</a:t>
            </a:r>
            <a:r>
              <a:rPr lang="en-US" sz="2000" dirty="0" smtClean="0">
                <a:solidFill>
                  <a:schemeClr val="accent1">
                    <a:lumMod val="60000"/>
                    <a:lumOff val="40000"/>
                  </a:schemeClr>
                </a:solidFill>
                <a:latin typeface="Comic Sans MS" pitchFamily="66" charset="0"/>
              </a:rPr>
              <a:t> and project through synaptic relays in the </a:t>
            </a:r>
            <a:r>
              <a:rPr lang="en-US" sz="2000" b="1" dirty="0" smtClean="0">
                <a:solidFill>
                  <a:schemeClr val="accent1">
                    <a:lumMod val="60000"/>
                    <a:lumOff val="40000"/>
                  </a:schemeClr>
                </a:solidFill>
                <a:latin typeface="Comic Sans MS" pitchFamily="66" charset="0"/>
              </a:rPr>
              <a:t>thalamic nuclei </a:t>
            </a:r>
            <a:r>
              <a:rPr lang="en-US" sz="2000" dirty="0" smtClean="0">
                <a:solidFill>
                  <a:schemeClr val="accent1">
                    <a:lumMod val="60000"/>
                    <a:lumOff val="40000"/>
                  </a:schemeClr>
                </a:solidFill>
                <a:latin typeface="Comic Sans MS" pitchFamily="66" charset="0"/>
              </a:rPr>
              <a:t>to the </a:t>
            </a:r>
            <a:r>
              <a:rPr lang="en-US" sz="2000" b="1" dirty="0" smtClean="0">
                <a:solidFill>
                  <a:schemeClr val="accent1">
                    <a:lumMod val="60000"/>
                    <a:lumOff val="40000"/>
                  </a:schemeClr>
                </a:solidFill>
                <a:latin typeface="Comic Sans MS" pitchFamily="66" charset="0"/>
              </a:rPr>
              <a:t>cerebral cortex</a:t>
            </a:r>
          </a:p>
          <a:p>
            <a:pPr marL="0" indent="0" algn="just" eaLnBrk="1" fontAlgn="auto" hangingPunct="1">
              <a:spcAft>
                <a:spcPts val="0"/>
              </a:spcAft>
              <a:buClr>
                <a:schemeClr val="accent3"/>
              </a:buClr>
              <a:buNone/>
              <a:defRPr/>
            </a:pPr>
            <a:endParaRPr lang="en-US" sz="2000" dirty="0" smtClean="0">
              <a:solidFill>
                <a:schemeClr val="accent1">
                  <a:lumMod val="60000"/>
                  <a:lumOff val="40000"/>
                </a:schemeClr>
              </a:solidFill>
              <a:latin typeface="Comic Sans MS" pitchFamily="66" charset="0"/>
            </a:endParaRPr>
          </a:p>
          <a:p>
            <a:pPr marL="274320" indent="-274320" algn="just" eaLnBrk="1" fontAlgn="auto" hangingPunct="1">
              <a:spcAft>
                <a:spcPts val="0"/>
              </a:spcAft>
              <a:buClr>
                <a:schemeClr val="accent3"/>
              </a:buClr>
              <a:buFont typeface="Arial" pitchFamily="34" charset="0"/>
              <a:buChar char="•"/>
              <a:defRPr/>
            </a:pPr>
            <a:r>
              <a:rPr lang="en-US" sz="2000" dirty="0" smtClean="0">
                <a:solidFill>
                  <a:schemeClr val="accent1">
                    <a:lumMod val="60000"/>
                    <a:lumOff val="40000"/>
                  </a:schemeClr>
                </a:solidFill>
                <a:latin typeface="Comic Sans MS" pitchFamily="66" charset="0"/>
              </a:rPr>
              <a:t>As a result, individuals with bilateral lesions of thalamic </a:t>
            </a:r>
            <a:r>
              <a:rPr lang="en-US" sz="2000" dirty="0" err="1" smtClean="0">
                <a:solidFill>
                  <a:schemeClr val="accent1">
                    <a:lumMod val="60000"/>
                    <a:lumOff val="40000"/>
                  </a:schemeClr>
                </a:solidFill>
                <a:latin typeface="Comic Sans MS" pitchFamily="66" charset="0"/>
              </a:rPr>
              <a:t>intralaminar</a:t>
            </a:r>
            <a:r>
              <a:rPr lang="en-US" sz="2000" dirty="0" smtClean="0">
                <a:solidFill>
                  <a:schemeClr val="accent1">
                    <a:lumMod val="60000"/>
                    <a:lumOff val="40000"/>
                  </a:schemeClr>
                </a:solidFill>
                <a:latin typeface="Comic Sans MS" pitchFamily="66" charset="0"/>
              </a:rPr>
              <a:t> nuclei are lethargic or drowsy</a:t>
            </a:r>
            <a:r>
              <a:rPr lang="en-US" sz="2000" baseline="30000" dirty="0" smtClean="0">
                <a:solidFill>
                  <a:schemeClr val="accent1">
                    <a:lumMod val="60000"/>
                    <a:lumOff val="40000"/>
                  </a:schemeClr>
                </a:solidFill>
                <a:latin typeface="Comic Sans MS" pitchFamily="66" charset="0"/>
              </a:rPr>
              <a:t> </a:t>
            </a:r>
          </a:p>
          <a:p>
            <a:pPr marL="274320" indent="-274320" algn="just" eaLnBrk="1" fontAlgn="auto" hangingPunct="1">
              <a:spcAft>
                <a:spcPts val="0"/>
              </a:spcAft>
              <a:buClr>
                <a:schemeClr val="accent3"/>
              </a:buClr>
              <a:buFont typeface="Arial" pitchFamily="34" charset="0"/>
              <a:buChar char="•"/>
              <a:defRPr/>
            </a:pPr>
            <a:endParaRPr lang="en-US" baseline="30000" dirty="0" smtClean="0">
              <a:solidFill>
                <a:schemeClr val="accent1">
                  <a:lumMod val="60000"/>
                  <a:lumOff val="40000"/>
                </a:schemeClr>
              </a:solidFill>
              <a:latin typeface="Comic Sans MS" pitchFamily="66" charset="0"/>
            </a:endParaRPr>
          </a:p>
          <a:p>
            <a:pPr marL="0" indent="0" eaLnBrk="1" fontAlgn="auto" hangingPunct="1">
              <a:spcAft>
                <a:spcPts val="0"/>
              </a:spcAft>
              <a:buClr>
                <a:schemeClr val="accent3"/>
              </a:buClr>
              <a:buNone/>
              <a:defRPr/>
            </a:pPr>
            <a:endParaRPr lang="en-US" dirty="0" smtClean="0">
              <a:solidFill>
                <a:schemeClr val="accent1">
                  <a:lumMod val="60000"/>
                  <a:lumOff val="40000"/>
                </a:schemeClr>
              </a:solidFill>
              <a:latin typeface="Comic Sans MS" pitchFamily="66" charset="0"/>
            </a:endParaRPr>
          </a:p>
          <a:p>
            <a:pPr marL="274320" indent="-274320" eaLnBrk="1" fontAlgn="auto" hangingPunct="1">
              <a:spcAft>
                <a:spcPts val="0"/>
              </a:spcAft>
              <a:buClr>
                <a:schemeClr val="accent3"/>
              </a:buClr>
              <a:buFont typeface="Arial" pitchFamily="34" charset="0"/>
              <a:buChar char="•"/>
              <a:defRPr/>
            </a:pPr>
            <a:endParaRPr lang="en-US" dirty="0" smtClean="0">
              <a:solidFill>
                <a:srgbClr val="0A02AE"/>
              </a:solidFill>
              <a:latin typeface="Comic Sans MS" pitchFamily="66" charset="0"/>
            </a:endParaRPr>
          </a:p>
        </p:txBody>
      </p:sp>
      <p:pic>
        <p:nvPicPr>
          <p:cNvPr id="19460" name="Picture 7" descr="http://people.eku.edu/ritchisong/301images/Sleep_regula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143000"/>
            <a:ext cx="3429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1930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3850"/>
            <a:ext cx="8229600" cy="438150"/>
          </a:xfrm>
        </p:spPr>
        <p:txBody>
          <a:bodyPr>
            <a:normAutofit fontScale="90000"/>
          </a:bodyPr>
          <a:lstStyle/>
          <a:p>
            <a:pPr eaLnBrk="1" fontAlgn="auto" hangingPunct="1">
              <a:spcAft>
                <a:spcPts val="0"/>
              </a:spcAft>
              <a:defRPr/>
            </a:pPr>
            <a:r>
              <a:rPr lang="en-US" dirty="0" smtClean="0">
                <a:latin typeface="Comic Sans MS" pitchFamily="66" charset="0"/>
              </a:rPr>
              <a:t>RAS</a:t>
            </a:r>
            <a:endParaRPr lang="en-US" dirty="0">
              <a:latin typeface="Comic Sans MS" pitchFamily="66" charset="0"/>
            </a:endParaRPr>
          </a:p>
        </p:txBody>
      </p:sp>
      <p:sp>
        <p:nvSpPr>
          <p:cNvPr id="3" name="Content Placeholder 2"/>
          <p:cNvSpPr>
            <a:spLocks noGrp="1"/>
          </p:cNvSpPr>
          <p:nvPr>
            <p:ph idx="1"/>
          </p:nvPr>
        </p:nvSpPr>
        <p:spPr>
          <a:xfrm>
            <a:off x="228600" y="1066800"/>
            <a:ext cx="5105400" cy="5105400"/>
          </a:xfrm>
        </p:spPr>
        <p:txBody>
          <a:bodyPr>
            <a:normAutofit/>
          </a:bodyPr>
          <a:lstStyle/>
          <a:p>
            <a:pPr marL="0" indent="0">
              <a:lnSpc>
                <a:spcPct val="90000"/>
              </a:lnSpc>
              <a:buNone/>
              <a:defRPr/>
            </a:pPr>
            <a:r>
              <a:rPr lang="en-US" sz="2800" b="1" dirty="0" smtClean="0">
                <a:solidFill>
                  <a:schemeClr val="accent1">
                    <a:lumMod val="60000"/>
                    <a:lumOff val="40000"/>
                  </a:schemeClr>
                </a:solidFill>
                <a:latin typeface="Comic Sans MS" pitchFamily="66" charset="0"/>
                <a:cs typeface="Arial" charset="0"/>
                <a:sym typeface="Wingdings" pitchFamily="2" charset="2"/>
              </a:rPr>
              <a:t>-Lesion in the mid-pons </a:t>
            </a:r>
            <a:r>
              <a:rPr lang="en-US" sz="2800" dirty="0" smtClean="0">
                <a:solidFill>
                  <a:schemeClr val="accent1">
                    <a:lumMod val="60000"/>
                    <a:lumOff val="40000"/>
                  </a:schemeClr>
                </a:solidFill>
                <a:latin typeface="Comic Sans MS" pitchFamily="66" charset="0"/>
                <a:sym typeface="Wingdings" pitchFamily="2" charset="2"/>
              </a:rPr>
              <a:t>&gt;</a:t>
            </a:r>
            <a:r>
              <a:rPr lang="en-US" sz="2800" dirty="0" smtClean="0">
                <a:solidFill>
                  <a:schemeClr val="accent1">
                    <a:lumMod val="60000"/>
                    <a:lumOff val="40000"/>
                  </a:schemeClr>
                </a:solidFill>
                <a:latin typeface="Comic Sans MS" pitchFamily="66" charset="0"/>
                <a:cs typeface="Arabic Typesetting"/>
                <a:sym typeface="Wingdings" pitchFamily="2" charset="2"/>
              </a:rPr>
              <a:t>&gt;&gt;&gt;&gt;&gt;&gt;</a:t>
            </a:r>
            <a:r>
              <a:rPr lang="en-US" sz="2800" b="1" dirty="0" smtClean="0">
                <a:solidFill>
                  <a:schemeClr val="accent1">
                    <a:lumMod val="60000"/>
                    <a:lumOff val="40000"/>
                  </a:schemeClr>
                </a:solidFill>
                <a:latin typeface="Comic Sans MS" pitchFamily="66" charset="0"/>
                <a:cs typeface="Arial" charset="0"/>
                <a:sym typeface="Wingdings" pitchFamily="2" charset="2"/>
              </a:rPr>
              <a:t>unconsciousness </a:t>
            </a:r>
          </a:p>
          <a:p>
            <a:pPr marL="0" indent="0" eaLnBrk="1" fontAlgn="auto" hangingPunct="1">
              <a:lnSpc>
                <a:spcPct val="90000"/>
              </a:lnSpc>
              <a:spcAft>
                <a:spcPts val="0"/>
              </a:spcAft>
              <a:buClr>
                <a:schemeClr val="accent3"/>
              </a:buClr>
              <a:buNone/>
              <a:defRPr/>
            </a:pPr>
            <a:r>
              <a:rPr lang="en-US" b="1" dirty="0" smtClean="0">
                <a:solidFill>
                  <a:schemeClr val="accent1">
                    <a:lumMod val="60000"/>
                    <a:lumOff val="40000"/>
                  </a:schemeClr>
                </a:solidFill>
                <a:latin typeface="Comic Sans MS" pitchFamily="66" charset="0"/>
                <a:cs typeface="Arial" charset="0"/>
                <a:sym typeface="Wingdings" pitchFamily="2" charset="2"/>
              </a:rPr>
              <a:t>-Pons (uppers &amp; middle) and midbrain are essential for wakefulness .</a:t>
            </a:r>
          </a:p>
          <a:p>
            <a:pPr marL="0" indent="0" eaLnBrk="1" fontAlgn="auto" hangingPunct="1">
              <a:lnSpc>
                <a:spcPct val="90000"/>
              </a:lnSpc>
              <a:spcAft>
                <a:spcPts val="0"/>
              </a:spcAft>
              <a:buClr>
                <a:schemeClr val="accent3"/>
              </a:buClr>
              <a:buNone/>
              <a:defRPr/>
            </a:pPr>
            <a:r>
              <a:rPr lang="en-US" sz="2800" b="1" dirty="0" smtClean="0">
                <a:solidFill>
                  <a:schemeClr val="accent1">
                    <a:lumMod val="60000"/>
                    <a:lumOff val="40000"/>
                  </a:schemeClr>
                </a:solidFill>
                <a:latin typeface="Comic Sans MS" pitchFamily="66" charset="0"/>
                <a:cs typeface="Arial" charset="0"/>
                <a:sym typeface="Wingdings" pitchFamily="2" charset="2"/>
              </a:rPr>
              <a:t> </a:t>
            </a:r>
            <a:endParaRPr lang="en-US" sz="2800" b="1" i="0" u="none" dirty="0">
              <a:solidFill>
                <a:schemeClr val="accent1"/>
              </a:solidFill>
              <a:latin typeface="Comic Sans MS" pitchFamily="66" charset="0"/>
              <a:cs typeface="Arial" charset="0"/>
              <a:sym typeface="Wingdings" pitchFamily="2" charset="2"/>
            </a:endParaRPr>
          </a:p>
        </p:txBody>
      </p:sp>
      <p:sp>
        <p:nvSpPr>
          <p:cNvPr id="20484" name="TextBox 3"/>
          <p:cNvSpPr txBox="1">
            <a:spLocks noChangeArrowheads="1"/>
          </p:cNvSpPr>
          <p:nvPr/>
        </p:nvSpPr>
        <p:spPr bwMode="auto">
          <a:xfrm>
            <a:off x="5486400" y="2057400"/>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p>
        </p:txBody>
      </p:sp>
      <p:pic>
        <p:nvPicPr>
          <p:cNvPr id="20485" name="Picture 4" descr="New 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9650" y="457200"/>
            <a:ext cx="45529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Content Placeholder 3" descr="Figure 6: The Brainstem Reticular Formation and the Conventional View of the Ascending Reticular Activating System. A: The brainstem is located between the spinal cord and the diencephalon. It encompasses the medulla oblongata, the pons, and the midbrain. Earlier histological studies indicated that the central and dorsal part of the brainstem extending from the lower medulla to the level of the upper midbrain had an appearance of a “reticulum”. Therefore, this region was labeled as the reticular formation.  B: According to the conventional view, the mesencephalic reticular formation (MRF) is the origin of the ascending reticular activating system that operates through the intralaminar nuclei of the thalamus (ILN) and activates widespread regions of the cortex. As described in the text, this view is incomplete for several reasons.">
            <a:hlinkClick r:id="rId3" tooltip="&quot;Figure 6: The Brainstem Reticular Formation and the Conventional View of the Ascending Reticular Activating System. A: The brainstem is located between the spinal cord and the diencephalon. It encompasses the medulla oblongata, the pons, and the midbrain. Earlier histological studies indicated that the central and dorsal part of the brainstem extending from the lower medulla to the level of the upper midbrain had an appearance of a “reticulum”. Therefore, this region was labeled as the reticular formation.  B: According to the conventional view, the mesencephalic reticular formation (MRF) is the origin of the ascending reticular activating system that operates through the intralaminar nuclei of the thalamus (ILN) and activates widespread regions of the cortex. As described in the text, this view is incomplete for several reasons.&quo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505200"/>
            <a:ext cx="2514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75065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229600" cy="6019800"/>
          </a:xfrm>
        </p:spPr>
        <p:txBody>
          <a:bodyPr>
            <a:normAutofit/>
          </a:bodyPr>
          <a:lstStyle/>
          <a:p>
            <a:pPr marL="0" indent="0" rtl="0" eaLnBrk="1" fontAlgn="auto" hangingPunct="1">
              <a:buNone/>
            </a:pPr>
            <a:r>
              <a:rPr kumimoji="0" lang="en-US" sz="2400" b="1" kern="1200" dirty="0" smtClean="0">
                <a:solidFill>
                  <a:schemeClr val="tx2"/>
                </a:solidFill>
                <a:effectLst/>
                <a:latin typeface="Comic Sans MS" pitchFamily="66" charset="0"/>
              </a:rPr>
              <a:t>Is the brain state in which a person is  being aware of the self and surroundings</a:t>
            </a:r>
            <a:endParaRPr lang="en-US" sz="2400" b="1" dirty="0" smtClean="0">
              <a:solidFill>
                <a:schemeClr val="tx2"/>
              </a:solidFill>
              <a:effectLst/>
              <a:latin typeface="Comic Sans MS" pitchFamily="66" charset="0"/>
            </a:endParaRPr>
          </a:p>
          <a:p>
            <a:pPr marL="0" indent="0" rtl="0" eaLnBrk="1" fontAlgn="auto" hangingPunct="1">
              <a:buNone/>
            </a:pPr>
            <a:endParaRPr kumimoji="0" lang="en-US" sz="2400" b="1" kern="1200" dirty="0" smtClean="0">
              <a:solidFill>
                <a:schemeClr val="tx2"/>
              </a:solidFill>
              <a:effectLst/>
              <a:latin typeface="Comic Sans MS" pitchFamily="66" charset="0"/>
            </a:endParaRPr>
          </a:p>
          <a:p>
            <a:pPr marL="0" indent="0" rtl="0" eaLnBrk="1" fontAlgn="auto" hangingPunct="1">
              <a:buNone/>
            </a:pPr>
            <a:r>
              <a:rPr kumimoji="0" lang="en-US" sz="2400" b="1" kern="1200" dirty="0" smtClean="0">
                <a:solidFill>
                  <a:schemeClr val="tx2"/>
                </a:solidFill>
                <a:effectLst/>
                <a:latin typeface="Comic Sans MS" pitchFamily="66" charset="0"/>
              </a:rPr>
              <a:t>It is a product of electrical activity of the brain</a:t>
            </a:r>
            <a:endParaRPr lang="en-US" sz="2400" b="1" dirty="0" smtClean="0">
              <a:solidFill>
                <a:schemeClr val="tx2"/>
              </a:solidFill>
              <a:effectLst/>
              <a:latin typeface="Comic Sans MS" pitchFamily="66" charset="0"/>
            </a:endParaRPr>
          </a:p>
          <a:p>
            <a:endParaRPr lang="en-US" sz="2400" b="1" dirty="0" smtClean="0">
              <a:solidFill>
                <a:schemeClr val="tx2"/>
              </a:solidFill>
              <a:latin typeface="Comic Sans MS" pitchFamily="66" charset="0"/>
            </a:endParaRPr>
          </a:p>
          <a:p>
            <a:pPr marL="0" indent="0">
              <a:buNone/>
            </a:pPr>
            <a:r>
              <a:rPr lang="en-US" sz="2400" b="1" dirty="0" smtClean="0">
                <a:solidFill>
                  <a:schemeClr val="tx2"/>
                </a:solidFill>
                <a:latin typeface="Comic Sans MS" pitchFamily="66" charset="0"/>
              </a:rPr>
              <a:t>4 levels of consciousness</a:t>
            </a:r>
            <a:endParaRPr lang="en-US" sz="2400" b="1" dirty="0">
              <a:solidFill>
                <a:schemeClr val="tx2"/>
              </a:solidFill>
              <a:latin typeface="Comic Sans MS" pitchFamily="66" charset="0"/>
            </a:endParaRPr>
          </a:p>
          <a:p>
            <a:r>
              <a:rPr lang="en-US" sz="2400" b="1" dirty="0" smtClean="0">
                <a:solidFill>
                  <a:schemeClr val="tx2"/>
                </a:solidFill>
                <a:latin typeface="Comic Sans MS" pitchFamily="66" charset="0"/>
              </a:rPr>
              <a:t>1- </a:t>
            </a:r>
            <a:r>
              <a:rPr lang="en-US" sz="2400" b="1" smtClean="0">
                <a:solidFill>
                  <a:schemeClr val="tx2"/>
                </a:solidFill>
                <a:latin typeface="Comic Sans MS" pitchFamily="66" charset="0"/>
              </a:rPr>
              <a:t>Normal consciousness</a:t>
            </a:r>
            <a:endParaRPr lang="en-US" sz="2400" b="1" dirty="0" smtClean="0">
              <a:solidFill>
                <a:schemeClr val="tx2"/>
              </a:solidFill>
              <a:latin typeface="Comic Sans MS" pitchFamily="66" charset="0"/>
            </a:endParaRPr>
          </a:p>
          <a:p>
            <a:r>
              <a:rPr lang="en-US" sz="2400" b="1" dirty="0" smtClean="0">
                <a:solidFill>
                  <a:schemeClr val="tx2"/>
                </a:solidFill>
                <a:latin typeface="Comic Sans MS" pitchFamily="66" charset="0"/>
              </a:rPr>
              <a:t>2- Clouded</a:t>
            </a:r>
            <a:r>
              <a:rPr lang="en-US" sz="2400" b="1" baseline="0" dirty="0" smtClean="0">
                <a:solidFill>
                  <a:schemeClr val="tx2"/>
                </a:solidFill>
                <a:latin typeface="Comic Sans MS" pitchFamily="66" charset="0"/>
              </a:rPr>
              <a:t> </a:t>
            </a:r>
            <a:r>
              <a:rPr kumimoji="0" lang="en-US" sz="2400" b="1" kern="1200" dirty="0" smtClean="0">
                <a:solidFill>
                  <a:schemeClr val="tx2"/>
                </a:solidFill>
                <a:effectLst/>
                <a:latin typeface="Comic Sans MS" pitchFamily="66" charset="0"/>
              </a:rPr>
              <a:t>consciousness</a:t>
            </a:r>
            <a:endParaRPr lang="en-US" sz="2400" b="1" dirty="0" smtClean="0">
              <a:solidFill>
                <a:schemeClr val="tx2"/>
              </a:solidFill>
              <a:latin typeface="Comic Sans MS" pitchFamily="66" charset="0"/>
            </a:endParaRPr>
          </a:p>
          <a:p>
            <a:r>
              <a:rPr lang="en-US" sz="2400" b="1" dirty="0" smtClean="0">
                <a:solidFill>
                  <a:schemeClr val="tx2"/>
                </a:solidFill>
                <a:latin typeface="Comic Sans MS" pitchFamily="66" charset="0"/>
              </a:rPr>
              <a:t>3-</a:t>
            </a:r>
            <a:r>
              <a:rPr lang="en-US" sz="2400" b="1" baseline="0" dirty="0" smtClean="0">
                <a:solidFill>
                  <a:schemeClr val="tx2"/>
                </a:solidFill>
                <a:latin typeface="Comic Sans MS" pitchFamily="66" charset="0"/>
              </a:rPr>
              <a:t> Sleep</a:t>
            </a:r>
          </a:p>
          <a:p>
            <a:r>
              <a:rPr lang="en-US" sz="2400" b="1" baseline="0" dirty="0" smtClean="0">
                <a:solidFill>
                  <a:schemeClr val="tx2"/>
                </a:solidFill>
                <a:latin typeface="Comic Sans MS" pitchFamily="66" charset="0"/>
              </a:rPr>
              <a:t>4- Coma</a:t>
            </a:r>
            <a:endParaRPr lang="en-US" sz="2400" b="1" dirty="0">
              <a:solidFill>
                <a:schemeClr val="tx2"/>
              </a:solidFill>
              <a:latin typeface="Comic Sans MS" pitchFamily="66" charset="0"/>
            </a:endParaRPr>
          </a:p>
        </p:txBody>
      </p:sp>
      <p:pic>
        <p:nvPicPr>
          <p:cNvPr id="2054" name="Picture 6" descr="Image result for SELF AWARE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667000"/>
            <a:ext cx="4114800" cy="3824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1104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28600" y="76200"/>
            <a:ext cx="8229600" cy="762000"/>
          </a:xfrm>
        </p:spPr>
        <p:txBody>
          <a:bodyPr>
            <a:normAutofit fontScale="90000"/>
          </a:bodyPr>
          <a:lstStyle/>
          <a:p>
            <a:pPr eaLnBrk="1" fontAlgn="auto" hangingPunct="1">
              <a:spcAft>
                <a:spcPts val="0"/>
              </a:spcAft>
              <a:defRPr/>
            </a:pPr>
            <a:r>
              <a:rPr lang="en-US" dirty="0" smtClean="0">
                <a:latin typeface="Comic Sans MS" pitchFamily="66" charset="0"/>
              </a:rPr>
              <a:t>Sensory inputs to RAS</a:t>
            </a:r>
          </a:p>
        </p:txBody>
      </p:sp>
      <p:pic>
        <p:nvPicPr>
          <p:cNvPr id="21507" name="Content Placeholder 3" descr="the reticular activating system"/>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990600"/>
            <a:ext cx="8610600" cy="5562600"/>
          </a:xfrm>
        </p:spPr>
      </p:pic>
    </p:spTree>
    <p:extLst>
      <p:ext uri="{BB962C8B-B14F-4D97-AF65-F5344CB8AC3E}">
        <p14:creationId xmlns:p14="http://schemas.microsoft.com/office/powerpoint/2010/main" val="29153786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28600" y="0"/>
            <a:ext cx="8229600" cy="1200150"/>
          </a:xfrm>
        </p:spPr>
        <p:txBody>
          <a:bodyPr>
            <a:normAutofit fontScale="90000"/>
          </a:bodyPr>
          <a:lstStyle/>
          <a:p>
            <a:pPr eaLnBrk="1" fontAlgn="auto" hangingPunct="1">
              <a:spcAft>
                <a:spcPts val="0"/>
              </a:spcAft>
              <a:defRPr/>
            </a:pPr>
            <a:r>
              <a:rPr lang="en-US" dirty="0" smtClean="0">
                <a:latin typeface="Comic Sans MS" pitchFamily="66" charset="0"/>
              </a:rPr>
              <a:t>Functions of RAS:</a:t>
            </a:r>
            <a:br>
              <a:rPr lang="en-US" dirty="0" smtClean="0">
                <a:latin typeface="Comic Sans MS" pitchFamily="66" charset="0"/>
              </a:rPr>
            </a:br>
            <a:endParaRPr lang="en-US" sz="3600" dirty="0" smtClean="0">
              <a:solidFill>
                <a:schemeClr val="accent1">
                  <a:lumMod val="60000"/>
                  <a:lumOff val="40000"/>
                </a:schemeClr>
              </a:solidFill>
              <a:latin typeface="Comic Sans MS" pitchFamily="66" charset="0"/>
            </a:endParaRPr>
          </a:p>
        </p:txBody>
      </p:sp>
      <p:sp>
        <p:nvSpPr>
          <p:cNvPr id="3" name="Content Placeholder 2"/>
          <p:cNvSpPr>
            <a:spLocks noGrp="1"/>
          </p:cNvSpPr>
          <p:nvPr>
            <p:ph idx="1"/>
          </p:nvPr>
        </p:nvSpPr>
        <p:spPr>
          <a:xfrm>
            <a:off x="76200" y="990600"/>
            <a:ext cx="8991600" cy="5562600"/>
          </a:xfrm>
        </p:spPr>
        <p:txBody>
          <a:bodyPr rtlCol="0">
            <a:normAutofit/>
          </a:bodyPr>
          <a:lstStyle/>
          <a:p>
            <a:pPr marL="0" indent="0" algn="just">
              <a:buNone/>
              <a:defRPr/>
            </a:pPr>
            <a:r>
              <a:rPr lang="en-US" sz="2000" b="1" dirty="0" smtClean="0">
                <a:solidFill>
                  <a:schemeClr val="accent1">
                    <a:lumMod val="75000"/>
                  </a:schemeClr>
                </a:solidFill>
                <a:latin typeface="Comic Sans MS" pitchFamily="66" charset="0"/>
              </a:rPr>
              <a:t>1- </a:t>
            </a:r>
            <a:r>
              <a:rPr lang="en-US" sz="2000" b="1" dirty="0">
                <a:solidFill>
                  <a:schemeClr val="accent1">
                    <a:lumMod val="75000"/>
                  </a:schemeClr>
                </a:solidFill>
                <a:latin typeface="Comic Sans MS" pitchFamily="66" charset="0"/>
              </a:rPr>
              <a:t>Regulating sleep-wake transitions</a:t>
            </a:r>
            <a:endParaRPr lang="en-US" sz="2000" b="1" dirty="0" smtClean="0">
              <a:solidFill>
                <a:schemeClr val="accent1">
                  <a:lumMod val="75000"/>
                </a:schemeClr>
              </a:solidFill>
              <a:latin typeface="Comic Sans MS" pitchFamily="66" charset="0"/>
            </a:endParaRPr>
          </a:p>
          <a:p>
            <a:pPr marL="0" indent="0" algn="just">
              <a:buNone/>
              <a:defRPr/>
            </a:pPr>
            <a:r>
              <a:rPr lang="en-US" sz="2000" b="1" dirty="0" smtClean="0">
                <a:solidFill>
                  <a:schemeClr val="accent1">
                    <a:lumMod val="75000"/>
                  </a:schemeClr>
                </a:solidFill>
                <a:latin typeface="Comic Sans MS" pitchFamily="66" charset="0"/>
              </a:rPr>
              <a:t>	If inhibitory area activity increase</a:t>
            </a:r>
            <a:r>
              <a:rPr lang="en-US" sz="2000" b="1" dirty="0" smtClean="0">
                <a:solidFill>
                  <a:schemeClr val="accent1">
                    <a:lumMod val="75000"/>
                  </a:schemeClr>
                </a:solidFill>
                <a:latin typeface="Comic Sans MS" pitchFamily="66" charset="0"/>
                <a:cs typeface="Arabic Typesetting"/>
              </a:rPr>
              <a:t> &gt;&gt;&gt;&gt; reduce the activity 	of </a:t>
            </a:r>
            <a:r>
              <a:rPr lang="en-US" sz="2000" b="1" dirty="0" smtClean="0">
                <a:solidFill>
                  <a:schemeClr val="accent1">
                    <a:lumMod val="75000"/>
                  </a:schemeClr>
                </a:solidFill>
                <a:latin typeface="Comic Sans MS" pitchFamily="66" charset="0"/>
              </a:rPr>
              <a:t>RAS</a:t>
            </a:r>
            <a:r>
              <a:rPr lang="en-US" sz="2000" b="1" dirty="0">
                <a:solidFill>
                  <a:schemeClr val="accent1">
                    <a:lumMod val="75000"/>
                  </a:schemeClr>
                </a:solidFill>
                <a:latin typeface="Comic Sans MS" pitchFamily="66" charset="0"/>
                <a:cs typeface="Arabic Typesetting"/>
              </a:rPr>
              <a:t> </a:t>
            </a:r>
            <a:r>
              <a:rPr lang="en-US" sz="2000" b="1" dirty="0" smtClean="0">
                <a:solidFill>
                  <a:schemeClr val="accent1">
                    <a:lumMod val="75000"/>
                  </a:schemeClr>
                </a:solidFill>
                <a:latin typeface="Comic Sans MS" pitchFamily="66" charset="0"/>
                <a:cs typeface="Arabic Typesetting"/>
              </a:rPr>
              <a:t>&gt;&gt;&gt;&gt;&gt; less</a:t>
            </a:r>
            <a:r>
              <a:rPr lang="en-US" sz="2000" b="1" dirty="0" smtClean="0">
                <a:solidFill>
                  <a:schemeClr val="accent1">
                    <a:lumMod val="75000"/>
                  </a:schemeClr>
                </a:solidFill>
                <a:latin typeface="Comic Sans MS" pitchFamily="66" charset="0"/>
              </a:rPr>
              <a:t> afferent signal to the CC </a:t>
            </a:r>
            <a:r>
              <a:rPr lang="en-US" sz="2000" b="1" dirty="0" smtClean="0">
                <a:solidFill>
                  <a:schemeClr val="accent1">
                    <a:lumMod val="75000"/>
                  </a:schemeClr>
                </a:solidFill>
                <a:latin typeface="Comic Sans MS" pitchFamily="66" charset="0"/>
                <a:cs typeface="Arabic Typesetting"/>
              </a:rPr>
              <a:t>&gt;&gt;&gt;&gt;&gt; sleep</a:t>
            </a:r>
          </a:p>
          <a:p>
            <a:pPr algn="just">
              <a:buFont typeface="Arial" pitchFamily="34" charset="0"/>
              <a:buChar char="•"/>
              <a:defRPr/>
            </a:pPr>
            <a:endParaRPr lang="en-US" sz="2000" b="1" dirty="0" smtClean="0">
              <a:solidFill>
                <a:schemeClr val="accent1">
                  <a:lumMod val="75000"/>
                </a:schemeClr>
              </a:solidFill>
              <a:latin typeface="Comic Sans MS" pitchFamily="66" charset="0"/>
            </a:endParaRPr>
          </a:p>
          <a:p>
            <a:pPr algn="just">
              <a:buFont typeface="Arial" pitchFamily="34" charset="0"/>
              <a:buChar char="•"/>
              <a:defRPr/>
            </a:pPr>
            <a:r>
              <a:rPr lang="en-US" sz="2000" b="1" dirty="0" smtClean="0">
                <a:solidFill>
                  <a:schemeClr val="accent1">
                    <a:lumMod val="75000"/>
                  </a:schemeClr>
                </a:solidFill>
                <a:latin typeface="Comic Sans MS" pitchFamily="66" charset="0"/>
              </a:rPr>
              <a:t>2-Attention: </a:t>
            </a:r>
          </a:p>
          <a:p>
            <a:pPr marL="0" indent="0" algn="just">
              <a:buNone/>
              <a:defRPr/>
            </a:pPr>
            <a:r>
              <a:rPr lang="en-US" sz="2000" b="1" dirty="0">
                <a:solidFill>
                  <a:schemeClr val="accent1">
                    <a:lumMod val="75000"/>
                  </a:schemeClr>
                </a:solidFill>
                <a:latin typeface="Comic Sans MS" pitchFamily="66" charset="0"/>
              </a:rPr>
              <a:t>	</a:t>
            </a:r>
            <a:r>
              <a:rPr lang="en-US" sz="2000" b="1" dirty="0" smtClean="0">
                <a:solidFill>
                  <a:schemeClr val="accent1">
                    <a:lumMod val="75000"/>
                  </a:schemeClr>
                </a:solidFill>
                <a:latin typeface="Comic Sans MS" pitchFamily="66" charset="0"/>
              </a:rPr>
              <a:t>RAS </a:t>
            </a:r>
            <a:r>
              <a:rPr lang="en-US" sz="2000" b="1" dirty="0">
                <a:solidFill>
                  <a:schemeClr val="accent1">
                    <a:lumMod val="75000"/>
                  </a:schemeClr>
                </a:solidFill>
                <a:latin typeface="Comic Sans MS" pitchFamily="66" charset="0"/>
              </a:rPr>
              <a:t>mediate transitions from relaxed wakefulness to  of high </a:t>
            </a:r>
            <a:r>
              <a:rPr lang="en-US" sz="2000" b="1" dirty="0" smtClean="0">
                <a:solidFill>
                  <a:schemeClr val="accent1">
                    <a:lumMod val="75000"/>
                  </a:schemeClr>
                </a:solidFill>
                <a:latin typeface="Comic Sans MS" pitchFamily="66" charset="0"/>
              </a:rPr>
              <a:t>	attention</a:t>
            </a:r>
          </a:p>
          <a:p>
            <a:pPr>
              <a:buFont typeface="Arial" pitchFamily="34" charset="0"/>
              <a:buChar char="•"/>
              <a:defRPr/>
            </a:pPr>
            <a:endParaRPr lang="en-US" sz="2000" b="1" dirty="0" smtClean="0">
              <a:solidFill>
                <a:schemeClr val="accent1">
                  <a:lumMod val="75000"/>
                </a:schemeClr>
              </a:solidFill>
              <a:latin typeface="Comic Sans MS" pitchFamily="66" charset="0"/>
            </a:endParaRPr>
          </a:p>
          <a:p>
            <a:pPr>
              <a:buFont typeface="Arial" pitchFamily="34" charset="0"/>
              <a:buChar char="•"/>
              <a:defRPr/>
            </a:pPr>
            <a:r>
              <a:rPr lang="en-US" sz="2000" b="1" dirty="0" smtClean="0">
                <a:solidFill>
                  <a:schemeClr val="accent1">
                    <a:lumMod val="75000"/>
                  </a:schemeClr>
                </a:solidFill>
                <a:latin typeface="Comic Sans MS" pitchFamily="66" charset="0"/>
              </a:rPr>
              <a:t>3-RAS </a:t>
            </a:r>
            <a:r>
              <a:rPr lang="en-US" sz="2000" b="1" dirty="0">
                <a:solidFill>
                  <a:schemeClr val="accent1">
                    <a:lumMod val="75000"/>
                  </a:schemeClr>
                </a:solidFill>
                <a:latin typeface="Comic Sans MS" pitchFamily="66" charset="0"/>
              </a:rPr>
              <a:t>and </a:t>
            </a:r>
            <a:r>
              <a:rPr lang="en-US" sz="2000" b="1" dirty="0" smtClean="0">
                <a:solidFill>
                  <a:schemeClr val="accent1">
                    <a:lumMod val="75000"/>
                  </a:schemeClr>
                </a:solidFill>
                <a:latin typeface="Comic Sans MS" pitchFamily="66" charset="0"/>
              </a:rPr>
              <a:t>learning:</a:t>
            </a:r>
          </a:p>
          <a:p>
            <a:pPr marL="0" indent="0">
              <a:buNone/>
              <a:defRPr/>
            </a:pPr>
            <a:r>
              <a:rPr lang="en-US" sz="2000" b="1" dirty="0">
                <a:solidFill>
                  <a:schemeClr val="accent1">
                    <a:lumMod val="75000"/>
                  </a:schemeClr>
                </a:solidFill>
                <a:latin typeface="Comic Sans MS" pitchFamily="66" charset="0"/>
              </a:rPr>
              <a:t>	</a:t>
            </a:r>
            <a:r>
              <a:rPr lang="en-US" sz="2000" b="1" dirty="0" smtClean="0">
                <a:solidFill>
                  <a:schemeClr val="accent1">
                    <a:lumMod val="75000"/>
                  </a:schemeClr>
                </a:solidFill>
                <a:latin typeface="Comic Sans MS" pitchFamily="66" charset="0"/>
              </a:rPr>
              <a:t>-The </a:t>
            </a:r>
            <a:r>
              <a:rPr lang="en-US" sz="2000" b="1" dirty="0">
                <a:solidFill>
                  <a:schemeClr val="accent1">
                    <a:lumMod val="75000"/>
                  </a:schemeClr>
                </a:solidFill>
                <a:latin typeface="Comic Sans MS" pitchFamily="66" charset="0"/>
              </a:rPr>
              <a:t>RAS is the center of balance for the other systems </a:t>
            </a:r>
            <a:r>
              <a:rPr lang="en-US" sz="2000" b="1" dirty="0" smtClean="0">
                <a:solidFill>
                  <a:schemeClr val="accent1">
                    <a:lumMod val="75000"/>
                  </a:schemeClr>
                </a:solidFill>
                <a:latin typeface="Comic Sans MS" pitchFamily="66" charset="0"/>
              </a:rPr>
              <a:t>	involved </a:t>
            </a:r>
            <a:r>
              <a:rPr lang="en-US" sz="2000" b="1" dirty="0">
                <a:solidFill>
                  <a:schemeClr val="accent1">
                    <a:lumMod val="75000"/>
                  </a:schemeClr>
                </a:solidFill>
                <a:latin typeface="Comic Sans MS" pitchFamily="66" charset="0"/>
              </a:rPr>
              <a:t>in learning, self-control or inhibition, and motivation. </a:t>
            </a:r>
          </a:p>
          <a:p>
            <a:pPr marL="0" indent="0">
              <a:buNone/>
              <a:defRPr/>
            </a:pPr>
            <a:r>
              <a:rPr lang="en-US" sz="2000" b="1" dirty="0" smtClean="0">
                <a:solidFill>
                  <a:schemeClr val="accent1">
                    <a:lumMod val="75000"/>
                  </a:schemeClr>
                </a:solidFill>
                <a:latin typeface="Comic Sans MS" pitchFamily="66" charset="0"/>
              </a:rPr>
              <a:t>	-Provides </a:t>
            </a:r>
            <a:r>
              <a:rPr lang="en-US" sz="2000" b="1" dirty="0">
                <a:solidFill>
                  <a:schemeClr val="accent1">
                    <a:lumMod val="75000"/>
                  </a:schemeClr>
                </a:solidFill>
                <a:latin typeface="Comic Sans MS" pitchFamily="66" charset="0"/>
              </a:rPr>
              <a:t>the neural connections for processing and learning of </a:t>
            </a:r>
            <a:r>
              <a:rPr lang="en-US" sz="2000" b="1" dirty="0" smtClean="0">
                <a:solidFill>
                  <a:schemeClr val="accent1">
                    <a:lumMod val="75000"/>
                  </a:schemeClr>
                </a:solidFill>
                <a:latin typeface="Comic Sans MS" pitchFamily="66" charset="0"/>
              </a:rPr>
              <a:t>	information</a:t>
            </a:r>
            <a:r>
              <a:rPr lang="en-US" sz="2000" b="1" dirty="0">
                <a:solidFill>
                  <a:schemeClr val="accent1">
                    <a:lumMod val="75000"/>
                  </a:schemeClr>
                </a:solidFill>
                <a:latin typeface="Comic Sans MS" pitchFamily="66" charset="0"/>
              </a:rPr>
              <a:t>, </a:t>
            </a:r>
          </a:p>
          <a:p>
            <a:pPr marL="0" indent="0">
              <a:buNone/>
              <a:defRPr/>
            </a:pPr>
            <a:r>
              <a:rPr lang="en-US" sz="2000" b="1" dirty="0" smtClean="0">
                <a:solidFill>
                  <a:schemeClr val="accent1">
                    <a:lumMod val="75000"/>
                  </a:schemeClr>
                </a:solidFill>
                <a:latin typeface="Comic Sans MS" pitchFamily="66" charset="0"/>
              </a:rPr>
              <a:t>	-Selective  </a:t>
            </a:r>
            <a:r>
              <a:rPr lang="en-US" sz="2000" b="1" dirty="0">
                <a:solidFill>
                  <a:schemeClr val="accent1">
                    <a:lumMod val="75000"/>
                  </a:schemeClr>
                </a:solidFill>
                <a:latin typeface="Comic Sans MS" pitchFamily="66" charset="0"/>
              </a:rPr>
              <a:t>attention (to the correct task) </a:t>
            </a:r>
          </a:p>
          <a:p>
            <a:pPr marL="0" indent="0" algn="just">
              <a:buNone/>
              <a:defRPr/>
            </a:pPr>
            <a:endParaRPr lang="en-US" sz="2000" b="1" dirty="0" smtClean="0">
              <a:solidFill>
                <a:schemeClr val="accent1">
                  <a:lumMod val="75000"/>
                </a:schemeClr>
              </a:solidFill>
              <a:latin typeface="Comic Sans MS" pitchFamily="66" charset="0"/>
            </a:endParaRPr>
          </a:p>
          <a:p>
            <a:pPr marL="274320" indent="-274320" algn="just" eaLnBrk="1" fontAlgn="auto" hangingPunct="1">
              <a:spcAft>
                <a:spcPts val="0"/>
              </a:spcAft>
              <a:buClr>
                <a:schemeClr val="accent3"/>
              </a:buClr>
              <a:buFont typeface="Arial" pitchFamily="34" charset="0"/>
              <a:buChar char="•"/>
              <a:defRPr/>
            </a:pPr>
            <a:endParaRPr lang="en-US" sz="8000" dirty="0" smtClean="0">
              <a:latin typeface="Comic Sans MS" pitchFamily="66" charset="0"/>
            </a:endParaRPr>
          </a:p>
        </p:txBody>
      </p:sp>
    </p:spTree>
    <p:extLst>
      <p:ext uri="{BB962C8B-B14F-4D97-AF65-F5344CB8AC3E}">
        <p14:creationId xmlns:p14="http://schemas.microsoft.com/office/powerpoint/2010/main" val="15949975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28600"/>
            <a:ext cx="8229600" cy="1143000"/>
          </a:xfrm>
        </p:spPr>
        <p:txBody>
          <a:bodyPr>
            <a:normAutofit fontScale="90000"/>
          </a:bodyPr>
          <a:lstStyle/>
          <a:p>
            <a:pPr eaLnBrk="1" fontAlgn="auto" hangingPunct="1">
              <a:spcAft>
                <a:spcPts val="0"/>
              </a:spcAft>
              <a:defRPr/>
            </a:pPr>
            <a:r>
              <a:rPr lang="en-US" sz="4400" dirty="0" smtClean="0">
                <a:solidFill>
                  <a:schemeClr val="accent2"/>
                </a:solidFill>
                <a:latin typeface="Comic Sans MS" pitchFamily="66" charset="0"/>
              </a:rPr>
              <a:t>RAS </a:t>
            </a:r>
            <a:r>
              <a:rPr lang="en-US" sz="4400" dirty="0" err="1" smtClean="0">
                <a:solidFill>
                  <a:schemeClr val="accent2"/>
                </a:solidFill>
                <a:latin typeface="Comic Sans MS" pitchFamily="66" charset="0"/>
              </a:rPr>
              <a:t>dysfucntion</a:t>
            </a:r>
            <a:r>
              <a:rPr lang="en-US" sz="4400" dirty="0" smtClean="0">
                <a:latin typeface="Comic Sans MS" pitchFamily="66" charset="0"/>
              </a:rPr>
              <a:t/>
            </a:r>
            <a:br>
              <a:rPr lang="en-US" sz="4400" dirty="0" smtClean="0">
                <a:latin typeface="Comic Sans MS" pitchFamily="66" charset="0"/>
              </a:rPr>
            </a:br>
            <a:endParaRPr lang="en-US" sz="4400" dirty="0" smtClean="0">
              <a:latin typeface="Comic Sans MS" pitchFamily="66" charset="0"/>
            </a:endParaRPr>
          </a:p>
        </p:txBody>
      </p:sp>
      <p:sp>
        <p:nvSpPr>
          <p:cNvPr id="3" name="Content Placeholder 2"/>
          <p:cNvSpPr>
            <a:spLocks noGrp="1"/>
          </p:cNvSpPr>
          <p:nvPr>
            <p:ph idx="1"/>
          </p:nvPr>
        </p:nvSpPr>
        <p:spPr>
          <a:xfrm>
            <a:off x="152400" y="1066800"/>
            <a:ext cx="8229600" cy="5181600"/>
          </a:xfrm>
        </p:spPr>
        <p:txBody>
          <a:bodyPr>
            <a:normAutofit fontScale="92500" lnSpcReduction="20000"/>
          </a:bodyPr>
          <a:lstStyle/>
          <a:p>
            <a:pPr marL="274320" indent="-274320" eaLnBrk="1" fontAlgn="auto" hangingPunct="1">
              <a:spcAft>
                <a:spcPts val="0"/>
              </a:spcAft>
              <a:buClr>
                <a:schemeClr val="accent3"/>
              </a:buClr>
              <a:buFont typeface="Wingdings 2" pitchFamily="18" charset="2"/>
              <a:buNone/>
              <a:defRPr/>
            </a:pPr>
            <a:r>
              <a:rPr lang="en-US" sz="2000" dirty="0" smtClean="0">
                <a:solidFill>
                  <a:schemeClr val="accent1">
                    <a:lumMod val="60000"/>
                    <a:lumOff val="40000"/>
                  </a:schemeClr>
                </a:solidFill>
                <a:latin typeface="Comic Sans MS" pitchFamily="66" charset="0"/>
              </a:rPr>
              <a:t>	</a:t>
            </a:r>
            <a:r>
              <a:rPr lang="en-US" sz="2400" b="1" dirty="0" smtClean="0">
                <a:solidFill>
                  <a:schemeClr val="accent1">
                    <a:lumMod val="75000"/>
                  </a:schemeClr>
                </a:solidFill>
                <a:latin typeface="Comic Sans MS" pitchFamily="66" charset="0"/>
              </a:rPr>
              <a:t>If RAS is depressed:</a:t>
            </a:r>
          </a:p>
          <a:p>
            <a:pPr lvl="1" indent="-274320">
              <a:buClr>
                <a:schemeClr val="accent3"/>
              </a:buClr>
              <a:buFont typeface="Wingdings 2" pitchFamily="18" charset="2"/>
              <a:buNone/>
              <a:defRPr/>
            </a:pPr>
            <a:r>
              <a:rPr lang="en-US" sz="2200" b="1" dirty="0" smtClean="0">
                <a:solidFill>
                  <a:schemeClr val="accent1">
                    <a:lumMod val="75000"/>
                  </a:schemeClr>
                </a:solidFill>
                <a:latin typeface="Comic Sans MS" pitchFamily="66" charset="0"/>
              </a:rPr>
              <a:t>	An under-aroused cortex</a:t>
            </a:r>
          </a:p>
          <a:p>
            <a:pPr lvl="1" indent="-274320">
              <a:buClr>
                <a:schemeClr val="accent3"/>
              </a:buClr>
              <a:buFont typeface="Wingdings 2" pitchFamily="18" charset="2"/>
              <a:buNone/>
              <a:defRPr/>
            </a:pPr>
            <a:r>
              <a:rPr lang="en-US" sz="2200" b="1" dirty="0" smtClean="0">
                <a:solidFill>
                  <a:schemeClr val="accent1">
                    <a:lumMod val="75000"/>
                  </a:schemeClr>
                </a:solidFill>
                <a:latin typeface="Comic Sans MS" pitchFamily="66" charset="0"/>
              </a:rPr>
              <a:t>	Difficulty in learning</a:t>
            </a:r>
          </a:p>
          <a:p>
            <a:pPr lvl="1" indent="-274320">
              <a:buClr>
                <a:schemeClr val="accent3"/>
              </a:buClr>
              <a:buFont typeface="Wingdings 2" pitchFamily="18" charset="2"/>
              <a:buNone/>
              <a:defRPr/>
            </a:pPr>
            <a:r>
              <a:rPr lang="en-US" sz="2200" b="1" dirty="0" smtClean="0">
                <a:solidFill>
                  <a:schemeClr val="accent1">
                    <a:lumMod val="75000"/>
                  </a:schemeClr>
                </a:solidFill>
                <a:latin typeface="Comic Sans MS" pitchFamily="66" charset="0"/>
              </a:rPr>
              <a:t>	Poor memory</a:t>
            </a:r>
          </a:p>
          <a:p>
            <a:pPr lvl="1" indent="-274320">
              <a:buClr>
                <a:schemeClr val="accent3"/>
              </a:buClr>
              <a:buFont typeface="Wingdings 2" pitchFamily="18" charset="2"/>
              <a:buNone/>
              <a:defRPr/>
            </a:pPr>
            <a:r>
              <a:rPr lang="en-US" sz="2200" b="1" dirty="0" smtClean="0">
                <a:solidFill>
                  <a:schemeClr val="accent1">
                    <a:lumMod val="75000"/>
                  </a:schemeClr>
                </a:solidFill>
                <a:latin typeface="Comic Sans MS" pitchFamily="66" charset="0"/>
              </a:rPr>
              <a:t>	Little self-control</a:t>
            </a:r>
          </a:p>
          <a:p>
            <a:pPr lvl="1" indent="-274320">
              <a:buClr>
                <a:schemeClr val="accent3"/>
              </a:buClr>
              <a:buFont typeface="Wingdings 2" pitchFamily="18" charset="2"/>
              <a:buNone/>
              <a:defRPr/>
            </a:pPr>
            <a:r>
              <a:rPr lang="en-US" sz="2200" b="1" dirty="0" smtClean="0">
                <a:solidFill>
                  <a:schemeClr val="accent1">
                    <a:lumMod val="75000"/>
                  </a:schemeClr>
                </a:solidFill>
                <a:latin typeface="Comic Sans MS" pitchFamily="66" charset="0"/>
              </a:rPr>
              <a:t>	lack of consciousness or even coma. </a:t>
            </a:r>
          </a:p>
          <a:p>
            <a:pPr marL="274320" indent="-274320" eaLnBrk="1" fontAlgn="auto" hangingPunct="1">
              <a:spcAft>
                <a:spcPts val="0"/>
              </a:spcAft>
              <a:buClr>
                <a:schemeClr val="accent3"/>
              </a:buClr>
              <a:buFont typeface="Wingdings 2" pitchFamily="18" charset="2"/>
              <a:buNone/>
              <a:defRPr/>
            </a:pPr>
            <a:endParaRPr lang="en-US" sz="2400" b="1" dirty="0" smtClean="0">
              <a:solidFill>
                <a:schemeClr val="accent1">
                  <a:lumMod val="75000"/>
                </a:schemeClr>
              </a:solidFill>
              <a:latin typeface="Comic Sans MS" pitchFamily="66" charset="0"/>
            </a:endParaRPr>
          </a:p>
          <a:p>
            <a:pPr marL="274320" indent="-274320" eaLnBrk="1" fontAlgn="auto" hangingPunct="1">
              <a:spcAft>
                <a:spcPts val="0"/>
              </a:spcAft>
              <a:buClr>
                <a:schemeClr val="accent3"/>
              </a:buClr>
              <a:buFont typeface="Arial" pitchFamily="34" charset="0"/>
              <a:buChar char="•"/>
              <a:defRPr/>
            </a:pPr>
            <a:endParaRPr lang="en-US" sz="2400" b="1" dirty="0" smtClean="0">
              <a:solidFill>
                <a:schemeClr val="accent1">
                  <a:lumMod val="75000"/>
                </a:schemeClr>
              </a:solidFill>
              <a:latin typeface="Comic Sans MS" pitchFamily="66" charset="0"/>
            </a:endParaRPr>
          </a:p>
          <a:p>
            <a:pPr marL="0" indent="0" eaLnBrk="1" fontAlgn="auto" hangingPunct="1">
              <a:spcAft>
                <a:spcPts val="0"/>
              </a:spcAft>
              <a:buClr>
                <a:schemeClr val="accent3"/>
              </a:buClr>
              <a:buNone/>
              <a:defRPr/>
            </a:pPr>
            <a:r>
              <a:rPr lang="en-US" sz="2400" b="1" dirty="0" smtClean="0">
                <a:solidFill>
                  <a:schemeClr val="accent1">
                    <a:lumMod val="75000"/>
                  </a:schemeClr>
                </a:solidFill>
                <a:latin typeface="Comic Sans MS" pitchFamily="66" charset="0"/>
              </a:rPr>
              <a:t>If the RAS is too excited,</a:t>
            </a:r>
          </a:p>
          <a:p>
            <a:pPr marL="0" indent="0" eaLnBrk="1" fontAlgn="auto" hangingPunct="1">
              <a:spcAft>
                <a:spcPts val="0"/>
              </a:spcAft>
              <a:buClr>
                <a:schemeClr val="accent3"/>
              </a:buClr>
              <a:buNone/>
              <a:defRPr/>
            </a:pPr>
            <a:r>
              <a:rPr lang="en-US" sz="2200" b="1" dirty="0" smtClean="0">
                <a:solidFill>
                  <a:schemeClr val="accent1">
                    <a:lumMod val="75000"/>
                  </a:schemeClr>
                </a:solidFill>
                <a:latin typeface="Comic Sans MS" pitchFamily="66" charset="0"/>
              </a:rPr>
              <a:t>Over aroused  cortex </a:t>
            </a:r>
            <a:endParaRPr lang="en-US" sz="2400" b="1" dirty="0" smtClean="0">
              <a:solidFill>
                <a:schemeClr val="accent1">
                  <a:lumMod val="75000"/>
                </a:schemeClr>
              </a:solidFill>
              <a:latin typeface="Comic Sans MS" pitchFamily="66" charset="0"/>
            </a:endParaRPr>
          </a:p>
          <a:p>
            <a:pPr>
              <a:buNone/>
              <a:defRPr/>
            </a:pPr>
            <a:r>
              <a:rPr lang="en-US" sz="2400" b="1" dirty="0" smtClean="0">
                <a:solidFill>
                  <a:schemeClr val="accent1">
                    <a:lumMod val="75000"/>
                  </a:schemeClr>
                </a:solidFill>
                <a:latin typeface="Comic Sans MS" pitchFamily="66" charset="0"/>
              </a:rPr>
              <a:t>Hyper-vigilance (</a:t>
            </a:r>
            <a:r>
              <a:rPr lang="en-US" sz="2400" dirty="0">
                <a:solidFill>
                  <a:schemeClr val="accent1">
                    <a:lumMod val="75000"/>
                  </a:schemeClr>
                </a:solidFill>
                <a:latin typeface="Comic Sans MS" pitchFamily="66" charset="0"/>
              </a:rPr>
              <a:t>sensory sensitivity </a:t>
            </a:r>
            <a:r>
              <a:rPr lang="en-US" sz="2400" dirty="0" smtClean="0">
                <a:solidFill>
                  <a:schemeClr val="accent1">
                    <a:lumMod val="75000"/>
                  </a:schemeClr>
                </a:solidFill>
                <a:latin typeface="Comic Sans MS" pitchFamily="66" charset="0"/>
              </a:rPr>
              <a:t>)</a:t>
            </a:r>
            <a:endParaRPr lang="en-US" sz="2400" b="1" dirty="0" smtClean="0">
              <a:solidFill>
                <a:schemeClr val="accent1">
                  <a:lumMod val="75000"/>
                </a:schemeClr>
              </a:solidFill>
              <a:latin typeface="Comic Sans MS" pitchFamily="66" charset="0"/>
            </a:endParaRPr>
          </a:p>
          <a:p>
            <a:pPr marL="274320" indent="-274320" eaLnBrk="1" fontAlgn="auto" hangingPunct="1">
              <a:spcAft>
                <a:spcPts val="0"/>
              </a:spcAft>
              <a:buClr>
                <a:schemeClr val="accent3"/>
              </a:buClr>
              <a:buFont typeface="Wingdings 2" pitchFamily="18" charset="2"/>
              <a:buNone/>
              <a:defRPr/>
            </a:pPr>
            <a:r>
              <a:rPr lang="en-US" sz="2200" b="1" dirty="0" smtClean="0">
                <a:solidFill>
                  <a:schemeClr val="accent1">
                    <a:lumMod val="75000"/>
                  </a:schemeClr>
                </a:solidFill>
                <a:latin typeface="Comic Sans MS" pitchFamily="66" charset="0"/>
              </a:rPr>
              <a:t>Touching everything</a:t>
            </a:r>
          </a:p>
          <a:p>
            <a:pPr marL="274320" indent="-274320" eaLnBrk="1" fontAlgn="auto" hangingPunct="1">
              <a:spcAft>
                <a:spcPts val="0"/>
              </a:spcAft>
              <a:buClr>
                <a:schemeClr val="accent3"/>
              </a:buClr>
              <a:buFont typeface="Wingdings 2" pitchFamily="18" charset="2"/>
              <a:buNone/>
              <a:defRPr/>
            </a:pPr>
            <a:r>
              <a:rPr lang="en-US" sz="2200" b="1" dirty="0" smtClean="0">
                <a:solidFill>
                  <a:schemeClr val="accent1">
                    <a:lumMod val="75000"/>
                  </a:schemeClr>
                </a:solidFill>
                <a:latin typeface="Comic Sans MS" pitchFamily="66" charset="0"/>
              </a:rPr>
              <a:t>Talking too much</a:t>
            </a:r>
          </a:p>
          <a:p>
            <a:pPr marL="274320" indent="-274320" eaLnBrk="1" fontAlgn="auto" hangingPunct="1">
              <a:spcAft>
                <a:spcPts val="0"/>
              </a:spcAft>
              <a:buClr>
                <a:schemeClr val="accent3"/>
              </a:buClr>
              <a:buFont typeface="Wingdings 2" pitchFamily="18" charset="2"/>
              <a:buNone/>
              <a:defRPr/>
            </a:pPr>
            <a:r>
              <a:rPr lang="en-US" sz="2200" b="1" dirty="0" smtClean="0">
                <a:solidFill>
                  <a:schemeClr val="accent1">
                    <a:lumMod val="75000"/>
                  </a:schemeClr>
                </a:solidFill>
                <a:latin typeface="Comic Sans MS" pitchFamily="66" charset="0"/>
              </a:rPr>
              <a:t>Restless</a:t>
            </a:r>
          </a:p>
          <a:p>
            <a:pPr marL="274320" indent="-274320" eaLnBrk="1" fontAlgn="auto" hangingPunct="1">
              <a:spcAft>
                <a:spcPts val="0"/>
              </a:spcAft>
              <a:buClr>
                <a:schemeClr val="accent3"/>
              </a:buClr>
              <a:buFont typeface="Wingdings 2" pitchFamily="18" charset="2"/>
              <a:buNone/>
              <a:defRPr/>
            </a:pPr>
            <a:r>
              <a:rPr lang="en-US" sz="2200" b="1" dirty="0" smtClean="0">
                <a:solidFill>
                  <a:schemeClr val="accent1">
                    <a:lumMod val="75000"/>
                  </a:schemeClr>
                </a:solidFill>
                <a:latin typeface="Comic Sans MS" pitchFamily="66" charset="0"/>
              </a:rPr>
              <a:t>Hyperactive</a:t>
            </a:r>
          </a:p>
          <a:p>
            <a:pPr marL="420624" indent="-384048" eaLnBrk="1" fontAlgn="auto" hangingPunct="1">
              <a:spcAft>
                <a:spcPts val="0"/>
              </a:spcAft>
              <a:buFont typeface="Wingdings 2"/>
              <a:buChar char=""/>
              <a:defRPr/>
            </a:pPr>
            <a:endParaRPr lang="en-US" dirty="0">
              <a:solidFill>
                <a:schemeClr val="accent1">
                  <a:lumMod val="60000"/>
                  <a:lumOff val="40000"/>
                </a:schemeClr>
              </a:solidFill>
              <a:latin typeface="Comic Sans MS" pitchFamily="66" charset="0"/>
            </a:endParaRPr>
          </a:p>
        </p:txBody>
      </p:sp>
    </p:spTree>
    <p:extLst>
      <p:ext uri="{BB962C8B-B14F-4D97-AF65-F5344CB8AC3E}">
        <p14:creationId xmlns:p14="http://schemas.microsoft.com/office/powerpoint/2010/main" val="24277823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3400" y="152400"/>
            <a:ext cx="8077200" cy="685800"/>
          </a:xfrm>
        </p:spPr>
        <p:txBody>
          <a:bodyPr>
            <a:normAutofit/>
          </a:bodyPr>
          <a:lstStyle/>
          <a:p>
            <a:pPr eaLnBrk="1" hangingPunct="1"/>
            <a:r>
              <a:rPr lang="en-US" sz="3200" b="1" dirty="0" smtClean="0">
                <a:latin typeface="Comic Sans MS" pitchFamily="66" charset="0"/>
                <a:cs typeface="Times New Roman" pitchFamily="18" charset="0"/>
              </a:rPr>
              <a:t>Indices  of Level of Consciousness</a:t>
            </a:r>
          </a:p>
        </p:txBody>
      </p:sp>
      <p:sp>
        <p:nvSpPr>
          <p:cNvPr id="3" name="Content Placeholder 2"/>
          <p:cNvSpPr>
            <a:spLocks noGrp="1"/>
          </p:cNvSpPr>
          <p:nvPr>
            <p:ph idx="1"/>
          </p:nvPr>
        </p:nvSpPr>
        <p:spPr>
          <a:xfrm>
            <a:off x="152400" y="990600"/>
            <a:ext cx="8258175" cy="5257800"/>
          </a:xfrm>
        </p:spPr>
        <p:txBody>
          <a:bodyPr rtlCol="0">
            <a:normAutofit lnSpcReduction="10000"/>
          </a:bodyPr>
          <a:lstStyle/>
          <a:p>
            <a:pPr marL="609600" indent="-609600" eaLnBrk="1" fontAlgn="auto" hangingPunct="1">
              <a:lnSpc>
                <a:spcPct val="90000"/>
              </a:lnSpc>
              <a:spcAft>
                <a:spcPts val="0"/>
              </a:spcAft>
              <a:buClr>
                <a:schemeClr val="accent3"/>
              </a:buClr>
              <a:buFont typeface="Arial" pitchFamily="34" charset="0"/>
              <a:buChar char="•"/>
              <a:defRPr/>
            </a:pPr>
            <a:r>
              <a:rPr lang="en-US" altLang="ja-JP" sz="2400" b="1" u="sng" dirty="0" smtClean="0">
                <a:solidFill>
                  <a:schemeClr val="accent1"/>
                </a:solidFill>
                <a:latin typeface="Comic Sans MS" pitchFamily="66" charset="0"/>
                <a:sym typeface="Wingdings" pitchFamily="2" charset="2"/>
              </a:rPr>
              <a:t>Appearance &amp; Behavior </a:t>
            </a:r>
            <a:r>
              <a:rPr lang="en-US" altLang="ja-JP" sz="2400" b="1" dirty="0" smtClean="0">
                <a:solidFill>
                  <a:schemeClr val="accent1"/>
                </a:solidFill>
                <a:latin typeface="Comic Sans MS" pitchFamily="66" charset="0"/>
                <a:sym typeface="Wingdings" pitchFamily="2" charset="2"/>
              </a:rPr>
              <a:t>:</a:t>
            </a:r>
          </a:p>
          <a:p>
            <a:pPr marL="609600" indent="-609600" eaLnBrk="1" fontAlgn="auto" hangingPunct="1">
              <a:lnSpc>
                <a:spcPct val="90000"/>
              </a:lnSpc>
              <a:spcAft>
                <a:spcPts val="0"/>
              </a:spcAft>
              <a:buClr>
                <a:schemeClr val="accent3"/>
              </a:buClr>
              <a:buFont typeface="Arial" pitchFamily="34" charset="0"/>
              <a:buChar char="•"/>
              <a:defRPr/>
            </a:pPr>
            <a:r>
              <a:rPr lang="en-US" altLang="ja-JP" sz="2400" dirty="0" smtClean="0">
                <a:solidFill>
                  <a:schemeClr val="accent1"/>
                </a:solidFill>
                <a:latin typeface="Comic Sans MS" pitchFamily="66" charset="0"/>
                <a:sym typeface="Wingdings" pitchFamily="2" charset="2"/>
              </a:rPr>
              <a:t> Posture ( sitting , standing ? )</a:t>
            </a:r>
          </a:p>
          <a:p>
            <a:pPr marL="609600" indent="-609600" eaLnBrk="1" fontAlgn="auto" hangingPunct="1">
              <a:lnSpc>
                <a:spcPct val="90000"/>
              </a:lnSpc>
              <a:spcAft>
                <a:spcPts val="0"/>
              </a:spcAft>
              <a:buClr>
                <a:schemeClr val="accent3"/>
              </a:buClr>
              <a:buFont typeface="Arial" pitchFamily="34" charset="0"/>
              <a:buChar char="•"/>
              <a:defRPr/>
            </a:pPr>
            <a:r>
              <a:rPr lang="en-US" altLang="ja-JP" sz="2400" dirty="0" smtClean="0">
                <a:solidFill>
                  <a:schemeClr val="accent1"/>
                </a:solidFill>
                <a:latin typeface="Comic Sans MS" pitchFamily="66" charset="0"/>
                <a:sym typeface="Wingdings" pitchFamily="2" charset="2"/>
              </a:rPr>
              <a:t>Open eyes ?</a:t>
            </a:r>
          </a:p>
          <a:p>
            <a:pPr marL="609600" indent="-609600" eaLnBrk="1" fontAlgn="auto" hangingPunct="1">
              <a:lnSpc>
                <a:spcPct val="90000"/>
              </a:lnSpc>
              <a:spcAft>
                <a:spcPts val="0"/>
              </a:spcAft>
              <a:buClr>
                <a:schemeClr val="accent3"/>
              </a:buClr>
              <a:buFont typeface="Arial" pitchFamily="34" charset="0"/>
              <a:buChar char="•"/>
              <a:defRPr/>
            </a:pPr>
            <a:r>
              <a:rPr lang="en-US" altLang="ja-JP" sz="2400" dirty="0" smtClean="0">
                <a:solidFill>
                  <a:schemeClr val="accent1"/>
                </a:solidFill>
                <a:latin typeface="Comic Sans MS" pitchFamily="66" charset="0"/>
                <a:sym typeface="Wingdings" pitchFamily="2" charset="2"/>
              </a:rPr>
              <a:t>Facial expression ?</a:t>
            </a:r>
          </a:p>
          <a:p>
            <a:pPr marL="609600" indent="-609600" eaLnBrk="1" fontAlgn="auto" hangingPunct="1">
              <a:lnSpc>
                <a:spcPct val="90000"/>
              </a:lnSpc>
              <a:spcAft>
                <a:spcPts val="0"/>
              </a:spcAft>
              <a:buClr>
                <a:schemeClr val="accent3"/>
              </a:buClr>
              <a:buFont typeface="Arial" pitchFamily="34" charset="0"/>
              <a:buChar char="•"/>
              <a:defRPr/>
            </a:pPr>
            <a:r>
              <a:rPr lang="en-US" altLang="ja-JP" sz="2400" dirty="0" smtClean="0">
                <a:solidFill>
                  <a:schemeClr val="accent1"/>
                </a:solidFill>
                <a:latin typeface="Comic Sans MS" pitchFamily="66" charset="0"/>
                <a:sym typeface="Wingdings" pitchFamily="2" charset="2"/>
              </a:rPr>
              <a:t>Responds to stimuli ( including the examiner’s questions about name , orientation in time &amp; place ? &amp; other general Qs like who is the president ? )  </a:t>
            </a:r>
          </a:p>
          <a:p>
            <a:pPr marL="609600" indent="-609600" eaLnBrk="1" fontAlgn="auto" hangingPunct="1">
              <a:lnSpc>
                <a:spcPct val="90000"/>
              </a:lnSpc>
              <a:spcAft>
                <a:spcPts val="0"/>
              </a:spcAft>
              <a:buClr>
                <a:schemeClr val="accent3"/>
              </a:buClr>
              <a:buFont typeface="Arial" pitchFamily="34" charset="0"/>
              <a:buChar char="•"/>
              <a:defRPr/>
            </a:pPr>
            <a:endParaRPr lang="en-US" altLang="ja-JP" sz="2400" u="sng" dirty="0" smtClean="0">
              <a:solidFill>
                <a:schemeClr val="accent1"/>
              </a:solidFill>
              <a:latin typeface="Comic Sans MS" pitchFamily="66" charset="0"/>
              <a:sym typeface="Wingdings" pitchFamily="2" charset="2"/>
            </a:endParaRPr>
          </a:p>
          <a:p>
            <a:pPr marL="609600" indent="-609600" eaLnBrk="1" fontAlgn="auto" hangingPunct="1">
              <a:lnSpc>
                <a:spcPct val="90000"/>
              </a:lnSpc>
              <a:spcAft>
                <a:spcPts val="0"/>
              </a:spcAft>
              <a:buClr>
                <a:schemeClr val="accent3"/>
              </a:buClr>
              <a:buFont typeface="Arial" pitchFamily="34" charset="0"/>
              <a:buChar char="•"/>
              <a:defRPr/>
            </a:pPr>
            <a:r>
              <a:rPr lang="en-US" altLang="ja-JP" sz="2400" b="1" u="sng" dirty="0" smtClean="0">
                <a:solidFill>
                  <a:schemeClr val="accent1"/>
                </a:solidFill>
                <a:latin typeface="Comic Sans MS" pitchFamily="66" charset="0"/>
                <a:sym typeface="Wingdings" pitchFamily="2" charset="2"/>
              </a:rPr>
              <a:t>Vital signs </a:t>
            </a:r>
            <a:r>
              <a:rPr lang="en-US" altLang="ja-JP" sz="2400" b="1" dirty="0" smtClean="0">
                <a:solidFill>
                  <a:schemeClr val="accent1"/>
                </a:solidFill>
                <a:latin typeface="Comic Sans MS" pitchFamily="66" charset="0"/>
                <a:sym typeface="Wingdings" pitchFamily="2" charset="2"/>
              </a:rPr>
              <a:t>:</a:t>
            </a:r>
          </a:p>
          <a:p>
            <a:pPr marL="609600" indent="-609600" eaLnBrk="1" fontAlgn="auto" hangingPunct="1">
              <a:lnSpc>
                <a:spcPct val="90000"/>
              </a:lnSpc>
              <a:spcAft>
                <a:spcPts val="0"/>
              </a:spcAft>
              <a:buClr>
                <a:schemeClr val="accent3"/>
              </a:buClr>
              <a:buFont typeface="Arial" pitchFamily="34" charset="0"/>
              <a:buChar char="•"/>
              <a:defRPr/>
            </a:pPr>
            <a:r>
              <a:rPr lang="en-US" altLang="ja-JP" sz="2400" dirty="0" smtClean="0">
                <a:solidFill>
                  <a:schemeClr val="accent1"/>
                </a:solidFill>
                <a:latin typeface="Comic Sans MS" pitchFamily="66" charset="0"/>
                <a:sym typeface="Wingdings" pitchFamily="2" charset="2"/>
              </a:rPr>
              <a:t>Pulse , BP, respiration , pupils , reflexes , particularly brainstem reflexes , etc )</a:t>
            </a:r>
          </a:p>
          <a:p>
            <a:pPr marL="609600" indent="-609600" eaLnBrk="1" fontAlgn="auto" hangingPunct="1">
              <a:lnSpc>
                <a:spcPct val="90000"/>
              </a:lnSpc>
              <a:spcAft>
                <a:spcPts val="0"/>
              </a:spcAft>
              <a:buClr>
                <a:schemeClr val="accent3"/>
              </a:buClr>
              <a:buFont typeface="Arial" pitchFamily="34" charset="0"/>
              <a:buChar char="•"/>
              <a:defRPr/>
            </a:pPr>
            <a:r>
              <a:rPr lang="en-US" altLang="ja-JP" sz="2400" b="1" u="sng" dirty="0" smtClean="0">
                <a:solidFill>
                  <a:schemeClr val="accent1"/>
                </a:solidFill>
                <a:latin typeface="Comic Sans MS" pitchFamily="66" charset="0"/>
                <a:sym typeface="Wingdings" pitchFamily="2" charset="2"/>
              </a:rPr>
              <a:t>EEG</a:t>
            </a:r>
            <a:r>
              <a:rPr lang="en-US" altLang="ja-JP" sz="2400" dirty="0" smtClean="0">
                <a:solidFill>
                  <a:schemeClr val="accent1"/>
                </a:solidFill>
                <a:latin typeface="Comic Sans MS" pitchFamily="66" charset="0"/>
                <a:sym typeface="Wingdings" pitchFamily="2" charset="2"/>
              </a:rPr>
              <a:t>  </a:t>
            </a:r>
            <a:r>
              <a:rPr lang="en-US" sz="2400" dirty="0" smtClean="0">
                <a:solidFill>
                  <a:schemeClr val="accent1"/>
                </a:solidFill>
                <a:latin typeface="Comic Sans MS" pitchFamily="66" charset="0"/>
              </a:rPr>
              <a:t>Each of these states ( wakefulness , sleep , coma and death ) has specific EEG patterns </a:t>
            </a:r>
            <a:endParaRPr lang="en-US" altLang="ja-JP" sz="2400" dirty="0" smtClean="0">
              <a:solidFill>
                <a:schemeClr val="accent1"/>
              </a:solidFill>
              <a:latin typeface="Comic Sans MS" pitchFamily="66" charset="0"/>
              <a:sym typeface="Wingdings" pitchFamily="2" charset="2"/>
            </a:endParaRPr>
          </a:p>
          <a:p>
            <a:pPr marL="609600" indent="-609600" eaLnBrk="1" fontAlgn="auto" hangingPunct="1">
              <a:lnSpc>
                <a:spcPct val="90000"/>
              </a:lnSpc>
              <a:spcAft>
                <a:spcPts val="0"/>
              </a:spcAft>
              <a:buClr>
                <a:schemeClr val="accent3"/>
              </a:buClr>
              <a:buFont typeface="Arial" pitchFamily="34" charset="0"/>
              <a:buChar char="•"/>
              <a:defRPr/>
            </a:pPr>
            <a:r>
              <a:rPr lang="en-US" altLang="ja-JP" sz="2400" b="1" u="sng" dirty="0" smtClean="0">
                <a:solidFill>
                  <a:schemeClr val="accent1"/>
                </a:solidFill>
                <a:latin typeface="Comic Sans MS" pitchFamily="66" charset="0"/>
                <a:sym typeface="Wingdings" pitchFamily="2" charset="2"/>
              </a:rPr>
              <a:t>Evoked potentials </a:t>
            </a:r>
            <a:r>
              <a:rPr lang="en-US" altLang="ja-JP" sz="2400" dirty="0" smtClean="0">
                <a:solidFill>
                  <a:schemeClr val="accent1"/>
                </a:solidFill>
                <a:latin typeface="Comic Sans MS" pitchFamily="66" charset="0"/>
                <a:sym typeface="Wingdings" pitchFamily="2" charset="2"/>
              </a:rPr>
              <a:t>( in cases of Brain Death ).</a:t>
            </a:r>
          </a:p>
        </p:txBody>
      </p:sp>
      <p:sp>
        <p:nvSpPr>
          <p:cNvPr id="4" name="Slide Number Placeholder 3"/>
          <p:cNvSpPr>
            <a:spLocks noGrp="1"/>
          </p:cNvSpPr>
          <p:nvPr>
            <p:ph type="sldNum" sz="quarter" idx="12"/>
          </p:nvPr>
        </p:nvSpPr>
        <p:spPr/>
        <p:txBody>
          <a:bodyPr/>
          <a:lstStyle/>
          <a:p>
            <a:pPr>
              <a:defRPr/>
            </a:pPr>
            <a:fld id="{26470460-2BC6-4EA1-BD75-B323E2AA946F}" type="slidenum">
              <a:rPr lang="ar-SA"/>
              <a:pPr>
                <a:defRPr/>
              </a:pPr>
              <a:t>23</a:t>
            </a:fld>
            <a:endParaRPr lang="en-US"/>
          </a:p>
        </p:txBody>
      </p:sp>
    </p:spTree>
    <p:extLst>
      <p:ext uri="{BB962C8B-B14F-4D97-AF65-F5344CB8AC3E}">
        <p14:creationId xmlns:p14="http://schemas.microsoft.com/office/powerpoint/2010/main" val="33605932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219200"/>
            <a:ext cx="8153400" cy="508696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57200" y="0"/>
            <a:ext cx="8305800" cy="1143000"/>
          </a:xfrm>
          <a:prstGeom prst="rect">
            <a:avLst/>
          </a:prstGeom>
        </p:spPr>
        <p:txBody>
          <a:bodyPr vert="horz" wrap="square" lIns="0" tIns="0" rIns="0" bIns="0" rtlCol="0">
            <a:spAutoFit/>
          </a:bodyPr>
          <a:lstStyle/>
          <a:p>
            <a:pPr marL="945515">
              <a:lnSpc>
                <a:spcPct val="100000"/>
              </a:lnSpc>
            </a:pPr>
            <a:r>
              <a:rPr b="1" i="1" dirty="0">
                <a:latin typeface="Comic Sans MS" pitchFamily="66" charset="0"/>
                <a:cs typeface="Arial"/>
              </a:rPr>
              <a:t>Electroe</a:t>
            </a:r>
            <a:r>
              <a:rPr b="1" i="1" spc="-20" dirty="0">
                <a:latin typeface="Comic Sans MS" pitchFamily="66" charset="0"/>
                <a:cs typeface="Arial"/>
              </a:rPr>
              <a:t>n</a:t>
            </a:r>
            <a:r>
              <a:rPr b="1" i="1" dirty="0">
                <a:latin typeface="Comic Sans MS" pitchFamily="66" charset="0"/>
                <a:cs typeface="Arial"/>
              </a:rPr>
              <a:t>ceph</a:t>
            </a:r>
            <a:r>
              <a:rPr b="1" i="1" spc="-15" dirty="0">
                <a:latin typeface="Comic Sans MS" pitchFamily="66" charset="0"/>
                <a:cs typeface="Arial"/>
              </a:rPr>
              <a:t>a</a:t>
            </a:r>
            <a:r>
              <a:rPr b="1" i="1" dirty="0">
                <a:latin typeface="Comic Sans MS" pitchFamily="66" charset="0"/>
                <a:cs typeface="Arial"/>
              </a:rPr>
              <a:t>logram</a:t>
            </a:r>
          </a:p>
        </p:txBody>
      </p:sp>
    </p:spTree>
    <p:extLst>
      <p:ext uri="{BB962C8B-B14F-4D97-AF65-F5344CB8AC3E}">
        <p14:creationId xmlns:p14="http://schemas.microsoft.com/office/powerpoint/2010/main" val="15565381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76200" y="533400"/>
            <a:ext cx="4724400" cy="5638800"/>
          </a:xfrm>
        </p:spPr>
        <p:txBody>
          <a:bodyPr>
            <a:normAutofit/>
          </a:bodyPr>
          <a:lstStyle/>
          <a:p>
            <a:pPr lvl="0" rtl="0" eaLnBrk="1" latinLnBrk="0" hangingPunct="1">
              <a:lnSpc>
                <a:spcPts val="2640"/>
              </a:lnSpc>
              <a:spcBef>
                <a:spcPts val="0"/>
              </a:spcBef>
            </a:pPr>
            <a:r>
              <a:rPr kumimoji="0" lang="en-US" sz="2200" b="1" kern="1200" dirty="0" smtClean="0">
                <a:ln>
                  <a:noFill/>
                </a:ln>
                <a:solidFill>
                  <a:schemeClr val="tx2"/>
                </a:solidFill>
                <a:effectLst/>
                <a:latin typeface="Comic Sans MS" pitchFamily="66" charset="0"/>
                <a:ea typeface="+mj-ea"/>
                <a:cs typeface="+mj-cs"/>
              </a:rPr>
              <a:t>Alpha waves:</a:t>
            </a:r>
          </a:p>
          <a:p>
            <a:pPr lvl="0" rtl="0" eaLnBrk="1" latinLnBrk="0" hangingPunct="1">
              <a:lnSpc>
                <a:spcPts val="2640"/>
              </a:lnSpc>
              <a:spcBef>
                <a:spcPts val="0"/>
              </a:spcBef>
            </a:pPr>
            <a:r>
              <a:rPr kumimoji="0" lang="en-US" sz="2200" b="1" kern="1200" dirty="0" smtClean="0">
                <a:ln>
                  <a:noFill/>
                </a:ln>
                <a:solidFill>
                  <a:schemeClr val="tx2"/>
                </a:solidFill>
                <a:effectLst/>
                <a:latin typeface="Comic Sans MS" pitchFamily="66" charset="0"/>
                <a:ea typeface="+mj-ea"/>
                <a:cs typeface="+mj-cs"/>
              </a:rPr>
              <a:t>Recorded from the parietal</a:t>
            </a:r>
            <a:r>
              <a:rPr lang="en-US" sz="2200" dirty="0">
                <a:latin typeface="Comic Sans MS" pitchFamily="66" charset="0"/>
              </a:rPr>
              <a:t> </a:t>
            </a:r>
            <a:r>
              <a:rPr lang="en-US" sz="2200" dirty="0" smtClean="0">
                <a:latin typeface="Comic Sans MS" pitchFamily="66" charset="0"/>
              </a:rPr>
              <a:t>&amp;</a:t>
            </a:r>
            <a:r>
              <a:rPr kumimoji="0" lang="en-US" sz="2200" b="1" kern="1200" dirty="0" smtClean="0">
                <a:ln>
                  <a:noFill/>
                </a:ln>
                <a:solidFill>
                  <a:schemeClr val="tx2"/>
                </a:solidFill>
                <a:effectLst/>
                <a:latin typeface="Comic Sans MS" pitchFamily="66" charset="0"/>
                <a:ea typeface="+mj-ea"/>
                <a:cs typeface="+mj-cs"/>
              </a:rPr>
              <a:t>occipital regions</a:t>
            </a:r>
          </a:p>
          <a:p>
            <a:pPr lvl="0" eaLnBrk="1" latinLnBrk="0" hangingPunct="1">
              <a:lnSpc>
                <a:spcPts val="2640"/>
              </a:lnSpc>
              <a:spcBef>
                <a:spcPts val="0"/>
              </a:spcBef>
            </a:pPr>
            <a:r>
              <a:rPr kumimoji="0" lang="en-US" sz="2200" b="1" kern="1200" dirty="0" smtClean="0">
                <a:ln>
                  <a:noFill/>
                </a:ln>
                <a:solidFill>
                  <a:schemeClr val="tx2"/>
                </a:solidFill>
                <a:effectLst/>
                <a:latin typeface="Comic Sans MS" pitchFamily="66" charset="0"/>
                <a:ea typeface="+mj-ea"/>
                <a:cs typeface="+mj-cs"/>
              </a:rPr>
              <a:t>Awake and relaxed+ eyes closed</a:t>
            </a:r>
          </a:p>
          <a:p>
            <a:pPr lvl="0" eaLnBrk="1" latinLnBrk="0" hangingPunct="1">
              <a:lnSpc>
                <a:spcPts val="2640"/>
              </a:lnSpc>
              <a:spcBef>
                <a:spcPts val="0"/>
              </a:spcBef>
            </a:pPr>
            <a:r>
              <a:rPr kumimoji="0" lang="en-US" sz="2200" b="1" kern="1200" dirty="0" smtClean="0">
                <a:ln>
                  <a:noFill/>
                </a:ln>
                <a:solidFill>
                  <a:schemeClr val="tx2"/>
                </a:solidFill>
                <a:effectLst/>
                <a:latin typeface="Comic Sans MS" pitchFamily="66" charset="0"/>
                <a:ea typeface="+mj-ea"/>
                <a:cs typeface="+mj-cs"/>
              </a:rPr>
              <a:t>10 to 12 cycles/second.</a:t>
            </a:r>
            <a:endParaRPr lang="en-US" sz="2200" dirty="0" smtClean="0">
              <a:effectLst/>
              <a:latin typeface="Comic Sans MS" pitchFamily="66" charset="0"/>
            </a:endParaRPr>
          </a:p>
          <a:p>
            <a:pPr lvl="0" rtl="0" eaLnBrk="1" latinLnBrk="0" hangingPunct="1"/>
            <a:endParaRPr kumimoji="0" lang="en-US" sz="2200" b="1" kern="1200" dirty="0" smtClean="0">
              <a:ln>
                <a:noFill/>
              </a:ln>
              <a:solidFill>
                <a:schemeClr val="tx2"/>
              </a:solidFill>
              <a:effectLst/>
              <a:latin typeface="Comic Sans MS" pitchFamily="66" charset="0"/>
              <a:ea typeface="+mj-ea"/>
              <a:cs typeface="+mj-cs"/>
            </a:endParaRPr>
          </a:p>
          <a:p>
            <a:pPr lvl="0" rtl="0" eaLnBrk="1" latinLnBrk="0" hangingPunct="1"/>
            <a:endParaRPr lang="en-US" sz="2200" b="1" dirty="0">
              <a:solidFill>
                <a:schemeClr val="tx2"/>
              </a:solidFill>
              <a:latin typeface="Comic Sans MS" pitchFamily="66" charset="0"/>
              <a:ea typeface="+mj-ea"/>
              <a:cs typeface="+mj-cs"/>
            </a:endParaRPr>
          </a:p>
          <a:p>
            <a:pPr lvl="0" rtl="0" eaLnBrk="1" latinLnBrk="0" hangingPunct="1"/>
            <a:endParaRPr kumimoji="0" lang="en-US" sz="2200" b="1" kern="1200" dirty="0" smtClean="0">
              <a:ln>
                <a:noFill/>
              </a:ln>
              <a:solidFill>
                <a:schemeClr val="tx2"/>
              </a:solidFill>
              <a:effectLst/>
              <a:latin typeface="Comic Sans MS" pitchFamily="66" charset="0"/>
              <a:ea typeface="+mj-ea"/>
              <a:cs typeface="+mj-cs"/>
            </a:endParaRPr>
          </a:p>
          <a:p>
            <a:pPr lvl="0" rtl="0" eaLnBrk="1" latinLnBrk="0" hangingPunct="1"/>
            <a:endParaRPr kumimoji="0" lang="en-US" sz="2200" b="1" kern="1200" dirty="0" smtClean="0">
              <a:ln>
                <a:noFill/>
              </a:ln>
              <a:solidFill>
                <a:schemeClr val="tx2"/>
              </a:solidFill>
              <a:effectLst/>
              <a:latin typeface="Comic Sans MS" pitchFamily="66" charset="0"/>
              <a:ea typeface="+mj-ea"/>
              <a:cs typeface="+mj-cs"/>
            </a:endParaRPr>
          </a:p>
          <a:p>
            <a:pPr lvl="0" rtl="0" eaLnBrk="1" latinLnBrk="0" hangingPunct="1">
              <a:lnSpc>
                <a:spcPts val="2700"/>
              </a:lnSpc>
              <a:spcBef>
                <a:spcPts val="0"/>
              </a:spcBef>
            </a:pPr>
            <a:r>
              <a:rPr kumimoji="0" lang="en-US" sz="2200" b="1" kern="1200" dirty="0" smtClean="0">
                <a:ln>
                  <a:noFill/>
                </a:ln>
                <a:solidFill>
                  <a:schemeClr val="tx2"/>
                </a:solidFill>
                <a:effectLst/>
                <a:latin typeface="Comic Sans MS" pitchFamily="66" charset="0"/>
                <a:ea typeface="+mj-ea"/>
                <a:cs typeface="+mj-cs"/>
              </a:rPr>
              <a:t>Beta waves:</a:t>
            </a:r>
          </a:p>
          <a:p>
            <a:pPr lvl="0" rtl="0" eaLnBrk="1" latinLnBrk="0" hangingPunct="1">
              <a:lnSpc>
                <a:spcPts val="2700"/>
              </a:lnSpc>
              <a:spcBef>
                <a:spcPts val="0"/>
              </a:spcBef>
            </a:pPr>
            <a:r>
              <a:rPr kumimoji="0" lang="en-US" sz="2200" b="1" kern="1200" dirty="0" smtClean="0">
                <a:ln>
                  <a:noFill/>
                </a:ln>
                <a:solidFill>
                  <a:schemeClr val="tx2"/>
                </a:solidFill>
                <a:effectLst/>
                <a:latin typeface="Comic Sans MS" pitchFamily="66" charset="0"/>
                <a:ea typeface="+mj-ea"/>
                <a:cs typeface="+mj-cs"/>
              </a:rPr>
              <a:t>Frontal lobes</a:t>
            </a:r>
            <a:endParaRPr lang="en-US" sz="2200" dirty="0" smtClean="0">
              <a:effectLst/>
              <a:latin typeface="Comic Sans MS" pitchFamily="66" charset="0"/>
            </a:endParaRPr>
          </a:p>
          <a:p>
            <a:pPr lvl="0" rtl="0" eaLnBrk="1" latinLnBrk="0" hangingPunct="1">
              <a:lnSpc>
                <a:spcPts val="2700"/>
              </a:lnSpc>
              <a:spcBef>
                <a:spcPts val="0"/>
              </a:spcBef>
            </a:pPr>
            <a:r>
              <a:rPr kumimoji="0" lang="en-US" sz="2200" b="1" kern="1200" dirty="0" smtClean="0">
                <a:ln>
                  <a:noFill/>
                </a:ln>
                <a:solidFill>
                  <a:schemeClr val="tx2"/>
                </a:solidFill>
                <a:effectLst/>
                <a:latin typeface="Comic Sans MS" pitchFamily="66" charset="0"/>
                <a:ea typeface="+mj-ea"/>
                <a:cs typeface="+mj-cs"/>
              </a:rPr>
              <a:t>Produced by visual stimuli and mental activity</a:t>
            </a:r>
          </a:p>
          <a:p>
            <a:pPr lvl="0" rtl="0" eaLnBrk="1" latinLnBrk="0" hangingPunct="1">
              <a:lnSpc>
                <a:spcPts val="2700"/>
              </a:lnSpc>
              <a:spcBef>
                <a:spcPts val="0"/>
              </a:spcBef>
            </a:pPr>
            <a:r>
              <a:rPr kumimoji="0" lang="en-US" sz="2200" b="1" kern="1200" dirty="0" smtClean="0">
                <a:ln>
                  <a:noFill/>
                </a:ln>
                <a:solidFill>
                  <a:schemeClr val="tx2"/>
                </a:solidFill>
                <a:effectLst/>
                <a:latin typeface="Comic Sans MS" pitchFamily="66" charset="0"/>
                <a:ea typeface="+mj-ea"/>
                <a:cs typeface="+mj-cs"/>
              </a:rPr>
              <a:t>13 to 25 cycles per second</a:t>
            </a:r>
            <a:r>
              <a:rPr kumimoji="0" lang="en-US" sz="5000" b="1" kern="1200" dirty="0" smtClean="0">
                <a:ln>
                  <a:noFill/>
                </a:ln>
                <a:solidFill>
                  <a:schemeClr val="tx2"/>
                </a:solidFill>
                <a:effectLst/>
                <a:latin typeface="Comic Sans MS" pitchFamily="66" charset="0"/>
                <a:ea typeface="+mj-ea"/>
                <a:cs typeface="+mj-cs"/>
              </a:rPr>
              <a:t>.</a:t>
            </a:r>
            <a:endParaRPr lang="en-US" dirty="0" smtClean="0">
              <a:effectLst/>
              <a:latin typeface="Comic Sans MS" pitchFamily="66" charset="0"/>
            </a:endParaRPr>
          </a:p>
          <a:p>
            <a:endParaRPr lang="en-US" dirty="0">
              <a:latin typeface="Comic Sans MS" pitchFamily="66" charset="0"/>
            </a:endParaRPr>
          </a:p>
        </p:txBody>
      </p:sp>
      <p:sp>
        <p:nvSpPr>
          <p:cNvPr id="4" name="object 2"/>
          <p:cNvSpPr/>
          <p:nvPr/>
        </p:nvSpPr>
        <p:spPr>
          <a:xfrm>
            <a:off x="5105400" y="609600"/>
            <a:ext cx="3810000" cy="54102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9735115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152400" y="609600"/>
            <a:ext cx="4419600" cy="5486400"/>
          </a:xfrm>
        </p:spPr>
        <p:txBody>
          <a:bodyPr>
            <a:normAutofit/>
          </a:bodyPr>
          <a:lstStyle/>
          <a:p>
            <a:pPr rtl="0" eaLnBrk="1" latinLnBrk="0" hangingPunct="1">
              <a:lnSpc>
                <a:spcPts val="2640"/>
              </a:lnSpc>
              <a:spcBef>
                <a:spcPts val="0"/>
              </a:spcBef>
            </a:pPr>
            <a:r>
              <a:rPr kumimoji="0" lang="en-US" sz="2200" b="1" kern="1200" dirty="0" smtClean="0">
                <a:solidFill>
                  <a:schemeClr val="accent1"/>
                </a:solidFill>
                <a:effectLst/>
                <a:latin typeface="Comic Sans MS" pitchFamily="66" charset="0"/>
              </a:rPr>
              <a:t>Theta:</a:t>
            </a:r>
          </a:p>
          <a:p>
            <a:pPr rtl="0" eaLnBrk="1" latinLnBrk="0" hangingPunct="1">
              <a:lnSpc>
                <a:spcPts val="2640"/>
              </a:lnSpc>
              <a:spcBef>
                <a:spcPts val="0"/>
              </a:spcBef>
            </a:pPr>
            <a:r>
              <a:rPr kumimoji="0" lang="en-US" sz="2200" b="1" kern="1200" dirty="0" smtClean="0">
                <a:solidFill>
                  <a:schemeClr val="accent1"/>
                </a:solidFill>
                <a:effectLst/>
                <a:latin typeface="Comic Sans MS" pitchFamily="66" charset="0"/>
              </a:rPr>
              <a:t>Temporal and occipital</a:t>
            </a:r>
            <a:endParaRPr lang="en-US" sz="2200" dirty="0" smtClean="0">
              <a:solidFill>
                <a:schemeClr val="accent1"/>
              </a:solidFill>
              <a:effectLst/>
              <a:latin typeface="Comic Sans MS" pitchFamily="66" charset="0"/>
            </a:endParaRPr>
          </a:p>
          <a:p>
            <a:pPr rtl="0" eaLnBrk="1" latinLnBrk="0" hangingPunct="1">
              <a:lnSpc>
                <a:spcPts val="2640"/>
              </a:lnSpc>
              <a:spcBef>
                <a:spcPts val="0"/>
              </a:spcBef>
            </a:pPr>
            <a:r>
              <a:rPr kumimoji="0" lang="en-US" sz="2200" b="1" kern="1200" dirty="0" smtClean="0">
                <a:solidFill>
                  <a:schemeClr val="accent1"/>
                </a:solidFill>
                <a:effectLst/>
                <a:latin typeface="Comic Sans MS" pitchFamily="66" charset="0"/>
              </a:rPr>
              <a:t>5 to 8 cycles/second</a:t>
            </a:r>
          </a:p>
          <a:p>
            <a:pPr rtl="0" eaLnBrk="1" latinLnBrk="0" hangingPunct="1">
              <a:lnSpc>
                <a:spcPts val="2640"/>
              </a:lnSpc>
              <a:spcBef>
                <a:spcPts val="0"/>
              </a:spcBef>
            </a:pPr>
            <a:r>
              <a:rPr lang="en-US" sz="2200" b="1" dirty="0" smtClean="0">
                <a:solidFill>
                  <a:schemeClr val="accent1"/>
                </a:solidFill>
                <a:latin typeface="Comic Sans MS" pitchFamily="66" charset="0"/>
              </a:rPr>
              <a:t>Normal in </a:t>
            </a:r>
            <a:r>
              <a:rPr kumimoji="0" lang="en-US" sz="2200" b="1" kern="1200" dirty="0" smtClean="0">
                <a:solidFill>
                  <a:schemeClr val="accent1"/>
                </a:solidFill>
                <a:effectLst/>
                <a:latin typeface="Comic Sans MS" pitchFamily="66" charset="0"/>
              </a:rPr>
              <a:t>newborn</a:t>
            </a:r>
          </a:p>
          <a:p>
            <a:pPr rtl="0" eaLnBrk="1" latinLnBrk="0" hangingPunct="1">
              <a:lnSpc>
                <a:spcPts val="2640"/>
              </a:lnSpc>
              <a:spcBef>
                <a:spcPts val="0"/>
              </a:spcBef>
            </a:pPr>
            <a:r>
              <a:rPr kumimoji="0" lang="en-US" sz="2200" b="1" kern="1200" dirty="0" smtClean="0">
                <a:solidFill>
                  <a:schemeClr val="accent1"/>
                </a:solidFill>
                <a:effectLst/>
                <a:latin typeface="Comic Sans MS" pitchFamily="66" charset="0"/>
              </a:rPr>
              <a:t>Theta waves in adults indicates severe emotional stress</a:t>
            </a:r>
          </a:p>
          <a:p>
            <a:pPr rtl="0" eaLnBrk="1" latinLnBrk="0" hangingPunct="1">
              <a:lnSpc>
                <a:spcPts val="2640"/>
              </a:lnSpc>
              <a:spcBef>
                <a:spcPts val="0"/>
              </a:spcBef>
            </a:pPr>
            <a:endParaRPr kumimoji="0" lang="en-US" sz="2200" b="1" kern="1200" dirty="0" smtClean="0">
              <a:solidFill>
                <a:schemeClr val="accent1"/>
              </a:solidFill>
              <a:effectLst/>
              <a:latin typeface="Comic Sans MS" pitchFamily="66" charset="0"/>
            </a:endParaRPr>
          </a:p>
          <a:p>
            <a:pPr rtl="0" eaLnBrk="1" latinLnBrk="0" hangingPunct="1">
              <a:lnSpc>
                <a:spcPts val="2640"/>
              </a:lnSpc>
              <a:spcBef>
                <a:spcPts val="0"/>
              </a:spcBef>
            </a:pPr>
            <a:r>
              <a:rPr kumimoji="0" lang="en-US" sz="2200" b="1" kern="1200" dirty="0" smtClean="0">
                <a:solidFill>
                  <a:schemeClr val="accent1"/>
                </a:solidFill>
                <a:effectLst/>
                <a:latin typeface="Comic Sans MS" pitchFamily="66" charset="0"/>
              </a:rPr>
              <a:t>Delta:</a:t>
            </a:r>
          </a:p>
          <a:p>
            <a:pPr rtl="0" eaLnBrk="1" latinLnBrk="0" hangingPunct="1">
              <a:lnSpc>
                <a:spcPts val="2640"/>
              </a:lnSpc>
              <a:spcBef>
                <a:spcPts val="0"/>
              </a:spcBef>
            </a:pPr>
            <a:r>
              <a:rPr kumimoji="0" lang="en-US" sz="2200" b="1" kern="1200" dirty="0" smtClean="0">
                <a:solidFill>
                  <a:schemeClr val="accent1"/>
                </a:solidFill>
                <a:effectLst/>
                <a:latin typeface="Comic Sans MS" pitchFamily="66" charset="0"/>
              </a:rPr>
              <a:t>From the cerebral cortex</a:t>
            </a:r>
          </a:p>
          <a:p>
            <a:pPr rtl="0" eaLnBrk="1" latinLnBrk="0" hangingPunct="1">
              <a:lnSpc>
                <a:spcPts val="2640"/>
              </a:lnSpc>
              <a:spcBef>
                <a:spcPts val="0"/>
              </a:spcBef>
            </a:pPr>
            <a:r>
              <a:rPr kumimoji="0" lang="en-US" sz="2200" b="1" kern="1200" dirty="0" smtClean="0">
                <a:solidFill>
                  <a:schemeClr val="accent1"/>
                </a:solidFill>
                <a:effectLst/>
                <a:latin typeface="Comic Sans MS" pitchFamily="66" charset="0"/>
              </a:rPr>
              <a:t> 1 to 5 cycles/second </a:t>
            </a:r>
          </a:p>
          <a:p>
            <a:pPr rtl="0" eaLnBrk="1" latinLnBrk="0" hangingPunct="1">
              <a:lnSpc>
                <a:spcPts val="2640"/>
              </a:lnSpc>
              <a:spcBef>
                <a:spcPts val="0"/>
              </a:spcBef>
            </a:pPr>
            <a:r>
              <a:rPr kumimoji="0" lang="en-US" sz="2200" b="1" kern="1200" dirty="0" smtClean="0">
                <a:solidFill>
                  <a:schemeClr val="accent1"/>
                </a:solidFill>
                <a:effectLst/>
                <a:latin typeface="Comic Sans MS" pitchFamily="66" charset="0"/>
              </a:rPr>
              <a:t>Slee</a:t>
            </a:r>
            <a:r>
              <a:rPr lang="en-US" sz="2200" b="1" dirty="0" smtClean="0">
                <a:solidFill>
                  <a:schemeClr val="accent1"/>
                </a:solidFill>
                <a:latin typeface="Comic Sans MS" pitchFamily="66" charset="0"/>
              </a:rPr>
              <a:t>p (adults)</a:t>
            </a:r>
            <a:r>
              <a:rPr kumimoji="0" lang="en-US" sz="2200" b="1" kern="1200" dirty="0" smtClean="0">
                <a:solidFill>
                  <a:schemeClr val="accent1"/>
                </a:solidFill>
                <a:effectLst/>
                <a:latin typeface="Comic Sans MS" pitchFamily="66" charset="0"/>
              </a:rPr>
              <a:t> and in an awake infant</a:t>
            </a:r>
          </a:p>
          <a:p>
            <a:pPr rtl="0" eaLnBrk="1" latinLnBrk="0" hangingPunct="1">
              <a:lnSpc>
                <a:spcPts val="2640"/>
              </a:lnSpc>
              <a:spcBef>
                <a:spcPts val="0"/>
              </a:spcBef>
            </a:pPr>
            <a:r>
              <a:rPr kumimoji="0" lang="en-US" sz="2200" b="1" kern="1200" dirty="0" smtClean="0">
                <a:solidFill>
                  <a:schemeClr val="accent1"/>
                </a:solidFill>
                <a:effectLst/>
                <a:latin typeface="Comic Sans MS" pitchFamily="66" charset="0"/>
              </a:rPr>
              <a:t>In an awake adult indicates brain damage.</a:t>
            </a:r>
            <a:endParaRPr lang="en-US" sz="2200" dirty="0" smtClean="0">
              <a:solidFill>
                <a:schemeClr val="accent1"/>
              </a:solidFill>
              <a:effectLst/>
              <a:latin typeface="Comic Sans MS" pitchFamily="66" charset="0"/>
            </a:endParaRPr>
          </a:p>
          <a:p>
            <a:pPr>
              <a:lnSpc>
                <a:spcPts val="2640"/>
              </a:lnSpc>
              <a:spcBef>
                <a:spcPts val="0"/>
              </a:spcBef>
            </a:pPr>
            <a:endParaRPr lang="en-US" sz="2200" dirty="0">
              <a:solidFill>
                <a:schemeClr val="accent1"/>
              </a:solidFill>
              <a:latin typeface="Comic Sans MS" pitchFamily="66" charset="0"/>
            </a:endParaRPr>
          </a:p>
        </p:txBody>
      </p:sp>
      <p:sp>
        <p:nvSpPr>
          <p:cNvPr id="4" name="object 2"/>
          <p:cNvSpPr/>
          <p:nvPr/>
        </p:nvSpPr>
        <p:spPr>
          <a:xfrm>
            <a:off x="4572000" y="94631"/>
            <a:ext cx="4419600" cy="600136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2657376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2800" dirty="0" smtClean="0">
                <a:latin typeface="Comic Sans MS" pitchFamily="66" charset="0"/>
                <a:cs typeface="Times New Roman" pitchFamily="18" charset="0"/>
              </a:rPr>
              <a:t>Brain Death Confirmatory Testing with EEG</a:t>
            </a:r>
          </a:p>
        </p:txBody>
      </p:sp>
      <p:pic>
        <p:nvPicPr>
          <p:cNvPr id="27651" name="Picture 5" descr="normal ee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428750"/>
            <a:ext cx="4503738" cy="4643438"/>
          </a:xfrm>
          <a:noFill/>
        </p:spPr>
      </p:pic>
      <p:pic>
        <p:nvPicPr>
          <p:cNvPr id="27652" name="Picture 7" descr="EE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11700" y="1357313"/>
            <a:ext cx="4432300" cy="4714875"/>
          </a:xfrm>
          <a:noFill/>
        </p:spPr>
      </p:pic>
      <p:sp>
        <p:nvSpPr>
          <p:cNvPr id="27653" name="Text Box 9"/>
          <p:cNvSpPr txBox="1">
            <a:spLocks noChangeArrowheads="1"/>
          </p:cNvSpPr>
          <p:nvPr/>
        </p:nvSpPr>
        <p:spPr bwMode="auto">
          <a:xfrm>
            <a:off x="1357313" y="5842000"/>
            <a:ext cx="20716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000"/>
              <a:t>Normal EEG ( at normal magnification ) </a:t>
            </a:r>
          </a:p>
        </p:txBody>
      </p:sp>
      <p:sp>
        <p:nvSpPr>
          <p:cNvPr id="27654" name="Text Box 10"/>
          <p:cNvSpPr txBox="1">
            <a:spLocks noChangeArrowheads="1"/>
          </p:cNvSpPr>
          <p:nvPr/>
        </p:nvSpPr>
        <p:spPr bwMode="auto">
          <a:xfrm>
            <a:off x="4429125" y="6143625"/>
            <a:ext cx="4714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000"/>
              <a:t>Brain Death ( Flat EEG ,at very high magnification ) </a:t>
            </a:r>
          </a:p>
        </p:txBody>
      </p:sp>
    </p:spTree>
    <p:extLst>
      <p:ext uri="{BB962C8B-B14F-4D97-AF65-F5344CB8AC3E}">
        <p14:creationId xmlns:p14="http://schemas.microsoft.com/office/powerpoint/2010/main" val="35153676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Comic Sans MS" pitchFamily="66" charset="0"/>
            </a:endParaRPr>
          </a:p>
        </p:txBody>
      </p:sp>
      <p:sp>
        <p:nvSpPr>
          <p:cNvPr id="3" name="Content Placeholder 2"/>
          <p:cNvSpPr>
            <a:spLocks noGrp="1"/>
          </p:cNvSpPr>
          <p:nvPr>
            <p:ph idx="1"/>
          </p:nvPr>
        </p:nvSpPr>
        <p:spPr/>
        <p:txBody>
          <a:bodyPr/>
          <a:lstStyle/>
          <a:p>
            <a:endParaRPr lang="en-US"/>
          </a:p>
        </p:txBody>
      </p:sp>
      <p:pic>
        <p:nvPicPr>
          <p:cNvPr id="2050" name="Picture 2" descr="C:\Users\User\Desktop\CNSblock lectures\consciousne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1"/>
            <a:ext cx="84582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0960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Comic Sans MS" pitchFamily="66" charset="0"/>
              </a:rPr>
              <a:t>Thank you</a:t>
            </a:r>
            <a:endParaRPr lang="en-US" dirty="0">
              <a:latin typeface="Comic Sans MS" pitchFamily="66" charset="0"/>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27959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solidFill>
                  <a:schemeClr val="accent1"/>
                </a:solidFill>
                <a:latin typeface="Comic Sans MS" pitchFamily="66" charset="0"/>
              </a:rPr>
              <a:t>Level of consciousness</a:t>
            </a:r>
            <a:endParaRPr lang="en-US" b="1" dirty="0">
              <a:solidFill>
                <a:schemeClr val="accent1"/>
              </a:solidFill>
              <a:latin typeface="Comic Sans MS" pitchFamily="66" charset="0"/>
            </a:endParaRPr>
          </a:p>
        </p:txBody>
      </p:sp>
      <p:sp>
        <p:nvSpPr>
          <p:cNvPr id="3" name="Content Placeholder 2"/>
          <p:cNvSpPr>
            <a:spLocks noGrp="1"/>
          </p:cNvSpPr>
          <p:nvPr>
            <p:ph idx="1"/>
          </p:nvPr>
        </p:nvSpPr>
        <p:spPr>
          <a:xfrm>
            <a:off x="152400" y="1676400"/>
            <a:ext cx="6934200" cy="4389120"/>
          </a:xfrm>
        </p:spPr>
        <p:txBody>
          <a:bodyPr>
            <a:normAutofit/>
          </a:bodyPr>
          <a:lstStyle/>
          <a:p>
            <a:pPr rtl="0" eaLnBrk="1" fontAlgn="auto" hangingPunct="1"/>
            <a:r>
              <a:rPr kumimoji="0" lang="en-US" sz="2600" b="1" kern="1200" dirty="0" smtClean="0">
                <a:solidFill>
                  <a:schemeClr val="accent1"/>
                </a:solidFill>
                <a:effectLst/>
                <a:latin typeface="Comic Sans MS" pitchFamily="66" charset="0"/>
                <a:ea typeface="+mn-ea"/>
                <a:cs typeface="+mn-cs"/>
              </a:rPr>
              <a:t>(1) Normal Consciousness</a:t>
            </a:r>
            <a:endParaRPr lang="en-US" sz="2600" b="1" dirty="0" smtClean="0">
              <a:solidFill>
                <a:schemeClr val="accent1"/>
              </a:solidFill>
              <a:effectLst/>
              <a:latin typeface="Comic Sans MS" pitchFamily="66" charset="0"/>
            </a:endParaRPr>
          </a:p>
          <a:p>
            <a:pPr marL="0" indent="0" rtl="0" eaLnBrk="1" fontAlgn="auto" hangingPunct="1">
              <a:buNone/>
            </a:pPr>
            <a:endParaRPr lang="en-US" b="1" dirty="0">
              <a:solidFill>
                <a:schemeClr val="accent1"/>
              </a:solidFill>
              <a:latin typeface="Comic Sans MS" pitchFamily="66" charset="0"/>
            </a:endParaRPr>
          </a:p>
          <a:p>
            <a:pPr marL="0" indent="0" rtl="0" eaLnBrk="1" fontAlgn="auto" hangingPunct="1">
              <a:buNone/>
            </a:pPr>
            <a:r>
              <a:rPr kumimoji="0" lang="en-US" sz="2600" b="1" kern="1200" dirty="0" smtClean="0">
                <a:solidFill>
                  <a:schemeClr val="accent1"/>
                </a:solidFill>
                <a:effectLst/>
                <a:latin typeface="Comic Sans MS" pitchFamily="66" charset="0"/>
                <a:ea typeface="+mn-ea"/>
                <a:cs typeface="+mn-cs"/>
              </a:rPr>
              <a:t>State of normal arousal</a:t>
            </a:r>
          </a:p>
          <a:p>
            <a:pPr marL="0" indent="0" rtl="0" eaLnBrk="1" fontAlgn="auto" hangingPunct="1">
              <a:buNone/>
            </a:pPr>
            <a:r>
              <a:rPr kumimoji="0" lang="en-US" sz="2600" b="1" kern="1200" dirty="0" smtClean="0">
                <a:solidFill>
                  <a:schemeClr val="accent1"/>
                </a:solidFill>
                <a:effectLst/>
                <a:latin typeface="Comic Sans MS" pitchFamily="66" charset="0"/>
                <a:ea typeface="+mn-ea"/>
                <a:cs typeface="+mn-cs"/>
              </a:rPr>
              <a:t>Being fully awake</a:t>
            </a:r>
          </a:p>
          <a:p>
            <a:pPr marL="0" indent="0" rtl="0" eaLnBrk="1" fontAlgn="auto" hangingPunct="1">
              <a:buNone/>
            </a:pPr>
            <a:r>
              <a:rPr kumimoji="0" lang="en-US" sz="2600" b="1" kern="1200" dirty="0" smtClean="0">
                <a:solidFill>
                  <a:schemeClr val="accent1"/>
                </a:solidFill>
                <a:effectLst/>
                <a:latin typeface="Comic Sans MS" pitchFamily="66" charset="0"/>
                <a:ea typeface="+mn-ea"/>
                <a:cs typeface="+mn-cs"/>
              </a:rPr>
              <a:t>And</a:t>
            </a:r>
          </a:p>
          <a:p>
            <a:pPr marL="0" indent="0" rtl="0" eaLnBrk="1" fontAlgn="auto" hangingPunct="1">
              <a:buNone/>
            </a:pPr>
            <a:r>
              <a:rPr lang="en-US" b="1" dirty="0">
                <a:solidFill>
                  <a:schemeClr val="accent1"/>
                </a:solidFill>
                <a:latin typeface="Comic Sans MS" pitchFamily="66" charset="0"/>
              </a:rPr>
              <a:t>A</a:t>
            </a:r>
            <a:r>
              <a:rPr kumimoji="0" lang="en-US" sz="2600" b="1" kern="1200" dirty="0" smtClean="0">
                <a:solidFill>
                  <a:schemeClr val="accent1"/>
                </a:solidFill>
                <a:effectLst/>
                <a:latin typeface="Comic Sans MS" pitchFamily="66" charset="0"/>
                <a:ea typeface="+mn-ea"/>
                <a:cs typeface="+mn-cs"/>
              </a:rPr>
              <a:t>ware of the self and surroundings  </a:t>
            </a:r>
            <a:endParaRPr lang="en-US" b="1" dirty="0" smtClean="0">
              <a:solidFill>
                <a:schemeClr val="accent1"/>
              </a:solidFill>
              <a:effectLst/>
              <a:latin typeface="Comic Sans MS" pitchFamily="66" charset="0"/>
            </a:endParaRPr>
          </a:p>
        </p:txBody>
      </p:sp>
    </p:spTree>
    <p:extLst>
      <p:ext uri="{BB962C8B-B14F-4D97-AF65-F5344CB8AC3E}">
        <p14:creationId xmlns:p14="http://schemas.microsoft.com/office/powerpoint/2010/main" val="15507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077200" cy="5181600"/>
          </a:xfrm>
        </p:spPr>
        <p:txBody>
          <a:bodyPr/>
          <a:lstStyle/>
          <a:p>
            <a:pPr rtl="0" eaLnBrk="1" fontAlgn="auto" hangingPunct="1"/>
            <a:r>
              <a:rPr kumimoji="0" lang="en-US" sz="2600" b="1" kern="1200" dirty="0" smtClean="0">
                <a:solidFill>
                  <a:schemeClr val="accent1"/>
                </a:solidFill>
                <a:effectLst/>
                <a:latin typeface="Comic Sans MS" pitchFamily="66" charset="0"/>
                <a:ea typeface="+mn-ea"/>
                <a:cs typeface="+mn-cs"/>
              </a:rPr>
              <a:t>(2) Clouded consciousness : </a:t>
            </a:r>
          </a:p>
          <a:p>
            <a:pPr rtl="0" eaLnBrk="1" fontAlgn="auto" hangingPunct="1"/>
            <a:r>
              <a:rPr kumimoji="0" lang="en-US" sz="2600" b="1" kern="1200" dirty="0" smtClean="0">
                <a:solidFill>
                  <a:schemeClr val="accent1"/>
                </a:solidFill>
                <a:effectLst/>
                <a:latin typeface="Comic Sans MS" pitchFamily="66" charset="0"/>
                <a:ea typeface="+mn-ea"/>
                <a:cs typeface="+mn-cs"/>
              </a:rPr>
              <a:t>person conscious but mentally confused </a:t>
            </a:r>
          </a:p>
          <a:p>
            <a:pPr rtl="0" eaLnBrk="1" fontAlgn="auto" hangingPunct="1"/>
            <a:r>
              <a:rPr kumimoji="0" lang="en-US" sz="2600" b="1" kern="1200" dirty="0" smtClean="0">
                <a:solidFill>
                  <a:schemeClr val="accent1"/>
                </a:solidFill>
                <a:effectLst/>
                <a:latin typeface="Comic Sans MS" pitchFamily="66" charset="0"/>
                <a:ea typeface="+mn-ea"/>
                <a:cs typeface="+mn-cs"/>
              </a:rPr>
              <a:t>e.g.</a:t>
            </a:r>
          </a:p>
          <a:p>
            <a:pPr marL="0" indent="0" rtl="0" eaLnBrk="1" fontAlgn="auto" hangingPunct="1">
              <a:buNone/>
            </a:pPr>
            <a:r>
              <a:rPr kumimoji="0" lang="en-US" sz="2600" b="1" kern="1200" dirty="0" smtClean="0">
                <a:solidFill>
                  <a:schemeClr val="accent1"/>
                </a:solidFill>
                <a:effectLst/>
                <a:latin typeface="Comic Sans MS" pitchFamily="66" charset="0"/>
                <a:ea typeface="+mn-ea"/>
                <a:cs typeface="+mn-cs"/>
              </a:rPr>
              <a:t>Drug or alcohol intoxication</a:t>
            </a:r>
          </a:p>
          <a:p>
            <a:pPr marL="0" indent="0" rtl="0" eaLnBrk="1" fontAlgn="auto" hangingPunct="1">
              <a:buNone/>
            </a:pPr>
            <a:r>
              <a:rPr kumimoji="0" lang="en-US" sz="2600" b="1" kern="1200" dirty="0" smtClean="0">
                <a:solidFill>
                  <a:schemeClr val="accent1"/>
                </a:solidFill>
                <a:effectLst/>
                <a:latin typeface="Comic Sans MS" pitchFamily="66" charset="0"/>
                <a:ea typeface="+mn-ea"/>
                <a:cs typeface="+mn-cs"/>
              </a:rPr>
              <a:t>High fever associated </a:t>
            </a:r>
            <a:r>
              <a:rPr lang="en-US" b="1" dirty="0">
                <a:solidFill>
                  <a:schemeClr val="accent1"/>
                </a:solidFill>
                <a:latin typeface="Comic Sans MS" pitchFamily="66" charset="0"/>
              </a:rPr>
              <a:t>(</a:t>
            </a:r>
            <a:r>
              <a:rPr kumimoji="0" lang="en-US" sz="2600" b="1" kern="1200" dirty="0" smtClean="0">
                <a:solidFill>
                  <a:schemeClr val="accent1"/>
                </a:solidFill>
                <a:effectLst/>
                <a:latin typeface="Comic Sans MS" pitchFamily="66" charset="0"/>
                <a:ea typeface="+mn-ea"/>
                <a:cs typeface="+mn-cs"/>
              </a:rPr>
              <a:t>malaria or septicemia, dementia , </a:t>
            </a:r>
            <a:r>
              <a:rPr kumimoji="0" lang="en-US" sz="2600" b="1" kern="1200" dirty="0" err="1" smtClean="0">
                <a:solidFill>
                  <a:schemeClr val="accent1"/>
                </a:solidFill>
                <a:effectLst/>
                <a:latin typeface="Comic Sans MS" pitchFamily="66" charset="0"/>
                <a:ea typeface="+mn-ea"/>
                <a:cs typeface="+mn-cs"/>
              </a:rPr>
              <a:t>etc</a:t>
            </a:r>
            <a:r>
              <a:rPr kumimoji="0" lang="en-US" sz="2600" b="1" kern="1200" dirty="0" smtClean="0">
                <a:solidFill>
                  <a:schemeClr val="accent1"/>
                </a:solidFill>
                <a:effectLst/>
                <a:latin typeface="Comic Sans MS" pitchFamily="66" charset="0"/>
                <a:ea typeface="+mn-ea"/>
                <a:cs typeface="+mn-cs"/>
              </a:rPr>
              <a:t>) </a:t>
            </a:r>
            <a:endParaRPr lang="en-US" b="1" dirty="0" smtClean="0">
              <a:solidFill>
                <a:schemeClr val="accent1"/>
              </a:solidFill>
              <a:effectLst/>
              <a:latin typeface="Comic Sans MS" pitchFamily="66" charset="0"/>
            </a:endParaRPr>
          </a:p>
        </p:txBody>
      </p:sp>
      <p:pic>
        <p:nvPicPr>
          <p:cNvPr id="1026" name="Picture 2" descr="C:\Users\User\Desktop\CNSblock lectures\consciousnes\Consciousness-Not-Brain-1-3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352800"/>
            <a:ext cx="48768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519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63880"/>
            <a:ext cx="8229600" cy="4389120"/>
          </a:xfrm>
        </p:spPr>
        <p:txBody>
          <a:bodyPr/>
          <a:lstStyle/>
          <a:p>
            <a:pPr rtl="0" eaLnBrk="1" fontAlgn="auto" hangingPunct="1"/>
            <a:r>
              <a:rPr kumimoji="0" lang="en-US" sz="2600" b="1" kern="1200" dirty="0" smtClean="0">
                <a:solidFill>
                  <a:schemeClr val="accent1"/>
                </a:solidFill>
                <a:effectLst/>
                <a:latin typeface="Comic Sans MS" pitchFamily="66" charset="0"/>
                <a:ea typeface="+mn-ea"/>
                <a:cs typeface="+mn-cs"/>
              </a:rPr>
              <a:t>(3) Sleep : </a:t>
            </a:r>
          </a:p>
          <a:p>
            <a:pPr rtl="0" eaLnBrk="1" fontAlgn="auto" hangingPunct="1"/>
            <a:r>
              <a:rPr kumimoji="0" lang="en-US" sz="2600" b="1" kern="1200" dirty="0" smtClean="0">
                <a:solidFill>
                  <a:schemeClr val="accent1"/>
                </a:solidFill>
                <a:effectLst/>
                <a:latin typeface="Comic Sans MS" pitchFamily="66" charset="0"/>
                <a:ea typeface="+mn-ea"/>
                <a:cs typeface="+mn-cs"/>
              </a:rPr>
              <a:t>Person unconscious ( in relation to the external world &amp; surroundings)</a:t>
            </a:r>
          </a:p>
          <a:p>
            <a:pPr rtl="0" eaLnBrk="1" fontAlgn="auto" hangingPunct="1"/>
            <a:r>
              <a:rPr kumimoji="0" lang="en-US" sz="2600" b="1" kern="1200" dirty="0" smtClean="0">
                <a:solidFill>
                  <a:schemeClr val="accent1"/>
                </a:solidFill>
                <a:effectLst/>
                <a:latin typeface="Comic Sans MS" pitchFamily="66" charset="0"/>
                <a:ea typeface="+mn-ea"/>
                <a:cs typeface="+mn-cs"/>
              </a:rPr>
              <a:t>but is </a:t>
            </a:r>
            <a:r>
              <a:rPr kumimoji="0" lang="en-US" sz="2600" b="1" kern="1200" dirty="0" err="1" smtClean="0">
                <a:solidFill>
                  <a:schemeClr val="accent1"/>
                </a:solidFill>
                <a:effectLst/>
                <a:latin typeface="Comic Sans MS" pitchFamily="66" charset="0"/>
                <a:ea typeface="+mn-ea"/>
                <a:cs typeface="+mn-cs"/>
              </a:rPr>
              <a:t>arousabale</a:t>
            </a:r>
            <a:r>
              <a:rPr kumimoji="0" lang="en-US" sz="2600" b="1" kern="1200" dirty="0" smtClean="0">
                <a:solidFill>
                  <a:schemeClr val="accent1"/>
                </a:solidFill>
                <a:effectLst/>
                <a:latin typeface="Comic Sans MS" pitchFamily="66" charset="0"/>
                <a:ea typeface="+mn-ea"/>
                <a:cs typeface="+mn-cs"/>
              </a:rPr>
              <a:t>   </a:t>
            </a:r>
            <a:endParaRPr lang="en-US" b="1" dirty="0" smtClean="0">
              <a:solidFill>
                <a:schemeClr val="accent1"/>
              </a:solidFill>
              <a:effectLst/>
              <a:latin typeface="Comic Sans MS" pitchFamily="66" charset="0"/>
            </a:endParaRPr>
          </a:p>
        </p:txBody>
      </p:sp>
      <p:pic>
        <p:nvPicPr>
          <p:cNvPr id="2050" name="Picture 2" descr="C:\Users\User\Desktop\CNSblock lectures\consciousnes\slee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514600"/>
            <a:ext cx="84582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893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534400" cy="4389120"/>
          </a:xfrm>
        </p:spPr>
        <p:txBody>
          <a:bodyPr/>
          <a:lstStyle/>
          <a:p>
            <a:pPr rtl="0" eaLnBrk="1" fontAlgn="auto" hangingPunct="1"/>
            <a:r>
              <a:rPr kumimoji="0" lang="en-US" sz="2600" b="1" kern="1200" dirty="0" smtClean="0">
                <a:solidFill>
                  <a:schemeClr val="accent1"/>
                </a:solidFill>
                <a:effectLst/>
                <a:latin typeface="Comic Sans MS" pitchFamily="66" charset="0"/>
                <a:ea typeface="+mn-ea"/>
                <a:cs typeface="+mn-cs"/>
              </a:rPr>
              <a:t>(4) Coma : person unconscious and not </a:t>
            </a:r>
            <a:r>
              <a:rPr kumimoji="0" lang="en-US" sz="2600" b="1" kern="1200" dirty="0" err="1" smtClean="0">
                <a:solidFill>
                  <a:schemeClr val="accent1"/>
                </a:solidFill>
                <a:effectLst/>
                <a:latin typeface="Comic Sans MS" pitchFamily="66" charset="0"/>
                <a:ea typeface="+mn-ea"/>
                <a:cs typeface="+mn-cs"/>
              </a:rPr>
              <a:t>arausable</a:t>
            </a:r>
            <a:endParaRPr lang="en-US" b="1" dirty="0" smtClean="0">
              <a:solidFill>
                <a:schemeClr val="accent1"/>
              </a:solidFill>
              <a:effectLst/>
              <a:latin typeface="Comic Sans MS" pitchFamily="66" charset="0"/>
            </a:endParaRPr>
          </a:p>
          <a:p>
            <a:endParaRPr lang="en-US" dirty="0" smtClean="0">
              <a:latin typeface="Comic Sans MS" pitchFamily="66" charset="0"/>
            </a:endParaRPr>
          </a:p>
        </p:txBody>
      </p:sp>
      <p:pic>
        <p:nvPicPr>
          <p:cNvPr id="3074" name="Picture 2" descr="C:\Users\User\Desktop\CNSblock lectures\consciousnes\co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743200"/>
            <a:ext cx="71628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813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0" lang="en-US" sz="5000" b="1" kern="1200" dirty="0" smtClean="0">
                <a:ln>
                  <a:noFill/>
                </a:ln>
                <a:solidFill>
                  <a:schemeClr val="accent1"/>
                </a:solidFill>
                <a:effectLst/>
                <a:latin typeface="Comic Sans MS" pitchFamily="66" charset="0"/>
                <a:ea typeface="+mj-ea"/>
                <a:cs typeface="+mj-cs"/>
              </a:rPr>
              <a:t>brain Structures involved in the conscious state:</a:t>
            </a:r>
            <a:endParaRPr lang="en-US" dirty="0">
              <a:solidFill>
                <a:schemeClr val="accent1"/>
              </a:solidFill>
              <a:latin typeface="Comic Sans MS" pitchFamily="66" charset="0"/>
            </a:endParaRPr>
          </a:p>
        </p:txBody>
      </p:sp>
      <p:sp>
        <p:nvSpPr>
          <p:cNvPr id="3" name="Content Placeholder 2"/>
          <p:cNvSpPr>
            <a:spLocks noGrp="1"/>
          </p:cNvSpPr>
          <p:nvPr>
            <p:ph idx="1"/>
          </p:nvPr>
        </p:nvSpPr>
        <p:spPr/>
        <p:txBody>
          <a:bodyPr/>
          <a:lstStyle/>
          <a:p>
            <a:pPr marL="274320" marR="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GB" sz="2600" b="1" kern="1200" dirty="0" smtClean="0">
                <a:solidFill>
                  <a:schemeClr val="accent1"/>
                </a:solidFill>
                <a:effectLst/>
                <a:latin typeface="Comic Sans MS" pitchFamily="66" charset="0"/>
              </a:rPr>
              <a:t>1- Brain stem Reticular formation</a:t>
            </a:r>
            <a:endParaRPr lang="en-US" b="1" dirty="0" smtClean="0">
              <a:solidFill>
                <a:schemeClr val="accent1"/>
              </a:solidFill>
              <a:latin typeface="Comic Sans MS" pitchFamily="66" charset="0"/>
            </a:endParaRPr>
          </a:p>
          <a:p>
            <a:r>
              <a:rPr lang="en-US" b="1" dirty="0" smtClean="0">
                <a:solidFill>
                  <a:schemeClr val="accent1"/>
                </a:solidFill>
                <a:latin typeface="Comic Sans MS" pitchFamily="66" charset="0"/>
              </a:rPr>
              <a:t>2- Thalamus</a:t>
            </a:r>
          </a:p>
          <a:p>
            <a:r>
              <a:rPr lang="en-US" b="1" dirty="0" smtClean="0">
                <a:solidFill>
                  <a:schemeClr val="accent1"/>
                </a:solidFill>
                <a:latin typeface="Comic Sans MS" pitchFamily="66" charset="0"/>
              </a:rPr>
              <a:t>3- Hypothalamus</a:t>
            </a:r>
          </a:p>
          <a:p>
            <a:r>
              <a:rPr lang="en-US" b="1" dirty="0" smtClean="0">
                <a:solidFill>
                  <a:schemeClr val="accent1"/>
                </a:solidFill>
                <a:latin typeface="Comic Sans MS" pitchFamily="66" charset="0"/>
              </a:rPr>
              <a:t>4- Ascending projection pathways </a:t>
            </a:r>
          </a:p>
          <a:p>
            <a:r>
              <a:rPr lang="en-US" b="1" dirty="0" smtClean="0">
                <a:solidFill>
                  <a:schemeClr val="accent1"/>
                </a:solidFill>
                <a:latin typeface="Comic Sans MS" pitchFamily="66" charset="0"/>
              </a:rPr>
              <a:t>5- Wide spread area in the cerebral cortex</a:t>
            </a:r>
            <a:r>
              <a:rPr lang="en-US" b="0" baseline="0" dirty="0" smtClean="0">
                <a:solidFill>
                  <a:schemeClr val="tx1"/>
                </a:solidFill>
                <a:latin typeface="Comic Sans MS" pitchFamily="66" charset="0"/>
              </a:rPr>
              <a:t> </a:t>
            </a:r>
            <a:endParaRPr lang="en-US" b="1" dirty="0" smtClean="0">
              <a:solidFill>
                <a:schemeClr val="accent1"/>
              </a:solidFill>
              <a:latin typeface="Comic Sans MS" pitchFamily="66" charset="0"/>
            </a:endParaRPr>
          </a:p>
        </p:txBody>
      </p:sp>
    </p:spTree>
    <p:extLst>
      <p:ext uri="{BB962C8B-B14F-4D97-AF65-F5344CB8AC3E}">
        <p14:creationId xmlns:p14="http://schemas.microsoft.com/office/powerpoint/2010/main" val="42404624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609600"/>
            <a:ext cx="8229600" cy="781050"/>
          </a:xfrm>
        </p:spPr>
        <p:txBody>
          <a:bodyPr>
            <a:normAutofit fontScale="90000"/>
          </a:bodyPr>
          <a:lstStyle/>
          <a:p>
            <a:pPr eaLnBrk="1" fontAlgn="auto" hangingPunct="1">
              <a:spcAft>
                <a:spcPts val="0"/>
              </a:spcAft>
              <a:defRPr/>
            </a:pPr>
            <a:r>
              <a:rPr lang="en-US" sz="5400" dirty="0" smtClean="0">
                <a:latin typeface="Comic Sans MS" pitchFamily="66" charset="0"/>
              </a:rPr>
              <a:t/>
            </a:r>
            <a:br>
              <a:rPr lang="en-US" sz="5400" dirty="0" smtClean="0">
                <a:latin typeface="Comic Sans MS" pitchFamily="66" charset="0"/>
              </a:rPr>
            </a:br>
            <a:r>
              <a:rPr lang="en-GB" sz="4800" b="1" dirty="0" smtClean="0">
                <a:latin typeface="Comic Sans MS" pitchFamily="66" charset="0"/>
              </a:rPr>
              <a:t> 1- Reticular formation</a:t>
            </a:r>
            <a:endParaRPr lang="en-US" dirty="0" smtClean="0">
              <a:latin typeface="Comic Sans MS" pitchFamily="66" charset="0"/>
            </a:endParaRPr>
          </a:p>
        </p:txBody>
      </p:sp>
      <p:sp>
        <p:nvSpPr>
          <p:cNvPr id="11267" name="Content Placeholder 2"/>
          <p:cNvSpPr>
            <a:spLocks noGrp="1"/>
          </p:cNvSpPr>
          <p:nvPr>
            <p:ph idx="1"/>
          </p:nvPr>
        </p:nvSpPr>
        <p:spPr>
          <a:xfrm>
            <a:off x="304800" y="1524000"/>
            <a:ext cx="6477000" cy="4389437"/>
          </a:xfrm>
        </p:spPr>
        <p:txBody>
          <a:bodyPr>
            <a:normAutofit/>
          </a:bodyPr>
          <a:lstStyle/>
          <a:p>
            <a:pPr marL="402336" lvl="1" indent="0">
              <a:buNone/>
              <a:defRPr/>
            </a:pPr>
            <a:r>
              <a:rPr kumimoji="0" lang="en-US" sz="2600" b="1" i="0" kern="1200" dirty="0" smtClean="0">
                <a:solidFill>
                  <a:schemeClr val="accent1"/>
                </a:solidFill>
                <a:effectLst/>
                <a:latin typeface="Comic Sans MS" pitchFamily="66" charset="0"/>
              </a:rPr>
              <a:t>Set of interconnected nuclei that are located throughout the </a:t>
            </a:r>
            <a:r>
              <a:rPr kumimoji="0" lang="en-US" sz="2600" b="1" i="0" u="none" strike="noStrike" kern="1200" dirty="0" smtClean="0">
                <a:solidFill>
                  <a:schemeClr val="accent1"/>
                </a:solidFill>
                <a:effectLst/>
                <a:latin typeface="Comic Sans MS" pitchFamily="66" charset="0"/>
              </a:rPr>
              <a:t>brainstem </a:t>
            </a:r>
            <a:r>
              <a:rPr kumimoji="0" lang="en-US" sz="2600" b="1" i="0" u="none" strike="noStrike" kern="1200" dirty="0" smtClean="0">
                <a:solidFill>
                  <a:schemeClr val="accent2">
                    <a:lumMod val="75000"/>
                  </a:schemeClr>
                </a:solidFill>
                <a:effectLst/>
                <a:latin typeface="Comic Sans MS" pitchFamily="66" charset="0"/>
              </a:rPr>
              <a:t>(</a:t>
            </a:r>
            <a:r>
              <a:rPr lang="en-GB" sz="1600" b="1" dirty="0" smtClean="0">
                <a:solidFill>
                  <a:schemeClr val="accent2">
                    <a:lumMod val="75000"/>
                  </a:schemeClr>
                </a:solidFill>
                <a:latin typeface="Comic Sans MS" pitchFamily="66" charset="0"/>
              </a:rPr>
              <a:t>Pons, Midbrain, Upper medulla</a:t>
            </a:r>
            <a:r>
              <a:rPr kumimoji="0" lang="en-US" sz="2600" b="1" i="0" u="none" strike="noStrike" kern="1200" dirty="0" smtClean="0">
                <a:solidFill>
                  <a:schemeClr val="accent1"/>
                </a:solidFill>
                <a:effectLst/>
                <a:latin typeface="Comic Sans MS" pitchFamily="66" charset="0"/>
              </a:rPr>
              <a:t>), and the thalamus</a:t>
            </a:r>
            <a:endParaRPr lang="en-GB" sz="1800" b="1" dirty="0" smtClean="0">
              <a:solidFill>
                <a:schemeClr val="accent1"/>
              </a:solidFill>
              <a:latin typeface="Comic Sans MS" pitchFamily="66" charset="0"/>
            </a:endParaRPr>
          </a:p>
          <a:p>
            <a:pPr marL="36576" indent="0" algn="just" eaLnBrk="1" fontAlgn="auto" hangingPunct="1">
              <a:spcAft>
                <a:spcPts val="0"/>
              </a:spcAft>
              <a:buNone/>
              <a:defRPr/>
            </a:pPr>
            <a:r>
              <a:rPr kumimoji="0" lang="en-US" sz="2200" b="1" i="0" kern="1200" dirty="0" smtClean="0">
                <a:solidFill>
                  <a:schemeClr val="accent1"/>
                </a:solidFill>
                <a:effectLst/>
                <a:latin typeface="Comic Sans MS" pitchFamily="66" charset="0"/>
              </a:rPr>
              <a:t>Role</a:t>
            </a:r>
            <a:r>
              <a:rPr kumimoji="0" lang="en-US" sz="2200" b="1" i="0" kern="1200" baseline="0" dirty="0" smtClean="0">
                <a:solidFill>
                  <a:schemeClr val="accent1"/>
                </a:solidFill>
                <a:effectLst/>
                <a:latin typeface="Comic Sans MS" pitchFamily="66" charset="0"/>
              </a:rPr>
              <a:t> in </a:t>
            </a:r>
            <a:r>
              <a:rPr kumimoji="0" lang="en-US" sz="2200" b="1" i="0" kern="1200" dirty="0" smtClean="0">
                <a:solidFill>
                  <a:schemeClr val="accent1"/>
                </a:solidFill>
                <a:effectLst/>
                <a:latin typeface="Comic Sans MS" pitchFamily="66" charset="0"/>
              </a:rPr>
              <a:t> behavioral arousal</a:t>
            </a:r>
          </a:p>
          <a:p>
            <a:pPr marL="36576" indent="0" algn="just" eaLnBrk="1" fontAlgn="auto" hangingPunct="1">
              <a:spcAft>
                <a:spcPts val="0"/>
              </a:spcAft>
              <a:buNone/>
              <a:defRPr/>
            </a:pPr>
            <a:r>
              <a:rPr kumimoji="0" lang="en-US" sz="2200" b="1" i="0" kern="1200" dirty="0" smtClean="0">
                <a:solidFill>
                  <a:schemeClr val="accent1"/>
                </a:solidFill>
                <a:effectLst/>
                <a:latin typeface="Comic Sans MS" pitchFamily="66" charset="0"/>
              </a:rPr>
              <a:t>Role in  consciousness</a:t>
            </a:r>
            <a:r>
              <a:rPr lang="en-GB" sz="2200" b="1" dirty="0" smtClean="0">
                <a:solidFill>
                  <a:schemeClr val="accent1"/>
                </a:solidFill>
                <a:latin typeface="Comic Sans MS" pitchFamily="66" charset="0"/>
              </a:rPr>
              <a:t> </a:t>
            </a:r>
            <a:r>
              <a:rPr lang="en-GB" sz="2200" b="1" dirty="0" smtClean="0">
                <a:solidFill>
                  <a:schemeClr val="accent2">
                    <a:lumMod val="75000"/>
                  </a:schemeClr>
                </a:solidFill>
                <a:latin typeface="Comic Sans MS" pitchFamily="66" charset="0"/>
              </a:rPr>
              <a:t>(sleep/awake </a:t>
            </a:r>
            <a:r>
              <a:rPr lang="en-GB" sz="1800" b="1" dirty="0" smtClean="0">
                <a:solidFill>
                  <a:schemeClr val="accent2">
                    <a:lumMod val="75000"/>
                  </a:schemeClr>
                </a:solidFill>
                <a:latin typeface="Comic Sans MS" pitchFamily="66" charset="0"/>
              </a:rPr>
              <a:t>cycle</a:t>
            </a:r>
            <a:r>
              <a:rPr lang="en-GB" sz="1800" b="1" dirty="0" smtClean="0">
                <a:solidFill>
                  <a:schemeClr val="accent1"/>
                </a:solidFill>
                <a:latin typeface="Comic Sans MS" pitchFamily="66" charset="0"/>
              </a:rPr>
              <a:t>)</a:t>
            </a:r>
          </a:p>
          <a:p>
            <a:pPr marL="36576" indent="0" algn="just" eaLnBrk="1" fontAlgn="auto" hangingPunct="1">
              <a:spcAft>
                <a:spcPts val="0"/>
              </a:spcAft>
              <a:buNone/>
              <a:defRPr/>
            </a:pPr>
            <a:r>
              <a:rPr lang="en-GB" sz="1800" b="1" dirty="0" smtClean="0">
                <a:solidFill>
                  <a:schemeClr val="accent1"/>
                </a:solidFill>
                <a:latin typeface="Comic Sans MS" pitchFamily="66" charset="0"/>
              </a:rPr>
              <a:t>Connect the brain stem to the CC</a:t>
            </a:r>
          </a:p>
          <a:p>
            <a:pPr marL="36576" indent="0" eaLnBrk="1" fontAlgn="auto" hangingPunct="1">
              <a:spcAft>
                <a:spcPts val="0"/>
              </a:spcAft>
              <a:buNone/>
              <a:defRPr/>
            </a:pPr>
            <a:endParaRPr lang="en-GB" sz="1800" dirty="0" smtClean="0">
              <a:solidFill>
                <a:schemeClr val="accent1">
                  <a:lumMod val="60000"/>
                  <a:lumOff val="40000"/>
                </a:schemeClr>
              </a:solidFill>
              <a:latin typeface="Comic Sans MS" pitchFamily="66" charset="0"/>
            </a:endParaRPr>
          </a:p>
        </p:txBody>
      </p:sp>
      <p:pic>
        <p:nvPicPr>
          <p:cNvPr id="13316" name="Picture 4" descr="RF+lab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1" y="2743200"/>
            <a:ext cx="3124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82416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6388"/>
            <a:ext cx="5257800" cy="1905000"/>
          </a:xfrm>
        </p:spPr>
        <p:txBody>
          <a:bodyPr>
            <a:normAutofit fontScale="85000" lnSpcReduction="20000"/>
          </a:bodyPr>
          <a:lstStyle/>
          <a:p>
            <a:pPr marL="0" lvl="0" indent="0">
              <a:buNone/>
            </a:pPr>
            <a:r>
              <a:rPr lang="en-GB" sz="3900" b="1" dirty="0">
                <a:solidFill>
                  <a:schemeClr val="tx2"/>
                </a:solidFill>
                <a:latin typeface="Comic Sans MS" pitchFamily="66" charset="0"/>
              </a:rPr>
              <a:t>consists of 3 parts</a:t>
            </a:r>
            <a:r>
              <a:rPr lang="en-GB" sz="3900" b="1" dirty="0" smtClean="0">
                <a:solidFill>
                  <a:schemeClr val="tx2"/>
                </a:solidFill>
                <a:latin typeface="Comic Sans MS" pitchFamily="66" charset="0"/>
              </a:rPr>
              <a:t>:</a:t>
            </a:r>
          </a:p>
          <a:p>
            <a:pPr marL="0" lvl="0" indent="0">
              <a:buNone/>
            </a:pPr>
            <a:endParaRPr kumimoji="0" lang="en-GB" sz="2800" b="1" kern="1200" dirty="0">
              <a:ln>
                <a:noFill/>
              </a:ln>
              <a:solidFill>
                <a:schemeClr val="tx2"/>
              </a:solidFill>
              <a:effectLst/>
              <a:latin typeface="Comic Sans MS" pitchFamily="66" charset="0"/>
              <a:ea typeface="+mj-ea"/>
              <a:cs typeface="+mj-cs"/>
            </a:endParaRPr>
          </a:p>
          <a:p>
            <a:pPr marL="0" lvl="0" indent="0">
              <a:buNone/>
            </a:pPr>
            <a:r>
              <a:rPr kumimoji="0" lang="en-GB" b="1" kern="1200" dirty="0" smtClean="0">
                <a:ln>
                  <a:noFill/>
                </a:ln>
                <a:solidFill>
                  <a:schemeClr val="accent2"/>
                </a:solidFill>
                <a:effectLst/>
                <a:latin typeface="Comic Sans MS" pitchFamily="66" charset="0"/>
                <a:ea typeface="+mj-ea"/>
                <a:cs typeface="+mj-cs"/>
              </a:rPr>
              <a:t>Lateral Reticular Formation</a:t>
            </a: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GB" b="1" kern="1200" dirty="0" err="1" smtClean="0">
                <a:solidFill>
                  <a:schemeClr val="accent2"/>
                </a:solidFill>
                <a:effectLst/>
                <a:latin typeface="Comic Sans MS" pitchFamily="66" charset="0"/>
              </a:rPr>
              <a:t>Paramedian</a:t>
            </a:r>
            <a:r>
              <a:rPr kumimoji="0" lang="en-GB" b="1" kern="1200" dirty="0" smtClean="0">
                <a:solidFill>
                  <a:schemeClr val="accent2"/>
                </a:solidFill>
                <a:effectLst/>
                <a:latin typeface="Comic Sans MS" pitchFamily="66" charset="0"/>
              </a:rPr>
              <a:t> Reticular Formation</a:t>
            </a:r>
            <a:endParaRPr lang="en-US" dirty="0" smtClean="0">
              <a:solidFill>
                <a:schemeClr val="accent2"/>
              </a:solidFill>
              <a:effectLst/>
              <a:latin typeface="Comic Sans MS" pitchFamily="66" charset="0"/>
            </a:endParaRP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GB" b="1" kern="1200" dirty="0" smtClean="0">
                <a:solidFill>
                  <a:schemeClr val="accent2"/>
                </a:solidFill>
                <a:effectLst/>
                <a:latin typeface="Comic Sans MS" pitchFamily="66" charset="0"/>
              </a:rPr>
              <a:t>Raphe nuclei (Median RF)</a:t>
            </a:r>
            <a:endParaRPr lang="en-US" dirty="0" smtClean="0">
              <a:solidFill>
                <a:schemeClr val="accent2"/>
              </a:solidFill>
              <a:effectLst/>
              <a:latin typeface="Comic Sans MS" pitchFamily="66" charset="0"/>
            </a:endParaRPr>
          </a:p>
        </p:txBody>
      </p:sp>
      <p:pic>
        <p:nvPicPr>
          <p:cNvPr id="4" name="Picture 4" descr="RF+lab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211388"/>
            <a:ext cx="3087687"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User\Desktop\CNSblock lectures\consciousnes\R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438401"/>
            <a:ext cx="48768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1113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4127</TotalTime>
  <Words>816</Words>
  <Application>Microsoft Office PowerPoint</Application>
  <PresentationFormat>On-screen Show (4:3)</PresentationFormat>
  <Paragraphs>171</Paragraphs>
  <Slides>29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Arabic Typesetting</vt:lpstr>
      <vt:lpstr>Arial</vt:lpstr>
      <vt:lpstr>Calibri</vt:lpstr>
      <vt:lpstr>Comic Sans MS</vt:lpstr>
      <vt:lpstr>Constantia</vt:lpstr>
      <vt:lpstr>HGP明朝E</vt:lpstr>
      <vt:lpstr>Majalla UI</vt:lpstr>
      <vt:lpstr>Times New Roman</vt:lpstr>
      <vt:lpstr>Wingdings</vt:lpstr>
      <vt:lpstr>Wingdings 2</vt:lpstr>
      <vt:lpstr>Flow</vt:lpstr>
      <vt:lpstr>Physiology of Consciousness</vt:lpstr>
      <vt:lpstr>PowerPoint Presentation</vt:lpstr>
      <vt:lpstr>Level of consciousness</vt:lpstr>
      <vt:lpstr>PowerPoint Presentation</vt:lpstr>
      <vt:lpstr>PowerPoint Presentation</vt:lpstr>
      <vt:lpstr>PowerPoint Presentation</vt:lpstr>
      <vt:lpstr>brain Structures involved in the conscious state:</vt:lpstr>
      <vt:lpstr>  1- Reticular formation</vt:lpstr>
      <vt:lpstr>PowerPoint Presentation</vt:lpstr>
      <vt:lpstr>PowerPoint Presentation</vt:lpstr>
      <vt:lpstr>Paramedian Reticular Formation</vt:lpstr>
      <vt:lpstr>Raphe nuclei (Median RF)</vt:lpstr>
      <vt:lpstr>Functions of reticular formation:</vt:lpstr>
      <vt:lpstr>PowerPoint Presentation</vt:lpstr>
      <vt:lpstr>2- Thalamus:</vt:lpstr>
      <vt:lpstr>3- Hypothalamus </vt:lpstr>
      <vt:lpstr>PowerPoint Presentation</vt:lpstr>
      <vt:lpstr>Anatomical components of RAS</vt:lpstr>
      <vt:lpstr>RAS</vt:lpstr>
      <vt:lpstr>Sensory inputs to RAS</vt:lpstr>
      <vt:lpstr>Functions of RAS: </vt:lpstr>
      <vt:lpstr>RAS dysfucntion </vt:lpstr>
      <vt:lpstr>Indices  of Level of Consciousness</vt:lpstr>
      <vt:lpstr>Electroencephalogram</vt:lpstr>
      <vt:lpstr>PowerPoint Presentation</vt:lpstr>
      <vt:lpstr>PowerPoint Presentation</vt:lpstr>
      <vt:lpstr>Brain Death Confirmatory Testing with EEG</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Physiology of Consciousness</dc:title>
  <dc:creator>User</dc:creator>
  <cp:lastModifiedBy>Laila Alayadhi</cp:lastModifiedBy>
  <cp:revision>77</cp:revision>
  <cp:lastPrinted>2015-09-08T11:08:31Z</cp:lastPrinted>
  <dcterms:created xsi:type="dcterms:W3CDTF">2015-08-24T15:42:46Z</dcterms:created>
  <dcterms:modified xsi:type="dcterms:W3CDTF">2020-10-14T13:58:58Z</dcterms:modified>
</cp:coreProperties>
</file>