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1" r:id="rId1"/>
  </p:sldMasterIdLst>
  <p:notesMasterIdLst>
    <p:notesMasterId r:id="rId31"/>
  </p:notesMasterIdLst>
  <p:handoutMasterIdLst>
    <p:handoutMasterId r:id="rId32"/>
  </p:handoutMasterIdLst>
  <p:sldIdLst>
    <p:sldId id="388" r:id="rId2"/>
    <p:sldId id="654" r:id="rId3"/>
    <p:sldId id="635" r:id="rId4"/>
    <p:sldId id="649" r:id="rId5"/>
    <p:sldId id="640" r:id="rId6"/>
    <p:sldId id="621" r:id="rId7"/>
    <p:sldId id="657" r:id="rId8"/>
    <p:sldId id="605" r:id="rId9"/>
    <p:sldId id="623" r:id="rId10"/>
    <p:sldId id="660" r:id="rId11"/>
    <p:sldId id="608" r:id="rId12"/>
    <p:sldId id="610" r:id="rId13"/>
    <p:sldId id="626" r:id="rId14"/>
    <p:sldId id="594" r:id="rId15"/>
    <p:sldId id="658" r:id="rId16"/>
    <p:sldId id="625" r:id="rId17"/>
    <p:sldId id="600" r:id="rId18"/>
    <p:sldId id="627" r:id="rId19"/>
    <p:sldId id="612" r:id="rId20"/>
    <p:sldId id="641" r:id="rId21"/>
    <p:sldId id="642" r:id="rId22"/>
    <p:sldId id="395" r:id="rId23"/>
    <p:sldId id="430" r:id="rId24"/>
    <p:sldId id="628" r:id="rId25"/>
    <p:sldId id="629" r:id="rId26"/>
    <p:sldId id="615" r:id="rId27"/>
    <p:sldId id="659" r:id="rId28"/>
    <p:sldId id="643" r:id="rId29"/>
    <p:sldId id="644" r:id="rId30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387" autoAdjust="0"/>
  </p:normalViewPr>
  <p:slideViewPr>
    <p:cSldViewPr>
      <p:cViewPr varScale="1">
        <p:scale>
          <a:sx n="100" d="100"/>
          <a:sy n="100" d="100"/>
        </p:scale>
        <p:origin x="15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74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4BA7C98-C21D-4BF7-921F-3E1783BB60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13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4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4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D1BD0DE-B8F5-4D0E-89ED-C9443630DED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69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73138" y="633413"/>
            <a:ext cx="4221162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22325" y="4010025"/>
            <a:ext cx="4522788" cy="3800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512" tIns="41756" rIns="83512" bIns="41756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30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73138" y="633413"/>
            <a:ext cx="4221162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22325" y="4010025"/>
            <a:ext cx="4522788" cy="3800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512" tIns="41756" rIns="83512" bIns="41756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31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73138" y="633413"/>
            <a:ext cx="4221162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22325" y="4010025"/>
            <a:ext cx="4522788" cy="3800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512" tIns="41756" rIns="83512" bIns="41756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0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73138" y="633413"/>
            <a:ext cx="4221162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22325" y="4010025"/>
            <a:ext cx="4522788" cy="3800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512" tIns="41756" rIns="83512" bIns="41756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82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1BD0DE-B8F5-4D0E-89ED-C9443630DED7}" type="slidenum">
              <a:rPr lang="ar-SA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99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596900" y="0"/>
            <a:ext cx="4432300" cy="3324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2438" y="3986213"/>
            <a:ext cx="5265737" cy="3749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512" tIns="41756" rIns="83512" bIns="41756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77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DDF3B-6F98-4D6B-A7E8-A8D61A1098F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94578-BC37-472A-A631-C29A362851C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6F2E1-5031-44ED-B7D4-34524A63B9A9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31411-7724-4155-A8C0-A0077353F535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FECCC-3872-4467-9C0D-6C1116539A15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CFE51D-A092-48FE-93A8-FF0F9723B73F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C668E-883C-4B7C-93D0-0E25ED51FB3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7E65A-6E6E-4669-AD98-AAB4C1BE6423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E031D-2FC1-41D9-BD99-CBD94B5095E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736D4-6B57-4E52-B103-EA7B1B16829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A6CAE8-2560-4575-9128-6EC17B39010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4394412-61DB-4324-B470-AB27A294900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2" r:id="rId1"/>
    <p:sldLayoutId id="2147484443" r:id="rId2"/>
    <p:sldLayoutId id="2147484444" r:id="rId3"/>
    <p:sldLayoutId id="2147484445" r:id="rId4"/>
    <p:sldLayoutId id="2147484446" r:id="rId5"/>
    <p:sldLayoutId id="2147484447" r:id="rId6"/>
    <p:sldLayoutId id="2147484448" r:id="rId7"/>
    <p:sldLayoutId id="2147484449" r:id="rId8"/>
    <p:sldLayoutId id="2147484450" r:id="rId9"/>
    <p:sldLayoutId id="2147484451" r:id="rId10"/>
    <p:sldLayoutId id="21474844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nursingcrib.com/wp-content/uploads/seizuredisorders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064896" cy="144016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Comic Sans MS" pitchFamily="66" charset="0"/>
              </a:rPr>
              <a:t>Pathophysiology</a:t>
            </a:r>
            <a:r>
              <a:rPr lang="en-US" b="1" dirty="0" smtClean="0">
                <a:latin typeface="Comic Sans MS" pitchFamily="66" charset="0"/>
              </a:rPr>
              <a:t> of Epilepsy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2" descr="Image result for unprovoked seiz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828092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 rtl="0" eaLnBrk="1" hangingPunct="1">
              <a:lnSpc>
                <a:spcPct val="90000"/>
              </a:lnSpc>
              <a:buNone/>
              <a:defRPr/>
            </a:pPr>
            <a:r>
              <a:rPr lang="en-US" sz="3300" b="1" u="sng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Generalized seizures </a:t>
            </a:r>
            <a:r>
              <a:rPr lang="en-US" sz="3300" b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Manifest a loss of consciousness </a:t>
            </a:r>
            <a:endParaRPr lang="en-US" sz="280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marL="0" indent="0" algn="l" rtl="0" eaLnBrk="1" hangingPunct="1">
              <a:lnSpc>
                <a:spcPct val="90000"/>
              </a:lnSpc>
              <a:buNone/>
              <a:defRPr/>
            </a:pP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Concvulsive</a:t>
            </a:r>
            <a:r>
              <a:rPr lang="en-US" sz="2800" baseline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or non-convculsive</a:t>
            </a:r>
          </a:p>
          <a:p>
            <a:pPr marL="0" indent="0" algn="l" rtl="0" eaLnBrk="1" hangingPunct="1">
              <a:lnSpc>
                <a:spcPct val="90000"/>
              </a:lnSpc>
              <a:buNone/>
              <a:defRPr/>
            </a:pP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sym typeface="Wingdings" pitchFamily="2" charset="2"/>
              </a:rPr>
              <a:t> </a:t>
            </a:r>
            <a:endParaRPr lang="en-US" sz="280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(1) Generalized tonic-clonic seizures</a:t>
            </a:r>
          </a:p>
          <a:p>
            <a:pPr marL="0" indent="0" algn="l" rtl="0" eaLnBrk="1" hangingPunct="1">
              <a:lnSpc>
                <a:spcPct val="90000"/>
              </a:lnSpc>
              <a:buNone/>
              <a:defRPr/>
            </a:pP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	(Grand Mal epileptic seizure )  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sz="280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omic Sans MS" pitchFamily="66" charset="0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(2) Absence seizures</a:t>
            </a:r>
          </a:p>
          <a:p>
            <a:pPr marL="0" indent="0" algn="l" rtl="0" eaLnBrk="1" hangingPunct="1">
              <a:lnSpc>
                <a:spcPct val="90000"/>
              </a:lnSpc>
              <a:buNone/>
              <a:defRPr/>
            </a:pP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	(Petit mal epileptic seizures)</a:t>
            </a:r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6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:\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0438"/>
            <a:ext cx="4138613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H:\925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5" y="3403427"/>
            <a:ext cx="4104457" cy="345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H:\925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0"/>
            <a:ext cx="42576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60848"/>
            <a:ext cx="8496944" cy="3456384"/>
          </a:xfrm>
        </p:spPr>
        <p:txBody>
          <a:bodyPr/>
          <a:lstStyle/>
          <a:p>
            <a:pPr algn="l" rtl="0"/>
            <a:r>
              <a:rPr lang="en-US" sz="2400" dirty="0" smtClean="0">
                <a:latin typeface="Comic Sans MS" pitchFamily="66" charset="0"/>
              </a:rPr>
              <a:t>The onset of a seizures:</a:t>
            </a:r>
          </a:p>
          <a:p>
            <a:pPr marL="0" indent="0" algn="l" rtl="0">
              <a:buNone/>
            </a:pPr>
            <a:r>
              <a:rPr lang="en-US" sz="2400" dirty="0" smtClean="0">
                <a:latin typeface="Comic Sans MS" pitchFamily="66" charset="0"/>
              </a:rPr>
              <a:t>Small group of abnormal neurons undergo </a:t>
            </a:r>
          </a:p>
          <a:p>
            <a:pPr algn="l" rtl="0">
              <a:buFontTx/>
              <a:buChar char="-"/>
            </a:pPr>
            <a:r>
              <a:rPr lang="en-US" sz="2400" dirty="0" smtClean="0">
                <a:latin typeface="Comic Sans MS" pitchFamily="66" charset="0"/>
              </a:rPr>
              <a:t>Prolonged </a:t>
            </a:r>
            <a:r>
              <a:rPr lang="en-US" sz="2400" dirty="0" err="1" smtClean="0">
                <a:latin typeface="Comic Sans MS" pitchFamily="66" charset="0"/>
              </a:rPr>
              <a:t>depolarizations</a:t>
            </a:r>
            <a:endParaRPr lang="en-US" sz="2400" dirty="0" smtClean="0">
              <a:latin typeface="Comic Sans MS" pitchFamily="66" charset="0"/>
            </a:endParaRPr>
          </a:p>
          <a:p>
            <a:pPr algn="l" rtl="0">
              <a:buFontTx/>
              <a:buChar char="-"/>
            </a:pPr>
            <a:r>
              <a:rPr lang="en-US" sz="2400" dirty="0" smtClean="0">
                <a:latin typeface="Comic Sans MS" pitchFamily="66" charset="0"/>
              </a:rPr>
              <a:t>Rapid firing of repeated action potentials</a:t>
            </a:r>
          </a:p>
          <a:p>
            <a:pPr marL="0" indent="0" algn="l" rtl="0">
              <a:buNone/>
            </a:pPr>
            <a:r>
              <a:rPr lang="en-US" sz="2400" dirty="0" smtClean="0">
                <a:latin typeface="Comic Sans MS" pitchFamily="66" charset="0"/>
              </a:rPr>
              <a:t> </a:t>
            </a:r>
          </a:p>
          <a:p>
            <a:pPr algn="l" rtl="0"/>
            <a:r>
              <a:rPr lang="en-US" sz="2400" dirty="0" smtClean="0">
                <a:latin typeface="Comic Sans MS" pitchFamily="66" charset="0"/>
              </a:rPr>
              <a:t>Spread to adjacent neurons or neurons with which they are connected into the process.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Generalized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1628800"/>
            <a:ext cx="8424936" cy="4104456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1- Generalized tonic-</a:t>
            </a:r>
            <a:r>
              <a:rPr lang="en-US" sz="24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clonic</a:t>
            </a: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(grand mal) seizure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4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+/-  </a:t>
            </a:r>
            <a:r>
              <a:rPr lang="en-US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aura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(peculiar sensation or dizziness; then sudden onset of seizure with loss of consciousness)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Tonic </a:t>
            </a:r>
            <a:r>
              <a:rPr lang="en-US" sz="2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phase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: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Rigid muscle contraction in which clenched jaw and hands; eyes open with pupils dilated; lasts 30 to 60 seconds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Clonic</a:t>
            </a:r>
            <a:r>
              <a:rPr lang="en-US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phase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: Rhythmic, jerky contraction and relaxation of all muscles in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with incontinence and frothing at the lips; may bite tongue or cheek, lasts several minutes.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Postictal state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: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Sleeping or dazed for up to several hours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.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79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grand mal seizure e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grand mal seizure e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Image result for grand mal seizure e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6200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4300" y="980728"/>
            <a:ext cx="4572000" cy="5544616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>
                <a:latin typeface="Comic Sans MS" pitchFamily="66" charset="0"/>
              </a:rPr>
              <a:t>A clinical seizure occurs when the electrical discharges of a large number of cells become abnormally linked together, creating a storm of electrical activity in the brain. </a:t>
            </a:r>
          </a:p>
          <a:p>
            <a:pPr algn="l" rtl="0"/>
            <a:r>
              <a:rPr lang="en-US" sz="2400" dirty="0" smtClean="0">
                <a:latin typeface="Comic Sans MS" pitchFamily="66" charset="0"/>
              </a:rPr>
              <a:t>Seizures may then spread to involve adjacent areas of the brain or through established anatomic pathways to other distant areas.</a:t>
            </a:r>
          </a:p>
        </p:txBody>
      </p:sp>
      <p:pic>
        <p:nvPicPr>
          <p:cNvPr id="5" name="Content Placeholder 4" descr="seizure disorders">
            <a:hlinkClick r:id="rId2"/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5872008" y="4149080"/>
            <a:ext cx="2314575" cy="1857375"/>
          </a:xfrm>
          <a:noFill/>
        </p:spPr>
      </p:pic>
      <p:pic>
        <p:nvPicPr>
          <p:cNvPr id="7" name="Picture 2" descr="D:\EEG Summaries 22.12.2013\Epilepsy General\Fullscreen capture 2252010 101543 AM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6300" y="404664"/>
            <a:ext cx="4259124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9682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107504" y="188640"/>
            <a:ext cx="9036496" cy="2808312"/>
          </a:xfrm>
        </p:spPr>
        <p:txBody>
          <a:bodyPr>
            <a:normAutofit lnSpcReduction="10000"/>
          </a:bodyPr>
          <a:lstStyle/>
          <a:p>
            <a:pPr algn="l" rtl="0" eaLnBrk="1" hangingPunct="1">
              <a:lnSpc>
                <a:spcPct val="80000"/>
              </a:lnSpc>
              <a:defRPr/>
            </a:pPr>
            <a:endParaRPr lang="en-US" sz="2200" b="1" u="sng" dirty="0" smtClean="0">
              <a:effectLst/>
              <a:latin typeface="Comic Sans MS" pitchFamily="66" charset="0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200" b="1" u="sng" dirty="0" smtClean="0">
                <a:effectLst/>
                <a:latin typeface="Comic Sans MS" pitchFamily="66" charset="0"/>
              </a:rPr>
              <a:t>2. Absence ( petit mal) seizure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200" b="1" dirty="0" smtClean="0">
              <a:latin typeface="Comic Sans MS" pitchFamily="66" charset="0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200" b="1" dirty="0" smtClean="0">
                <a:latin typeface="Comic Sans MS" pitchFamily="66" charset="0"/>
              </a:rPr>
              <a:t>a. Loss of contact with environment for 5 to 30 seconds.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200" b="1" dirty="0" smtClean="0">
              <a:latin typeface="Comic Sans MS" pitchFamily="66" charset="0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200" b="1" dirty="0" smtClean="0">
                <a:latin typeface="Comic Sans MS" pitchFamily="66" charset="0"/>
              </a:rPr>
              <a:t>b. Appears to be day dreaming or may roll eyes, nod head, move hands, or smack lips.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200" b="1" dirty="0" smtClean="0">
              <a:latin typeface="Comic Sans MS" pitchFamily="66" charset="0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200" b="1" dirty="0" smtClean="0">
                <a:latin typeface="Comic Sans MS" pitchFamily="66" charset="0"/>
              </a:rPr>
              <a:t>c. Resumes activity and is not aware of seizure.</a:t>
            </a:r>
            <a:endParaRPr lang="en-US" sz="2200" b="1" dirty="0">
              <a:latin typeface="Comic Sans MS" pitchFamily="66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68960"/>
            <a:ext cx="691276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140968"/>
            <a:ext cx="7847856" cy="2088232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smtClean="0">
                <a:latin typeface="Comic Sans MS" pitchFamily="66" charset="0"/>
              </a:rPr>
              <a:t>The </a:t>
            </a:r>
            <a:r>
              <a:rPr lang="en-US" sz="2400" u="sng" dirty="0" smtClean="0">
                <a:latin typeface="Comic Sans MS" pitchFamily="66" charset="0"/>
              </a:rPr>
              <a:t>clinical manifestations of a seizure</a:t>
            </a:r>
            <a:r>
              <a:rPr lang="en-US" sz="2400" dirty="0" smtClean="0">
                <a:latin typeface="Comic Sans MS" pitchFamily="66" charset="0"/>
              </a:rPr>
              <a:t> reflect the area of the brain from which the seizure begins (i.e., seizure focus) and the spread of the electrical discharge.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620688"/>
            <a:ext cx="8208912" cy="5112568"/>
          </a:xfrm>
        </p:spPr>
        <p:txBody>
          <a:bodyPr>
            <a:normAutofit lnSpcReduction="10000"/>
          </a:bodyPr>
          <a:lstStyle/>
          <a:p>
            <a:pPr lvl="0" algn="l" rtl="0"/>
            <a:r>
              <a:rPr lang="en-US" sz="2400" dirty="0" smtClean="0">
                <a:latin typeface="Comic Sans MS" pitchFamily="66" charset="0"/>
              </a:rPr>
              <a:t>Clinical manifestations accompanying a seizure are numerous and varied, including </a:t>
            </a:r>
            <a:r>
              <a:rPr lang="en-US" sz="2400" dirty="0" smtClean="0">
                <a:latin typeface="Comic Sans MS" pitchFamily="66" charset="0"/>
                <a:sym typeface="Wingdings"/>
              </a:rPr>
              <a:t></a:t>
            </a:r>
            <a:r>
              <a:rPr lang="en-US" sz="2400" dirty="0" smtClean="0">
                <a:latin typeface="Comic Sans MS" pitchFamily="66" charset="0"/>
              </a:rPr>
              <a:t> </a:t>
            </a:r>
          </a:p>
          <a:p>
            <a:pPr lvl="0" algn="l" rtl="0"/>
            <a:endParaRPr lang="en-US" sz="2400" dirty="0" smtClean="0">
              <a:latin typeface="Comic Sans MS" pitchFamily="66" charset="0"/>
            </a:endParaRPr>
          </a:p>
          <a:p>
            <a:pPr lvl="0" algn="l" rtl="0"/>
            <a:r>
              <a:rPr lang="en-US" sz="2400" dirty="0" smtClean="0">
                <a:latin typeface="Comic Sans MS" pitchFamily="66" charset="0"/>
              </a:rPr>
              <a:t>(1) indescribable bodily sensations,</a:t>
            </a:r>
          </a:p>
          <a:p>
            <a:pPr lvl="0" algn="l" rtl="0"/>
            <a:r>
              <a:rPr lang="en-US" sz="2400" dirty="0" smtClean="0">
                <a:latin typeface="Comic Sans MS" pitchFamily="66" charset="0"/>
              </a:rPr>
              <a:t>(2) "pins and needles" sensations, </a:t>
            </a:r>
          </a:p>
          <a:p>
            <a:pPr lvl="0" algn="l" rtl="0"/>
            <a:r>
              <a:rPr lang="en-US" sz="2400" dirty="0" smtClean="0">
                <a:latin typeface="Comic Sans MS" pitchFamily="66" charset="0"/>
              </a:rPr>
              <a:t>(3) smells or sounds, </a:t>
            </a:r>
          </a:p>
          <a:p>
            <a:pPr lvl="0" algn="l" rtl="0"/>
            <a:r>
              <a:rPr lang="en-US" sz="2400" dirty="0" smtClean="0">
                <a:latin typeface="Comic Sans MS" pitchFamily="66" charset="0"/>
              </a:rPr>
              <a:t>(4) fear or depression, </a:t>
            </a:r>
          </a:p>
          <a:p>
            <a:pPr lvl="0" algn="l" rtl="0"/>
            <a:r>
              <a:rPr lang="en-US" sz="2400" dirty="0" smtClean="0">
                <a:latin typeface="Comic Sans MS" pitchFamily="66" charset="0"/>
              </a:rPr>
              <a:t>(5) hallucinations, </a:t>
            </a:r>
          </a:p>
          <a:p>
            <a:pPr lvl="0" algn="l" rtl="0"/>
            <a:r>
              <a:rPr lang="en-US" sz="2400" dirty="0" smtClean="0">
                <a:latin typeface="Comic Sans MS" pitchFamily="66" charset="0"/>
              </a:rPr>
              <a:t>(6) momentary jerks or head nods, </a:t>
            </a:r>
          </a:p>
          <a:p>
            <a:r>
              <a:rPr lang="en-US" dirty="0" smtClean="0">
                <a:latin typeface="Comic Sans MS" pitchFamily="66" charset="0"/>
              </a:rPr>
              <a:t>(7) </a:t>
            </a:r>
            <a:r>
              <a:rPr lang="en-US" dirty="0">
                <a:latin typeface="Comic Sans MS" pitchFamily="66" charset="0"/>
              </a:rPr>
              <a:t>Déjà vu  (over </a:t>
            </a:r>
            <a:r>
              <a:rPr lang="en-US" dirty="0" err="1">
                <a:latin typeface="Comic Sans MS" pitchFamily="66" charset="0"/>
              </a:rPr>
              <a:t>familiatry</a:t>
            </a:r>
            <a:r>
              <a:rPr lang="en-US" dirty="0" smtClean="0">
                <a:latin typeface="Comic Sans MS" pitchFamily="66" charset="0"/>
              </a:rPr>
              <a:t>)</a:t>
            </a:r>
            <a:endParaRPr lang="en-US" sz="2400" dirty="0" smtClean="0">
              <a:latin typeface="Comic Sans MS" pitchFamily="66" charset="0"/>
            </a:endParaRPr>
          </a:p>
          <a:p>
            <a:pPr lvl="0" algn="l" rtl="0"/>
            <a:r>
              <a:rPr lang="en-US" sz="2400" dirty="0" smtClean="0">
                <a:latin typeface="Comic Sans MS" pitchFamily="66" charset="0"/>
              </a:rPr>
              <a:t>(8) staring with loss of awareness, and </a:t>
            </a:r>
          </a:p>
          <a:p>
            <a:pPr lvl="0" algn="l" rtl="0"/>
            <a:r>
              <a:rPr lang="en-US" sz="2400" dirty="0" smtClean="0">
                <a:latin typeface="Comic Sans MS" pitchFamily="66" charset="0"/>
              </a:rPr>
              <a:t>(9) Convulsions </a:t>
            </a:r>
            <a:r>
              <a:rPr lang="en-US" sz="2400" dirty="0" smtClean="0">
                <a:latin typeface="Comic Sans MS" pitchFamily="66" charset="0"/>
                <a:sym typeface="Wingdings"/>
              </a:rPr>
              <a:t></a:t>
            </a:r>
            <a:r>
              <a:rPr lang="en-US" sz="2400" dirty="0" smtClean="0">
                <a:latin typeface="Comic Sans MS" pitchFamily="66" charset="0"/>
              </a:rPr>
              <a:t> i.e., involuntary muscle contractions) lasting seconds to minutes. 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49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7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Seizures</a:t>
            </a:r>
          </a:p>
          <a:p>
            <a:r>
              <a:rPr lang="en-US" dirty="0" smtClean="0">
                <a:latin typeface="Comic Sans MS" pitchFamily="66" charset="0"/>
              </a:rPr>
              <a:t>Epilepsy</a:t>
            </a:r>
          </a:p>
          <a:p>
            <a:endParaRPr lang="en-US" dirty="0" smtClean="0"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55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1066800" y="331788"/>
            <a:ext cx="7773988" cy="1092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TW" dirty="0">
                <a:solidFill>
                  <a:schemeClr val="tx1"/>
                </a:solidFill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Aetiology of seizures 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95400" y="1828800"/>
            <a:ext cx="7543800" cy="44196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lnSpc>
                <a:spcPct val="90000"/>
              </a:lnSpc>
              <a:buClr>
                <a:srgbClr val="FF3399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Epileptic</a:t>
            </a:r>
          </a:p>
          <a:p>
            <a:pPr lvl="1">
              <a:lnSpc>
                <a:spcPct val="90000"/>
              </a:lnSpc>
              <a:buClr>
                <a:srgbClr val="FF3399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Idiopathic (70-80%)</a:t>
            </a:r>
          </a:p>
          <a:p>
            <a:pPr lvl="1">
              <a:lnSpc>
                <a:spcPct val="90000"/>
              </a:lnSpc>
              <a:buClr>
                <a:srgbClr val="FF3399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Cerebral </a:t>
            </a:r>
            <a:r>
              <a:rPr lang="en-GB" altLang="zh-TW" b="1" dirty="0" err="1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tumor</a:t>
            </a:r>
            <a:endParaRPr lang="en-GB" altLang="zh-TW" b="1" dirty="0">
              <a:latin typeface="Comic Sans MS" panose="030F070203030202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90000"/>
              </a:lnSpc>
              <a:buClr>
                <a:srgbClr val="FF3399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Neurodegenerative </a:t>
            </a:r>
            <a:r>
              <a:rPr lang="en-GB" altLang="zh-TW" b="1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disorders</a:t>
            </a:r>
            <a:endParaRPr lang="en-GB" altLang="zh-TW" b="1" dirty="0">
              <a:latin typeface="Comic Sans MS" panose="030F070203030202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90000"/>
              </a:lnSpc>
              <a:buClr>
                <a:srgbClr val="FF3399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Secondary to</a:t>
            </a:r>
          </a:p>
          <a:p>
            <a:pPr lvl="2">
              <a:lnSpc>
                <a:spcPct val="90000"/>
              </a:lnSpc>
              <a:buClr>
                <a:srgbClr val="FF3399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Cerebral damage: e.g. congenital infections</a:t>
            </a:r>
            <a:r>
              <a:rPr lang="en-GB" altLang="zh-TW" b="1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GB" altLang="zh-TW" b="1" dirty="0" err="1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intraventricular</a:t>
            </a: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zh-TW" b="1" dirty="0" err="1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hemorrhage</a:t>
            </a:r>
            <a:endParaRPr lang="en-GB" altLang="zh-TW" b="1" dirty="0">
              <a:latin typeface="Comic Sans MS" panose="030F070203030202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2">
              <a:lnSpc>
                <a:spcPct val="90000"/>
              </a:lnSpc>
              <a:buClr>
                <a:srgbClr val="FF3399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Cerebral </a:t>
            </a:r>
            <a:r>
              <a:rPr lang="en-GB" altLang="zh-TW" b="1" dirty="0" err="1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dysgenesis</a:t>
            </a: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/malformation: e.g. hydrocephalus</a:t>
            </a:r>
          </a:p>
        </p:txBody>
      </p:sp>
    </p:spTree>
    <p:extLst>
      <p:ext uri="{BB962C8B-B14F-4D97-AF65-F5344CB8AC3E}">
        <p14:creationId xmlns:p14="http://schemas.microsoft.com/office/powerpoint/2010/main" val="5376239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1066800" y="331788"/>
            <a:ext cx="7773988" cy="1092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TW" dirty="0">
                <a:solidFill>
                  <a:schemeClr val="tx1"/>
                </a:solidFill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Aetiology of seizures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576" y="1849438"/>
            <a:ext cx="6934200" cy="38544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Non-epileptic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Febrile convulsions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Metabolic</a:t>
            </a:r>
          </a:p>
          <a:p>
            <a:pPr lvl="2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 err="1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Hypoglycemia</a:t>
            </a:r>
            <a:endParaRPr lang="en-GB" altLang="zh-TW" b="1" dirty="0">
              <a:latin typeface="Comic Sans MS" panose="030F070203030202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2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 err="1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HypoCa</a:t>
            </a: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GB" altLang="zh-TW" b="1" dirty="0" err="1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HypoMg</a:t>
            </a: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GB" altLang="zh-TW" b="1" dirty="0" err="1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HyperNa</a:t>
            </a: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GB" altLang="zh-TW" b="1" dirty="0" err="1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HypoNa</a:t>
            </a:r>
            <a:endParaRPr lang="en-GB" altLang="zh-TW" b="1" dirty="0">
              <a:latin typeface="Comic Sans MS" panose="030F070203030202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Head trauma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Meningitis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Encephalitis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Poisons/toxins</a:t>
            </a:r>
          </a:p>
        </p:txBody>
      </p:sp>
    </p:spTree>
    <p:extLst>
      <p:ext uri="{BB962C8B-B14F-4D97-AF65-F5344CB8AC3E}">
        <p14:creationId xmlns:p14="http://schemas.microsoft.com/office/powerpoint/2010/main" val="9513345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2160240"/>
            <a:ext cx="8784976" cy="3573016"/>
          </a:xfrm>
        </p:spPr>
        <p:txBody>
          <a:bodyPr>
            <a:norm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Cortical cell membrane level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Instability of the nerve cell membrane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Polarization abnormalities (excessive polarization ,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hypopolarization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, or lapses in repolarization)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, 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omic Sans MS" pitchFamily="66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T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he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cell to be more susceptible to activation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Hypersensitive neurons with lowered thresholds for firing and firing excessively , related to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sym typeface="Wingdings" pitchFamily="2" charset="2"/>
              </a:rPr>
              <a:t>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omic Sans MS" pitchFamily="66" charset="0"/>
            </a:endParaRPr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31440"/>
            <a:ext cx="8496944" cy="73732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latin typeface="Comic Sans MS" pitchFamily="66" charset="0"/>
              </a:rPr>
              <a:t>Pathophysiology of Epilepsy </a:t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>( at molecular level)</a:t>
            </a:r>
            <a:endParaRPr lang="en-GB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9388" y="1656184"/>
            <a:ext cx="8964612" cy="3861048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(1) Excess of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Excaitatory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(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acetylecholine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-  or Glutamate –related activity )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(2) Decreased inhibitory ( GABA –related activity)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Together and/or (2) above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 leading to instability of cell-membrane &amp; lowered threshold for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exciatation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 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excessive polarization,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hypopolarization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allowing the cell to be more susceptible to activation spontaneously or by any ionic imbalances in the immediate chemical environment of neurons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0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260011" y="1340768"/>
            <a:ext cx="8704477" cy="4392488"/>
          </a:xfrm>
        </p:spPr>
        <p:txBody>
          <a:bodyPr>
            <a:normAutofit/>
          </a:bodyPr>
          <a:lstStyle/>
          <a:p>
            <a:pPr algn="ctr" rtl="0"/>
            <a:r>
              <a:rPr lang="en-US" altLang="en-US" sz="2400" u="sng" dirty="0" smtClean="0">
                <a:latin typeface="Comic Sans MS" pitchFamily="66" charset="0"/>
              </a:rPr>
              <a:t>Electroencephalogram ( EEG) </a:t>
            </a:r>
            <a:endParaRPr lang="ar-SA" altLang="en-US" sz="2400" u="sng" dirty="0" smtClean="0">
              <a:latin typeface="Comic Sans MS" pitchFamily="66" charset="0"/>
            </a:endParaRPr>
          </a:p>
          <a:p>
            <a:r>
              <a:rPr lang="en-GB" sz="2400" dirty="0" smtClean="0">
                <a:latin typeface="Comic Sans MS" pitchFamily="66" charset="0"/>
              </a:rPr>
              <a:t>EEG </a:t>
            </a:r>
            <a:r>
              <a:rPr lang="en-GB" dirty="0" smtClean="0">
                <a:latin typeface="Comic Sans MS" pitchFamily="66" charset="0"/>
              </a:rPr>
              <a:t>›››› </a:t>
            </a:r>
            <a:r>
              <a:rPr lang="en-GB" sz="2400" dirty="0" smtClean="0">
                <a:latin typeface="Comic Sans MS" pitchFamily="66" charset="0"/>
              </a:rPr>
              <a:t>diagnosis, classifying seizures </a:t>
            </a:r>
            <a:r>
              <a:rPr lang="en-GB" dirty="0">
                <a:latin typeface="Comic Sans MS" pitchFamily="66" charset="0"/>
              </a:rPr>
              <a:t>››››</a:t>
            </a:r>
            <a:r>
              <a:rPr lang="en-GB" sz="2400" dirty="0" smtClean="0">
                <a:latin typeface="Comic Sans MS" pitchFamily="66" charset="0"/>
              </a:rPr>
              <a:t> therapeutic decisions </a:t>
            </a:r>
          </a:p>
          <a:p>
            <a:r>
              <a:rPr lang="en-GB" b="1" dirty="0">
                <a:latin typeface="Comic Sans MS" pitchFamily="66" charset="0"/>
              </a:rPr>
              <a:t>spikes </a:t>
            </a:r>
            <a:r>
              <a:rPr lang="en-GB" dirty="0">
                <a:latin typeface="Comic Sans MS" pitchFamily="66" charset="0"/>
              </a:rPr>
              <a:t>or </a:t>
            </a:r>
            <a:r>
              <a:rPr lang="en-GB" b="1" dirty="0">
                <a:latin typeface="Comic Sans MS" pitchFamily="66" charset="0"/>
              </a:rPr>
              <a:t>sharp waves </a:t>
            </a:r>
            <a:r>
              <a:rPr lang="en-GB" b="1" dirty="0" smtClean="0">
                <a:latin typeface="Comic Sans MS" pitchFamily="66" charset="0"/>
              </a:rPr>
              <a:t>(</a:t>
            </a:r>
            <a:r>
              <a:rPr lang="en-GB" sz="2400" dirty="0" err="1" smtClean="0">
                <a:latin typeface="Comic Sans MS" pitchFamily="66" charset="0"/>
              </a:rPr>
              <a:t>Epileptiform</a:t>
            </a:r>
            <a:r>
              <a:rPr lang="en-GB" sz="2400" dirty="0" smtClean="0">
                <a:latin typeface="Comic Sans MS" pitchFamily="66" charset="0"/>
              </a:rPr>
              <a:t> EEG patterns) </a:t>
            </a:r>
          </a:p>
          <a:p>
            <a:pPr algn="l" rtl="0"/>
            <a:endParaRPr lang="en-GB" sz="2400" dirty="0" smtClean="0">
              <a:latin typeface="Comic Sans MS" pitchFamily="66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GB" sz="2400" dirty="0" smtClean="0">
                <a:latin typeface="Comic Sans MS" pitchFamily="66" charset="0"/>
              </a:rPr>
              <a:t>Focal </a:t>
            </a:r>
            <a:r>
              <a:rPr lang="en-GB" sz="2400" dirty="0" err="1" smtClean="0">
                <a:latin typeface="Comic Sans MS" pitchFamily="66" charset="0"/>
              </a:rPr>
              <a:t>epileptiform</a:t>
            </a:r>
            <a:r>
              <a:rPr lang="en-GB" sz="2400" dirty="0" smtClean="0">
                <a:latin typeface="Comic Sans MS" pitchFamily="66" charset="0"/>
              </a:rPr>
              <a:t> discharges indicate focal epilepsy</a:t>
            </a:r>
          </a:p>
          <a:p>
            <a:pPr algn="l" rtl="0">
              <a:buFont typeface="Wingdings" pitchFamily="2" charset="2"/>
              <a:buChar char="Ø"/>
            </a:pPr>
            <a:r>
              <a:rPr lang="en-GB" sz="2400" dirty="0" smtClean="0">
                <a:latin typeface="Comic Sans MS" pitchFamily="66" charset="0"/>
              </a:rPr>
              <a:t>Generalized </a:t>
            </a:r>
            <a:r>
              <a:rPr lang="en-GB" sz="2400" dirty="0" err="1" smtClean="0">
                <a:latin typeface="Comic Sans MS" pitchFamily="66" charset="0"/>
              </a:rPr>
              <a:t>epileptiform</a:t>
            </a:r>
            <a:r>
              <a:rPr lang="en-GB" sz="2400" dirty="0" smtClean="0">
                <a:latin typeface="Comic Sans MS" pitchFamily="66" charset="0"/>
              </a:rPr>
              <a:t> activity indicates a generalized form of epilepsy. </a:t>
            </a:r>
          </a:p>
          <a:p>
            <a:pPr algn="l" rtl="0">
              <a:buFont typeface="Wingdings" pitchFamily="2" charset="2"/>
              <a:buChar char="Ø"/>
            </a:pPr>
            <a:endParaRPr lang="en-GB" sz="2400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57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16832"/>
            <a:ext cx="8712968" cy="3240360"/>
          </a:xfrm>
        </p:spPr>
        <p:txBody>
          <a:bodyPr>
            <a:normAutofit/>
          </a:bodyPr>
          <a:lstStyle/>
          <a:p>
            <a:pPr algn="l" rtl="0"/>
            <a:endParaRPr lang="en-US" sz="2000" dirty="0" smtClean="0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3074" name="Picture 2" descr="Image result for simple partial  seizure e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6632"/>
            <a:ext cx="417646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partial leading to generalized seizure e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60851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80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000" dirty="0" smtClean="0">
                <a:latin typeface="Comic Sans MS" pitchFamily="66" charset="0"/>
              </a:rPr>
              <a:t>Some types linked to genes </a:t>
            </a:r>
          </a:p>
          <a:p>
            <a:pPr algn="l" rtl="0"/>
            <a:r>
              <a:rPr lang="en-US" sz="2000" dirty="0" smtClean="0">
                <a:latin typeface="Comic Sans MS" pitchFamily="66" charset="0"/>
              </a:rPr>
              <a:t>(run in families)</a:t>
            </a:r>
          </a:p>
          <a:p>
            <a:r>
              <a:rPr lang="en-US" sz="2000" dirty="0" smtClean="0">
                <a:latin typeface="Comic Sans MS" pitchFamily="66" charset="0"/>
              </a:rPr>
              <a:t>Genetic abnormalities </a:t>
            </a:r>
            <a:r>
              <a:rPr lang="en-GB" sz="2000" dirty="0" smtClean="0">
                <a:latin typeface="Comic Sans MS" pitchFamily="66" charset="0"/>
              </a:rPr>
              <a:t>››››</a:t>
            </a:r>
            <a:r>
              <a:rPr lang="en-US" sz="2000" dirty="0" smtClean="0">
                <a:latin typeface="Comic Sans MS" pitchFamily="66" charset="0"/>
              </a:rPr>
              <a:t> increasing a person's susceptibility to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seizures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that are triggered by an environmental factor</a:t>
            </a:r>
          </a:p>
          <a:p>
            <a:pPr algn="l" rtl="0"/>
            <a:r>
              <a:rPr lang="en-US" sz="2000" dirty="0" smtClean="0">
                <a:latin typeface="Comic Sans MS" pitchFamily="66" charset="0"/>
              </a:rPr>
              <a:t>Several types of epilepsy have now been linked to defective genes for </a:t>
            </a:r>
            <a:r>
              <a:rPr lang="en-US" sz="2000" b="1" smtClean="0">
                <a:latin typeface="Comic Sans MS" pitchFamily="66" charset="0"/>
              </a:rPr>
              <a:t>ion channels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8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11175"/>
            <a:ext cx="8229600" cy="669925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 fontScale="90000"/>
          </a:bodyPr>
          <a:lstStyle/>
          <a:p>
            <a:r>
              <a:rPr lang="en-GB" altLang="zh-TW" dirty="0">
                <a:solidFill>
                  <a:schemeClr val="tx1"/>
                </a:solidFill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Pathophysiology</a:t>
            </a:r>
            <a:endParaRPr lang="en-US" altLang="zh-TW" dirty="0">
              <a:solidFill>
                <a:schemeClr val="tx1"/>
              </a:solidFill>
              <a:latin typeface="Comic Sans MS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95400" y="1828800"/>
            <a:ext cx="8229600" cy="45259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lnSpc>
                <a:spcPct val="95000"/>
              </a:lnSpc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Genetic factors</a:t>
            </a:r>
          </a:p>
          <a:p>
            <a:pPr lvl="1"/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At least 20 % </a:t>
            </a:r>
          </a:p>
          <a:p>
            <a:pPr lvl="1"/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Some examples </a:t>
            </a:r>
          </a:p>
          <a:p>
            <a:pPr lvl="2"/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Benign neonatal convulsions--20q and 8q</a:t>
            </a:r>
          </a:p>
          <a:p>
            <a:pPr lvl="2"/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Juvenile myoclonic epilepsy--6p</a:t>
            </a:r>
          </a:p>
          <a:p>
            <a:pPr lvl="2"/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Progressive myoclonic epilepsy--21q22.3</a:t>
            </a:r>
          </a:p>
        </p:txBody>
      </p:sp>
    </p:spTree>
    <p:extLst>
      <p:ext uri="{BB962C8B-B14F-4D97-AF65-F5344CB8AC3E}">
        <p14:creationId xmlns:p14="http://schemas.microsoft.com/office/powerpoint/2010/main" val="41379156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58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701675"/>
            <a:ext cx="7772400" cy="7286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normAutofit fontScale="90000"/>
          </a:bodyPr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TW" dirty="0">
                <a:solidFill>
                  <a:schemeClr val="tx1"/>
                </a:solidFill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Definition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1779588"/>
            <a:ext cx="8367464" cy="38004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normAutofit/>
          </a:bodyPr>
          <a:lstStyle/>
          <a:p>
            <a:pPr>
              <a:lnSpc>
                <a:spcPct val="95000"/>
              </a:lnSpc>
              <a:buClr>
                <a:schemeClr val="folHlink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3600" dirty="0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Seizure</a:t>
            </a:r>
            <a:r>
              <a:rPr lang="en-US" altLang="zh-TW" sz="3600" dirty="0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(Convulsion)</a:t>
            </a:r>
            <a:endParaRPr lang="en-US" altLang="zh-TW" dirty="0">
              <a:latin typeface="Comic Sans MS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buClr>
                <a:schemeClr val="folHlink"/>
              </a:buClr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TW" sz="2600" dirty="0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Clinical manifestation of </a:t>
            </a:r>
            <a:r>
              <a:rPr lang="en-US" altLang="zh-TW" sz="2600" dirty="0" err="1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synchronised</a:t>
            </a:r>
            <a:r>
              <a:rPr lang="en-US" altLang="zh-TW" sz="2600" dirty="0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electrical discharges of neurons  </a:t>
            </a:r>
            <a:endParaRPr lang="en-GB" altLang="zh-TW" sz="2600" dirty="0">
              <a:latin typeface="Comic Sans MS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rtl="0" eaLnBrk="1" latinLnBrk="0" hangingPunct="1"/>
            <a:r>
              <a:rPr lang="en-US" sz="2400" kern="1200" dirty="0" smtClean="0">
                <a:solidFill>
                  <a:schemeClr val="tx2"/>
                </a:solidFill>
                <a:effectLst/>
                <a:latin typeface="Comic Sans MS" pitchFamily="66" charset="0"/>
                <a:ea typeface="+mn-ea"/>
                <a:cs typeface="+mn-cs"/>
              </a:rPr>
              <a:t>Seizures are symptoms of a disturbance in brain function , which can be due to epilepsy or other causes  </a:t>
            </a:r>
            <a:endParaRPr lang="en-US" sz="2400" dirty="0" smtClean="0">
              <a:effectLst/>
              <a:latin typeface="Comic Sans MS" pitchFamily="66" charset="0"/>
            </a:endParaRPr>
          </a:p>
          <a:p>
            <a:pPr rtl="0" eaLnBrk="1" latinLnBrk="0" hangingPunct="1"/>
            <a:r>
              <a:rPr lang="en-US" sz="2400" kern="1200" dirty="0" smtClean="0">
                <a:solidFill>
                  <a:schemeClr val="tx2"/>
                </a:solidFill>
                <a:effectLst/>
                <a:latin typeface="Comic Sans MS" pitchFamily="66" charset="0"/>
                <a:ea typeface="+mn-ea"/>
                <a:cs typeface="+mn-cs"/>
              </a:rPr>
              <a:t>A seizure is a sudden surge in electrical activity in the brain that causes an alteration in sensation, behavior, or consciousness </a:t>
            </a:r>
            <a:endParaRPr lang="en-US" sz="3600" dirty="0" smtClean="0"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0229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24744"/>
            <a:ext cx="8208912" cy="4824536"/>
          </a:xfrm>
        </p:spPr>
        <p:txBody>
          <a:bodyPr>
            <a:normAutofit/>
          </a:bodyPr>
          <a:lstStyle/>
          <a:p>
            <a:pPr algn="l" rtl="0"/>
            <a:r>
              <a:rPr lang="en-US" sz="2200" kern="1200" dirty="0" smtClean="0">
                <a:solidFill>
                  <a:schemeClr val="tx2"/>
                </a:solidFill>
                <a:effectLst/>
                <a:latin typeface="Comic Sans MS" pitchFamily="66" charset="0"/>
              </a:rPr>
              <a:t>P</a:t>
            </a:r>
            <a:r>
              <a:rPr lang="en-GB" sz="2200" kern="1200" dirty="0" smtClean="0">
                <a:solidFill>
                  <a:schemeClr val="tx2"/>
                </a:solidFill>
                <a:effectLst/>
                <a:latin typeface="Comic Sans MS" pitchFamily="66" charset="0"/>
              </a:rPr>
              <a:t>resent when 2 or more unprovoked seizures occur at an interval greater than 24 hours apart</a:t>
            </a:r>
          </a:p>
          <a:p>
            <a:r>
              <a:rPr lang="en-US" sz="2200" dirty="0" smtClean="0">
                <a:latin typeface="Comic Sans MS" pitchFamily="66" charset="0"/>
              </a:rPr>
              <a:t>Sudden recurrent episodes of sensory disturbance</a:t>
            </a:r>
          </a:p>
          <a:p>
            <a:r>
              <a:rPr lang="en-US" sz="2200" dirty="0" smtClean="0">
                <a:latin typeface="Comic Sans MS" pitchFamily="66" charset="0"/>
              </a:rPr>
              <a:t>+/- Loss of consciousness, or convulsions</a:t>
            </a:r>
          </a:p>
          <a:p>
            <a:r>
              <a:rPr lang="en-US" sz="2200" dirty="0" smtClean="0">
                <a:latin typeface="Comic Sans MS" pitchFamily="66" charset="0"/>
              </a:rPr>
              <a:t>Associated with abnormal electrical activity in the brain</a:t>
            </a:r>
          </a:p>
          <a:p>
            <a:pPr algn="l" rtl="0"/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Abnormal , excessive electrical discharge of a group of neurons within the brain. </a:t>
            </a:r>
          </a:p>
          <a:p>
            <a:pPr algn="l" rtl="0">
              <a:lnSpc>
                <a:spcPct val="80000"/>
              </a:lnSpc>
              <a:defRPr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When a person has recurrent ( 2 or more) , unprovoked seizures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  “ epileptic  “.</a:t>
            </a:r>
          </a:p>
          <a:p>
            <a:pPr algn="l" rtl="0">
              <a:lnSpc>
                <a:spcPct val="80000"/>
              </a:lnSpc>
              <a:defRPr/>
            </a:pPr>
            <a:r>
              <a:rPr lang="en-US" sz="2200" dirty="0" smtClean="0">
                <a:latin typeface="Comic Sans MS" pitchFamily="66" charset="0"/>
                <a:cs typeface="Times New Roman" pitchFamily="18" charset="0"/>
              </a:rPr>
              <a:t>Seizures is symptom of epilepsy</a:t>
            </a:r>
            <a:r>
              <a:rPr lang="en-US" sz="2600" dirty="0" smtClean="0">
                <a:latin typeface="Comic Sans MS" pitchFamily="66" charset="0"/>
                <a:cs typeface="Times New Roman" pitchFamily="18" charset="0"/>
              </a:rPr>
              <a:t> </a:t>
            </a:r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29617"/>
            <a:ext cx="7772400" cy="607095"/>
          </a:xfrm>
        </p:spPr>
        <p:txBody>
          <a:bodyPr/>
          <a:lstStyle/>
          <a:p>
            <a:pPr algn="ctr"/>
            <a:r>
              <a:rPr lang="en-US" sz="2800" b="0" dirty="0" smtClean="0">
                <a:effectLst/>
                <a:latin typeface="Comic Sans MS" pitchFamily="66" charset="0"/>
              </a:rPr>
              <a:t>Epilepsy</a:t>
            </a:r>
            <a:endParaRPr lang="en-US" sz="2800" b="0" dirty="0"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968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504" y="620688"/>
            <a:ext cx="5112568" cy="576064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noAutofit/>
          </a:bodyPr>
          <a:lstStyle/>
          <a:p>
            <a:pPr>
              <a:lnSpc>
                <a:spcPct val="95000"/>
              </a:lnSpc>
              <a:buClr>
                <a:schemeClr val="folHlink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2500" b="1" dirty="0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Provoked </a:t>
            </a:r>
            <a:r>
              <a:rPr lang="en-GB" altLang="zh-TW" sz="2500" b="1" dirty="0" smtClean="0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seizures</a:t>
            </a:r>
          </a:p>
          <a:p>
            <a:pPr marL="0" indent="0">
              <a:lnSpc>
                <a:spcPct val="95000"/>
              </a:lnSpc>
              <a:buClr>
                <a:schemeClr val="folHlink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zh-TW" sz="2500" dirty="0">
              <a:latin typeface="Comic Sans MS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95000"/>
              </a:lnSpc>
              <a:buClr>
                <a:schemeClr val="folHlink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2500" dirty="0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Seizures induced by somatic disorders originating outside the </a:t>
            </a:r>
            <a:r>
              <a:rPr lang="en-GB" altLang="zh-TW" sz="2500" dirty="0" smtClean="0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brain</a:t>
            </a:r>
          </a:p>
          <a:p>
            <a:pPr lvl="1">
              <a:lnSpc>
                <a:spcPct val="95000"/>
              </a:lnSpc>
              <a:buClr>
                <a:schemeClr val="folHlink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2500" dirty="0" smtClean="0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Fever</a:t>
            </a:r>
          </a:p>
          <a:p>
            <a:pPr lvl="1">
              <a:lnSpc>
                <a:spcPct val="95000"/>
              </a:lnSpc>
              <a:buClr>
                <a:schemeClr val="folHlink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2500" dirty="0" smtClean="0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Infection</a:t>
            </a:r>
          </a:p>
          <a:p>
            <a:pPr lvl="1">
              <a:lnSpc>
                <a:spcPct val="95000"/>
              </a:lnSpc>
              <a:buClr>
                <a:schemeClr val="folHlink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2500" dirty="0" smtClean="0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Syncope</a:t>
            </a:r>
          </a:p>
          <a:p>
            <a:pPr lvl="1">
              <a:lnSpc>
                <a:spcPct val="95000"/>
              </a:lnSpc>
              <a:buClr>
                <a:schemeClr val="folHlink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2500" dirty="0" smtClean="0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Head trauma</a:t>
            </a:r>
          </a:p>
          <a:p>
            <a:pPr lvl="1">
              <a:lnSpc>
                <a:spcPct val="95000"/>
              </a:lnSpc>
              <a:buClr>
                <a:schemeClr val="folHlink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2500" dirty="0" smtClean="0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Hypoxia</a:t>
            </a:r>
          </a:p>
          <a:p>
            <a:pPr lvl="1">
              <a:lnSpc>
                <a:spcPct val="95000"/>
              </a:lnSpc>
              <a:buClr>
                <a:schemeClr val="folHlink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2500" dirty="0" smtClean="0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Toxins</a:t>
            </a:r>
          </a:p>
          <a:p>
            <a:pPr lvl="1">
              <a:lnSpc>
                <a:spcPct val="95000"/>
              </a:lnSpc>
              <a:buClr>
                <a:schemeClr val="folHlink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2500" dirty="0" smtClean="0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Cardiac arrhythmias</a:t>
            </a:r>
            <a:endParaRPr lang="en-GB" altLang="zh-TW" sz="2500" dirty="0">
              <a:latin typeface="Comic Sans MS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050" name="Picture 2" descr="Image result for unprovoked seiz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24744"/>
            <a:ext cx="3240360" cy="509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9227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2060848"/>
            <a:ext cx="8172896" cy="2409131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Seizures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Partial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 or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Generalized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2050" name="Picture 2" descr="C:\Users\User\Desktop\lecuters\epilpsy\chart-of-common-seizure-typ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79512"/>
            <a:ext cx="5781675" cy="522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42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772816"/>
            <a:ext cx="8352928" cy="3450696"/>
          </a:xfrm>
        </p:spPr>
        <p:txBody>
          <a:bodyPr>
            <a:normAutofit/>
          </a:bodyPr>
          <a:lstStyle/>
          <a:p>
            <a:pPr lvl="0" rtl="0" eaLnBrk="1" latinLnBrk="0" hangingPunct="1"/>
            <a:r>
              <a:rPr lang="en-GB" sz="2200" b="1" u="sng" kern="1200" dirty="0" smtClean="0">
                <a:solidFill>
                  <a:schemeClr val="tx2"/>
                </a:solidFill>
                <a:effectLst/>
                <a:latin typeface="Comic Sans MS" pitchFamily="66" charset="0"/>
                <a:ea typeface="+mj-ea"/>
                <a:cs typeface="+mj-cs"/>
              </a:rPr>
              <a:t>Focal / Partial seizures </a:t>
            </a:r>
            <a:r>
              <a:rPr lang="en-GB" sz="2200" b="1" u="sng" kern="1200" dirty="0" smtClean="0">
                <a:solidFill>
                  <a:schemeClr val="tx2"/>
                </a:solidFill>
                <a:effectLst/>
                <a:latin typeface="Comic Sans MS" pitchFamily="66" charset="0"/>
                <a:ea typeface="+mj-ea"/>
                <a:cs typeface="+mj-cs"/>
                <a:sym typeface="Wingdings"/>
              </a:rPr>
              <a:t></a:t>
            </a:r>
            <a:r>
              <a:rPr lang="en-GB" sz="2200" b="1" u="sng" kern="1200" dirty="0" smtClean="0">
                <a:solidFill>
                  <a:schemeClr val="tx2"/>
                </a:solidFill>
                <a:effectLst/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GB" sz="2200" b="1" kern="1200" dirty="0" smtClean="0">
                <a:solidFill>
                  <a:schemeClr val="tx2"/>
                </a:solidFill>
                <a:effectLst/>
                <a:latin typeface="Comic Sans MS" pitchFamily="66" charset="0"/>
                <a:ea typeface="+mj-ea"/>
                <a:cs typeface="+mj-cs"/>
              </a:rPr>
              <a:t>their onset ( start) is limited to part of the cerebral hemisphere</a:t>
            </a:r>
          </a:p>
          <a:p>
            <a:pPr lvl="0" rtl="0" eaLnBrk="1" latinLnBrk="0" hangingPunct="1"/>
            <a:endParaRPr lang="en-GB" sz="2200" b="1" dirty="0">
              <a:latin typeface="Comic Sans MS" pitchFamily="66" charset="0"/>
              <a:ea typeface="+mj-ea"/>
              <a:cs typeface="+mj-cs"/>
            </a:endParaRPr>
          </a:p>
          <a:p>
            <a:pPr lvl="0" rtl="0" eaLnBrk="1" latinLnBrk="0" hangingPunct="1"/>
            <a:endParaRPr lang="en-GB" sz="2200" b="1" dirty="0" smtClean="0">
              <a:solidFill>
                <a:schemeClr val="tx2"/>
              </a:solidFill>
              <a:effectLst/>
              <a:latin typeface="Comic Sans MS" pitchFamily="66" charset="0"/>
              <a:ea typeface="+mj-ea"/>
              <a:cs typeface="+mj-cs"/>
            </a:endParaRPr>
          </a:p>
          <a:p>
            <a:pPr lvl="0" rtl="0" eaLnBrk="1" latinLnBrk="0" hangingPunct="1"/>
            <a:endParaRPr lang="en-US" sz="2200" b="1" dirty="0" smtClean="0">
              <a:solidFill>
                <a:schemeClr val="tx2"/>
              </a:solidFill>
              <a:effectLst/>
              <a:latin typeface="Comic Sans MS" pitchFamily="66" charset="0"/>
            </a:endParaRPr>
          </a:p>
          <a:p>
            <a:pPr lvl="0" rtl="0" eaLnBrk="1" latinLnBrk="0" hangingPunct="1"/>
            <a:r>
              <a:rPr lang="en-GB" sz="2200" b="1" u="sng" kern="1200" dirty="0" smtClean="0">
                <a:solidFill>
                  <a:schemeClr val="tx2"/>
                </a:solidFill>
                <a:effectLst/>
                <a:latin typeface="Comic Sans MS" pitchFamily="66" charset="0"/>
                <a:ea typeface="+mj-ea"/>
                <a:cs typeface="+mj-cs"/>
              </a:rPr>
              <a:t>Generalized seizures </a:t>
            </a:r>
            <a:r>
              <a:rPr lang="en-GB" sz="2200" b="1" u="sng" kern="1200" dirty="0" smtClean="0">
                <a:solidFill>
                  <a:schemeClr val="tx2"/>
                </a:solidFill>
                <a:effectLst/>
                <a:latin typeface="Comic Sans MS" pitchFamily="66" charset="0"/>
                <a:ea typeface="+mj-ea"/>
                <a:cs typeface="+mj-cs"/>
                <a:sym typeface="Wingdings"/>
              </a:rPr>
              <a:t></a:t>
            </a:r>
            <a:r>
              <a:rPr lang="en-GB" sz="2200" b="1" u="sng" kern="1200" dirty="0" smtClean="0">
                <a:solidFill>
                  <a:schemeClr val="tx2"/>
                </a:solidFill>
                <a:effectLst/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GB" sz="2200" b="1" kern="1200" dirty="0" smtClean="0">
                <a:solidFill>
                  <a:schemeClr val="tx2"/>
                </a:solidFill>
                <a:effectLst/>
                <a:latin typeface="Comic Sans MS" pitchFamily="66" charset="0"/>
                <a:ea typeface="+mj-ea"/>
                <a:cs typeface="+mj-cs"/>
              </a:rPr>
              <a:t>those that involve the cerebral cortex diffusely ( whole of it ) from the beginning (</a:t>
            </a:r>
            <a:r>
              <a:rPr lang="en-GB" sz="2200" b="1" i="1" kern="1200" dirty="0" smtClean="0">
                <a:solidFill>
                  <a:schemeClr val="tx2"/>
                </a:solidFill>
                <a:effectLst/>
                <a:latin typeface="Comic Sans MS" pitchFamily="66" charset="0"/>
                <a:ea typeface="+mj-ea"/>
                <a:cs typeface="+mj-cs"/>
              </a:rPr>
              <a:t>generalized</a:t>
            </a:r>
            <a:r>
              <a:rPr lang="en-GB" sz="2200" b="1" kern="1200" dirty="0" smtClean="0">
                <a:solidFill>
                  <a:schemeClr val="tx2"/>
                </a:solidFill>
                <a:effectLst/>
                <a:latin typeface="Comic Sans MS" pitchFamily="66" charset="0"/>
                <a:ea typeface="+mj-ea"/>
                <a:cs typeface="+mj-cs"/>
              </a:rPr>
              <a:t> seizures)</a:t>
            </a:r>
            <a:endParaRPr lang="en-US" sz="2200" b="1" dirty="0" smtClean="0"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09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idx="1"/>
          </p:nvPr>
        </p:nvSpPr>
        <p:spPr>
          <a:xfrm>
            <a:off x="107504" y="116632"/>
            <a:ext cx="8748464" cy="453650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partial seizures 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sz="2400" u="sng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omic Sans MS" pitchFamily="66" charset="0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2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a. Simple partial seizures </a:t>
            </a:r>
          </a:p>
          <a:p>
            <a:pPr marL="0" indent="0" algn="l" rtl="0" eaLnBrk="1" hangingPunct="1">
              <a:lnSpc>
                <a:spcPct val="90000"/>
              </a:lnSpc>
              <a:buNone/>
              <a:defRPr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 manifest</a:t>
            </a:r>
          </a:p>
          <a:p>
            <a:pPr marL="0" indent="0" algn="l" rtl="0" eaLnBrk="1" hangingPunct="1">
              <a:lnSpc>
                <a:spcPct val="90000"/>
              </a:lnSpc>
              <a:buNone/>
              <a:defRPr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 motor, somatosensory, and psychomotor symptoms</a:t>
            </a:r>
          </a:p>
          <a:p>
            <a:pPr marL="0" indent="0" algn="l" rtl="0" eaLnBrk="1" hangingPunct="1">
              <a:lnSpc>
                <a:spcPct val="90000"/>
              </a:lnSpc>
              <a:buNone/>
              <a:defRPr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 without impairment of consciousness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sz="22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omic Sans MS" pitchFamily="66" charset="0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b</a:t>
            </a:r>
            <a:r>
              <a:rPr lang="en-US" sz="22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. Complex partial seizures </a:t>
            </a:r>
          </a:p>
          <a:p>
            <a:pPr marL="0" indent="0" algn="l" rtl="0" eaLnBrk="1" hangingPunct="1">
              <a:lnSpc>
                <a:spcPct val="90000"/>
              </a:lnSpc>
              <a:buNone/>
              <a:defRPr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manifest </a:t>
            </a:r>
          </a:p>
          <a:p>
            <a:pPr marL="0" indent="0" algn="l" rtl="0" eaLnBrk="1" hangingPunct="1">
              <a:lnSpc>
                <a:spcPct val="90000"/>
              </a:lnSpc>
              <a:buNone/>
              <a:defRPr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impairment of consciousness with or without simple partial symptoms</a:t>
            </a:r>
          </a:p>
          <a:p>
            <a:pPr algn="ctr" rtl="0">
              <a:lnSpc>
                <a:spcPct val="80000"/>
              </a:lnSpc>
              <a:buNone/>
              <a:defRPr/>
            </a:pPr>
            <a:endParaRPr lang="en-US" sz="24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7" y="980728"/>
            <a:ext cx="7884864" cy="5001419"/>
          </a:xfrm>
        </p:spPr>
        <p:txBody>
          <a:bodyPr>
            <a:normAutofit/>
          </a:bodyPr>
          <a:lstStyle/>
          <a:p>
            <a:pPr marL="0" indent="0" algn="l" rtl="0" eaLnBrk="1" hangingPunct="1">
              <a:lnSpc>
                <a:spcPct val="90000"/>
              </a:lnSpc>
              <a:buNone/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2" descr="C:\Users\User\Desktop\lecuters\epilpsy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56895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20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2390</TotalTime>
  <Words>886</Words>
  <Application>Microsoft Office PowerPoint</Application>
  <PresentationFormat>On-screen Show (4:3)</PresentationFormat>
  <Paragraphs>134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Arial Unicode MS</vt:lpstr>
      <vt:lpstr>Candara</vt:lpstr>
      <vt:lpstr>Comic Sans MS</vt:lpstr>
      <vt:lpstr>Symbol</vt:lpstr>
      <vt:lpstr>Times New Roman</vt:lpstr>
      <vt:lpstr>Wingdings</vt:lpstr>
      <vt:lpstr>Waveform</vt:lpstr>
      <vt:lpstr>Pathophysiology of Epilepsy  </vt:lpstr>
      <vt:lpstr>PowerPoint Presentation</vt:lpstr>
      <vt:lpstr>Definition</vt:lpstr>
      <vt:lpstr>Epilepsy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Generalized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Aetiology of seizures </vt:lpstr>
      <vt:lpstr>Aetiology of seizures</vt:lpstr>
      <vt:lpstr>Pathophysiology of Epilepsy  ( at molecular level)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Pathophysiology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 Template 2</dc:title>
  <dc:creator>USER</dc:creator>
  <cp:lastModifiedBy>Laila Alayadhi</cp:lastModifiedBy>
  <cp:revision>93</cp:revision>
  <cp:lastPrinted>1601-01-01T00:00:00Z</cp:lastPrinted>
  <dcterms:created xsi:type="dcterms:W3CDTF">2012-01-19T08:34:52Z</dcterms:created>
  <dcterms:modified xsi:type="dcterms:W3CDTF">2020-10-27T11:54:14Z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