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purl.oclc.org/ooxml/officeDocument/relationships/extendedProperties" Target="docProps/app.xml"/><Relationship Id="rId2" Type="http://schemas.openxmlformats.org/package/2006/relationships/metadata/core-properties" Target="docProps/core.xml"/><Relationship Id="rId1" Type="http://purl.oclc.org/ooxml/officeDocument/relationships/officeDocument" Target="ppt/presentation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67" r:id="rId18"/>
    <p:sldId id="268" r:id="rId19"/>
    <p:sldId id="269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092"/>
    <a:srgbClr val="73336B"/>
    <a:srgbClr val="782E6A"/>
    <a:srgbClr val="A00699"/>
    <a:srgbClr val="8D1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997%" autoAdjust="0"/>
    <p:restoredTop sz="94.66%"/>
  </p:normalViewPr>
  <p:slideViewPr>
    <p:cSldViewPr snapToGrid="0">
      <p:cViewPr varScale="1">
        <p:scale>
          <a:sx n="98" d="100"/>
          <a:sy n="98" d="100"/>
        </p:scale>
        <p:origin x="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theme" Target="theme/theme1.xml"/><Relationship Id="rId3" Type="http://purl.oclc.org/ooxml/officeDocument/relationships/slide" Target="slides/slide2.xml"/><Relationship Id="rId21" Type="http://purl.oclc.org/ooxml/officeDocument/relationships/slide" Target="slides/slide20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viewProps" Target="viewProps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slide" Target="slides/slide19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presProps" Target="presProps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slide" Target="slides/slide22.xml"/><Relationship Id="rId10" Type="http://purl.oclc.org/ooxml/officeDocument/relationships/slide" Target="slides/slide9.xml"/><Relationship Id="rId19" Type="http://purl.oclc.org/ooxml/officeDocument/relationships/slide" Target="slides/slide18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slide" Target="slides/slide21.xml"/><Relationship Id="rId27" Type="http://purl.oclc.org/ooxml/officeDocument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%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%"/>
                    <a:lumOff val="3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slideLayout" Target="../slideLayouts/slideLayout13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17" Type="http://purl.oclc.org/ooxml/officeDocument/relationships/theme" Target="../theme/theme1.xml"/><Relationship Id="rId2" Type="http://purl.oclc.org/ooxml/officeDocument/relationships/slideLayout" Target="../slideLayouts/slideLayout2.xml"/><Relationship Id="rId16" Type="http://purl.oclc.org/ooxml/officeDocument/relationships/slideLayout" Target="../slideLayouts/slideLayout16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5" Type="http://purl.oclc.org/ooxml/officeDocument/relationships/slideLayout" Target="../slideLayouts/slideLayout1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slideLayout" Target="../slideLayouts/slideLayout1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%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%"/>
        </a:spcBef>
        <a:buNone/>
        <a:defRPr sz="3600" kern="1200">
          <a:solidFill>
            <a:schemeClr val="tx1">
              <a:lumMod val="85%"/>
              <a:lumOff val="15%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purl.oclc.org/ooxml/officeDocument/relationships/image" Target="../media/image2.emf"/><Relationship Id="rId1" Type="http://purl.oclc.org/ooxml/officeDocument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purl.oclc.org/ooxml/officeDocument/relationships/image" Target="../media/image3.emf"/><Relationship Id="rId1" Type="http://purl.oclc.org/ooxml/officeDocument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purl.oclc.org/ooxml/officeDocument/relationships/image" Target="../media/image4.jpg"/><Relationship Id="rId1" Type="http://purl.oclc.org/ooxml/officeDocument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purl.oclc.org/ooxml/officeDocument/relationships/image" Target="../media/image1.emf"/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96789" y="502023"/>
            <a:ext cx="8915399" cy="2262781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AR CENA" panose="02000000000000000000" pitchFamily="2" charset="0"/>
              </a:rPr>
              <a:t>DEPRESSIVE DISORDERS</a:t>
            </a:r>
            <a:endParaRPr lang="ar-SA" sz="7200" dirty="0">
              <a:solidFill>
                <a:schemeClr val="tx2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.5%" lnSpcReduction="20%"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NOOR AL-MODIHESH 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CONSULTANT </a:t>
            </a:r>
            <a:r>
              <a:rPr lang="en-US" sz="2800" dirty="0" err="1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psychistry</a:t>
            </a:r>
            <a:endParaRPr lang="en-US" sz="2800" dirty="0" smtClean="0">
              <a:solidFill>
                <a:schemeClr val="accent1">
                  <a:lumMod val="75%"/>
                </a:schemeClr>
              </a:solidFill>
              <a:latin typeface="AR JULI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CHILD </a:t>
            </a:r>
            <a:r>
              <a:rPr lang="en-US" sz="2400" dirty="0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&amp; ADOLESCENT </a:t>
            </a:r>
            <a:r>
              <a:rPr lang="en-US" sz="2800" dirty="0" smtClean="0">
                <a:solidFill>
                  <a:schemeClr val="accent1">
                    <a:lumMod val="75%"/>
                  </a:schemeClr>
                </a:solidFill>
                <a:latin typeface="AR JULIAN" panose="02000000000000000000" pitchFamily="2" charset="0"/>
              </a:rPr>
              <a:t>unit</a:t>
            </a:r>
            <a:endParaRPr lang="ar-SA" sz="2400" dirty="0">
              <a:solidFill>
                <a:schemeClr val="accent1">
                  <a:lumMod val="75%"/>
                </a:schemeClr>
              </a:solidFill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6768"/>
      </p:ext>
    </p:extLst>
  </p:cSld>
  <p:clrMapOvr>
    <a:masterClrMapping/>
  </p:clrMapOvr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%"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accent2">
                    <a:lumMod val="60%"/>
                    <a:lumOff val="40%"/>
                  </a:schemeClr>
                </a:solidFill>
                <a:latin typeface="AR CENA" panose="02000000000000000000" pitchFamily="2" charset="0"/>
              </a:rPr>
              <a:t>    B</a:t>
            </a:r>
            <a:r>
              <a:rPr lang="en-US" sz="2800" dirty="0">
                <a:solidFill>
                  <a:schemeClr val="accent2">
                    <a:lumMod val="60%"/>
                    <a:lumOff val="40%"/>
                  </a:schemeClr>
                </a:solidFill>
                <a:latin typeface="AR CENA" panose="02000000000000000000" pitchFamily="2" charset="0"/>
              </a:rPr>
              <a:t>. Delusions (mood-congruent) </a:t>
            </a:r>
          </a:p>
          <a:p>
            <a:pPr algn="l" rtl="0"/>
            <a:r>
              <a:rPr lang="en-US" sz="2400" dirty="0">
                <a:latin typeface="Palatino-Roman"/>
              </a:rPr>
              <a:t>1.  Delusion of guilt (patient believes that he deserves severe punishment).                          </a:t>
            </a:r>
          </a:p>
          <a:p>
            <a:pPr algn="l" rtl="0"/>
            <a:r>
              <a:rPr lang="en-US" sz="2400" dirty="0">
                <a:latin typeface="Palatino-Roman"/>
              </a:rPr>
              <a:t>2. Nihilistic delusion (patient believes that some part of his body    ceased to exist or function, e.g. bowel, brain…). </a:t>
            </a:r>
          </a:p>
          <a:p>
            <a:pPr algn="l" rtl="0"/>
            <a:r>
              <a:rPr lang="en-US" sz="2400" dirty="0">
                <a:latin typeface="Palatino-Roman"/>
              </a:rPr>
              <a:t>3. Delusion of poverty and impoverishment. </a:t>
            </a:r>
          </a:p>
          <a:p>
            <a:pPr algn="l" rtl="0"/>
            <a:r>
              <a:rPr lang="en-US" sz="2400" dirty="0">
                <a:latin typeface="Palatino-Roman"/>
              </a:rPr>
              <a:t>4. Persecutory delusion (patient accepts the supposed persecution as something he deserves, in contrast to schizophrenic patient). </a:t>
            </a:r>
            <a:endParaRPr lang="ar-SA" sz="2400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902013"/>
      </p:ext>
    </p:extLst>
  </p:cSld>
  <p:clrMapOvr>
    <a:masterClrMapping/>
  </p:clrMapOvr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94313" y="234145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/>
                </a:solidFill>
                <a:latin typeface="AR JULIAN" panose="02000000000000000000" pitchFamily="2" charset="0"/>
              </a:rPr>
              <a:t>Course and Outcome</a:t>
            </a:r>
            <a:endParaRPr lang="ar-SA" sz="4400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91871" y="1304365"/>
            <a:ext cx="9312741" cy="436929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>
                <a:latin typeface="Palatino-Roman"/>
              </a:rPr>
              <a:t>A depressive episode may begin either suddenly or </a:t>
            </a:r>
            <a:r>
              <a:rPr lang="en-US" sz="2400" dirty="0" smtClean="0">
                <a:latin typeface="Palatino-Roman"/>
              </a:rPr>
              <a:t>gradually</a:t>
            </a:r>
          </a:p>
          <a:p>
            <a:pPr algn="l" rtl="0"/>
            <a:r>
              <a:rPr lang="en-US" sz="2400" dirty="0" smtClean="0">
                <a:latin typeface="Palatino-Roman"/>
              </a:rPr>
              <a:t>Duration of </a:t>
            </a:r>
            <a:r>
              <a:rPr lang="en-US" sz="2400" dirty="0">
                <a:latin typeface="Palatino-Roman"/>
              </a:rPr>
              <a:t>an untreated episode may range from a few weeks to </a:t>
            </a:r>
            <a:r>
              <a:rPr lang="en-US" sz="2400" dirty="0" smtClean="0">
                <a:latin typeface="Palatino-Roman"/>
              </a:rPr>
              <a:t>months or </a:t>
            </a:r>
            <a:r>
              <a:rPr lang="en-US" sz="2400" dirty="0">
                <a:latin typeface="Palatino-Roman"/>
              </a:rPr>
              <a:t>even </a:t>
            </a:r>
            <a:r>
              <a:rPr lang="en-US" sz="2400" dirty="0" smtClean="0">
                <a:latin typeface="Palatino-Roman"/>
              </a:rPr>
              <a:t>years ( 6 months )</a:t>
            </a:r>
          </a:p>
          <a:p>
            <a:pPr algn="l" rtl="0"/>
            <a:r>
              <a:rPr lang="en-US" sz="2400" dirty="0">
                <a:latin typeface="Palatino-Roman"/>
              </a:rPr>
              <a:t>20% will develop a chronic form of </a:t>
            </a:r>
            <a:r>
              <a:rPr lang="en-US" sz="2400" dirty="0" smtClean="0">
                <a:latin typeface="Palatino-Roman"/>
              </a:rPr>
              <a:t>depression</a:t>
            </a:r>
          </a:p>
          <a:p>
            <a:pPr algn="l" rtl="0"/>
            <a:r>
              <a:rPr lang="en-US" sz="2400" dirty="0">
                <a:latin typeface="Palatino-Roman"/>
              </a:rPr>
              <a:t>suicidal </a:t>
            </a:r>
            <a:r>
              <a:rPr lang="en-US" sz="2400" dirty="0" smtClean="0">
                <a:latin typeface="Palatino-Roman"/>
              </a:rPr>
              <a:t>risk ↑ </a:t>
            </a:r>
          </a:p>
          <a:p>
            <a:pPr lvl="1" algn="l" rtl="0"/>
            <a:r>
              <a:rPr lang="en-US" sz="2800" dirty="0" smtClean="0">
                <a:latin typeface="AR CENA" panose="02000000000000000000" pitchFamily="2" charset="0"/>
              </a:rPr>
              <a:t>being </a:t>
            </a:r>
            <a:r>
              <a:rPr lang="en-US" sz="2800" dirty="0">
                <a:latin typeface="AR CENA" panose="02000000000000000000" pitchFamily="2" charset="0"/>
              </a:rPr>
              <a:t>divorced or living alone, </a:t>
            </a:r>
            <a:endParaRPr lang="en-US" sz="2800" dirty="0" smtClean="0">
              <a:latin typeface="AR CENA" panose="02000000000000000000" pitchFamily="2" charset="0"/>
            </a:endParaRPr>
          </a:p>
          <a:p>
            <a:pPr lvl="1" algn="l" rtl="0"/>
            <a:r>
              <a:rPr lang="en-US" sz="2800" dirty="0" smtClean="0">
                <a:latin typeface="AR CENA" panose="02000000000000000000" pitchFamily="2" charset="0"/>
              </a:rPr>
              <a:t>having </a:t>
            </a:r>
            <a:r>
              <a:rPr lang="en-US" sz="2800" dirty="0">
                <a:latin typeface="AR CENA" panose="02000000000000000000" pitchFamily="2" charset="0"/>
              </a:rPr>
              <a:t>a history of </a:t>
            </a:r>
            <a:r>
              <a:rPr lang="en-US" sz="2800" dirty="0" smtClean="0">
                <a:latin typeface="AR CENA" panose="02000000000000000000" pitchFamily="2" charset="0"/>
              </a:rPr>
              <a:t>alcohol or </a:t>
            </a:r>
            <a:r>
              <a:rPr lang="en-US" sz="2800" dirty="0">
                <a:latin typeface="AR CENA" panose="02000000000000000000" pitchFamily="2" charset="0"/>
              </a:rPr>
              <a:t>drug </a:t>
            </a:r>
            <a:r>
              <a:rPr lang="en-US" sz="2800" dirty="0" smtClean="0">
                <a:latin typeface="AR CENA" panose="02000000000000000000" pitchFamily="2" charset="0"/>
              </a:rPr>
              <a:t>abuse,</a:t>
            </a:r>
          </a:p>
          <a:p>
            <a:pPr lvl="1" algn="l" rtl="0"/>
            <a:r>
              <a:rPr lang="en-US" sz="2800" dirty="0" smtClean="0">
                <a:latin typeface="AR CENA" panose="02000000000000000000" pitchFamily="2" charset="0"/>
              </a:rPr>
              <a:t>being </a:t>
            </a:r>
            <a:r>
              <a:rPr lang="en-US" sz="2800" dirty="0">
                <a:latin typeface="AR CENA" panose="02000000000000000000" pitchFamily="2" charset="0"/>
              </a:rPr>
              <a:t>older than 40, </a:t>
            </a:r>
            <a:endParaRPr lang="en-US" sz="2800" dirty="0" smtClean="0">
              <a:latin typeface="AR CENA" panose="02000000000000000000" pitchFamily="2" charset="0"/>
            </a:endParaRPr>
          </a:p>
          <a:p>
            <a:pPr lvl="1" algn="l" rtl="0"/>
            <a:r>
              <a:rPr lang="en-US" sz="2800" dirty="0" smtClean="0">
                <a:latin typeface="AR CENA" panose="02000000000000000000" pitchFamily="2" charset="0"/>
              </a:rPr>
              <a:t>having </a:t>
            </a:r>
            <a:r>
              <a:rPr lang="en-US" sz="2800" dirty="0">
                <a:latin typeface="AR CENA" panose="02000000000000000000" pitchFamily="2" charset="0"/>
              </a:rPr>
              <a:t>a history of a prior </a:t>
            </a:r>
            <a:r>
              <a:rPr lang="en-US" sz="2800" dirty="0" smtClean="0">
                <a:latin typeface="AR CENA" panose="02000000000000000000" pitchFamily="2" charset="0"/>
              </a:rPr>
              <a:t>suicide attempt,</a:t>
            </a:r>
          </a:p>
          <a:p>
            <a:pPr lvl="1" algn="l" rtl="0"/>
            <a:r>
              <a:rPr lang="en-US" sz="2800" dirty="0" smtClean="0">
                <a:latin typeface="AR CENA" panose="02000000000000000000" pitchFamily="2" charset="0"/>
              </a:rPr>
              <a:t> expressing </a:t>
            </a:r>
            <a:r>
              <a:rPr lang="en-US" sz="2800" dirty="0">
                <a:latin typeface="AR CENA" panose="02000000000000000000" pitchFamily="2" charset="0"/>
              </a:rPr>
              <a:t>suicidal ideation (particularly when </a:t>
            </a:r>
            <a:r>
              <a:rPr lang="en-US" sz="2800" dirty="0" smtClean="0">
                <a:latin typeface="AR CENA" panose="02000000000000000000" pitchFamily="2" charset="0"/>
              </a:rPr>
              <a:t>detailed plans </a:t>
            </a:r>
            <a:r>
              <a:rPr lang="en-US" sz="2800" dirty="0">
                <a:latin typeface="AR CENA" panose="02000000000000000000" pitchFamily="2" charset="0"/>
              </a:rPr>
              <a:t>have been formulated).</a:t>
            </a:r>
            <a:endParaRPr lang="ar-SA" sz="28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35116"/>
      </p:ext>
    </p:extLst>
  </p:cSld>
  <p:clrMapOvr>
    <a:masterClrMapping/>
  </p:clrMapOvr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TREATMENT :</a:t>
            </a:r>
            <a:endParaRPr lang="ar-SA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89212" y="1424442"/>
            <a:ext cx="8915400" cy="4486780"/>
          </a:xfrm>
        </p:spPr>
        <p:txBody>
          <a:bodyPr>
            <a:noAutofit/>
          </a:bodyPr>
          <a:lstStyle/>
          <a:p>
            <a:pPr algn="l" rtl="0"/>
            <a:r>
              <a:rPr lang="en-US" dirty="0">
                <a:latin typeface="Palatino-Roman"/>
              </a:rPr>
              <a:t>Antidepressants have proven to be very useful in the treatment of severe depression. They shorten the duration in most cases (see antidepressants later). </a:t>
            </a:r>
          </a:p>
          <a:p>
            <a:pPr algn="l" rtl="0"/>
            <a:r>
              <a:rPr lang="en-US" dirty="0">
                <a:latin typeface="Palatino-Roman"/>
              </a:rPr>
              <a:t>  </a:t>
            </a:r>
            <a:r>
              <a:rPr lang="en-US" dirty="0" smtClean="0">
                <a:latin typeface="Palatino-Roman"/>
              </a:rPr>
              <a:t>-Avoid </a:t>
            </a:r>
            <a:r>
              <a:rPr lang="en-US" dirty="0">
                <a:latin typeface="Palatino-Roman"/>
              </a:rPr>
              <a:t>Tricyclics / </a:t>
            </a:r>
            <a:r>
              <a:rPr lang="en-US" dirty="0" err="1">
                <a:latin typeface="Palatino-Roman"/>
              </a:rPr>
              <a:t>Tetracyclics</a:t>
            </a:r>
            <a:r>
              <a:rPr lang="en-US" dirty="0">
                <a:latin typeface="Palatino-Roman"/>
              </a:rPr>
              <a:t> in suicidal patient because of cardiotoxicity in overdose. </a:t>
            </a:r>
          </a:p>
          <a:p>
            <a:pPr algn="l" rtl="0"/>
            <a:r>
              <a:rPr lang="en-US" dirty="0">
                <a:latin typeface="Palatino-Roman"/>
              </a:rPr>
              <a:t>  - Selective Serotonin Reuptake Inhibitors (SSRIs) e.g. fluoxetine, paroxetine. </a:t>
            </a:r>
          </a:p>
          <a:p>
            <a:pPr algn="l" rtl="0"/>
            <a:r>
              <a:rPr lang="en-US" dirty="0">
                <a:latin typeface="Palatino-Roman"/>
              </a:rPr>
              <a:t>    -Selective serotonin – Norepinephrine Reuptake Inhibitors (SNRIs) e.g. venlafaxine, duloxetine. Other new agents e.g. mirtazapine. </a:t>
            </a:r>
          </a:p>
          <a:p>
            <a:pPr algn="l" rtl="0"/>
            <a:r>
              <a:rPr lang="en-US" dirty="0">
                <a:latin typeface="Palatino-Roman"/>
              </a:rPr>
              <a:t>- Desirable therapeutic antidepressant effect requires a period of time, usually 3-5 weeks. Side effects may appear within the first few days. </a:t>
            </a:r>
          </a:p>
          <a:p>
            <a:pPr algn="l" rtl="0"/>
            <a:r>
              <a:rPr lang="en-US" dirty="0">
                <a:latin typeface="Palatino-Roman"/>
              </a:rPr>
              <a:t>- After a first episode of a unipolar major depression, treatment should be continued for six months after clinical recovery, to reduce the rate of relapse. </a:t>
            </a:r>
          </a:p>
          <a:p>
            <a:pPr algn="l" rtl="0"/>
            <a:r>
              <a:rPr lang="en-US" dirty="0">
                <a:latin typeface="Palatino-Roman"/>
              </a:rPr>
              <a:t>- If the patient has had two or more episodes, treatment should be prolonged for at least a year after clinical recovery to reduce the risk of relapse. </a:t>
            </a:r>
          </a:p>
          <a:p>
            <a:pPr algn="l" rtl="0"/>
            <a:r>
              <a:rPr lang="en-US" dirty="0">
                <a:latin typeface="Palatino-Roman"/>
              </a:rPr>
              <a:t>- Lithium Carbonate can be used as prophylaxis in recurrent unipolar depression. </a:t>
            </a:r>
            <a:endParaRPr lang="ar-SA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3810859247"/>
      </p:ext>
    </p:extLst>
  </p:cSld>
  <p:clrMapOvr>
    <a:masterClrMapping/>
  </p:clrMapOvr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89212" y="436523"/>
            <a:ext cx="8915400" cy="5474699"/>
          </a:xfrm>
        </p:spPr>
        <p:txBody>
          <a:bodyPr>
            <a:normAutofit fontScale="77.5%" lnSpcReduction="20%"/>
          </a:bodyPr>
          <a:lstStyle/>
          <a:p>
            <a:pPr algn="l" rtl="0"/>
            <a:r>
              <a:rPr lang="en-US" sz="2600" dirty="0">
                <a:solidFill>
                  <a:schemeClr val="accent6"/>
                </a:solidFill>
                <a:latin typeface="AR CENA" panose="02000000000000000000" pitchFamily="2" charset="0"/>
              </a:rPr>
              <a:t>Hospitalization is indicated for: </a:t>
            </a:r>
          </a:p>
          <a:p>
            <a:pPr lvl="1" algn="l" rtl="0"/>
            <a:r>
              <a:rPr lang="en-US" sz="1800" b="1" dirty="0" smtClean="0">
                <a:latin typeface="Palatino-Roman"/>
              </a:rPr>
              <a:t>Suicidal </a:t>
            </a:r>
            <a:r>
              <a:rPr lang="en-US" sz="1800" b="1" dirty="0">
                <a:latin typeface="Palatino-Roman"/>
              </a:rPr>
              <a:t>or homicidal patient</a:t>
            </a:r>
            <a:r>
              <a:rPr lang="en-US" sz="1800" dirty="0">
                <a:latin typeface="Palatino-Roman"/>
              </a:rPr>
              <a:t>. </a:t>
            </a:r>
          </a:p>
          <a:p>
            <a:pPr lvl="1" algn="l" rtl="0"/>
            <a:r>
              <a:rPr lang="en-US" sz="1800" dirty="0" smtClean="0"/>
              <a:t> </a:t>
            </a:r>
            <a:r>
              <a:rPr lang="en-US" sz="1800" b="1" dirty="0">
                <a:latin typeface="Palatino-Roman"/>
              </a:rPr>
              <a:t>Patient with severe psychomotor retardation who is not eating or drinking (for ECT). </a:t>
            </a:r>
          </a:p>
          <a:p>
            <a:pPr lvl="1" algn="l" rtl="0"/>
            <a:r>
              <a:rPr lang="en-US" sz="1800" b="1" dirty="0" smtClean="0">
                <a:latin typeface="Palatino-Roman"/>
              </a:rPr>
              <a:t> </a:t>
            </a:r>
            <a:r>
              <a:rPr lang="en-US" sz="1800" b="1" dirty="0">
                <a:latin typeface="Palatino-Roman"/>
              </a:rPr>
              <a:t>Diagnostic purpose (observation, investigation…). </a:t>
            </a:r>
          </a:p>
          <a:p>
            <a:pPr lvl="1" algn="l" rtl="0"/>
            <a:r>
              <a:rPr lang="en-US" sz="1800" b="1" dirty="0" smtClean="0">
                <a:latin typeface="Palatino-Roman"/>
              </a:rPr>
              <a:t>Drug </a:t>
            </a:r>
            <a:r>
              <a:rPr lang="en-US" sz="1800" b="1" dirty="0">
                <a:latin typeface="Palatino-Roman"/>
              </a:rPr>
              <a:t>resistant cases (possible ECT). </a:t>
            </a:r>
          </a:p>
          <a:p>
            <a:pPr lvl="1" algn="l" rtl="0"/>
            <a:r>
              <a:rPr lang="en-US" sz="1800" b="1" dirty="0" smtClean="0">
                <a:latin typeface="Palatino-Roman"/>
              </a:rPr>
              <a:t> </a:t>
            </a:r>
            <a:r>
              <a:rPr lang="en-US" sz="1800" b="1" dirty="0">
                <a:latin typeface="Palatino-Roman"/>
              </a:rPr>
              <a:t>Severe depression with psychotic features (possible ECT). </a:t>
            </a:r>
          </a:p>
          <a:p>
            <a:pPr algn="l" rtl="0"/>
            <a:r>
              <a:rPr lang="en-US" sz="2600" dirty="0">
                <a:solidFill>
                  <a:schemeClr val="accent6"/>
                </a:solidFill>
                <a:latin typeface="AR CENA" panose="02000000000000000000" pitchFamily="2" charset="0"/>
              </a:rPr>
              <a:t>Electroconvulsive therapy ( ECT ):.</a:t>
            </a:r>
            <a:r>
              <a:rPr lang="en-US" dirty="0"/>
              <a:t>  </a:t>
            </a:r>
            <a:r>
              <a:rPr lang="en-US" sz="2100" dirty="0">
                <a:latin typeface="Palatino-Roman"/>
              </a:rPr>
              <a:t>The effect of ECT is best seen in severe depression especially with marked biological (</a:t>
            </a:r>
            <a:r>
              <a:rPr lang="en-US" sz="2100" dirty="0" err="1">
                <a:latin typeface="Palatino-Roman"/>
              </a:rPr>
              <a:t>neurovegetative</a:t>
            </a:r>
            <a:r>
              <a:rPr lang="en-US" sz="2100" dirty="0">
                <a:latin typeface="Palatino-Roman"/>
              </a:rPr>
              <a:t>), suicidal and psychotic features.  It is mainly the speed of action that distinguishes ECT from antidepressant drug treatment. In pregnant depressed patient ECT is safer than antidepressants. </a:t>
            </a:r>
            <a:endParaRPr lang="en-US" sz="2100" dirty="0" smtClean="0">
              <a:latin typeface="Palatino-Roman"/>
            </a:endParaRPr>
          </a:p>
          <a:p>
            <a:pPr marL="0" indent="0" algn="l" rtl="0">
              <a:buNone/>
            </a:pPr>
            <a:r>
              <a:rPr lang="en-US" dirty="0"/>
              <a:t>                                             </a:t>
            </a:r>
          </a:p>
          <a:p>
            <a:pPr algn="l" rtl="0"/>
            <a:r>
              <a:rPr lang="en-US" sz="2600" dirty="0">
                <a:solidFill>
                  <a:schemeClr val="accent6"/>
                </a:solidFill>
                <a:latin typeface="AR CENA" panose="02000000000000000000" pitchFamily="2" charset="0"/>
              </a:rPr>
              <a:t>Psychosocial: </a:t>
            </a:r>
            <a:r>
              <a:rPr lang="en-US" sz="2100" dirty="0">
                <a:latin typeface="Palatino-Roman"/>
              </a:rPr>
              <a:t>Supportive therapy. Family therapy. Cognitive-behavior therapy- CBT- ; for less severe cases or after improvement with medication (see later; ) </a:t>
            </a:r>
            <a:endParaRPr lang="en-US" dirty="0" smtClean="0">
              <a:latin typeface="Palatino-Roman"/>
            </a:endParaRP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sz="3000" dirty="0">
                <a:solidFill>
                  <a:schemeClr val="accent6"/>
                </a:solidFill>
                <a:latin typeface="AR CENA" panose="02000000000000000000" pitchFamily="2" charset="0"/>
              </a:rPr>
              <a:t>Prognosis</a:t>
            </a:r>
            <a:r>
              <a:rPr lang="en-US" dirty="0"/>
              <a:t> </a:t>
            </a:r>
            <a:r>
              <a:rPr lang="en-US" sz="2100" dirty="0">
                <a:latin typeface="Palatino-Roman"/>
              </a:rPr>
              <a:t>of Unipolar Depressive Disorders; About 25 % of patients have a recurrence within a year. Ten percent will eventually develop a manic episode. A group of patients have chronic course with residual symptoms and significant social handicap. </a:t>
            </a:r>
            <a:endParaRPr lang="ar-SA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148980379"/>
      </p:ext>
    </p:extLst>
  </p:cSld>
  <p:clrMapOvr>
    <a:masterClrMapping/>
  </p:clrMapOvr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Differential </a:t>
            </a:r>
            <a:r>
              <a:rPr lang="en-US" sz="3200" dirty="0">
                <a:solidFill>
                  <a:schemeClr val="accent6"/>
                </a:solidFill>
                <a:latin typeface="AR JULIAN" panose="02000000000000000000" pitchFamily="2" charset="0"/>
              </a:rPr>
              <a:t>Diagnosis of Major Depressive Disorder (MDD) : </a:t>
            </a:r>
            <a:endParaRPr lang="ar-SA" sz="3200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dirty="0" smtClean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   Depression </a:t>
            </a:r>
            <a:r>
              <a:rPr lang="en-US" sz="3200" dirty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secondary to medical diseases: </a:t>
            </a:r>
          </a:p>
          <a:p>
            <a:pPr algn="l" rtl="0"/>
            <a:r>
              <a:rPr lang="en-US" dirty="0"/>
              <a:t>- Hypothyroidism - Diabetes mellitus - Cushing’s disease - Parkinson’s disease. </a:t>
            </a:r>
          </a:p>
          <a:p>
            <a:pPr algn="l" rtl="0"/>
            <a:r>
              <a:rPr lang="en-US" dirty="0"/>
              <a:t>- Stroke; see post stroke depression (PSD) p 46.  </a:t>
            </a:r>
          </a:p>
          <a:p>
            <a:pPr algn="l" rtl="0"/>
            <a:r>
              <a:rPr lang="en-US" dirty="0"/>
              <a:t>- Carcinoma (especially of the pancreas and lungs). </a:t>
            </a:r>
          </a:p>
          <a:p>
            <a:pPr algn="l" rtl="0"/>
            <a:r>
              <a:rPr lang="en-US" dirty="0"/>
              <a:t>- Autoimmune diseases; SLE, multiple sclerosis. 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64695078"/>
      </p:ext>
    </p:extLst>
  </p:cSld>
  <p:clrMapOvr>
    <a:masterClrMapping/>
  </p:clrMapOvr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dirty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Depression secondary to medications: </a:t>
            </a:r>
            <a:endParaRPr lang="ar-SA" dirty="0">
              <a:solidFill>
                <a:schemeClr val="accent1">
                  <a:lumMod val="75%"/>
                </a:schemeClr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.5%" lnSpcReduction="20%"/>
          </a:bodyPr>
          <a:lstStyle/>
          <a:p>
            <a:pPr algn="l" rtl="0"/>
            <a:r>
              <a:rPr lang="en-US" dirty="0" smtClean="0"/>
              <a:t>- </a:t>
            </a:r>
            <a:r>
              <a:rPr lang="en-US" dirty="0" err="1"/>
              <a:t>Antihypertensives</a:t>
            </a:r>
            <a:r>
              <a:rPr lang="en-US" dirty="0"/>
              <a:t> (e.g. beta-blockers, methyldopa, reserpine &amp; Ca-channel blockers).           - Steroids. </a:t>
            </a:r>
          </a:p>
          <a:p>
            <a:pPr algn="l" rtl="0"/>
            <a:r>
              <a:rPr lang="en-US" dirty="0"/>
              <a:t>- Bromocriptine &amp; L - </a:t>
            </a:r>
            <a:r>
              <a:rPr lang="en-US" dirty="0" err="1"/>
              <a:t>dopa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- Indomethacin. </a:t>
            </a:r>
          </a:p>
          <a:p>
            <a:pPr algn="l" rtl="0"/>
            <a:r>
              <a:rPr lang="en-US" dirty="0"/>
              <a:t>- Isotretinoin (</a:t>
            </a:r>
            <a:r>
              <a:rPr lang="en-US" dirty="0" err="1"/>
              <a:t>Roaccutane</a:t>
            </a:r>
            <a:r>
              <a:rPr lang="en-US" dirty="0"/>
              <a:t>); treatment of acne. </a:t>
            </a:r>
          </a:p>
          <a:p>
            <a:pPr algn="l" rtl="0"/>
            <a:r>
              <a:rPr lang="en-US" dirty="0"/>
              <a:t>- Progestin-containing contraceptives (compared to estrogen-containing contraceptives, which can reduce depression risk). </a:t>
            </a:r>
          </a:p>
          <a:p>
            <a:pPr algn="l" rtl="0"/>
            <a:r>
              <a:rPr lang="en-US" dirty="0"/>
              <a:t>- Tamoxifen (estrogen-receptor antagonist used in breast cancer): it may induce depression that can be difficult to treat with antidepressants. </a:t>
            </a:r>
          </a:p>
          <a:p>
            <a:pPr algn="l" rtl="0"/>
            <a:r>
              <a:rPr lang="en-US" dirty="0"/>
              <a:t>- Chemotherapy agents e.g. vincristine, interferon (may induce severe depression with suicidal ideas). </a:t>
            </a:r>
          </a:p>
          <a:p>
            <a:pPr algn="l" rtl="0"/>
            <a:r>
              <a:rPr lang="en-US" dirty="0"/>
              <a:t>- Antipsychotics.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3826090"/>
      </p:ext>
    </p:extLst>
  </p:cSld>
  <p:clrMapOvr>
    <a:masterClrMapping/>
  </p:clrMapOvr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Depression </a:t>
            </a:r>
            <a:r>
              <a:rPr lang="en-US" sz="2800" dirty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secondary to substance abuse </a:t>
            </a:r>
            <a:r>
              <a:rPr lang="en-US" dirty="0"/>
              <a:t>( upon discontinuation of stimulants / cannabis). </a:t>
            </a:r>
          </a:p>
          <a:p>
            <a:pPr algn="l" rtl="0"/>
            <a:r>
              <a:rPr lang="en-US" dirty="0" smtClean="0"/>
              <a:t> </a:t>
            </a:r>
            <a:r>
              <a:rPr lang="en-US" sz="2800" dirty="0">
                <a:solidFill>
                  <a:schemeClr val="accent1">
                    <a:lumMod val="75%"/>
                  </a:schemeClr>
                </a:solidFill>
                <a:latin typeface="AR CENA" panose="02000000000000000000" pitchFamily="2" charset="0"/>
              </a:rPr>
              <a:t>Psychiatric disorders: </a:t>
            </a:r>
          </a:p>
          <a:p>
            <a:pPr marL="685800"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dirty="0"/>
              <a:t>Dysthymic disorder (chronic&amp; less severe depression- see later-).However, both may occur together; dysthymic disorder complicated by major depressive episodes (double depression).  </a:t>
            </a:r>
          </a:p>
          <a:p>
            <a:pPr marL="685800"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Adjustment </a:t>
            </a:r>
            <a:r>
              <a:rPr lang="en-US" dirty="0"/>
              <a:t>disorder with depressed mood (see later). </a:t>
            </a:r>
            <a:endParaRPr lang="en-US" dirty="0" smtClean="0"/>
          </a:p>
          <a:p>
            <a:pPr marL="685800"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Schizophrenia, schizoaffective disorder</a:t>
            </a:r>
            <a:r>
              <a:rPr lang="en-US" dirty="0" smtClean="0"/>
              <a:t>.</a:t>
            </a:r>
          </a:p>
          <a:p>
            <a:pPr marL="685800"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Somatization disorder </a:t>
            </a:r>
          </a:p>
          <a:p>
            <a:pPr marL="685800"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Anxiety </a:t>
            </a:r>
            <a:r>
              <a:rPr lang="en-US" dirty="0"/>
              <a:t>disorder.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3942233"/>
      </p:ext>
    </p:extLst>
  </p:cSld>
  <p:clrMapOvr>
    <a:masterClrMapping/>
  </p:clrMapOvr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 JULIAN" panose="02000000000000000000" pitchFamily="2" charset="0"/>
              </a:rPr>
              <a:t>Persistent Depressive Disorder</a:t>
            </a:r>
            <a:br>
              <a:rPr lang="en-US" dirty="0">
                <a:solidFill>
                  <a:schemeClr val="accent6"/>
                </a:solidFill>
                <a:latin typeface="AR JULIAN" panose="02000000000000000000" pitchFamily="2" charset="0"/>
              </a:rPr>
            </a:br>
            <a:r>
              <a:rPr lang="en-US" dirty="0">
                <a:solidFill>
                  <a:schemeClr val="accent6"/>
                </a:solidFill>
                <a:latin typeface="AR JULIAN" panose="02000000000000000000" pitchFamily="2" charset="0"/>
              </a:rPr>
              <a:t>(Dysthymia)</a:t>
            </a:r>
            <a:endParaRPr lang="ar-SA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4965" y="1840413"/>
            <a:ext cx="7170699" cy="464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61346"/>
      </p:ext>
    </p:extLst>
  </p:cSld>
  <p:clrMapOvr>
    <a:masterClrMapping/>
  </p:clrMapOvr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624110"/>
            <a:ext cx="8764343" cy="477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47583"/>
      </p:ext>
    </p:extLst>
  </p:cSld>
  <p:clrMapOvr>
    <a:masterClrMapping/>
  </p:clrMapOvr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02224" y="261913"/>
            <a:ext cx="9261149" cy="6313495"/>
          </a:xfrm>
        </p:spPr>
        <p:txBody>
          <a:bodyPr>
            <a:normAutofit/>
          </a:bodyPr>
          <a:lstStyle/>
          <a:p>
            <a:pPr algn="l" rtl="0"/>
            <a:r>
              <a:rPr lang="en-US" sz="3000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AR JULIAN" panose="02000000000000000000" pitchFamily="2" charset="0"/>
              </a:rPr>
              <a:t>Treatment:</a:t>
            </a:r>
            <a:r>
              <a:rPr lang="en-US" sz="3000" dirty="0">
                <a:latin typeface="Palatino-Roman"/>
              </a:rPr>
              <a:t> </a:t>
            </a:r>
            <a:r>
              <a:rPr lang="en-US" dirty="0">
                <a:latin typeface="Palatino-Roman"/>
              </a:rPr>
              <a:t>The most effective treatment is the combination of pharmacotherapy and cognitive or behavior therapy (CBT</a:t>
            </a:r>
            <a:r>
              <a:rPr lang="en-US" dirty="0" smtClean="0">
                <a:latin typeface="Palatino-Roman"/>
              </a:rPr>
              <a:t>).</a:t>
            </a:r>
          </a:p>
          <a:p>
            <a:pPr marL="400050" lvl="1" indent="0" algn="l" rtl="0">
              <a:buNone/>
            </a:pPr>
            <a:r>
              <a:rPr lang="en-US" sz="2400" dirty="0" smtClean="0">
                <a:solidFill>
                  <a:schemeClr val="accent4"/>
                </a:solidFill>
                <a:latin typeface="AR CENA" panose="02000000000000000000" pitchFamily="2" charset="0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AR CENA" panose="02000000000000000000" pitchFamily="2" charset="0"/>
              </a:rPr>
              <a:t>A.  </a:t>
            </a:r>
            <a:r>
              <a:rPr lang="en-US" sz="3000" dirty="0">
                <a:solidFill>
                  <a:schemeClr val="accent4"/>
                </a:solidFill>
                <a:latin typeface="AR CENA" panose="02000000000000000000" pitchFamily="2" charset="0"/>
              </a:rPr>
              <a:t>Pharmacological: </a:t>
            </a:r>
          </a:p>
          <a:p>
            <a:pPr algn="l" rtl="0"/>
            <a:r>
              <a:rPr lang="en-US" dirty="0">
                <a:latin typeface="Palatino-Roman"/>
              </a:rPr>
              <a:t>Selective serotonin reuptake inhibitors (SSRI). </a:t>
            </a:r>
          </a:p>
          <a:p>
            <a:pPr algn="l" rtl="0"/>
            <a:r>
              <a:rPr lang="en-US" dirty="0">
                <a:latin typeface="Palatino-Roman"/>
              </a:rPr>
              <a:t>  Selective serotonin – Norepinephrine Reuptake Inhibitors(SNRIs) e.g. </a:t>
            </a:r>
            <a:r>
              <a:rPr lang="en-US" dirty="0" err="1">
                <a:latin typeface="Palatino-Roman"/>
              </a:rPr>
              <a:t>venlafaxine,duloxetine</a:t>
            </a:r>
            <a:r>
              <a:rPr lang="en-US" dirty="0">
                <a:latin typeface="Palatino-Roman"/>
              </a:rPr>
              <a:t>. </a:t>
            </a:r>
          </a:p>
          <a:p>
            <a:pPr algn="l" rtl="0"/>
            <a:r>
              <a:rPr lang="en-US" dirty="0">
                <a:latin typeface="Palatino-Roman"/>
              </a:rPr>
              <a:t>Or Monoamine oxidase inhibitors (MAOI). Avoid combining with SSRI or tricyclic antidepressants. </a:t>
            </a:r>
          </a:p>
          <a:p>
            <a:pPr algn="l" rtl="0"/>
            <a:r>
              <a:rPr lang="en-US" dirty="0">
                <a:latin typeface="Palatino-Roman"/>
              </a:rPr>
              <a:t>These groups may be more beneficial than tricyclic drugs in the treatment of dysthymic disorders. </a:t>
            </a:r>
          </a:p>
          <a:p>
            <a:pPr marL="0" indent="0" algn="l" rtl="0">
              <a:buNone/>
            </a:pPr>
            <a:r>
              <a:rPr lang="en-US" dirty="0">
                <a:latin typeface="Palatino-Roman"/>
              </a:rPr>
              <a:t> </a:t>
            </a:r>
            <a:r>
              <a:rPr lang="en-US" dirty="0" smtClean="0">
                <a:latin typeface="Palatino-Roman"/>
              </a:rPr>
              <a:t>   </a:t>
            </a:r>
            <a:r>
              <a:rPr lang="en-US" sz="3000" dirty="0" smtClean="0">
                <a:solidFill>
                  <a:schemeClr val="accent4"/>
                </a:solidFill>
                <a:latin typeface="AR CENA" panose="02000000000000000000" pitchFamily="2" charset="0"/>
              </a:rPr>
              <a:t>B</a:t>
            </a:r>
            <a:r>
              <a:rPr lang="en-US" sz="3000" dirty="0">
                <a:solidFill>
                  <a:schemeClr val="accent4"/>
                </a:solidFill>
                <a:latin typeface="AR CENA" panose="02000000000000000000" pitchFamily="2" charset="0"/>
              </a:rPr>
              <a:t>. Psychological: </a:t>
            </a:r>
          </a:p>
          <a:p>
            <a:pPr algn="l" rtl="0"/>
            <a:r>
              <a:rPr lang="en-US" dirty="0">
                <a:latin typeface="Palatino-Roman"/>
              </a:rPr>
              <a:t>Supportive therapy. </a:t>
            </a:r>
          </a:p>
          <a:p>
            <a:pPr algn="l" rtl="0"/>
            <a:r>
              <a:rPr lang="en-US" dirty="0">
                <a:latin typeface="Palatino-Roman"/>
              </a:rPr>
              <a:t>Cognitive therapy; to replace faulty negative self-image, negative attitudes about self, others, the world, and the future. </a:t>
            </a:r>
          </a:p>
          <a:p>
            <a:pPr algn="l" rtl="0"/>
            <a:r>
              <a:rPr lang="en-US" dirty="0">
                <a:latin typeface="Palatino-Roman"/>
              </a:rPr>
              <a:t>Behavior therapy; to enable the patient to meet life challenges with a positive sense by altering personal behavior through implementing positive reinforcement. </a:t>
            </a:r>
            <a:endParaRPr lang="ar-SA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3077761130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About depression </a:t>
            </a:r>
            <a:r>
              <a:rPr lang="en-US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Palatino-Roman"/>
              </a:rPr>
              <a:t>The  </a:t>
            </a:r>
            <a:r>
              <a:rPr lang="en-US" dirty="0">
                <a:latin typeface="Palatino-Roman"/>
              </a:rPr>
              <a:t>most common psychiatric </a:t>
            </a:r>
            <a:r>
              <a:rPr lang="en-US" dirty="0" smtClean="0">
                <a:latin typeface="Palatino-Roman"/>
              </a:rPr>
              <a:t>illness.</a:t>
            </a:r>
          </a:p>
          <a:p>
            <a:pPr algn="l" rtl="0"/>
            <a:r>
              <a:rPr lang="en-US" dirty="0" smtClean="0">
                <a:latin typeface="Palatino-Roman"/>
              </a:rPr>
              <a:t>Lifetime </a:t>
            </a:r>
            <a:r>
              <a:rPr lang="en-US" dirty="0">
                <a:latin typeface="Palatino-Roman"/>
              </a:rPr>
              <a:t>prevalence </a:t>
            </a:r>
            <a:r>
              <a:rPr lang="en-US" dirty="0" smtClean="0">
                <a:latin typeface="Palatino-Roman"/>
              </a:rPr>
              <a:t>of nearly </a:t>
            </a:r>
            <a:r>
              <a:rPr lang="en-US" dirty="0">
                <a:latin typeface="Palatino-Roman"/>
              </a:rPr>
              <a:t>17% for major depression and about 2% for bipolar I and II </a:t>
            </a:r>
            <a:r>
              <a:rPr lang="en-US" dirty="0" smtClean="0">
                <a:latin typeface="Palatino-Roman"/>
              </a:rPr>
              <a:t>disorders</a:t>
            </a:r>
          </a:p>
          <a:p>
            <a:pPr algn="l" rtl="0"/>
            <a:r>
              <a:rPr lang="en-US" dirty="0" smtClean="0">
                <a:latin typeface="Palatino-Roman"/>
              </a:rPr>
              <a:t>More </a:t>
            </a:r>
            <a:r>
              <a:rPr lang="en-US" dirty="0">
                <a:latin typeface="Palatino-Roman"/>
              </a:rPr>
              <a:t>common in women than in </a:t>
            </a:r>
            <a:r>
              <a:rPr lang="en-US" dirty="0" smtClean="0">
                <a:latin typeface="Palatino-Roman"/>
              </a:rPr>
              <a:t>men</a:t>
            </a:r>
          </a:p>
          <a:p>
            <a:pPr algn="l" rtl="0"/>
            <a:r>
              <a:rPr lang="en-US" dirty="0" smtClean="0">
                <a:latin typeface="Palatino-Roman"/>
              </a:rPr>
              <a:t>Mean age is around 32 </a:t>
            </a:r>
            <a:r>
              <a:rPr lang="en-US" dirty="0" err="1" smtClean="0">
                <a:latin typeface="Palatino-Roman"/>
              </a:rPr>
              <a:t>yrs</a:t>
            </a:r>
            <a:r>
              <a:rPr lang="en-US" dirty="0" smtClean="0"/>
              <a:t> ?!</a:t>
            </a:r>
          </a:p>
          <a:p>
            <a:pPr marL="0" indent="0" algn="l" rtl="0">
              <a:buNone/>
            </a:pPr>
            <a:endParaRPr lang="en-US" dirty="0" smtClean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101928030"/>
      </p:ext>
    </p:extLst>
  </p:cSld>
  <p:clrMapOvr>
    <a:masterClrMapping/>
  </p:clrMapOvr>
</p:sld>
</file>

<file path=ppt/slides/slide2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  <a:latin typeface="AR JULIAN" panose="02000000000000000000" pitchFamily="2" charset="0"/>
              </a:rPr>
              <a:t>Peripartum</a:t>
            </a:r>
            <a:r>
              <a:rPr lang="en-US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 DEPRESSION :</a:t>
            </a:r>
            <a:endParaRPr lang="ar-SA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Palatino-Roman"/>
              </a:rPr>
              <a:t>The </a:t>
            </a:r>
            <a:r>
              <a:rPr lang="en-US" dirty="0" err="1">
                <a:latin typeface="Palatino-Roman"/>
              </a:rPr>
              <a:t>peripartum</a:t>
            </a:r>
            <a:r>
              <a:rPr lang="en-US" dirty="0">
                <a:latin typeface="Palatino-Roman"/>
              </a:rPr>
              <a:t> onset specifier identifies those patients who experience</a:t>
            </a:r>
          </a:p>
          <a:p>
            <a:pPr marL="0" indent="0" algn="l" rtl="0">
              <a:buNone/>
            </a:pPr>
            <a:r>
              <a:rPr lang="en-US" dirty="0">
                <a:latin typeface="Palatino-Roman"/>
              </a:rPr>
              <a:t>a depressive, manic, or hypomanic episode during pregnancy or</a:t>
            </a:r>
          </a:p>
          <a:p>
            <a:pPr marL="0" indent="0" algn="l" rtl="0">
              <a:buNone/>
            </a:pPr>
            <a:r>
              <a:rPr lang="en-US" dirty="0">
                <a:latin typeface="Palatino-Roman"/>
              </a:rPr>
              <a:t>within the first 4 weeks </a:t>
            </a:r>
            <a:r>
              <a:rPr lang="en-US" dirty="0" smtClean="0">
                <a:latin typeface="Palatino-Roman"/>
              </a:rPr>
              <a:t>postpartum</a:t>
            </a:r>
            <a:endParaRPr lang="en-US" dirty="0">
              <a:latin typeface="Palatino-Roman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Palatino-Roman"/>
              </a:rPr>
              <a:t>50% of “postpartum” depressive episodes actually begin prior to </a:t>
            </a:r>
            <a:r>
              <a:rPr lang="en-US" dirty="0" smtClean="0">
                <a:latin typeface="Palatino-Roman"/>
              </a:rPr>
              <a:t>delivery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-Roman"/>
              </a:rPr>
              <a:t>It </a:t>
            </a:r>
            <a:r>
              <a:rPr lang="en-US" dirty="0">
                <a:latin typeface="Palatino-Roman"/>
              </a:rPr>
              <a:t>is associated with increasing age, mixed feelings about the baby, physical problems in the pregnancy and prenatal period, family distress and past psychiatric history. </a:t>
            </a:r>
            <a:endParaRPr lang="en-US" dirty="0" smtClean="0">
              <a:latin typeface="Palatino-Roman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latin typeface="Palatino-Roman"/>
              </a:rPr>
              <a:t>accompanied by severe anxiety and </a:t>
            </a:r>
            <a:r>
              <a:rPr lang="en-US" dirty="0" smtClean="0">
                <a:latin typeface="Palatino-Roman"/>
              </a:rPr>
              <a:t>even panic attacks AND irritable mood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-Roman"/>
              </a:rPr>
              <a:t>Counseling</a:t>
            </a:r>
            <a:r>
              <a:rPr lang="en-US" dirty="0">
                <a:latin typeface="Palatino-Roman"/>
              </a:rPr>
              <a:t>, additional help with child-care may be needed.  Antidepressants or ECT are indicated if there are biological features of depression. </a:t>
            </a:r>
            <a:endParaRPr lang="ar-SA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3182264607"/>
      </p:ext>
    </p:extLst>
  </p:cSld>
  <p:clrMapOvr>
    <a:masterClrMapping/>
  </p:clrMapOvr>
</p:sld>
</file>

<file path=ppt/slides/slide2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007184" y="5581152"/>
            <a:ext cx="4184816" cy="128089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A60092"/>
                </a:solidFill>
                <a:latin typeface="AR BERKLEY" panose="02000000000000000000" pitchFamily="2" charset="0"/>
              </a:rPr>
              <a:t>Thank you </a:t>
            </a:r>
            <a:endParaRPr lang="ar-SA" sz="6600" dirty="0">
              <a:solidFill>
                <a:srgbClr val="A60092"/>
              </a:solidFill>
              <a:latin typeface="AR BERKLEY" panose="02000000000000000000" pitchFamily="2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36" y="670867"/>
            <a:ext cx="8123442" cy="4769584"/>
          </a:xfrm>
        </p:spPr>
      </p:pic>
    </p:spTree>
    <p:extLst>
      <p:ext uri="{BB962C8B-B14F-4D97-AF65-F5344CB8AC3E}">
        <p14:creationId xmlns:p14="http://schemas.microsoft.com/office/powerpoint/2010/main" val="1100524227"/>
      </p:ext>
    </p:extLst>
  </p:cSld>
  <p:clrMapOvr>
    <a:masterClrMapping/>
  </p:clrMapOvr>
</p:sld>
</file>

<file path=ppt/slides/slide2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References : </a:t>
            </a:r>
            <a:endParaRPr lang="ar-SA" sz="4000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sz="2800" dirty="0">
                <a:latin typeface="AR CENA" panose="02000000000000000000" pitchFamily="2" charset="0"/>
              </a:rPr>
              <a:t>INTRODUCTORY TEXTBOOK </a:t>
            </a:r>
            <a:r>
              <a:rPr lang="en-US" sz="2800" dirty="0" smtClean="0">
                <a:latin typeface="AR CENA" panose="02000000000000000000" pitchFamily="2" charset="0"/>
              </a:rPr>
              <a:t>OF Psychiatry , S </a:t>
            </a:r>
            <a:r>
              <a:rPr lang="en-US" sz="2800" dirty="0">
                <a:latin typeface="AR CENA" panose="02000000000000000000" pitchFamily="2" charset="0"/>
              </a:rPr>
              <a:t>I X T H E D I T I O N</a:t>
            </a:r>
          </a:p>
          <a:p>
            <a:pPr marL="0" indent="0" algn="l" rtl="0">
              <a:buNone/>
            </a:pPr>
            <a:r>
              <a:rPr lang="en-US" sz="2800" dirty="0" smtClean="0">
                <a:latin typeface="AR CENA" panose="02000000000000000000" pitchFamily="2" charset="0"/>
              </a:rPr>
              <a:t>  by : Donald </a:t>
            </a:r>
            <a:r>
              <a:rPr lang="en-US" sz="2800" dirty="0">
                <a:latin typeface="AR CENA" panose="02000000000000000000" pitchFamily="2" charset="0"/>
              </a:rPr>
              <a:t>W. Black, </a:t>
            </a:r>
            <a:r>
              <a:rPr lang="en-US" sz="2800" dirty="0" smtClean="0">
                <a:latin typeface="AR CENA" panose="02000000000000000000" pitchFamily="2" charset="0"/>
              </a:rPr>
              <a:t>M.D. Nancy </a:t>
            </a:r>
            <a:r>
              <a:rPr lang="en-US" sz="2800" dirty="0">
                <a:latin typeface="AR CENA" panose="02000000000000000000" pitchFamily="2" charset="0"/>
              </a:rPr>
              <a:t>C. </a:t>
            </a:r>
            <a:r>
              <a:rPr lang="en-US" sz="2800" dirty="0" err="1">
                <a:latin typeface="AR CENA" panose="02000000000000000000" pitchFamily="2" charset="0"/>
              </a:rPr>
              <a:t>Andreasen</a:t>
            </a:r>
            <a:r>
              <a:rPr lang="en-US" sz="2800" dirty="0">
                <a:latin typeface="AR CENA" panose="02000000000000000000" pitchFamily="2" charset="0"/>
              </a:rPr>
              <a:t>, M.D., </a:t>
            </a:r>
            <a:r>
              <a:rPr lang="en-US" sz="2800" dirty="0" smtClean="0">
                <a:latin typeface="AR CENA" panose="02000000000000000000" pitchFamily="2" charset="0"/>
              </a:rPr>
              <a:t>Ph.D. Washington</a:t>
            </a:r>
            <a:r>
              <a:rPr lang="en-US" sz="2800" dirty="0">
                <a:latin typeface="AR CENA" panose="02000000000000000000" pitchFamily="2" charset="0"/>
              </a:rPr>
              <a:t>, </a:t>
            </a:r>
            <a:r>
              <a:rPr lang="en-US" sz="2800" dirty="0" smtClean="0">
                <a:latin typeface="AR CENA" panose="02000000000000000000" pitchFamily="2" charset="0"/>
              </a:rPr>
              <a:t>DC.</a:t>
            </a:r>
          </a:p>
          <a:p>
            <a:pPr marL="0" indent="0" algn="l" rtl="0">
              <a:buNone/>
            </a:pPr>
            <a:endParaRPr lang="en-US" sz="2800" dirty="0">
              <a:latin typeface="AR CENA" panose="02000000000000000000" pitchFamily="2" charset="0"/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800" dirty="0">
                <a:latin typeface="AR CENA" panose="02000000000000000000" pitchFamily="2" charset="0"/>
              </a:rPr>
              <a:t>Depressive Disorders – Prof. Mohammed Al-</a:t>
            </a:r>
            <a:r>
              <a:rPr lang="en-US" sz="2800" dirty="0" err="1">
                <a:latin typeface="AR CENA" panose="02000000000000000000" pitchFamily="2" charset="0"/>
              </a:rPr>
              <a:t>Sughayir</a:t>
            </a:r>
            <a:r>
              <a:rPr lang="en-US" sz="2800" dirty="0">
                <a:latin typeface="AR CENA" panose="02000000000000000000" pitchFamily="2" charset="0"/>
              </a:rPr>
              <a:t> </a:t>
            </a:r>
            <a:r>
              <a:rPr lang="en-US" sz="2800" dirty="0" smtClean="0">
                <a:latin typeface="AR CENA" panose="02000000000000000000" pitchFamily="2" charset="0"/>
              </a:rPr>
              <a:t>( from the manual )</a:t>
            </a:r>
            <a:endParaRPr lang="en-US" sz="28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77105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Palatino-Roman"/>
              </a:rPr>
              <a:t>Mood</a:t>
            </a:r>
            <a:r>
              <a:rPr lang="en-US" sz="2400" dirty="0">
                <a:latin typeface="Palatino-Roman"/>
              </a:rPr>
              <a:t> is the sustained and pervasive feeling tone that influences a person's behavior and perception of the world. It is internally experienced. Mood can be normal, depressed, or elevated</a:t>
            </a:r>
            <a:r>
              <a:rPr lang="en-US" sz="2400" dirty="0" smtClean="0">
                <a:latin typeface="Palatino-Roman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Palatino-Roman"/>
              </a:rPr>
              <a:t> </a:t>
            </a:r>
            <a:endParaRPr lang="en-US" sz="2400" dirty="0">
              <a:latin typeface="Palatino-Roman"/>
            </a:endParaRPr>
          </a:p>
          <a:p>
            <a:pPr algn="l" rtl="0"/>
            <a:r>
              <a:rPr lang="en-US" sz="24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Palatino-Roman"/>
              </a:rPr>
              <a:t>Affect</a:t>
            </a:r>
            <a:r>
              <a:rPr lang="en-US" sz="2400" dirty="0">
                <a:latin typeface="Palatino-Roman"/>
              </a:rPr>
              <a:t> is the person's present transient emotional state. It represents the external expression of mood. </a:t>
            </a:r>
            <a:r>
              <a:rPr lang="en-US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5488500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AR JULIAN" panose="02000000000000000000" pitchFamily="2" charset="0"/>
              </a:rPr>
              <a:t>Depressive disorders ( DSM-V) :</a:t>
            </a:r>
            <a:endParaRPr lang="ar-SA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400" dirty="0" smtClean="0">
                <a:latin typeface="Palatino-Roman"/>
              </a:rPr>
              <a:t>1</a:t>
            </a:r>
            <a:r>
              <a:rPr lang="en-US" sz="2400" dirty="0">
                <a:latin typeface="Palatino-Roman"/>
              </a:rPr>
              <a:t>. Major Depressive Disorder, Single and Recurrent Episodes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2. Persistent Depressive Disorder (dysthymic Disorder &amp; chronic major depressive disorder)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3. Disruptive Mood Dysregulation Disorder (in children).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4. Premenstrual Dysphoric Disorder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5. Substance/Medication-Induced Depressive Disorder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6. Depressive Disorder Due to another Medical Condition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971239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AR JULIAN" panose="02000000000000000000" pitchFamily="2" charset="0"/>
              </a:rPr>
              <a:t>Etiology and Pathophysiology</a:t>
            </a:r>
            <a:br>
              <a:rPr lang="en-US" sz="4000" dirty="0">
                <a:solidFill>
                  <a:schemeClr val="accent6"/>
                </a:solidFill>
                <a:latin typeface="AR JULIAN" panose="02000000000000000000" pitchFamily="2" charset="0"/>
              </a:rPr>
            </a:br>
            <a:r>
              <a:rPr lang="en-US" sz="4000" dirty="0">
                <a:solidFill>
                  <a:schemeClr val="accent6"/>
                </a:solidFill>
                <a:latin typeface="AR JULIAN" panose="02000000000000000000" pitchFamily="2" charset="0"/>
              </a:rPr>
              <a:t>of Mood Disorders</a:t>
            </a:r>
            <a:endParaRPr lang="ar-SA" sz="4000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%"/>
          </a:bodyPr>
          <a:lstStyle/>
          <a:p>
            <a:pPr algn="l" rtl="0"/>
            <a:r>
              <a:rPr lang="en-US" sz="2400" dirty="0" smtClean="0">
                <a:latin typeface="Palatino-Roman"/>
              </a:rPr>
              <a:t>Genetics</a:t>
            </a:r>
          </a:p>
          <a:p>
            <a:pPr algn="l" rtl="0"/>
            <a:r>
              <a:rPr lang="en-US" sz="2400" dirty="0">
                <a:latin typeface="Palatino-Roman"/>
              </a:rPr>
              <a:t>Social and Environmental </a:t>
            </a:r>
            <a:r>
              <a:rPr lang="en-US" sz="2400" dirty="0" smtClean="0">
                <a:latin typeface="Palatino-Roman"/>
              </a:rPr>
              <a:t>Factors</a:t>
            </a:r>
          </a:p>
          <a:p>
            <a:pPr algn="l" rtl="0"/>
            <a:r>
              <a:rPr lang="en-US" sz="2400" dirty="0">
                <a:latin typeface="Palatino-Roman"/>
              </a:rPr>
              <a:t>Neurobiology (catecholamine </a:t>
            </a:r>
            <a:r>
              <a:rPr lang="en-US" sz="2400" dirty="0" smtClean="0">
                <a:latin typeface="Palatino-Roman"/>
              </a:rPr>
              <a:t>hypothesis</a:t>
            </a:r>
            <a:r>
              <a:rPr lang="en-US" sz="2400" dirty="0">
                <a:latin typeface="Palatino-Roman"/>
              </a:rPr>
              <a:t>, decrease of </a:t>
            </a:r>
            <a:r>
              <a:rPr lang="en-US" sz="2400" dirty="0" smtClean="0">
                <a:latin typeface="Palatino-Roman"/>
              </a:rPr>
              <a:t>norepinephrine) \ serotonin ?</a:t>
            </a:r>
          </a:p>
          <a:p>
            <a:pPr algn="l" rtl="0"/>
            <a:r>
              <a:rPr lang="en-US" sz="2400" dirty="0">
                <a:latin typeface="Palatino-Roman"/>
              </a:rPr>
              <a:t>Neuroimaging Studies (</a:t>
            </a:r>
            <a:r>
              <a:rPr lang="en-US" sz="2400" dirty="0" err="1">
                <a:latin typeface="Palatino-Roman"/>
              </a:rPr>
              <a:t>subgenual</a:t>
            </a:r>
            <a:r>
              <a:rPr lang="en-US" sz="2400" dirty="0">
                <a:latin typeface="Palatino-Roman"/>
              </a:rPr>
              <a:t> prefrontal cortex (SGPFC</a:t>
            </a:r>
            <a:r>
              <a:rPr lang="en-US" sz="2400" dirty="0" smtClean="0">
                <a:latin typeface="Palatino-Roman"/>
              </a:rPr>
              <a:t>) ↓ blood flow</a:t>
            </a:r>
          </a:p>
          <a:p>
            <a:pPr algn="l" rtl="0"/>
            <a:r>
              <a:rPr lang="en-US" sz="2400" dirty="0">
                <a:latin typeface="Palatino-Roman"/>
              </a:rPr>
              <a:t>Abnormalities in Neuroendocrine Function (abnormal diurnal variation in cortisol production , hypothalamic-pituitary-adrenal </a:t>
            </a:r>
            <a:r>
              <a:rPr lang="en-US" sz="2400" dirty="0" smtClean="0">
                <a:latin typeface="Palatino-Roman"/>
              </a:rPr>
              <a:t>axis , GH ?</a:t>
            </a:r>
          </a:p>
          <a:p>
            <a:pPr algn="l" rtl="0"/>
            <a:endParaRPr lang="en-US" sz="2000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253731698"/>
      </p:ext>
    </p:extLst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27539"/>
            <a:ext cx="6604863" cy="658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84790"/>
      </p:ext>
    </p:extLst>
  </p:cSld>
  <p:clrMapOvr>
    <a:masterClrMapping/>
  </p:clrMapOvr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%"/>
          </a:bodyPr>
          <a:lstStyle/>
          <a:p>
            <a:pPr algn="l" rtl="0"/>
            <a:r>
              <a:rPr lang="en-US" sz="2400" dirty="0">
                <a:latin typeface="Palatino-Roman"/>
              </a:rPr>
              <a:t>Episodes  (discrete periods of abnormal mood; low, high, or mixed mood)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 </a:t>
            </a:r>
            <a:r>
              <a:rPr lang="en-US" sz="3200" dirty="0">
                <a:solidFill>
                  <a:schemeClr val="accent6"/>
                </a:solidFill>
                <a:latin typeface="AR CENA" panose="02000000000000000000" pitchFamily="2" charset="0"/>
              </a:rPr>
              <a:t>1.Major depressive episode (MDE):</a:t>
            </a:r>
            <a:r>
              <a:rPr lang="en-US" sz="2400" dirty="0">
                <a:latin typeface="Palatino-Roman"/>
              </a:rPr>
              <a:t>  </a:t>
            </a: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  </a:t>
            </a:r>
            <a:r>
              <a:rPr lang="en-US" sz="2400" dirty="0" smtClean="0">
                <a:latin typeface="Palatino-Roman"/>
              </a:rPr>
              <a:t> </a:t>
            </a:r>
            <a:r>
              <a:rPr lang="en-US" sz="2400" dirty="0">
                <a:latin typeface="Palatino-Roman"/>
              </a:rPr>
              <a:t>≥ 2 weeks of low mood/loss of </a:t>
            </a:r>
            <a:r>
              <a:rPr lang="en-US" sz="2400" dirty="0" smtClean="0">
                <a:latin typeface="Palatino-Roman"/>
              </a:rPr>
              <a:t>interest + other features.</a:t>
            </a:r>
          </a:p>
          <a:p>
            <a:pPr marL="0" indent="0" algn="l" rtl="0">
              <a:buNone/>
            </a:pP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2. </a:t>
            </a:r>
            <a:r>
              <a:rPr lang="en-US" sz="3200" dirty="0">
                <a:solidFill>
                  <a:schemeClr val="accent6"/>
                </a:solidFill>
                <a:latin typeface="AR CENA" panose="02000000000000000000" pitchFamily="2" charset="0"/>
              </a:rPr>
              <a:t>Mixed episode :</a:t>
            </a:r>
            <a:r>
              <a:rPr lang="en-US" sz="2400" dirty="0">
                <a:latin typeface="Palatino-Roman"/>
              </a:rPr>
              <a:t>   </a:t>
            </a:r>
            <a:endParaRPr lang="en-US" sz="2400" dirty="0" smtClean="0">
              <a:latin typeface="Palatino-Roman"/>
            </a:endParaRPr>
          </a:p>
          <a:p>
            <a:pPr marL="0" indent="0" algn="l" rtl="0">
              <a:buNone/>
            </a:pPr>
            <a:r>
              <a:rPr lang="en-US" sz="2400" dirty="0">
                <a:latin typeface="Palatino-Roman"/>
              </a:rPr>
              <a:t> </a:t>
            </a:r>
            <a:r>
              <a:rPr lang="en-US" sz="2400" dirty="0" smtClean="0">
                <a:latin typeface="Palatino-Roman"/>
              </a:rPr>
              <a:t>  </a:t>
            </a:r>
            <a:r>
              <a:rPr lang="en-US" sz="2400" dirty="0">
                <a:latin typeface="Palatino-Roman"/>
              </a:rPr>
              <a:t>≥ 1 week of both depressed and manic mood + other features </a:t>
            </a:r>
            <a:r>
              <a:rPr lang="en-US" dirty="0"/>
              <a:t>  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                                                       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30190671"/>
      </p:ext>
    </p:extLst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/>
                </a:solidFill>
                <a:latin typeface="AR JULIAN" panose="02000000000000000000" pitchFamily="2" charset="0"/>
              </a:rPr>
              <a:t>Clinical Findings</a:t>
            </a:r>
            <a:endParaRPr lang="ar-SA" sz="4400" dirty="0">
              <a:solidFill>
                <a:schemeClr val="accent6"/>
              </a:solidFill>
              <a:latin typeface="AR JULIAN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5819" y="1591235"/>
            <a:ext cx="8915400" cy="4768223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Palatino-Roman"/>
              </a:rPr>
              <a:t>Alteration of mood</a:t>
            </a:r>
          </a:p>
          <a:p>
            <a:pPr algn="l" rtl="0"/>
            <a:r>
              <a:rPr lang="en-US" sz="2000" dirty="0" smtClean="0">
                <a:latin typeface="Palatino-Roman"/>
              </a:rPr>
              <a:t>Vegetative </a:t>
            </a:r>
            <a:r>
              <a:rPr lang="en-US" sz="2000" dirty="0">
                <a:latin typeface="Palatino-Roman"/>
              </a:rPr>
              <a:t>(or somatic) symptoms, such as decreased appetite or </a:t>
            </a:r>
            <a:r>
              <a:rPr lang="en-US" sz="2000" dirty="0" smtClean="0">
                <a:latin typeface="Palatino-Roman"/>
              </a:rPr>
              <a:t>insomnia, </a:t>
            </a:r>
            <a:r>
              <a:rPr lang="en-US" sz="2000" dirty="0" err="1" smtClean="0">
                <a:latin typeface="Palatino-Roman"/>
              </a:rPr>
              <a:t>wt</a:t>
            </a:r>
            <a:r>
              <a:rPr lang="en-US" sz="2000" dirty="0" smtClean="0">
                <a:latin typeface="Palatino-Roman"/>
              </a:rPr>
              <a:t> loss</a:t>
            </a:r>
          </a:p>
          <a:p>
            <a:pPr algn="l" rtl="0"/>
            <a:r>
              <a:rPr lang="en-US" sz="2000" dirty="0" smtClean="0">
                <a:latin typeface="Palatino-Roman"/>
              </a:rPr>
              <a:t>Feeling  </a:t>
            </a:r>
            <a:r>
              <a:rPr lang="en-US" sz="2000" dirty="0">
                <a:latin typeface="Palatino-Roman"/>
              </a:rPr>
              <a:t>chronically </a:t>
            </a:r>
            <a:r>
              <a:rPr lang="en-US" sz="2000" dirty="0" smtClean="0">
                <a:latin typeface="Palatino-Roman"/>
              </a:rPr>
              <a:t>tired \ lack of energy </a:t>
            </a:r>
          </a:p>
          <a:p>
            <a:pPr algn="l" rtl="0"/>
            <a:r>
              <a:rPr lang="en-US" sz="2000" dirty="0" smtClean="0">
                <a:latin typeface="Palatino-Roman"/>
              </a:rPr>
              <a:t>Psychomotor retardation\ agitation</a:t>
            </a:r>
          </a:p>
          <a:p>
            <a:pPr algn="l" rtl="0"/>
            <a:r>
              <a:rPr lang="en-US" sz="2000" dirty="0">
                <a:latin typeface="Palatino-Roman"/>
              </a:rPr>
              <a:t>Feelings of worthlessness and </a:t>
            </a:r>
            <a:r>
              <a:rPr lang="en-US" sz="2000" dirty="0" smtClean="0">
                <a:latin typeface="Palatino-Roman"/>
              </a:rPr>
              <a:t>guilt \ hopeless</a:t>
            </a:r>
          </a:p>
          <a:p>
            <a:pPr algn="l" rtl="0"/>
            <a:r>
              <a:rPr lang="en-US" sz="2000" dirty="0">
                <a:latin typeface="Palatino-Roman"/>
              </a:rPr>
              <a:t>Complaints of difficulty in concentrating or thinking </a:t>
            </a:r>
            <a:r>
              <a:rPr lang="en-US" sz="2000" dirty="0" smtClean="0">
                <a:latin typeface="Palatino-Roman"/>
              </a:rPr>
              <a:t>clearly</a:t>
            </a:r>
          </a:p>
          <a:p>
            <a:pPr algn="l" rtl="0"/>
            <a:r>
              <a:rPr lang="en-US" sz="2000" dirty="0">
                <a:latin typeface="Palatino-Roman"/>
              </a:rPr>
              <a:t>Depressed patients may think a great deal about death or </a:t>
            </a:r>
            <a:r>
              <a:rPr lang="en-US" sz="2000" dirty="0" smtClean="0">
                <a:latin typeface="Palatino-Roman"/>
              </a:rPr>
              <a:t>dying</a:t>
            </a:r>
          </a:p>
          <a:p>
            <a:pPr algn="l" rtl="0"/>
            <a:r>
              <a:rPr lang="en-US" sz="2000" dirty="0" smtClean="0">
                <a:latin typeface="Palatino-Roman"/>
              </a:rPr>
              <a:t>Diurnal variation</a:t>
            </a:r>
          </a:p>
          <a:p>
            <a:pPr algn="l" rtl="0"/>
            <a:r>
              <a:rPr lang="en-US" sz="2000" dirty="0" smtClean="0">
                <a:latin typeface="Palatino-Roman"/>
              </a:rPr>
              <a:t>Decrease sex drive</a:t>
            </a:r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5195244"/>
      </p:ext>
    </p:extLst>
  </p:cSld>
  <p:clrMapOvr>
    <a:masterClrMapping/>
  </p:clrMapOvr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R JULIAN" panose="02000000000000000000" pitchFamily="2" charset="0"/>
              </a:rPr>
              <a:t>Psychotic Features Associated with Severe Depression. </a:t>
            </a:r>
            <a:r>
              <a:rPr lang="en-US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In one fifth of cases</a:t>
            </a:r>
            <a:endParaRPr lang="ar-SA" dirty="0">
              <a:solidFill>
                <a:schemeClr val="accent6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600" dirty="0" smtClean="0">
                <a:solidFill>
                  <a:schemeClr val="accent2">
                    <a:lumMod val="60%"/>
                    <a:lumOff val="40%"/>
                  </a:schemeClr>
                </a:solidFill>
                <a:latin typeface="AR CENA" panose="02000000000000000000" pitchFamily="2" charset="0"/>
              </a:rPr>
              <a:t>      A</a:t>
            </a:r>
            <a:r>
              <a:rPr lang="en-US" sz="3600" dirty="0">
                <a:solidFill>
                  <a:schemeClr val="accent2">
                    <a:lumMod val="60%"/>
                    <a:lumOff val="40%"/>
                  </a:schemeClr>
                </a:solidFill>
                <a:latin typeface="AR CENA" panose="02000000000000000000" pitchFamily="2" charset="0"/>
              </a:rPr>
              <a:t>.  Hallucinations (mood-congruent) </a:t>
            </a:r>
          </a:p>
          <a:p>
            <a:pPr algn="l" rtl="0"/>
            <a:r>
              <a:rPr lang="en-US" sz="2800" dirty="0"/>
              <a:t>1.  Usually second person auditory hallucinations (addressing     derogatory repetitive phrases). </a:t>
            </a:r>
          </a:p>
          <a:p>
            <a:pPr algn="l" rtl="0"/>
            <a:r>
              <a:rPr lang="en-US" sz="2800" dirty="0"/>
              <a:t>2. Visual hallucinations (e.g. scenes of death and destruction) may be experienced by a few patients.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325110283"/>
      </p:ext>
    </p:extLst>
  </p:cSld>
  <p:clrMapOvr>
    <a:masterClrMapping/>
  </p:clrMapOvr>
</p:sld>
</file>

<file path=ppt/theme/theme1.xml><?xml version="1.0" encoding="utf-8"?>
<a:theme xmlns:a="http://purl.oclc.org/ooxml/drawingml/main" name="ربطة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%"/>
            <a:lumMod val="104%"/>
          </a:schemeClr>
        </a:solidFill>
        <a:gradFill rotWithShape="1">
          <a:gsLst>
            <a:gs pos="0%">
              <a:schemeClr val="phClr">
                <a:tint val="96%"/>
                <a:lumMod val="104%"/>
              </a:schemeClr>
            </a:gs>
            <a:gs pos="100%">
              <a:schemeClr val="phClr">
                <a:shade val="98%"/>
                <a:lumMod val="94%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%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%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%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90%"/>
                <a:lumMod val="120%"/>
              </a:schemeClr>
            </a:gs>
            <a:gs pos="100%">
              <a:schemeClr val="phClr">
                <a:shade val="98%"/>
                <a:satMod val="120%"/>
                <a:lumMod val="98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0%"/>
                <a:satMod val="92%"/>
                <a:lumMod val="120%"/>
              </a:schemeClr>
            </a:gs>
            <a:gs pos="100%">
              <a:schemeClr val="phClr">
                <a:shade val="98%"/>
                <a:satMod val="120%"/>
                <a:lumMod val="98%"/>
              </a:schemeClr>
            </a:gs>
          </a:gsLst>
          <a:path path="circle">
            <a:fillToRect l="50%" t="50%" r="100%" b="100%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Wisp</Template>
  <TotalTime>141</TotalTime>
  <Words>752</Words>
  <Application>Microsoft Office PowerPoint</Application>
  <PresentationFormat>ملء الشاشة</PresentationFormat>
  <Paragraphs>127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2" baseType="lpstr">
      <vt:lpstr>AR BERKLEY</vt:lpstr>
      <vt:lpstr>AR CENA</vt:lpstr>
      <vt:lpstr>AR JULIAN</vt:lpstr>
      <vt:lpstr>Arial</vt:lpstr>
      <vt:lpstr>Century Gothic</vt:lpstr>
      <vt:lpstr>Palatino-Roman</vt:lpstr>
      <vt:lpstr>Tahoma</vt:lpstr>
      <vt:lpstr>Wingdings</vt:lpstr>
      <vt:lpstr>Wingdings 3</vt:lpstr>
      <vt:lpstr>ربطة</vt:lpstr>
      <vt:lpstr>DEPRESSIVE DISORDERS</vt:lpstr>
      <vt:lpstr>About depression :</vt:lpstr>
      <vt:lpstr>عرض تقديمي في PowerPoint</vt:lpstr>
      <vt:lpstr>Depressive disorders ( DSM-V) :</vt:lpstr>
      <vt:lpstr>Etiology and Pathophysiology of Mood Disorders</vt:lpstr>
      <vt:lpstr>عرض تقديمي في PowerPoint</vt:lpstr>
      <vt:lpstr>عرض تقديمي في PowerPoint</vt:lpstr>
      <vt:lpstr>Clinical Findings</vt:lpstr>
      <vt:lpstr>Psychotic Features Associated with Severe Depression. In one fifth of cases</vt:lpstr>
      <vt:lpstr>عرض تقديمي في PowerPoint</vt:lpstr>
      <vt:lpstr>Course and Outcome</vt:lpstr>
      <vt:lpstr>TREATMENT :</vt:lpstr>
      <vt:lpstr>عرض تقديمي في PowerPoint</vt:lpstr>
      <vt:lpstr>Differential Diagnosis of Major Depressive Disorder (MDD) : </vt:lpstr>
      <vt:lpstr> Depression secondary to medications: </vt:lpstr>
      <vt:lpstr>عرض تقديمي في PowerPoint</vt:lpstr>
      <vt:lpstr>Persistent Depressive Disorder (Dysthymia)</vt:lpstr>
      <vt:lpstr>عرض تقديمي في PowerPoint</vt:lpstr>
      <vt:lpstr>عرض تقديمي في PowerPoint</vt:lpstr>
      <vt:lpstr>Peripartum DEPRESSION :</vt:lpstr>
      <vt:lpstr>Thank you </vt:lpstr>
      <vt:lpstr>References : </vt:lpstr>
    </vt:vector>
  </TitlesOfParts>
  <Company>Al Othaim Markets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DEPRESSIVE DISORDERS</dc:title>
  <dc:creator>NOOR</dc:creator>
  <cp:lastModifiedBy>NOOR</cp:lastModifiedBy>
  <cp:revision>12</cp:revision>
  <dcterms:created xsi:type="dcterms:W3CDTF">2016-10-23T19:47:22Z</dcterms:created>
  <dcterms:modified xsi:type="dcterms:W3CDTF">2020-11-01T07:39:05Z</dcterms:modified>
</cp:coreProperties>
</file>