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6" r:id="rId3"/>
    <p:sldId id="272" r:id="rId4"/>
    <p:sldId id="257" r:id="rId5"/>
    <p:sldId id="260" r:id="rId6"/>
    <p:sldId id="262" r:id="rId7"/>
    <p:sldId id="265" r:id="rId8"/>
    <p:sldId id="258" r:id="rId9"/>
    <p:sldId id="266" r:id="rId10"/>
    <p:sldId id="267" r:id="rId11"/>
    <p:sldId id="263" r:id="rId12"/>
    <p:sldId id="264" r:id="rId13"/>
    <p:sldId id="259" r:id="rId14"/>
    <p:sldId id="261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6E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7D3-4581-44A0-BF4F-19CE94DF985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E583F-D7B5-4E5A-822A-1D30455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4789DB-A588-402B-87AE-05ED8243230D}" type="slidenum">
              <a:rPr lang="ar-SA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Loss of DA --. Lose excitatory effect on direct, lose inhibition of indirect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Overactive GPi and overactive STN </a:t>
            </a:r>
            <a:r>
              <a:rPr lang="en-US" altLang="en-US">
                <a:sym typeface="Wingdings" panose="05000000000000000000" pitchFamily="2" charset="2"/>
              </a:rPr>
              <a:t> increased inhibition of motor thalamus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76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7C54-E45F-4CFD-9524-6C3FB4CA03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1581-4FE4-4600-BC2F-14D190F24D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0C21-BFA5-4161-A5CA-1BD3E5796B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D336-E725-484F-852A-4BAA96C73F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7CCB-0F8F-4674-AA90-1F3DC5E1CB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B9AF-9E14-45C2-B996-09CF6AA389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BE2A-D712-4F68-B42D-66B5080E9A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F8D5-98F5-4A33-A117-01326F0E09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23FB-C4E1-41F3-8C18-30FC213AD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8A1B-D833-4F7A-BD4C-F7EE61B3B1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50FA-E6D0-49F1-8748-BE66D9211E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C3123-E31E-4CD3-A98B-DA7C5247B3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7620000" cy="1828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BASAL GANGLIA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505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/>
                </a:solidFill>
                <a:latin typeface="Showcard Gothic" pitchFamily="82" charset="0"/>
              </a:rPr>
              <a:t>Prof.Musaad</a:t>
            </a:r>
            <a:r>
              <a:rPr lang="en-US" sz="4000" b="1" dirty="0">
                <a:solidFill>
                  <a:schemeClr val="accent6"/>
                </a:solidFill>
                <a:latin typeface="Showcard Gothic" pitchFamily="8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Showcard Gothic" pitchFamily="82" charset="0"/>
              </a:rPr>
              <a:t>Alfayez</a:t>
            </a:r>
            <a:endParaRPr lang="en-US" sz="4000" b="1" dirty="0">
              <a:solidFill>
                <a:schemeClr val="accent6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SHAPE: 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C-shaped mass of grey matter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COMPONENTS: </a:t>
            </a:r>
            <a:r>
              <a:rPr lang="en-US" sz="2000" b="1" i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Head</a:t>
            </a:r>
            <a:r>
              <a:rPr lang="en-US" sz="20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: </a:t>
            </a:r>
          </a:p>
          <a:p>
            <a:pPr marL="514350" indent="-51435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-Rounded in shape </a:t>
            </a:r>
          </a:p>
          <a:p>
            <a:pPr marL="514350" indent="-514350">
              <a:buNone/>
            </a:pP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-Lies anterior to thalamus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(in </a:t>
            </a:r>
            <a:r>
              <a:rPr lang="en-US" sz="2000" b="1" dirty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frontal lobe)</a:t>
            </a:r>
          </a:p>
          <a:p>
            <a:pPr marL="514350" indent="-514350">
              <a:buNone/>
            </a:pP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-Completely separated from the </a:t>
            </a:r>
            <a:r>
              <a:rPr lang="en-US" sz="20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by the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internal capsule 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except </a:t>
            </a:r>
            <a:r>
              <a:rPr lang="en-US" sz="20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rostrally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where it is continuous with the </a:t>
            </a:r>
            <a:r>
              <a:rPr lang="en-US" sz="20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57800" y="2362200"/>
            <a:ext cx="83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286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C:\Documents and Settings\Free User\My Documents\My Pictures\Picture2[p0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753829" cy="2187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25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haroni" pitchFamily="2" charset="-79"/>
              </a:rPr>
              <a:t>CAUDATE NUCLEUS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CAUDATE NUCLEUS</a:t>
            </a:r>
            <a:endParaRPr lang="en-US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above thalamus (in parietal lobe)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 into temporal lobe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(Important relations)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lies: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4" name="Oval 3"/>
          <p:cNvSpPr/>
          <p:nvPr/>
        </p:nvSpPr>
        <p:spPr>
          <a:xfrm>
            <a:off x="8001000" y="1981200"/>
            <a:ext cx="609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Afferents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75" idx="1"/>
          </p:cNvCxnSpPr>
          <p:nvPr/>
        </p:nvCxnSpPr>
        <p:spPr>
          <a:xfrm flipH="1">
            <a:off x="6248400" y="5747266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Afferents</a:t>
            </a: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Subthalamic</a:t>
            </a:r>
            <a:r>
              <a:rPr lang="en-US" dirty="0"/>
              <a:t> fasciculus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Thalamic fasciculus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3400" y="6204466"/>
            <a:ext cx="609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corpus striatum assists in regulation of voluntary movement and learning of motor skills as they: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Facilitate behavior and movement that are required and appropriate.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Inhibit unwanted or inappropriate movement.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Dysfunction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4343399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cause: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paralysis, sensory loss or ataxia</a:t>
            </a:r>
          </a:p>
          <a:p>
            <a:r>
              <a:rPr lang="en-US" sz="2600" b="1" dirty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It leads 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hypertonia/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galmadani\Desktop\318695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00200"/>
            <a:ext cx="45284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 sz="3200" b="1"/>
              <a:t>Connection Of Corpus Striatum</a:t>
            </a:r>
            <a:r>
              <a:rPr lang="en-US" altLang="en-US" sz="32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FF0000"/>
                </a:solidFill>
              </a:rPr>
              <a:t>  Afferent Fibers ( Input):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/>
              <a:t>I- Corticostriate</a:t>
            </a:r>
            <a:r>
              <a:rPr lang="en-US" altLang="en-US" sz="2500"/>
              <a:t> Fibers: From all parts of cerebral cortex (mostly from sensory- motor cortex) axons pass to </a:t>
            </a:r>
            <a:r>
              <a:rPr lang="en-US" altLang="en-US" sz="2500">
                <a:solidFill>
                  <a:schemeClr val="tx2"/>
                </a:solidFill>
              </a:rPr>
              <a:t>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solidFill>
                  <a:srgbClr val="FF0000"/>
                </a:solidFill>
              </a:rPr>
              <a:t>Glutamate</a:t>
            </a:r>
            <a:r>
              <a:rPr lang="en-US" altLang="en-US" sz="2500"/>
              <a:t> is the neurotransmitter of this fibers.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/>
              <a:t>II-Thalamostriate Fibers </a:t>
            </a:r>
            <a:r>
              <a:rPr lang="en-US" altLang="en-US" sz="2500"/>
              <a:t>: From intralaminar nuclei of thalamus axons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/>
              <a:t>III- Nigrostriate Fibers :</a:t>
            </a:r>
            <a:r>
              <a:rPr lang="en-US" altLang="en-US" sz="2500"/>
              <a:t> Axons from Substantia nigra of midbrain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Neurotransmitter is </a:t>
            </a:r>
            <a:r>
              <a:rPr lang="en-US" altLang="en-US" sz="2500">
                <a:solidFill>
                  <a:srgbClr val="FF0000"/>
                </a:solidFill>
              </a:rPr>
              <a:t>Dopamine.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500" b="1" u="sng"/>
              <a:t>IV_Brain stem Strial</a:t>
            </a:r>
            <a:r>
              <a:rPr lang="en-US" altLang="en-US" sz="2500"/>
              <a:t> F</a:t>
            </a:r>
            <a:r>
              <a:rPr lang="en-US" altLang="en-US" sz="2500" b="1" u="sng"/>
              <a:t>ibers </a:t>
            </a:r>
            <a:r>
              <a:rPr lang="en-US" altLang="en-US" sz="2500"/>
              <a:t>: Ascending fibers from brain stem end in caudate nucleus &amp;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Serotonin is the </a:t>
            </a:r>
            <a:r>
              <a:rPr lang="en-US" altLang="en-US" sz="2500">
                <a:solidFill>
                  <a:srgbClr val="FF0000"/>
                </a:solidFill>
              </a:rPr>
              <a:t>neurotransmitter.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solidFill>
                  <a:srgbClr val="FF0000"/>
                </a:solidFill>
              </a:rPr>
              <a:t> </a:t>
            </a:r>
            <a:r>
              <a:rPr lang="en-US" altLang="en-US" sz="2500" u="sng"/>
              <a:t>It is believed that the last 2 groups are inhibitory in function</a:t>
            </a:r>
            <a:endParaRPr lang="en-US" altLang="en-US" sz="2500" u="sng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5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750"/>
            <a:ext cx="8893175" cy="623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/>
              <a:t>Efferent fibers (Output):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1-Striatopallidal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fibers pass from striatum (caudate nucleus &amp; putamen) to </a:t>
            </a:r>
            <a:r>
              <a:rPr lang="en-US" altLang="en-US" dirty="0" err="1"/>
              <a:t>globus</a:t>
            </a:r>
            <a:r>
              <a:rPr lang="en-US" altLang="en-US" dirty="0"/>
              <a:t> pallidus.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Gamma-aminobutyric acid (GABA) is the neurotransmitter.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2-Striatonigral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fibers pass from caudate nucleus &amp; putamen to Substantia </a:t>
            </a:r>
            <a:r>
              <a:rPr lang="en-US" altLang="en-US" dirty="0" err="1"/>
              <a:t>nigra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Some fibers use GABA as a neurotransmitter, and others use substance p.</a:t>
            </a:r>
          </a:p>
        </p:txBody>
      </p:sp>
    </p:spTree>
    <p:extLst>
      <p:ext uri="{BB962C8B-B14F-4D97-AF65-F5344CB8AC3E}">
        <p14:creationId xmlns:p14="http://schemas.microsoft.com/office/powerpoint/2010/main" val="1028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300413" y="2643188"/>
            <a:ext cx="2554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FUNCTIONS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35814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Control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Planning and programming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Cognition</a:t>
            </a:r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660066"/>
                </a:solidFill>
                <a:latin typeface="Arial" panose="020B0604020202020204" pitchFamily="34" charset="0"/>
              </a:rPr>
              <a:t>BASAL GANGLIA</a:t>
            </a:r>
          </a:p>
        </p:txBody>
      </p:sp>
    </p:spTree>
    <p:extLst>
      <p:ext uri="{BB962C8B-B14F-4D97-AF65-F5344CB8AC3E}">
        <p14:creationId xmlns:p14="http://schemas.microsoft.com/office/powerpoint/2010/main" val="38162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8683625" cy="606425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 Introduction to function of basal Nuclei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3249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Basically the activity of basal nuclei begins by information received from sensory cortex, thalamus, substantia </a:t>
            </a:r>
            <a:r>
              <a:rPr lang="en-US" altLang="en-US" dirty="0" err="1"/>
              <a:t>nigra</a:t>
            </a:r>
            <a:r>
              <a:rPr lang="en-US" altLang="en-US" dirty="0"/>
              <a:t>, and red nucleus, according to thoughts of mind.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information is integrated within striatum and channeled within </a:t>
            </a:r>
            <a:r>
              <a:rPr lang="en-US" altLang="en-US" dirty="0" err="1"/>
              <a:t>globus</a:t>
            </a:r>
            <a:r>
              <a:rPr lang="en-US" altLang="en-US" dirty="0"/>
              <a:t> pallidus and outflow back to motor areas of cerebral cortex, and other motor areas in brain 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Thus the basal nuclei can control muscular movement through its effect on cerebral cortex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 basal nuclei assist in regulation of voluntary movement and learning of motor skills.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6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4" descr="mr31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7771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/>
            <a:r>
              <a:rPr lang="en-US" altLang="en-US" b="1"/>
              <a:t>Functions of basal ganglia:</a:t>
            </a:r>
          </a:p>
          <a:p>
            <a:pPr eaLnBrk="1" hangingPunct="1"/>
            <a:r>
              <a:rPr lang="en-US" altLang="en-US"/>
              <a:t>1- </a:t>
            </a:r>
            <a:r>
              <a:rPr lang="en-US" altLang="en-US" u="sng">
                <a:solidFill>
                  <a:srgbClr val="FF0000"/>
                </a:solidFill>
              </a:rPr>
              <a:t>Design of plans,</a:t>
            </a:r>
            <a:r>
              <a:rPr lang="en-US" altLang="en-US" u="sng"/>
              <a:t> which convert thoughts</a:t>
            </a:r>
            <a:r>
              <a:rPr lang="en-US" altLang="en-US"/>
              <a:t> </a:t>
            </a:r>
            <a:r>
              <a:rPr lang="en-US" altLang="en-US" u="sng"/>
              <a:t>and ideas into motor actions:</a:t>
            </a:r>
            <a:r>
              <a:rPr lang="en-US" altLang="en-US"/>
              <a:t> to produce a coordinated organized purposeful movement.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e.g. dressing.</a:t>
            </a:r>
          </a:p>
          <a:p>
            <a:pPr eaLnBrk="1" hangingPunct="1"/>
            <a:r>
              <a:rPr lang="en-US" altLang="en-US" u="sng"/>
              <a:t>Determining the timing and scale of</a:t>
            </a:r>
            <a:r>
              <a:rPr lang="en-US" altLang="en-US"/>
              <a:t> </a:t>
            </a:r>
            <a:r>
              <a:rPr lang="en-US" altLang="en-US" u="sng"/>
              <a:t>movement:</a:t>
            </a:r>
            <a:r>
              <a:rPr lang="en-US" altLang="en-US"/>
              <a:t> to what extent the movement will be fast, and how long it will last. </a:t>
            </a:r>
          </a:p>
          <a:p>
            <a:pPr eaLnBrk="1" hangingPunct="1"/>
            <a:r>
              <a:rPr lang="en-US" altLang="en-US" u="sng"/>
              <a:t>Storage of motor programs of familiar motor actions</a:t>
            </a:r>
            <a:r>
              <a:rPr lang="en-US" altLang="en-US"/>
              <a:t>: e.g. signature.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072438" cy="1071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br>
              <a:rPr lang="en-US" sz="4000" b="1" dirty="0"/>
            </a:br>
            <a:r>
              <a:rPr lang="en-US" sz="4000" b="1" dirty="0"/>
              <a:t>Parkinsonism</a:t>
            </a:r>
            <a:br>
              <a:rPr lang="en-US" sz="4000" b="1" dirty="0"/>
            </a:br>
            <a:r>
              <a:rPr lang="en-US" sz="3200" b="1" dirty="0">
                <a:solidFill>
                  <a:srgbClr val="FF0000"/>
                </a:solidFill>
              </a:rPr>
              <a:t>Parkinson’s disease, paralysis </a:t>
            </a:r>
            <a:r>
              <a:rPr lang="en-US" sz="3200" b="1" dirty="0" err="1">
                <a:solidFill>
                  <a:srgbClr val="FF0000"/>
                </a:solidFill>
              </a:rPr>
              <a:t>Agitans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072437" cy="507206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 dirty="0">
                <a:solidFill>
                  <a:srgbClr val="FF0000"/>
                </a:solidFill>
              </a:rPr>
              <a:t>Lesion:</a:t>
            </a:r>
            <a:r>
              <a:rPr lang="en-US" altLang="en-US" sz="2400" u="sng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Neuronal degeneration in substantia </a:t>
            </a:r>
            <a:r>
              <a:rPr lang="en-US" altLang="en-US" sz="2000" dirty="0" err="1"/>
              <a:t>nigra</a:t>
            </a:r>
            <a:r>
              <a:rPr lang="en-US" altLang="en-US" sz="2000" dirty="0"/>
              <a:t> leading to reduction of dopamine within corpus striatum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 dirty="0">
                <a:solidFill>
                  <a:srgbClr val="FF0000"/>
                </a:solidFill>
              </a:rPr>
              <a:t>Features: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1- </a:t>
            </a:r>
            <a:r>
              <a:rPr lang="en-US" altLang="en-US" sz="2400" b="1" dirty="0"/>
              <a:t>Tremors: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Pill-rolling, involuntary, rhythmic, oscillating movements. It occurs during rest, it is called static tremors.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2- </a:t>
            </a:r>
            <a:r>
              <a:rPr lang="en-US" altLang="en-US" sz="2400" b="1" dirty="0"/>
              <a:t>Rigidity: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It occurs in both flexors, and extensors, but more in flexors giving flexion attitude.   It is called lead pipe rigidity.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3- </a:t>
            </a:r>
            <a:r>
              <a:rPr lang="en-US" altLang="en-US" sz="2400" b="1" dirty="0"/>
              <a:t>Akinesia: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it means lack of movement; Absence of swinging arm during walking, mask face, low- volume slow monotonous speech, and shuffling gait.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8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3857625" cy="873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   </a:t>
            </a:r>
            <a:r>
              <a:rPr lang="en-US" altLang="en-US" sz="4000" b="1">
                <a:solidFill>
                  <a:srgbClr val="FF0000"/>
                </a:solidFill>
              </a:rPr>
              <a:t>Parkinsonism</a:t>
            </a:r>
          </a:p>
        </p:txBody>
      </p:sp>
      <p:pic>
        <p:nvPicPr>
          <p:cNvPr id="36868" name="Picture 4" descr="mr30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143375" cy="592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55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699" name="Freeform 56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Parkinson’s Disease</a:t>
            </a:r>
          </a:p>
        </p:txBody>
      </p:sp>
      <p:sp>
        <p:nvSpPr>
          <p:cNvPr id="29701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Four cardinal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6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Connections between Cortex, basal Nuclei, Thalamic Nuclei Brainstem &amp; Spinal Cord</a:t>
            </a:r>
          </a:p>
        </p:txBody>
      </p:sp>
      <p:pic>
        <p:nvPicPr>
          <p:cNvPr id="31747" name="Picture 4" descr="mso585C9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383" r="8327" b="10919"/>
          <a:stretch>
            <a:fillRect/>
          </a:stretch>
        </p:blipFill>
        <p:spPr bwMode="auto">
          <a:xfrm>
            <a:off x="2484438" y="1557338"/>
            <a:ext cx="4686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1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008000"/>
                </a:solidFill>
              </a:rPr>
              <a:t>Huntington’s Disease</a:t>
            </a:r>
            <a:r>
              <a:rPr lang="en-US" altLang="en-US" sz="4000"/>
              <a:t>: </a:t>
            </a:r>
            <a:r>
              <a:rPr lang="en-US" altLang="en-US" sz="3200">
                <a:solidFill>
                  <a:srgbClr val="0000CC"/>
                </a:solidFill>
              </a:rPr>
              <a:t>degeneration of inhibitory pathway between corpus striatum &amp; S nigra</a:t>
            </a:r>
          </a:p>
        </p:txBody>
      </p:sp>
      <p:pic>
        <p:nvPicPr>
          <p:cNvPr id="32771" name="Picture 5" descr="mso3091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257" r="4900" b="9995"/>
          <a:stretch>
            <a:fillRect/>
          </a:stretch>
        </p:blipFill>
        <p:spPr bwMode="auto">
          <a:xfrm>
            <a:off x="1908175" y="1484313"/>
            <a:ext cx="54721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31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008000"/>
                </a:solidFill>
              </a:rPr>
              <a:t>Parkinson’s Disease</a:t>
            </a:r>
            <a:r>
              <a:rPr lang="en-US" altLang="en-US" sz="4000"/>
              <a:t>: </a:t>
            </a:r>
            <a:r>
              <a:rPr lang="en-US" altLang="en-US"/>
              <a:t>degeneration of inhibitory pathways between S Nigra &amp; corpus striatum</a:t>
            </a:r>
          </a:p>
        </p:txBody>
      </p:sp>
      <p:pic>
        <p:nvPicPr>
          <p:cNvPr id="33795" name="Picture 4" descr="msoB5DB3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755" b="9851"/>
          <a:stretch>
            <a:fillRect/>
          </a:stretch>
        </p:blipFill>
        <p:spPr bwMode="auto">
          <a:xfrm>
            <a:off x="2051050" y="1700213"/>
            <a:ext cx="4968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5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BASAL GANGLIA (NUCLEI)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038600" cy="5039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300" b="1" i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Group of nerve cells deeply situated in cerebral hemispheres</a:t>
            </a:r>
          </a:p>
          <a:p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Components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Lentiform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Nucleus: </a:t>
            </a:r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divided into </a:t>
            </a:r>
            <a:r>
              <a:rPr lang="en-US" b="1" i="1" dirty="0" err="1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b="1" i="1" dirty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&amp; </a:t>
            </a:r>
            <a:r>
              <a:rPr lang="en-US" b="1" i="1" dirty="0" err="1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</a:t>
            </a:r>
            <a:r>
              <a:rPr lang="en-US" b="1" i="1" dirty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1" dirty="0" err="1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Pallidus</a:t>
            </a:r>
            <a:endParaRPr lang="en-US" b="1" i="1" dirty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98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77000" y="38862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464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”: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Part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 motor system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 </a:t>
            </a:r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embryologically</a:t>
            </a:r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related to</a:t>
            </a:r>
          </a:p>
          <a:p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Corpus Striatum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(Nomenclature)</a:t>
            </a:r>
            <a:endParaRPr lang="en-US" sz="4000" dirty="0">
              <a:solidFill>
                <a:srgbClr val="C00000"/>
              </a:solidFill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800600" y="27432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howcard Gothic" pitchFamily="82" charset="0"/>
              </a:rPr>
              <a:t>PARTS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LENTIFORM NUCLEUS</a:t>
            </a:r>
            <a:endParaRPr lang="en-US" b="1" dirty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genu of the internal capsule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514844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850" y="4641715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V="1">
            <a:off x="6324600" y="372213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is more closely related to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Caudate nucleus</a:t>
            </a:r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(regarding development, function &amp; connections) and together constitute the </a:t>
            </a:r>
            <a:r>
              <a:rPr lang="en-US" sz="3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Neostriatum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Striatum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Pallidus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is the oldest part of corpus striatum and is called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Paleostriatum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 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Pallidum</a:t>
            </a:r>
            <a:endParaRPr lang="en-US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2502712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953000" y="38862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3124200"/>
            <a:ext cx="381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3810000"/>
            <a:ext cx="1905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05600" y="3467100"/>
            <a:ext cx="609600" cy="419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PUTAMEN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Medullary Lamina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putamen is divided, by a sheath of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grey matter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 err="1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u="sng" dirty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 capsule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putamen and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Extreme capsule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insula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GLOBUS PALLIDUS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Consists of two divisions,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Lateral &amp; the Medial segments</a:t>
            </a:r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, separated by a thin sheath of nerve fibers,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Medial Medullary lamina</a:t>
            </a:r>
            <a:r>
              <a:rPr lang="en-US" sz="3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medial segment is similar, in terms of cytology and connections with the  </a:t>
            </a:r>
            <a:r>
              <a:rPr lang="en-US" sz="3200" b="1" dirty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pars </a:t>
            </a:r>
            <a:r>
              <a:rPr lang="en-US" sz="3200" b="1" dirty="0" err="1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reticulata</a:t>
            </a:r>
            <a:r>
              <a:rPr lang="en-US" sz="3200" b="1" dirty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n-US" sz="3200" b="1" dirty="0" err="1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substantia</a:t>
            </a:r>
            <a:r>
              <a:rPr lang="en-US" sz="3200" b="1" dirty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nigra</a:t>
            </a:r>
            <a:endParaRPr lang="en-US" sz="3200" b="1" dirty="0">
              <a:solidFill>
                <a:srgbClr val="B50B9D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1307</Words>
  <Application>Microsoft Office PowerPoint</Application>
  <PresentationFormat>On-screen Show (4:3)</PresentationFormat>
  <Paragraphs>170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Aharoni</vt:lpstr>
      <vt:lpstr>Arial</vt:lpstr>
      <vt:lpstr>Calibri</vt:lpstr>
      <vt:lpstr>Showcard Gothic</vt:lpstr>
      <vt:lpstr>Tw Cen MT</vt:lpstr>
      <vt:lpstr>Verdana</vt:lpstr>
      <vt:lpstr>Wingdings</vt:lpstr>
      <vt:lpstr>Wingdings 2</vt:lpstr>
      <vt:lpstr>Median</vt:lpstr>
      <vt:lpstr>Eclipse</vt:lpstr>
      <vt:lpstr>BASAL GANGLIA</vt:lpstr>
      <vt:lpstr>OBJECTIVES</vt:lpstr>
      <vt:lpstr>BASAL GANGLIA (NUCLEI)</vt:lpstr>
      <vt:lpstr>PowerPoint Presentation</vt:lpstr>
      <vt:lpstr>CORPUS STRIATUM  (Nomenclature)</vt:lpstr>
      <vt:lpstr>PARTS</vt:lpstr>
      <vt:lpstr>PowerPoint Presentation</vt:lpstr>
      <vt:lpstr>PUTAMEN</vt:lpstr>
      <vt:lpstr>GLOBUS PALLIDUS</vt:lpstr>
      <vt:lpstr>PowerPoint Presentation</vt:lpstr>
      <vt:lpstr>CAUDATE NUCLEUS</vt:lpstr>
      <vt:lpstr>PowerPoint Presentation</vt:lpstr>
      <vt:lpstr>CORPUS STRIATUM  (Important relations)</vt:lpstr>
      <vt:lpstr>PowerPoint Presentation</vt:lpstr>
      <vt:lpstr>PowerPoint Presentation</vt:lpstr>
      <vt:lpstr>CORPUS STRIATUM Function</vt:lpstr>
      <vt:lpstr>Dysfunction</vt:lpstr>
      <vt:lpstr>Connection Of Corpus Striatum </vt:lpstr>
      <vt:lpstr>PowerPoint Presentation</vt:lpstr>
      <vt:lpstr>PowerPoint Presentation</vt:lpstr>
      <vt:lpstr> Introduction to function of basal Nuclei</vt:lpstr>
      <vt:lpstr>PowerPoint Presentation</vt:lpstr>
      <vt:lpstr>PowerPoint Presentation</vt:lpstr>
      <vt:lpstr> Parkinsonism Parkinson’s disease, paralysis Agitans</vt:lpstr>
      <vt:lpstr>   Parkinsonism</vt:lpstr>
      <vt:lpstr>Parkinson’s Disease</vt:lpstr>
      <vt:lpstr>Main Connections between Cortex, basal Nuclei, Thalamic Nuclei Brainstem &amp; Spinal Cord</vt:lpstr>
      <vt:lpstr>Huntington’s Disease: degeneration of inhibitory pathway between corpus striatum &amp; S nigra</vt:lpstr>
      <vt:lpstr>Parkinson’s Disease: degeneration of inhibitory pathways between S Nigra &amp; corpus striatum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Mussad Al-Fayez</cp:lastModifiedBy>
  <cp:revision>88</cp:revision>
  <dcterms:created xsi:type="dcterms:W3CDTF">2011-10-05T07:46:08Z</dcterms:created>
  <dcterms:modified xsi:type="dcterms:W3CDTF">2020-10-25T06:03:29Z</dcterms:modified>
</cp:coreProperties>
</file>