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4" r:id="rId4"/>
    <p:sldId id="333" r:id="rId5"/>
    <p:sldId id="335" r:id="rId6"/>
    <p:sldId id="336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38" r:id="rId15"/>
    <p:sldId id="345" r:id="rId16"/>
    <p:sldId id="346" r:id="rId17"/>
    <p:sldId id="347" r:id="rId18"/>
    <p:sldId id="348" r:id="rId19"/>
    <p:sldId id="299" r:id="rId20"/>
    <p:sldId id="300" r:id="rId21"/>
    <p:sldId id="301" r:id="rId22"/>
    <p:sldId id="349" r:id="rId23"/>
    <p:sldId id="26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93" autoAdjust="0"/>
  </p:normalViewPr>
  <p:slideViewPr>
    <p:cSldViewPr>
      <p:cViewPr varScale="1">
        <p:scale>
          <a:sx n="69" d="100"/>
          <a:sy n="69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24400"/>
            <a:ext cx="5715000" cy="1752600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Fathalla Ibrahim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Anatomy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</a:t>
            </a:r>
            <a:r>
              <a:rPr lang="en-US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ahmedfathala@gmail.com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3886199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rmAutofit fontScale="90000"/>
          </a:bodyPr>
          <a:lstStyle/>
          <a:p>
            <a:pPr algn="l"/>
            <a:r>
              <a:rPr lang="en-US" sz="73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</a:t>
            </a:r>
            <a:b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9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FEATURES 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– VENTRAL 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495800" cy="51816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Olive: 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lies lateral to the pyramid.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an elevation produced by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inferior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olivary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 </a:t>
            </a:r>
            <a:r>
              <a:rPr lang="en-US" b="1" dirty="0" smtClean="0">
                <a:solidFill>
                  <a:srgbClr val="0070C0"/>
                </a:solidFill>
              </a:rPr>
              <a:t>(important in control of movement).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Nerves emerging from Medulla (4 nerves):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(12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between pyramid &amp; olive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Glossopharyngeal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(9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(10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&amp; cranial part of accessory (11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err="1" smtClean="0">
                <a:solidFill>
                  <a:srgbClr val="0070C0"/>
                </a:solidFill>
              </a:rPr>
              <a:t>dorsolateral</a:t>
            </a:r>
            <a:r>
              <a:rPr lang="en-US" b="1" dirty="0" smtClean="0">
                <a:solidFill>
                  <a:srgbClr val="0070C0"/>
                </a:solidFill>
              </a:rPr>
              <a:t> to olive (from above downwards)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1676400" y="1752600"/>
            <a:ext cx="4724400" cy="2743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66757" y="461593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3443" y="4202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5582" y="448431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4038" y="477744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50292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Basilar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sulcus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divides the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into 2 halves.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occupied by basilar artery.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Transverse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pontine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pontocerebellar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fibers: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smtClean="0">
                <a:solidFill>
                  <a:srgbClr val="0070C0"/>
                </a:solidFill>
              </a:rPr>
              <a:t>It originates </a:t>
            </a:r>
            <a:r>
              <a:rPr lang="en-US" b="1" dirty="0" smtClean="0">
                <a:solidFill>
                  <a:srgbClr val="0070C0"/>
                </a:solidFill>
              </a:rPr>
              <a:t>from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pontine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nuclei.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 cross midline &amp; pass through </a:t>
            </a:r>
            <a:r>
              <a:rPr lang="en-US" b="1" dirty="0" err="1" smtClean="0">
                <a:solidFill>
                  <a:srgbClr val="0070C0"/>
                </a:solidFill>
              </a:rPr>
              <a:t>contralateral</a:t>
            </a:r>
            <a:r>
              <a:rPr lang="en-US" b="1" dirty="0" smtClean="0">
                <a:solidFill>
                  <a:srgbClr val="0070C0"/>
                </a:solidFill>
              </a:rPr>
              <a:t>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 to enter the opposite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hemisphere.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2895600" y="1828800"/>
            <a:ext cx="3886200" cy="1981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267200" y="3657600"/>
            <a:ext cx="1752600" cy="1524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VENTRAL 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4495800" cy="5334000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Nerves emerging from Pons (4 nerves):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Trigeminal (5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from the middle of </a:t>
            </a:r>
            <a:r>
              <a:rPr lang="en-US" b="1" dirty="0" err="1" smtClean="0">
                <a:solidFill>
                  <a:srgbClr val="0070C0"/>
                </a:solidFill>
              </a:rPr>
              <a:t>ventrolateral</a:t>
            </a:r>
            <a:r>
              <a:rPr lang="en-US" b="1" dirty="0" smtClean="0">
                <a:solidFill>
                  <a:srgbClr val="0070C0"/>
                </a:solidFill>
              </a:rPr>
              <a:t> aspect of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, as 2 roots: a small medial motor root &amp; a large lateral sensory root.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Abducent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(6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at junction between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pyramid.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Facial (7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&amp;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vestibulocochlear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(8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at </a:t>
            </a:r>
            <a:r>
              <a:rPr lang="en-US" b="1" dirty="0" err="1" smtClean="0">
                <a:solidFill>
                  <a:srgbClr val="0070C0"/>
                </a:solidFill>
              </a:rPr>
              <a:t>cerebellopontine</a:t>
            </a:r>
            <a:r>
              <a:rPr lang="en-US" b="1" dirty="0" smtClean="0">
                <a:solidFill>
                  <a:srgbClr val="0070C0"/>
                </a:solidFill>
              </a:rPr>
              <a:t> angle (</a:t>
            </a:r>
            <a:r>
              <a:rPr lang="en-US" b="1" u="sng" dirty="0" smtClean="0">
                <a:solidFill>
                  <a:srgbClr val="0070C0"/>
                </a:solidFill>
              </a:rPr>
              <a:t>junction between medulla, </a:t>
            </a:r>
            <a:r>
              <a:rPr lang="en-US" b="1" u="sng" dirty="0" err="1" smtClean="0">
                <a:solidFill>
                  <a:srgbClr val="0070C0"/>
                </a:solidFill>
              </a:rPr>
              <a:t>pons</a:t>
            </a:r>
            <a:r>
              <a:rPr lang="en-US" b="1" u="sng" dirty="0" smtClean="0">
                <a:solidFill>
                  <a:srgbClr val="0070C0"/>
                </a:solidFill>
              </a:rPr>
              <a:t> &amp; cerebellum</a:t>
            </a:r>
            <a:r>
              <a:rPr lang="en-US" b="1" dirty="0" smtClean="0">
                <a:solidFill>
                  <a:srgbClr val="0070C0"/>
                </a:solidFill>
              </a:rPr>
              <a:t>). Both nerves emerge as 2 roots: </a:t>
            </a:r>
            <a:r>
              <a:rPr lang="en-US" b="1" i="1" dirty="0" smtClean="0">
                <a:solidFill>
                  <a:srgbClr val="0070C0"/>
                </a:solidFill>
              </a:rPr>
              <a:t>from medial to lateral:</a:t>
            </a:r>
            <a:r>
              <a:rPr lang="en-US" b="1" dirty="0" smtClean="0">
                <a:solidFill>
                  <a:srgbClr val="0070C0"/>
                </a:solidFill>
              </a:rPr>
              <a:t> motor root of 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, sensory root of 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, vestibular part of 8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  &amp; cochlear part of 8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endParaRPr lang="en-US" b="1" dirty="0" smtClean="0">
              <a:solidFill>
                <a:srgbClr val="800000"/>
              </a:solidFill>
            </a:endParaRP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026727" y="32512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6157" y="36253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24471" y="36253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36714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495800" cy="4953000"/>
          </a:xfrm>
        </p:spPr>
        <p:txBody>
          <a:bodyPr>
            <a:normAutofit fontScale="925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It is formed of a large column of descending fibers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cerebri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or basis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pedunculi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en-US" b="1" dirty="0" smtClean="0">
                <a:solidFill>
                  <a:srgbClr val="0070C0"/>
                </a:solidFill>
              </a:rPr>
              <a:t>on either side.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2 </a:t>
            </a:r>
            <a:r>
              <a:rPr lang="en-US" b="1" dirty="0" err="1" smtClean="0">
                <a:solidFill>
                  <a:srgbClr val="0070C0"/>
                </a:solidFill>
              </a:rPr>
              <a:t>crura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cerebri</a:t>
            </a:r>
            <a:r>
              <a:rPr lang="en-US" b="1" dirty="0" smtClean="0">
                <a:solidFill>
                  <a:srgbClr val="0070C0"/>
                </a:solidFill>
              </a:rPr>
              <a:t> are separated by a depression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interpeduncular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fossa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emerging from Midbrain (one):</a:t>
            </a:r>
          </a:p>
          <a:p>
            <a:pPr marL="609600" indent="-609600">
              <a:lnSpc>
                <a:spcPct val="90000"/>
              </a:lnSpc>
            </a:pP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Occulomotor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(3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from medial aspect of </a:t>
            </a:r>
            <a:r>
              <a:rPr lang="en-US" b="1" dirty="0" err="1" smtClean="0">
                <a:solidFill>
                  <a:srgbClr val="0070C0"/>
                </a:solidFill>
              </a:rPr>
              <a:t>crus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cerebri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676400"/>
            <a:ext cx="4038600" cy="44208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648200" y="2590800"/>
            <a:ext cx="1600200" cy="76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317673" y="24823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 SECTION OF BRAIN</a:t>
            </a:r>
            <a:endParaRPr lang="en-US" dirty="0"/>
          </a:p>
        </p:txBody>
      </p:sp>
      <p:pic>
        <p:nvPicPr>
          <p:cNvPr id="4" name="Content Placeholder 6" descr="Brain stem 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76400"/>
            <a:ext cx="8229600" cy="4952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57800" y="304800"/>
            <a:ext cx="3657600" cy="12192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3300"/>
                </a:solidFill>
              </a:rPr>
              <a:t/>
            </a:r>
            <a:br>
              <a:rPr lang="en-US" b="1" dirty="0" smtClean="0">
                <a:solidFill>
                  <a:srgbClr val="0033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CLOSED MEDULLA</a:t>
            </a:r>
            <a:r>
              <a:rPr lang="en-US" b="1" dirty="0" smtClean="0">
                <a:solidFill>
                  <a:srgbClr val="003300"/>
                </a:solidFill>
              </a:rPr>
              <a:t/>
            </a:r>
            <a:br>
              <a:rPr lang="en-US" b="1" dirty="0" smtClean="0">
                <a:solidFill>
                  <a:srgbClr val="003300"/>
                </a:solidFill>
              </a:rPr>
            </a:b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152400" y="457200"/>
            <a:ext cx="4800600" cy="61722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 canal.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Composed of: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median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sulcus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</a:rPr>
              <a:t>divdes</a:t>
            </a:r>
            <a:r>
              <a:rPr lang="en-US" b="1" dirty="0" smtClean="0">
                <a:solidFill>
                  <a:srgbClr val="0070C0"/>
                </a:solidFill>
              </a:rPr>
              <a:t> the closed medulla into 2 halves.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Fasciculus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gracilis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on either side of dorsal median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tubercle: </a:t>
            </a:r>
            <a:r>
              <a:rPr lang="en-US" b="1" dirty="0" smtClean="0">
                <a:solidFill>
                  <a:srgbClr val="0070C0"/>
                </a:solidFill>
              </a:rPr>
              <a:t>an elevation produced at the upper part of fasciculus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, marks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gracile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Fasciculus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cuneatus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on either side of fasciculus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Cuneate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tubercle: </a:t>
            </a:r>
            <a:r>
              <a:rPr lang="en-US" b="1" dirty="0" smtClean="0">
                <a:solidFill>
                  <a:srgbClr val="0070C0"/>
                </a:solidFill>
              </a:rPr>
              <a:t>an elevation produced at the upper part of fasciculus </a:t>
            </a:r>
            <a:r>
              <a:rPr lang="en-US" b="1" dirty="0" err="1" smtClean="0">
                <a:solidFill>
                  <a:srgbClr val="0070C0"/>
                </a:solidFill>
              </a:rPr>
              <a:t>cuneatus</a:t>
            </a:r>
            <a:r>
              <a:rPr lang="en-US" b="1" dirty="0" smtClean="0">
                <a:solidFill>
                  <a:srgbClr val="0070C0"/>
                </a:solidFill>
              </a:rPr>
              <a:t>, marks the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cuneate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endParaRPr lang="en-US" dirty="0"/>
          </a:p>
        </p:txBody>
      </p:sp>
      <p:pic>
        <p:nvPicPr>
          <p:cNvPr id="7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905000"/>
            <a:ext cx="388620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>
            <a:off x="3581400" y="2971800"/>
            <a:ext cx="3124200" cy="1981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810000" y="4876800"/>
            <a:ext cx="2590800" cy="3810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788727" y="4876800"/>
            <a:ext cx="0" cy="9144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74638"/>
            <a:ext cx="38862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OPEN MEDULLA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533400"/>
            <a:ext cx="4419600" cy="60960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On either side, an inverted V-shaped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divides the area into 3 parts </a:t>
            </a:r>
            <a:r>
              <a:rPr lang="en-US" b="1" i="1" dirty="0" smtClean="0">
                <a:solidFill>
                  <a:srgbClr val="0070C0"/>
                </a:solidFill>
              </a:rPr>
              <a:t>(from medial to lateral):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triangle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hypoglossal nucleus.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Vagal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triangle: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dorsal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vagal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609600" indent="-6096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nuclei.</a:t>
            </a:r>
            <a:endParaRPr 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53000" y="1828800"/>
            <a:ext cx="3886200" cy="4039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114800" y="3276600"/>
            <a:ext cx="2514600" cy="990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343400" y="4495800"/>
            <a:ext cx="2209800" cy="76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572000" y="4343400"/>
            <a:ext cx="1905000" cy="990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 – DORSAL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19600" cy="5029200"/>
          </a:xfrm>
        </p:spPr>
        <p:txBody>
          <a:bodyPr>
            <a:normAutofit lnSpcReduction="10000"/>
          </a:bodyPr>
          <a:lstStyle/>
          <a:p>
            <a:pPr marL="533400" indent="-5334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Separated from the medulla by an imaginary line passing between the caudal margins of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peduncle.</a:t>
            </a:r>
          </a:p>
          <a:p>
            <a:pPr marL="533400" indent="-533400">
              <a:lnSpc>
                <a:spcPct val="8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On either side, a </a:t>
            </a:r>
            <a:r>
              <a:rPr lang="en-US" b="1" dirty="0" err="1" smtClean="0">
                <a:solidFill>
                  <a:srgbClr val="0070C0"/>
                </a:solidFill>
              </a:rPr>
              <a:t>sulcus</a:t>
            </a:r>
            <a:r>
              <a:rPr lang="en-US" b="1" dirty="0" smtClean="0">
                <a:solidFill>
                  <a:srgbClr val="0070C0"/>
                </a:solidFill>
              </a:rPr>
              <a:t> divides the area into 2 parts </a:t>
            </a:r>
            <a:r>
              <a:rPr lang="en-US" b="1" i="1" dirty="0" smtClean="0">
                <a:solidFill>
                  <a:srgbClr val="0070C0"/>
                </a:solidFill>
              </a:rPr>
              <a:t>(from medial to lateral):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eminence: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abducent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nucleus.</a:t>
            </a:r>
          </a:p>
          <a:p>
            <a:pPr marL="533400" indent="-5334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area: </a:t>
            </a:r>
            <a:r>
              <a:rPr lang="en-US" b="1" dirty="0" smtClean="0">
                <a:solidFill>
                  <a:srgbClr val="0070C0"/>
                </a:solidFill>
              </a:rPr>
              <a:t>overlies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vestibular nuclei.</a:t>
            </a:r>
          </a:p>
          <a:p>
            <a:endParaRPr lang="en-US" dirty="0"/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24400" y="2438400"/>
            <a:ext cx="4191000" cy="40399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flipV="1">
            <a:off x="3886200" y="4419600"/>
            <a:ext cx="2590800" cy="533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419600" y="4572000"/>
            <a:ext cx="1905000" cy="1219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 – DORSAL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419600" cy="49530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Marked by 4 elevations: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superior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concerned with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reflexes.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Two inferior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colliculi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forms part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auditory pathway.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emerging from Midbrain (one):</a:t>
            </a:r>
          </a:p>
          <a:p>
            <a:pPr marL="609600" indent="-609600">
              <a:lnSpc>
                <a:spcPct val="80000"/>
              </a:lnSpc>
            </a:pP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Trochlear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(4</a:t>
            </a:r>
            <a:r>
              <a:rPr lang="en-US" b="1" baseline="30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): </a:t>
            </a:r>
            <a:r>
              <a:rPr lang="en-US" b="1" dirty="0" smtClean="0">
                <a:solidFill>
                  <a:srgbClr val="0070C0"/>
                </a:solidFill>
              </a:rPr>
              <a:t>just caudal to inferior </a:t>
            </a:r>
            <a:r>
              <a:rPr lang="en-US" b="1" dirty="0" err="1" smtClean="0">
                <a:solidFill>
                  <a:srgbClr val="0070C0"/>
                </a:solidFill>
              </a:rPr>
              <a:t>colliculus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(The only cranial nerve emerging from dorsal surface of brain stem).</a:t>
            </a:r>
          </a:p>
          <a:p>
            <a:endParaRPr lang="en-US" dirty="0"/>
          </a:p>
        </p:txBody>
      </p:sp>
      <p:pic>
        <p:nvPicPr>
          <p:cNvPr id="5" name="Picture 5" descr="Brain stem 00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752600"/>
            <a:ext cx="3886200" cy="4192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343400" y="2209800"/>
            <a:ext cx="2133600" cy="304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4114800" y="2895600"/>
            <a:ext cx="2286000" cy="228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7010400" y="30294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5257800" cy="1020762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composed  </a:t>
            </a:r>
            <a:r>
              <a:rPr lang="en-US" b="1" i="1" dirty="0" smtClean="0">
                <a:solidFill>
                  <a:srgbClr val="0070C0"/>
                </a:solidFill>
              </a:rPr>
              <a:t>(from above downwards) </a:t>
            </a:r>
            <a:r>
              <a:rPr lang="en-US" b="1" dirty="0" smtClean="0">
                <a:solidFill>
                  <a:srgbClr val="0070C0"/>
                </a:solidFill>
              </a:rPr>
              <a:t>of: midbrain, </a:t>
            </a:r>
            <a:r>
              <a:rPr lang="en-US" b="1" dirty="0" err="1" smtClean="0">
                <a:solidFill>
                  <a:srgbClr val="0070C0"/>
                </a:solidFill>
              </a:rPr>
              <a:t>pons</a:t>
            </a:r>
            <a:r>
              <a:rPr lang="en-US" b="1" dirty="0" smtClean="0">
                <a:solidFill>
                  <a:srgbClr val="0070C0"/>
                </a:solidFill>
              </a:rPr>
              <a:t> &amp; medulla oblongata which are continuous with each other, with diencephalon above &amp; with spinal cord below.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connected with cerebellum through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stem is the site of cranial nuclei, the pathway of important ascending &amp; descending tracts &amp; the site of emergence of  cranial nerves (from 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Cranial nerves (with the exception of 4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 emerge from ventral surface of brain stem.</a:t>
            </a: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9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components</a:t>
            </a:r>
            <a:r>
              <a:rPr lang="en-US" b="1" i="1" dirty="0" smtClean="0">
                <a:solidFill>
                  <a:srgbClr val="0070C0"/>
                </a:solidFill>
              </a:rPr>
              <a:t> of brain stem.</a:t>
            </a:r>
            <a:endParaRPr lang="en-US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site</a:t>
            </a:r>
            <a:r>
              <a:rPr lang="en-US" b="1" i="1" dirty="0" smtClean="0">
                <a:solidFill>
                  <a:srgbClr val="0070C0"/>
                </a:solidFill>
              </a:rPr>
              <a:t> of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relations between components </a:t>
            </a:r>
            <a:r>
              <a:rPr lang="en-US" b="1" i="1" dirty="0" smtClean="0">
                <a:solidFill>
                  <a:srgbClr val="0070C0"/>
                </a:solidFill>
              </a:rPr>
              <a:t>of brain stem &amp; their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relations to cerebellum</a:t>
            </a:r>
            <a:r>
              <a:rPr lang="en-US" b="1" i="1" dirty="0" smtClean="0">
                <a:solidFill>
                  <a:srgbClr val="0070C0"/>
                </a:solidFill>
              </a:rPr>
              <a:t>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external features of both ventral &amp; dorsal surfaces </a:t>
            </a:r>
            <a:r>
              <a:rPr lang="en-US" b="1" i="1" dirty="0" smtClean="0">
                <a:solidFill>
                  <a:srgbClr val="0070C0"/>
                </a:solidFill>
              </a:rPr>
              <a:t>of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cranial nerves emerging </a:t>
            </a:r>
            <a:r>
              <a:rPr lang="en-US" b="1" i="1" dirty="0" smtClean="0">
                <a:solidFill>
                  <a:srgbClr val="0070C0"/>
                </a:solidFill>
              </a:rPr>
              <a:t>from brain stem.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site of emergence </a:t>
            </a:r>
            <a:r>
              <a:rPr lang="en-US" b="1" i="1" dirty="0" smtClean="0">
                <a:solidFill>
                  <a:srgbClr val="0070C0"/>
                </a:solidFill>
              </a:rPr>
              <a:t>of each cranial nerve.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one of the following cranial nerves emerges from ventral surface of midbrain?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Occulomotor</a:t>
            </a:r>
            <a:r>
              <a:rPr lang="en-US" b="1" dirty="0" smtClean="0">
                <a:solidFill>
                  <a:srgbClr val="0070C0"/>
                </a:solidFill>
              </a:rPr>
              <a:t> (3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Trochlear</a:t>
            </a:r>
            <a:r>
              <a:rPr lang="en-US" b="1" dirty="0" smtClean="0">
                <a:solidFill>
                  <a:srgbClr val="0070C0"/>
                </a:solidFill>
              </a:rPr>
              <a:t> (4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Abducent</a:t>
            </a:r>
            <a:r>
              <a:rPr lang="en-US" b="1" dirty="0" smtClean="0">
                <a:solidFill>
                  <a:srgbClr val="0070C0"/>
                </a:solidFill>
              </a:rPr>
              <a:t> (6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Facial (7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267200" y="28956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Regarding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medulla oblongata, which one of the following is correct?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pyramid is lateral to olive.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hypoglossal nerve is the most lateral nerve emerging from it.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</a:t>
            </a:r>
            <a:r>
              <a:rPr lang="en-US" b="1" dirty="0" err="1" smtClean="0">
                <a:solidFill>
                  <a:srgbClr val="0070C0"/>
                </a:solidFill>
              </a:rPr>
              <a:t>cuneate</a:t>
            </a:r>
            <a:r>
              <a:rPr lang="en-US" b="1" dirty="0" smtClean="0">
                <a:solidFill>
                  <a:srgbClr val="0070C0"/>
                </a:solidFill>
              </a:rPr>
              <a:t> tubercle is lateral to </a:t>
            </a:r>
            <a:r>
              <a:rPr lang="en-US" b="1" dirty="0" err="1" smtClean="0">
                <a:solidFill>
                  <a:srgbClr val="0070C0"/>
                </a:solidFill>
              </a:rPr>
              <a:t>gracile</a:t>
            </a:r>
            <a:r>
              <a:rPr lang="en-US" b="1" dirty="0" smtClean="0">
                <a:solidFill>
                  <a:srgbClr val="0070C0"/>
                </a:solidFill>
              </a:rPr>
              <a:t> tubercle.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The cerebellum is connected to it by middle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peduncle.</a:t>
            </a:r>
          </a:p>
          <a:p>
            <a:pPr marL="514350" indent="-51435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124200" y="45720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>
                <a:solidFill>
                  <a:srgbClr val="0070C0"/>
                </a:solidFill>
              </a:rPr>
              <a:t>Which one of the following </a:t>
            </a:r>
            <a:r>
              <a:rPr lang="en-US" b="1" dirty="0" smtClean="0">
                <a:solidFill>
                  <a:srgbClr val="0070C0"/>
                </a:solidFill>
              </a:rPr>
              <a:t>is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site of the inferior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colliculus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 the ventral surface of medulla, lateral to the olive.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 the dorsal surface of medulla, medial to the vagal triangle.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 the ventral surface of midbrain, lateral to the medial eminence.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In the dorsal surface of midbrain, above the trochlear nerve.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4038600" y="5846618"/>
            <a:ext cx="978408" cy="242316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5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/>
          <p:cNvSpPr/>
          <p:nvPr/>
        </p:nvSpPr>
        <p:spPr>
          <a:xfrm>
            <a:off x="1447800" y="25146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BRAIN</a:t>
            </a:r>
            <a:endParaRPr lang="en-US" dirty="0"/>
          </a:p>
        </p:txBody>
      </p:sp>
      <p:pic>
        <p:nvPicPr>
          <p:cNvPr id="4" name="Content Placeholder 3" descr="bra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742800"/>
            <a:ext cx="8229600" cy="4240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OF BRAIN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 fontScale="85000" lnSpcReduction="2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brain develops from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cranial part of neural tube.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cranial part divides into 3 parts: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FOREBRAIN: </a:t>
            </a:r>
            <a:r>
              <a:rPr lang="en-US" b="1" dirty="0" smtClean="0">
                <a:solidFill>
                  <a:srgbClr val="0070C0"/>
                </a:solidFill>
              </a:rPr>
              <a:t>subdivides into: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u="sng" dirty="0" smtClean="0">
                <a:solidFill>
                  <a:srgbClr val="0070C0"/>
                </a:solidFill>
              </a:rPr>
              <a:t>1-Two cerebral hemispheres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(cavities: 2 lateral 	ventricles).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2-</a:t>
            </a:r>
            <a:r>
              <a:rPr lang="en-US" b="1" u="sng" dirty="0" smtClean="0">
                <a:solidFill>
                  <a:srgbClr val="0070C0"/>
                </a:solidFill>
              </a:rPr>
              <a:t>Diencephalon</a:t>
            </a:r>
            <a:r>
              <a:rPr lang="en-US" b="1" dirty="0" smtClean="0">
                <a:solidFill>
                  <a:srgbClr val="0070C0"/>
                </a:solidFill>
              </a:rPr>
              <a:t> (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cavity: 3</a:t>
            </a:r>
            <a:r>
              <a:rPr lang="en-US" b="1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ventricle) 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i="1" dirty="0" smtClean="0">
                <a:solidFill>
                  <a:srgbClr val="0070C0"/>
                </a:solidFill>
              </a:rPr>
              <a:t>thalamus, hypothalamus, </a:t>
            </a:r>
            <a:r>
              <a:rPr lang="en-US" b="1" i="1" dirty="0" err="1" smtClean="0">
                <a:solidFill>
                  <a:srgbClr val="0070C0"/>
                </a:solidFill>
              </a:rPr>
              <a:t>epithalamus</a:t>
            </a:r>
            <a:r>
              <a:rPr lang="en-US" b="1" i="1" dirty="0" smtClean="0">
                <a:solidFill>
                  <a:srgbClr val="0070C0"/>
                </a:solidFill>
              </a:rPr>
              <a:t> &amp; 	</a:t>
            </a:r>
            <a:r>
              <a:rPr lang="en-US" b="1" i="1" dirty="0" err="1" smtClean="0">
                <a:solidFill>
                  <a:srgbClr val="0070C0"/>
                </a:solidFill>
              </a:rPr>
              <a:t>subthalamus</a:t>
            </a:r>
            <a:endParaRPr lang="en-US" b="1" i="1" dirty="0" smtClean="0">
              <a:solidFill>
                <a:srgbClr val="0070C0"/>
              </a:solidFill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MIDBRAIN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(cavity: cerebral aqueduct).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*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HINDBRAIN 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(cavity: 4</a:t>
            </a:r>
            <a:r>
              <a:rPr lang="en-US" b="1" baseline="300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ventricle)</a:t>
            </a:r>
            <a:r>
              <a:rPr lang="en-US" b="1" dirty="0" smtClean="0">
                <a:solidFill>
                  <a:srgbClr val="0070C0"/>
                </a:solidFill>
              </a:rPr>
              <a:t>: subdivides into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dirty="0" smtClean="0">
                <a:solidFill>
                  <a:srgbClr val="0070C0"/>
                </a:solidFill>
              </a:rPr>
              <a:t>		</a:t>
            </a:r>
            <a:r>
              <a:rPr lang="en-US" b="1" i="1" dirty="0" smtClean="0">
                <a:solidFill>
                  <a:srgbClr val="0070C0"/>
                </a:solidFill>
              </a:rPr>
              <a:t>1-Pons.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		2-Cerebellum.</a:t>
            </a:r>
          </a:p>
          <a:p>
            <a:pPr marL="609600" indent="-609600">
              <a:lnSpc>
                <a:spcPct val="90000"/>
              </a:lnSpc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		3- Medulla oblongata.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624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343400" cy="4953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It lies on the basilar part of occipital bone (</a:t>
            </a:r>
            <a:r>
              <a:rPr lang="en-US" b="1" dirty="0" err="1" smtClean="0">
                <a:solidFill>
                  <a:srgbClr val="0070C0"/>
                </a:solidFill>
              </a:rPr>
              <a:t>clivus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PARTS: </a:t>
            </a:r>
            <a:r>
              <a:rPr lang="en-US" b="1" i="1" dirty="0" smtClean="0">
                <a:solidFill>
                  <a:srgbClr val="0070C0"/>
                </a:solidFill>
              </a:rPr>
              <a:t>From above downwards:</a:t>
            </a:r>
          </a:p>
          <a:p>
            <a:r>
              <a:rPr lang="en-US" b="1" i="1" dirty="0" smtClean="0">
                <a:solidFill>
                  <a:srgbClr val="0070C0"/>
                </a:solidFill>
              </a:rPr>
              <a:t>Mid brain, </a:t>
            </a:r>
            <a:r>
              <a:rPr lang="en-US" b="1" i="1" dirty="0" err="1" smtClean="0">
                <a:solidFill>
                  <a:srgbClr val="0070C0"/>
                </a:solidFill>
              </a:rPr>
              <a:t>pons</a:t>
            </a:r>
            <a:r>
              <a:rPr lang="en-US" b="1" i="1" dirty="0" smtClean="0">
                <a:solidFill>
                  <a:srgbClr val="0070C0"/>
                </a:solidFill>
              </a:rPr>
              <a:t> &amp; medulla oblongata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CONNECTIONS WITH CEREBELLUM: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Each part of brain stem is connected to cerebellum by </a:t>
            </a:r>
            <a:r>
              <a:rPr lang="en-US" b="1" dirty="0" err="1" smtClean="0">
                <a:solidFill>
                  <a:srgbClr val="0070C0"/>
                </a:solidFill>
              </a:rPr>
              <a:t>cerebellar</a:t>
            </a:r>
            <a:r>
              <a:rPr lang="en-US" b="1" dirty="0" smtClean="0">
                <a:solidFill>
                  <a:srgbClr val="0070C0"/>
                </a:solidFill>
              </a:rPr>
              <a:t> peduncles (superior, middle &amp; inferior).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user1\Desktop\brain\F66122-008-f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28600"/>
            <a:ext cx="4038600" cy="2138082"/>
          </a:xfrm>
          <a:prstGeom prst="rect">
            <a:avLst/>
          </a:prstGeom>
          <a:noFill/>
        </p:spPr>
      </p:pic>
      <p:pic>
        <p:nvPicPr>
          <p:cNvPr id="7" name="Picture 6" descr="Picture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514600"/>
            <a:ext cx="4191000" cy="4191000"/>
          </a:xfrm>
          <a:prstGeom prst="rect">
            <a:avLst/>
          </a:prstGeom>
          <a:noFill/>
          <a:ln/>
        </p:spPr>
      </p:pic>
      <p:cxnSp>
        <p:nvCxnSpPr>
          <p:cNvPr id="5" name="Straight Arrow Connector 4"/>
          <p:cNvCxnSpPr/>
          <p:nvPr/>
        </p:nvCxnSpPr>
        <p:spPr>
          <a:xfrm flipV="1">
            <a:off x="4419600" y="533400"/>
            <a:ext cx="2971800" cy="1600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SAGITTAL SECTION OF BRAIN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Brain stem 0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371600"/>
            <a:ext cx="8686800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7696200" y="3276600"/>
            <a:ext cx="11601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Cerebellum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Connector 9"/>
          <p:cNvCxnSpPr>
            <a:stCxn id="8" idx="2"/>
          </p:cNvCxnSpPr>
          <p:nvPr/>
        </p:nvCxnSpPr>
        <p:spPr>
          <a:xfrm rot="5400000">
            <a:off x="6974425" y="3117730"/>
            <a:ext cx="804446" cy="179929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0" y="5562600"/>
            <a:ext cx="10121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Mid brain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3" name="Straight Connector 12"/>
          <p:cNvCxnSpPr>
            <a:stCxn id="11" idx="3"/>
          </p:cNvCxnSpPr>
          <p:nvPr/>
        </p:nvCxnSpPr>
        <p:spPr>
          <a:xfrm flipV="1">
            <a:off x="1774137" y="4343400"/>
            <a:ext cx="3178863" cy="1388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38600" y="5715000"/>
            <a:ext cx="5933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Pons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Connector 15"/>
          <p:cNvCxnSpPr>
            <a:stCxn id="14" idx="0"/>
          </p:cNvCxnSpPr>
          <p:nvPr/>
        </p:nvCxnSpPr>
        <p:spPr>
          <a:xfrm rot="5400000" flipH="1" flipV="1">
            <a:off x="4339326" y="5177526"/>
            <a:ext cx="533400" cy="5415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038600" y="6096000"/>
            <a:ext cx="8883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9" name="Straight Connector 18"/>
          <p:cNvCxnSpPr>
            <a:stCxn id="17" idx="3"/>
          </p:cNvCxnSpPr>
          <p:nvPr/>
        </p:nvCxnSpPr>
        <p:spPr>
          <a:xfrm flipV="1">
            <a:off x="4926985" y="5638800"/>
            <a:ext cx="711815" cy="62647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848600" y="3886200"/>
            <a:ext cx="10351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Superior</a:t>
            </a:r>
          </a:p>
          <a:p>
            <a:r>
              <a:rPr lang="en-US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cerebellar</a:t>
            </a:r>
            <a:endParaRPr lang="en-US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peduncle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Straight Connector 21"/>
          <p:cNvCxnSpPr>
            <a:stCxn id="20" idx="1"/>
          </p:cNvCxnSpPr>
          <p:nvPr/>
        </p:nvCxnSpPr>
        <p:spPr>
          <a:xfrm rot="10800000" flipV="1">
            <a:off x="5562600" y="4301699"/>
            <a:ext cx="2286000" cy="346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wn Arrow 22"/>
          <p:cNvSpPr/>
          <p:nvPr/>
        </p:nvSpPr>
        <p:spPr>
          <a:xfrm>
            <a:off x="8001000" y="2133600"/>
            <a:ext cx="304800" cy="304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>
            <a:off x="8153400" y="5029200"/>
            <a:ext cx="304800" cy="38100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81000" y="3200400"/>
            <a:ext cx="1007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Thalamus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7" name="Straight Connector 26"/>
          <p:cNvCxnSpPr>
            <a:stCxn id="25" idx="2"/>
          </p:cNvCxnSpPr>
          <p:nvPr/>
        </p:nvCxnSpPr>
        <p:spPr>
          <a:xfrm rot="16200000" flipH="1">
            <a:off x="2478429" y="1945029"/>
            <a:ext cx="347246" cy="353509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IMPORTANCE OF BRAIN STEM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953000" cy="53340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of tracts </a:t>
            </a:r>
            <a:r>
              <a:rPr lang="en-US" b="1" dirty="0" smtClean="0">
                <a:solidFill>
                  <a:srgbClr val="0070C0"/>
                </a:solidFill>
              </a:rPr>
              <a:t>between cerebral cortex &amp; spinal cord.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origin of nuclei of cranial nerves </a:t>
            </a:r>
            <a:r>
              <a:rPr lang="en-US" b="1" dirty="0" smtClean="0">
                <a:solidFill>
                  <a:srgbClr val="0070C0"/>
                </a:solidFill>
              </a:rPr>
              <a:t>(from 3</a:t>
            </a:r>
            <a:r>
              <a:rPr lang="en-US" b="1" baseline="30000" dirty="0" smtClean="0">
                <a:solidFill>
                  <a:srgbClr val="0070C0"/>
                </a:solidFill>
              </a:rPr>
              <a:t>rd</a:t>
            </a:r>
            <a:r>
              <a:rPr lang="en-US" b="1" dirty="0" smtClean="0">
                <a:solidFill>
                  <a:srgbClr val="0070C0"/>
                </a:solidFill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</a:rPr>
              <a:t>th</a:t>
            </a:r>
            <a:r>
              <a:rPr lang="en-US" b="1" dirty="0" smtClean="0">
                <a:solidFill>
                  <a:srgbClr val="0070C0"/>
                </a:solidFill>
              </a:rPr>
              <a:t>).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Site of emergence of cranial nerves (from 3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12</a:t>
            </a:r>
            <a:r>
              <a:rPr lang="en-US" b="1" baseline="30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Contains groups of nuclei &amp; related fibers known as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reticular formation </a:t>
            </a:r>
            <a:r>
              <a:rPr lang="en-US" b="1" dirty="0" smtClean="0">
                <a:solidFill>
                  <a:srgbClr val="0070C0"/>
                </a:solidFill>
              </a:rPr>
              <a:t>responsible for: </a:t>
            </a:r>
            <a:r>
              <a:rPr lang="en-US" b="1" i="1" dirty="0" smtClean="0">
                <a:solidFill>
                  <a:srgbClr val="0070C0"/>
                </a:solidFill>
              </a:rPr>
              <a:t>control of level of consciousness, perception of pain, regulation of cardiovascular &amp; respiratory systems.</a:t>
            </a:r>
          </a:p>
          <a:p>
            <a:endParaRPr lang="en-US" dirty="0"/>
          </a:p>
        </p:txBody>
      </p:sp>
      <p:pic>
        <p:nvPicPr>
          <p:cNvPr id="5" name="Picture 10" descr="Picture tw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600201"/>
            <a:ext cx="3733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 STEM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Brain ste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600200"/>
            <a:ext cx="4198746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652866"/>
            <a:ext cx="4191000" cy="4420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MEDULLA – VENTRAL SURFACE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419600" cy="5181600"/>
          </a:xfrm>
        </p:spPr>
        <p:txBody>
          <a:bodyPr>
            <a:normAutofit fontScale="92500"/>
          </a:bodyPr>
          <a:lstStyle/>
          <a:p>
            <a:pPr marL="533400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Ventral median fissure: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divides the medulla into 2 halves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Its lower part is masked by </a:t>
            </a:r>
            <a:r>
              <a:rPr lang="en-US" b="1" dirty="0" err="1" smtClean="0">
                <a:solidFill>
                  <a:srgbClr val="0070C0"/>
                </a:solidFill>
              </a:rPr>
              <a:t>decussation</a:t>
            </a:r>
            <a:r>
              <a:rPr lang="en-US" b="1" dirty="0" smtClean="0">
                <a:solidFill>
                  <a:srgbClr val="0070C0"/>
                </a:solidFill>
              </a:rPr>
              <a:t> of most of 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pyramidal (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corticospinal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fibers (75%-90%).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Pyramid</a:t>
            </a:r>
            <a:r>
              <a:rPr lang="en-US" b="1" dirty="0" smtClean="0">
                <a:solidFill>
                  <a:srgbClr val="0070C0"/>
                </a:solidFill>
              </a:rPr>
              <a:t>: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lies on either side of ventral median fissure 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It is an elevation produced by </a:t>
            </a:r>
            <a:r>
              <a:rPr lang="en-US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corticospinal</a:t>
            </a:r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tract.</a:t>
            </a:r>
          </a:p>
          <a:p>
            <a:endParaRPr lang="en-US" dirty="0"/>
          </a:p>
        </p:txBody>
      </p:sp>
      <p:pic>
        <p:nvPicPr>
          <p:cNvPr id="5" name="Picture 8" descr="Brain stem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524000"/>
            <a:ext cx="4038600" cy="44206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>
            <a:off x="4038600" y="1752600"/>
            <a:ext cx="2743200" cy="25908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133600" y="4343400"/>
            <a:ext cx="4495800" cy="76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1099</Words>
  <Application>Microsoft Office PowerPoint</Application>
  <PresentationFormat>On-screen Show (4:3)</PresentationFormat>
  <Paragraphs>143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* BRAIN STEM EXTERNAL FEATURES  </vt:lpstr>
      <vt:lpstr>OBJECTIVES</vt:lpstr>
      <vt:lpstr>DEVELOPMENT OF BRAIN</vt:lpstr>
      <vt:lpstr>DEVELOPMENT OF BRAIN</vt:lpstr>
      <vt:lpstr>BRAIN STEM</vt:lpstr>
      <vt:lpstr>SAGITTAL SECTION OF BRAIN</vt:lpstr>
      <vt:lpstr>IMPORTANCE OF BRAIN STEM</vt:lpstr>
      <vt:lpstr>BRAIN STEM – VENTRAL SURFACE</vt:lpstr>
      <vt:lpstr>MEDULLA – VENTRAL SURFACE</vt:lpstr>
      <vt:lpstr>MEDULLA – VENTRAL SURFACE</vt:lpstr>
      <vt:lpstr>PONS – VENTRAL SURFACE</vt:lpstr>
      <vt:lpstr>PONS – VENTRAL SURFACE</vt:lpstr>
      <vt:lpstr>MID BRAIN – VENTRAL SURFACE</vt:lpstr>
      <vt:lpstr>SAGITTAL SECTION OF BRAIN</vt:lpstr>
      <vt:lpstr> CLOSED MEDULLA </vt:lpstr>
      <vt:lpstr>OPEN MEDULLA</vt:lpstr>
      <vt:lpstr>PONS – DORSAL SURFACE</vt:lpstr>
      <vt:lpstr>MID BRAIN – DORSAL SURFACE</vt:lpstr>
      <vt:lpstr>SUMMARY</vt:lpstr>
      <vt:lpstr>QUESTION 1</vt:lpstr>
      <vt:lpstr>QUESTION 2</vt:lpstr>
      <vt:lpstr>QUESTION 3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user1</cp:lastModifiedBy>
  <cp:revision>360</cp:revision>
  <dcterms:created xsi:type="dcterms:W3CDTF">2010-01-27T08:25:16Z</dcterms:created>
  <dcterms:modified xsi:type="dcterms:W3CDTF">2016-10-06T07:22:16Z</dcterms:modified>
</cp:coreProperties>
</file>