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autoAdjust="0" sz="93256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55"/>
          <a:sy d="100" n="55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104" y="7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5B340145-2725-434B-BED5-D06C064C5982}" type="datetimeFigureOut">
              <a:rPr lang="en-US" smtClean="0">
                <a:uFillTx/>
              </a:rPr>
              <a:pPr/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34342C66-B3A0-411A-8F3B-2ABCBBB9FBC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4342C66-B3A0-411A-8F3B-2ABCBBB9FBC8}" type="slidenum">
              <a:rPr lang="en-US" smtClean="0">
                <a:uFillTx/>
              </a:rPr>
              <a:pPr/>
              <a:t>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4342C66-B3A0-411A-8F3B-2ABCBBB9FBC8}" type="slidenum">
              <a:rPr lang="en-US" smtClean="0">
                <a:uFillTx/>
              </a:rPr>
              <a:pPr/>
              <a:t>22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6C585A6-52DC-49C2-A868-C937C39820E5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1090E65-B3E4-4237-AC0E-988C7B41E287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B540E8D-2BDA-40E0-90C3-809044387407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293EB9E-3492-4462-958F-AF3E2BFD15E9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6865FEE-A7DF-4117-857D-95E932ED371E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59559F5-D75B-4D66-A5F6-71747FB59379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87BBB15-8EA8-4F32-A00D-857E955EF251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0EBCE68-B8AA-4B40-8E4E-0567DFB04B6E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D8D4918-1BB9-4F36-A051-DA6C6055E74C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3B885CD-FAF8-4E67-95F1-DC9921BE3744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BEBCF8-055D-4B05-8108-2CB48846E311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C48EC674-7F88-4C68-BA65-D4251CF0B190}" type="datetime1">
              <a:rPr lang="en-US" smtClean="0">
                <a:uFillTx/>
              </a:rPr>
              <a:t>9/9/2020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r>
              <a:rPr lang="en-US">
                <a:uFillTx/>
              </a:rPr>
              <a:t>Prof. Ahmed Fathalla El Fouhil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0D626FE1-17F3-43D0-8EE9-5648D59405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dt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9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2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1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2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3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4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5.jpe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16.jpeg" Type="http://schemas.openxmlformats.org/officeDocument/2006/relationships/image"></Relationship><Relationship Id="rId3" Target="../media/image17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2.jpe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8.wmf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6.png" Type="http://schemas.openxmlformats.org/officeDocument/2006/relationships/image"></Relationship><Relationship Id="rId3" Target="../media/image7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8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3873" y="-1634577"/>
            <a:ext cx="6305301" cy="2642221"/>
          </a:xfrm>
          <a:ln>
            <a:noFill/>
          </a:ln>
          <a:effectLst>
            <a:outerShdw algn="ctr" blurRad="127000" dir="2700000" dist="38100">
              <a:srgbClr val="000000">
                <a:alpha val="45000"/>
              </a:srgbClr>
            </a:outerShdw>
          </a:effectLst>
          <a:scene3d>
            <a:camera fov="2700000" prst="perspectiveFront">
              <a:rot lat="20376000" lon="1938000" rev="20112001"/>
            </a:camera>
            <a:lightRig dir="t" rig="soft">
              <a:rot lat="0" lon="0" rev="0"/>
            </a:lightRig>
          </a:scene3d>
          <a:sp3d prstMaterial="translucentPowder">
            <a:bevelT h="50800" prst="softRound" w="2032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45000" lnSpcReduction="20000"/>
          </a:bodyPr>
          <a:lstStyle/>
          <a:p>
            <a:pPr algn="ctr"/>
            <a:r>
              <a:rPr b="1" dirty="0" kern="10" lang="en-US" sz="13000">
                <a:ln w="12700">
                  <a:solidFill>
                    <a:srgbClr val="008000"/>
                  </a:solidFill>
                  <a:round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OF VERTEBRAL COLUMN &amp; SPINAL CORD</a:t>
            </a:r>
            <a:r>
              <a:rPr dirty="0" kern="10" lang="en-US" sz="9600">
                <a:ln w="12700">
                  <a:solidFill>
                    <a:srgbClr val="008000"/>
                  </a:solidFill>
                  <a:round/>
                </a:ln>
                <a:solidFill>
                  <a:srgbClr val="FF0066">
                    <a:alpha val="50000"/>
                  </a:srgbClr>
                </a:solidFill>
                <a:effectLst>
                  <a:outerShdw algn="ctr" dir="2021404" dist="45791" rotWithShape="0">
                    <a:srgbClr val="9999FF"/>
                  </a:outerShdw>
                </a:effectLst>
                <a:uFillTx/>
                <a:latin typeface="Arial Black"/>
              </a:rPr>
              <a:t/>
            </a:r>
            <a:br>
              <a:rPr dirty="0" kern="10" lang="en-US" sz="9600">
                <a:ln w="12700">
                  <a:solidFill>
                    <a:srgbClr val="008000"/>
                  </a:solidFill>
                  <a:round/>
                </a:ln>
                <a:solidFill>
                  <a:srgbClr val="FF0066">
                    <a:alpha val="50000"/>
                  </a:srgbClr>
                </a:solidFill>
                <a:effectLst>
                  <a:outerShdw algn="ctr" dir="2021404" dist="45791" rotWithShape="0">
                    <a:srgbClr val="9999FF"/>
                  </a:outerShdw>
                </a:effectLst>
                <a:uFillTx/>
                <a:latin typeface="Arial Black"/>
              </a:rPr>
            </a:br>
            <a:endParaRPr dirty="0" lang="en-US" sz="9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Ibrahim El </a:t>
            </a:r>
            <a:r>
              <a:rPr b="1" dirty="0" err="1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fouhil</a:t>
            </a:r>
            <a:endParaRPr b="1" dirty="0" i="1" lang="en-US" sz="2400">
              <a:solidFill>
                <a:srgbClr val="7030A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r>
              <a:rPr b="1" dirty="0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Professor of Anatomy</a:t>
            </a:r>
          </a:p>
          <a:p>
            <a:r>
              <a:rPr b="1" dirty="0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College of Medicine</a:t>
            </a:r>
          </a:p>
          <a:p>
            <a:r>
              <a:rPr b="1" dirty="0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King Saud University</a:t>
            </a:r>
          </a:p>
          <a:p>
            <a:r>
              <a:rPr b="1" dirty="0" i="1" lang="en-US" sz="24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E-mail: ahmedfathala@gmail.com</a:t>
            </a: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4"/>
    </p:bld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MARGINAL LAYER OF SPINAL CORD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962400"/>
            <a:ext cx="8534400" cy="2667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Marginal layer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increases in size </a:t>
            </a:r>
            <a:r>
              <a:rPr b="1" dirty="0" lang="en-US">
                <a:solidFill>
                  <a:srgbClr val="0070C0"/>
                </a:solidFill>
                <a:uFillTx/>
              </a:rPr>
              <a:t>due to addition of ascending, descending &amp;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intersegmental</a:t>
            </a:r>
            <a:r>
              <a:rPr b="1" dirty="0" lang="en-US">
                <a:solidFill>
                  <a:srgbClr val="0070C0"/>
                </a:solidFill>
                <a:uFillTx/>
              </a:rPr>
              <a:t> nerve fibers.</a:t>
            </a:r>
          </a:p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Myelination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of nerve fibers starts at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4</a:t>
            </a:r>
            <a:r>
              <a:rPr b="1" baseline="30000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month </a:t>
            </a:r>
            <a:r>
              <a:rPr b="1" dirty="0" lang="en-US">
                <a:solidFill>
                  <a:srgbClr val="0070C0"/>
                </a:solidFill>
                <a:uFillTx/>
              </a:rPr>
              <a:t>&amp; continues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during the 1</a:t>
            </a:r>
            <a:r>
              <a:rPr b="1" baseline="30000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st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postnatal period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 Motor fibers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myelinate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before sensory fibers.</a:t>
            </a:r>
            <a:endParaRPr b="1" dirty="0" lang="en-US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Marginal layer (future white matter) is divided into: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dorsal, lateral and ventral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funiculus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(white column)</a:t>
            </a:r>
          </a:p>
          <a:p>
            <a:pPr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 7.jpg" id="717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3800" y="1752600"/>
            <a:ext cx="768159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uFillTx/>
              </a:rPr>
              <a:t>Dorsal</a:t>
            </a:r>
          </a:p>
          <a:p>
            <a:r>
              <a:rPr b="1" dirty="0" err="1" lang="en-US" sz="1200">
                <a:uFillTx/>
              </a:rPr>
              <a:t>funiculus</a:t>
            </a:r>
            <a:endParaRPr b="1" dirty="0" lang="en-US" sz="1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0" y="2514600"/>
            <a:ext cx="768159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uFillTx/>
              </a:rPr>
              <a:t>Lateral </a:t>
            </a:r>
          </a:p>
          <a:p>
            <a:r>
              <a:rPr b="1" dirty="0" err="1" lang="en-US" sz="1200">
                <a:uFillTx/>
              </a:rPr>
              <a:t>funiculus</a:t>
            </a:r>
            <a:endParaRPr b="1" dirty="0" lang="en-US" sz="1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6600" y="3352800"/>
            <a:ext cx="1263616" cy="276999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uFillTx/>
              </a:rPr>
              <a:t>Ventral </a:t>
            </a:r>
            <a:r>
              <a:rPr b="1" dirty="0" err="1" lang="en-US" sz="1200">
                <a:uFillTx/>
              </a:rPr>
              <a:t>funiculus</a:t>
            </a:r>
            <a:endParaRPr b="1" dirty="0" lang="en-US" sz="1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6"/>
      <p:bldP advAuto="4294967295" grpId="0" spid="7"/>
      <p:bldP advAuto="4294967295" grpId="0" spid="8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MENINGES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600200"/>
            <a:ext cx="87630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They are 3 membranes covering the neural tube: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Outer thick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dura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matter: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mesodermal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in origin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Middle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arachnoid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matter: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ectodermal</a:t>
            </a:r>
            <a:r>
              <a:rPr b="1" dirty="0" lang="en-US">
                <a:solidFill>
                  <a:srgbClr val="0070C0"/>
                </a:solidFill>
                <a:uFillTx/>
              </a:rPr>
              <a:t> in origin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Inner thin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pia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matter: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ectodermal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in origin</a:t>
            </a:r>
          </a:p>
          <a:p>
            <a:pPr indent="-514350" marL="514350"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 cavity appears between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arachnoid</a:t>
            </a:r>
            <a:r>
              <a:rPr b="1" dirty="0" lang="en-US">
                <a:solidFill>
                  <a:srgbClr val="0070C0"/>
                </a:solidFill>
                <a:uFillTx/>
              </a:rPr>
              <a:t> &amp;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pia</a:t>
            </a:r>
            <a:r>
              <a:rPr b="1" dirty="0" lang="en-US">
                <a:solidFill>
                  <a:srgbClr val="0070C0"/>
                </a:solidFill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(subarachnoid space) </a:t>
            </a:r>
            <a:r>
              <a:rPr b="1" dirty="0" lang="en-US">
                <a:solidFill>
                  <a:srgbClr val="0070C0"/>
                </a:solidFill>
                <a:uFillTx/>
              </a:rPr>
              <a:t>&amp; becomes filled with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cerebrospinal fluid</a:t>
            </a:r>
            <a:r>
              <a:rPr b="1" dirty="0" lang="en-US">
                <a:solidFill>
                  <a:srgbClr val="0070C0"/>
                </a:solidFill>
                <a:uFillTx/>
              </a:rPr>
              <a:t>.</a:t>
            </a:r>
          </a:p>
          <a:p>
            <a:pPr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A5002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POSITIONAL CHANGES OF SPINAL CORD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343400"/>
            <a:ext cx="8305800" cy="2286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Initially, the spinal cord occupies the whole length of the vertebral canal.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As a result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 faster growth of vertebral column</a:t>
            </a:r>
            <a:r>
              <a:rPr b="1" dirty="0" lang="en-US">
                <a:solidFill>
                  <a:srgbClr val="0070C0"/>
                </a:solidFill>
                <a:uFillTx/>
              </a:rPr>
              <a:t>, the caudal end of spinal cord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conus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medullaris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)</a:t>
            </a:r>
            <a:r>
              <a:rPr b="1" dirty="0" lang="en-US">
                <a:solidFill>
                  <a:srgbClr val="0070C0"/>
                </a:solidFill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shift gradually to a higher level.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 8.jpg" id="8195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3124200"/>
            <a:ext cx="1918282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8 weeks: </a:t>
            </a:r>
            <a:r>
              <a:rPr b="1" dirty="0" lang="en-US" sz="1200">
                <a:uFillTx/>
              </a:rPr>
              <a:t>spinal cord</a:t>
            </a:r>
          </a:p>
          <a:p>
            <a:r>
              <a:rPr b="1" dirty="0" lang="en-US" sz="1200">
                <a:uFillTx/>
              </a:rPr>
              <a:t> at end of vertebral column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3200400"/>
            <a:ext cx="1553310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24 weeks: </a:t>
            </a:r>
            <a:r>
              <a:rPr b="1" dirty="0" lang="en-US" sz="1200">
                <a:uFillTx/>
              </a:rPr>
              <a:t>spinal cord</a:t>
            </a:r>
          </a:p>
          <a:p>
            <a:r>
              <a:rPr b="1" dirty="0" lang="en-US" sz="1200">
                <a:uFillTx/>
              </a:rPr>
              <a:t>at level of S1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0" y="3352800"/>
            <a:ext cx="1275286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Birth: </a:t>
            </a:r>
            <a:r>
              <a:rPr b="1" dirty="0" lang="en-US" sz="1200">
                <a:uFillTx/>
              </a:rPr>
              <a:t>spinal cord</a:t>
            </a:r>
          </a:p>
          <a:p>
            <a:r>
              <a:rPr b="1" dirty="0" lang="en-US" sz="1200">
                <a:uFillTx/>
              </a:rPr>
              <a:t>at L3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05600" y="3352800"/>
            <a:ext cx="1310552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Adult:</a:t>
            </a:r>
            <a:r>
              <a:rPr b="1" dirty="0" lang="en-US" sz="1200">
                <a:uFillTx/>
              </a:rPr>
              <a:t> spinal cord</a:t>
            </a:r>
          </a:p>
          <a:p>
            <a:r>
              <a:rPr b="1" dirty="0" lang="en-US" sz="1200">
                <a:uFillTx/>
              </a:rPr>
              <a:t>at L1-L2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10"/>
      <p:bldP advAuto="4294967295" grpId="0" spid="11"/>
      <p:bldP advAuto="4294967295" grpId="0" spid="12"/>
      <p:bldP advAuto="4294967295" grpId="0" spid="13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es.jpg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294967295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8600"/>
            <a:ext cx="5715000" cy="64008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own Arrow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Down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ight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ight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Notochord</a:t>
            </a:r>
          </a:p>
          <a:p>
            <a:pPr algn="ctr"/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     stimulates :</a:t>
            </a:r>
          </a:p>
          <a:p>
            <a:pPr>
              <a:buFont charset="2" pitchFamily="2" typeface="Wingdings"/>
              <a:buChar char="q"/>
            </a:pPr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Neural tube </a:t>
            </a:r>
          </a:p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formation</a:t>
            </a:r>
          </a:p>
          <a:p>
            <a:pPr>
              <a:buFont charset="2" pitchFamily="2" typeface="Wingdings"/>
              <a:buChar char="q"/>
            </a:pPr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Vertebral column formation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Neural tube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traight Arrow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9" idx="1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traight Arrow Connector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0" idx="1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7"/>
      <p:bldP advAuto="4294967295" animBg="1" grpId="0" spid="8"/>
      <p:bldP advAuto="4294967295" animBg="1" grpId="0" spid="9"/>
      <p:bldP advAuto="4294967295" animBg="1" grpId="0" spid="10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INTRAEMBRYONIC MESODERM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990600"/>
            <a:ext cx="8534400" cy="5715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Proliferates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between  Ectoderm &amp; Endoderm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EXCEPT</a:t>
            </a:r>
            <a:r>
              <a:rPr b="1" dirty="0" lang="en-US">
                <a:solidFill>
                  <a:srgbClr val="0070C0"/>
                </a:solidFill>
                <a:uFillTx/>
              </a:rPr>
              <a:t> in the central axis of embryo where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NOTOCHORD</a:t>
            </a:r>
            <a:r>
              <a:rPr b="1" dirty="0" lang="en-US">
                <a:solidFill>
                  <a:srgbClr val="0070C0"/>
                </a:solidFill>
                <a:uFillTx/>
              </a:rPr>
              <a:t> is found.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Differentiates into 3 parts: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Paraxial mesoderm</a:t>
            </a:r>
            <a:endParaRPr b="1" dirty="0" lang="en-US">
              <a:solidFill>
                <a:srgbClr val="0070C0"/>
              </a:solidFill>
              <a:uFillTx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Intermediate mesoderm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Lateral mesoderm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Paraxial mesoderm </a:t>
            </a:r>
            <a:r>
              <a:rPr b="1" dirty="0" lang="en-US">
                <a:solidFill>
                  <a:srgbClr val="0070C0"/>
                </a:solidFill>
                <a:uFillTx/>
              </a:rPr>
              <a:t>divides into units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somites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).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Each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somite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divides into 3 parts: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</a:t>
            </a:r>
            <a:endParaRPr b="1" dirty="0" lang="en-US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Myotome</a:t>
            </a:r>
            <a:endParaRPr b="1" dirty="0" lang="en-US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Dermatome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Oval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3400" y="2514600"/>
            <a:ext cx="304800" cy="228600"/>
          </a:xfrm>
          <a:prstGeom prst="ellipse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Pi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1295400"/>
            <a:ext cx="1600200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z="2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Notochord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209800"/>
            <a:ext cx="1634999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err="1" lang="en-US" sz="2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</a:t>
            </a:r>
            <a:endParaRPr b="1" dirty="0" lang="en-US" sz="24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286000"/>
            <a:ext cx="1828800" cy="73866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z="2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</a:t>
            </a:r>
            <a:endParaRPr b="1" dirty="0" lang="en-US" sz="24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Oval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Text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295400"/>
            <a:ext cx="1699183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Neural tube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Straight Arrow Connector 2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4" idx="2"/>
            <a:endCxn id="7" idx="1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6200000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traight Arrow Connector 2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9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TextBox 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86790" y="5064830"/>
            <a:ext cx="75438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1- </a:t>
            </a:r>
            <a:r>
              <a:rPr b="1" dirty="0" err="1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</a:t>
            </a:r>
            <a:r>
              <a:rPr b="1" dirty="0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around neural tube: forms vertebral (neural) arch</a:t>
            </a:r>
          </a:p>
          <a:p>
            <a:r>
              <a:rPr b="1" dirty="0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2- </a:t>
            </a:r>
            <a:r>
              <a:rPr b="1" dirty="0" err="1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</a:t>
            </a:r>
            <a:r>
              <a:rPr b="1" dirty="0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around notochord: forms body of vertebra</a:t>
            </a:r>
          </a:p>
          <a:p>
            <a:r>
              <a:rPr b="1" dirty="0" lang="en-US" sz="20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3-Sclerotome in body wall near to neural tube &amp; notochord : forms costal process (gives ribs in thoracic region)</a:t>
            </a:r>
          </a:p>
          <a:p>
            <a:endParaRPr b="1" dirty="0" lang="en-US" sz="20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Oval 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Pie 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741633">
            <a:off x="4074963" y="3617763"/>
            <a:ext cx="381000" cy="381000"/>
          </a:xfrm>
          <a:prstGeom prst="pie">
            <a:avLst>
              <a:gd fmla="val 0" name="adj1"/>
              <a:gd fmla="val 18169713" name="adj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Pie 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Oval 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5800" y="4267200"/>
            <a:ext cx="304800" cy="228600"/>
          </a:xfrm>
          <a:prstGeom prst="ellipse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Pie 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741633">
            <a:off x="4074962" y="4227365"/>
            <a:ext cx="381000" cy="381000"/>
          </a:xfrm>
          <a:prstGeom prst="pie">
            <a:avLst>
              <a:gd fmla="val 0" name="adj1"/>
              <a:gd fmla="val 18169713" name="adj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Pie 5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Pie 5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741633">
            <a:off x="3084363" y="4227364"/>
            <a:ext cx="381000" cy="381000"/>
          </a:xfrm>
          <a:prstGeom prst="pie">
            <a:avLst>
              <a:gd fmla="val 0" name="adj1"/>
              <a:gd fmla="val 18169713" name="adj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Pie 5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Freeform 6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29000" y="4038600"/>
            <a:ext cx="2359660" cy="1082040"/>
          </a:xfrm>
          <a:custGeom>
            <a:avLst/>
            <a:gdLst>
              <a:gd fmla="*/ 441960 w 2359660" name="connsiteX0"/>
              <a:gd fmla="*/ 177800 h 1082040" name="connsiteY0"/>
              <a:gd fmla="*/ 274320 w 2359660" name="connsiteX1"/>
              <a:gd fmla="*/ 955040 h 1082040" name="connsiteY1"/>
              <a:gd fmla="*/ 2087880 w 2359660" name="connsiteX2"/>
              <a:gd fmla="*/ 939800 h 1082040" name="connsiteY2"/>
              <a:gd fmla="*/ 1905000 w 2359660" name="connsiteX3"/>
              <a:gd fmla="*/ 132080 h 1082040" name="connsiteY3"/>
              <a:gd fmla="*/ 441960 w 2359660" name="connsiteX4"/>
              <a:gd fmla="*/ 177800 h 1082040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2040" w="235966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Freeform 6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5060" y="3017520"/>
            <a:ext cx="2100580" cy="1160780"/>
          </a:xfrm>
          <a:custGeom>
            <a:avLst/>
            <a:gdLst>
              <a:gd fmla="*/ 1694180 w 2100580" name="connsiteX0"/>
              <a:gd fmla="*/ 1112520 h 1160780" name="connsiteY0"/>
              <a:gd fmla="*/ 2075180 w 2100580" name="connsiteX1"/>
              <a:gd fmla="*/ 670560 h 1160780" name="connsiteY1"/>
              <a:gd fmla="*/ 1541780 w 2100580" name="connsiteX2"/>
              <a:gd fmla="*/ 350520 h 1160780" name="connsiteY2"/>
              <a:gd fmla="*/ 1145540 w 2100580" name="connsiteX3"/>
              <a:gd fmla="*/ 381000 h 1160780" name="connsiteY3"/>
              <a:gd fmla="*/ 1038860 w 2100580" name="connsiteX4"/>
              <a:gd fmla="*/ 0 h 1160780" name="connsiteY4"/>
              <a:gd fmla="*/ 886460 w 2100580" name="connsiteX5"/>
              <a:gd fmla="*/ 381000 h 1160780" name="connsiteY5"/>
              <a:gd fmla="*/ 429260 w 2100580" name="connsiteX6"/>
              <a:gd fmla="*/ 365760 h 1160780" name="connsiteY6"/>
              <a:gd fmla="*/ 17780 w 2100580" name="connsiteX7"/>
              <a:gd fmla="*/ 685800 h 1160780" name="connsiteY7"/>
              <a:gd fmla="*/ 322580 w 2100580" name="connsiteX8"/>
              <a:gd fmla="*/ 1097280 h 1160780" name="connsiteY8"/>
              <a:gd fmla="*/ 368300 w 2100580" name="connsiteX9"/>
              <a:gd fmla="*/ 1066800 h 116078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160780" w="21005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Freeform 6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46780" y="2867660"/>
            <a:ext cx="2623820" cy="1457960"/>
          </a:xfrm>
          <a:custGeom>
            <a:avLst/>
            <a:gdLst>
              <a:gd fmla="*/ 2054860 w 2623820" name="connsiteX0"/>
              <a:gd fmla="*/ 1369060 h 1457960" name="connsiteY0"/>
              <a:gd fmla="*/ 2588260 w 2623820" name="connsiteX1"/>
              <a:gd fmla="*/ 835660 h 1457960" name="connsiteY1"/>
              <a:gd fmla="*/ 1841500 w 2623820" name="connsiteX2"/>
              <a:gd fmla="*/ 363220 h 1457960" name="connsiteY2"/>
              <a:gd fmla="*/ 1490980 w 2623820" name="connsiteX3"/>
              <a:gd fmla="*/ 424180 h 1457960" name="connsiteY3"/>
              <a:gd fmla="*/ 1323340 w 2623820" name="connsiteX4"/>
              <a:gd fmla="*/ 12700 h 1457960" name="connsiteY4"/>
              <a:gd fmla="*/ 1003300 w 2623820" name="connsiteX5"/>
              <a:gd fmla="*/ 347980 h 1457960" name="connsiteY5"/>
              <a:gd fmla="*/ 591820 w 2623820" name="connsiteX6"/>
              <a:gd fmla="*/ 317500 h 1457960" name="connsiteY6"/>
              <a:gd fmla="*/ 43180 w 2623820" name="connsiteX7"/>
              <a:gd fmla="*/ 683260 h 1457960" name="connsiteY7"/>
              <a:gd fmla="*/ 332740 w 2623820" name="connsiteX8"/>
              <a:gd fmla="*/ 1353820 h 1457960" name="connsiteY8"/>
              <a:gd fmla="*/ 363220 w 2623820" name="connsiteX9"/>
              <a:gd fmla="*/ 1308100 h 145796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457960" w="262382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Straight Arrow Connector 6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Straight Arrow Connector 7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5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Straight Arrow Connector 7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endCxn id="54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Straight Arrow Connector 7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5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Straight Arrow Connector 8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6200000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Straight Arrow Connector 8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5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TextBox 9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90800" y="2667000"/>
            <a:ext cx="301686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TextBox 9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2971800"/>
            <a:ext cx="301686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TextBox 9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3581400"/>
            <a:ext cx="301686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TextBox 9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2819400"/>
            <a:ext cx="301686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TextBox 9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3276600"/>
            <a:ext cx="301686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TextBox 9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3657600"/>
            <a:ext cx="301686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TextBox 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4000">
                <a:solidFill>
                  <a:srgbClr val="A5002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OF VERTEBRA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6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6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9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id="10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0">
                      <p:stCondLst>
                        <p:cond delay="indefinite"/>
                      </p:stCondLst>
                      <p:childTnLst>
                        <p:par>
                          <p:cTn fill="hold" id="1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4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0">
                      <p:stCondLst>
                        <p:cond delay="indefinite"/>
                      </p:stCondLst>
                      <p:childTnLst>
                        <p:par>
                          <p:cTn fill="hold" id="1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4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4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0">
                      <p:stCondLst>
                        <p:cond delay="indefinite"/>
                      </p:stCondLst>
                      <p:childTnLst>
                        <p:par>
                          <p:cTn fill="hold" id="151">
                            <p:stCondLst>
                              <p:cond delay="0"/>
                            </p:stCondLst>
                            <p:childTnLst>
                              <p:par>
                                <p:cTn fill="hold" id="15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7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0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0" spid="46"/>
      <p:bldP advAuto="4294967295" animBg="1" grpId="0" spid="50"/>
      <p:bldP advAuto="4294967295" animBg="1" grpId="0" spid="51"/>
      <p:bldP advAuto="4294967295" animBg="1" grpId="0" spid="53"/>
      <p:bldP advAuto="4294967295" animBg="1" grpId="0" spid="54"/>
      <p:bldP advAuto="4294967295" animBg="1" grpId="0" spid="55"/>
      <p:bldP advAuto="4294967295" animBg="1" grpId="0" spid="56"/>
      <p:bldP advAuto="4294967295" animBg="1" grpId="0" spid="57"/>
      <p:bldP advAuto="4294967295" animBg="1" grpId="0" spid="65"/>
      <p:bldP advAuto="4294967295" animBg="1" grpId="0" spid="66"/>
      <p:bldP advAuto="4294967295" animBg="1" grpId="0" spid="67"/>
      <p:bldP advAuto="4294967295" grpId="0" spid="91"/>
      <p:bldP advAuto="4294967295" grpId="0" spid="92"/>
      <p:bldP advAuto="4294967295" grpId="0" spid="93"/>
      <p:bldP advAuto="4294967295" grpId="0" spid="94"/>
      <p:bldP advAuto="4294967295" grpId="0" spid="95"/>
      <p:bldP advAuto="4294967295" grpId="0" spid="96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vertebral body.jpg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0" y="762000"/>
            <a:ext cx="1974900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z="1400">
                <a:uFillTx/>
              </a:rPr>
              <a:t>1- Loosely arranged cells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9800" y="762000"/>
            <a:ext cx="1849224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z="1400">
                <a:uFillTx/>
              </a:rPr>
              <a:t>2- densely packed cells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traight Arrow Connector 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3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6200000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traight Arrow Connector 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4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4"/>
    </p:bld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FORMATION OF BODY OF VERTEBRA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 4</a:t>
            </a:r>
            <a:r>
              <a:rPr b="1" baseline="30000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week, </a:t>
            </a:r>
            <a:r>
              <a:rPr b="1" dirty="0" lang="en-US">
                <a:solidFill>
                  <a:srgbClr val="0070C0"/>
                </a:solidFill>
                <a:uFillTx/>
              </a:rPr>
              <a:t>each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sclerotome</a:t>
            </a:r>
            <a:r>
              <a:rPr b="1" dirty="0" lang="en-US">
                <a:solidFill>
                  <a:srgbClr val="0070C0"/>
                </a:solidFill>
                <a:uFillTx/>
              </a:rPr>
              <a:t> is formed of: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 cranial part of loosely arranged cells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 caudal part of densely packed cells</a:t>
            </a:r>
          </a:p>
          <a:p>
            <a:pPr indent="-514350" marL="514350"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caudal part </a:t>
            </a:r>
            <a:r>
              <a:rPr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of each </a:t>
            </a:r>
            <a:r>
              <a:rPr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</a:t>
            </a:r>
            <a:r>
              <a:rPr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fuses with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the cranial part </a:t>
            </a:r>
            <a:r>
              <a:rPr b="1" dirty="0" lang="en-US">
                <a:solidFill>
                  <a:srgbClr val="0070C0"/>
                </a:solidFill>
                <a:uFillTx/>
              </a:rPr>
              <a:t>of succeeding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sclerotome</a:t>
            </a:r>
            <a:r>
              <a:rPr b="1" dirty="0" lang="en-US">
                <a:solidFill>
                  <a:srgbClr val="0070C0"/>
                </a:solidFill>
                <a:uFillTx/>
              </a:rPr>
              <a:t> to form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the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centrum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(body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primordium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)</a:t>
            </a:r>
          </a:p>
          <a:p>
            <a:pPr indent="-514350" marL="514350"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Each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centrum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develops from 2 adjacent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  <a:endParaRPr b="1" dirty="0" lang="en-US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>
              <a:buNone/>
            </a:pPr>
            <a:endParaRPr b="1" dirty="0" lang="en-US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FATE OF NOTOCHORD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 the region of the bodies of vertebrae: </a:t>
            </a:r>
            <a:r>
              <a:rPr b="1" dirty="0" lang="en-US">
                <a:solidFill>
                  <a:srgbClr val="0070C0"/>
                </a:solidFill>
                <a:uFillTx/>
              </a:rPr>
              <a:t>It degenerates 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Between bodies of vertebrae: </a:t>
            </a:r>
            <a:r>
              <a:rPr b="1" dirty="0" lang="en-US">
                <a:solidFill>
                  <a:srgbClr val="0070C0"/>
                </a:solidFill>
                <a:uFillTx/>
              </a:rPr>
              <a:t>It forms the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intervertebral</a:t>
            </a:r>
            <a:r>
              <a:rPr b="1" dirty="0" lang="en-US">
                <a:solidFill>
                  <a:srgbClr val="0070C0"/>
                </a:solidFill>
                <a:uFillTx/>
              </a:rPr>
              <a:t> discs (nucleus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pulposus</a:t>
            </a:r>
            <a:r>
              <a:rPr b="1" dirty="0" lang="en-US">
                <a:solidFill>
                  <a:srgbClr val="0070C0"/>
                </a:solidFill>
                <a:uFillTx/>
              </a:rPr>
              <a:t>).</a:t>
            </a:r>
          </a:p>
          <a:p>
            <a:pPr>
              <a:buNone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N.B.: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Annulus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fibrosus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part of the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intervertebral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discs </a:t>
            </a:r>
            <a:r>
              <a:rPr b="1" dirty="0" lang="en-US">
                <a:solidFill>
                  <a:srgbClr val="0070C0"/>
                </a:solidFill>
                <a:uFillTx/>
              </a:rPr>
              <a:t>are formed by the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mesoderm surrounding the notochord.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VERTEBRAL DEVELOPMENT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vertebral body2.jpg" id="205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1447800"/>
            <a:ext cx="8686800" cy="51816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62400" y="3581400"/>
            <a:ext cx="1571392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appear at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6</a:t>
            </a:r>
            <a:r>
              <a:rPr b="1" baseline="30000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week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286000"/>
            <a:ext cx="276038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9800" y="2819400"/>
            <a:ext cx="1258614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appear at end </a:t>
            </a:r>
          </a:p>
          <a:p>
            <a:r>
              <a:rPr b="1" dirty="0" lang="en-US" sz="1400">
                <a:uFillTx/>
              </a:rPr>
              <a:t>of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8</a:t>
            </a:r>
            <a:r>
              <a:rPr b="1" baseline="30000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week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960911"/>
            <a:ext cx="4478214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Fusion of bony halves of vertebral arch occurs at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3-5 years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traight Arrow Connector 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8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524000" y="4268688"/>
            <a:ext cx="1248507" cy="989112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5990" y="5786595"/>
            <a:ext cx="2939459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Fusion of centrum with </a:t>
            </a:r>
          </a:p>
          <a:p>
            <a:r>
              <a:rPr b="1" dirty="0" lang="en-US" sz="1400">
                <a:uFillTx/>
              </a:rPr>
              <a:t>vertebral arches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 sz="1400">
                <a:uFillTx/>
              </a:rPr>
              <a:t>occurs  at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3-6 years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traight Arrow Connector 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828800" y="5786595"/>
            <a:ext cx="1754762" cy="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57800" y="4114800"/>
            <a:ext cx="276038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5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15000" y="4343400"/>
            <a:ext cx="1526315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appear at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puberty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6324600"/>
            <a:ext cx="2627514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400">
                <a:uFillTx/>
              </a:rPr>
              <a:t>All centers unite around </a:t>
            </a:r>
            <a:r>
              <a:rPr b="1" dirty="0" lang="en-US" sz="1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25 years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5"/>
      <p:bldP advAuto="4294967295" grpId="0" spid="6"/>
      <p:bldP advAuto="4294967295" grpId="0" spid="7"/>
      <p:bldP advAuto="4294967295" grpId="0" spid="8"/>
      <p:bldP advAuto="4294967295" grpId="0" spid="11"/>
      <p:bldP advAuto="4294967295" grpId="0" spid="14"/>
      <p:bldP advAuto="4294967295" grpId="0" spid="15"/>
      <p:bldP advAuto="4294967295" grpId="0" spid="16"/>
    </p:bld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OBJECTIVES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91440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>
              <a:buNone/>
            </a:pPr>
            <a:r>
              <a:rPr b="1" dirty="0" i="1" lang="en-US">
                <a:solidFill>
                  <a:schemeClr val="accent3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 the end of the lecture, students should be able to: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List the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layers </a:t>
            </a:r>
            <a:r>
              <a:rPr b="1" dirty="0" lang="en-US">
                <a:solidFill>
                  <a:srgbClr val="0070C0"/>
                </a:solidFill>
                <a:uFillTx/>
              </a:rPr>
              <a:t>of the spinal cord and its contents.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List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subdivisions</a:t>
            </a:r>
            <a:r>
              <a:rPr b="1" dirty="0" lang="en-US">
                <a:solidFill>
                  <a:srgbClr val="0070C0"/>
                </a:solidFill>
                <a:uFillTx/>
              </a:rPr>
              <a:t> of  mantle &amp; marginal zones.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List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meningeal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layers </a:t>
            </a:r>
            <a:r>
              <a:rPr b="1" dirty="0" lang="en-US">
                <a:solidFill>
                  <a:srgbClr val="0070C0"/>
                </a:solidFill>
                <a:uFillTx/>
              </a:rPr>
              <a:t>and describe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positional changes of spinal cord.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Describe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</a:t>
            </a:r>
            <a:r>
              <a:rPr b="1" dirty="0" lang="en-US">
                <a:solidFill>
                  <a:srgbClr val="0070C0"/>
                </a:solidFill>
                <a:uFillTx/>
              </a:rPr>
              <a:t>of vertebral column from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sclerotomic</a:t>
            </a:r>
            <a:r>
              <a:rPr b="1" dirty="0" lang="en-US">
                <a:solidFill>
                  <a:srgbClr val="0070C0"/>
                </a:solidFill>
                <a:uFillTx/>
              </a:rPr>
              <a:t> portion of paraxial mesoderm.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Describe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chondrification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&amp;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ossification</a:t>
            </a:r>
            <a:r>
              <a:rPr b="1" dirty="0" lang="en-US">
                <a:solidFill>
                  <a:srgbClr val="0070C0"/>
                </a:solidFill>
                <a:uFillTx/>
              </a:rPr>
              <a:t> stages in vertebral development.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Describe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 </a:t>
            </a:r>
            <a:r>
              <a:rPr b="1" dirty="0" lang="en-US">
                <a:solidFill>
                  <a:srgbClr val="0070C0"/>
                </a:solidFill>
                <a:uFillTx/>
              </a:rPr>
              <a:t>and its types.</a:t>
            </a:r>
          </a:p>
          <a:p>
            <a:pPr algn="r">
              <a:buFont charset="2" pitchFamily="2" typeface="Wingdings"/>
              <a:buChar char="q"/>
            </a:pPr>
            <a:endParaRPr dirty="0" lang="en-US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CURVATURES OF VERTEBRAL COLUMN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876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Primary curves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(thoracic &amp; pelvic or sacral): </a:t>
            </a:r>
            <a:r>
              <a:rPr b="1" dirty="0" lang="en-US">
                <a:solidFill>
                  <a:srgbClr val="0070C0"/>
                </a:solidFill>
                <a:uFillTx/>
              </a:rPr>
              <a:t>develop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prenatally</a:t>
            </a:r>
          </a:p>
          <a:p>
            <a:pPr>
              <a:buFont charset="2" pitchFamily="2" typeface="Wingdings"/>
              <a:buChar char="q"/>
            </a:pPr>
            <a:r>
              <a:rPr b="1" dirty="0" lang="en-US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Secondary curves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>
                <a:solidFill>
                  <a:srgbClr val="0070C0"/>
                </a:solidFill>
                <a:uFillTx/>
              </a:rPr>
              <a:t>develop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postnatally</a:t>
            </a:r>
            <a:endParaRPr b="1" dirty="0" lang="en-US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Cervical: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as a result of lifting the head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Lumbar:</a:t>
            </a:r>
            <a:r>
              <a:rPr b="1" dirty="0" lang="en-US">
                <a:solidFill>
                  <a:srgbClr val="0070C0"/>
                </a:solidFill>
                <a:uFillTx/>
              </a:rPr>
              <a:t> as a result of walking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 10.jpg" id="921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 BIFIDA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600200"/>
            <a:ext cx="8610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Cause:</a:t>
            </a:r>
            <a:r>
              <a:rPr b="1" dirty="0" lang="en-US">
                <a:solidFill>
                  <a:srgbClr val="0070C0"/>
                </a:solidFill>
                <a:uFillTx/>
              </a:rPr>
              <a:t> Failure of fusion of the halves of vertebral arches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Incidence:</a:t>
            </a:r>
            <a:r>
              <a:rPr b="1" dirty="0" lang="en-US">
                <a:solidFill>
                  <a:srgbClr val="0070C0"/>
                </a:solidFill>
                <a:uFillTx/>
              </a:rPr>
              <a:t> 0.04-0.15%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Sex:</a:t>
            </a:r>
            <a:r>
              <a:rPr b="1" dirty="0" lang="en-US">
                <a:solidFill>
                  <a:srgbClr val="0070C0"/>
                </a:solidFill>
                <a:uFillTx/>
              </a:rPr>
              <a:t> more frequent in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females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Types: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occulta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(20%)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cystica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(80%)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 1.jpg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err="1" lang="en-US" sz="1400">
                <a:uFillTx/>
              </a:rPr>
              <a:t>Spina</a:t>
            </a:r>
            <a:r>
              <a:rPr b="1" dirty="0" lang="en-US" sz="1400">
                <a:uFillTx/>
              </a:rPr>
              <a:t> bifida </a:t>
            </a:r>
            <a:r>
              <a:rPr b="1" dirty="0" err="1" lang="en-US" sz="1400">
                <a:uFillTx/>
              </a:rPr>
              <a:t>occulta</a:t>
            </a:r>
            <a:endParaRPr b="1" dirty="0" lang="en-US" sz="1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err="1" lang="en-US" sz="1400">
                <a:uFillTx/>
              </a:rPr>
              <a:t>Spina</a:t>
            </a:r>
            <a:r>
              <a:rPr b="1" dirty="0" lang="en-US" sz="1400">
                <a:uFillTx/>
              </a:rPr>
              <a:t> bifida with </a:t>
            </a:r>
            <a:r>
              <a:rPr b="1" dirty="0" err="1" lang="en-US" sz="1400">
                <a:uFillTx/>
              </a:rPr>
              <a:t>meningocoele</a:t>
            </a:r>
            <a:endParaRPr b="1" dirty="0" lang="en-US" sz="1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err="1" lang="en-US" sz="1400">
                <a:uFillTx/>
              </a:rPr>
              <a:t>Spina</a:t>
            </a:r>
            <a:r>
              <a:rPr b="1" dirty="0" lang="en-US" sz="1400">
                <a:uFillTx/>
              </a:rPr>
              <a:t> bifida with  </a:t>
            </a:r>
            <a:r>
              <a:rPr b="1" dirty="0" err="1" lang="en-US" sz="1400">
                <a:uFillTx/>
              </a:rPr>
              <a:t>meningomyelocoele</a:t>
            </a:r>
            <a:endParaRPr b="1" dirty="0" lang="en-US" sz="1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err="1" lang="en-US" sz="1400">
                <a:uFillTx/>
              </a:rPr>
              <a:t>Spina</a:t>
            </a:r>
            <a:r>
              <a:rPr b="1" dirty="0" lang="en-US" sz="1400">
                <a:uFillTx/>
              </a:rPr>
              <a:t> bifida with </a:t>
            </a:r>
            <a:r>
              <a:rPr b="1" dirty="0" err="1" lang="en-US" sz="1400">
                <a:uFillTx/>
              </a:rPr>
              <a:t>myeloschisis</a:t>
            </a:r>
            <a:endParaRPr b="1" dirty="0" lang="en-US" sz="1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 BIFIDA OCCULTA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267200"/>
            <a:ext cx="8305800" cy="2286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The closed type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Only one vertebra is affected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No clinical symptoms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Skin overlying it is intact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Sometimes covered by a tuft of hair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 2.jpg" id="205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 BIFIDA CYSTICA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5">
              <a:lumMod val="40000"/>
              <a:lumOff val="6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With </a:t>
            </a:r>
            <a:r>
              <a:rPr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meningomyelocoele</a:t>
            </a:r>
            <a:endParaRPr dirty="0" lang="en-US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5">
              <a:lumMod val="40000"/>
              <a:lumOff val="6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With </a:t>
            </a:r>
            <a:r>
              <a:rPr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myeloschisis</a:t>
            </a:r>
            <a:endParaRPr dirty="0" lang="en-US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3.jpg" id="307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 4.jpg" id="3075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it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 BIFIDA CYSTICA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The open type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Neurological symptoms are present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Subdivided into: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 with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meningocoele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>
                <a:solidFill>
                  <a:srgbClr val="0070C0"/>
                </a:solidFill>
                <a:uFillTx/>
              </a:rPr>
              <a:t>protrusion of sac containing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meninges</a:t>
            </a:r>
            <a:r>
              <a:rPr b="1" dirty="0" lang="en-US">
                <a:solidFill>
                  <a:srgbClr val="0070C0"/>
                </a:solidFill>
                <a:uFillTx/>
              </a:rPr>
              <a:t> &amp; cerebrospinal fluid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 with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meningomyelocoele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>
                <a:solidFill>
                  <a:srgbClr val="0070C0"/>
                </a:solidFill>
                <a:uFillTx/>
              </a:rPr>
              <a:t>protrusion of sac containing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meninges</a:t>
            </a:r>
            <a:r>
              <a:rPr b="1" dirty="0" lang="en-US">
                <a:solidFill>
                  <a:srgbClr val="0070C0"/>
                </a:solidFill>
                <a:uFillTx/>
              </a:rPr>
              <a:t> with spinal cord and/or nerve roots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 bifida with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myeloschisis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>
                <a:solidFill>
                  <a:srgbClr val="0070C0"/>
                </a:solidFill>
                <a:uFillTx/>
              </a:rPr>
              <a:t>spinal cord is open due to failure of fusion of neural folds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SUMMARY OF DEVELOPMENT OF </a:t>
            </a:r>
            <a:r>
              <a:rPr b="1" dirty="0" lang="en-US" sz="6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SPINAL CORD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524000"/>
            <a:ext cx="8686800" cy="5334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The spinal cord develops from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caudal 2/3 of the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ectodermal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neural tube.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Layers of spinal cord are (from inside outward):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ventricular,</a:t>
            </a:r>
            <a:r>
              <a:rPr b="1" dirty="0" lang="en-US">
                <a:solidFill>
                  <a:srgbClr val="0070C0"/>
                </a:solidFill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mantle</a:t>
            </a:r>
            <a:r>
              <a:rPr b="1" dirty="0" lang="en-US">
                <a:solidFill>
                  <a:srgbClr val="0070C0"/>
                </a:solidFill>
                <a:uFillTx/>
              </a:rPr>
              <a:t> (future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grey</a:t>
            </a:r>
            <a:r>
              <a:rPr b="1" dirty="0" lang="en-US">
                <a:solidFill>
                  <a:srgbClr val="0070C0"/>
                </a:solidFill>
                <a:uFillTx/>
              </a:rPr>
              <a:t> matter) and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marginal </a:t>
            </a:r>
            <a:r>
              <a:rPr b="1" dirty="0" lang="en-US">
                <a:solidFill>
                  <a:srgbClr val="0070C0"/>
                </a:solidFill>
                <a:uFillTx/>
              </a:rPr>
              <a:t>(future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white</a:t>
            </a:r>
            <a:r>
              <a:rPr b="1" dirty="0" lang="en-US">
                <a:solidFill>
                  <a:srgbClr val="0070C0"/>
                </a:solidFill>
                <a:uFillTx/>
              </a:rPr>
              <a:t> matter).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Mantle layer differentiates into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dorsal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alar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plate </a:t>
            </a:r>
            <a:r>
              <a:rPr b="1" dirty="0" lang="en-US">
                <a:solidFill>
                  <a:srgbClr val="0070C0"/>
                </a:solidFill>
                <a:uFillTx/>
              </a:rPr>
              <a:t>(with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sensory </a:t>
            </a:r>
            <a:r>
              <a:rPr b="1" dirty="0" lang="en-US">
                <a:solidFill>
                  <a:srgbClr val="0070C0"/>
                </a:solidFill>
                <a:uFillTx/>
              </a:rPr>
              <a:t>neurons) &amp;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ventral basal plate </a:t>
            </a:r>
            <a:r>
              <a:rPr b="1" dirty="0" lang="en-US">
                <a:solidFill>
                  <a:srgbClr val="0070C0"/>
                </a:solidFill>
                <a:uFillTx/>
              </a:rPr>
              <a:t>(with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motor</a:t>
            </a:r>
            <a:r>
              <a:rPr b="1" dirty="0" lang="en-US">
                <a:solidFill>
                  <a:srgbClr val="0070C0"/>
                </a:solidFill>
                <a:uFillTx/>
              </a:rPr>
              <a:t> neurons) separated by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sulcus</a:t>
            </a:r>
            <a:r>
              <a:rPr b="1" dirty="0" lang="en-US">
                <a:solidFill>
                  <a:srgbClr val="0070C0"/>
                </a:solidFill>
                <a:uFillTx/>
              </a:rPr>
              <a:t>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limitans</a:t>
            </a:r>
            <a:r>
              <a:rPr b="1" dirty="0" lang="en-US">
                <a:solidFill>
                  <a:srgbClr val="0070C0"/>
                </a:solidFill>
                <a:uFillTx/>
              </a:rPr>
              <a:t>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Marginal layer is divided into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dorsal, lateral &amp; ventral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funiculus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</a:p>
          <a:p>
            <a:pPr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  <a:p>
            <a:pPr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SUMMARY OF DEVELOPMENT OF </a:t>
            </a:r>
            <a:r>
              <a:rPr b="1" dirty="0" lang="en-US" sz="6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SPINAL CORD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600200"/>
            <a:ext cx="85344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Myelination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of nerve fibers starts at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4</a:t>
            </a:r>
            <a:r>
              <a:rPr b="1" baseline="30000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month </a:t>
            </a:r>
            <a:r>
              <a:rPr b="1" dirty="0" lang="en-US">
                <a:solidFill>
                  <a:srgbClr val="0070C0"/>
                </a:solidFill>
                <a:uFillTx/>
              </a:rPr>
              <a:t>&amp; continues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during the 1</a:t>
            </a:r>
            <a:r>
              <a:rPr b="1" baseline="30000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st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postnatal period. Motor fibers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myelinate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before sensory fibers.</a:t>
            </a:r>
          </a:p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Meninges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are 3 membranous sac covering the neural tube (from outside inward): 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dura</a:t>
            </a:r>
            <a:r>
              <a:rPr b="1" dirty="0" lang="en-US">
                <a:solidFill>
                  <a:srgbClr val="0070C0"/>
                </a:solidFill>
                <a:uFillTx/>
              </a:rPr>
              <a:t> (</a:t>
            </a:r>
            <a:r>
              <a:rPr b="1" dirty="0" err="1" lang="en-US">
                <a:solidFill>
                  <a:srgbClr val="0070C0"/>
                </a:solidFill>
                <a:uFillTx/>
              </a:rPr>
              <a:t>mesodermal</a:t>
            </a:r>
            <a:r>
              <a:rPr b="1" dirty="0" lang="en-US">
                <a:solidFill>
                  <a:srgbClr val="0070C0"/>
                </a:solidFill>
                <a:uFillTx/>
              </a:rPr>
              <a:t> in origin),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arachnoid</a:t>
            </a:r>
            <a:r>
              <a:rPr b="1" dirty="0" lang="en-US">
                <a:solidFill>
                  <a:srgbClr val="0070C0"/>
                </a:solidFill>
                <a:uFillTx/>
              </a:rPr>
              <a:t> and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pia</a:t>
            </a:r>
            <a:r>
              <a:rPr b="1" dirty="0" lang="en-US">
                <a:solidFill>
                  <a:srgbClr val="0070C0"/>
                </a:solidFill>
                <a:uFillTx/>
              </a:rPr>
              <a:t> (both are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ectodermal</a:t>
            </a:r>
            <a:r>
              <a:rPr b="1" dirty="0" lang="en-US">
                <a:solidFill>
                  <a:srgbClr val="0070C0"/>
                </a:solidFill>
                <a:uFillTx/>
              </a:rPr>
              <a:t> in origin).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 cavity between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arachnoid</a:t>
            </a:r>
            <a:r>
              <a:rPr b="1" dirty="0" lang="en-US">
                <a:solidFill>
                  <a:srgbClr val="0070C0"/>
                </a:solidFill>
                <a:uFillTx/>
              </a:rPr>
              <a:t> &amp;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pia</a:t>
            </a:r>
            <a:r>
              <a:rPr b="1" dirty="0" lang="en-US">
                <a:solidFill>
                  <a:srgbClr val="0070C0"/>
                </a:solidFill>
                <a:uFillTx/>
              </a:rPr>
              <a:t> matters (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subarachnoid space</a:t>
            </a:r>
            <a:r>
              <a:rPr b="1" dirty="0" lang="en-US">
                <a:solidFill>
                  <a:srgbClr val="0070C0"/>
                </a:solidFill>
                <a:uFillTx/>
              </a:rPr>
              <a:t>) contains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cerebrospinal fluid.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During development the end of spinal cord shifts its position: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 24 weeks (level of S1), at birth (level of L3), adult position (level of L1-L2).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SUMMARY OF DEVELOPMENT OF </a:t>
            </a:r>
            <a:r>
              <a:rPr b="1" dirty="0" lang="en-US" sz="6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VERTEBRAL COLUMN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0"/>
            <a:ext cx="83820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Vertebral column </a:t>
            </a:r>
            <a:r>
              <a:rPr b="1" dirty="0" lang="en-US">
                <a:solidFill>
                  <a:srgbClr val="0070C0"/>
                </a:solidFill>
                <a:uFillTx/>
              </a:rPr>
              <a:t>develops from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sclerotomic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portion of paraxial mesoderm.</a:t>
            </a:r>
          </a:p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uFillTx/>
              </a:rPr>
              <a:t>Sclerotome</a:t>
            </a:r>
            <a:r>
              <a:rPr b="1" dirty="0" lang="en-US">
                <a:solidFill>
                  <a:srgbClr val="0070C0"/>
                </a:solidFill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around neural tube </a:t>
            </a:r>
            <a:r>
              <a:rPr b="1" dirty="0" lang="en-US">
                <a:solidFill>
                  <a:srgbClr val="0070C0"/>
                </a:solidFill>
                <a:uFillTx/>
              </a:rPr>
              <a:t>forms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vertebral (neural) arch.</a:t>
            </a:r>
          </a:p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uFillTx/>
              </a:rPr>
              <a:t>Sclerotome</a:t>
            </a:r>
            <a:r>
              <a:rPr b="1" dirty="0" lang="en-US">
                <a:solidFill>
                  <a:srgbClr val="0070C0"/>
                </a:solidFill>
                <a:uFillTx/>
              </a:rPr>
              <a:t> around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notochord </a:t>
            </a:r>
            <a:r>
              <a:rPr b="1" dirty="0" lang="en-US">
                <a:solidFill>
                  <a:srgbClr val="0070C0"/>
                </a:solidFill>
                <a:uFillTx/>
              </a:rPr>
              <a:t>forms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body of vertebra. Each body develops from 2 adjacent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sclerotomes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Notochord</a:t>
            </a:r>
            <a:r>
              <a:rPr b="1" dirty="0" lang="en-US">
                <a:solidFill>
                  <a:srgbClr val="0070C0"/>
                </a:solidFill>
                <a:uFillTx/>
              </a:rPr>
              <a:t> forms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nucleus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pulposus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portion of the </a:t>
            </a: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intervertebral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discs.</a:t>
            </a:r>
          </a:p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Chondrification</a:t>
            </a:r>
            <a:r>
              <a:rPr b="1" dirty="0" lang="en-US">
                <a:solidFill>
                  <a:srgbClr val="0070C0"/>
                </a:solidFill>
                <a:uFillTx/>
              </a:rPr>
              <a:t> centers appear at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6</a:t>
            </a:r>
            <a:r>
              <a:rPr b="1" baseline="30000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week.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Three primary ossification centers </a:t>
            </a:r>
            <a:r>
              <a:rPr b="1" dirty="0" lang="en-US">
                <a:solidFill>
                  <a:srgbClr val="0070C0"/>
                </a:solidFill>
                <a:uFillTx/>
              </a:rPr>
              <a:t>appear at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8</a:t>
            </a:r>
            <a:r>
              <a:rPr b="1" baseline="30000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week.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SUMMARY OF DEVELOPMENT OF </a:t>
            </a:r>
            <a:r>
              <a:rPr b="1" dirty="0" lang="en-US" sz="6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VERTEBRAL COLUMN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876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Fusion between halves of neural arch </a:t>
            </a:r>
            <a:r>
              <a:rPr b="1" dirty="0" lang="en-US">
                <a:solidFill>
                  <a:srgbClr val="0070C0"/>
                </a:solidFill>
                <a:uFillTx/>
              </a:rPr>
              <a:t>occurs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 3-5 years</a:t>
            </a:r>
            <a:r>
              <a:rPr b="1" dirty="0" lang="en-US">
                <a:solidFill>
                  <a:srgbClr val="0070C0"/>
                </a:solidFill>
                <a:uFillTx/>
              </a:rPr>
              <a:t>,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between neural arch &amp; body </a:t>
            </a:r>
            <a:r>
              <a:rPr b="1" dirty="0" lang="en-US">
                <a:solidFill>
                  <a:srgbClr val="0070C0"/>
                </a:solidFill>
                <a:uFillTx/>
              </a:rPr>
              <a:t>at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3-6 years.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Five secondary ossification </a:t>
            </a:r>
            <a:r>
              <a:rPr b="1" dirty="0" lang="en-US">
                <a:solidFill>
                  <a:srgbClr val="0070C0"/>
                </a:solidFill>
                <a:uFillTx/>
              </a:rPr>
              <a:t>centers appear at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puberty</a:t>
            </a:r>
            <a:r>
              <a:rPr b="1" dirty="0" lang="en-US">
                <a:solidFill>
                  <a:srgbClr val="0070C0"/>
                </a:solidFill>
                <a:uFillTx/>
              </a:rPr>
              <a:t> and fuse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around 25 years</a:t>
            </a:r>
            <a:r>
              <a:rPr b="1" dirty="0" lang="en-US">
                <a:solidFill>
                  <a:srgbClr val="0070C0"/>
                </a:solidFill>
                <a:uFillTx/>
              </a:rPr>
              <a:t>.</a:t>
            </a:r>
          </a:p>
          <a:p>
            <a:pPr>
              <a:buFont charset="2" pitchFamily="2" typeface="Wingdings"/>
              <a:buChar char="q"/>
            </a:pPr>
            <a:r>
              <a:rPr b="1" dirty="0" err="1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 </a:t>
            </a:r>
            <a:r>
              <a:rPr b="1" dirty="0" lang="en-US">
                <a:solidFill>
                  <a:srgbClr val="0070C0"/>
                </a:solidFill>
                <a:uFillTx/>
              </a:rPr>
              <a:t>is due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failure of fusion of the halves of the neural (vertebral) arch. </a:t>
            </a:r>
            <a:r>
              <a:rPr b="1" dirty="0" lang="en-US">
                <a:solidFill>
                  <a:srgbClr val="0070C0"/>
                </a:solidFill>
                <a:uFillTx/>
              </a:rPr>
              <a:t>It may be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occulta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(20%, closed type, no symptoms) or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cystica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(80%, open type, with symptoms).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Untitled-23" id="4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1371600"/>
            <a:ext cx="3944937" cy="2447925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0027" id="5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990600"/>
            <a:ext cx="4254500" cy="351155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ight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own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ight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>
                <a:uFillTx/>
              </a:rPr>
              <a:t>Amniotic  </a:t>
            </a:r>
          </a:p>
          <a:p>
            <a:r>
              <a:rPr b="1" dirty="0" lang="en-US">
                <a:uFillTx/>
              </a:rPr>
              <a:t>cavity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Arrow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0" idx="1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>
                <a:uFillTx/>
              </a:rPr>
              <a:t>Yolk sac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Straight Arrow Connector 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5" idx="1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Right Bracket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95600" y="2819400"/>
            <a:ext cx="152400" cy="381000"/>
          </a:xfrm>
          <a:prstGeom prst="rightBracke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TextBox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2819400"/>
            <a:ext cx="1066800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z="20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Embryo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Freeform 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4140" y="1887220"/>
            <a:ext cx="995680" cy="1541780"/>
          </a:xfrm>
          <a:custGeom>
            <a:avLst/>
            <a:gdLst>
              <a:gd fmla="*/ 835660 w 995680" name="connsiteX0"/>
              <a:gd fmla="*/ 454660 h 1541780" name="connsiteY0"/>
              <a:gd fmla="*/ 683260 w 995680" name="connsiteX1"/>
              <a:gd fmla="*/ 165100 h 1541780" name="connsiteY1"/>
              <a:gd fmla="*/ 317500 w 995680" name="connsiteX2"/>
              <a:gd fmla="*/ 104140 h 1541780" name="connsiteY2"/>
              <a:gd fmla="*/ 12700 w 995680" name="connsiteX3"/>
              <a:gd fmla="*/ 668020 h 1541780" name="connsiteY3"/>
              <a:gd fmla="*/ 241300 w 995680" name="connsiteX4"/>
              <a:gd fmla="*/ 1353820 h 1541780" name="connsiteY4"/>
              <a:gd fmla="*/ 805180 w 995680" name="connsiteX5"/>
              <a:gd fmla="*/ 1399540 h 1541780" name="connsiteY5"/>
              <a:gd fmla="*/ 942340 w 995680" name="connsiteX6"/>
              <a:gd fmla="*/ 500380 h 1541780" name="connsiteY6"/>
              <a:gd fmla="*/ 485140 w 995680" name="connsiteX7"/>
              <a:gd fmla="*/ 73660 h 1541780" name="connsiteY7"/>
              <a:gd fmla="*/ 515620 w 995680" name="connsiteX8"/>
              <a:gd fmla="*/ 58420 h 1541780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41780" w="9956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TextBox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24600" y="533400"/>
            <a:ext cx="1168525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24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Embryo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traight Arrow Connector 2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27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8"/>
      <p:bldP advAuto="4294967295" animBg="1" grpId="0" spid="9"/>
      <p:bldP advAuto="4294967295" animBg="1" grpId="0" spid="10"/>
      <p:bldP advAuto="4294967295" animBg="1" grpId="0" spid="15"/>
      <p:bldP advAuto="4294967295" animBg="1" grpId="0" spid="19"/>
      <p:bldP advAuto="4294967295" animBg="1" grpId="0" spid="26"/>
      <p:bldP advAuto="4294967295" grpId="0" spid="27"/>
    </p:bld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it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QUESTION 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Which one of the following regions of spinal cord contains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cell bodies of sensory neurons?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rgbClr val="0070C0"/>
                </a:solidFill>
                <a:uFillTx/>
              </a:rPr>
              <a:t>Alar</a:t>
            </a:r>
            <a:r>
              <a:rPr b="1" dirty="0" lang="en-US">
                <a:solidFill>
                  <a:srgbClr val="0070C0"/>
                </a:solidFill>
                <a:uFillTx/>
              </a:rPr>
              <a:t> plate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Ventricular zone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Basal plate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Dorsal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funiculus</a:t>
            </a:r>
            <a:endParaRPr b="1" dirty="0" lang="en-US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Left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uFillTx/>
              </a:rPr>
              <a:t>Prof. Ahmed </a:t>
            </a:r>
            <a:r>
              <a:rPr b="1" dirty="0" err="1" lang="en-US">
                <a:uFillTx/>
              </a:rPr>
              <a:t>Fathalla</a:t>
            </a:r>
            <a:r>
              <a:rPr b="1" dirty="0" lang="en-US"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9"/>
    </p:bld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QUESTION 2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-514350" marL="514350"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At which one of the following periods of life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fusion between vertebral arch &amp; body of vertebra occurs</a:t>
            </a:r>
            <a:r>
              <a:rPr b="1" dirty="0" lang="en-US">
                <a:solidFill>
                  <a:srgbClr val="0070C0"/>
                </a:solidFill>
                <a:uFillTx/>
              </a:rPr>
              <a:t>?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8</a:t>
            </a:r>
            <a:r>
              <a:rPr b="1" baseline="30000" dirty="0" lang="en-US">
                <a:solidFill>
                  <a:srgbClr val="0070C0"/>
                </a:solidFill>
                <a:uFillTx/>
              </a:rPr>
              <a:t>th</a:t>
            </a:r>
            <a:r>
              <a:rPr b="1" dirty="0" lang="en-US">
                <a:solidFill>
                  <a:srgbClr val="0070C0"/>
                </a:solidFill>
                <a:uFillTx/>
              </a:rPr>
              <a:t> week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Puberty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3-6 years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Around 25 years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Left Arrow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uFillTx/>
              </a:rPr>
              <a:t>Prof. Ahmed </a:t>
            </a:r>
            <a:r>
              <a:rPr b="1" dirty="0" err="1" lang="en-US">
                <a:uFillTx/>
              </a:rPr>
              <a:t>Fathalla</a:t>
            </a:r>
            <a:r>
              <a:rPr b="1" dirty="0" lang="en-US"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</p:bld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QUESTION 3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Regarding </a:t>
            </a:r>
            <a:r>
              <a:rPr b="1" dirty="0" err="1" lang="en-US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spina</a:t>
            </a:r>
            <a:r>
              <a:rPr b="1" dirty="0" lang="en-US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bifida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which one of the following statements is correct?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The closed type is more frequent than the open type.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The closed type presents with clinical symptoms.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>
                <a:solidFill>
                  <a:srgbClr val="0070C0"/>
                </a:solidFill>
                <a:uFillTx/>
              </a:rPr>
              <a:t>Spina</a:t>
            </a:r>
            <a:r>
              <a:rPr b="1" dirty="0" lang="en-US">
                <a:solidFill>
                  <a:srgbClr val="0070C0"/>
                </a:solidFill>
                <a:uFillTx/>
              </a:rPr>
              <a:t> bifida is due to failure of fusion between the halves of vertebral arch.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In cases of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spina</a:t>
            </a:r>
            <a:r>
              <a:rPr b="1" dirty="0" lang="en-US">
                <a:solidFill>
                  <a:srgbClr val="0070C0"/>
                </a:solidFill>
                <a:uFillTx/>
              </a:rPr>
              <a:t> bifida with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meningocoele</a:t>
            </a:r>
            <a:r>
              <a:rPr b="1" dirty="0" lang="en-US">
                <a:solidFill>
                  <a:srgbClr val="0070C0"/>
                </a:solidFill>
                <a:uFillTx/>
              </a:rPr>
              <a:t>, the spinal cord is open.</a:t>
            </a:r>
          </a:p>
          <a:p>
            <a:pPr indent="-514350" marL="514350">
              <a:buFont typeface="+mj-lt"/>
              <a:buAutoNum type="arabicPeriod"/>
            </a:pPr>
            <a:endParaRPr b="1" dirty="0" lang="en-US">
              <a:solidFill>
                <a:srgbClr val="0070C0"/>
              </a:solidFill>
              <a:uFillTx/>
            </a:endParaRPr>
          </a:p>
          <a:p>
            <a:pPr indent="-514350" marL="514350">
              <a:buFont typeface="+mj-lt"/>
              <a:buAutoNum type="arabicPeriod"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Left Arrow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</p:bld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Program Files\Microsoft Office\MEDIA\CAGCAT10\j0281904.wmf" id="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184150"/>
            <a:ext cx="8229600" cy="6172200"/>
          </a:xfrm>
          <a:prstGeom prst="rect">
            <a:avLst/>
          </a:prstGeom>
          <a:ln cap="sq" w="190500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81200" y="2438400"/>
            <a:ext cx="5692584" cy="160043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8000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82" typeface="Algerian"/>
                <a:cs charset="0" pitchFamily="18" typeface="Times New Roman"/>
              </a:rPr>
              <a:t>THANK YOU</a:t>
            </a: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/>
            <a:r>
              <a:rPr b="1" dirty="0" lang="en-US" sz="4800">
                <a:solidFill>
                  <a:schemeClr val="accent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OF SPINAL CORD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es.jpg" id="2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228600"/>
            <a:ext cx="5715000" cy="64008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9801" y="304800"/>
            <a:ext cx="3124199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z="160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OF NEURAL TUBE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9800" y="762000"/>
            <a:ext cx="3149452" cy="280076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>
              <a:buFont charset="2" pitchFamily="2" typeface="Wingdings"/>
              <a:buChar char="q"/>
            </a:pPr>
            <a:r>
              <a:rPr b="1" dirty="0" err="1" lang="en-US" sz="1600">
                <a:solidFill>
                  <a:srgbClr val="0070C0"/>
                </a:solidFill>
                <a:uFillTx/>
              </a:rPr>
              <a:t>Ectodermal</a:t>
            </a:r>
            <a:r>
              <a:rPr b="1" dirty="0" lang="en-US" sz="1600">
                <a:solidFill>
                  <a:srgbClr val="0070C0"/>
                </a:solidFill>
                <a:uFillTx/>
              </a:rPr>
              <a:t> cells dorsal to </a:t>
            </a:r>
          </a:p>
          <a:p>
            <a:r>
              <a:rPr b="1" dirty="0" lang="en-US" sz="1600">
                <a:solidFill>
                  <a:srgbClr val="0070C0"/>
                </a:solidFill>
                <a:uFillTx/>
              </a:rPr>
              <a:t>notochord thickens to form</a:t>
            </a:r>
          </a:p>
          <a:p>
            <a:r>
              <a:rPr b="1" dirty="0" lang="en-US" sz="1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neural plate</a:t>
            </a:r>
            <a:r>
              <a:rPr b="1" dirty="0" lang="en-US" sz="1600">
                <a:solidFill>
                  <a:schemeClr val="accent6">
                    <a:lumMod val="75000"/>
                  </a:schemeClr>
                </a:solidFill>
                <a:uFillTx/>
              </a:rPr>
              <a:t>.</a:t>
            </a:r>
          </a:p>
          <a:p>
            <a:endParaRPr b="1" dirty="0" lang="en-US" sz="1600">
              <a:solidFill>
                <a:srgbClr val="0070C0"/>
              </a:solidFill>
              <a:uFillTx/>
            </a:endParaRPr>
          </a:p>
          <a:p>
            <a:pPr>
              <a:buFont charset="2" pitchFamily="2" typeface="Wingdings"/>
              <a:buChar char="q"/>
            </a:pPr>
            <a:r>
              <a:rPr b="1" dirty="0" lang="en-US" sz="1600">
                <a:solidFill>
                  <a:srgbClr val="0070C0"/>
                </a:solidFill>
                <a:uFillTx/>
              </a:rPr>
              <a:t>A longitudinal groove develops</a:t>
            </a:r>
          </a:p>
          <a:p>
            <a:r>
              <a:rPr b="1" dirty="0" lang="en-US" sz="1600">
                <a:solidFill>
                  <a:srgbClr val="0070C0"/>
                </a:solidFill>
                <a:uFillTx/>
              </a:rPr>
              <a:t>in the neural plate </a:t>
            </a:r>
            <a:r>
              <a:rPr b="1" dirty="0" lang="en-US" sz="1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(neural groove).</a:t>
            </a:r>
          </a:p>
          <a:p>
            <a:endParaRPr b="1" dirty="0" lang="en-US" sz="1600">
              <a:solidFill>
                <a:srgbClr val="0070C0"/>
              </a:solidFill>
              <a:uFillTx/>
            </a:endParaRPr>
          </a:p>
          <a:p>
            <a:pPr>
              <a:buFont charset="2" pitchFamily="2" typeface="Wingdings"/>
              <a:buChar char="q"/>
            </a:pPr>
            <a:r>
              <a:rPr b="1" dirty="0" lang="en-US" sz="1600">
                <a:solidFill>
                  <a:srgbClr val="0070C0"/>
                </a:solidFill>
                <a:uFillTx/>
              </a:rPr>
              <a:t>The margins of the neural plate </a:t>
            </a:r>
          </a:p>
          <a:p>
            <a:r>
              <a:rPr b="1" dirty="0" lang="en-US" sz="1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(neural folds) </a:t>
            </a:r>
            <a:r>
              <a:rPr b="1" dirty="0" lang="en-US" sz="1600">
                <a:solidFill>
                  <a:srgbClr val="0070C0"/>
                </a:solidFill>
                <a:uFillTx/>
              </a:rPr>
              <a:t>approach to each </a:t>
            </a:r>
          </a:p>
          <a:p>
            <a:r>
              <a:rPr b="1" dirty="0" lang="en-US" sz="1600">
                <a:solidFill>
                  <a:srgbClr val="0070C0"/>
                </a:solidFill>
                <a:uFillTx/>
              </a:rPr>
              <a:t>other and fuse to form the </a:t>
            </a:r>
          </a:p>
          <a:p>
            <a:r>
              <a:rPr b="1" dirty="0" lang="en-US" sz="1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neural tube</a:t>
            </a:r>
            <a:r>
              <a:rPr b="1" dirty="0" lang="en-US" sz="1600">
                <a:solidFill>
                  <a:schemeClr val="accent6">
                    <a:lumMod val="75000"/>
                  </a:schemeClr>
                </a:solidFill>
                <a:uFillTx/>
              </a:rPr>
              <a:t>.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traight Arrow Connector 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traight Arrow Connector 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traight Arrow Connector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Arrow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8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1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3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6"/>
                                        <p:tgtEl>
                                          <p:spTgt spid="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9"/>
                                        <p:tgtEl>
                                          <p:spTgt spid="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2"/>
                                        <p:tgtEl>
                                          <p:spTgt spid="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OF SPINAL CORD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>
              <a:buFont charset="2" pitchFamily="2" typeface="Wingdings"/>
              <a:buChar char="q"/>
            </a:pPr>
            <a:r>
              <a:rPr b="1" dirty="0" lang="en-US" sz="3600">
                <a:solidFill>
                  <a:srgbClr val="0070C0"/>
                </a:solidFill>
                <a:uFillTx/>
              </a:rPr>
              <a:t>The spinal cord develops from the </a:t>
            </a:r>
            <a:r>
              <a:rPr b="1" dirty="0" lang="en-US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caudal 2/3 of the neural tube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1.png" id="307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400" y="1417638"/>
            <a:ext cx="3733800" cy="4953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DEVELOPMENT OF SPINAL CORD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3400" y="1600200"/>
            <a:ext cx="45720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None/>
            </a:pPr>
            <a:r>
              <a:rPr b="1" dirty="0" lang="en-US">
                <a:solidFill>
                  <a:srgbClr val="0070C0"/>
                </a:solidFill>
                <a:uFillTx/>
              </a:rPr>
              <a:t>The cells of neural tube form: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An inner </a:t>
            </a:r>
            <a:r>
              <a:rPr b="1" dirty="0" lang="en-US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ventricular zone </a:t>
            </a:r>
            <a:r>
              <a:rPr b="1" dirty="0" lang="en-US">
                <a:solidFill>
                  <a:srgbClr val="0070C0"/>
                </a:solidFill>
                <a:uFillTx/>
              </a:rPr>
              <a:t>of undifferentiated cells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 middle </a:t>
            </a:r>
            <a:r>
              <a:rPr b="1" dirty="0" lang="en-US">
                <a:solidFill>
                  <a:srgbClr val="F923D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mantle zone</a:t>
            </a:r>
            <a:r>
              <a:rPr b="1" dirty="0" lang="en-US">
                <a:solidFill>
                  <a:srgbClr val="F923DA"/>
                </a:solidFill>
                <a:uFillTx/>
              </a:rPr>
              <a:t> </a:t>
            </a:r>
            <a:r>
              <a:rPr b="1" dirty="0" lang="en-US">
                <a:solidFill>
                  <a:srgbClr val="0070C0"/>
                </a:solidFill>
                <a:uFillTx/>
              </a:rPr>
              <a:t>of cell bodies of neurons </a:t>
            </a:r>
            <a:r>
              <a:rPr b="1" dirty="0" lang="en-US">
                <a:solidFill>
                  <a:srgbClr val="F923D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(future grey matter)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An outer </a:t>
            </a:r>
            <a:r>
              <a:rPr b="1" dirty="0" lang="en-US">
                <a:solidFill>
                  <a:srgbClr val="0091F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marginal zone </a:t>
            </a:r>
            <a:r>
              <a:rPr b="1" dirty="0" lang="en-US">
                <a:solidFill>
                  <a:srgbClr val="0070C0"/>
                </a:solidFill>
                <a:uFillTx/>
              </a:rPr>
              <a:t>of nerve fibers or axons of neurons </a:t>
            </a:r>
            <a:r>
              <a:rPr b="1" dirty="0" lang="en-US">
                <a:solidFill>
                  <a:srgbClr val="0091F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(future white matter)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2.png" id="409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Arrow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traight Arrow Connector 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traight Arrow Connector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MANTLE LAYER OF SPINAL CORD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4648200"/>
            <a:ext cx="8686800" cy="2057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Neurons of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mantle laye</a:t>
            </a:r>
            <a:r>
              <a:rPr b="1" dirty="0" lang="en-US">
                <a:solidFill>
                  <a:srgbClr val="0070C0"/>
                </a:solidFill>
                <a:uFillTx/>
              </a:rPr>
              <a:t>r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(future grey matter) </a:t>
            </a:r>
            <a:r>
              <a:rPr b="1" dirty="0" lang="en-US">
                <a:solidFill>
                  <a:srgbClr val="0070C0"/>
                </a:solidFill>
                <a:uFillTx/>
              </a:rPr>
              <a:t>differentiate into: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 dorsal </a:t>
            </a:r>
            <a:r>
              <a:rPr b="1" dirty="0" err="1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alar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plate (future dorsal horn): </a:t>
            </a:r>
            <a:r>
              <a:rPr b="1" dirty="0" lang="en-US">
                <a:solidFill>
                  <a:srgbClr val="0070C0"/>
                </a:solidFill>
                <a:uFillTx/>
              </a:rPr>
              <a:t>containing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sensory</a:t>
            </a:r>
            <a:r>
              <a:rPr b="1" dirty="0" lang="en-US">
                <a:solidFill>
                  <a:srgbClr val="0070C0"/>
                </a:solidFill>
                <a:uFillTx/>
              </a:rPr>
              <a:t> neurons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 ventral basal plate (future ventral horn): </a:t>
            </a:r>
            <a:r>
              <a:rPr b="1" dirty="0" lang="en-US">
                <a:solidFill>
                  <a:srgbClr val="0070C0"/>
                </a:solidFill>
                <a:uFillTx/>
              </a:rPr>
              <a:t>containing </a:t>
            </a:r>
            <a:r>
              <a:rPr b="1" dirty="0" lang="en-US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motor </a:t>
            </a:r>
            <a:r>
              <a:rPr b="1" dirty="0" lang="en-US">
                <a:solidFill>
                  <a:srgbClr val="0070C0"/>
                </a:solidFill>
                <a:uFillTx/>
              </a:rPr>
              <a:t>neurons</a:t>
            </a:r>
          </a:p>
          <a:p>
            <a:pPr indent="-514350" marL="514350"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The 2 areas are separated by a longitudinal groove (</a:t>
            </a:r>
            <a:r>
              <a:rPr b="1" dirty="0" err="1" lang="en-US">
                <a:solidFill>
                  <a:srgbClr val="0070C0"/>
                </a:solidFill>
                <a:uFillTx/>
              </a:rPr>
              <a:t>sulcus</a:t>
            </a:r>
            <a:r>
              <a:rPr b="1" dirty="0" lang="en-US">
                <a:solidFill>
                  <a:srgbClr val="0070C0"/>
                </a:solidFill>
                <a:uFillTx/>
              </a:rPr>
              <a:t>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limitans</a:t>
            </a:r>
            <a:r>
              <a:rPr b="1" dirty="0" lang="en-US">
                <a:solidFill>
                  <a:srgbClr val="0070C0"/>
                </a:solidFill>
                <a:uFillTx/>
              </a:rPr>
              <a:t>).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11.png" id="512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 3.png" id="512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solidFill>
                  <a:srgbClr val="99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MANTLE LAYER OF SPINAL CORD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4191000"/>
            <a:ext cx="8839200" cy="21637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None/>
            </a:pPr>
            <a:r>
              <a:rPr b="1" dirty="0" lang="en-US">
                <a:solidFill>
                  <a:srgbClr val="0070C0"/>
                </a:solidFill>
                <a:uFillTx/>
              </a:rPr>
              <a:t>Proliferation and bulging of both </a:t>
            </a:r>
            <a:r>
              <a:rPr b="1" dirty="0" err="1" lang="en-US">
                <a:solidFill>
                  <a:srgbClr val="0070C0"/>
                </a:solidFill>
                <a:uFillTx/>
              </a:rPr>
              <a:t>alar</a:t>
            </a:r>
            <a:r>
              <a:rPr b="1" dirty="0" lang="en-US">
                <a:solidFill>
                  <a:srgbClr val="0070C0"/>
                </a:solidFill>
                <a:uFillTx/>
              </a:rPr>
              <a:t> &amp; basal plates cause: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Formation of longitudinal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dorsal &amp; ventral median septa</a:t>
            </a:r>
          </a:p>
          <a:p>
            <a:pPr>
              <a:buFont charset="2" pitchFamily="2" typeface="Wingdings"/>
              <a:buChar char="q"/>
            </a:pPr>
            <a:r>
              <a:rPr b="1" dirty="0" lang="en-US">
                <a:solidFill>
                  <a:srgbClr val="0070C0"/>
                </a:solidFill>
                <a:uFillTx/>
              </a:rPr>
              <a:t>Narrowing of the lumen to form a small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central canal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My Pictures\spinal cord 4.jpg" id="614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Down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10400" y="1371600"/>
            <a:ext cx="152400" cy="304800"/>
          </a:xfrm>
          <a:prstGeom prst="downArrow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Up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10400" y="3124200"/>
            <a:ext cx="228600" cy="304800"/>
          </a:xfrm>
          <a:prstGeom prst="upArrow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Arrow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5800" y="1981200"/>
            <a:ext cx="1289520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600">
                <a:uFillTx/>
              </a:rPr>
              <a:t>Central canal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1295400"/>
            <a:ext cx="2104935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600">
                <a:uFillTx/>
              </a:rPr>
              <a:t>Dorsal median septum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3276600"/>
            <a:ext cx="2173865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z="1600">
                <a:uFillTx/>
              </a:rPr>
              <a:t>Ventral median septum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Prof. Ahmed </a:t>
            </a:r>
            <a:r>
              <a:rPr b="1" dirty="0" err="1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Fathalla</a:t>
            </a:r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El Fouhil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grpId="0" spid="12"/>
      <p:bldP advAuto="4294967295" grpId="0" spid="13"/>
      <p:bldP advAuto="4294967295" grpId="0" spid="14"/>
    </p:bld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1609</Words>
  <Application>Microsoft Office PowerPoint</Application>
  <PresentationFormat>On-screen Show (4:3)</PresentationFormat>
  <Paragraphs>234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PowerPoint Presentation</vt:lpstr>
      <vt:lpstr>INTRAEMBRYONIC MESODERM</vt:lpstr>
      <vt:lpstr>PowerPoint Presentation</vt:lpstr>
      <vt:lpstr>PowerPoint Presentation</vt:lpstr>
      <vt:lpstr>FORMATION OF BODY OF VERTEBRA</vt:lpstr>
      <vt:lpstr>FATE OF NOTOCHORD</vt:lpstr>
      <vt:lpstr>VERTEBRAL DEVELOPMENT</vt:lpstr>
      <vt:lpstr>CURVATURES OF VERTEBRAL COLUMN</vt:lpstr>
      <vt:lpstr>SPINA BIFIDA</vt:lpstr>
      <vt:lpstr>PowerPoint Presentation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AAYA</cp:lastModifiedBy>
  <cp:revision>305</cp:revision>
  <dcterms:created xsi:type="dcterms:W3CDTF">2010-12-12T06:26:04Z</dcterms:created>
  <dcterms:modified xsi:type="dcterms:W3CDTF">2020-09-09T08:22:58Z</dcterms:modified>
</cp:coreProperties>
</file>