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x-wmf" Extension="wmf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presProps+xml" PartName="/ppt/presProps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saveSubsetFonts="1">
  <p:sldMasterIdLst>
    <p:sldMasterId r:id="rId4" id="2147483648"/>
  </p:sldMasterIdLst>
  <p:notesMasterIdLst>
    <p:notesMasterId r:id="rId5"/>
  </p:notesMasterIdLst>
  <p:sldIdLst>
    <p:sldId r:id="rId6" id="256"/>
    <p:sldId r:id="rId7" id="257"/>
    <p:sldId r:id="rId8" id="258"/>
    <p:sldId r:id="rId9" id="259"/>
    <p:sldId r:id="rId10" id="260"/>
    <p:sldId r:id="rId11" id="261"/>
    <p:sldId r:id="rId12" id="262"/>
    <p:sldId r:id="rId13" id="263"/>
    <p:sldId r:id="rId14" id="264"/>
    <p:sldId r:id="rId15" id="265"/>
    <p:sldId r:id="rId16" id="266"/>
    <p:sldId r:id="rId17" id="267"/>
    <p:sldId r:id="rId18" id="268"/>
    <p:sldId r:id="rId19" id="269"/>
    <p:sldId r:id="rId20" id="270"/>
    <p:sldId r:id="rId21" id="271"/>
    <p:sldId r:id="rId22" id="272"/>
    <p:sldId r:id="rId23" id="273"/>
    <p:sldId r:id="rId24" id="274"/>
    <p:sldId r:id="rId25" id="275"/>
    <p:sldId r:id="rId26" id="276"/>
    <p:sldId r:id="rId27" id="277"/>
    <p:sldId r:id="rId28" id="278"/>
    <p:sldId r:id="rId29" id="279"/>
    <p:sldId r:id="rId30" id="280"/>
    <p:sldId r:id="rId31" id="281"/>
    <p:sldId r:id="rId32" id="282"/>
    <p:sldId r:id="rId33" id="283"/>
    <p:sldId r:id="rId34" id="284"/>
    <p:sldId r:id="rId35" id="285"/>
    <p:sldId r:id="rId36" id="286"/>
    <p:sldId r:id="rId37" id="287"/>
    <p:sldId r:id="rId38" id="288"/>
  </p:sldIdLst>
  <p:sldSz cx="9144000" cy="6858000" type="screen4x3"/>
  <p:notesSz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cx="6858000" cy="9144000"/>
  <p:defaultText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defPPr>
      <a:defRPr lang="en-US">
        <a:uFillTx/>
      </a:defRPr>
    </a:defPPr>
    <a:lvl1pPr algn="l" defTabSz="914400" eaLnBrk="1" hangingPunct="1" latinLnBrk="0" marL="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uFillTx/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showPr showNarration="1">
    <p:present/>
    <p:sldAll/>
    <p:penCl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<a:srgbClr val="FF0000"/>
    </p:penClr>
  </p:showPr>
</p:presentationPr>
</file>

<file path=ppt/tableStyles.xml><?xml version="1.0" encoding="utf-8"?>
<a:tblStyleLst xmlns:a="http://schemas.openxmlformats.org/drawingml/2006/main"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p="http://schemas.openxmlformats.org/presentationml/2006/main" xmlns:s="http://schemas.openxmlformats.org/officeDocument/2006/sharedTypes" xmlns:r="http://schemas.openxmlformats.org/officeDocument/2006/relationships" xmlns:dgm="http://schemas.openxmlformats.org/drawingml/2006/diagram" xmlns:wpc="http://schemas.microsoft.com/office/word/2010/wordprocessingCanvas" def="{5C22544A-7EE6-4342-B048-85BDC9FD1C3A}">
  <a:tblStyle styleId="{5C22544A-7EE6-4342-B048-85BDC9FD1C3A}" styleName="Medium Style 2 - Accent 1">
    <a:wholeTbl>
      <a:tcTxStyle>
        <a:fontRef idx="minor">
          <a:srgbClr val="000000"/>
        </a:fontRef>
        <a:schemeClr val="dk1"/>
      </a:tcTxStyle>
      <a:tcStyle>
        <a:tcBdr>
          <a:left>
            <a:ln cmpd="sng" w="12700">
              <a:solidFill>
                <a:schemeClr val="lt1"/>
              </a:solidFill>
            </a:ln>
          </a:left>
          <a:right>
            <a:ln cmpd="sng" w="12700">
              <a:solidFill>
                <a:schemeClr val="lt1"/>
              </a:solidFill>
            </a:ln>
          </a:right>
          <a:top>
            <a:ln cmpd="sng" w="12700">
              <a:solidFill>
                <a:schemeClr val="lt1"/>
              </a:solidFill>
            </a:ln>
          </a:top>
          <a:bottom>
            <a:ln cmpd="sng" w="12700">
              <a:solidFill>
                <a:schemeClr val="lt1"/>
              </a:solidFill>
            </a:ln>
          </a:bottom>
          <a:insideH>
            <a:ln cmpd="sng" w="12700">
              <a:solidFill>
                <a:schemeClr val="lt1"/>
              </a:solidFill>
            </a:ln>
          </a:insideH>
          <a:insideV>
            <a:ln cmpd="sng"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rgbClr val="00000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rgbClr val="000000"/>
        </a:fontRef>
        <a:schemeClr val="lt1"/>
      </a:tcTxStyle>
      <a:tcStyle>
        <a:tcBdr>
          <a:top>
            <a:ln cmpd="sng"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bottom>
            <a:ln cmpd="sng"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rgbClr val="000000"/>
        </a:fontRef>
        <a:schemeClr val="tx1"/>
      </a:tcTxStyle>
      <a:tcStyle>
        <a:tcBdr>
          <a:left>
            <a:ln cmpd="sng" w="12700">
              <a:solidFill>
                <a:schemeClr val="tx1"/>
              </a:solidFill>
            </a:ln>
          </a:left>
          <a:right>
            <a:ln cmpd="sng" w="12700">
              <a:solidFill>
                <a:schemeClr val="tx1"/>
              </a:solidFill>
            </a:ln>
          </a:right>
          <a:top>
            <a:ln cmpd="sng" w="12700">
              <a:solidFill>
                <a:schemeClr val="tx1"/>
              </a:solidFill>
            </a:ln>
          </a:top>
          <a:bottom>
            <a:ln cmpd="sng" w="12700">
              <a:solidFill>
                <a:schemeClr val="tx1"/>
              </a:solidFill>
            </a:ln>
          </a:bottom>
          <a:insideH>
            <a:ln cmpd="sng" w="12700">
              <a:solidFill>
                <a:schemeClr val="tx1"/>
              </a:solidFill>
            </a:ln>
          </a:insideH>
          <a:insideV>
            <a:ln cmpd="sng" w="12700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normalViewPr>
    <p:restoredLeft sz="15620"/>
    <p:restoredTop autoAdjust="0" sz="93256"/>
  </p:normalViewPr>
  <p:slideViewPr>
    <p:cSldViewPr>
      <p:cViewPr varScale="1">
        <p:sca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x d="100" n="55"/>
          <a:sy d="100" n="55"/>
        </p:scale>
        <p:origin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x="1104" y="72"/>
      </p:cViewPr>
      <p:guideLst>
        <p:guide orient="horz" pos="2160"/>
        <p:guide pos="2880"/>
      </p:guideLst>
    </p:cSldViewPr>
  </p:slideViewPr>
  <p:notesTextViewPr>
    <p:cViewPr>
      <p:sca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sx d="100" n="100"/>
        <a:sy d="100" n="100"/>
      </p:scale>
      <p:origin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x="0" y="0"/>
    </p:cViewPr>
  </p:notesTextViewPr>
  <p:gridSpacing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cx="76200" cy="76200"/>
</p:viewPr>
</file>

<file path=ppt/_rels/presentation.xml.rels><?xml version="1.0" standalone="yes" ?><Relationships xmlns="http://schemas.openxmlformats.org/package/2006/relationships"><Relationship Id="rId1" Target="presProps.xml" Type="http://schemas.openxmlformats.org/officeDocument/2006/relationships/presProps"></Relationship><Relationship Id="rId2" Target="tableStyles.xml" Type="http://schemas.openxmlformats.org/officeDocument/2006/relationships/tableStyles"></Relationship><Relationship Id="rId3" Target="viewProps.xml" Type="http://schemas.openxmlformats.org/officeDocument/2006/relationships/viewProps"></Relationship><Relationship Id="rId4" Target="slideMasters/slideMaster1.xml" Type="http://schemas.openxmlformats.org/officeDocument/2006/relationships/slideMaster"></Relationship><Relationship Id="rId5" Target="notesMasters/notesMaster1.xml" Type="http://schemas.openxmlformats.org/officeDocument/2006/relationships/notesMaster"></Relationship><Relationship Id="rId6" Target="slides/slide1.xml" Type="http://schemas.openxmlformats.org/officeDocument/2006/relationships/slide"></Relationship><Relationship Id="rId7" Target="slides/slide2.xml" Type="http://schemas.openxmlformats.org/officeDocument/2006/relationships/slide"></Relationship><Relationship Id="rId8" Target="slides/slide3.xml" Type="http://schemas.openxmlformats.org/officeDocument/2006/relationships/slide"></Relationship><Relationship Id="rId9" Target="slides/slide4.xml" Type="http://schemas.openxmlformats.org/officeDocument/2006/relationships/slide"></Relationship><Relationship Id="rId10" Target="slides/slide5.xml" Type="http://schemas.openxmlformats.org/officeDocument/2006/relationships/slide"></Relationship><Relationship Id="rId11" Target="slides/slide6.xml" Type="http://schemas.openxmlformats.org/officeDocument/2006/relationships/slide"></Relationship><Relationship Id="rId12" Target="slides/slide7.xml" Type="http://schemas.openxmlformats.org/officeDocument/2006/relationships/slide"></Relationship><Relationship Id="rId13" Target="slides/slide8.xml" Type="http://schemas.openxmlformats.org/officeDocument/2006/relationships/slide"></Relationship><Relationship Id="rId14" Target="slides/slide9.xml" Type="http://schemas.openxmlformats.org/officeDocument/2006/relationships/slide"></Relationship><Relationship Id="rId15" Target="slides/slide10.xml" Type="http://schemas.openxmlformats.org/officeDocument/2006/relationships/slide"></Relationship><Relationship Id="rId16" Target="slides/slide11.xml" Type="http://schemas.openxmlformats.org/officeDocument/2006/relationships/slide"></Relationship><Relationship Id="rId17" Target="slides/slide12.xml" Type="http://schemas.openxmlformats.org/officeDocument/2006/relationships/slide"></Relationship><Relationship Id="rId18" Target="slides/slide13.xml" Type="http://schemas.openxmlformats.org/officeDocument/2006/relationships/slide"></Relationship><Relationship Id="rId19" Target="slides/slide14.xml" Type="http://schemas.openxmlformats.org/officeDocument/2006/relationships/slide"></Relationship><Relationship Id="rId20" Target="slides/slide15.xml" Type="http://schemas.openxmlformats.org/officeDocument/2006/relationships/slide"></Relationship><Relationship Id="rId21" Target="slides/slide16.xml" Type="http://schemas.openxmlformats.org/officeDocument/2006/relationships/slide"></Relationship><Relationship Id="rId22" Target="slides/slide17.xml" Type="http://schemas.openxmlformats.org/officeDocument/2006/relationships/slide"></Relationship><Relationship Id="rId23" Target="slides/slide18.xml" Type="http://schemas.openxmlformats.org/officeDocument/2006/relationships/slide"></Relationship><Relationship Id="rId24" Target="slides/slide19.xml" Type="http://schemas.openxmlformats.org/officeDocument/2006/relationships/slide"></Relationship><Relationship Id="rId25" Target="slides/slide20.xml" Type="http://schemas.openxmlformats.org/officeDocument/2006/relationships/slide"></Relationship><Relationship Id="rId26" Target="slides/slide21.xml" Type="http://schemas.openxmlformats.org/officeDocument/2006/relationships/slide"></Relationship><Relationship Id="rId27" Target="slides/slide22.xml" Type="http://schemas.openxmlformats.org/officeDocument/2006/relationships/slide"></Relationship><Relationship Id="rId28" Target="slides/slide23.xml" Type="http://schemas.openxmlformats.org/officeDocument/2006/relationships/slide"></Relationship><Relationship Id="rId29" Target="slides/slide24.xml" Type="http://schemas.openxmlformats.org/officeDocument/2006/relationships/slide"></Relationship><Relationship Id="rId30" Target="slides/slide25.xml" Type="http://schemas.openxmlformats.org/officeDocument/2006/relationships/slide"></Relationship><Relationship Id="rId31" Target="slides/slide26.xml" Type="http://schemas.openxmlformats.org/officeDocument/2006/relationships/slide"></Relationship><Relationship Id="rId32" Target="slides/slide27.xml" Type="http://schemas.openxmlformats.org/officeDocument/2006/relationships/slide"></Relationship><Relationship Id="rId33" Target="slides/slide28.xml" Type="http://schemas.openxmlformats.org/officeDocument/2006/relationships/slide"></Relationship><Relationship Id="rId34" Target="slides/slide29.xml" Type="http://schemas.openxmlformats.org/officeDocument/2006/relationships/slide"></Relationship><Relationship Id="rId35" Target="slides/slide30.xml" Type="http://schemas.openxmlformats.org/officeDocument/2006/relationships/slide"></Relationship><Relationship Id="rId36" Target="slides/slide31.xml" Type="http://schemas.openxmlformats.org/officeDocument/2006/relationships/slide"></Relationship><Relationship Id="rId37" Target="slides/slide32.xml" Type="http://schemas.openxmlformats.org/officeDocument/2006/relationships/slide"></Relationship><Relationship Id="rId38" Target="slides/slide33.xml" Type="http://schemas.openxmlformats.org/officeDocument/2006/relationships/slide"></Relationship><Relationship Id="rId39" Target="theme/theme1.xml" Type="http://schemas.openxmlformats.org/officeDocument/2006/relationships/theme"></Relationship></Relationships>
</file>

<file path=ppt/notesMasters/_rels/notesMaster1.xml.rels><?xml version="1.0" standalone="yes" ?><Relationships xmlns="http://schemas.openxmlformats.org/package/2006/relationships"><Relationship Id="rId1" Target="../theme/theme2.xml" Type="http://schemas.openxmlformats.org/officeDocument/2006/relationships/theme"></Relationship></Relationships>
</file>

<file path=ppt/notesMasters/notesMaster1.xml><?xml version="1.0" encoding="utf-8"?>
<p:notesMaste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bg>
      <p:bgRef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x="1001">
        <a:schemeClr val="bg1"/>
      </p:bgRef>
    </p:bg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Head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sz="quarter" type="hd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0" y="0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bIns="45720" lIns="91440" rIns="91440" rtlCol="0" tIns="45720" vert="horz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Date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84613" y="0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bIns="45720" lIns="91440" rIns="91440" rtlCol="0" tIns="45720" vert="horz"/>
          <a:lstStyle>
            <a:lvl1pPr algn="r">
              <a:defRPr sz="1200">
                <a:uFillTx/>
              </a:defRPr>
            </a:lvl1pPr>
          </a:lstStyle>
          <a:p>
            <a:fld id="{5B340145-2725-434B-BED5-D06C064C5982}" type="datetimeFigureOut">
              <a:rPr lang="en-US" smtClean="0">
                <a:uFillTx/>
              </a:rPr>
              <a:pPr/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Slide Imag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spect="1" noGrp="1" noRot="1"/>
          </p:cNvSpPr>
          <p:nvPr>
            <p:ph idx="2" type="sldImg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</a:ln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bIns="45720" lIns="91440" rIns="91440" rtlCol="0" tIns="45720" vert="horz"/>
          <a:lstStyle/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Notes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3" sz="quarter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4343400"/>
            <a:ext cx="5486400" cy="41148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bIns="45720" lIns="91440" rIns="91440" rtlCol="0" tIns="45720" vert="horz">
            <a:normAutofit/>
          </a:bodyPr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Foot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4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0" y="8685213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 bIns="45720" lIns="91440" rIns="91440" rtlCol="0" tIns="45720" vert="horz"/>
          <a:lstStyle>
            <a:lvl1pPr algn="l">
              <a:defRPr sz="1200">
                <a:uFillTx/>
              </a:defRPr>
            </a:lvl1pPr>
          </a:lstStyle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Slide Number Placeholder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5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84613" y="8685213"/>
            <a:ext cx="2971800" cy="4572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 bIns="45720" lIns="91440" rIns="91440" rtlCol="0" tIns="45720" vert="horz"/>
          <a:lstStyle>
            <a:lvl1pPr algn="r">
              <a:defRPr sz="1200">
                <a:uFillTx/>
              </a:defRPr>
            </a:lvl1pPr>
          </a:lstStyle>
          <a:p>
            <a:fld id="{34342C66-B3A0-411A-8F3B-2ABCBBB9FBC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accent1="accent1" accent2="accent2" accent3="accent3" accent4="accent4" accent5="accent5" accent6="accent6" bg1="lt1" bg2="lt2" folHlink="folHlink" hlink="hlink" tx1="dk1" tx2="dk2"/>
  <p:notes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lvl1pPr algn="l" defTabSz="914400" eaLnBrk="1" hangingPunct="1" latinLnBrk="0" marL="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uFillTx/>
        <a:latin typeface="+mn-lt"/>
        <a:ea typeface="+mn-ea"/>
        <a:cs typeface="+mn-cs"/>
      </a:defRPr>
    </a:lvl9pPr>
  </p:notesStyle>
</p:notesMaster>
</file>

<file path=ppt/notesSlides/_rels/notesSlide1.xml.rels><?xml version="1.0" standalone="yes" ?><Relationships xmlns="http://schemas.openxmlformats.org/package/2006/relationships"><Relationship Id="rId1" Target="../slides/slide1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_rels/notesSlide2.xml.rels><?xml version="1.0" standalone="yes" ?><Relationships xmlns="http://schemas.openxmlformats.org/package/2006/relationships"><Relationship Id="rId1" Target="../slides/slide22.xml" Type="http://schemas.openxmlformats.org/officeDocument/2006/relationships/slide"></Relationship><Relationship Id="rId2" Target="../notesMasters/notesMaster1.xml" Type="http://schemas.openxmlformats.org/officeDocument/2006/relationships/notesMaster"></Relationship></Relationships>
</file>

<file path=ppt/notesSlides/notesSlide1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Slide Image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spect="1" noGrp="1" noRot="1"/>
          </p:cNvSpPr>
          <p:nvPr>
            <p:ph type="sldImg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Notes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/>
          </a:bodyPr>
          <a:lstStyle/>
          <a:p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Slide Numb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4342C66-B3A0-411A-8F3B-2ABCBBB9FBC8}" type="slidenum">
              <a:rPr lang="en-US" smtClean="0">
                <a:uFillTx/>
              </a:rPr>
              <a:pPr/>
              <a:t>1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Slide Image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ChangeAspect="1" noGrp="1" noRot="1"/>
          </p:cNvSpPr>
          <p:nvPr>
            <p:ph type="sldImg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Notes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Slide Numb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5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4342C66-B3A0-411A-8F3B-2ABCBBB9FBC8}" type="slidenum">
              <a:rPr lang="en-US" smtClean="0">
                <a:uFillTx/>
              </a:rPr>
              <a:pPr/>
              <a:t>22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notes>
</file>

<file path=ppt/slideLayouts/_rels/slideLayout1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10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11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2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3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4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5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6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7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8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_rels/slideLayout9.xml.rels><?xml version="1.0" standalone="yes" ?><Relationships xmlns="http://schemas.openxmlformats.org/package/2006/relationships"><Relationship Id="rId1" Target="../slideMasters/slideMaster1.xml" Type="http://schemas.openxmlformats.org/officeDocument/2006/relationships/slideMaster"></Relationship></Relationships>
</file>

<file path=ppt/slideLayouts/slideLayout1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itle">
  <p:cSld name="Title Slide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ctr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5800" y="2130425"/>
            <a:ext cx="7772400" cy="1470025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Subtitle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sub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371600" y="3886200"/>
            <a:ext cx="6400800" cy="17526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r>
              <a:rPr lang="en-US">
                <a:uFillTx/>
              </a:rPr>
              <a:t>Click to edit Master subtitle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Dat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A6C585A6-52DC-49C2-A868-C937C39820E5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lide Numb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vertTx">
  <p:cSld name="Title and Vertical Text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Vertical 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orient="vert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vert="eaVert"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Dat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41090E65-B3E4-4237-AC0E-988C7B41E287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lide Numb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vertTitleAndTx">
  <p:cSld name="Vertical Title and Text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Vertical 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orient="vert"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629400" y="274638"/>
            <a:ext cx="2057400" cy="5851525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vert="eaVert"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Vertical 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orient="vert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74638"/>
            <a:ext cx="6019800" cy="5851525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vert="eaVert"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Dat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8B540E8D-2BDA-40E0-90C3-809044387407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lide Numb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obj">
  <p:cSld name="Title and Content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Dat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B293EB9E-3492-4462-958F-AF3E2BFD15E9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lide Numb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secHead">
  <p:cSld name="Section Header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22313" y="4406900"/>
            <a:ext cx="7772400" cy="1362075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t"/>
          <a:lstStyle>
            <a:lvl1pPr algn="l">
              <a:defRPr b="1" cap="all" sz="4000"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22313" y="2906713"/>
            <a:ext cx="7772400" cy="1500187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  <a:uFillTx/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  <a:uFillTx/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  <a:uFillTx/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Dat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36865FEE-A7DF-4117-857D-95E932ED371E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lide Numb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woObj">
  <p:cSld name="Two Content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600200"/>
            <a:ext cx="4038600" cy="452596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Conten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648200" y="1600200"/>
            <a:ext cx="4038600" cy="452596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>
              <a:defRPr sz="2800">
                <a:uFillTx/>
              </a:defRPr>
            </a:lvl1pPr>
            <a:lvl2pPr>
              <a:defRPr sz="2400">
                <a:uFillTx/>
              </a:defRPr>
            </a:lvl2pPr>
            <a:lvl3pPr>
              <a:defRPr sz="2000">
                <a:uFillTx/>
              </a:defRPr>
            </a:lvl3pPr>
            <a:lvl4pPr>
              <a:defRPr sz="1800">
                <a:uFillTx/>
              </a:defRPr>
            </a:lvl4pPr>
            <a:lvl5pPr>
              <a:defRPr sz="1800">
                <a:uFillTx/>
              </a:defRPr>
            </a:lvl5pPr>
            <a:lvl6pPr>
              <a:defRPr sz="1800">
                <a:uFillTx/>
              </a:defRPr>
            </a:lvl6pPr>
            <a:lvl7pPr>
              <a:defRPr sz="1800">
                <a:uFillTx/>
              </a:defRPr>
            </a:lvl7pPr>
            <a:lvl8pPr>
              <a:defRPr sz="1800">
                <a:uFillTx/>
              </a:defRPr>
            </a:lvl8pPr>
            <a:lvl9pPr>
              <a:defRPr sz="18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Date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859559F5-D75B-4D66-A5F6-71747FB59379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Foot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Slide Number Placeholder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woTxTwoObj">
  <p:cSld name="Comparison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>
              <a:defRPr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535113"/>
            <a:ext cx="4040188" cy="639762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>
            <a:lvl1pPr indent="0" marL="0">
              <a:buNone/>
              <a:defRPr b="1" sz="2400">
                <a:uFillTx/>
              </a:defRPr>
            </a:lvl1pPr>
            <a:lvl2pPr indent="0" marL="457200">
              <a:buNone/>
              <a:defRPr b="1" sz="2000">
                <a:uFillTx/>
              </a:defRPr>
            </a:lvl2pPr>
            <a:lvl3pPr indent="0" marL="914400">
              <a:buNone/>
              <a:defRPr b="1" sz="1800">
                <a:uFillTx/>
              </a:defRPr>
            </a:lvl3pPr>
            <a:lvl4pPr indent="0" marL="1371600">
              <a:buNone/>
              <a:defRPr b="1" sz="1600">
                <a:uFillTx/>
              </a:defRPr>
            </a:lvl4pPr>
            <a:lvl5pPr indent="0" marL="1828800">
              <a:buNone/>
              <a:defRPr b="1" sz="1600">
                <a:uFillTx/>
              </a:defRPr>
            </a:lvl5pPr>
            <a:lvl6pPr indent="0" marL="2286000">
              <a:buNone/>
              <a:defRPr b="1" sz="1600">
                <a:uFillTx/>
              </a:defRPr>
            </a:lvl6pPr>
            <a:lvl7pPr indent="0" marL="2743200">
              <a:buNone/>
              <a:defRPr b="1" sz="1600">
                <a:uFillTx/>
              </a:defRPr>
            </a:lvl7pPr>
            <a:lvl8pPr indent="0" marL="3200400">
              <a:buNone/>
              <a:defRPr b="1" sz="1600">
                <a:uFillTx/>
              </a:defRPr>
            </a:lvl8pPr>
            <a:lvl9pPr indent="0" marL="3657600">
              <a:buNone/>
              <a:defRPr b="1" sz="16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Conten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174875"/>
            <a:ext cx="4040188" cy="3951288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ext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3" sz="quarter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645025" y="1535113"/>
            <a:ext cx="4041775" cy="639762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>
            <a:lvl1pPr indent="0" marL="0">
              <a:buNone/>
              <a:defRPr b="1" sz="2400">
                <a:uFillTx/>
              </a:defRPr>
            </a:lvl1pPr>
            <a:lvl2pPr indent="0" marL="457200">
              <a:buNone/>
              <a:defRPr b="1" sz="2000">
                <a:uFillTx/>
              </a:defRPr>
            </a:lvl2pPr>
            <a:lvl3pPr indent="0" marL="914400">
              <a:buNone/>
              <a:defRPr b="1" sz="1800">
                <a:uFillTx/>
              </a:defRPr>
            </a:lvl3pPr>
            <a:lvl4pPr indent="0" marL="1371600">
              <a:buNone/>
              <a:defRPr b="1" sz="1600">
                <a:uFillTx/>
              </a:defRPr>
            </a:lvl4pPr>
            <a:lvl5pPr indent="0" marL="1828800">
              <a:buNone/>
              <a:defRPr b="1" sz="1600">
                <a:uFillTx/>
              </a:defRPr>
            </a:lvl5pPr>
            <a:lvl6pPr indent="0" marL="2286000">
              <a:buNone/>
              <a:defRPr b="1" sz="1600">
                <a:uFillTx/>
              </a:defRPr>
            </a:lvl6pPr>
            <a:lvl7pPr indent="0" marL="2743200">
              <a:buNone/>
              <a:defRPr b="1" sz="1600">
                <a:uFillTx/>
              </a:defRPr>
            </a:lvl7pPr>
            <a:lvl8pPr indent="0" marL="3200400">
              <a:buNone/>
              <a:defRPr b="1" sz="1600">
                <a:uFillTx/>
              </a:defRPr>
            </a:lvl8pPr>
            <a:lvl9pPr indent="0" marL="3657600">
              <a:buNone/>
              <a:defRPr b="1" sz="16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Content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4" sz="quarte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645025" y="2174875"/>
            <a:ext cx="4041775" cy="3951288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>
              <a:defRPr sz="2400">
                <a:uFillTx/>
              </a:defRPr>
            </a:lvl1pPr>
            <a:lvl2pPr>
              <a:defRPr sz="2000">
                <a:uFillTx/>
              </a:defRPr>
            </a:lvl2pPr>
            <a:lvl3pPr>
              <a:defRPr sz="1800">
                <a:uFillTx/>
              </a:defRPr>
            </a:lvl3pPr>
            <a:lvl4pPr>
              <a:defRPr sz="1600">
                <a:uFillTx/>
              </a:defRPr>
            </a:lvl4pPr>
            <a:lvl5pPr>
              <a:defRPr sz="1600">
                <a:uFillTx/>
              </a:defRPr>
            </a:lvl5pPr>
            <a:lvl6pPr>
              <a:defRPr sz="1600">
                <a:uFillTx/>
              </a:defRPr>
            </a:lvl6pPr>
            <a:lvl7pPr>
              <a:defRPr sz="1600">
                <a:uFillTx/>
              </a:defRPr>
            </a:lvl7pPr>
            <a:lvl8pPr>
              <a:defRPr sz="1600">
                <a:uFillTx/>
              </a:defRPr>
            </a:lvl8pPr>
            <a:lvl9pPr>
              <a:defRPr sz="16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Date Placeholder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C87BBB15-8EA8-4F32-A00D-857E955EF251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Footer Placeholder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Slide Number Placeholder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titleOnly">
  <p:cSld name="Title Only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Date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50EBCE68-B8AA-4B40-8E4E-0567DFB04B6E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Slide Numb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blank">
  <p:cSld name="Blank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Date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8D8D4918-1BB9-4F36-A051-DA6C6055E74C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Footer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Slide Numb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objTx">
  <p:cSld name="Content with Caption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73050"/>
            <a:ext cx="3008313" cy="116205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>
            <a:lvl1pPr algn="l">
              <a:defRPr b="1" sz="2000"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575050" y="273050"/>
            <a:ext cx="5111750" cy="585311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>
              <a:defRPr sz="3200">
                <a:uFillTx/>
              </a:defRPr>
            </a:lvl1pPr>
            <a:lvl2pPr>
              <a:defRPr sz="2800">
                <a:uFillTx/>
              </a:defRPr>
            </a:lvl2pPr>
            <a:lvl3pPr>
              <a:defRPr sz="2400">
                <a:uFillTx/>
              </a:defRPr>
            </a:lvl3pPr>
            <a:lvl4pPr>
              <a:defRPr sz="2000">
                <a:uFillTx/>
              </a:defRPr>
            </a:lvl4pPr>
            <a:lvl5pPr>
              <a:defRPr sz="2000">
                <a:uFillTx/>
              </a:defRPr>
            </a:lvl5pPr>
            <a:lvl6pPr>
              <a:defRPr sz="2000">
                <a:uFillTx/>
              </a:defRPr>
            </a:lvl6pPr>
            <a:lvl7pPr>
              <a:defRPr sz="2000">
                <a:uFillTx/>
              </a:defRPr>
            </a:lvl7pPr>
            <a:lvl8pPr>
              <a:defRPr sz="2000">
                <a:uFillTx/>
              </a:defRPr>
            </a:lvl8pPr>
            <a:lvl9pPr>
              <a:defRPr sz="20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ex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435100"/>
            <a:ext cx="3008313" cy="469106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 indent="0" marL="0">
              <a:buNone/>
              <a:defRPr sz="1400">
                <a:uFillTx/>
              </a:defRPr>
            </a:lvl1pPr>
            <a:lvl2pPr indent="0" marL="457200">
              <a:buNone/>
              <a:defRPr sz="1200">
                <a:uFillTx/>
              </a:defRPr>
            </a:lvl2pPr>
            <a:lvl3pPr indent="0" marL="914400">
              <a:buNone/>
              <a:defRPr sz="1000">
                <a:uFillTx/>
              </a:defRPr>
            </a:lvl3pPr>
            <a:lvl4pPr indent="0" marL="1371600">
              <a:buNone/>
              <a:defRPr sz="900">
                <a:uFillTx/>
              </a:defRPr>
            </a:lvl4pPr>
            <a:lvl5pPr indent="0" marL="1828800">
              <a:buNone/>
              <a:defRPr sz="900">
                <a:uFillTx/>
              </a:defRPr>
            </a:lvl5pPr>
            <a:lvl6pPr indent="0" marL="2286000">
              <a:buNone/>
              <a:defRPr sz="900">
                <a:uFillTx/>
              </a:defRPr>
            </a:lvl6pPr>
            <a:lvl7pPr indent="0" marL="2743200">
              <a:buNone/>
              <a:defRPr sz="900">
                <a:uFillTx/>
              </a:defRPr>
            </a:lvl7pPr>
            <a:lvl8pPr indent="0" marL="3200400">
              <a:buNone/>
              <a:defRPr sz="900">
                <a:uFillTx/>
              </a:defRPr>
            </a:lvl8pPr>
            <a:lvl9pPr indent="0" marL="3657600">
              <a:buNone/>
              <a:defRPr sz="9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Date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43B885CD-FAF8-4E67-95F1-DC9921BE3744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Foot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Slide Number Placeholder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 preserve="1" type="picTx">
  <p:cSld name="Picture with Caption"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792288" y="4800600"/>
            <a:ext cx="5486400" cy="566738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b"/>
          <a:lstStyle>
            <a:lvl1pPr algn="l">
              <a:defRPr b="1" sz="2000">
                <a:uFillTx/>
              </a:defRPr>
            </a:lvl1pPr>
          </a:lstStyle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Picture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pic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792288" y="612775"/>
            <a:ext cx="5486400" cy="41148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 indent="0" marL="0">
              <a:buNone/>
              <a:defRPr sz="3200">
                <a:uFillTx/>
              </a:defRPr>
            </a:lvl1pPr>
            <a:lvl2pPr indent="0" marL="457200">
              <a:buNone/>
              <a:defRPr sz="2800">
                <a:uFillTx/>
              </a:defRPr>
            </a:lvl2pPr>
            <a:lvl3pPr indent="0" marL="914400">
              <a:buNone/>
              <a:defRPr sz="2400">
                <a:uFillTx/>
              </a:defRPr>
            </a:lvl3pPr>
            <a:lvl4pPr indent="0" marL="1371600">
              <a:buNone/>
              <a:defRPr sz="2000">
                <a:uFillTx/>
              </a:defRPr>
            </a:lvl4pPr>
            <a:lvl5pPr indent="0" marL="1828800">
              <a:buNone/>
              <a:defRPr sz="2000">
                <a:uFillTx/>
              </a:defRPr>
            </a:lvl5pPr>
            <a:lvl6pPr indent="0" marL="2286000">
              <a:buNone/>
              <a:defRPr sz="2000">
                <a:uFillTx/>
              </a:defRPr>
            </a:lvl6pPr>
            <a:lvl7pPr indent="0" marL="2743200">
              <a:buNone/>
              <a:defRPr sz="2000">
                <a:uFillTx/>
              </a:defRPr>
            </a:lvl7pPr>
            <a:lvl8pPr indent="0" marL="3200400">
              <a:buNone/>
              <a:defRPr sz="2000">
                <a:uFillTx/>
              </a:defRPr>
            </a:lvl8pPr>
            <a:lvl9pPr indent="0" marL="3657600">
              <a:buNone/>
              <a:defRPr sz="2000">
                <a:uFillTx/>
              </a:defRPr>
            </a:lvl9pPr>
          </a:lstStyle>
          <a:p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ex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792288" y="5367338"/>
            <a:ext cx="5486400" cy="804862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>
            <a:lvl1pPr indent="0" marL="0">
              <a:buNone/>
              <a:defRPr sz="1400">
                <a:uFillTx/>
              </a:defRPr>
            </a:lvl1pPr>
            <a:lvl2pPr indent="0" marL="457200">
              <a:buNone/>
              <a:defRPr sz="1200">
                <a:uFillTx/>
              </a:defRPr>
            </a:lvl2pPr>
            <a:lvl3pPr indent="0" marL="914400">
              <a:buNone/>
              <a:defRPr sz="1000">
                <a:uFillTx/>
              </a:defRPr>
            </a:lvl3pPr>
            <a:lvl4pPr indent="0" marL="1371600">
              <a:buNone/>
              <a:defRPr sz="900">
                <a:uFillTx/>
              </a:defRPr>
            </a:lvl4pPr>
            <a:lvl5pPr indent="0" marL="1828800">
              <a:buNone/>
              <a:defRPr sz="900">
                <a:uFillTx/>
              </a:defRPr>
            </a:lvl5pPr>
            <a:lvl6pPr indent="0" marL="2286000">
              <a:buNone/>
              <a:defRPr sz="900">
                <a:uFillTx/>
              </a:defRPr>
            </a:lvl6pPr>
            <a:lvl7pPr indent="0" marL="2743200">
              <a:buNone/>
              <a:defRPr sz="900">
                <a:uFillTx/>
              </a:defRPr>
            </a:lvl7pPr>
            <a:lvl8pPr indent="0" marL="3200400">
              <a:buNone/>
              <a:defRPr sz="900">
                <a:uFillTx/>
              </a:defRPr>
            </a:lvl8pPr>
            <a:lvl9pPr indent="0" marL="3657600">
              <a:buNone/>
              <a:defRPr sz="900">
                <a:uFillTx/>
              </a:defRPr>
            </a:lvl9pPr>
          </a:lstStyle>
          <a:p>
            <a:pPr lvl="0"/>
            <a:r>
              <a:rPr lang="en-US">
                <a:uFillTx/>
              </a:rPr>
              <a:t>Click to edit Master text styles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Date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0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4FBEBCF8-055D-4B05-8108-2CB48846E311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Foot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Slide Number Placeholder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2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Layout>
</file>

<file path=ppt/slideMasters/_rels/slideMaster1.xml.rels><?xml version="1.0" standalone="yes" ?><Relationships xmlns="http://schemas.openxmlformats.org/package/2006/relationships"><Relationship Id="rId1" Target="../slideLayouts/slideLayout1.xml" Type="http://schemas.openxmlformats.org/officeDocument/2006/relationships/slideLayout"></Relationship><Relationship Id="rId2" Target="../slideLayouts/slideLayout2.xml" Type="http://schemas.openxmlformats.org/officeDocument/2006/relationships/slideLayout"></Relationship><Relationship Id="rId3" Target="../slideLayouts/slideLayout3.xml" Type="http://schemas.openxmlformats.org/officeDocument/2006/relationships/slideLayout"></Relationship><Relationship Id="rId4" Target="../slideLayouts/slideLayout4.xml" Type="http://schemas.openxmlformats.org/officeDocument/2006/relationships/slideLayout"></Relationship><Relationship Id="rId5" Target="../slideLayouts/slideLayout5.xml" Type="http://schemas.openxmlformats.org/officeDocument/2006/relationships/slideLayout"></Relationship><Relationship Id="rId6" Target="../slideLayouts/slideLayout6.xml" Type="http://schemas.openxmlformats.org/officeDocument/2006/relationships/slideLayout"></Relationship><Relationship Id="rId7" Target="../slideLayouts/slideLayout7.xml" Type="http://schemas.openxmlformats.org/officeDocument/2006/relationships/slideLayout"></Relationship><Relationship Id="rId8" Target="../slideLayouts/slideLayout8.xml" Type="http://schemas.openxmlformats.org/officeDocument/2006/relationships/slideLayout"></Relationship><Relationship Id="rId9" Target="../slideLayouts/slideLayout9.xml" Type="http://schemas.openxmlformats.org/officeDocument/2006/relationships/slideLayout"></Relationship><Relationship Id="rId10" Target="../slideLayouts/slideLayout10.xml" Type="http://schemas.openxmlformats.org/officeDocument/2006/relationships/slideLayout"></Relationship><Relationship Id="rId11" Target="../slideLayouts/slideLayout11.xml" Type="http://schemas.openxmlformats.org/officeDocument/2006/relationships/slideLayout"></Relationship><Relationship Id="rId12" Target="../theme/theme1.xml" Type="http://schemas.openxmlformats.org/officeDocument/2006/relationships/theme"></Relationship></Relationships>
</file>

<file path=ppt/slideMasters/slideMaster1.xml><?xml version="1.0" encoding="utf-8"?>
<p:sldMaster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bg>
      <p:bgRef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x="1001">
        <a:schemeClr val="bg1"/>
      </p:bgRef>
    </p:bg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74638"/>
            <a:ext cx="8229600" cy="1143000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bIns="45720" lIns="91440" rIns="91440" rtlCol="0" tIns="45720" vert="horz">
            <a:normAutofit/>
          </a:bodyPr>
          <a:lstStyle/>
          <a:p>
            <a:r>
              <a:rPr lang="en-US">
                <a:uFillTx/>
              </a:rPr>
              <a:t>Click to edit Master title style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Tex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600200"/>
            <a:ext cx="8229600" cy="4525963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bIns="45720" lIns="91440" rIns="91440" rtlCol="0" tIns="45720" vert="horz">
            <a:normAutofit/>
          </a:bodyPr>
          <a:lstStyle/>
          <a:p>
            <a:pPr lvl="0"/>
            <a:r>
              <a:rPr lang="en-US">
                <a:uFillTx/>
              </a:rPr>
              <a:t>Click to edit Master text styles</a:t>
            </a:r>
          </a:p>
          <a:p>
            <a:pPr lvl="1"/>
            <a:r>
              <a:rPr lang="en-US">
                <a:uFillTx/>
              </a:rPr>
              <a:t>Second level</a:t>
            </a:r>
          </a:p>
          <a:p>
            <a:pPr lvl="2"/>
            <a:r>
              <a:rPr lang="en-US">
                <a:uFillTx/>
              </a:rPr>
              <a:t>Third level</a:t>
            </a:r>
          </a:p>
          <a:p>
            <a:pPr lvl="3"/>
            <a:r>
              <a:rPr lang="en-US">
                <a:uFillTx/>
              </a:rPr>
              <a:t>Fourth level</a:t>
            </a:r>
          </a:p>
          <a:p>
            <a:pPr lvl="4"/>
            <a:r>
              <a:rPr lang="en-US">
                <a:uFillTx/>
              </a:rPr>
              <a:t>Fifth level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Date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 type="dt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6356350"/>
            <a:ext cx="2133600" cy="365125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fld id="{C48EC674-7F88-4C68-BA65-D4251CF0B190}" type="datetime1">
              <a:rPr lang="en-US" smtClean="0">
                <a:uFillTx/>
              </a:rPr>
              <a:t>9/9/2020</a:t>
            </a:fld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3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124200" y="6356350"/>
            <a:ext cx="2895600" cy="365125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r>
              <a:rPr lang="en-US">
                <a:uFillTx/>
              </a:rPr>
              <a:t>Prof. Ahmed Fathalla El Fouhil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lide Number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4" sz="quarter" type="sldNum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553200" y="6356350"/>
            <a:ext cx="2133600" cy="365125"/>
          </a:xfrm>
          <a:prstGeom prst="rect">
            <a:avLst/>
          </a:prstGeo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uFillTx/>
              </a:defRPr>
            </a:lvl1pPr>
          </a:lstStyle>
          <a:p>
            <a:fld id="{0D626FE1-17F3-43D0-8EE9-5648D59405B8}" type="slidenum">
              <a:rPr lang="en-US" smtClean="0">
                <a:uFillTx/>
              </a:rPr>
              <a:pPr/>
              <a:t>‹#›</a:t>
            </a:fld>
            <a:endParaRPr lang="en-US">
              <a:uFillTx/>
            </a:endParaRPr>
          </a:p>
        </p:txBody>
      </p:sp>
    </p:spTree>
  </p:cSld>
  <p:clrMap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accent1="accent1" accent2="accent2" accent3="accent3" accent4="accent4" accent5="accent5" accent6="accent6" bg1="lt1" bg2="lt2" folHlink="folHlink" hlink="hlink" tx1="dk1" tx2="dk2"/>
  <p:sldLayoutIdLst>
    <p:sldLayoutId r:id="rId1" id="2147483661"/>
    <p:sldLayoutId r:id="rId2" id="2147483662"/>
    <p:sldLayoutId r:id="rId3" id="2147483663"/>
    <p:sldLayoutId r:id="rId4" id="2147483664"/>
    <p:sldLayoutId r:id="rId5" id="2147483665"/>
    <p:sldLayoutId r:id="rId6" id="2147483666"/>
    <p:sldLayoutId r:id="rId7" id="2147483667"/>
    <p:sldLayoutId r:id="rId8" id="2147483668"/>
    <p:sldLayoutId r:id="rId9" id="2147483669"/>
    <p:sldLayoutId r:id="rId10" id="2147483670"/>
    <p:sldLayoutId r:id="rId11" id="2147483671"/>
  </p:sldLayoutIdLst>
  <p:hf dt="0" hdr="0" sldNum="0"/>
  <p:txStyles>
    <p:title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<a:lvl1pPr algn="ctr" defTabSz="914400" eaLnBrk="1" hangingPunct="1" latinLnBrk="0" rtl="0">
        <a:spcBef>
          <a:spcPct val="0"/>
        </a:spcBef>
        <a:buNone/>
        <a:defRPr kern="1200" sz="440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<a:lvl1pPr algn="l" defTabSz="914400" eaLnBrk="1" hangingPunct="1" indent="-342900" latinLnBrk="0" marL="342900" rtl="0">
        <a:spcBef>
          <a:spcPct val="20000"/>
        </a:spcBef>
        <a:buFont charset="0" pitchFamily="34" typeface="Arial"/>
        <a:buChar char="•"/>
        <a:defRPr kern="1200" sz="32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algn="l" defTabSz="914400" eaLnBrk="1" hangingPunct="1" indent="-285750" latinLnBrk="0" marL="742950" rtl="0">
        <a:spcBef>
          <a:spcPct val="20000"/>
        </a:spcBef>
        <a:buFont charset="0" pitchFamily="34" typeface="Arial"/>
        <a:buChar char="–"/>
        <a:defRPr kern="1200" sz="28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spcBef>
          <a:spcPct val="20000"/>
        </a:spcBef>
        <a:buFont charset="0" pitchFamily="34" typeface="Arial"/>
        <a:buChar char="•"/>
        <a:defRPr kern="1200" sz="24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spcBef>
          <a:spcPct val="20000"/>
        </a:spcBef>
        <a:buFont charset="0" pitchFamily="34" typeface="Arial"/>
        <a:buChar char="–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spcBef>
          <a:spcPct val="20000"/>
        </a:spcBef>
        <a:buFont charset="0" pitchFamily="34" typeface="Arial"/>
        <a:buChar char="»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uFillTx/>
          <a:latin typeface="+mn-lt"/>
          <a:ea typeface="+mn-ea"/>
          <a:cs typeface="+mn-cs"/>
        </a:defRPr>
      </a:lvl9pPr>
    </p:bodyStyle>
    <p:other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<a:defPPr>
        <a:defRPr lang="en-US">
          <a:uFillTx/>
        </a:defRPr>
      </a:defPPr>
      <a:lvl1pPr algn="l" defTabSz="914400" eaLnBrk="1" hangingPunct="1" latinLnBrk="0" marL="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uFillTx/>
          <a:latin typeface="+mn-lt"/>
          <a:ea typeface="+mn-ea"/>
          <a:cs typeface="+mn-cs"/>
        </a:defRPr>
      </a:lvl9pPr>
    </p:otherStyle>
  </p:txStyles>
</p:sldMaster>
</file>

<file path=ppt/slides/_rels/slide1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1.xml" Type="http://schemas.openxmlformats.org/officeDocument/2006/relationships/notesSlide"></Relationship></Relationships>
</file>

<file path=ppt/slides/_rels/slide10.xml.rels><?xml version="1.0" standalone="yes" ?><Relationships xmlns="http://schemas.openxmlformats.org/package/2006/relationships"><Relationship Id="rId1" Target="../slideLayouts/slideLayout4.xml" Type="http://schemas.openxmlformats.org/officeDocument/2006/relationships/slideLayout"></Relationship><Relationship Id="rId2" Target="../media/image9.jpeg" Type="http://schemas.openxmlformats.org/officeDocument/2006/relationships/image"></Relationship></Relationships>
</file>

<file path=ppt/slides/_rels/slide11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12.xml.rels><?xml version="1.0" standalone="yes" ?><Relationships xmlns="http://schemas.openxmlformats.org/package/2006/relationships"><Relationship Id="rId1" Target="../slideLayouts/slideLayout4.xml" Type="http://schemas.openxmlformats.org/officeDocument/2006/relationships/slideLayout"></Relationship><Relationship Id="rId2" Target="../media/image10.jpeg" Type="http://schemas.openxmlformats.org/officeDocument/2006/relationships/image"></Relationship></Relationships>
</file>

<file path=ppt/slides/_rels/slide13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3.jpeg" Type="http://schemas.openxmlformats.org/officeDocument/2006/relationships/image"></Relationship></Relationships>
</file>

<file path=ppt/slides/_rels/slide14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15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/Relationships>
</file>

<file path=ppt/slides/_rels/slide16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11.jpeg" Type="http://schemas.openxmlformats.org/officeDocument/2006/relationships/image"></Relationship></Relationships>
</file>

<file path=ppt/slides/_rels/slide17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18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19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Relationship Id="rId2" Target="../media/image12.jpeg" Type="http://schemas.openxmlformats.org/officeDocument/2006/relationships/image"></Relationship></Relationships>
</file>

<file path=ppt/slides/_rels/slide2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20.xml.rels><?xml version="1.0" standalone="yes" ?><Relationships xmlns="http://schemas.openxmlformats.org/package/2006/relationships"><Relationship Id="rId1" Target="../slideLayouts/slideLayout4.xml" Type="http://schemas.openxmlformats.org/officeDocument/2006/relationships/slideLayout"></Relationship><Relationship Id="rId2" Target="../media/image13.jpeg" Type="http://schemas.openxmlformats.org/officeDocument/2006/relationships/image"></Relationship></Relationships>
</file>

<file path=ppt/slides/_rels/slide21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22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notesSlides/notesSlide2.xml" Type="http://schemas.openxmlformats.org/officeDocument/2006/relationships/notesSlide"></Relationship><Relationship Id="rId3" Target="../media/image14.jpeg" Type="http://schemas.openxmlformats.org/officeDocument/2006/relationships/image"></Relationship></Relationships>
</file>

<file path=ppt/slides/_rels/slide23.xml.rels><?xml version="1.0" standalone="yes" ?><Relationships xmlns="http://schemas.openxmlformats.org/package/2006/relationships"><Relationship Id="rId1" Target="../slideLayouts/slideLayout4.xml" Type="http://schemas.openxmlformats.org/officeDocument/2006/relationships/slideLayout"></Relationship><Relationship Id="rId2" Target="../media/image15.jpeg" Type="http://schemas.openxmlformats.org/officeDocument/2006/relationships/image"></Relationship></Relationships>
</file>

<file path=ppt/slides/_rels/slide24.xml.rels><?xml version="1.0" standalone="yes" ?><Relationships xmlns="http://schemas.openxmlformats.org/package/2006/relationships"><Relationship Id="rId1" Target="../slideLayouts/slideLayout5.xml" Type="http://schemas.openxmlformats.org/officeDocument/2006/relationships/slideLayout"></Relationship><Relationship Id="rId2" Target="../media/image16.jpeg" Type="http://schemas.openxmlformats.org/officeDocument/2006/relationships/image"></Relationship><Relationship Id="rId3" Target="../media/image17.jpeg" Type="http://schemas.openxmlformats.org/officeDocument/2006/relationships/image"></Relationship></Relationships>
</file>

<file path=ppt/slides/_rels/slide25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26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27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28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29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3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1.jpeg" Type="http://schemas.openxmlformats.org/officeDocument/2006/relationships/image"></Relationship><Relationship Id="rId3" Target="../media/image2.jpeg" Type="http://schemas.openxmlformats.org/officeDocument/2006/relationships/image"></Relationship></Relationships>
</file>

<file path=ppt/slides/_rels/slide30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31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32.xml.rels><?xml version="1.0" standalone="yes" ?><Relationships xmlns="http://schemas.openxmlformats.org/package/2006/relationships"><Relationship Id="rId1" Target="../slideLayouts/slideLayout2.xml" Type="http://schemas.openxmlformats.org/officeDocument/2006/relationships/slideLayout"></Relationship></Relationships>
</file>

<file path=ppt/slides/_rels/slide33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18.wmf" Type="http://schemas.openxmlformats.org/officeDocument/2006/relationships/image"></Relationship></Relationships>
</file>

<file path=ppt/slides/_rels/slide4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/Relationships>
</file>

<file path=ppt/slides/_rels/slide5.xml.rels><?xml version="1.0" standalone="yes" ?><Relationships xmlns="http://schemas.openxmlformats.org/package/2006/relationships"><Relationship Id="rId1" Target="../slideLayouts/slideLayout7.xml" Type="http://schemas.openxmlformats.org/officeDocument/2006/relationships/slideLayout"></Relationship><Relationship Id="rId2" Target="../media/image3.jpeg" Type="http://schemas.openxmlformats.org/officeDocument/2006/relationships/image"></Relationship></Relationships>
</file>

<file path=ppt/slides/_rels/slide6.xml.rels><?xml version="1.0" standalone="yes" ?><Relationships xmlns="http://schemas.openxmlformats.org/package/2006/relationships"><Relationship Id="rId1" Target="../slideLayouts/slideLayout4.xml" Type="http://schemas.openxmlformats.org/officeDocument/2006/relationships/slideLayout"></Relationship><Relationship Id="rId2" Target="../media/image4.png" Type="http://schemas.openxmlformats.org/officeDocument/2006/relationships/image"></Relationship></Relationships>
</file>

<file path=ppt/slides/_rels/slide7.xml.rels><?xml version="1.0" standalone="yes" ?><Relationships xmlns="http://schemas.openxmlformats.org/package/2006/relationships"><Relationship Id="rId1" Target="../slideLayouts/slideLayout4.xml" Type="http://schemas.openxmlformats.org/officeDocument/2006/relationships/slideLayout"></Relationship><Relationship Id="rId2" Target="../media/image5.png" Type="http://schemas.openxmlformats.org/officeDocument/2006/relationships/image"></Relationship></Relationships>
</file>

<file path=ppt/slides/_rels/slide8.xml.rels><?xml version="1.0" standalone="yes" ?><Relationships xmlns="http://schemas.openxmlformats.org/package/2006/relationships"><Relationship Id="rId1" Target="../slideLayouts/slideLayout4.xml" Type="http://schemas.openxmlformats.org/officeDocument/2006/relationships/slideLayout"></Relationship><Relationship Id="rId2" Target="../media/image6.png" Type="http://schemas.openxmlformats.org/officeDocument/2006/relationships/image"></Relationship><Relationship Id="rId3" Target="../media/image7.png" Type="http://schemas.openxmlformats.org/officeDocument/2006/relationships/image"></Relationship></Relationships>
</file>

<file path=ppt/slides/_rels/slide9.xml.rels><?xml version="1.0" standalone="yes" ?><Relationships xmlns="http://schemas.openxmlformats.org/package/2006/relationships"><Relationship Id="rId1" Target="../slideLayouts/slideLayout4.xml" Type="http://schemas.openxmlformats.org/officeDocument/2006/relationships/slideLayout"></Relationship><Relationship Id="rId2" Target="../media/image8.jpeg" Type="http://schemas.openxmlformats.org/officeDocument/2006/relationships/image"></Relationship></Relationships>
</file>

<file path=ppt/slides/slide1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4294967295" type="sub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93873" y="-1634577"/>
            <a:ext cx="6305301" cy="2642221"/>
          </a:xfrm>
          <a:ln>
            <a:noFill/>
          </a:ln>
          <a:effectLst>
            <a:outerShdw algn="ctr" blurRad="127000" dir="2700000" dist="38100">
              <a:srgbClr val="000000">
                <a:alpha val="45000"/>
              </a:srgbClr>
            </a:outerShdw>
          </a:effectLst>
          <a:scene3d>
            <a:camera fov="2700000" prst="perspectiveFront">
              <a:rot lat="20376000" lon="1938000" rev="20112001"/>
            </a:camera>
            <a:lightRig dir="t" rig="soft">
              <a:rot lat="0" lon="0" rev="0"/>
            </a:lightRig>
          </a:scene3d>
          <a:sp3d prstMaterial="translucentPowder">
            <a:bevelT h="50800" prst="softRound" w="203200"/>
          </a:sp3d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45000" lnSpcReduction="20000"/>
          </a:bodyPr>
          <a:lstStyle/>
          <a:p>
            <a:pPr algn="ctr"/>
            <a:r>
              <a:rPr b="1" dirty="0" kern="10" lang="en-US" sz="13000">
                <a:ln w="12700">
                  <a:solidFill>
                    <a:srgbClr val="008000"/>
                  </a:solidFill>
                  <a:round/>
                </a:ln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DEVELOPMENT OF VERTEBRAL COLUMN &amp; SPINAL CORD</a:t>
            </a:r>
            <a:r>
              <a:rPr dirty="0" kern="10" lang="en-US" sz="9600">
                <a:ln w="12700">
                  <a:solidFill>
                    <a:srgbClr val="008000"/>
                  </a:solidFill>
                  <a:round/>
                </a:ln>
                <a:solidFill>
                  <a:srgbClr val="FF0066">
                    <a:alpha val="50000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uFillTx/>
                <a:latin typeface="Arial Black"/>
              </a:rPr>
              <a:t/>
            </a:r>
            <a:br>
              <a:rPr dirty="0" kern="10" lang="en-US" sz="9600">
                <a:ln w="12700">
                  <a:solidFill>
                    <a:srgbClr val="008000"/>
                  </a:solidFill>
                  <a:round/>
                </a:ln>
                <a:solidFill>
                  <a:srgbClr val="FF0066">
                    <a:alpha val="50000"/>
                  </a:srgbClr>
                </a:solidFill>
                <a:effectLst>
                  <a:outerShdw algn="ctr" dir="2021404" dist="45791" rotWithShape="0">
                    <a:srgbClr val="9999FF"/>
                  </a:outerShdw>
                </a:effectLst>
                <a:uFillTx/>
                <a:latin typeface="Arial Black"/>
              </a:rPr>
            </a:br>
            <a:endParaRPr dirty="0" lang="en-US" sz="96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28600" y="4267200"/>
            <a:ext cx="6553200" cy="2215991"/>
          </a:xfrm>
          <a:prstGeom prst="rect">
            <a:avLst/>
          </a:prstGeom>
          <a:solidFill>
            <a:srgbClr val="FFFF00"/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i="1" lang="en-US" sz="24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i="1" lang="en-US" sz="24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i="1" lang="en-US" sz="24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Ibrahim El </a:t>
            </a:r>
            <a:r>
              <a:rPr b="1" dirty="0" err="1" i="1" lang="en-US" sz="24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fouhil</a:t>
            </a:r>
            <a:endParaRPr b="1" dirty="0" i="1" lang="en-US" sz="2400">
              <a:solidFill>
                <a:srgbClr val="7030A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  <a:p>
            <a:r>
              <a:rPr b="1" dirty="0" i="1" lang="en-US" sz="24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Professor of Anatomy</a:t>
            </a:r>
          </a:p>
          <a:p>
            <a:r>
              <a:rPr b="1" dirty="0" i="1" lang="en-US" sz="24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College of Medicine</a:t>
            </a:r>
          </a:p>
          <a:p>
            <a:r>
              <a:rPr b="1" dirty="0" i="1" lang="en-US" sz="24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King Saud University</a:t>
            </a:r>
          </a:p>
          <a:p>
            <a:r>
              <a:rPr b="1" dirty="0" i="1" lang="en-US" sz="2400">
                <a:solidFill>
                  <a:srgbClr val="7030A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E-mail: ahmedfathala@gmail.com</a:t>
            </a:r>
          </a:p>
          <a:p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grpId="0" spid="4"/>
    </p:bldLst>
  </p:timing>
</p:sld>
</file>

<file path=ppt/slides/slide10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28600"/>
            <a:ext cx="8458200" cy="1143000"/>
          </a:xfr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99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MARGINAL LAYER OF SPINAL CORD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Conten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1000" y="3962400"/>
            <a:ext cx="8534400" cy="2667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2500" lnSpcReduction="2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Marginal layer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increases in size </a:t>
            </a:r>
            <a:r>
              <a:rPr b="1" dirty="0" lang="en-US">
                <a:solidFill>
                  <a:srgbClr val="0070C0"/>
                </a:solidFill>
                <a:uFillTx/>
              </a:rPr>
              <a:t>due to addition of ascending, descending &amp;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intersegmental</a:t>
            </a:r>
            <a:r>
              <a:rPr b="1" dirty="0" lang="en-US">
                <a:solidFill>
                  <a:srgbClr val="0070C0"/>
                </a:solidFill>
                <a:uFillTx/>
              </a:rPr>
              <a:t> nerve fibers.</a:t>
            </a:r>
          </a:p>
          <a:p>
            <a:pPr>
              <a:buFont charset="2" pitchFamily="2" typeface="Wingdings"/>
              <a:buChar char="q"/>
            </a:pP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Myelination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of nerve fibers starts at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4</a:t>
            </a:r>
            <a:r>
              <a:rPr b="1" baseline="30000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month </a:t>
            </a:r>
            <a:r>
              <a:rPr b="1" dirty="0" lang="en-US">
                <a:solidFill>
                  <a:srgbClr val="0070C0"/>
                </a:solidFill>
                <a:uFillTx/>
              </a:rPr>
              <a:t>&amp; continues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during the 1</a:t>
            </a:r>
            <a:r>
              <a:rPr b="1" baseline="30000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st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postnatal period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. Motor fibers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myelinate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before sensory fibers.</a:t>
            </a:r>
            <a:endParaRPr b="1" dirty="0" lang="en-US">
              <a:solidFill>
                <a:schemeClr val="accent6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Marginal layer (future white matter) is divided into: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dorsal, lateral and ventral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funiculus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(white column)</a:t>
            </a:r>
          </a:p>
          <a:p>
            <a:pPr>
              <a:buNone/>
            </a:pPr>
            <a:endParaRPr b="1" dirty="0" lang="en-US">
              <a:solidFill>
                <a:srgbClr val="0070C0"/>
              </a:solidFill>
              <a:uFillTx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l cord 7.jpg" id="7170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1" sz="half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2895600" y="1524000"/>
            <a:ext cx="3395472" cy="2338251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733800" y="1752600"/>
            <a:ext cx="768159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200">
                <a:uFillTx/>
              </a:rPr>
              <a:t>Dorsal</a:t>
            </a:r>
          </a:p>
          <a:p>
            <a:r>
              <a:rPr b="1" dirty="0" err="1" lang="en-US" sz="1200">
                <a:uFillTx/>
              </a:rPr>
              <a:t>funiculus</a:t>
            </a:r>
            <a:endParaRPr b="1" dirty="0" lang="en-US" sz="12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0" y="2514600"/>
            <a:ext cx="768159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200">
                <a:uFillTx/>
              </a:rPr>
              <a:t>Lateral </a:t>
            </a:r>
          </a:p>
          <a:p>
            <a:r>
              <a:rPr b="1" dirty="0" err="1" lang="en-US" sz="1200">
                <a:uFillTx/>
              </a:rPr>
              <a:t>funiculus</a:t>
            </a:r>
            <a:endParaRPr b="1" dirty="0" lang="en-US" sz="12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276600" y="3352800"/>
            <a:ext cx="1263616" cy="276999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200">
                <a:uFillTx/>
              </a:rPr>
              <a:t>Ventral </a:t>
            </a:r>
            <a:r>
              <a:rPr b="1" dirty="0" err="1" lang="en-US" sz="1200">
                <a:uFillTx/>
              </a:rPr>
              <a:t>funiculus</a:t>
            </a:r>
            <a:endParaRPr b="1" dirty="0" lang="en-US" sz="12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Footer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grpId="0" spid="6"/>
      <p:bldP advAuto="4294967295" grpId="0" spid="7"/>
      <p:bldP advAuto="4294967295" grpId="0" spid="8"/>
    </p:bldLst>
  </p:timing>
</p:sld>
</file>

<file path=ppt/slides/slide11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itle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99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MENINGES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Content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28600" y="1600200"/>
            <a:ext cx="8763000" cy="452596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They are 3 membranes covering the neural tube: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Outer thick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dura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matter: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mesodermal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in origin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Middle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arachnoid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matter: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ectodermal</a:t>
            </a:r>
            <a:r>
              <a:rPr b="1" dirty="0" lang="en-US">
                <a:solidFill>
                  <a:srgbClr val="0070C0"/>
                </a:solidFill>
                <a:uFillTx/>
              </a:rPr>
              <a:t> in origin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Inner thin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pia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matter: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ectodermal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in origin</a:t>
            </a:r>
          </a:p>
          <a:p>
            <a:pPr indent="-514350" marL="514350"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A cavity appears between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arachnoid</a:t>
            </a:r>
            <a:r>
              <a:rPr b="1" dirty="0" lang="en-US">
                <a:solidFill>
                  <a:srgbClr val="0070C0"/>
                </a:solidFill>
                <a:uFillTx/>
              </a:rPr>
              <a:t> &amp;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pia</a:t>
            </a:r>
            <a:r>
              <a:rPr b="1" dirty="0" lang="en-US">
                <a:solidFill>
                  <a:srgbClr val="0070C0"/>
                </a:solidFill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(subarachnoid space) </a:t>
            </a:r>
            <a:r>
              <a:rPr b="1" dirty="0" lang="en-US">
                <a:solidFill>
                  <a:srgbClr val="0070C0"/>
                </a:solidFill>
                <a:uFillTx/>
              </a:rPr>
              <a:t>&amp; becomes filled with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cerebrospinal fluid</a:t>
            </a:r>
            <a:r>
              <a:rPr b="1" dirty="0" lang="en-US">
                <a:solidFill>
                  <a:srgbClr val="0070C0"/>
                </a:solidFill>
                <a:uFillTx/>
              </a:rPr>
              <a:t>.</a:t>
            </a:r>
          </a:p>
          <a:p>
            <a:pPr>
              <a:buNone/>
            </a:pPr>
            <a:endParaRPr b="1" dirty="0" lang="en-US">
              <a:solidFill>
                <a:srgbClr val="0070C0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itle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28600" y="274638"/>
            <a:ext cx="8686800" cy="944562"/>
          </a:xfr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0000"/>
          </a:bodyPr>
          <a:lstStyle/>
          <a:p>
            <a:r>
              <a:rPr b="1" dirty="0" lang="en-US">
                <a:solidFill>
                  <a:srgbClr val="A5002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POSITIONAL CHANGES OF SPINAL CORD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Content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1000" y="4343400"/>
            <a:ext cx="8305800" cy="2286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lnSpcReduction="1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Initially, the spinal cord occupies the whole length of the vertebral canal.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As a result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 faster growth of vertebral column</a:t>
            </a:r>
            <a:r>
              <a:rPr b="1" dirty="0" lang="en-US">
                <a:solidFill>
                  <a:srgbClr val="0070C0"/>
                </a:solidFill>
                <a:uFillTx/>
              </a:rPr>
              <a:t>, the caudal end of spinal cord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(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conus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medullaris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)</a:t>
            </a:r>
            <a:r>
              <a:rPr b="1" dirty="0" lang="en-US">
                <a:solidFill>
                  <a:srgbClr val="0070C0"/>
                </a:solidFill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shift gradually to a higher level.</a:t>
            </a: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l cord 8.jpg" id="8195" name="Picture 3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1" sz="half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381000" y="1295400"/>
            <a:ext cx="8534400" cy="3048000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" y="3124200"/>
            <a:ext cx="1918282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2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8 weeks: </a:t>
            </a:r>
            <a:r>
              <a:rPr b="1" dirty="0" lang="en-US" sz="1200">
                <a:uFillTx/>
              </a:rPr>
              <a:t>spinal cord</a:t>
            </a:r>
          </a:p>
          <a:p>
            <a:r>
              <a:rPr b="1" dirty="0" lang="en-US" sz="1200">
                <a:uFillTx/>
              </a:rPr>
              <a:t> at end of vertebral column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124200" y="3200400"/>
            <a:ext cx="1553310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2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24 weeks: </a:t>
            </a:r>
            <a:r>
              <a:rPr b="1" dirty="0" lang="en-US" sz="1200">
                <a:uFillTx/>
              </a:rPr>
              <a:t>spinal cord</a:t>
            </a:r>
          </a:p>
          <a:p>
            <a:r>
              <a:rPr b="1" dirty="0" lang="en-US" sz="1200">
                <a:uFillTx/>
              </a:rPr>
              <a:t>at level of S1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TextBox 1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0" y="3352800"/>
            <a:ext cx="1275286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2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Birth: </a:t>
            </a:r>
            <a:r>
              <a:rPr b="1" dirty="0" lang="en-US" sz="1200">
                <a:uFillTx/>
              </a:rPr>
              <a:t>spinal cord</a:t>
            </a:r>
          </a:p>
          <a:p>
            <a:r>
              <a:rPr b="1" dirty="0" lang="en-US" sz="1200">
                <a:uFillTx/>
              </a:rPr>
              <a:t>at L3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705600" y="3352800"/>
            <a:ext cx="1310552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2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Adult:</a:t>
            </a:r>
            <a:r>
              <a:rPr b="1" dirty="0" lang="en-US" sz="1200">
                <a:uFillTx/>
              </a:rPr>
              <a:t> spinal cord</a:t>
            </a:r>
          </a:p>
          <a:p>
            <a:r>
              <a:rPr b="1" dirty="0" lang="en-US" sz="1200">
                <a:uFillTx/>
              </a:rPr>
              <a:t>at L1-L2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2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grpId="0" spid="10"/>
      <p:bldP advAuto="4294967295" grpId="0" spid="11"/>
      <p:bldP advAuto="4294967295" grpId="0" spid="12"/>
      <p:bldP advAuto="4294967295" grpId="0" spid="13"/>
    </p:bldLst>
  </p:timing>
</p:sld>
</file>

<file path=ppt/slides/slide13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es.jpg" id="4" name="Content Placeholder 3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spect="1" noGrp="1"/>
          </p:cNvPicPr>
          <p:nvPr>
            <p:ph idx="4294967295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28600"/>
            <a:ext cx="5715000" cy="6400800"/>
          </a:xfrm>
          <a:prstGeom prst="rect">
            <a:avLst/>
          </a:prstGeom>
          <a:ln cap="sq" w="38100">
            <a:solidFill>
              <a:srgbClr val="000000"/>
            </a:solidFill>
            <a:prstDash val="solid"/>
            <a:miter lim="800000"/>
          </a:ln>
          <a:effectLst>
            <a:outerShdw algn="tl" blurRad="50800" dir="2700000" dist="38100" rotWithShape="0">
              <a:srgbClr val="000000">
                <a:alpha val="43000"/>
              </a:srgbClr>
            </a:outerShdw>
          </a:effectLst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Down Arrow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495800" y="457200"/>
            <a:ext cx="762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Down Arrow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86200" y="457200"/>
            <a:ext cx="76200" cy="22860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Right Arrow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200400" y="1905000"/>
            <a:ext cx="228600" cy="7620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Right Arrow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352800" y="3810000"/>
            <a:ext cx="3048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TextBox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821696" y="3276600"/>
            <a:ext cx="2093703" cy="16927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pPr algn="ctr"/>
            <a:r>
              <a:rPr b="1" dirty="0" lang="en-US" sz="2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Notochord</a:t>
            </a:r>
          </a:p>
          <a:p>
            <a:pPr algn="ctr"/>
            <a:r>
              <a:rPr b="1" dirty="0" lang="en-US" sz="16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     stimulates :</a:t>
            </a:r>
          </a:p>
          <a:p>
            <a:pPr>
              <a:buFont charset="2" pitchFamily="2" typeface="Wingdings"/>
              <a:buChar char="q"/>
            </a:pPr>
            <a:r>
              <a:rPr b="1" dirty="0" lang="en-US" sz="16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Neural tube </a:t>
            </a:r>
          </a:p>
          <a:p>
            <a:r>
              <a:rPr b="1" dirty="0" lang="en-US" sz="16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formation</a:t>
            </a:r>
          </a:p>
          <a:p>
            <a:pPr>
              <a:buFont charset="2" pitchFamily="2" typeface="Wingdings"/>
              <a:buChar char="q"/>
            </a:pPr>
            <a:r>
              <a:rPr b="1" dirty="0" lang="en-US" sz="16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Vertebral column formation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705600" y="5181600"/>
            <a:ext cx="1699183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24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Neural tube</a:t>
            </a: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6" name="Straight Arrow Connector 15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9" idx="1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10800000">
            <a:off x="4611904" y="3657604"/>
            <a:ext cx="2209793" cy="465383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Straight Arrow Connector 11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10" idx="1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V="1" rot="10800000">
            <a:off x="4495800" y="5412432"/>
            <a:ext cx="2209800" cy="150167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id="4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42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5"/>
      <p:bldP advAuto="4294967295" animBg="1" grpId="0" spid="6"/>
      <p:bldP advAuto="4294967295" animBg="1" grpId="0" spid="7"/>
      <p:bldP advAuto="4294967295" animBg="1" grpId="0" spid="8"/>
      <p:bldP advAuto="4294967295" animBg="1" grpId="0" spid="9"/>
      <p:bldP advAuto="4294967295" animBg="1" grpId="0" spid="10"/>
    </p:bldLst>
  </p:timing>
</p:sld>
</file>

<file path=ppt/slides/slide14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28600"/>
            <a:ext cx="8229600" cy="639762"/>
          </a:xfr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0000"/>
          </a:bodyPr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INTRAEMBRYONIC MESODERM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990600"/>
            <a:ext cx="8534400" cy="5715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2500" lnSpcReduction="2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Proliferates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between  Ectoderm &amp; Endoderm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EXCEPT</a:t>
            </a:r>
            <a:r>
              <a:rPr b="1" dirty="0" lang="en-US">
                <a:solidFill>
                  <a:srgbClr val="0070C0"/>
                </a:solidFill>
                <a:uFillTx/>
              </a:rPr>
              <a:t> in the central axis of embryo where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NOTOCHORD</a:t>
            </a:r>
            <a:r>
              <a:rPr b="1" dirty="0" lang="en-US">
                <a:solidFill>
                  <a:srgbClr val="0070C0"/>
                </a:solidFill>
                <a:uFillTx/>
              </a:rPr>
              <a:t> is found.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Differentiates into 3 parts: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Paraxial mesoderm</a:t>
            </a:r>
            <a:endParaRPr b="1" dirty="0" lang="en-US">
              <a:solidFill>
                <a:srgbClr val="0070C0"/>
              </a:solidFill>
              <a:uFillTx/>
            </a:endParaRP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Intermediate mesoderm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Lateral mesoderm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Paraxial mesoderm </a:t>
            </a:r>
            <a:r>
              <a:rPr b="1" dirty="0" lang="en-US">
                <a:solidFill>
                  <a:srgbClr val="0070C0"/>
                </a:solidFill>
                <a:uFillTx/>
              </a:rPr>
              <a:t>divides into units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(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somites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).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Each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somite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divides into 3 parts:</a:t>
            </a:r>
          </a:p>
          <a:p>
            <a:pPr indent="-514350" marL="514350">
              <a:buFont typeface="+mj-lt"/>
              <a:buAutoNum type="arabicPeriod"/>
            </a:pPr>
            <a:r>
              <a:rPr b="1" dirty="0" err="1" lang="en-US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Sclerotome</a:t>
            </a:r>
            <a:endParaRPr b="1" dirty="0" lang="en-US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  <a:p>
            <a:pPr indent="-514350" marL="514350">
              <a:buFont typeface="+mj-lt"/>
              <a:buAutoNum type="arabicPeriod"/>
            </a:pP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Myotome</a:t>
            </a:r>
            <a:endParaRPr b="1" dirty="0" lang="en-US">
              <a:solidFill>
                <a:srgbClr val="0070C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Dermatome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Oval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343400" y="2514600"/>
            <a:ext cx="304800" cy="228600"/>
          </a:xfrm>
          <a:prstGeom prst="ellipse">
            <a:avLst/>
          </a:prstGeom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Pie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2583395">
            <a:off x="3620944" y="2285616"/>
            <a:ext cx="685800" cy="609600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solidFill>
                <a:schemeClr val="tx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Pie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14055163">
            <a:off x="4737161" y="2316088"/>
            <a:ext cx="762000" cy="609600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solidFill>
                <a:schemeClr val="tx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TextBox 1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124200" y="1295400"/>
            <a:ext cx="1600200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z="24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Notochord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5" name="TextBox 1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172200" y="2209800"/>
            <a:ext cx="1634999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err="1" lang="en-US" sz="2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Sclerotome</a:t>
            </a:r>
            <a:endParaRPr b="1" dirty="0" lang="en-US" sz="2400">
              <a:solidFill>
                <a:schemeClr val="accent6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6" name="TextBox 1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371600" y="2286000"/>
            <a:ext cx="1828800" cy="738664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err="1" lang="en-US" sz="2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Sclerotome</a:t>
            </a:r>
            <a:endParaRPr b="1" dirty="0" lang="en-US" sz="2400">
              <a:solidFill>
                <a:schemeClr val="accent6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  <a:p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8" name="Oval 1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495800" y="22860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9" name="TextBox 1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800600" y="1295400"/>
            <a:ext cx="1699183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240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Neural tube</a:t>
            </a: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1" name="Straight Arrow Connector 20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14" idx="2"/>
            <a:endCxn id="7" idx="1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H="1" rot="16200000">
            <a:off x="3760662" y="1920702"/>
            <a:ext cx="791013" cy="463737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9" name="Straight Arrow Connector 28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19" idx="2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4960929" y="1520536"/>
            <a:ext cx="452735" cy="92579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2" name="TextBox 3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986790" y="5064830"/>
            <a:ext cx="7543800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z="20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1- </a:t>
            </a:r>
            <a:r>
              <a:rPr b="1" dirty="0" err="1" lang="en-US" sz="20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Sclerotome</a:t>
            </a:r>
            <a:r>
              <a:rPr b="1" dirty="0" lang="en-US" sz="20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around neural tube: forms vertebral (neural) arch</a:t>
            </a:r>
          </a:p>
          <a:p>
            <a:r>
              <a:rPr b="1" dirty="0" lang="en-US" sz="20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2- </a:t>
            </a:r>
            <a:r>
              <a:rPr b="1" dirty="0" err="1" lang="en-US" sz="20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Sclerotome</a:t>
            </a:r>
            <a:r>
              <a:rPr b="1" dirty="0" lang="en-US" sz="20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around notochord: forms body of vertebra</a:t>
            </a:r>
          </a:p>
          <a:p>
            <a:r>
              <a:rPr b="1" dirty="0" lang="en-US" sz="20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3-Sclerotome in body wall near to neural tube &amp; notochord : forms costal process (gives ribs in thoracic region)</a:t>
            </a:r>
          </a:p>
          <a:p>
            <a:endParaRPr b="1" dirty="0" lang="en-US" sz="2000">
              <a:solidFill>
                <a:schemeClr val="accent6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6" name="Oval 4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0" y="37338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0" name="Pie 4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741633">
            <a:off x="4074963" y="3617763"/>
            <a:ext cx="381000" cy="381000"/>
          </a:xfrm>
          <a:prstGeom prst="pie">
            <a:avLst>
              <a:gd fmla="val 0" name="adj1"/>
              <a:gd fmla="val 18169713" name="adj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solidFill>
                <a:schemeClr val="tx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1" name="Pie 5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13908281">
            <a:off x="4847346" y="3477520"/>
            <a:ext cx="360414" cy="487902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solidFill>
                <a:schemeClr val="tx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3" name="Oval 5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495800" y="4267200"/>
            <a:ext cx="304800" cy="228600"/>
          </a:xfrm>
          <a:prstGeom prst="ellipse">
            <a:avLst/>
          </a:prstGeom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4" name="Pie 5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741633">
            <a:off x="4074962" y="4227365"/>
            <a:ext cx="381000" cy="381000"/>
          </a:xfrm>
          <a:prstGeom prst="pie">
            <a:avLst>
              <a:gd fmla="val 0" name="adj1"/>
              <a:gd fmla="val 18169713" name="adj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solidFill>
                <a:schemeClr val="tx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5" name="Pie 5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13908281">
            <a:off x="4923546" y="4163321"/>
            <a:ext cx="360414" cy="487902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solidFill>
                <a:schemeClr val="tx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6" name="Pie 5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741633">
            <a:off x="3084363" y="4227364"/>
            <a:ext cx="381000" cy="381000"/>
          </a:xfrm>
          <a:prstGeom prst="pie">
            <a:avLst>
              <a:gd fmla="val 0" name="adj1"/>
              <a:gd fmla="val 18169713" name="adj2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solidFill>
                <a:schemeClr val="tx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7" name="Pie 5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13908281">
            <a:off x="5761746" y="4163320"/>
            <a:ext cx="360414" cy="487902"/>
          </a:xfrm>
          <a:prstGeom prst="pi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solidFill>
                <a:schemeClr val="tx1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5" name="Freeform 6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429000" y="4038600"/>
            <a:ext cx="2359660" cy="1082040"/>
          </a:xfrm>
          <a:custGeom>
            <a:avLst/>
            <a:gdLst>
              <a:gd fmla="*/ 441960 w 2359660" name="connsiteX0"/>
              <a:gd fmla="*/ 177800 h 1082040" name="connsiteY0"/>
              <a:gd fmla="*/ 274320 w 2359660" name="connsiteX1"/>
              <a:gd fmla="*/ 955040 h 1082040" name="connsiteY1"/>
              <a:gd fmla="*/ 2087880 w 2359660" name="connsiteX2"/>
              <a:gd fmla="*/ 939800 h 1082040" name="connsiteY2"/>
              <a:gd fmla="*/ 1905000 w 2359660" name="connsiteX3"/>
              <a:gd fmla="*/ 132080 h 1082040" name="connsiteY3"/>
              <a:gd fmla="*/ 441960 w 2359660" name="connsiteX4"/>
              <a:gd fmla="*/ 177800 h 1082040" name="connsiteY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b="b" l="l" r="r" t="t"/>
            <a:pathLst>
              <a:path h="1082040" w="2359660">
                <a:moveTo>
                  <a:pt x="441960" y="177800"/>
                </a:moveTo>
                <a:cubicBezTo>
                  <a:pt x="170180" y="314960"/>
                  <a:pt x="0" y="828040"/>
                  <a:pt x="274320" y="955040"/>
                </a:cubicBezTo>
                <a:cubicBezTo>
                  <a:pt x="548640" y="1082040"/>
                  <a:pt x="1816100" y="1076960"/>
                  <a:pt x="2087880" y="939800"/>
                </a:cubicBezTo>
                <a:cubicBezTo>
                  <a:pt x="2359660" y="802640"/>
                  <a:pt x="2184400" y="264160"/>
                  <a:pt x="1905000" y="132080"/>
                </a:cubicBezTo>
                <a:cubicBezTo>
                  <a:pt x="1625600" y="0"/>
                  <a:pt x="713740" y="40640"/>
                  <a:pt x="441960" y="177800"/>
                </a:cubicBezTo>
                <a:close/>
              </a:path>
            </a:pathLst>
          </a:custGeom>
          <a:noFill/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6" name="Freeform 6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655060" y="3017520"/>
            <a:ext cx="2100580" cy="1160780"/>
          </a:xfrm>
          <a:custGeom>
            <a:avLst/>
            <a:gdLst>
              <a:gd fmla="*/ 1694180 w 2100580" name="connsiteX0"/>
              <a:gd fmla="*/ 1112520 h 1160780" name="connsiteY0"/>
              <a:gd fmla="*/ 2075180 w 2100580" name="connsiteX1"/>
              <a:gd fmla="*/ 670560 h 1160780" name="connsiteY1"/>
              <a:gd fmla="*/ 1541780 w 2100580" name="connsiteX2"/>
              <a:gd fmla="*/ 350520 h 1160780" name="connsiteY2"/>
              <a:gd fmla="*/ 1145540 w 2100580" name="connsiteX3"/>
              <a:gd fmla="*/ 381000 h 1160780" name="connsiteY3"/>
              <a:gd fmla="*/ 1038860 w 2100580" name="connsiteX4"/>
              <a:gd fmla="*/ 0 h 1160780" name="connsiteY4"/>
              <a:gd fmla="*/ 886460 w 2100580" name="connsiteX5"/>
              <a:gd fmla="*/ 381000 h 1160780" name="connsiteY5"/>
              <a:gd fmla="*/ 429260 w 2100580" name="connsiteX6"/>
              <a:gd fmla="*/ 365760 h 1160780" name="connsiteY6"/>
              <a:gd fmla="*/ 17780 w 2100580" name="connsiteX7"/>
              <a:gd fmla="*/ 685800 h 1160780" name="connsiteY7"/>
              <a:gd fmla="*/ 322580 w 2100580" name="connsiteX8"/>
              <a:gd fmla="*/ 1097280 h 1160780" name="connsiteY8"/>
              <a:gd fmla="*/ 368300 w 2100580" name="connsiteX9"/>
              <a:gd fmla="*/ 1066800 h 1160780" name="connsiteY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b="b" l="l" r="r" t="t"/>
            <a:pathLst>
              <a:path h="1160780" w="2100580">
                <a:moveTo>
                  <a:pt x="1694180" y="1112520"/>
                </a:moveTo>
                <a:cubicBezTo>
                  <a:pt x="1897380" y="955040"/>
                  <a:pt x="2100580" y="797560"/>
                  <a:pt x="2075180" y="670560"/>
                </a:cubicBezTo>
                <a:cubicBezTo>
                  <a:pt x="2049780" y="543560"/>
                  <a:pt x="1696720" y="398780"/>
                  <a:pt x="1541780" y="350520"/>
                </a:cubicBezTo>
                <a:cubicBezTo>
                  <a:pt x="1386840" y="302260"/>
                  <a:pt x="1229360" y="439420"/>
                  <a:pt x="1145540" y="381000"/>
                </a:cubicBezTo>
                <a:cubicBezTo>
                  <a:pt x="1061720" y="322580"/>
                  <a:pt x="1082040" y="0"/>
                  <a:pt x="1038860" y="0"/>
                </a:cubicBezTo>
                <a:cubicBezTo>
                  <a:pt x="995680" y="0"/>
                  <a:pt x="988060" y="320040"/>
                  <a:pt x="886460" y="381000"/>
                </a:cubicBezTo>
                <a:cubicBezTo>
                  <a:pt x="784860" y="441960"/>
                  <a:pt x="574040" y="314960"/>
                  <a:pt x="429260" y="365760"/>
                </a:cubicBezTo>
                <a:cubicBezTo>
                  <a:pt x="284480" y="416560"/>
                  <a:pt x="35560" y="563880"/>
                  <a:pt x="17780" y="685800"/>
                </a:cubicBezTo>
                <a:cubicBezTo>
                  <a:pt x="0" y="807720"/>
                  <a:pt x="264160" y="1033780"/>
                  <a:pt x="322580" y="1097280"/>
                </a:cubicBezTo>
                <a:cubicBezTo>
                  <a:pt x="381000" y="1160780"/>
                  <a:pt x="374650" y="1113790"/>
                  <a:pt x="368300" y="1066800"/>
                </a:cubicBezTo>
              </a:path>
            </a:pathLst>
          </a:custGeom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7" name="Freeform 6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446780" y="2867660"/>
            <a:ext cx="2623820" cy="1457960"/>
          </a:xfrm>
          <a:custGeom>
            <a:avLst/>
            <a:gdLst>
              <a:gd fmla="*/ 2054860 w 2623820" name="connsiteX0"/>
              <a:gd fmla="*/ 1369060 h 1457960" name="connsiteY0"/>
              <a:gd fmla="*/ 2588260 w 2623820" name="connsiteX1"/>
              <a:gd fmla="*/ 835660 h 1457960" name="connsiteY1"/>
              <a:gd fmla="*/ 1841500 w 2623820" name="connsiteX2"/>
              <a:gd fmla="*/ 363220 h 1457960" name="connsiteY2"/>
              <a:gd fmla="*/ 1490980 w 2623820" name="connsiteX3"/>
              <a:gd fmla="*/ 424180 h 1457960" name="connsiteY3"/>
              <a:gd fmla="*/ 1323340 w 2623820" name="connsiteX4"/>
              <a:gd fmla="*/ 12700 h 1457960" name="connsiteY4"/>
              <a:gd fmla="*/ 1003300 w 2623820" name="connsiteX5"/>
              <a:gd fmla="*/ 347980 h 1457960" name="connsiteY5"/>
              <a:gd fmla="*/ 591820 w 2623820" name="connsiteX6"/>
              <a:gd fmla="*/ 317500 h 1457960" name="connsiteY6"/>
              <a:gd fmla="*/ 43180 w 2623820" name="connsiteX7"/>
              <a:gd fmla="*/ 683260 h 1457960" name="connsiteY7"/>
              <a:gd fmla="*/ 332740 w 2623820" name="connsiteX8"/>
              <a:gd fmla="*/ 1353820 h 1457960" name="connsiteY8"/>
              <a:gd fmla="*/ 363220 w 2623820" name="connsiteX9"/>
              <a:gd fmla="*/ 1308100 h 1457960" name="connsiteY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b="b" l="l" r="r" t="t"/>
            <a:pathLst>
              <a:path h="1457960" w="2623820">
                <a:moveTo>
                  <a:pt x="2054860" y="1369060"/>
                </a:moveTo>
                <a:cubicBezTo>
                  <a:pt x="2339340" y="1186180"/>
                  <a:pt x="2623820" y="1003300"/>
                  <a:pt x="2588260" y="835660"/>
                </a:cubicBezTo>
                <a:cubicBezTo>
                  <a:pt x="2552700" y="668020"/>
                  <a:pt x="2024380" y="431800"/>
                  <a:pt x="1841500" y="363220"/>
                </a:cubicBezTo>
                <a:cubicBezTo>
                  <a:pt x="1658620" y="294640"/>
                  <a:pt x="1577340" y="482600"/>
                  <a:pt x="1490980" y="424180"/>
                </a:cubicBezTo>
                <a:cubicBezTo>
                  <a:pt x="1404620" y="365760"/>
                  <a:pt x="1404620" y="25400"/>
                  <a:pt x="1323340" y="12700"/>
                </a:cubicBezTo>
                <a:cubicBezTo>
                  <a:pt x="1242060" y="0"/>
                  <a:pt x="1125220" y="297180"/>
                  <a:pt x="1003300" y="347980"/>
                </a:cubicBezTo>
                <a:cubicBezTo>
                  <a:pt x="881380" y="398780"/>
                  <a:pt x="751840" y="261620"/>
                  <a:pt x="591820" y="317500"/>
                </a:cubicBezTo>
                <a:cubicBezTo>
                  <a:pt x="431800" y="373380"/>
                  <a:pt x="86360" y="510540"/>
                  <a:pt x="43180" y="683260"/>
                </a:cubicBezTo>
                <a:cubicBezTo>
                  <a:pt x="0" y="855980"/>
                  <a:pt x="279400" y="1249680"/>
                  <a:pt x="332740" y="1353820"/>
                </a:cubicBezTo>
                <a:cubicBezTo>
                  <a:pt x="386080" y="1457960"/>
                  <a:pt x="374650" y="1383030"/>
                  <a:pt x="363220" y="1308100"/>
                </a:cubicBezTo>
              </a:path>
            </a:pathLst>
          </a:custGeom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0" name="Straight Arrow Connector 69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438400" y="2743200"/>
            <a:ext cx="1676400" cy="83820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3" name="Straight Arrow Connector 72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15" idx="2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5706883" y="2298582"/>
            <a:ext cx="909935" cy="165570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7" name="Straight Arrow Connector 76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endCxn id="54" idx="2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362200" y="2743200"/>
            <a:ext cx="1717178" cy="1633886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0" name="Straight Arrow Connector 79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15" idx="2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5325883" y="2679582"/>
            <a:ext cx="1671935" cy="165570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4" name="Straight Arrow Connector 83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H="1" rot="16200000">
            <a:off x="1984747" y="3196853"/>
            <a:ext cx="1481485" cy="726579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8" name="Straight Arrow Connector 87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15" idx="2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5706883" y="3060582"/>
            <a:ext cx="1671935" cy="89370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1" name="TextBox 9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590800" y="2667000"/>
            <a:ext cx="301686" cy="369332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>
                <a:uFillTx/>
              </a:rPr>
              <a:t>1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2" name="TextBox 9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667000" y="2971800"/>
            <a:ext cx="301686" cy="369332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>
                <a:uFillTx/>
              </a:rPr>
              <a:t>2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3" name="TextBox 9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667000" y="3581400"/>
            <a:ext cx="301686" cy="369332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>
                <a:uFillTx/>
              </a:rPr>
              <a:t>3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4" name="TextBox 9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0" y="2819400"/>
            <a:ext cx="301686" cy="369332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>
                <a:uFillTx/>
              </a:rPr>
              <a:t>1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5" name="TextBox 9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96000" y="3276600"/>
            <a:ext cx="301686" cy="369332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>
                <a:uFillTx/>
              </a:rPr>
              <a:t>2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6" name="TextBox 9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248400" y="3657600"/>
            <a:ext cx="301686" cy="369332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>
                <a:uFillTx/>
              </a:rPr>
              <a:t>3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6" name="TextBox 3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295400" y="304800"/>
            <a:ext cx="646722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4000">
                <a:solidFill>
                  <a:srgbClr val="A5002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DEVELOPMENT OF VERTEBRA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2"/>
                                        <p:tgtEl>
                                          <p:spTgt spid="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27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32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7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2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id="4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47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48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9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0">
                      <p:stCondLst>
                        <p:cond delay="indefinite"/>
                      </p:stCondLst>
                      <p:childTnLst>
                        <p:par>
                          <p:cTn fill="hold" id="51">
                            <p:stCondLst>
                              <p:cond delay="0"/>
                            </p:stCondLst>
                            <p:childTnLst>
                              <p:par>
                                <p:cTn fill="hold" id="52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54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55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6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7">
                      <p:stCondLst>
                        <p:cond delay="indefinite"/>
                      </p:stCondLst>
                      <p:childTnLst>
                        <p:par>
                          <p:cTn fill="hold" id="5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9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6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2">
                      <p:stCondLst>
                        <p:cond delay="indefinite"/>
                      </p:stCondLst>
                      <p:childTnLst>
                        <p:par>
                          <p:cTn fill="hold" id="6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4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66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7">
                      <p:stCondLst>
                        <p:cond delay="indefinite"/>
                      </p:stCondLst>
                      <p:childTnLst>
                        <p:par>
                          <p:cTn fill="hold" id="6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9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2">
                      <p:stCondLst>
                        <p:cond delay="indefinite"/>
                      </p:stCondLst>
                      <p:childTnLst>
                        <p:par>
                          <p:cTn fill="hold" id="7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4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6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7">
                      <p:stCondLst>
                        <p:cond delay="indefinite"/>
                      </p:stCondLst>
                      <p:childTnLst>
                        <p:par>
                          <p:cTn fill="hold" id="78">
                            <p:stCondLst>
                              <p:cond delay="0"/>
                            </p:stCondLst>
                            <p:childTnLst>
                              <p:par>
                                <p:cTn fill="hold" id="79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81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2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3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4">
                      <p:stCondLst>
                        <p:cond delay="indefinite"/>
                      </p:stCondLst>
                      <p:childTnLst>
                        <p:par>
                          <p:cTn fill="hold" id="85">
                            <p:stCondLst>
                              <p:cond delay="0"/>
                            </p:stCondLst>
                            <p:childTnLst>
                              <p:par>
                                <p:cTn fill="hold" id="86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88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9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1">
                      <p:stCondLst>
                        <p:cond delay="indefinite"/>
                      </p:stCondLst>
                      <p:childTnLst>
                        <p:par>
                          <p:cTn fill="hold" id="9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95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6">
                      <p:stCondLst>
                        <p:cond delay="indefinite"/>
                      </p:stCondLst>
                      <p:childTnLst>
                        <p:par>
                          <p:cTn fill="hold" id="9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8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1">
                      <p:stCondLst>
                        <p:cond delay="indefinite"/>
                      </p:stCondLst>
                      <p:childTnLst>
                        <p:par>
                          <p:cTn fill="hold" id="10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05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6">
                      <p:stCondLst>
                        <p:cond delay="indefinite"/>
                      </p:stCondLst>
                      <p:childTnLst>
                        <p:par>
                          <p:cTn fill="hold" id="107">
                            <p:stCondLst>
                              <p:cond delay="0"/>
                            </p:stCondLst>
                            <p:childTnLst>
                              <p:par>
                                <p:cTn fill="hold" id="108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11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12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3">
                      <p:stCondLst>
                        <p:cond delay="indefinite"/>
                      </p:stCondLst>
                      <p:childTnLst>
                        <p:par>
                          <p:cTn fill="hold" id="114">
                            <p:stCondLst>
                              <p:cond delay="0"/>
                            </p:stCondLst>
                            <p:childTnLst>
                              <p:par>
                                <p:cTn fill="hold" id="11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7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18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19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0">
                      <p:stCondLst>
                        <p:cond delay="indefinite"/>
                      </p:stCondLst>
                      <p:childTnLst>
                        <p:par>
                          <p:cTn fill="hold" id="12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4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5">
                      <p:stCondLst>
                        <p:cond delay="indefinite"/>
                      </p:stCondLst>
                      <p:childTnLst>
                        <p:par>
                          <p:cTn fill="hold" id="12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9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0">
                      <p:stCondLst>
                        <p:cond delay="indefinite"/>
                      </p:stCondLst>
                      <p:childTnLst>
                        <p:par>
                          <p:cTn fill="hold" id="13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34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5">
                      <p:stCondLst>
                        <p:cond delay="indefinite"/>
                      </p:stCondLst>
                      <p:childTnLst>
                        <p:par>
                          <p:cTn fill="hold" id="1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39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0">
                      <p:stCondLst>
                        <p:cond delay="indefinite"/>
                      </p:stCondLst>
                      <p:childTnLst>
                        <p:par>
                          <p:cTn fill="hold" id="14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44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5">
                      <p:stCondLst>
                        <p:cond delay="indefinite"/>
                      </p:stCondLst>
                      <p:childTnLst>
                        <p:par>
                          <p:cTn fill="hold" id="14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49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0">
                      <p:stCondLst>
                        <p:cond delay="indefinite"/>
                      </p:stCondLst>
                      <p:childTnLst>
                        <p:par>
                          <p:cTn fill="hold" id="151">
                            <p:stCondLst>
                              <p:cond delay="0"/>
                            </p:stCondLst>
                            <p:childTnLst>
                              <p:par>
                                <p:cTn fill="hold" id="15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54"/>
                                        <p:tgtEl>
                                          <p:spTgt spid="3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55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57"/>
                                        <p:tgtEl>
                                          <p:spTgt spid="3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58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60"/>
                                        <p:tgtEl>
                                          <p:spTgt spid="3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8"/>
      <p:bldP advAuto="4294967295" animBg="1" grpId="0" spid="9"/>
      <p:bldP advAuto="4294967295" animBg="1" grpId="0" spid="46"/>
      <p:bldP advAuto="4294967295" animBg="1" grpId="0" spid="50"/>
      <p:bldP advAuto="4294967295" animBg="1" grpId="0" spid="51"/>
      <p:bldP advAuto="4294967295" animBg="1" grpId="0" spid="53"/>
      <p:bldP advAuto="4294967295" animBg="1" grpId="0" spid="54"/>
      <p:bldP advAuto="4294967295" animBg="1" grpId="0" spid="55"/>
      <p:bldP advAuto="4294967295" animBg="1" grpId="0" spid="56"/>
      <p:bldP advAuto="4294967295" animBg="1" grpId="0" spid="57"/>
      <p:bldP advAuto="4294967295" animBg="1" grpId="0" spid="65"/>
      <p:bldP advAuto="4294967295" animBg="1" grpId="0" spid="66"/>
      <p:bldP advAuto="4294967295" animBg="1" grpId="0" spid="67"/>
      <p:bldP advAuto="4294967295" grpId="0" spid="91"/>
      <p:bldP advAuto="4294967295" grpId="0" spid="92"/>
      <p:bldP advAuto="4294967295" grpId="0" spid="93"/>
      <p:bldP advAuto="4294967295" grpId="0" spid="94"/>
      <p:bldP advAuto="4294967295" grpId="0" spid="95"/>
      <p:bldP advAuto="4294967295" grpId="0" spid="96"/>
    </p:bldLst>
  </p:timing>
</p:sld>
</file>

<file path=ppt/slides/slide16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vertebral body.jpg" id="1026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228601" y="381000"/>
            <a:ext cx="8746708" cy="6053440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TextBox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10000" y="762000"/>
            <a:ext cx="1974900" cy="307777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dirty="0" lang="en-US" sz="1400">
                <a:uFillTx/>
              </a:rPr>
              <a:t>1- Loosely arranged cells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extBox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19800" y="762000"/>
            <a:ext cx="1849224" cy="307777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dirty="0" lang="en-US" sz="1400">
                <a:uFillTx/>
              </a:rPr>
              <a:t>2- densely packed cells</a:t>
            </a: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traight Arrow Connector 5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3" idx="2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H="1" rot="16200000">
            <a:off x="4991014" y="876213"/>
            <a:ext cx="301823" cy="68895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Straight Arrow Connector 7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4" idx="2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6026394" y="758383"/>
            <a:ext cx="606625" cy="1229412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2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grpId="0" spid="4"/>
    </p:bldLst>
  </p:timing>
</p:sld>
</file>

<file path=ppt/slides/slide17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0000"/>
          </a:bodyPr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FORMATION OF BODY OF VERTEBRA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lnSpcReduction="1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At 4</a:t>
            </a:r>
            <a:r>
              <a:rPr b="1" baseline="30000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week, </a:t>
            </a:r>
            <a:r>
              <a:rPr b="1" dirty="0" lang="en-US">
                <a:solidFill>
                  <a:srgbClr val="0070C0"/>
                </a:solidFill>
                <a:uFillTx/>
              </a:rPr>
              <a:t>each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sclerotome</a:t>
            </a:r>
            <a:r>
              <a:rPr b="1" dirty="0" lang="en-US">
                <a:solidFill>
                  <a:srgbClr val="0070C0"/>
                </a:solidFill>
                <a:uFillTx/>
              </a:rPr>
              <a:t> is formed of: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 cranial part of loosely arranged cells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 caudal part of densely packed cells</a:t>
            </a:r>
          </a:p>
          <a:p>
            <a:pPr indent="-514350" marL="514350"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The caudal part </a:t>
            </a:r>
            <a:r>
              <a:rPr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of each </a:t>
            </a:r>
            <a:r>
              <a:rPr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sclerotome</a:t>
            </a:r>
            <a:r>
              <a:rPr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fuses with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the cranial part </a:t>
            </a:r>
            <a:r>
              <a:rPr b="1" dirty="0" lang="en-US">
                <a:solidFill>
                  <a:srgbClr val="0070C0"/>
                </a:solidFill>
                <a:uFillTx/>
              </a:rPr>
              <a:t>of succeeding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sclerotome</a:t>
            </a:r>
            <a:r>
              <a:rPr b="1" dirty="0" lang="en-US">
                <a:solidFill>
                  <a:srgbClr val="0070C0"/>
                </a:solidFill>
                <a:uFillTx/>
              </a:rPr>
              <a:t> to form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the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centrum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(body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primordium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)</a:t>
            </a:r>
          </a:p>
          <a:p>
            <a:pPr indent="-514350" marL="514350"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Each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centrum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develops from 2 adjacent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sclerotomes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.</a:t>
            </a:r>
            <a:endParaRPr b="1" dirty="0" lang="en-US">
              <a:solidFill>
                <a:schemeClr val="accent6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  <a:p>
            <a:pPr>
              <a:buNone/>
            </a:pPr>
            <a:endParaRPr b="1" dirty="0" lang="en-US">
              <a:solidFill>
                <a:schemeClr val="accent6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990033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FATE OF NOTOCHORD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In the region of the bodies of vertebrae: </a:t>
            </a:r>
            <a:r>
              <a:rPr b="1" dirty="0" lang="en-US">
                <a:solidFill>
                  <a:srgbClr val="0070C0"/>
                </a:solidFill>
                <a:uFillTx/>
              </a:rPr>
              <a:t>It degenerates 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Between bodies of vertebrae: </a:t>
            </a:r>
            <a:r>
              <a:rPr b="1" dirty="0" lang="en-US">
                <a:solidFill>
                  <a:srgbClr val="0070C0"/>
                </a:solidFill>
                <a:uFillTx/>
              </a:rPr>
              <a:t>It forms the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intervertebral</a:t>
            </a:r>
            <a:r>
              <a:rPr b="1" dirty="0" lang="en-US">
                <a:solidFill>
                  <a:srgbClr val="0070C0"/>
                </a:solidFill>
                <a:uFillTx/>
              </a:rPr>
              <a:t> discs (nucleus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pulposus</a:t>
            </a:r>
            <a:r>
              <a:rPr b="1" dirty="0" lang="en-US">
                <a:solidFill>
                  <a:srgbClr val="0070C0"/>
                </a:solidFill>
                <a:uFillTx/>
              </a:rPr>
              <a:t>).</a:t>
            </a:r>
          </a:p>
          <a:p>
            <a:pPr>
              <a:buNone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N.B.: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Annulus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fibrosus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part of the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intervertebral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discs </a:t>
            </a:r>
            <a:r>
              <a:rPr b="1" dirty="0" lang="en-US">
                <a:solidFill>
                  <a:srgbClr val="0070C0"/>
                </a:solidFill>
                <a:uFillTx/>
              </a:rPr>
              <a:t>are formed by the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mesoderm surrounding the notochord.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74638"/>
            <a:ext cx="8229600" cy="1020762"/>
          </a:xfr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99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VERTEBRAL DEVELOPMENT</a:t>
            </a: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vertebral body2.jpg" id="2050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1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228600" y="1447800"/>
            <a:ext cx="8686800" cy="5181600"/>
          </a:xfrm>
          <a:prstGeom prst="rect">
            <a:avLst/>
          </a:prstGeom>
          <a:ln cap="sq" w="38100">
            <a:solidFill>
              <a:srgbClr val="000000"/>
            </a:solidFill>
            <a:prstDash val="solid"/>
            <a:miter lim="800000"/>
          </a:ln>
          <a:effectLst>
            <a:outerShdw algn="tl" blurRad="50800" dir="2700000" dist="38100" rotWithShape="0">
              <a:srgbClr val="000000">
                <a:alpha val="43000"/>
              </a:srgbClr>
            </a:outerShdw>
          </a:effectLst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extBox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962400" y="3581400"/>
            <a:ext cx="1571392" cy="307777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400">
                <a:uFillTx/>
              </a:rPr>
              <a:t>appear at </a:t>
            </a:r>
            <a:r>
              <a:rPr b="1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6</a:t>
            </a:r>
            <a:r>
              <a:rPr b="1" baseline="30000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</a:t>
            </a:r>
            <a:r>
              <a:rPr b="1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week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172200" y="2286000"/>
            <a:ext cx="276038" cy="307777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400">
                <a:uFillTx/>
              </a:rPr>
              <a:t>3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19800" y="2819400"/>
            <a:ext cx="1258614" cy="523220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400">
                <a:uFillTx/>
              </a:rPr>
              <a:t>appear at end </a:t>
            </a:r>
          </a:p>
          <a:p>
            <a:r>
              <a:rPr b="1" dirty="0" lang="en-US" sz="1400">
                <a:uFillTx/>
              </a:rPr>
              <a:t>of </a:t>
            </a:r>
            <a:r>
              <a:rPr b="1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8</a:t>
            </a:r>
            <a:r>
              <a:rPr b="1" baseline="30000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</a:t>
            </a:r>
            <a:r>
              <a:rPr b="1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week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3960911"/>
            <a:ext cx="4478214" cy="307777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400">
                <a:uFillTx/>
              </a:rPr>
              <a:t>Fusion of bony halves of vertebral arch occurs at </a:t>
            </a:r>
            <a:r>
              <a:rPr b="1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3-5 years</a:t>
            </a: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Straight Arrow Connector 9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8" idx="2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H="1">
            <a:off x="1524000" y="4268688"/>
            <a:ext cx="1248507" cy="989112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1" name="TextBox 10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285990" y="5786595"/>
            <a:ext cx="2939459" cy="523220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400">
                <a:uFillTx/>
              </a:rPr>
              <a:t>Fusion of centrum with </a:t>
            </a:r>
          </a:p>
          <a:p>
            <a:r>
              <a:rPr b="1" dirty="0" lang="en-US" sz="1400">
                <a:uFillTx/>
              </a:rPr>
              <a:t>vertebral arches </a:t>
            </a:r>
            <a:r>
              <a:rPr b="1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 sz="1400">
                <a:uFillTx/>
              </a:rPr>
              <a:t>occurs  at </a:t>
            </a:r>
            <a:r>
              <a:rPr b="1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3-6 years</a:t>
            </a: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Straight Arrow Connector 12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H="1">
            <a:off x="1828800" y="5786595"/>
            <a:ext cx="1754762" cy="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TextBox 1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257800" y="4114800"/>
            <a:ext cx="276038" cy="307777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400">
                <a:uFillTx/>
              </a:rPr>
              <a:t>5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5" name="TextBox 1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715000" y="4343400"/>
            <a:ext cx="1526315" cy="307777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400">
                <a:uFillTx/>
              </a:rPr>
              <a:t>appear at </a:t>
            </a:r>
            <a:r>
              <a:rPr b="1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puberty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6" name="TextBox 1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0" y="6324600"/>
            <a:ext cx="2627514" cy="307777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400">
                <a:uFillTx/>
              </a:rPr>
              <a:t>All centers unite around </a:t>
            </a:r>
            <a:r>
              <a:rPr b="1" dirty="0" lang="en-US" sz="1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25 years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2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2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37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2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0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5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grpId="0" spid="5"/>
      <p:bldP advAuto="4294967295" grpId="0" spid="6"/>
      <p:bldP advAuto="4294967295" grpId="0" spid="7"/>
      <p:bldP advAuto="4294967295" grpId="0" spid="8"/>
      <p:bldP advAuto="4294967295" grpId="0" spid="11"/>
      <p:bldP advAuto="4294967295" grpId="0" spid="14"/>
      <p:bldP advAuto="4294967295" grpId="0" spid="15"/>
      <p:bldP advAuto="4294967295" grpId="0" spid="16"/>
    </p:bldLst>
  </p:timing>
</p:sld>
</file>

<file path=ppt/slides/slide2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OBJECTIVES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0" y="1600200"/>
            <a:ext cx="9144000" cy="50292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2500" lnSpcReduction="10000"/>
          </a:bodyPr>
          <a:lstStyle/>
          <a:p>
            <a:pPr>
              <a:buNone/>
            </a:pPr>
            <a:r>
              <a:rPr b="1" dirty="0" i="1" lang="en-US">
                <a:solidFill>
                  <a:schemeClr val="accent3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At the end of the lecture, students should be able to: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List the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layers </a:t>
            </a:r>
            <a:r>
              <a:rPr b="1" dirty="0" lang="en-US">
                <a:solidFill>
                  <a:srgbClr val="0070C0"/>
                </a:solidFill>
                <a:uFillTx/>
              </a:rPr>
              <a:t>of the spinal cord and its contents.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List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subdivisions</a:t>
            </a:r>
            <a:r>
              <a:rPr b="1" dirty="0" lang="en-US">
                <a:solidFill>
                  <a:srgbClr val="0070C0"/>
                </a:solidFill>
                <a:uFillTx/>
              </a:rPr>
              <a:t> of  mantle &amp; marginal zones.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List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meningeal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layers </a:t>
            </a:r>
            <a:r>
              <a:rPr b="1" dirty="0" lang="en-US">
                <a:solidFill>
                  <a:srgbClr val="0070C0"/>
                </a:solidFill>
                <a:uFillTx/>
              </a:rPr>
              <a:t>and describe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positional changes of spinal cord.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Describe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development </a:t>
            </a:r>
            <a:r>
              <a:rPr b="1" dirty="0" lang="en-US">
                <a:solidFill>
                  <a:srgbClr val="0070C0"/>
                </a:solidFill>
                <a:uFillTx/>
              </a:rPr>
              <a:t>of vertebral column from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sclerotomic</a:t>
            </a:r>
            <a:r>
              <a:rPr b="1" dirty="0" lang="en-US">
                <a:solidFill>
                  <a:srgbClr val="0070C0"/>
                </a:solidFill>
                <a:uFillTx/>
              </a:rPr>
              <a:t> portion of paraxial mesoderm.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Describe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chondrification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&amp;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ossification</a:t>
            </a:r>
            <a:r>
              <a:rPr b="1" dirty="0" lang="en-US">
                <a:solidFill>
                  <a:srgbClr val="0070C0"/>
                </a:solidFill>
                <a:uFillTx/>
              </a:rPr>
              <a:t> stages in vertebral development.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Describe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bifida </a:t>
            </a:r>
            <a:r>
              <a:rPr b="1" dirty="0" lang="en-US">
                <a:solidFill>
                  <a:srgbClr val="0070C0"/>
                </a:solidFill>
                <a:uFillTx/>
              </a:rPr>
              <a:t>and its types.</a:t>
            </a:r>
          </a:p>
          <a:p>
            <a:pPr algn="r">
              <a:buFont charset="2" pitchFamily="2" typeface="Wingdings"/>
              <a:buChar char="q"/>
            </a:pPr>
            <a:endParaRPr dirty="0" lang="en-US">
              <a:solidFill>
                <a:srgbClr val="C00000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itle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74638"/>
            <a:ext cx="8382000" cy="1143000"/>
          </a:xfr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0000"/>
          </a:bodyPr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CURVATURES OF VERTEBRAL COLUMN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Content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648200" y="1600200"/>
            <a:ext cx="4038600" cy="48768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 u="sng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Primary curves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(thoracic &amp; pelvic or sacral): </a:t>
            </a:r>
            <a:r>
              <a:rPr b="1" dirty="0" lang="en-US">
                <a:solidFill>
                  <a:srgbClr val="0070C0"/>
                </a:solidFill>
                <a:uFillTx/>
              </a:rPr>
              <a:t>develop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prenatally</a:t>
            </a:r>
          </a:p>
          <a:p>
            <a:pPr>
              <a:buFont charset="2" pitchFamily="2" typeface="Wingdings"/>
              <a:buChar char="q"/>
            </a:pPr>
            <a:r>
              <a:rPr b="1" dirty="0" lang="en-US" u="sng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Secondary curves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: </a:t>
            </a:r>
            <a:r>
              <a:rPr b="1" dirty="0" lang="en-US">
                <a:solidFill>
                  <a:srgbClr val="0070C0"/>
                </a:solidFill>
                <a:uFillTx/>
              </a:rPr>
              <a:t>develop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postnatally</a:t>
            </a:r>
            <a:endParaRPr b="1" dirty="0" lang="en-US">
              <a:solidFill>
                <a:srgbClr val="0070C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Cervical: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as a result of lifting the head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Lumbar:</a:t>
            </a:r>
            <a:r>
              <a:rPr b="1" dirty="0" lang="en-US">
                <a:solidFill>
                  <a:srgbClr val="0070C0"/>
                </a:solidFill>
                <a:uFillTx/>
              </a:rPr>
              <a:t> as a result of walking</a:t>
            </a: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l cord 10.jpg" id="9218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1" sz="half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533401" y="1600200"/>
            <a:ext cx="3598792" cy="4800600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itle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 BIFIDA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Content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1600200"/>
            <a:ext cx="8610600" cy="452596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Cause:</a:t>
            </a:r>
            <a:r>
              <a:rPr b="1" dirty="0" lang="en-US">
                <a:solidFill>
                  <a:srgbClr val="0070C0"/>
                </a:solidFill>
                <a:uFillTx/>
              </a:rPr>
              <a:t> Failure of fusion of the halves of vertebral arches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Incidence:</a:t>
            </a:r>
            <a:r>
              <a:rPr b="1" dirty="0" lang="en-US">
                <a:solidFill>
                  <a:srgbClr val="0070C0"/>
                </a:solidFill>
                <a:uFillTx/>
              </a:rPr>
              <a:t> 0.04-0.15%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Sex:</a:t>
            </a:r>
            <a:r>
              <a:rPr b="1" dirty="0" lang="en-US">
                <a:solidFill>
                  <a:srgbClr val="0070C0"/>
                </a:solidFill>
                <a:uFillTx/>
              </a:rPr>
              <a:t> more frequent in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females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Types:</a:t>
            </a:r>
          </a:p>
          <a:p>
            <a:pPr indent="-514350" marL="514350">
              <a:buFont typeface="+mj-lt"/>
              <a:buAutoNum type="arabicPeriod"/>
            </a:pP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bifida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occulta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(20%)</a:t>
            </a:r>
          </a:p>
          <a:p>
            <a:pPr indent="-514350" marL="514350">
              <a:buFont typeface="+mj-lt"/>
              <a:buAutoNum type="arabicPeriod"/>
            </a:pP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bifida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cystica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(80%)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 1.jpg" id="1026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-19050" y="0"/>
            <a:ext cx="9183688" cy="6857999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extBox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914400" y="304800"/>
            <a:ext cx="1638462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err="1" lang="en-US" sz="1400">
                <a:uFillTx/>
              </a:rPr>
              <a:t>Spina</a:t>
            </a:r>
            <a:r>
              <a:rPr b="1" dirty="0" lang="en-US" sz="1400">
                <a:uFillTx/>
              </a:rPr>
              <a:t> bifida </a:t>
            </a:r>
            <a:r>
              <a:rPr b="1" dirty="0" err="1" lang="en-US" sz="1400">
                <a:uFillTx/>
              </a:rPr>
              <a:t>occulta</a:t>
            </a:r>
            <a:endParaRPr b="1" dirty="0" lang="en-US" sz="1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Box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191000" y="304800"/>
            <a:ext cx="2525628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err="1" lang="en-US" sz="1400">
                <a:uFillTx/>
              </a:rPr>
              <a:t>Spina</a:t>
            </a:r>
            <a:r>
              <a:rPr b="1" dirty="0" lang="en-US" sz="1400">
                <a:uFillTx/>
              </a:rPr>
              <a:t> bifida with </a:t>
            </a:r>
            <a:r>
              <a:rPr b="1" dirty="0" err="1" lang="en-US" sz="1400">
                <a:uFillTx/>
              </a:rPr>
              <a:t>meningocoele</a:t>
            </a:r>
            <a:endParaRPr b="1" dirty="0" lang="en-US" sz="1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extBox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3124200"/>
            <a:ext cx="3022109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err="1" lang="en-US" sz="1400">
                <a:uFillTx/>
              </a:rPr>
              <a:t>Spina</a:t>
            </a:r>
            <a:r>
              <a:rPr b="1" dirty="0" lang="en-US" sz="1400">
                <a:uFillTx/>
              </a:rPr>
              <a:t> bifida with  </a:t>
            </a:r>
            <a:r>
              <a:rPr b="1" dirty="0" err="1" lang="en-US" sz="1400">
                <a:uFillTx/>
              </a:rPr>
              <a:t>meningomyelocoele</a:t>
            </a:r>
            <a:endParaRPr b="1" dirty="0" lang="en-US" sz="1400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Box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943600" y="3429000"/>
            <a:ext cx="2412392" cy="3077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err="1" lang="en-US" sz="1400">
                <a:uFillTx/>
              </a:rPr>
              <a:t>Spina</a:t>
            </a:r>
            <a:r>
              <a:rPr b="1" dirty="0" lang="en-US" sz="1400">
                <a:uFillTx/>
              </a:rPr>
              <a:t> bifida with </a:t>
            </a:r>
            <a:r>
              <a:rPr b="1" dirty="0" err="1" lang="en-US" sz="1400">
                <a:uFillTx/>
              </a:rPr>
              <a:t>myeloschisis</a:t>
            </a:r>
            <a:endParaRPr b="1" dirty="0" lang="en-US" sz="1400">
              <a:uFillTx/>
            </a:endParaRP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itle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 BIFIDA OCCULTA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Content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1000" y="4267200"/>
            <a:ext cx="8305800" cy="2286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2500" lnSpcReduction="1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The closed type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Only one vertebra is affected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No clinical symptoms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Skin overlying it is intact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Sometimes covered by a tuft of hair</a:t>
            </a: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 2.jpg" id="2050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1" sz="half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2438400" y="1524000"/>
            <a:ext cx="3733800" cy="2514600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Title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 BIFIDA CYSTICA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Text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5">
              <a:lumMod val="40000"/>
              <a:lumOff val="6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 algn="ctr"/>
            <a:r>
              <a:rPr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With </a:t>
            </a:r>
            <a:r>
              <a:rPr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meningomyelocoele</a:t>
            </a:r>
            <a:endParaRPr dirty="0" lang="en-US">
              <a:solidFill>
                <a:schemeClr val="accent6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Text Placeholder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3" sz="quarter" type="body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5">
              <a:lumMod val="40000"/>
              <a:lumOff val="6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 algn="ctr"/>
            <a:r>
              <a:rPr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With </a:t>
            </a:r>
            <a:r>
              <a:rPr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myeloschisis</a:t>
            </a:r>
            <a:endParaRPr dirty="0" lang="en-US">
              <a:solidFill>
                <a:schemeClr val="accent6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FillTx/>
            </a:endParaRP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3.jpg" id="3074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2" sz="half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1037993" y="2174875"/>
            <a:ext cx="2878601" cy="3951288"/>
          </a:xfrm>
          <a:prstGeom prst="rect">
            <a:avLst/>
          </a:prstGeom>
          <a:noFill/>
        </p:spPr>
      </p:pic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 4.jpg" id="3075" name="Picture 3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4" sz="quarter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5289618" y="2174875"/>
            <a:ext cx="2752588" cy="3951288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itle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 BIFIDA CYSTICA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Content Placeholder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600200"/>
            <a:ext cx="8229600" cy="4953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2500" lnSpcReduction="1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The open type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Neurological symptoms are present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Subdivided into:</a:t>
            </a:r>
          </a:p>
          <a:p>
            <a:pPr indent="-514350" marL="514350">
              <a:buFont typeface="+mj-lt"/>
              <a:buAutoNum type="arabicPeriod"/>
            </a:pP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bifida with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meningocoele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: </a:t>
            </a:r>
            <a:r>
              <a:rPr b="1" dirty="0" lang="en-US">
                <a:solidFill>
                  <a:srgbClr val="0070C0"/>
                </a:solidFill>
                <a:uFillTx/>
              </a:rPr>
              <a:t>protrusion of sac containing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meninges</a:t>
            </a:r>
            <a:r>
              <a:rPr b="1" dirty="0" lang="en-US">
                <a:solidFill>
                  <a:srgbClr val="0070C0"/>
                </a:solidFill>
                <a:uFillTx/>
              </a:rPr>
              <a:t> &amp; cerebrospinal fluid</a:t>
            </a:r>
          </a:p>
          <a:p>
            <a:pPr indent="-514350" marL="514350">
              <a:buFont typeface="+mj-lt"/>
              <a:buAutoNum type="arabicPeriod"/>
            </a:pP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bifida with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meningomyelocoele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: </a:t>
            </a:r>
            <a:r>
              <a:rPr b="1" dirty="0" lang="en-US">
                <a:solidFill>
                  <a:srgbClr val="0070C0"/>
                </a:solidFill>
                <a:uFillTx/>
              </a:rPr>
              <a:t>protrusion of sac containing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meninges</a:t>
            </a:r>
            <a:r>
              <a:rPr b="1" dirty="0" lang="en-US">
                <a:solidFill>
                  <a:srgbClr val="0070C0"/>
                </a:solidFill>
                <a:uFillTx/>
              </a:rPr>
              <a:t> with spinal cord and/or nerve roots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 bifida with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myeloschisis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: </a:t>
            </a:r>
            <a:r>
              <a:rPr b="1" dirty="0" lang="en-US">
                <a:solidFill>
                  <a:srgbClr val="0070C0"/>
                </a:solidFill>
                <a:uFillTx/>
              </a:rPr>
              <a:t>spinal cord is open due to failure of fusion of neural folds 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52400"/>
            <a:ext cx="8229600" cy="1295400"/>
          </a:xfr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0000"/>
          </a:bodyPr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SUMMARY OF DEVELOPMENT OF </a:t>
            </a:r>
            <a:r>
              <a:rPr b="1" dirty="0" lang="en-US" sz="60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SPINAL CORD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28600" y="1524000"/>
            <a:ext cx="8686800" cy="5334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lnSpcReduction="1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The spinal cord develops from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the caudal 2/3 of the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ectodermal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neural tube.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Layers of spinal cord are (from inside outward):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ventricular,</a:t>
            </a:r>
            <a:r>
              <a:rPr b="1" dirty="0" lang="en-US">
                <a:solidFill>
                  <a:srgbClr val="0070C0"/>
                </a:solidFill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mantle</a:t>
            </a:r>
            <a:r>
              <a:rPr b="1" dirty="0" lang="en-US">
                <a:solidFill>
                  <a:srgbClr val="0070C0"/>
                </a:solidFill>
                <a:uFillTx/>
              </a:rPr>
              <a:t> (future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grey</a:t>
            </a:r>
            <a:r>
              <a:rPr b="1" dirty="0" lang="en-US">
                <a:solidFill>
                  <a:srgbClr val="0070C0"/>
                </a:solidFill>
                <a:uFillTx/>
              </a:rPr>
              <a:t> matter) and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marginal </a:t>
            </a:r>
            <a:r>
              <a:rPr b="1" dirty="0" lang="en-US">
                <a:solidFill>
                  <a:srgbClr val="0070C0"/>
                </a:solidFill>
                <a:uFillTx/>
              </a:rPr>
              <a:t>(future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white</a:t>
            </a:r>
            <a:r>
              <a:rPr b="1" dirty="0" lang="en-US">
                <a:solidFill>
                  <a:srgbClr val="0070C0"/>
                </a:solidFill>
                <a:uFillTx/>
              </a:rPr>
              <a:t> matter).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Mantle layer differentiates into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dorsal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alar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plate </a:t>
            </a:r>
            <a:r>
              <a:rPr b="1" dirty="0" lang="en-US">
                <a:solidFill>
                  <a:srgbClr val="0070C0"/>
                </a:solidFill>
                <a:uFillTx/>
              </a:rPr>
              <a:t>(with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sensory </a:t>
            </a:r>
            <a:r>
              <a:rPr b="1" dirty="0" lang="en-US">
                <a:solidFill>
                  <a:srgbClr val="0070C0"/>
                </a:solidFill>
                <a:uFillTx/>
              </a:rPr>
              <a:t>neurons) &amp;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ventral basal plate </a:t>
            </a:r>
            <a:r>
              <a:rPr b="1" dirty="0" lang="en-US">
                <a:solidFill>
                  <a:srgbClr val="0070C0"/>
                </a:solidFill>
                <a:uFillTx/>
              </a:rPr>
              <a:t>(with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motor</a:t>
            </a:r>
            <a:r>
              <a:rPr b="1" dirty="0" lang="en-US">
                <a:solidFill>
                  <a:srgbClr val="0070C0"/>
                </a:solidFill>
                <a:uFillTx/>
              </a:rPr>
              <a:t> neurons) separated by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sulcus</a:t>
            </a:r>
            <a:r>
              <a:rPr b="1" dirty="0" lang="en-US">
                <a:solidFill>
                  <a:srgbClr val="0070C0"/>
                </a:solidFill>
                <a:uFillTx/>
              </a:rPr>
              <a:t>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limitans</a:t>
            </a:r>
            <a:r>
              <a:rPr b="1" dirty="0" lang="en-US">
                <a:solidFill>
                  <a:srgbClr val="0070C0"/>
                </a:solidFill>
                <a:uFillTx/>
              </a:rPr>
              <a:t>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Marginal layer is divided into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dorsal, lateral &amp; ventral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funiculus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.</a:t>
            </a:r>
          </a:p>
          <a:p>
            <a:pPr>
              <a:buNone/>
            </a:pPr>
            <a:endParaRPr b="1" dirty="0" lang="en-US">
              <a:solidFill>
                <a:srgbClr val="0070C0"/>
              </a:solidFill>
              <a:uFillTx/>
            </a:endParaRPr>
          </a:p>
          <a:p>
            <a:pPr>
              <a:buNone/>
            </a:pPr>
            <a:endParaRPr b="1" dirty="0" lang="en-US">
              <a:solidFill>
                <a:srgbClr val="0070C0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0000"/>
          </a:bodyPr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SUMMARY OF DEVELOPMENT OF </a:t>
            </a:r>
            <a:r>
              <a:rPr b="1" dirty="0" lang="en-US" sz="60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SPINAL CORD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1600200"/>
            <a:ext cx="8534400" cy="49530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2500" lnSpcReduction="20000"/>
          </a:bodyPr>
          <a:lstStyle/>
          <a:p>
            <a:pPr>
              <a:buFont charset="2" pitchFamily="2" typeface="Wingdings"/>
              <a:buChar char="q"/>
            </a:pP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Myelination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of nerve fibers starts at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4</a:t>
            </a:r>
            <a:r>
              <a:rPr b="1" baseline="30000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month </a:t>
            </a:r>
            <a:r>
              <a:rPr b="1" dirty="0" lang="en-US">
                <a:solidFill>
                  <a:srgbClr val="0070C0"/>
                </a:solidFill>
                <a:uFillTx/>
              </a:rPr>
              <a:t>&amp; continues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during the 1</a:t>
            </a:r>
            <a:r>
              <a:rPr b="1" baseline="30000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st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postnatal period. Motor fibers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myelinate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before sensory fibers.</a:t>
            </a:r>
          </a:p>
          <a:p>
            <a:pPr>
              <a:buFont charset="2" pitchFamily="2" typeface="Wingdings"/>
              <a:buChar char="q"/>
            </a:pP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Meninges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are 3 membranous sac covering the neural tube (from outside inward): 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dura</a:t>
            </a:r>
            <a:r>
              <a:rPr b="1" dirty="0" lang="en-US">
                <a:solidFill>
                  <a:srgbClr val="0070C0"/>
                </a:solidFill>
                <a:uFillTx/>
              </a:rPr>
              <a:t> (</a:t>
            </a:r>
            <a:r>
              <a:rPr b="1" dirty="0" err="1" lang="en-US">
                <a:solidFill>
                  <a:srgbClr val="0070C0"/>
                </a:solidFill>
                <a:uFillTx/>
              </a:rPr>
              <a:t>mesodermal</a:t>
            </a:r>
            <a:r>
              <a:rPr b="1" dirty="0" lang="en-US">
                <a:solidFill>
                  <a:srgbClr val="0070C0"/>
                </a:solidFill>
                <a:uFillTx/>
              </a:rPr>
              <a:t> in origin),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arachnoid</a:t>
            </a:r>
            <a:r>
              <a:rPr b="1" dirty="0" lang="en-US">
                <a:solidFill>
                  <a:srgbClr val="0070C0"/>
                </a:solidFill>
                <a:uFillTx/>
              </a:rPr>
              <a:t> and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pia</a:t>
            </a:r>
            <a:r>
              <a:rPr b="1" dirty="0" lang="en-US">
                <a:solidFill>
                  <a:srgbClr val="0070C0"/>
                </a:solidFill>
                <a:uFillTx/>
              </a:rPr>
              <a:t> (both are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ectodermal</a:t>
            </a:r>
            <a:r>
              <a:rPr b="1" dirty="0" lang="en-US">
                <a:solidFill>
                  <a:srgbClr val="0070C0"/>
                </a:solidFill>
                <a:uFillTx/>
              </a:rPr>
              <a:t> in origin).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A cavity between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arachnoid</a:t>
            </a:r>
            <a:r>
              <a:rPr b="1" dirty="0" lang="en-US">
                <a:solidFill>
                  <a:srgbClr val="0070C0"/>
                </a:solidFill>
                <a:uFillTx/>
              </a:rPr>
              <a:t> &amp;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pia</a:t>
            </a:r>
            <a:r>
              <a:rPr b="1" dirty="0" lang="en-US">
                <a:solidFill>
                  <a:srgbClr val="0070C0"/>
                </a:solidFill>
                <a:uFillTx/>
              </a:rPr>
              <a:t> matters (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subarachnoid space</a:t>
            </a:r>
            <a:r>
              <a:rPr b="1" dirty="0" lang="en-US">
                <a:solidFill>
                  <a:srgbClr val="0070C0"/>
                </a:solidFill>
                <a:uFillTx/>
              </a:rPr>
              <a:t>) contains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cerebrospinal fluid.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During development the end of spinal cord shifts its position: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at 24 weeks (level of S1), at birth (level of L3), adult position (level of L1-L2).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52400"/>
            <a:ext cx="8229600" cy="1265238"/>
          </a:xfr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0000"/>
          </a:bodyPr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SUMMARY OF DEVELOPMENT OF </a:t>
            </a:r>
            <a:r>
              <a:rPr b="1" dirty="0" lang="en-US" sz="60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VERTEBRAL COLUMN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524000"/>
            <a:ext cx="8382000" cy="51816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2500" lnSpcReduction="2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Vertebral column </a:t>
            </a:r>
            <a:r>
              <a:rPr b="1" dirty="0" lang="en-US">
                <a:solidFill>
                  <a:srgbClr val="0070C0"/>
                </a:solidFill>
                <a:uFillTx/>
              </a:rPr>
              <a:t>develops from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sclerotomic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portion of paraxial mesoderm.</a:t>
            </a:r>
          </a:p>
          <a:p>
            <a:pPr>
              <a:buFont charset="2" pitchFamily="2" typeface="Wingdings"/>
              <a:buChar char="q"/>
            </a:pPr>
            <a:r>
              <a:rPr b="1" dirty="0" err="1" lang="en-US">
                <a:solidFill>
                  <a:srgbClr val="0070C0"/>
                </a:solidFill>
                <a:uFillTx/>
              </a:rPr>
              <a:t>Sclerotome</a:t>
            </a:r>
            <a:r>
              <a:rPr b="1" dirty="0" lang="en-US">
                <a:solidFill>
                  <a:srgbClr val="0070C0"/>
                </a:solidFill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around neural tube </a:t>
            </a:r>
            <a:r>
              <a:rPr b="1" dirty="0" lang="en-US">
                <a:solidFill>
                  <a:srgbClr val="0070C0"/>
                </a:solidFill>
                <a:uFillTx/>
              </a:rPr>
              <a:t>forms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vertebral (neural) arch.</a:t>
            </a:r>
          </a:p>
          <a:p>
            <a:pPr>
              <a:buFont charset="2" pitchFamily="2" typeface="Wingdings"/>
              <a:buChar char="q"/>
            </a:pPr>
            <a:r>
              <a:rPr b="1" dirty="0" err="1" lang="en-US">
                <a:solidFill>
                  <a:srgbClr val="0070C0"/>
                </a:solidFill>
                <a:uFillTx/>
              </a:rPr>
              <a:t>Sclerotome</a:t>
            </a:r>
            <a:r>
              <a:rPr b="1" dirty="0" lang="en-US">
                <a:solidFill>
                  <a:srgbClr val="0070C0"/>
                </a:solidFill>
                <a:uFillTx/>
              </a:rPr>
              <a:t> around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notochord </a:t>
            </a:r>
            <a:r>
              <a:rPr b="1" dirty="0" lang="en-US">
                <a:solidFill>
                  <a:srgbClr val="0070C0"/>
                </a:solidFill>
                <a:uFillTx/>
              </a:rPr>
              <a:t>forms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body of vertebra. Each body develops from 2 adjacent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sclerotomes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Notochord</a:t>
            </a:r>
            <a:r>
              <a:rPr b="1" dirty="0" lang="en-US">
                <a:solidFill>
                  <a:srgbClr val="0070C0"/>
                </a:solidFill>
                <a:uFillTx/>
              </a:rPr>
              <a:t> forms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nucleus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pulposus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portion of the </a:t>
            </a: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intervertebral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discs.</a:t>
            </a:r>
          </a:p>
          <a:p>
            <a:pPr>
              <a:buFont charset="2" pitchFamily="2" typeface="Wingdings"/>
              <a:buChar char="q"/>
            </a:pP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Chondrification</a:t>
            </a:r>
            <a:r>
              <a:rPr b="1" dirty="0" lang="en-US">
                <a:solidFill>
                  <a:srgbClr val="0070C0"/>
                </a:solidFill>
                <a:uFillTx/>
              </a:rPr>
              <a:t> centers appear at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6</a:t>
            </a:r>
            <a:r>
              <a:rPr b="1" baseline="30000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week.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Three primary ossification centers </a:t>
            </a:r>
            <a:r>
              <a:rPr b="1" dirty="0" lang="en-US">
                <a:solidFill>
                  <a:srgbClr val="0070C0"/>
                </a:solidFill>
                <a:uFillTx/>
              </a:rPr>
              <a:t>appear at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8</a:t>
            </a:r>
            <a:r>
              <a:rPr b="1" baseline="30000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week.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90000"/>
          </a:bodyPr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SUMMARY OF DEVELOPMENT OF </a:t>
            </a:r>
            <a:r>
              <a:rPr b="1" dirty="0" lang="en-US" sz="60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VERTEBRAL COLUMN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600200"/>
            <a:ext cx="8229600" cy="48768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Fusion between halves of neural arch </a:t>
            </a:r>
            <a:r>
              <a:rPr b="1" dirty="0" lang="en-US">
                <a:solidFill>
                  <a:srgbClr val="0070C0"/>
                </a:solidFill>
                <a:uFillTx/>
              </a:rPr>
              <a:t>occurs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at 3-5 years</a:t>
            </a:r>
            <a:r>
              <a:rPr b="1" dirty="0" lang="en-US">
                <a:solidFill>
                  <a:srgbClr val="0070C0"/>
                </a:solidFill>
                <a:uFillTx/>
              </a:rPr>
              <a:t>,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between neural arch &amp; body </a:t>
            </a:r>
            <a:r>
              <a:rPr b="1" dirty="0" lang="en-US">
                <a:solidFill>
                  <a:srgbClr val="0070C0"/>
                </a:solidFill>
                <a:uFillTx/>
              </a:rPr>
              <a:t>at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3-6 years.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Five secondary ossification </a:t>
            </a:r>
            <a:r>
              <a:rPr b="1" dirty="0" lang="en-US">
                <a:solidFill>
                  <a:srgbClr val="0070C0"/>
                </a:solidFill>
                <a:uFillTx/>
              </a:rPr>
              <a:t>centers appear at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puberty</a:t>
            </a:r>
            <a:r>
              <a:rPr b="1" dirty="0" lang="en-US">
                <a:solidFill>
                  <a:srgbClr val="0070C0"/>
                </a:solidFill>
                <a:uFillTx/>
              </a:rPr>
              <a:t> and fuse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around 25 years</a:t>
            </a:r>
            <a:r>
              <a:rPr b="1" dirty="0" lang="en-US">
                <a:solidFill>
                  <a:srgbClr val="0070C0"/>
                </a:solidFill>
                <a:uFillTx/>
              </a:rPr>
              <a:t>.</a:t>
            </a:r>
          </a:p>
          <a:p>
            <a:pPr>
              <a:buFont charset="2" pitchFamily="2" typeface="Wingdings"/>
              <a:buChar char="q"/>
            </a:pPr>
            <a:r>
              <a:rPr b="1" dirty="0" err="1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bifida </a:t>
            </a:r>
            <a:r>
              <a:rPr b="1" dirty="0" lang="en-US">
                <a:solidFill>
                  <a:srgbClr val="0070C0"/>
                </a:solidFill>
                <a:uFillTx/>
              </a:rPr>
              <a:t>is due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to failure of fusion of the halves of the neural (vertebral) arch. </a:t>
            </a:r>
            <a:r>
              <a:rPr b="1" dirty="0" lang="en-US">
                <a:solidFill>
                  <a:srgbClr val="0070C0"/>
                </a:solidFill>
                <a:uFillTx/>
              </a:rPr>
              <a:t>It may be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occulta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(20%, closed type, no symptoms) or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cystica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(80%, open type, with symptoms).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Untitled-23" id="4" name="Picture 8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0" y="1371600"/>
            <a:ext cx="3944937" cy="2447925"/>
          </a:xfrm>
          <a:prstGeom prst="rect">
            <a:avLst/>
          </a:prstGeom>
          <a:ln cap="sq" w="38100">
            <a:solidFill>
              <a:srgbClr val="000000"/>
            </a:solidFill>
            <a:prstDash val="solid"/>
            <a:miter lim="800000"/>
          </a:ln>
          <a:effectLst>
            <a:outerShdw algn="tl" blurRad="50800" dir="2700000" dist="38100" rotWithShape="0">
              <a:srgbClr val="000000">
                <a:alpha val="43000"/>
              </a:srgbClr>
            </a:outerShdw>
          </a:effectLst>
        </p:spPr>
      </p:pic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File0027" id="5" name="Picture 7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52400" y="990600"/>
            <a:ext cx="4254500" cy="3511550"/>
          </a:xfrm>
          <a:prstGeom prst="rect">
            <a:avLst/>
          </a:prstGeom>
          <a:ln cap="sq" w="38100">
            <a:solidFill>
              <a:srgbClr val="000000"/>
            </a:solidFill>
            <a:prstDash val="solid"/>
            <a:miter lim="800000"/>
          </a:ln>
          <a:effectLst>
            <a:outerShdw algn="tl" blurRad="50800" dir="2700000" dist="38100" rotWithShape="0">
              <a:srgbClr val="000000">
                <a:alpha val="43000"/>
              </a:srgbClr>
            </a:outerShdw>
          </a:effectLst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Right Arrow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905000" y="1447800"/>
            <a:ext cx="304800" cy="152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Down Arrow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33400" y="2057400"/>
            <a:ext cx="228600" cy="3048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Right Arrow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04800" y="3505200"/>
            <a:ext cx="304800" cy="228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TextBox 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124200" y="2057400"/>
            <a:ext cx="10668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>
                <a:uFillTx/>
              </a:rPr>
              <a:t>Amniotic  </a:t>
            </a:r>
          </a:p>
          <a:p>
            <a:r>
              <a:rPr b="1" dirty="0" lang="en-US">
                <a:uFillTx/>
              </a:rPr>
              <a:t>cavity</a:t>
            </a: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Straight Arrow Connector 13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10" idx="1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V="1" rot="10800000">
            <a:off x="2057400" y="2380566"/>
            <a:ext cx="1066800" cy="57834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5" name="TextBox 1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352800" y="4038600"/>
            <a:ext cx="930704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>
                <a:uFillTx/>
              </a:rPr>
              <a:t>Yolk sac</a:t>
            </a: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7" name="Straight Arrow Connector 16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15" idx="1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10800000">
            <a:off x="2133600" y="3657600"/>
            <a:ext cx="1219200" cy="565666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9" name="Right Bracket 1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895600" y="2819400"/>
            <a:ext cx="152400" cy="381000"/>
          </a:xfrm>
          <a:prstGeom prst="rightBracket">
            <a:avLst/>
          </a:prstGeom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0" name="TextBox 19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124200" y="2819400"/>
            <a:ext cx="1066800" cy="400110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z="20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Embryo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6" name="Freeform 2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184140" y="1887220"/>
            <a:ext cx="995680" cy="1541780"/>
          </a:xfrm>
          <a:custGeom>
            <a:avLst/>
            <a:gdLst>
              <a:gd fmla="*/ 835660 w 995680" name="connsiteX0"/>
              <a:gd fmla="*/ 454660 h 1541780" name="connsiteY0"/>
              <a:gd fmla="*/ 683260 w 995680" name="connsiteX1"/>
              <a:gd fmla="*/ 165100 h 1541780" name="connsiteY1"/>
              <a:gd fmla="*/ 317500 w 995680" name="connsiteX2"/>
              <a:gd fmla="*/ 104140 h 1541780" name="connsiteY2"/>
              <a:gd fmla="*/ 12700 w 995680" name="connsiteX3"/>
              <a:gd fmla="*/ 668020 h 1541780" name="connsiteY3"/>
              <a:gd fmla="*/ 241300 w 995680" name="connsiteX4"/>
              <a:gd fmla="*/ 1353820 h 1541780" name="connsiteY4"/>
              <a:gd fmla="*/ 805180 w 995680" name="connsiteX5"/>
              <a:gd fmla="*/ 1399540 h 1541780" name="connsiteY5"/>
              <a:gd fmla="*/ 942340 w 995680" name="connsiteX6"/>
              <a:gd fmla="*/ 500380 h 1541780" name="connsiteY6"/>
              <a:gd fmla="*/ 485140 w 995680" name="connsiteX7"/>
              <a:gd fmla="*/ 73660 h 1541780" name="connsiteY7"/>
              <a:gd fmla="*/ 515620 w 995680" name="connsiteX8"/>
              <a:gd fmla="*/ 58420 h 1541780" name="connsiteY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b="b" l="l" r="r" t="t"/>
            <a:pathLst>
              <a:path h="1541780" w="995680">
                <a:moveTo>
                  <a:pt x="835660" y="454660"/>
                </a:moveTo>
                <a:cubicBezTo>
                  <a:pt x="802640" y="339090"/>
                  <a:pt x="769620" y="223520"/>
                  <a:pt x="683260" y="165100"/>
                </a:cubicBezTo>
                <a:cubicBezTo>
                  <a:pt x="596900" y="106680"/>
                  <a:pt x="429260" y="20320"/>
                  <a:pt x="317500" y="104140"/>
                </a:cubicBezTo>
                <a:cubicBezTo>
                  <a:pt x="205740" y="187960"/>
                  <a:pt x="25400" y="459740"/>
                  <a:pt x="12700" y="668020"/>
                </a:cubicBezTo>
                <a:cubicBezTo>
                  <a:pt x="0" y="876300"/>
                  <a:pt x="109220" y="1231900"/>
                  <a:pt x="241300" y="1353820"/>
                </a:cubicBezTo>
                <a:cubicBezTo>
                  <a:pt x="373380" y="1475740"/>
                  <a:pt x="688340" y="1541780"/>
                  <a:pt x="805180" y="1399540"/>
                </a:cubicBezTo>
                <a:cubicBezTo>
                  <a:pt x="922020" y="1257300"/>
                  <a:pt x="995680" y="721360"/>
                  <a:pt x="942340" y="500380"/>
                </a:cubicBezTo>
                <a:cubicBezTo>
                  <a:pt x="889000" y="279400"/>
                  <a:pt x="556260" y="147320"/>
                  <a:pt x="485140" y="73660"/>
                </a:cubicBezTo>
                <a:cubicBezTo>
                  <a:pt x="414020" y="0"/>
                  <a:pt x="515620" y="58420"/>
                  <a:pt x="515620" y="58420"/>
                </a:cubicBezTo>
              </a:path>
            </a:pathLst>
          </a:custGeom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7" name="TextBox 2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324600" y="533400"/>
            <a:ext cx="1168525" cy="461665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24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Embryo</a:t>
            </a: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9" name="Straight Arrow Connector 28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tCxn id="27" idx="2"/>
          </p:cNvCxnSpPr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5895065" y="1043601"/>
            <a:ext cx="1062335" cy="965263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2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7"/>
                                        <p:tgtEl>
                                          <p:spTgt spid="2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2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7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2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id="4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7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52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3">
                      <p:stCondLst>
                        <p:cond delay="indefinite"/>
                      </p:stCondLst>
                      <p:childTnLst>
                        <p:par>
                          <p:cTn fill="hold" id="5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57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8">
                      <p:stCondLst>
                        <p:cond delay="indefinite"/>
                      </p:stCondLst>
                      <p:childTnLst>
                        <p:par>
                          <p:cTn fill="hold" id="59">
                            <p:stCondLst>
                              <p:cond delay="0"/>
                            </p:stCondLst>
                            <p:childTnLst>
                              <p:par>
                                <p:cTn fill="hold" id="6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62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6"/>
      <p:bldP advAuto="4294967295" animBg="1" grpId="0" spid="8"/>
      <p:bldP advAuto="4294967295" animBg="1" grpId="0" spid="9"/>
      <p:bldP advAuto="4294967295" animBg="1" grpId="0" spid="10"/>
      <p:bldP advAuto="4294967295" animBg="1" grpId="0" spid="15"/>
      <p:bldP advAuto="4294967295" animBg="1" grpId="0" spid="19"/>
      <p:bldP advAuto="4294967295" animBg="1" grpId="0" spid="26"/>
      <p:bldP advAuto="4294967295" grpId="0" spid="27"/>
    </p:bldLst>
  </p:timing>
</p:sld>
</file>

<file path=ppt/slides/slide30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Title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QUESTION 1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Content Placeholder 7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Which one of the following regions of spinal cord contains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cell bodies of sensory neurons?</a:t>
            </a:r>
          </a:p>
          <a:p>
            <a:pPr indent="-514350" marL="514350">
              <a:buFont typeface="+mj-lt"/>
              <a:buAutoNum type="arabicPeriod"/>
            </a:pPr>
            <a:r>
              <a:rPr b="1" dirty="0" err="1" lang="en-US">
                <a:solidFill>
                  <a:srgbClr val="0070C0"/>
                </a:solidFill>
                <a:uFillTx/>
              </a:rPr>
              <a:t>Alar</a:t>
            </a:r>
            <a:r>
              <a:rPr b="1" dirty="0" lang="en-US">
                <a:solidFill>
                  <a:srgbClr val="0070C0"/>
                </a:solidFill>
                <a:uFillTx/>
              </a:rPr>
              <a:t> plate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Ventricular zone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Basal plate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Dorsal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funiculus</a:t>
            </a:r>
            <a:endParaRPr b="1" dirty="0" lang="en-US">
              <a:solidFill>
                <a:srgbClr val="0070C0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Left Arrow 8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276600" y="2895600"/>
            <a:ext cx="9144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uFillTx/>
              </a:rPr>
              <a:t>Prof. Ahmed </a:t>
            </a:r>
            <a:r>
              <a:rPr b="1" dirty="0" err="1" lang="en-US">
                <a:uFillTx/>
              </a:rPr>
              <a:t>Fathalla</a:t>
            </a:r>
            <a:r>
              <a:rPr b="1" dirty="0" lang="en-US"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9"/>
    </p:bldLst>
  </p:timing>
</p:sld>
</file>

<file path=ppt/slides/slide31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QUESTION 2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 indent="-514350" marL="514350"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At which one of the following periods of life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fusion between vertebral arch &amp; body of vertebra occurs</a:t>
            </a:r>
            <a:r>
              <a:rPr b="1" dirty="0" lang="en-US">
                <a:solidFill>
                  <a:srgbClr val="0070C0"/>
                </a:solidFill>
                <a:uFillTx/>
              </a:rPr>
              <a:t>?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8</a:t>
            </a:r>
            <a:r>
              <a:rPr b="1" baseline="30000" dirty="0" lang="en-US">
                <a:solidFill>
                  <a:srgbClr val="0070C0"/>
                </a:solidFill>
                <a:uFillTx/>
              </a:rPr>
              <a:t>th</a:t>
            </a:r>
            <a:r>
              <a:rPr b="1" dirty="0" lang="en-US">
                <a:solidFill>
                  <a:srgbClr val="0070C0"/>
                </a:solidFill>
                <a:uFillTx/>
              </a:rPr>
              <a:t> week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Puberty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3-6 years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Around 25 years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Left Arrow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895600" y="4572000"/>
            <a:ext cx="4572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uFillTx/>
              </a:rPr>
              <a:t>Prof. Ahmed </a:t>
            </a:r>
            <a:r>
              <a:rPr b="1" dirty="0" err="1" lang="en-US">
                <a:uFillTx/>
              </a:rPr>
              <a:t>Fathalla</a:t>
            </a:r>
            <a:r>
              <a:rPr b="1" dirty="0" lang="en-US"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4"/>
    </p:bldLst>
  </p:timing>
</p:sld>
</file>

<file path=ppt/slides/slide32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QUESTION 3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Content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1600200"/>
            <a:ext cx="8229600" cy="50292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lnSpcReduction="1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Regarding </a:t>
            </a:r>
            <a:r>
              <a:rPr b="1" dirty="0" err="1" lang="en-US" u="sng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spina</a:t>
            </a:r>
            <a:r>
              <a:rPr b="1" dirty="0" lang="en-US" u="sng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bifida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which one of the following statements is correct?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The closed type is more frequent than the open type.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The closed type presents with clinical symptoms.</a:t>
            </a:r>
          </a:p>
          <a:p>
            <a:pPr indent="-514350" marL="514350">
              <a:buFont typeface="+mj-lt"/>
              <a:buAutoNum type="arabicPeriod"/>
            </a:pPr>
            <a:r>
              <a:rPr b="1" dirty="0" err="1" lang="en-US">
                <a:solidFill>
                  <a:srgbClr val="0070C0"/>
                </a:solidFill>
                <a:uFillTx/>
              </a:rPr>
              <a:t>Spina</a:t>
            </a:r>
            <a:r>
              <a:rPr b="1" dirty="0" lang="en-US">
                <a:solidFill>
                  <a:srgbClr val="0070C0"/>
                </a:solidFill>
                <a:uFillTx/>
              </a:rPr>
              <a:t> bifida is due to failure of fusion between the halves of vertebral arch.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rgbClr val="0070C0"/>
                </a:solidFill>
                <a:uFillTx/>
              </a:rPr>
              <a:t>In cases of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spina</a:t>
            </a:r>
            <a:r>
              <a:rPr b="1" dirty="0" lang="en-US">
                <a:solidFill>
                  <a:srgbClr val="0070C0"/>
                </a:solidFill>
                <a:uFillTx/>
              </a:rPr>
              <a:t> bifida with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meningocoele</a:t>
            </a:r>
            <a:r>
              <a:rPr b="1" dirty="0" lang="en-US">
                <a:solidFill>
                  <a:srgbClr val="0070C0"/>
                </a:solidFill>
                <a:uFillTx/>
              </a:rPr>
              <a:t>, the spinal cord is open.</a:t>
            </a:r>
          </a:p>
          <a:p>
            <a:pPr indent="-514350" marL="514350">
              <a:buFont typeface="+mj-lt"/>
              <a:buAutoNum type="arabicPeriod"/>
            </a:pPr>
            <a:endParaRPr b="1" dirty="0" lang="en-US">
              <a:solidFill>
                <a:srgbClr val="0070C0"/>
              </a:solidFill>
              <a:uFillTx/>
            </a:endParaRPr>
          </a:p>
          <a:p>
            <a:pPr indent="-514350" marL="514350">
              <a:buFont typeface="+mj-lt"/>
              <a:buAutoNum type="arabicPeriod"/>
            </a:pPr>
            <a:endParaRPr b="1" dirty="0" lang="en-US">
              <a:solidFill>
                <a:srgbClr val="0070C0"/>
              </a:solidFill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Left Arrow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620000" y="4876800"/>
            <a:ext cx="762000" cy="22860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5" name="Footer Placeholder 4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4"/>
    </p:bldLst>
  </p:timing>
</p:sld>
</file>

<file path=ppt/slides/slide33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Program Files\Microsoft Office\MEDIA\CAGCAT10\j0281904.wmf" id="2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381000" y="184150"/>
            <a:ext cx="8229600" cy="6172200"/>
          </a:xfrm>
          <a:prstGeom prst="rect">
            <a:avLst/>
          </a:prstGeom>
          <a:ln cap="sq" w="190500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algn="bl" blurRad="254000" rotWithShape="0">
              <a:srgbClr val="000000">
                <a:alpha val="43000"/>
              </a:srgbClr>
            </a:outerShdw>
          </a:effectLst>
          <a:scene3d>
            <a:camera fov="5400000" prst="perspectiveFront"/>
            <a:lightRig dir="t" rig="threePt">
              <a:rot lat="0" lon="0" rev="2100000"/>
            </a:lightRig>
          </a:scene3d>
          <a:sp3d extrusionH="25400">
            <a:bevelT h="152400" prst="hardEdge" w="304800"/>
            <a:extrusionClr>
              <a:srgbClr val="000000"/>
            </a:extrusionClr>
          </a:sp3d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TextBox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981200" y="2438400"/>
            <a:ext cx="5692584" cy="1600438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8000">
                <a:solidFill>
                  <a:srgbClr val="00B0F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  <a:latin charset="0" pitchFamily="82" typeface="Algerian"/>
                <a:cs charset="0" pitchFamily="18" typeface="Times New Roman"/>
              </a:rPr>
              <a:t>THANK YOU</a:t>
            </a:r>
          </a:p>
          <a:p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Footer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extBox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381000" y="2590800"/>
            <a:ext cx="8487323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pPr algn="ctr"/>
            <a:r>
              <a:rPr b="1" dirty="0" lang="en-US" sz="4800">
                <a:solidFill>
                  <a:schemeClr val="accent2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DEVELOPMENT OF SPINAL CORD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Footer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es.jpg" id="2" name="Content Placeholder 3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52400" y="228600"/>
            <a:ext cx="5715000" cy="6400800"/>
          </a:xfrm>
          <a:prstGeom prst="rect">
            <a:avLst/>
          </a:prstGeom>
          <a:ln cap="sq" w="38100">
            <a:solidFill>
              <a:srgbClr val="000000"/>
            </a:solidFill>
            <a:prstDash val="solid"/>
            <a:miter lim="800000"/>
          </a:ln>
          <a:effectLst>
            <a:outerShdw algn="tl" blurRad="50800" dir="2700000" dist="38100" rotWithShape="0">
              <a:srgbClr val="000000">
                <a:alpha val="43000"/>
              </a:srgbClr>
            </a:outerShdw>
          </a:effectLst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TextBox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19801" y="304800"/>
            <a:ext cx="3124199" cy="338554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square">
            <a:spAutoFit/>
          </a:bodyPr>
          <a:lstStyle/>
          <a:p>
            <a:r>
              <a:rPr b="1" dirty="0" lang="en-US" sz="1600">
                <a:solidFill>
                  <a:srgbClr val="990033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DEVELOPMENT OF NEURAL TUBE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extBox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6019800" y="762000"/>
            <a:ext cx="3149452" cy="2800767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pPr>
              <a:buFont charset="2" pitchFamily="2" typeface="Wingdings"/>
              <a:buChar char="q"/>
            </a:pPr>
            <a:r>
              <a:rPr b="1" dirty="0" err="1" lang="en-US" sz="1600">
                <a:solidFill>
                  <a:srgbClr val="0070C0"/>
                </a:solidFill>
                <a:uFillTx/>
              </a:rPr>
              <a:t>Ectodermal</a:t>
            </a:r>
            <a:r>
              <a:rPr b="1" dirty="0" lang="en-US" sz="1600">
                <a:solidFill>
                  <a:srgbClr val="0070C0"/>
                </a:solidFill>
                <a:uFillTx/>
              </a:rPr>
              <a:t> cells dorsal to </a:t>
            </a:r>
          </a:p>
          <a:p>
            <a:r>
              <a:rPr b="1" dirty="0" lang="en-US" sz="1600">
                <a:solidFill>
                  <a:srgbClr val="0070C0"/>
                </a:solidFill>
                <a:uFillTx/>
              </a:rPr>
              <a:t>notochord thickens to form</a:t>
            </a:r>
          </a:p>
          <a:p>
            <a:r>
              <a:rPr b="1" dirty="0" lang="en-US" sz="16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the neural plate</a:t>
            </a:r>
            <a:r>
              <a:rPr b="1" dirty="0" lang="en-US" sz="1600">
                <a:solidFill>
                  <a:schemeClr val="accent6">
                    <a:lumMod val="75000"/>
                  </a:schemeClr>
                </a:solidFill>
                <a:uFillTx/>
              </a:rPr>
              <a:t>.</a:t>
            </a:r>
          </a:p>
          <a:p>
            <a:endParaRPr b="1" dirty="0" lang="en-US" sz="1600">
              <a:solidFill>
                <a:srgbClr val="0070C0"/>
              </a:solidFill>
              <a:uFillTx/>
            </a:endParaRPr>
          </a:p>
          <a:p>
            <a:pPr>
              <a:buFont charset="2" pitchFamily="2" typeface="Wingdings"/>
              <a:buChar char="q"/>
            </a:pPr>
            <a:r>
              <a:rPr b="1" dirty="0" lang="en-US" sz="1600">
                <a:solidFill>
                  <a:srgbClr val="0070C0"/>
                </a:solidFill>
                <a:uFillTx/>
              </a:rPr>
              <a:t>A longitudinal groove develops</a:t>
            </a:r>
          </a:p>
          <a:p>
            <a:r>
              <a:rPr b="1" dirty="0" lang="en-US" sz="1600">
                <a:solidFill>
                  <a:srgbClr val="0070C0"/>
                </a:solidFill>
                <a:uFillTx/>
              </a:rPr>
              <a:t>in the neural plate </a:t>
            </a:r>
            <a:r>
              <a:rPr b="1" dirty="0" lang="en-US" sz="16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(neural groove).</a:t>
            </a:r>
          </a:p>
          <a:p>
            <a:endParaRPr b="1" dirty="0" lang="en-US" sz="1600">
              <a:solidFill>
                <a:srgbClr val="0070C0"/>
              </a:solidFill>
              <a:uFillTx/>
            </a:endParaRPr>
          </a:p>
          <a:p>
            <a:pPr>
              <a:buFont charset="2" pitchFamily="2" typeface="Wingdings"/>
              <a:buChar char="q"/>
            </a:pPr>
            <a:r>
              <a:rPr b="1" dirty="0" lang="en-US" sz="1600">
                <a:solidFill>
                  <a:srgbClr val="0070C0"/>
                </a:solidFill>
                <a:uFillTx/>
              </a:rPr>
              <a:t>The margins of the neural plate </a:t>
            </a:r>
          </a:p>
          <a:p>
            <a:r>
              <a:rPr b="1" dirty="0" lang="en-US" sz="16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(neural folds) </a:t>
            </a:r>
            <a:r>
              <a:rPr b="1" dirty="0" lang="en-US" sz="1600">
                <a:solidFill>
                  <a:srgbClr val="0070C0"/>
                </a:solidFill>
                <a:uFillTx/>
              </a:rPr>
              <a:t>approach to each </a:t>
            </a:r>
          </a:p>
          <a:p>
            <a:r>
              <a:rPr b="1" dirty="0" lang="en-US" sz="1600">
                <a:solidFill>
                  <a:srgbClr val="0070C0"/>
                </a:solidFill>
                <a:uFillTx/>
              </a:rPr>
              <a:t>other and fuse to form the </a:t>
            </a:r>
          </a:p>
          <a:p>
            <a:r>
              <a:rPr b="1" dirty="0" lang="en-US" sz="1600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neural tube</a:t>
            </a:r>
            <a:r>
              <a:rPr b="1" dirty="0" lang="en-US" sz="1600">
                <a:solidFill>
                  <a:schemeClr val="accent6">
                    <a:lumMod val="75000"/>
                  </a:schemeClr>
                </a:solidFill>
                <a:uFillTx/>
              </a:rPr>
              <a:t>.</a:t>
            </a: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Straight Arrow Connector 5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V="1" rot="10800000">
            <a:off x="4343400" y="1524000"/>
            <a:ext cx="1981200" cy="7620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8" name="Straight Arrow Connector 7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4648200" y="533400"/>
            <a:ext cx="304800" cy="1588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Straight Arrow Connector 11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3925094" y="2628106"/>
            <a:ext cx="228600" cy="1588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Straight Arrow Connector 13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5400000">
            <a:off x="4229100" y="4762500"/>
            <a:ext cx="228600" cy="1588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5"/>
                                        <p:tgtEl>
                                          <p:spTgt spid="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8"/>
                                        <p:tgtEl>
                                          <p:spTgt spid="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23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8"/>
                                        <p:tgtEl>
                                          <p:spTgt spid="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1"/>
                                        <p:tgtEl>
                                          <p:spTgt spid="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2">
                      <p:stCondLst>
                        <p:cond delay="indefinite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id="34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6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id="41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3"/>
                                        <p:tgtEl>
                                          <p:spTgt spid="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4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6"/>
                                        <p:tgtEl>
                                          <p:spTgt spid="4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7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9"/>
                                        <p:tgtEl>
                                          <p:spTgt spid="4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0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52"/>
                                        <p:tgtEl>
                                          <p:spTgt spid="4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3">
                      <p:stCondLst>
                        <p:cond delay="indefinite"/>
                      </p:stCondLst>
                      <p:childTnLst>
                        <p:par>
                          <p:cTn fill="hold" id="54">
                            <p:stCondLst>
                              <p:cond delay="0"/>
                            </p:stCondLst>
                            <p:childTnLst>
                              <p:par>
                                <p:cTn fill="hold" id="5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57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58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9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0">
                      <p:stCondLst>
                        <p:cond delay="indefinite"/>
                      </p:stCondLst>
                      <p:childTnLst>
                        <p:par>
                          <p:cTn fill="hold" id="61">
                            <p:stCondLst>
                              <p:cond delay="0"/>
                            </p:stCondLst>
                            <p:childTnLst>
                              <p:par>
                                <p:cTn fill="hold" id="62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64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65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6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Title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99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DEVELOPMENT OF SPINAL CORD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Content Placeholder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/>
          </a:bodyPr>
          <a:lstStyle/>
          <a:p>
            <a:pPr algn="ctr">
              <a:buFont charset="2" pitchFamily="2" typeface="Wingdings"/>
              <a:buChar char="q"/>
            </a:pPr>
            <a:r>
              <a:rPr b="1" dirty="0" lang="en-US" sz="3600">
                <a:solidFill>
                  <a:srgbClr val="0070C0"/>
                </a:solidFill>
                <a:uFillTx/>
              </a:rPr>
              <a:t>The spinal cord develops from the </a:t>
            </a:r>
            <a:r>
              <a:rPr b="1" dirty="0" lang="en-US" sz="3600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caudal 2/3 of the neural tube</a:t>
            </a: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l cord1.png" id="3074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1" sz="half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533400" y="1417638"/>
            <a:ext cx="3733800" cy="4953000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Footer Placeholder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99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DEVELOPMENT OF SPINAL CORD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Conten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343400" y="1600200"/>
            <a:ext cx="4572000" cy="452596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lnSpcReduction="10000"/>
          </a:bodyPr>
          <a:lstStyle/>
          <a:p>
            <a:pPr>
              <a:buNone/>
            </a:pPr>
            <a:r>
              <a:rPr b="1" dirty="0" lang="en-US">
                <a:solidFill>
                  <a:srgbClr val="0070C0"/>
                </a:solidFill>
                <a:uFillTx/>
              </a:rPr>
              <a:t>The cells of neural tube form: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An inner </a:t>
            </a:r>
            <a:r>
              <a:rPr b="1" dirty="0" lang="en-US">
                <a:solidFill>
                  <a:srgbClr val="00B05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ventricular zone </a:t>
            </a:r>
            <a:r>
              <a:rPr b="1" dirty="0" lang="en-US">
                <a:solidFill>
                  <a:srgbClr val="0070C0"/>
                </a:solidFill>
                <a:uFillTx/>
              </a:rPr>
              <a:t>of undifferentiated cells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A middle </a:t>
            </a:r>
            <a:r>
              <a:rPr b="1" dirty="0" lang="en-US">
                <a:solidFill>
                  <a:srgbClr val="F923D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mantle zone</a:t>
            </a:r>
            <a:r>
              <a:rPr b="1" dirty="0" lang="en-US">
                <a:solidFill>
                  <a:srgbClr val="F923DA"/>
                </a:solidFill>
                <a:uFillTx/>
              </a:rPr>
              <a:t> </a:t>
            </a:r>
            <a:r>
              <a:rPr b="1" dirty="0" lang="en-US">
                <a:solidFill>
                  <a:srgbClr val="0070C0"/>
                </a:solidFill>
                <a:uFillTx/>
              </a:rPr>
              <a:t>of cell bodies of neurons </a:t>
            </a:r>
            <a:r>
              <a:rPr b="1" dirty="0" lang="en-US">
                <a:solidFill>
                  <a:srgbClr val="F923D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(future grey matter)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An outer </a:t>
            </a:r>
            <a:r>
              <a:rPr b="1" dirty="0" lang="en-US">
                <a:solidFill>
                  <a:srgbClr val="0091FE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marginal zone </a:t>
            </a:r>
            <a:r>
              <a:rPr b="1" dirty="0" lang="en-US">
                <a:solidFill>
                  <a:srgbClr val="0070C0"/>
                </a:solidFill>
                <a:uFillTx/>
              </a:rPr>
              <a:t>of nerve fibers or axons of neurons </a:t>
            </a:r>
            <a:r>
              <a:rPr b="1" dirty="0" lang="en-US">
                <a:solidFill>
                  <a:srgbClr val="0091FE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(future white matter)</a:t>
            </a: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l cord2.png" id="4098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1" sz="half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228600" y="2514600"/>
            <a:ext cx="4038600" cy="2631010"/>
          </a:xfrm>
          <a:prstGeom prst="rect">
            <a:avLst/>
          </a:prstGeom>
          <a:noFill/>
        </p:spPr>
      </p:pic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Straight Arrow Connector 6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V="1" rot="10800000">
            <a:off x="2209800" y="2514600"/>
            <a:ext cx="2667000" cy="45720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0" name="Straight Arrow Connector 9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flipV="1" rot="10800000">
            <a:off x="2362200" y="3352800"/>
            <a:ext cx="2362200" cy="30480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Straight Arrow Connector 11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 rot="10800000">
            <a:off x="2743200" y="4267200"/>
            <a:ext cx="1905000" cy="38100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Footer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2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57200" y="274638"/>
            <a:ext cx="8229600" cy="944562"/>
          </a:xfrm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99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MANTLE LAYER OF SPINAL CORD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Conten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228600" y="4648200"/>
            <a:ext cx="8686800" cy="2057400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>
            <a:normAutofit fontScale="77500" lnSpcReduction="20000"/>
          </a:bodyPr>
          <a:lstStyle/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Neurons of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mantle laye</a:t>
            </a:r>
            <a:r>
              <a:rPr b="1" dirty="0" lang="en-US">
                <a:solidFill>
                  <a:srgbClr val="0070C0"/>
                </a:solidFill>
                <a:uFillTx/>
              </a:rPr>
              <a:t>r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(future grey matter) </a:t>
            </a:r>
            <a:r>
              <a:rPr b="1" dirty="0" lang="en-US">
                <a:solidFill>
                  <a:srgbClr val="0070C0"/>
                </a:solidFill>
                <a:uFillTx/>
              </a:rPr>
              <a:t>differentiate into: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 dorsal </a:t>
            </a:r>
            <a:r>
              <a:rPr b="1" dirty="0" err="1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alar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plate (future dorsal horn): </a:t>
            </a:r>
            <a:r>
              <a:rPr b="1" dirty="0" lang="en-US">
                <a:solidFill>
                  <a:srgbClr val="0070C0"/>
                </a:solidFill>
                <a:uFillTx/>
              </a:rPr>
              <a:t>containing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sensory</a:t>
            </a:r>
            <a:r>
              <a:rPr b="1" dirty="0" lang="en-US">
                <a:solidFill>
                  <a:srgbClr val="0070C0"/>
                </a:solidFill>
                <a:uFillTx/>
              </a:rPr>
              <a:t> neurons</a:t>
            </a:r>
          </a:p>
          <a:p>
            <a:pPr indent="-514350" marL="514350">
              <a:buFont typeface="+mj-lt"/>
              <a:buAutoNum type="arabicPeriod"/>
            </a:pP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A ventral basal plate (future ventral horn): </a:t>
            </a:r>
            <a:r>
              <a:rPr b="1" dirty="0" lang="en-US">
                <a:solidFill>
                  <a:srgbClr val="0070C0"/>
                </a:solidFill>
                <a:uFillTx/>
              </a:rPr>
              <a:t>containing </a:t>
            </a:r>
            <a:r>
              <a:rPr b="1" dirty="0" lang="en-US">
                <a:solidFill>
                  <a:schemeClr val="accent6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motor </a:t>
            </a:r>
            <a:r>
              <a:rPr b="1" dirty="0" lang="en-US">
                <a:solidFill>
                  <a:srgbClr val="0070C0"/>
                </a:solidFill>
                <a:uFillTx/>
              </a:rPr>
              <a:t>neurons</a:t>
            </a:r>
          </a:p>
          <a:p>
            <a:pPr indent="-514350" marL="514350"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The 2 areas are separated by a longitudinal groove (</a:t>
            </a:r>
            <a:r>
              <a:rPr b="1" dirty="0" err="1" lang="en-US">
                <a:solidFill>
                  <a:srgbClr val="0070C0"/>
                </a:solidFill>
                <a:uFillTx/>
              </a:rPr>
              <a:t>sulcus</a:t>
            </a:r>
            <a:r>
              <a:rPr b="1" dirty="0" lang="en-US">
                <a:solidFill>
                  <a:srgbClr val="0070C0"/>
                </a:solidFill>
                <a:uFillTx/>
              </a:rPr>
              <a:t>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limitans</a:t>
            </a:r>
            <a:r>
              <a:rPr b="1" dirty="0" lang="en-US">
                <a:solidFill>
                  <a:srgbClr val="0070C0"/>
                </a:solidFill>
                <a:uFillTx/>
              </a:rPr>
              <a:t>).</a:t>
            </a: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l cord11.png" id="5122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1" sz="half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228600" y="1524000"/>
            <a:ext cx="3862017" cy="2524640"/>
          </a:xfrm>
          <a:prstGeom prst="rect">
            <a:avLst/>
          </a:prstGeom>
          <a:noFill/>
        </p:spPr>
      </p:pic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l cord 3.png" id="5123" name="Picture 3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/>
          </p:cNvPicPr>
          <p:nvPr/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3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4876800" y="1295400"/>
            <a:ext cx="3469736" cy="3305175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Footer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s="http://schemas.openxmlformats.org/officeDocument/2006/sharedTypes" xmlns:r="http://schemas.openxmlformats.org/officeDocument/2006/relationships">
  <p:cSld>
    <p:spTree>
      <p:nvGrpSpPr>
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" name=""/>
        <p:cNv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nvPr/>
      </p:nvGrpSpPr>
      <p:grp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<a:xfrm>
          <a:off x="0" y="0"/>
          <a:ext cx="0" cy="0"/>
          <a:chOff x="0" y="0"/>
          <a:chExt cx="0" cy="0"/>
        </a:xfrm>
      </p:grpSpPr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2" name="Title 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type="title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solidFill>
            <a:schemeClr val="accent6">
              <a:lumMod val="20000"/>
              <a:lumOff val="80000"/>
            </a:schemeClr>
          </a:solidFill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solidFill>
                  <a:srgbClr val="99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MANTLE LAYER OF SPINAL CORD</a:t>
            </a:r>
            <a:endParaRPr dirty="0"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4" name="Content Placeholder 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2" sz="half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152400" y="4191000"/>
            <a:ext cx="8839200" cy="2163763"/>
          </a:xfrm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pPr>
              <a:buNone/>
            </a:pPr>
            <a:r>
              <a:rPr b="1" dirty="0" lang="en-US">
                <a:solidFill>
                  <a:srgbClr val="0070C0"/>
                </a:solidFill>
                <a:uFillTx/>
              </a:rPr>
              <a:t>Proliferation and bulging of both </a:t>
            </a:r>
            <a:r>
              <a:rPr b="1" dirty="0" err="1" lang="en-US">
                <a:solidFill>
                  <a:srgbClr val="0070C0"/>
                </a:solidFill>
                <a:uFillTx/>
              </a:rPr>
              <a:t>alar</a:t>
            </a:r>
            <a:r>
              <a:rPr b="1" dirty="0" lang="en-US">
                <a:solidFill>
                  <a:srgbClr val="0070C0"/>
                </a:solidFill>
                <a:uFillTx/>
              </a:rPr>
              <a:t> &amp; basal plates cause: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Formation of longitudinal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dorsal &amp; ventral median septa</a:t>
            </a:r>
          </a:p>
          <a:p>
            <a:pPr>
              <a:buFont charset="2" pitchFamily="2" typeface="Wingdings"/>
              <a:buChar char="q"/>
            </a:pPr>
            <a:r>
              <a:rPr b="1" dirty="0" lang="en-US">
                <a:solidFill>
                  <a:srgbClr val="0070C0"/>
                </a:solidFill>
                <a:uFillTx/>
              </a:rPr>
              <a:t>Narrowing of the lumen to form a small </a:t>
            </a:r>
            <a:r>
              <a:rPr b="1" dirty="0" lang="en-US">
                <a:solidFill>
                  <a:srgbClr val="0070C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central canal</a:t>
            </a:r>
          </a:p>
        </p:txBody>
      </p:sp>
      <p:pic>
        <p:nvPic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descr="C:\Documents and Settings\user1\My Documents\My Pictures\spinal cord 4.jpg" id="6146" name="Picture 2"/>
          <p:cNvPic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picLocks noChangeArrowheads="1" noChangeAspect="1" noGrp="1"/>
          </p:cNvPicPr>
          <p:nvPr>
            <p:ph idx="1" sz="half"/>
          </p:nvPr>
        </p:nvPicPr>
        <p:blipFill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lip r:embed="rId2" cstate="print"/>
          <a:srcRect/>
          <a:stretch>
            <a:fillRect/>
          </a:stretch>
        </p:blipFill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bwMode="auto">
          <a:xfrm>
            <a:off x="533400" y="1524000"/>
            <a:ext cx="8077200" cy="2362200"/>
          </a:xfrm>
          <a:prstGeom prst="rect">
            <a:avLst/>
          </a:prstGeom>
          <a:noFill/>
        </p:spPr>
      </p:pic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6" name="Down Arrow 5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010400" y="1371600"/>
            <a:ext cx="152400" cy="304800"/>
          </a:xfrm>
          <a:prstGeom prst="downArrow">
            <a:avLst/>
          </a:prstGeom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7" name="Up Arrow 6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7010400" y="3124200"/>
            <a:ext cx="228600" cy="304800"/>
          </a:xfrm>
          <a:prstGeom prst="upArrow">
            <a:avLst/>
          </a:prstGeom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anchor="ctr" rtlCol="0"/>
          <a:lstStyle/>
          <a:p>
            <a:pPr algn="ctr"/>
            <a:endParaRPr lang="en-US">
              <a:uFillTx/>
            </a:endParaRPr>
          </a:p>
        </p:txBody>
      </p:sp>
      <p:cxnSp>
        <p:nvCxn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9" name="Straight Arrow Connector 8"/>
          <p:cNvCxn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  <p:nvPr/>
        </p:nvCxn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5410200" y="2286000"/>
            <a:ext cx="1676400" cy="304800"/>
          </a:xfrm>
          <a:prstGeom prst="straightConnector1">
            <a:avLst/>
          </a:prstGeom>
          <a:ln>
            <a:tailEnd type="arrow"/>
          </a:ln>
        </p:spPr>
        <p:style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2" name="TextBox 11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495800" y="1981200"/>
            <a:ext cx="1289520" cy="338554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600">
                <a:uFillTx/>
              </a:rPr>
              <a:t>Central canal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3" name="TextBox 1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876800" y="1295400"/>
            <a:ext cx="2104935" cy="338554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600">
                <a:uFillTx/>
              </a:rPr>
              <a:t>Dorsal median septum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14" name="TextBox 13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txBox="1">
            <a:spLocks/>
          </p:cNvSpPr>
          <p:nvPr/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xfrm>
            <a:off x="4953000" y="3276600"/>
            <a:ext cx="2173865" cy="338554"/>
          </a:xfrm>
          <a:prstGeom prst="rect">
            <a:avLst/>
          </a:prstGeom>
          <a:noFill/>
        </p:spPr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 rtlCol="0" wrap="none">
            <a:spAutoFit/>
          </a:bodyPr>
          <a:lstStyle/>
          <a:p>
            <a:r>
              <a:rPr b="1" dirty="0" lang="en-US" sz="1600">
                <a:uFillTx/>
              </a:rPr>
              <a:t>Ventral median septum</a:t>
            </a:r>
          </a:p>
        </p:txBody>
      </p:sp>
      <p:sp>
        <p:nvSpPr>
          <p:cNv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 id="3" name="Footer Placeholder 2"/>
          <p:cNv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  <a:spLocks noGrp="1"/>
          </p:cNvSpPr>
          <p:nvPr>
            <p:ph idx="11" sz="quarter" type="ftr"/>
          </p:nvPr>
        </p:nvSpPr>
        <p:spP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/>
        <p:txBody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      <a:bodyPr/>
          <a:lstStyle/>
          <a:p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Prof. Ahmed </a:t>
            </a:r>
            <a:r>
              <a:rPr b="1" dirty="0" err="1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Fathalla</a:t>
            </a:r>
            <a:r>
              <a:rPr b="1" dirty="0" lang="en-US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FillTx/>
              </a:rPr>
              <a:t> El Fouhil</a:t>
            </a:r>
          </a:p>
        </p:txBody>
      </p:sp>
    </p:spTree>
  </p:cSld>
  <p:clrMapOvr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dgm="http://schemas.openxmlformats.org/drawingml/2006/diagram" xmlns:wpc="http://schemas.microsoft.com/office/word/2010/wordprocessingCanvas"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4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4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6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id="29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3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2">
                      <p:stCondLst>
                        <p:cond delay="indefinite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4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6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dvAuto="4294967295" animBg="1" grpId="0" spid="6"/>
      <p:bldP advAuto="4294967295" animBg="1" grpId="0" spid="7"/>
      <p:bldP advAuto="4294967295" grpId="0" spid="12"/>
      <p:bldP advAuto="4294967295" grpId="0" spid="13"/>
      <p:bldP advAuto="4294967295" grpId="0" spid="14"/>
    </p:bldLst>
  </p:timing>
</p:sld>
</file>

<file path=ppt/theme/theme1.xml><?xml version="1.0" encoding="utf-8"?>
<a:theme xmlns:a="http://schemas.openxmlformats.org/drawingml/2006/main"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p="http://schemas.openxmlformats.org/presentationml/2006/main" xmlns:s="http://schemas.openxmlformats.org/officeDocument/2006/sharedTypes" xmlns:r="http://schemas.openxmlformats.org/officeDocument/2006/relationships" xmlns:dgm="http://schemas.openxmlformats.org/drawingml/2006/diagram" xmlns:wpc="http://schemas.microsoft.com/office/word/2010/wordprocessingCanva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ppt/theme/theme2.xml><?xml version="1.0" encoding="utf-8"?>
<a:theme xmlns:a="http://schemas.openxmlformats.org/drawingml/2006/main" xmlns:c="http://schemas.openxmlformats.org/drawingml/2006/chart" xmlns:wpg="http://schemas.microsoft.com/office/word/2010/wordprocessingGroup" xmlns:pic="http://schemas.openxmlformats.org/drawingml/2006/picture" xmlns:wps="http://schemas.microsoft.com/office/word/2010/wordprocessingShape" xmlns:p="http://schemas.openxmlformats.org/presentationml/2006/main" xmlns:s="http://schemas.openxmlformats.org/officeDocument/2006/sharedTypes" xmlns:r="http://schemas.openxmlformats.org/officeDocument/2006/relationships" xmlns:dgm="http://schemas.openxmlformats.org/drawingml/2006/diagram" xmlns:wpc="http://schemas.microsoft.com/office/word/2010/wordprocessingCanva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algn="ctr" cap="flat" cmpd="sng" w="9525">
          <a:solidFill>
            <a:schemeClr val="phClr">
              <a:shade val="95000"/>
              <a:satMod val="105000"/>
            </a:schemeClr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  <a:ln algn="ctr" cap="flat" cmpd="sng"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</TotalTime>
  <Words>1609</Words>
  <Application>Microsoft Office PowerPoint</Application>
  <PresentationFormat>On-screen Show (4:3)</PresentationFormat>
  <Paragraphs>234</Paragraphs>
  <Slides>33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Algerian</vt:lpstr>
      <vt:lpstr>Arial</vt:lpstr>
      <vt:lpstr>Arial Black</vt:lpstr>
      <vt:lpstr>Calibri</vt:lpstr>
      <vt:lpstr>Times New Roman</vt:lpstr>
      <vt:lpstr>Wingdings</vt:lpstr>
      <vt:lpstr>Office Theme</vt:lpstr>
      <vt:lpstr>PowerPoint Presentation</vt:lpstr>
      <vt:lpstr>OBJECTIVES</vt:lpstr>
      <vt:lpstr>PowerPoint Presentation</vt:lpstr>
      <vt:lpstr>PowerPoint Presentation</vt:lpstr>
      <vt:lpstr>PowerPoint Presentation</vt:lpstr>
      <vt:lpstr>DEVELOPMENT OF SPINAL CORD</vt:lpstr>
      <vt:lpstr>DEVELOPMENT OF SPINAL CORD</vt:lpstr>
      <vt:lpstr>MANTLE LAYER OF SPINAL CORD</vt:lpstr>
      <vt:lpstr>MANTLE LAYER OF SPINAL CORD</vt:lpstr>
      <vt:lpstr>MARGINAL LAYER OF SPINAL CORD</vt:lpstr>
      <vt:lpstr>MENINGES</vt:lpstr>
      <vt:lpstr>POSITIONAL CHANGES OF SPINAL CORD</vt:lpstr>
      <vt:lpstr>PowerPoint Presentation</vt:lpstr>
      <vt:lpstr>INTRAEMBRYONIC MESODERM</vt:lpstr>
      <vt:lpstr>PowerPoint Presentation</vt:lpstr>
      <vt:lpstr>PowerPoint Presentation</vt:lpstr>
      <vt:lpstr>FORMATION OF BODY OF VERTEBRA</vt:lpstr>
      <vt:lpstr>FATE OF NOTOCHORD</vt:lpstr>
      <vt:lpstr>VERTEBRAL DEVELOPMENT</vt:lpstr>
      <vt:lpstr>CURVATURES OF VERTEBRAL COLUMN</vt:lpstr>
      <vt:lpstr>SPINA BIFIDA</vt:lpstr>
      <vt:lpstr>PowerPoint Presentation</vt:lpstr>
      <vt:lpstr>SPINA BIFIDA OCCULTA</vt:lpstr>
      <vt:lpstr>SPINA BIFIDA CYSTICA</vt:lpstr>
      <vt:lpstr>SPINA BIFIDA CYSTICA</vt:lpstr>
      <vt:lpstr>SUMMARY OF DEVELOPMENT OF SPINAL CORD</vt:lpstr>
      <vt:lpstr>SUMMARY OF DEVELOPMENT OF SPINAL CORD</vt:lpstr>
      <vt:lpstr>SUMMARY OF DEVELOPMENT OF VERTEBRAL COLUMN</vt:lpstr>
      <vt:lpstr>SUMMARY OF DEVELOPMENT OF VERTEBRAL COLUMN</vt:lpstr>
      <vt:lpstr>QUESTION 1</vt:lpstr>
      <vt:lpstr>QUESTION 2</vt:lpstr>
      <vt:lpstr>QUESTION 3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&amp; HISTOLOGY OF SMALL INTESTINE</dc:title>
  <dc:creator>user1</dc:creator>
  <cp:lastModifiedBy>AAYA</cp:lastModifiedBy>
  <cp:revision>305</cp:revision>
  <dcterms:created xsi:type="dcterms:W3CDTF">2010-12-12T06:26:04Z</dcterms:created>
  <dcterms:modified xsi:type="dcterms:W3CDTF">2020-09-09T08:22:58Z</dcterms:modified>
</cp:coreProperties>
</file>