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5"/>
  </p:notesMasterIdLst>
  <p:sldIdLst>
    <p:sldId id="256" r:id="rId2"/>
    <p:sldId id="296" r:id="rId3"/>
    <p:sldId id="297" r:id="rId4"/>
    <p:sldId id="299" r:id="rId5"/>
    <p:sldId id="257" r:id="rId6"/>
    <p:sldId id="260" r:id="rId7"/>
    <p:sldId id="298" r:id="rId8"/>
    <p:sldId id="302" r:id="rId9"/>
    <p:sldId id="286" r:id="rId10"/>
    <p:sldId id="287" r:id="rId11"/>
    <p:sldId id="288" r:id="rId12"/>
    <p:sldId id="305" r:id="rId13"/>
    <p:sldId id="289" r:id="rId14"/>
    <p:sldId id="304" r:id="rId15"/>
    <p:sldId id="300" r:id="rId16"/>
    <p:sldId id="290" r:id="rId17"/>
    <p:sldId id="291" r:id="rId18"/>
    <p:sldId id="292" r:id="rId19"/>
    <p:sldId id="293" r:id="rId20"/>
    <p:sldId id="294" r:id="rId21"/>
    <p:sldId id="295" r:id="rId22"/>
    <p:sldId id="301" r:id="rId23"/>
    <p:sldId id="303" r:id="rId24"/>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4455" autoAdjust="0"/>
  </p:normalViewPr>
  <p:slideViewPr>
    <p:cSldViewPr>
      <p:cViewPr varScale="1">
        <p:scale>
          <a:sx n="97" d="100"/>
          <a:sy n="97" d="100"/>
        </p:scale>
        <p:origin x="20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4D43E8-C6A4-4C14-9E3D-9E8E8342E21D}" type="doc">
      <dgm:prSet loTypeId="urn:microsoft.com/office/officeart/2011/layout/HexagonRadial" loCatId="officeonline" qsTypeId="urn:microsoft.com/office/officeart/2005/8/quickstyle/3d7" qsCatId="3D" csTypeId="urn:microsoft.com/office/officeart/2005/8/colors/accent1_2" csCatId="accent1" phldr="1"/>
      <dgm:spPr/>
      <dgm:t>
        <a:bodyPr/>
        <a:lstStyle/>
        <a:p>
          <a:endParaRPr lang="en-US"/>
        </a:p>
      </dgm:t>
    </dgm:pt>
    <dgm:pt modelId="{2CEF34E6-800A-4D65-B56D-6A5E3A37F3F3}">
      <dgm:prSet phldrT="[Text]"/>
      <dgm:spPr/>
      <dgm:t>
        <a:bodyPr/>
        <a:lstStyle/>
        <a:p>
          <a:r>
            <a:rPr lang="en-US" b="1" dirty="0">
              <a:latin typeface="Footlight MT Light" panose="0204060206030A020304" pitchFamily="18" charset="0"/>
            </a:rPr>
            <a:t>Chronic</a:t>
          </a:r>
        </a:p>
        <a:p>
          <a:r>
            <a:rPr lang="en-US" b="1" dirty="0">
              <a:latin typeface="Footlight MT Light" panose="0204060206030A020304" pitchFamily="18" charset="0"/>
            </a:rPr>
            <a:t>Meningitis</a:t>
          </a:r>
        </a:p>
      </dgm:t>
    </dgm:pt>
    <dgm:pt modelId="{72A68FF1-D459-4734-8910-8908E25D0227}" type="parTrans" cxnId="{97949E78-FB46-4B09-82DA-C19594AF0360}">
      <dgm:prSet/>
      <dgm:spPr/>
      <dgm:t>
        <a:bodyPr/>
        <a:lstStyle/>
        <a:p>
          <a:endParaRPr lang="en-US"/>
        </a:p>
      </dgm:t>
    </dgm:pt>
    <dgm:pt modelId="{3DD20AC9-0C16-4742-AEE7-F2126A2B7EDA}" type="sibTrans" cxnId="{97949E78-FB46-4B09-82DA-C19594AF0360}">
      <dgm:prSet/>
      <dgm:spPr/>
      <dgm:t>
        <a:bodyPr/>
        <a:lstStyle/>
        <a:p>
          <a:endParaRPr lang="en-US"/>
        </a:p>
      </dgm:t>
    </dgm:pt>
    <dgm:pt modelId="{23C245F8-1CF4-4E57-B259-7EE15085D86D}">
      <dgm:prSet phldrT="[Text]"/>
      <dgm:spPr>
        <a:solidFill>
          <a:srgbClr val="FF0000"/>
        </a:solidFill>
      </dgm:spPr>
      <dgm:t>
        <a:bodyPr/>
        <a:lstStyle/>
        <a:p>
          <a:r>
            <a:rPr lang="en-US" dirty="0"/>
            <a:t>Infectious </a:t>
          </a:r>
        </a:p>
      </dgm:t>
    </dgm:pt>
    <dgm:pt modelId="{FBD3D2C7-C149-4294-A2F2-C01F976C8614}" type="parTrans" cxnId="{649417C1-1517-4F0C-842C-123D89406E76}">
      <dgm:prSet/>
      <dgm:spPr/>
      <dgm:t>
        <a:bodyPr/>
        <a:lstStyle/>
        <a:p>
          <a:endParaRPr lang="en-US"/>
        </a:p>
      </dgm:t>
    </dgm:pt>
    <dgm:pt modelId="{A5D141A0-9A46-45A6-ADE9-267F39A20E73}" type="sibTrans" cxnId="{649417C1-1517-4F0C-842C-123D89406E76}">
      <dgm:prSet/>
      <dgm:spPr/>
      <dgm:t>
        <a:bodyPr/>
        <a:lstStyle/>
        <a:p>
          <a:endParaRPr lang="en-US"/>
        </a:p>
      </dgm:t>
    </dgm:pt>
    <dgm:pt modelId="{562657EE-7165-47EF-924A-9214FCD3B697}">
      <dgm:prSet phldrT="[Text]"/>
      <dgm:spPr>
        <a:solidFill>
          <a:schemeClr val="accent2">
            <a:lumMod val="20000"/>
            <a:lumOff val="80000"/>
          </a:schemeClr>
        </a:solidFill>
      </dgm:spPr>
      <dgm:t>
        <a:bodyPr/>
        <a:lstStyle/>
        <a:p>
          <a:r>
            <a:rPr lang="en-US" dirty="0"/>
            <a:t>Para-meningeal</a:t>
          </a:r>
        </a:p>
      </dgm:t>
    </dgm:pt>
    <dgm:pt modelId="{F889EC1C-4919-4688-A55F-9961768B7D21}" type="parTrans" cxnId="{F9B30DFE-3295-484F-8527-D9819CB25D09}">
      <dgm:prSet/>
      <dgm:spPr/>
      <dgm:t>
        <a:bodyPr/>
        <a:lstStyle/>
        <a:p>
          <a:endParaRPr lang="en-US"/>
        </a:p>
      </dgm:t>
    </dgm:pt>
    <dgm:pt modelId="{5C7D4247-FF1C-43CE-9A7F-3659B0DDB3B0}" type="sibTrans" cxnId="{F9B30DFE-3295-484F-8527-D9819CB25D09}">
      <dgm:prSet/>
      <dgm:spPr/>
      <dgm:t>
        <a:bodyPr/>
        <a:lstStyle/>
        <a:p>
          <a:endParaRPr lang="en-US"/>
        </a:p>
      </dgm:t>
    </dgm:pt>
    <dgm:pt modelId="{6DDCD553-AE2B-4503-B4BC-204B55E59986}">
      <dgm:prSet phldrT="[Text]"/>
      <dgm:spPr>
        <a:solidFill>
          <a:schemeClr val="tx2">
            <a:lumMod val="75000"/>
          </a:schemeClr>
        </a:solidFill>
      </dgm:spPr>
      <dgm:t>
        <a:bodyPr/>
        <a:lstStyle/>
        <a:p>
          <a:r>
            <a:rPr lang="en-US" dirty="0"/>
            <a:t>Idiopathic </a:t>
          </a:r>
        </a:p>
      </dgm:t>
    </dgm:pt>
    <dgm:pt modelId="{1B4A8127-3AA3-4C17-A73E-C1B45E370F17}" type="parTrans" cxnId="{9F1462AF-F60C-41F5-813F-D8FCB0755BF2}">
      <dgm:prSet/>
      <dgm:spPr/>
      <dgm:t>
        <a:bodyPr/>
        <a:lstStyle/>
        <a:p>
          <a:endParaRPr lang="en-US"/>
        </a:p>
      </dgm:t>
    </dgm:pt>
    <dgm:pt modelId="{5D4D8370-6F0A-4842-B401-9D63831B9748}" type="sibTrans" cxnId="{9F1462AF-F60C-41F5-813F-D8FCB0755BF2}">
      <dgm:prSet/>
      <dgm:spPr/>
      <dgm:t>
        <a:bodyPr/>
        <a:lstStyle/>
        <a:p>
          <a:endParaRPr lang="en-US"/>
        </a:p>
      </dgm:t>
    </dgm:pt>
    <dgm:pt modelId="{9BC31AF8-1D24-4747-AD95-A96A996D0DC8}">
      <dgm:prSet phldrT="[Text]"/>
      <dgm:spPr>
        <a:solidFill>
          <a:schemeClr val="tx2">
            <a:lumMod val="75000"/>
          </a:schemeClr>
        </a:solidFill>
      </dgm:spPr>
      <dgm:t>
        <a:bodyPr/>
        <a:lstStyle/>
        <a:p>
          <a:r>
            <a:rPr lang="en-US" dirty="0"/>
            <a:t>Neoplastic</a:t>
          </a:r>
        </a:p>
      </dgm:t>
    </dgm:pt>
    <dgm:pt modelId="{1665F28A-4720-4C16-BE8B-6AC81E0D5C08}" type="parTrans" cxnId="{43EE6B36-FAC4-44C7-86C0-5111A18889AA}">
      <dgm:prSet/>
      <dgm:spPr/>
      <dgm:t>
        <a:bodyPr/>
        <a:lstStyle/>
        <a:p>
          <a:endParaRPr lang="en-US"/>
        </a:p>
      </dgm:t>
    </dgm:pt>
    <dgm:pt modelId="{B05BBBF0-7EED-4BCE-A8BE-B47888B0661B}" type="sibTrans" cxnId="{43EE6B36-FAC4-44C7-86C0-5111A18889AA}">
      <dgm:prSet/>
      <dgm:spPr/>
      <dgm:t>
        <a:bodyPr/>
        <a:lstStyle/>
        <a:p>
          <a:endParaRPr lang="en-US"/>
        </a:p>
      </dgm:t>
    </dgm:pt>
    <dgm:pt modelId="{0C7A0756-F358-478A-83C5-631B31012B91}">
      <dgm:prSet phldrT="[Text]"/>
      <dgm:spPr>
        <a:solidFill>
          <a:schemeClr val="tx2">
            <a:lumMod val="75000"/>
          </a:schemeClr>
        </a:solidFill>
      </dgm:spPr>
      <dgm:t>
        <a:bodyPr/>
        <a:lstStyle/>
        <a:p>
          <a:r>
            <a:rPr lang="en-US" dirty="0"/>
            <a:t>Autoimmune</a:t>
          </a:r>
        </a:p>
      </dgm:t>
    </dgm:pt>
    <dgm:pt modelId="{E348E68A-222C-4AF3-BA06-7F98BC69DD0C}" type="parTrans" cxnId="{8507DC5D-3BD8-4356-802F-18B443D912A0}">
      <dgm:prSet/>
      <dgm:spPr/>
      <dgm:t>
        <a:bodyPr/>
        <a:lstStyle/>
        <a:p>
          <a:endParaRPr lang="en-US"/>
        </a:p>
      </dgm:t>
    </dgm:pt>
    <dgm:pt modelId="{C36C061E-58EF-49A4-994B-03757D360F8D}" type="sibTrans" cxnId="{8507DC5D-3BD8-4356-802F-18B443D912A0}">
      <dgm:prSet/>
      <dgm:spPr/>
      <dgm:t>
        <a:bodyPr/>
        <a:lstStyle/>
        <a:p>
          <a:endParaRPr lang="en-US"/>
        </a:p>
      </dgm:t>
    </dgm:pt>
    <dgm:pt modelId="{CC384FD6-0B5C-43CF-8B38-7BA1FADAF0CB}">
      <dgm:prSet phldrT="[Text]"/>
      <dgm:spPr>
        <a:solidFill>
          <a:schemeClr val="accent2">
            <a:lumMod val="20000"/>
            <a:lumOff val="80000"/>
          </a:schemeClr>
        </a:solidFill>
      </dgm:spPr>
      <dgm:t>
        <a:bodyPr/>
        <a:lstStyle/>
        <a:p>
          <a:r>
            <a:rPr lang="en-US" dirty="0"/>
            <a:t>Chemical </a:t>
          </a:r>
        </a:p>
      </dgm:t>
    </dgm:pt>
    <dgm:pt modelId="{08FCD0B6-4E4D-485E-88B3-B1CD294047B3}" type="parTrans" cxnId="{5A8193FE-44A1-49EC-9435-706CB1A3CE55}">
      <dgm:prSet/>
      <dgm:spPr/>
      <dgm:t>
        <a:bodyPr/>
        <a:lstStyle/>
        <a:p>
          <a:endParaRPr lang="en-US"/>
        </a:p>
      </dgm:t>
    </dgm:pt>
    <dgm:pt modelId="{C5FA27CF-F542-48D8-A73E-0788DB9601CC}" type="sibTrans" cxnId="{5A8193FE-44A1-49EC-9435-706CB1A3CE55}">
      <dgm:prSet/>
      <dgm:spPr/>
      <dgm:t>
        <a:bodyPr/>
        <a:lstStyle/>
        <a:p>
          <a:endParaRPr lang="en-US"/>
        </a:p>
      </dgm:t>
    </dgm:pt>
    <dgm:pt modelId="{5393AD50-08E7-43C1-8C40-EFC7CB05DC23}" type="pres">
      <dgm:prSet presAssocID="{904D43E8-C6A4-4C14-9E3D-9E8E8342E21D}" presName="Name0" presStyleCnt="0">
        <dgm:presLayoutVars>
          <dgm:chMax val="1"/>
          <dgm:chPref val="1"/>
          <dgm:dir/>
          <dgm:animOne val="branch"/>
          <dgm:animLvl val="lvl"/>
        </dgm:presLayoutVars>
      </dgm:prSet>
      <dgm:spPr/>
    </dgm:pt>
    <dgm:pt modelId="{BFFF86C0-0C8D-4AB1-BB50-79992B9E916C}" type="pres">
      <dgm:prSet presAssocID="{2CEF34E6-800A-4D65-B56D-6A5E3A37F3F3}" presName="Parent" presStyleLbl="node0" presStyleIdx="0" presStyleCnt="1" custLinFactNeighborX="1522" custLinFactNeighborY="5418">
        <dgm:presLayoutVars>
          <dgm:chMax val="6"/>
          <dgm:chPref val="6"/>
        </dgm:presLayoutVars>
      </dgm:prSet>
      <dgm:spPr/>
    </dgm:pt>
    <dgm:pt modelId="{BC31147D-D6D8-4B93-8444-EA189B7EDF29}" type="pres">
      <dgm:prSet presAssocID="{23C245F8-1CF4-4E57-B259-7EE15085D86D}" presName="Accent1" presStyleCnt="0"/>
      <dgm:spPr/>
    </dgm:pt>
    <dgm:pt modelId="{DF9F04F1-5D86-4BED-8D8E-161905461E54}" type="pres">
      <dgm:prSet presAssocID="{23C245F8-1CF4-4E57-B259-7EE15085D86D}" presName="Accent" presStyleLbl="bgShp" presStyleIdx="0" presStyleCnt="6"/>
      <dgm:spPr/>
    </dgm:pt>
    <dgm:pt modelId="{56BA2413-664A-438E-9D71-5B0FBD025B35}" type="pres">
      <dgm:prSet presAssocID="{23C245F8-1CF4-4E57-B259-7EE15085D86D}" presName="Child1" presStyleLbl="node1" presStyleIdx="0" presStyleCnt="6">
        <dgm:presLayoutVars>
          <dgm:chMax val="0"/>
          <dgm:chPref val="0"/>
          <dgm:bulletEnabled val="1"/>
        </dgm:presLayoutVars>
      </dgm:prSet>
      <dgm:spPr/>
    </dgm:pt>
    <dgm:pt modelId="{B5A7994F-8525-47CE-9D49-D9B9353BE9BF}" type="pres">
      <dgm:prSet presAssocID="{562657EE-7165-47EF-924A-9214FCD3B697}" presName="Accent2" presStyleCnt="0"/>
      <dgm:spPr/>
    </dgm:pt>
    <dgm:pt modelId="{9D771487-5DF0-4B04-9EEE-CE84D1A09D7E}" type="pres">
      <dgm:prSet presAssocID="{562657EE-7165-47EF-924A-9214FCD3B697}" presName="Accent" presStyleLbl="bgShp" presStyleIdx="1" presStyleCnt="6"/>
      <dgm:spPr/>
    </dgm:pt>
    <dgm:pt modelId="{1B22E2B2-7E7F-44D4-B14F-1AEBCC27EA17}" type="pres">
      <dgm:prSet presAssocID="{562657EE-7165-47EF-924A-9214FCD3B697}" presName="Child2" presStyleLbl="node1" presStyleIdx="1" presStyleCnt="6">
        <dgm:presLayoutVars>
          <dgm:chMax val="0"/>
          <dgm:chPref val="0"/>
          <dgm:bulletEnabled val="1"/>
        </dgm:presLayoutVars>
      </dgm:prSet>
      <dgm:spPr/>
    </dgm:pt>
    <dgm:pt modelId="{12321485-6AF3-4B21-B3E8-8FBED9D1DAA5}" type="pres">
      <dgm:prSet presAssocID="{6DDCD553-AE2B-4503-B4BC-204B55E59986}" presName="Accent3" presStyleCnt="0"/>
      <dgm:spPr/>
    </dgm:pt>
    <dgm:pt modelId="{E6178B60-14FC-4AEB-8A06-69F936B46A1B}" type="pres">
      <dgm:prSet presAssocID="{6DDCD553-AE2B-4503-B4BC-204B55E59986}" presName="Accent" presStyleLbl="bgShp" presStyleIdx="2" presStyleCnt="6"/>
      <dgm:spPr/>
    </dgm:pt>
    <dgm:pt modelId="{252F478E-BF83-4CFC-B1E7-4E50E82CFF63}" type="pres">
      <dgm:prSet presAssocID="{6DDCD553-AE2B-4503-B4BC-204B55E59986}" presName="Child3" presStyleLbl="node1" presStyleIdx="2" presStyleCnt="6">
        <dgm:presLayoutVars>
          <dgm:chMax val="0"/>
          <dgm:chPref val="0"/>
          <dgm:bulletEnabled val="1"/>
        </dgm:presLayoutVars>
      </dgm:prSet>
      <dgm:spPr/>
    </dgm:pt>
    <dgm:pt modelId="{70D857CF-0817-431B-B644-1A57491C011F}" type="pres">
      <dgm:prSet presAssocID="{9BC31AF8-1D24-4747-AD95-A96A996D0DC8}" presName="Accent4" presStyleCnt="0"/>
      <dgm:spPr/>
    </dgm:pt>
    <dgm:pt modelId="{DF656DD8-7DBC-4169-8663-EBC4FF5F7307}" type="pres">
      <dgm:prSet presAssocID="{9BC31AF8-1D24-4747-AD95-A96A996D0DC8}" presName="Accent" presStyleLbl="bgShp" presStyleIdx="3" presStyleCnt="6"/>
      <dgm:spPr/>
    </dgm:pt>
    <dgm:pt modelId="{18EFD9A4-DA5E-4FAF-931E-C9D84B6A951B}" type="pres">
      <dgm:prSet presAssocID="{9BC31AF8-1D24-4747-AD95-A96A996D0DC8}" presName="Child4" presStyleLbl="node1" presStyleIdx="3" presStyleCnt="6">
        <dgm:presLayoutVars>
          <dgm:chMax val="0"/>
          <dgm:chPref val="0"/>
          <dgm:bulletEnabled val="1"/>
        </dgm:presLayoutVars>
      </dgm:prSet>
      <dgm:spPr/>
    </dgm:pt>
    <dgm:pt modelId="{1B51637A-B5CC-4884-A488-F198BEA25EB0}" type="pres">
      <dgm:prSet presAssocID="{0C7A0756-F358-478A-83C5-631B31012B91}" presName="Accent5" presStyleCnt="0"/>
      <dgm:spPr/>
    </dgm:pt>
    <dgm:pt modelId="{DD260E72-EE43-420A-967B-9BD1AD6A321E}" type="pres">
      <dgm:prSet presAssocID="{0C7A0756-F358-478A-83C5-631B31012B91}" presName="Accent" presStyleLbl="bgShp" presStyleIdx="4" presStyleCnt="6"/>
      <dgm:spPr/>
    </dgm:pt>
    <dgm:pt modelId="{5026501D-1127-48DB-8911-4AC5A69546C7}" type="pres">
      <dgm:prSet presAssocID="{0C7A0756-F358-478A-83C5-631B31012B91}" presName="Child5" presStyleLbl="node1" presStyleIdx="4" presStyleCnt="6">
        <dgm:presLayoutVars>
          <dgm:chMax val="0"/>
          <dgm:chPref val="0"/>
          <dgm:bulletEnabled val="1"/>
        </dgm:presLayoutVars>
      </dgm:prSet>
      <dgm:spPr/>
    </dgm:pt>
    <dgm:pt modelId="{E150E95C-F7B2-44E9-80C3-C6C8CDADACAD}" type="pres">
      <dgm:prSet presAssocID="{CC384FD6-0B5C-43CF-8B38-7BA1FADAF0CB}" presName="Accent6" presStyleCnt="0"/>
      <dgm:spPr/>
    </dgm:pt>
    <dgm:pt modelId="{92FAA3F9-F0AC-44E9-8AC3-DAF4B647C363}" type="pres">
      <dgm:prSet presAssocID="{CC384FD6-0B5C-43CF-8B38-7BA1FADAF0CB}" presName="Accent" presStyleLbl="bgShp" presStyleIdx="5" presStyleCnt="6"/>
      <dgm:spPr/>
    </dgm:pt>
    <dgm:pt modelId="{AEB9AE82-75C2-4B8B-BBF4-884908D9F145}" type="pres">
      <dgm:prSet presAssocID="{CC384FD6-0B5C-43CF-8B38-7BA1FADAF0CB}" presName="Child6" presStyleLbl="node1" presStyleIdx="5" presStyleCnt="6">
        <dgm:presLayoutVars>
          <dgm:chMax val="0"/>
          <dgm:chPref val="0"/>
          <dgm:bulletEnabled val="1"/>
        </dgm:presLayoutVars>
      </dgm:prSet>
      <dgm:spPr/>
    </dgm:pt>
  </dgm:ptLst>
  <dgm:cxnLst>
    <dgm:cxn modelId="{29D54C22-EE19-46B4-9272-6F39AFEC2FD2}" type="presOf" srcId="{CC384FD6-0B5C-43CF-8B38-7BA1FADAF0CB}" destId="{AEB9AE82-75C2-4B8B-BBF4-884908D9F145}" srcOrd="0" destOrd="0" presId="urn:microsoft.com/office/officeart/2011/layout/HexagonRadial"/>
    <dgm:cxn modelId="{17D4A623-0719-4FFD-8844-4F7AF6BB039F}" type="presOf" srcId="{23C245F8-1CF4-4E57-B259-7EE15085D86D}" destId="{56BA2413-664A-438E-9D71-5B0FBD025B35}" srcOrd="0" destOrd="0" presId="urn:microsoft.com/office/officeart/2011/layout/HexagonRadial"/>
    <dgm:cxn modelId="{43EE6B36-FAC4-44C7-86C0-5111A18889AA}" srcId="{2CEF34E6-800A-4D65-B56D-6A5E3A37F3F3}" destId="{9BC31AF8-1D24-4747-AD95-A96A996D0DC8}" srcOrd="3" destOrd="0" parTransId="{1665F28A-4720-4C16-BE8B-6AC81E0D5C08}" sibTransId="{B05BBBF0-7EED-4BCE-A8BE-B47888B0661B}"/>
    <dgm:cxn modelId="{E516893E-BD5D-4884-BF49-86418F4D25D1}" type="presOf" srcId="{9BC31AF8-1D24-4747-AD95-A96A996D0DC8}" destId="{18EFD9A4-DA5E-4FAF-931E-C9D84B6A951B}" srcOrd="0" destOrd="0" presId="urn:microsoft.com/office/officeart/2011/layout/HexagonRadial"/>
    <dgm:cxn modelId="{A566A949-70A7-4C75-AB70-7B43FD99542E}" type="presOf" srcId="{562657EE-7165-47EF-924A-9214FCD3B697}" destId="{1B22E2B2-7E7F-44D4-B14F-1AEBCC27EA17}" srcOrd="0" destOrd="0" presId="urn:microsoft.com/office/officeart/2011/layout/HexagonRadial"/>
    <dgm:cxn modelId="{8507DC5D-3BD8-4356-802F-18B443D912A0}" srcId="{2CEF34E6-800A-4D65-B56D-6A5E3A37F3F3}" destId="{0C7A0756-F358-478A-83C5-631B31012B91}" srcOrd="4" destOrd="0" parTransId="{E348E68A-222C-4AF3-BA06-7F98BC69DD0C}" sibTransId="{C36C061E-58EF-49A4-994B-03757D360F8D}"/>
    <dgm:cxn modelId="{3D7AA867-9925-4A7F-9F22-3D39340AB8C2}" type="presOf" srcId="{2CEF34E6-800A-4D65-B56D-6A5E3A37F3F3}" destId="{BFFF86C0-0C8D-4AB1-BB50-79992B9E916C}" srcOrd="0" destOrd="0" presId="urn:microsoft.com/office/officeart/2011/layout/HexagonRadial"/>
    <dgm:cxn modelId="{97949E78-FB46-4B09-82DA-C19594AF0360}" srcId="{904D43E8-C6A4-4C14-9E3D-9E8E8342E21D}" destId="{2CEF34E6-800A-4D65-B56D-6A5E3A37F3F3}" srcOrd="0" destOrd="0" parTransId="{72A68FF1-D459-4734-8910-8908E25D0227}" sibTransId="{3DD20AC9-0C16-4742-AEE7-F2126A2B7EDA}"/>
    <dgm:cxn modelId="{145CC08E-AC7D-4A81-A4EF-D78D2DDFB463}" type="presOf" srcId="{0C7A0756-F358-478A-83C5-631B31012B91}" destId="{5026501D-1127-48DB-8911-4AC5A69546C7}" srcOrd="0" destOrd="0" presId="urn:microsoft.com/office/officeart/2011/layout/HexagonRadial"/>
    <dgm:cxn modelId="{9F1462AF-F60C-41F5-813F-D8FCB0755BF2}" srcId="{2CEF34E6-800A-4D65-B56D-6A5E3A37F3F3}" destId="{6DDCD553-AE2B-4503-B4BC-204B55E59986}" srcOrd="2" destOrd="0" parTransId="{1B4A8127-3AA3-4C17-A73E-C1B45E370F17}" sibTransId="{5D4D8370-6F0A-4842-B401-9D63831B9748}"/>
    <dgm:cxn modelId="{649417C1-1517-4F0C-842C-123D89406E76}" srcId="{2CEF34E6-800A-4D65-B56D-6A5E3A37F3F3}" destId="{23C245F8-1CF4-4E57-B259-7EE15085D86D}" srcOrd="0" destOrd="0" parTransId="{FBD3D2C7-C149-4294-A2F2-C01F976C8614}" sibTransId="{A5D141A0-9A46-45A6-ADE9-267F39A20E73}"/>
    <dgm:cxn modelId="{F75111C3-69B0-422A-AF90-9353D9BCF0B5}" type="presOf" srcId="{904D43E8-C6A4-4C14-9E3D-9E8E8342E21D}" destId="{5393AD50-08E7-43C1-8C40-EFC7CB05DC23}" srcOrd="0" destOrd="0" presId="urn:microsoft.com/office/officeart/2011/layout/HexagonRadial"/>
    <dgm:cxn modelId="{B5CF39D8-DBBD-4193-A28C-BBD0CE079E94}" type="presOf" srcId="{6DDCD553-AE2B-4503-B4BC-204B55E59986}" destId="{252F478E-BF83-4CFC-B1E7-4E50E82CFF63}" srcOrd="0" destOrd="0" presId="urn:microsoft.com/office/officeart/2011/layout/HexagonRadial"/>
    <dgm:cxn modelId="{F9B30DFE-3295-484F-8527-D9819CB25D09}" srcId="{2CEF34E6-800A-4D65-B56D-6A5E3A37F3F3}" destId="{562657EE-7165-47EF-924A-9214FCD3B697}" srcOrd="1" destOrd="0" parTransId="{F889EC1C-4919-4688-A55F-9961768B7D21}" sibTransId="{5C7D4247-FF1C-43CE-9A7F-3659B0DDB3B0}"/>
    <dgm:cxn modelId="{5A8193FE-44A1-49EC-9435-706CB1A3CE55}" srcId="{2CEF34E6-800A-4D65-B56D-6A5E3A37F3F3}" destId="{CC384FD6-0B5C-43CF-8B38-7BA1FADAF0CB}" srcOrd="5" destOrd="0" parTransId="{08FCD0B6-4E4D-485E-88B3-B1CD294047B3}" sibTransId="{C5FA27CF-F542-48D8-A73E-0788DB9601CC}"/>
    <dgm:cxn modelId="{15222692-384D-4354-A052-39FE83342C71}" type="presParOf" srcId="{5393AD50-08E7-43C1-8C40-EFC7CB05DC23}" destId="{BFFF86C0-0C8D-4AB1-BB50-79992B9E916C}" srcOrd="0" destOrd="0" presId="urn:microsoft.com/office/officeart/2011/layout/HexagonRadial"/>
    <dgm:cxn modelId="{03077043-F5C7-43F5-8744-2AC59DD6D345}" type="presParOf" srcId="{5393AD50-08E7-43C1-8C40-EFC7CB05DC23}" destId="{BC31147D-D6D8-4B93-8444-EA189B7EDF29}" srcOrd="1" destOrd="0" presId="urn:microsoft.com/office/officeart/2011/layout/HexagonRadial"/>
    <dgm:cxn modelId="{5D014E6C-C936-4A56-943C-EC8283D26421}" type="presParOf" srcId="{BC31147D-D6D8-4B93-8444-EA189B7EDF29}" destId="{DF9F04F1-5D86-4BED-8D8E-161905461E54}" srcOrd="0" destOrd="0" presId="urn:microsoft.com/office/officeart/2011/layout/HexagonRadial"/>
    <dgm:cxn modelId="{6BE8D90A-C8D3-4320-AF8C-9A660193B352}" type="presParOf" srcId="{5393AD50-08E7-43C1-8C40-EFC7CB05DC23}" destId="{56BA2413-664A-438E-9D71-5B0FBD025B35}" srcOrd="2" destOrd="0" presId="urn:microsoft.com/office/officeart/2011/layout/HexagonRadial"/>
    <dgm:cxn modelId="{81FAB08F-3163-46C2-BAE9-43059D1234D8}" type="presParOf" srcId="{5393AD50-08E7-43C1-8C40-EFC7CB05DC23}" destId="{B5A7994F-8525-47CE-9D49-D9B9353BE9BF}" srcOrd="3" destOrd="0" presId="urn:microsoft.com/office/officeart/2011/layout/HexagonRadial"/>
    <dgm:cxn modelId="{4E19A6E4-3128-4B35-99CC-AC7647AF2651}" type="presParOf" srcId="{B5A7994F-8525-47CE-9D49-D9B9353BE9BF}" destId="{9D771487-5DF0-4B04-9EEE-CE84D1A09D7E}" srcOrd="0" destOrd="0" presId="urn:microsoft.com/office/officeart/2011/layout/HexagonRadial"/>
    <dgm:cxn modelId="{4014E783-945B-46E9-81A9-AFEDD919A0BF}" type="presParOf" srcId="{5393AD50-08E7-43C1-8C40-EFC7CB05DC23}" destId="{1B22E2B2-7E7F-44D4-B14F-1AEBCC27EA17}" srcOrd="4" destOrd="0" presId="urn:microsoft.com/office/officeart/2011/layout/HexagonRadial"/>
    <dgm:cxn modelId="{0CCBABDF-76E2-4E89-AE7A-2C071B97AF6D}" type="presParOf" srcId="{5393AD50-08E7-43C1-8C40-EFC7CB05DC23}" destId="{12321485-6AF3-4B21-B3E8-8FBED9D1DAA5}" srcOrd="5" destOrd="0" presId="urn:microsoft.com/office/officeart/2011/layout/HexagonRadial"/>
    <dgm:cxn modelId="{F7E38332-8131-4A2A-BC3F-6C6E72388925}" type="presParOf" srcId="{12321485-6AF3-4B21-B3E8-8FBED9D1DAA5}" destId="{E6178B60-14FC-4AEB-8A06-69F936B46A1B}" srcOrd="0" destOrd="0" presId="urn:microsoft.com/office/officeart/2011/layout/HexagonRadial"/>
    <dgm:cxn modelId="{1945130B-E6C4-4055-83A1-93DD6C15B1DE}" type="presParOf" srcId="{5393AD50-08E7-43C1-8C40-EFC7CB05DC23}" destId="{252F478E-BF83-4CFC-B1E7-4E50E82CFF63}" srcOrd="6" destOrd="0" presId="urn:microsoft.com/office/officeart/2011/layout/HexagonRadial"/>
    <dgm:cxn modelId="{01ABF164-8303-4476-B2F6-6729996064F5}" type="presParOf" srcId="{5393AD50-08E7-43C1-8C40-EFC7CB05DC23}" destId="{70D857CF-0817-431B-B644-1A57491C011F}" srcOrd="7" destOrd="0" presId="urn:microsoft.com/office/officeart/2011/layout/HexagonRadial"/>
    <dgm:cxn modelId="{623FEA36-7345-4B3F-BBE8-3D34275FA243}" type="presParOf" srcId="{70D857CF-0817-431B-B644-1A57491C011F}" destId="{DF656DD8-7DBC-4169-8663-EBC4FF5F7307}" srcOrd="0" destOrd="0" presId="urn:microsoft.com/office/officeart/2011/layout/HexagonRadial"/>
    <dgm:cxn modelId="{FCAA11B3-32F0-4A90-8F34-3F8AB9441E92}" type="presParOf" srcId="{5393AD50-08E7-43C1-8C40-EFC7CB05DC23}" destId="{18EFD9A4-DA5E-4FAF-931E-C9D84B6A951B}" srcOrd="8" destOrd="0" presId="urn:microsoft.com/office/officeart/2011/layout/HexagonRadial"/>
    <dgm:cxn modelId="{57280AA5-1C3D-423F-A74E-81E243029F89}" type="presParOf" srcId="{5393AD50-08E7-43C1-8C40-EFC7CB05DC23}" destId="{1B51637A-B5CC-4884-A488-F198BEA25EB0}" srcOrd="9" destOrd="0" presId="urn:microsoft.com/office/officeart/2011/layout/HexagonRadial"/>
    <dgm:cxn modelId="{FCAC7EAA-711C-4666-B9E1-F6B6DF8A904E}" type="presParOf" srcId="{1B51637A-B5CC-4884-A488-F198BEA25EB0}" destId="{DD260E72-EE43-420A-967B-9BD1AD6A321E}" srcOrd="0" destOrd="0" presId="urn:microsoft.com/office/officeart/2011/layout/HexagonRadial"/>
    <dgm:cxn modelId="{03FAC557-9CBC-4A1B-A785-5581755B529E}" type="presParOf" srcId="{5393AD50-08E7-43C1-8C40-EFC7CB05DC23}" destId="{5026501D-1127-48DB-8911-4AC5A69546C7}" srcOrd="10" destOrd="0" presId="urn:microsoft.com/office/officeart/2011/layout/HexagonRadial"/>
    <dgm:cxn modelId="{68D8CD7B-9D6B-443A-BFD2-63D4EC299FE6}" type="presParOf" srcId="{5393AD50-08E7-43C1-8C40-EFC7CB05DC23}" destId="{E150E95C-F7B2-44E9-80C3-C6C8CDADACAD}" srcOrd="11" destOrd="0" presId="urn:microsoft.com/office/officeart/2011/layout/HexagonRadial"/>
    <dgm:cxn modelId="{3EB3888C-60AE-4D86-81FF-C3302B581576}" type="presParOf" srcId="{E150E95C-F7B2-44E9-80C3-C6C8CDADACAD}" destId="{92FAA3F9-F0AC-44E9-8AC3-DAF4B647C363}" srcOrd="0" destOrd="0" presId="urn:microsoft.com/office/officeart/2011/layout/HexagonRadial"/>
    <dgm:cxn modelId="{150037B7-1D96-48A9-9D52-BCAAEBBEBCAD}" type="presParOf" srcId="{5393AD50-08E7-43C1-8C40-EFC7CB05DC23}" destId="{AEB9AE82-75C2-4B8B-BBF4-884908D9F145}"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FF86C0-0C8D-4AB1-BB50-79992B9E916C}">
      <dsp:nvSpPr>
        <dsp:cNvPr id="0" name=""/>
        <dsp:cNvSpPr/>
      </dsp:nvSpPr>
      <dsp:spPr>
        <a:xfrm>
          <a:off x="2057400" y="1503785"/>
          <a:ext cx="1803914" cy="1560459"/>
        </a:xfrm>
        <a:prstGeom prst="hexagon">
          <a:avLst>
            <a:gd name="adj" fmla="val 28570"/>
            <a:gd name="vf" fmla="val 115470"/>
          </a:avLst>
        </a:prstGeom>
        <a:solidFill>
          <a:schemeClr val="accent1">
            <a:hueOff val="0"/>
            <a:satOff val="0"/>
            <a:lumOff val="0"/>
            <a:alphaOff val="0"/>
          </a:schemeClr>
        </a:solidFill>
        <a:ln>
          <a:noFill/>
        </a:ln>
        <a:effectLst>
          <a:glow rad="63500">
            <a:schemeClr val="accent1">
              <a:hueOff val="0"/>
              <a:satOff val="0"/>
              <a:lumOff val="0"/>
              <a:alphaOff val="0"/>
              <a:alpha val="45000"/>
              <a:satMod val="120000"/>
            </a:schemeClr>
          </a:glo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Footlight MT Light" panose="0204060206030A020304" pitchFamily="18" charset="0"/>
            </a:rPr>
            <a:t>Chronic</a:t>
          </a:r>
        </a:p>
        <a:p>
          <a:pPr marL="0" lvl="0" indent="0" algn="ctr" defTabSz="577850">
            <a:lnSpc>
              <a:spcPct val="90000"/>
            </a:lnSpc>
            <a:spcBef>
              <a:spcPct val="0"/>
            </a:spcBef>
            <a:spcAft>
              <a:spcPct val="35000"/>
            </a:spcAft>
            <a:buNone/>
          </a:pPr>
          <a:r>
            <a:rPr lang="en-US" sz="1300" b="1" kern="1200" dirty="0">
              <a:latin typeface="Footlight MT Light" panose="0204060206030A020304" pitchFamily="18" charset="0"/>
            </a:rPr>
            <a:t>Meningitis</a:t>
          </a:r>
        </a:p>
      </dsp:txBody>
      <dsp:txXfrm>
        <a:off x="2356334" y="1762375"/>
        <a:ext cx="1206046" cy="1043279"/>
      </dsp:txXfrm>
    </dsp:sp>
    <dsp:sp modelId="{9D771487-5DF0-4B04-9EEE-CE84D1A09D7E}">
      <dsp:nvSpPr>
        <dsp:cNvPr id="0" name=""/>
        <dsp:cNvSpPr/>
      </dsp:nvSpPr>
      <dsp:spPr>
        <a:xfrm>
          <a:off x="3159542" y="672664"/>
          <a:ext cx="680611" cy="586437"/>
        </a:xfrm>
        <a:prstGeom prst="hexagon">
          <a:avLst>
            <a:gd name="adj" fmla="val 28900"/>
            <a:gd name="vf" fmla="val 115470"/>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56BA2413-664A-438E-9D71-5B0FBD025B35}">
      <dsp:nvSpPr>
        <dsp:cNvPr id="0" name=""/>
        <dsp:cNvSpPr/>
      </dsp:nvSpPr>
      <dsp:spPr>
        <a:xfrm>
          <a:off x="2196111" y="0"/>
          <a:ext cx="1478295" cy="1278899"/>
        </a:xfrm>
        <a:prstGeom prst="hexagon">
          <a:avLst>
            <a:gd name="adj" fmla="val 28570"/>
            <a:gd name="vf" fmla="val 115470"/>
          </a:avLst>
        </a:prstGeom>
        <a:solidFill>
          <a:srgbClr val="FF0000"/>
        </a:solidFill>
        <a:ln>
          <a:noFill/>
        </a:ln>
        <a:effectLst>
          <a:glow rad="63500">
            <a:schemeClr val="accent1">
              <a:hueOff val="0"/>
              <a:satOff val="0"/>
              <a:lumOff val="0"/>
              <a:alphaOff val="0"/>
              <a:alpha val="45000"/>
              <a:satMod val="12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Infectious </a:t>
          </a:r>
        </a:p>
      </dsp:txBody>
      <dsp:txXfrm>
        <a:off x="2441096" y="211941"/>
        <a:ext cx="988325" cy="855017"/>
      </dsp:txXfrm>
    </dsp:sp>
    <dsp:sp modelId="{E6178B60-14FC-4AEB-8A06-69F936B46A1B}">
      <dsp:nvSpPr>
        <dsp:cNvPr id="0" name=""/>
        <dsp:cNvSpPr/>
      </dsp:nvSpPr>
      <dsp:spPr>
        <a:xfrm>
          <a:off x="3953869" y="1768989"/>
          <a:ext cx="680611" cy="586437"/>
        </a:xfrm>
        <a:prstGeom prst="hexagon">
          <a:avLst>
            <a:gd name="adj" fmla="val 28900"/>
            <a:gd name="vf" fmla="val 115470"/>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B22E2B2-7E7F-44D4-B14F-1AEBCC27EA17}">
      <dsp:nvSpPr>
        <dsp:cNvPr id="0" name=""/>
        <dsp:cNvSpPr/>
      </dsp:nvSpPr>
      <dsp:spPr>
        <a:xfrm>
          <a:off x="3551880" y="786608"/>
          <a:ext cx="1478295" cy="1278899"/>
        </a:xfrm>
        <a:prstGeom prst="hexagon">
          <a:avLst>
            <a:gd name="adj" fmla="val 28570"/>
            <a:gd name="vf" fmla="val 115470"/>
          </a:avLst>
        </a:prstGeom>
        <a:solidFill>
          <a:schemeClr val="accent2">
            <a:lumMod val="20000"/>
            <a:lumOff val="80000"/>
          </a:schemeClr>
        </a:solidFill>
        <a:ln>
          <a:noFill/>
        </a:ln>
        <a:effectLst>
          <a:glow rad="63500">
            <a:schemeClr val="accent1">
              <a:hueOff val="0"/>
              <a:satOff val="0"/>
              <a:lumOff val="0"/>
              <a:alphaOff val="0"/>
              <a:alpha val="45000"/>
              <a:satMod val="12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Para-meningeal</a:t>
          </a:r>
        </a:p>
      </dsp:txBody>
      <dsp:txXfrm>
        <a:off x="3796865" y="998549"/>
        <a:ext cx="988325" cy="855017"/>
      </dsp:txXfrm>
    </dsp:sp>
    <dsp:sp modelId="{DF656DD8-7DBC-4169-8663-EBC4FF5F7307}">
      <dsp:nvSpPr>
        <dsp:cNvPr id="0" name=""/>
        <dsp:cNvSpPr/>
      </dsp:nvSpPr>
      <dsp:spPr>
        <a:xfrm>
          <a:off x="3402078" y="3006534"/>
          <a:ext cx="680611" cy="586437"/>
        </a:xfrm>
        <a:prstGeom prst="hexagon">
          <a:avLst>
            <a:gd name="adj" fmla="val 28900"/>
            <a:gd name="vf" fmla="val 115470"/>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252F478E-BF83-4CFC-B1E7-4E50E82CFF63}">
      <dsp:nvSpPr>
        <dsp:cNvPr id="0" name=""/>
        <dsp:cNvSpPr/>
      </dsp:nvSpPr>
      <dsp:spPr>
        <a:xfrm>
          <a:off x="3551880" y="2332990"/>
          <a:ext cx="1478295" cy="1278899"/>
        </a:xfrm>
        <a:prstGeom prst="hexagon">
          <a:avLst>
            <a:gd name="adj" fmla="val 28570"/>
            <a:gd name="vf" fmla="val 115470"/>
          </a:avLst>
        </a:prstGeom>
        <a:solidFill>
          <a:schemeClr val="tx2">
            <a:lumMod val="75000"/>
          </a:schemeClr>
        </a:solidFill>
        <a:ln>
          <a:noFill/>
        </a:ln>
        <a:effectLst>
          <a:glow rad="63500">
            <a:schemeClr val="accent1">
              <a:hueOff val="0"/>
              <a:satOff val="0"/>
              <a:lumOff val="0"/>
              <a:alphaOff val="0"/>
              <a:alpha val="45000"/>
              <a:satMod val="12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Idiopathic </a:t>
          </a:r>
        </a:p>
      </dsp:txBody>
      <dsp:txXfrm>
        <a:off x="3796865" y="2544931"/>
        <a:ext cx="988325" cy="855017"/>
      </dsp:txXfrm>
    </dsp:sp>
    <dsp:sp modelId="{DD260E72-EE43-420A-967B-9BD1AD6A321E}">
      <dsp:nvSpPr>
        <dsp:cNvPr id="0" name=""/>
        <dsp:cNvSpPr/>
      </dsp:nvSpPr>
      <dsp:spPr>
        <a:xfrm>
          <a:off x="2033302" y="3134996"/>
          <a:ext cx="680611" cy="586437"/>
        </a:xfrm>
        <a:prstGeom prst="hexagon">
          <a:avLst>
            <a:gd name="adj" fmla="val 28900"/>
            <a:gd name="vf" fmla="val 115470"/>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8EFD9A4-DA5E-4FAF-931E-C9D84B6A951B}">
      <dsp:nvSpPr>
        <dsp:cNvPr id="0" name=""/>
        <dsp:cNvSpPr/>
      </dsp:nvSpPr>
      <dsp:spPr>
        <a:xfrm>
          <a:off x="2196111" y="3120478"/>
          <a:ext cx="1478295" cy="1278899"/>
        </a:xfrm>
        <a:prstGeom prst="hexagon">
          <a:avLst>
            <a:gd name="adj" fmla="val 28570"/>
            <a:gd name="vf" fmla="val 115470"/>
          </a:avLst>
        </a:prstGeom>
        <a:solidFill>
          <a:schemeClr val="tx2">
            <a:lumMod val="75000"/>
          </a:schemeClr>
        </a:solidFill>
        <a:ln>
          <a:noFill/>
        </a:ln>
        <a:effectLst>
          <a:glow rad="63500">
            <a:schemeClr val="accent1">
              <a:hueOff val="0"/>
              <a:satOff val="0"/>
              <a:lumOff val="0"/>
              <a:alphaOff val="0"/>
              <a:alpha val="45000"/>
              <a:satMod val="12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Neoplastic</a:t>
          </a:r>
        </a:p>
      </dsp:txBody>
      <dsp:txXfrm>
        <a:off x="2441096" y="3332419"/>
        <a:ext cx="988325" cy="855017"/>
      </dsp:txXfrm>
    </dsp:sp>
    <dsp:sp modelId="{92FAA3F9-F0AC-44E9-8AC3-DAF4B647C363}">
      <dsp:nvSpPr>
        <dsp:cNvPr id="0" name=""/>
        <dsp:cNvSpPr/>
      </dsp:nvSpPr>
      <dsp:spPr>
        <a:xfrm>
          <a:off x="1225967" y="2039111"/>
          <a:ext cx="680611" cy="586437"/>
        </a:xfrm>
        <a:prstGeom prst="hexagon">
          <a:avLst>
            <a:gd name="adj" fmla="val 28900"/>
            <a:gd name="vf" fmla="val 115470"/>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5026501D-1127-48DB-8911-4AC5A69546C7}">
      <dsp:nvSpPr>
        <dsp:cNvPr id="0" name=""/>
        <dsp:cNvSpPr/>
      </dsp:nvSpPr>
      <dsp:spPr>
        <a:xfrm>
          <a:off x="834049" y="2333870"/>
          <a:ext cx="1478295" cy="1278899"/>
        </a:xfrm>
        <a:prstGeom prst="hexagon">
          <a:avLst>
            <a:gd name="adj" fmla="val 28570"/>
            <a:gd name="vf" fmla="val 115470"/>
          </a:avLst>
        </a:prstGeom>
        <a:solidFill>
          <a:schemeClr val="tx2">
            <a:lumMod val="75000"/>
          </a:schemeClr>
        </a:solidFill>
        <a:ln>
          <a:noFill/>
        </a:ln>
        <a:effectLst>
          <a:glow rad="63500">
            <a:schemeClr val="accent1">
              <a:hueOff val="0"/>
              <a:satOff val="0"/>
              <a:lumOff val="0"/>
              <a:alphaOff val="0"/>
              <a:alpha val="45000"/>
              <a:satMod val="12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Autoimmune</a:t>
          </a:r>
        </a:p>
      </dsp:txBody>
      <dsp:txXfrm>
        <a:off x="1079034" y="2545811"/>
        <a:ext cx="988325" cy="855017"/>
      </dsp:txXfrm>
    </dsp:sp>
    <dsp:sp modelId="{AEB9AE82-75C2-4B8B-BBF4-884908D9F145}">
      <dsp:nvSpPr>
        <dsp:cNvPr id="0" name=""/>
        <dsp:cNvSpPr/>
      </dsp:nvSpPr>
      <dsp:spPr>
        <a:xfrm>
          <a:off x="834049" y="784849"/>
          <a:ext cx="1478295" cy="1278899"/>
        </a:xfrm>
        <a:prstGeom prst="hexagon">
          <a:avLst>
            <a:gd name="adj" fmla="val 28570"/>
            <a:gd name="vf" fmla="val 115470"/>
          </a:avLst>
        </a:prstGeom>
        <a:solidFill>
          <a:schemeClr val="accent2">
            <a:lumMod val="20000"/>
            <a:lumOff val="80000"/>
          </a:schemeClr>
        </a:solidFill>
        <a:ln>
          <a:noFill/>
        </a:ln>
        <a:effectLst>
          <a:glow rad="63500">
            <a:schemeClr val="accent1">
              <a:hueOff val="0"/>
              <a:satOff val="0"/>
              <a:lumOff val="0"/>
              <a:alphaOff val="0"/>
              <a:alpha val="45000"/>
              <a:satMod val="12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Chemical </a:t>
          </a:r>
        </a:p>
      </dsp:txBody>
      <dsp:txXfrm>
        <a:off x="1079034" y="996790"/>
        <a:ext cx="988325" cy="855017"/>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AC6B6C-790A-4FDC-BCB6-C685FD6872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A8B2E04-48CE-4A79-B00A-1C64E7D86D4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DFF4D9BE-52E9-4CE0-A4F3-68806B944FC0}" type="datetimeFigureOut">
              <a:rPr lang="en-US"/>
              <a:pPr>
                <a:defRPr/>
              </a:pPr>
              <a:t>11/8/20</a:t>
            </a:fld>
            <a:endParaRPr lang="en-US"/>
          </a:p>
        </p:txBody>
      </p:sp>
      <p:sp>
        <p:nvSpPr>
          <p:cNvPr id="4" name="Slide Image Placeholder 3">
            <a:extLst>
              <a:ext uri="{FF2B5EF4-FFF2-40B4-BE49-F238E27FC236}">
                <a16:creationId xmlns:a16="http://schemas.microsoft.com/office/drawing/2014/main" id="{9ADE8B82-0547-46C8-AE2C-302C65AFC1FC}"/>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08B0B5E-DE80-4A73-98C4-B2F011B8EB3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AAB23C8-A1F5-4D34-9B04-AA753BCCED9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DD7C2852-4F95-4491-9C0F-7FBE18AFAB9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59F9F5A-6B61-4225-BF13-36F4735C0F5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1BBF201-3505-4B43-8D71-4E00FC4ADF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0DB984C-C4ED-4DC7-B728-C8F2BE84C6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defTabSz="457200" eaLnBrk="1" hangingPunct="1">
              <a:lnSpc>
                <a:spcPct val="80000"/>
              </a:lnSpc>
              <a:spcBef>
                <a:spcPct val="20000"/>
              </a:spcBef>
              <a:buFont typeface="Monotype Sorts" charset="2"/>
              <a:buNone/>
            </a:pPr>
            <a:r>
              <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 A</a:t>
            </a:r>
            <a:r>
              <a:rPr lang="tr-TR"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cute</a:t>
            </a:r>
            <a:r>
              <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tr-TR"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1 day-1 week</a:t>
            </a:r>
            <a:r>
              <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marL="342900" indent="-342900" defTabSz="457200" eaLnBrk="1" hangingPunct="1">
              <a:lnSpc>
                <a:spcPct val="80000"/>
              </a:lnSpc>
              <a:spcBef>
                <a:spcPct val="20000"/>
              </a:spcBef>
              <a:buFont typeface="Monotype Sorts" charset="2"/>
              <a:buNone/>
            </a:pPr>
            <a:r>
              <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	  	               Suba</a:t>
            </a:r>
            <a:r>
              <a:rPr lang="tr-TR"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c</a:t>
            </a:r>
            <a:r>
              <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ute (</a:t>
            </a:r>
            <a:r>
              <a:rPr lang="tr-TR"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1 week-1 mo.)</a:t>
            </a:r>
            <a:endPar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342900" indent="-342900" defTabSz="457200" eaLnBrk="1" hangingPunct="1">
              <a:lnSpc>
                <a:spcPct val="80000"/>
              </a:lnSpc>
              <a:spcBef>
                <a:spcPct val="20000"/>
              </a:spcBef>
              <a:buFont typeface="Monotype Sorts" charset="2"/>
              <a:buNone/>
            </a:pPr>
            <a:r>
              <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tr-TR"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Ch</a:t>
            </a:r>
            <a:r>
              <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ronic (&gt; </a:t>
            </a:r>
            <a:r>
              <a:rPr lang="tr-TR"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1 mo. </a:t>
            </a:r>
            <a:r>
              <a:rPr lang="en-US" altLang="en-US" sz="320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endParaRPr lang="en-US" altLang="en-US">
              <a:cs typeface="Arial" panose="020B0604020202020204" pitchFamily="34" charset="0"/>
            </a:endParaRPr>
          </a:p>
        </p:txBody>
      </p:sp>
      <p:sp>
        <p:nvSpPr>
          <p:cNvPr id="17412" name="Slide Number Placeholder 3">
            <a:extLst>
              <a:ext uri="{FF2B5EF4-FFF2-40B4-BE49-F238E27FC236}">
                <a16:creationId xmlns:a16="http://schemas.microsoft.com/office/drawing/2014/main" id="{BF639FDD-CB3D-44D7-BA2C-C8652A9378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050391-61E1-4357-880F-90CDA11774B3}" type="slidenum">
              <a:rPr lang="en-US" altLang="en-US"/>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66238D7-A637-4DAD-B842-D2B0679120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FA60BC8B-79AE-4A6C-ADF1-A52E3353FF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cs typeface="Arial" panose="020B0604020202020204" pitchFamily="34" charset="0"/>
              </a:rPr>
              <a:t>The prevention of human brucellosis is based on occupational hygiene and food hygiene. • Vaccination is not generally recommended. • All dairy products should be prepared from heat-treated milk. • Consumption of raw milk or products made from raw milk should be avoided. • Meat should be adequately cooked. • Special precautions should be taken by laboratory workers. • Physicians and health workers should be aware of the possibility of brucellosis. • Public health education should emphasize food hygiene and occupational hygiene.</a:t>
            </a:r>
          </a:p>
          <a:p>
            <a:pPr eaLnBrk="1" hangingPunct="1"/>
            <a:endParaRPr lang="en-US" altLang="en-US">
              <a:cs typeface="Arial" panose="020B0604020202020204" pitchFamily="34" charset="0"/>
            </a:endParaRPr>
          </a:p>
          <a:p>
            <a:pPr eaLnBrk="1" hangingPunct="1"/>
            <a:r>
              <a:rPr lang="en-US" altLang="en-US">
                <a:cs typeface="Arial" panose="020B0604020202020204" pitchFamily="34" charset="0"/>
              </a:rPr>
              <a:t>Animal brucellosis is best prevented by careful herd management and hygiene. • Vaccination is useful for prevention and control of infection. • B. abortus strains 19 and RB 51 are recommended for prevention of bovine brucellosis. • B. melitensis Rev 1 is recommended for prevention of B. melitensis infection in sheep and goats. • Vaccine efficacy may be limited in the face of heavy exposure. • Control and prevention schemes require effective collaboration between all sections of the community. • Control programmes must be properly planned, coordinated and resourced. • Education and information programmes are essential to ensure cooperation at all levels in the community. • Eradication can only be achieved by test-and slaughter combined with effective prevention measures and control of animal movements.</a:t>
            </a:r>
          </a:p>
          <a:p>
            <a:pPr eaLnBrk="1" hangingPunct="1"/>
            <a:endParaRPr lang="en-US" altLang="en-US">
              <a:cs typeface="Arial" panose="020B0604020202020204" pitchFamily="34" charset="0"/>
            </a:endParaRPr>
          </a:p>
        </p:txBody>
      </p:sp>
      <p:sp>
        <p:nvSpPr>
          <p:cNvPr id="24580" name="Slide Number Placeholder 3">
            <a:extLst>
              <a:ext uri="{FF2B5EF4-FFF2-40B4-BE49-F238E27FC236}">
                <a16:creationId xmlns:a16="http://schemas.microsoft.com/office/drawing/2014/main" id="{29D77ADE-CA1C-4A5F-B866-6EC705B3E3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AEE427-2229-487A-9A30-E9592CAE4645}" type="slidenum">
              <a:rPr lang="en-US" altLang="en-US"/>
              <a:pPr/>
              <a:t>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A2892BA4-DB5C-4353-AAEF-3F648579C2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F7483FE9-D2F6-4CDC-9534-0B9F4BECA1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Arial" panose="020B0604020202020204" pitchFamily="34" charset="0"/>
              </a:rPr>
              <a:t>Mycobacterium</a:t>
            </a:r>
          </a:p>
          <a:p>
            <a:pPr eaLnBrk="1" hangingPunct="1">
              <a:spcBef>
                <a:spcPct val="0"/>
              </a:spcBef>
            </a:pPr>
            <a:r>
              <a:rPr lang="en-US" altLang="en-US">
                <a:cs typeface="Arial" panose="020B0604020202020204" pitchFamily="34" charset="0"/>
              </a:rPr>
              <a:t>Tuberculous meningitis is an aggressive form of extrapulmonary disease that is more common in patients coinfected with HIV. Meningitis is typically preceded by nonspecific symptoms of malaise, anorexia, fatigue, weight loss, fever, myalgia, and headache. In immunocompetent patients, headache, vomiting, meningeal signs, focal deficits, vision loss, cranial nerve palsies, and raised ICP are characteristic clinical features. Cerebral vessels may be affected by adjacent meningeal inflammation, producing vasospasm, constriction, and eventually thrombosis with cerebral infarction.22 The hallmark pathologic feature of tuberculous meningitis is the presence of a thick exudate most prominent in the basilar meninges (Figure 4). This exudate can block the flow of CSF and result in hydrocephalus and multiple cranial neuropathies. Chest CT is sensitive for detecting pulmonary abnormalities in patients with tuberculous meningitis. Mediastinal and hilar lymphadenopathy, miliary pattern, and bronchopneumonic infiltrate are frequently noted.</a:t>
            </a:r>
          </a:p>
        </p:txBody>
      </p:sp>
      <p:sp>
        <p:nvSpPr>
          <p:cNvPr id="26628" name="Slide Number Placeholder 3">
            <a:extLst>
              <a:ext uri="{FF2B5EF4-FFF2-40B4-BE49-F238E27FC236}">
                <a16:creationId xmlns:a16="http://schemas.microsoft.com/office/drawing/2014/main" id="{5D2EB8B4-609B-4D9B-8CDB-6E6D407BE7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A45B8C-1F89-4CC5-A402-9F42F74E4F21}" type="slidenum">
              <a:rPr lang="en-US" altLang="en-US"/>
              <a:pPr/>
              <a:t>10</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EEF0815B-CBA3-492D-8DAA-2CBC4056A6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53BC65F9-EA97-42C2-8120-76A352A131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Arial" panose="020B0604020202020204" pitchFamily="34" charset="0"/>
              </a:rPr>
              <a:t>Magnetic resonance imaging of the brain of tuberculosis meningitis. A and B, Magnetic resonance imaging T1 postcontrast imaging demonstrates diffuse leptomeningeal enhancement and hydrocephalus. C and D, Magnetic resonance imaging T1 postcontrast with discrete areas of parenchymal infiltration and the presence of tuberculomas located primarily in the deep gray matter. D-F, Magnetic resonance imaging T1 postcontrast imaging displays the predilection for the basilar meninges.</a:t>
            </a:r>
          </a:p>
        </p:txBody>
      </p:sp>
      <p:sp>
        <p:nvSpPr>
          <p:cNvPr id="32772" name="Slide Number Placeholder 3">
            <a:extLst>
              <a:ext uri="{FF2B5EF4-FFF2-40B4-BE49-F238E27FC236}">
                <a16:creationId xmlns:a16="http://schemas.microsoft.com/office/drawing/2014/main" id="{FECC35C7-00C3-4707-B543-0B689D41FF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EA20CC-CD8E-4EAD-9164-0DAA479F6A45}" type="slidenum">
              <a:rPr lang="en-US" altLang="en-US"/>
              <a:pPr/>
              <a:t>15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1526FEF-2C72-4B1C-9A9D-A171BA3838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0B8EF97-4681-4CD6-8C56-EBB15DD22C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Arial" panose="020B0604020202020204" pitchFamily="34" charset="0"/>
              </a:rPr>
              <a:t>Although CSF acid-fast bacillus (AFB) smear and culture are crucial for making a diagnosis of tuberculous meningitis, there is a wide range of reported sensitivities for AFB smear; sensitivities can reach as high as 52% with large volume of CSF samples (&gt;6 mL), and microscopic examination for at least 30 minutes.23 Conventional CSF culture for M tuberculosis on Lowenstein-Jensen medium is positive in approximately 45% to 90% of cases but usually takes several weeks for a positive result.24 Characteristic CSF abnormalities include a mononuclear cell pleocytosis, low glucose concentration, and elevated protein concentration. </a:t>
            </a:r>
          </a:p>
          <a:p>
            <a:pPr eaLnBrk="1" hangingPunct="1">
              <a:spcBef>
                <a:spcPct val="0"/>
              </a:spcBef>
            </a:pPr>
            <a:r>
              <a:rPr lang="en-US" altLang="en-US">
                <a:cs typeface="Arial" panose="020B0604020202020204" pitchFamily="34" charset="0"/>
              </a:rPr>
              <a:t>The CSF pleocytosis can be lower in HIV-infected patients.25 Of note, 16% of patients with confirmed Cryptococcus, 5% with TB, and 4% with bacterial meningitis will have normal CSF cell counts and biochemistry. Detection of M tuberculosis DNA in CSF by PCR assay may be a useful ancillary diagnostic test, with a nearly 100% specificity but a sensitivity that varies between 30% and 50%, thus limiting its usefulness. The likelihood of detecting M tuberculosis is increased if repeat smear, culture, and PCR are performed on serial CSF samples. </a:t>
            </a:r>
          </a:p>
          <a:p>
            <a:pPr eaLnBrk="1" hangingPunct="1">
              <a:spcBef>
                <a:spcPct val="0"/>
              </a:spcBef>
            </a:pPr>
            <a:r>
              <a:rPr lang="en-US" altLang="en-US">
                <a:cs typeface="Arial" panose="020B0604020202020204" pitchFamily="34" charset="0"/>
              </a:rPr>
              <a:t>Both CT and MRI of the brain are valuable for diagnosing tuberculous meningitis and evaluating complications. Characteristic abnormalities include enhancement of the basilar meninges, exudates, hydrocephalus, and periventricular infarcts. Empiric treatment should be initiated when tuberculous meningitis is initially suspected, as the organism grows slowly, speciation can take weeks, and earlier treatment is associated with better outcomes. First-line antituberculous medications include rifampicin, isoniazid, pyrazinamide, ethambutol, and streptomycin. Most first-line anti-TB drugs (except ethambutol) achieve satisfactory levels in the CSF. Adjunctive corticosteroids result in significantly reduced death and disabling residual neurologic deficits and should be used regardless of HIV status, although evidence for added benefit for HIV-infected patients is inconclusive. </a:t>
            </a:r>
          </a:p>
          <a:p>
            <a:pPr eaLnBrk="1" hangingPunct="1">
              <a:spcBef>
                <a:spcPct val="0"/>
              </a:spcBef>
            </a:pPr>
            <a:endParaRPr lang="en-US" altLang="en-US">
              <a:cs typeface="Arial" panose="020B0604020202020204" pitchFamily="34" charset="0"/>
            </a:endParaRPr>
          </a:p>
        </p:txBody>
      </p:sp>
      <p:sp>
        <p:nvSpPr>
          <p:cNvPr id="35844" name="Slide Number Placeholder 3">
            <a:extLst>
              <a:ext uri="{FF2B5EF4-FFF2-40B4-BE49-F238E27FC236}">
                <a16:creationId xmlns:a16="http://schemas.microsoft.com/office/drawing/2014/main" id="{E67823D8-750F-495C-AB5F-2F6A65F955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D63092-8C91-4A4C-83C1-5B6321208085}" type="slidenum">
              <a:rPr lang="en-US" altLang="en-US"/>
              <a:pPr/>
              <a:t>17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FEA7D7F2-BC87-4EEC-B849-E0C00D3578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A5E30242-3128-489F-93A2-1930AD42F4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Arial" panose="020B0604020202020204" pitchFamily="34" charset="0"/>
              </a:rPr>
              <a:t>CSF acid-fast staining is ≤ 30% sensitive.</a:t>
            </a:r>
          </a:p>
          <a:p>
            <a:r>
              <a:rPr lang="en-US" altLang="en-US">
                <a:cs typeface="Arial" panose="020B0604020202020204" pitchFamily="34" charset="0"/>
              </a:rPr>
              <a:t>CSF mycobacterial cultures are only about 70% sensitive and require up to 6 weeks.</a:t>
            </a:r>
          </a:p>
          <a:p>
            <a:r>
              <a:rPr lang="en-US" altLang="en-US">
                <a:cs typeface="Arial" panose="020B0604020202020204" pitchFamily="34" charset="0"/>
              </a:rPr>
              <a:t>CSF PCR is about 50 to 70% sensitive.</a:t>
            </a:r>
          </a:p>
          <a:p>
            <a:endParaRPr lang="en-US" altLang="en-US">
              <a:cs typeface="Arial" panose="020B0604020202020204" pitchFamily="34" charset="0"/>
            </a:endParaRPr>
          </a:p>
        </p:txBody>
      </p:sp>
      <p:sp>
        <p:nvSpPr>
          <p:cNvPr id="38916" name="Slide Number Placeholder 3">
            <a:extLst>
              <a:ext uri="{FF2B5EF4-FFF2-40B4-BE49-F238E27FC236}">
                <a16:creationId xmlns:a16="http://schemas.microsoft.com/office/drawing/2014/main" id="{738D8EF4-F3B2-4B3F-A7F6-F0D67C3F1E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290E7D1-E463-4F0D-BD02-35826C929873}" type="slidenum">
              <a:rPr lang="en-US" altLang="en-US"/>
              <a:pPr/>
              <a:t>19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D6DF383-4242-44FD-9442-8738576D77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DF841A66-8C13-4732-921E-6848266538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Arial" panose="020B0604020202020204" pitchFamily="34" charset="0"/>
              </a:rPr>
              <a:t>Dexamethasone added in case of increased intracranial pressure </a:t>
            </a:r>
          </a:p>
        </p:txBody>
      </p:sp>
      <p:sp>
        <p:nvSpPr>
          <p:cNvPr id="40964" name="Slide Number Placeholder 3">
            <a:extLst>
              <a:ext uri="{FF2B5EF4-FFF2-40B4-BE49-F238E27FC236}">
                <a16:creationId xmlns:a16="http://schemas.microsoft.com/office/drawing/2014/main" id="{5FDA8E9F-5ACA-480B-BEFD-98EC5F55C4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118528-EA43-48C3-A1D8-22766B740FA3}" type="slidenum">
              <a:rPr lang="en-US" altLang="en-US"/>
              <a:pPr/>
              <a:t>20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E23F2B19-8CB8-4683-8A2F-4616D0CE47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200D168-C423-4A3A-9735-CB46BF20ED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44036" name="Slide Number Placeholder 3">
            <a:extLst>
              <a:ext uri="{FF2B5EF4-FFF2-40B4-BE49-F238E27FC236}">
                <a16:creationId xmlns:a16="http://schemas.microsoft.com/office/drawing/2014/main" id="{141D8C47-5CAC-4629-8D1C-DE7581D380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0120CC-F9C5-4426-BD01-72F4CA067E98}" type="slidenum">
              <a:rPr lang="en-US" altLang="en-US"/>
              <a:pPr/>
              <a:t>22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620762-DAC2-4E82-99C7-BA5D88EF0713}"/>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5" name="Rectangle 4">
            <a:extLst>
              <a:ext uri="{FF2B5EF4-FFF2-40B4-BE49-F238E27FC236}">
                <a16:creationId xmlns:a16="http://schemas.microsoft.com/office/drawing/2014/main" id="{72D363F5-F7AF-4729-9F08-863839627C62}"/>
              </a:ext>
            </a:extLst>
          </p:cNvPr>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6" name="Rectangle 5">
            <a:extLst>
              <a:ext uri="{FF2B5EF4-FFF2-40B4-BE49-F238E27FC236}">
                <a16:creationId xmlns:a16="http://schemas.microsoft.com/office/drawing/2014/main" id="{D408E10A-42D0-4262-8819-43040DEAC291}"/>
              </a:ext>
            </a:extLst>
          </p:cNvPr>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7" name="Rectangle 6">
            <a:extLst>
              <a:ext uri="{FF2B5EF4-FFF2-40B4-BE49-F238E27FC236}">
                <a16:creationId xmlns:a16="http://schemas.microsoft.com/office/drawing/2014/main" id="{909AD474-703C-4257-8B80-8227F586A0C7}"/>
              </a:ext>
            </a:extLst>
          </p:cNvPr>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0" name="Rectangle 9">
            <a:extLst>
              <a:ext uri="{FF2B5EF4-FFF2-40B4-BE49-F238E27FC236}">
                <a16:creationId xmlns:a16="http://schemas.microsoft.com/office/drawing/2014/main" id="{4CDD98F3-85EE-49A8-B116-E2D30BBD1BE1}"/>
              </a:ext>
            </a:extLst>
          </p:cNvPr>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1" name="Rectangle 10">
            <a:extLst>
              <a:ext uri="{FF2B5EF4-FFF2-40B4-BE49-F238E27FC236}">
                <a16:creationId xmlns:a16="http://schemas.microsoft.com/office/drawing/2014/main" id="{A2075A06-519E-44DA-8C85-BF720B864C55}"/>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2" name="Rectangle 11">
            <a:extLst>
              <a:ext uri="{FF2B5EF4-FFF2-40B4-BE49-F238E27FC236}">
                <a16:creationId xmlns:a16="http://schemas.microsoft.com/office/drawing/2014/main" id="{0386979E-2170-43E8-B88F-2B848D56CCAA}"/>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3" name="Rectangle 12">
            <a:extLst>
              <a:ext uri="{FF2B5EF4-FFF2-40B4-BE49-F238E27FC236}">
                <a16:creationId xmlns:a16="http://schemas.microsoft.com/office/drawing/2014/main" id="{E9DEE1D9-80CD-415A-98B3-66B2343AAB6E}"/>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4" name="Rectangle 13">
            <a:extLst>
              <a:ext uri="{FF2B5EF4-FFF2-40B4-BE49-F238E27FC236}">
                <a16:creationId xmlns:a16="http://schemas.microsoft.com/office/drawing/2014/main" id="{EC16593F-B089-4E5B-B5D5-CBAC4DB8CB22}"/>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5" name="Date Placeholder 27">
            <a:extLst>
              <a:ext uri="{FF2B5EF4-FFF2-40B4-BE49-F238E27FC236}">
                <a16:creationId xmlns:a16="http://schemas.microsoft.com/office/drawing/2014/main" id="{FA487D97-FBAB-42FF-8AB7-5D9E908AA334}"/>
              </a:ext>
            </a:extLst>
          </p:cNvPr>
          <p:cNvSpPr>
            <a:spLocks noGrp="1"/>
          </p:cNvSpPr>
          <p:nvPr>
            <p:ph type="dt" sz="half" idx="10"/>
          </p:nvPr>
        </p:nvSpPr>
        <p:spPr/>
        <p:txBody>
          <a:bodyPr/>
          <a:lstStyle>
            <a:lvl1pPr>
              <a:defRPr/>
            </a:lvl1pPr>
            <a:extLst/>
          </a:lstStyle>
          <a:p>
            <a:pPr>
              <a:defRPr/>
            </a:pPr>
            <a:endParaRPr lang="en-US"/>
          </a:p>
        </p:txBody>
      </p:sp>
      <p:sp>
        <p:nvSpPr>
          <p:cNvPr id="16" name="Footer Placeholder 16">
            <a:extLst>
              <a:ext uri="{FF2B5EF4-FFF2-40B4-BE49-F238E27FC236}">
                <a16:creationId xmlns:a16="http://schemas.microsoft.com/office/drawing/2014/main" id="{C196AAEB-651C-4FC9-8168-FCA09CDA04EC}"/>
              </a:ext>
            </a:extLst>
          </p:cNvPr>
          <p:cNvSpPr>
            <a:spLocks noGrp="1"/>
          </p:cNvSpPr>
          <p:nvPr>
            <p:ph type="ftr" sz="quarter" idx="11"/>
          </p:nvPr>
        </p:nvSpPr>
        <p:spPr/>
        <p:txBody>
          <a:bodyPr/>
          <a:lstStyle>
            <a:lvl1pPr>
              <a:defRPr/>
            </a:lvl1pPr>
            <a:extLst/>
          </a:lstStyle>
          <a:p>
            <a:pPr>
              <a:defRPr/>
            </a:pPr>
            <a:endParaRPr lang="en-US"/>
          </a:p>
        </p:txBody>
      </p:sp>
      <p:sp>
        <p:nvSpPr>
          <p:cNvPr id="17" name="Slide Number Placeholder 28">
            <a:extLst>
              <a:ext uri="{FF2B5EF4-FFF2-40B4-BE49-F238E27FC236}">
                <a16:creationId xmlns:a16="http://schemas.microsoft.com/office/drawing/2014/main" id="{E98EF3DD-F240-4BBE-9DE3-2AD49D889650}"/>
              </a:ext>
            </a:extLst>
          </p:cNvPr>
          <p:cNvSpPr>
            <a:spLocks noGrp="1"/>
          </p:cNvSpPr>
          <p:nvPr>
            <p:ph type="sldNum" sz="quarter" idx="12"/>
          </p:nvPr>
        </p:nvSpPr>
        <p:spPr/>
        <p:txBody>
          <a:bodyPr/>
          <a:lstStyle>
            <a:lvl1pPr>
              <a:defRPr/>
            </a:lvl1pPr>
          </a:lstStyle>
          <a:p>
            <a:fld id="{9458BD9F-CB5C-4209-A5B6-3E6659CD7C37}" type="slidenum">
              <a:rPr lang="ar-SA" altLang="en-US"/>
              <a:pPr/>
              <a:t>‹#›</a:t>
            </a:fld>
            <a:endParaRPr lang="en-US" altLang="en-US"/>
          </a:p>
        </p:txBody>
      </p:sp>
    </p:spTree>
    <p:extLst>
      <p:ext uri="{BB962C8B-B14F-4D97-AF65-F5344CB8AC3E}">
        <p14:creationId xmlns:p14="http://schemas.microsoft.com/office/powerpoint/2010/main" val="396470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ADD3F37-72C6-4110-BA66-2ACEFD06F22A}"/>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0E184EE3-796E-4DF9-AA37-1510750331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D7BE68AF-3B6F-456B-8BF0-8E3FDCC9B3CB}"/>
              </a:ext>
            </a:extLst>
          </p:cNvPr>
          <p:cNvSpPr>
            <a:spLocks noGrp="1"/>
          </p:cNvSpPr>
          <p:nvPr>
            <p:ph type="sldNum" sz="quarter" idx="12"/>
          </p:nvPr>
        </p:nvSpPr>
        <p:spPr/>
        <p:txBody>
          <a:bodyPr/>
          <a:lstStyle>
            <a:lvl1pPr>
              <a:defRPr/>
            </a:lvl1pPr>
          </a:lstStyle>
          <a:p>
            <a:fld id="{F1F32E7A-8F8B-4122-82B7-1C3D9CFA7A6A}" type="slidenum">
              <a:rPr lang="ar-SA" altLang="en-US"/>
              <a:pPr/>
              <a:t>‹#›</a:t>
            </a:fld>
            <a:endParaRPr lang="en-US" altLang="en-US"/>
          </a:p>
        </p:txBody>
      </p:sp>
    </p:spTree>
    <p:extLst>
      <p:ext uri="{BB962C8B-B14F-4D97-AF65-F5344CB8AC3E}">
        <p14:creationId xmlns:p14="http://schemas.microsoft.com/office/powerpoint/2010/main" val="483480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71BA4E06-CC72-4BB1-9465-815E46513E09}"/>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61FB4861-8C57-4678-A38D-C9D40F3D7A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7DEEC1E3-D8CB-49B7-B634-E4DBA6570870}"/>
              </a:ext>
            </a:extLst>
          </p:cNvPr>
          <p:cNvSpPr>
            <a:spLocks noGrp="1"/>
          </p:cNvSpPr>
          <p:nvPr>
            <p:ph type="sldNum" sz="quarter" idx="12"/>
          </p:nvPr>
        </p:nvSpPr>
        <p:spPr/>
        <p:txBody>
          <a:bodyPr/>
          <a:lstStyle>
            <a:lvl1pPr>
              <a:defRPr/>
            </a:lvl1pPr>
          </a:lstStyle>
          <a:p>
            <a:fld id="{94B98E11-0F32-4D0D-8FAF-80A5960C709F}" type="slidenum">
              <a:rPr lang="ar-SA" altLang="en-US"/>
              <a:pPr/>
              <a:t>‹#›</a:t>
            </a:fld>
            <a:endParaRPr lang="en-US" altLang="en-US"/>
          </a:p>
        </p:txBody>
      </p:sp>
    </p:spTree>
    <p:extLst>
      <p:ext uri="{BB962C8B-B14F-4D97-AF65-F5344CB8AC3E}">
        <p14:creationId xmlns:p14="http://schemas.microsoft.com/office/powerpoint/2010/main" val="3282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7CFBCCD9-2C26-4A2D-986D-047A707D097F}"/>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1BD91E10-D348-42DF-A1D4-BB4F67BC18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7A7D5B92-9A45-4778-B3F4-73D580C77835}"/>
              </a:ext>
            </a:extLst>
          </p:cNvPr>
          <p:cNvSpPr>
            <a:spLocks noGrp="1"/>
          </p:cNvSpPr>
          <p:nvPr>
            <p:ph type="sldNum" sz="quarter" idx="12"/>
          </p:nvPr>
        </p:nvSpPr>
        <p:spPr/>
        <p:txBody>
          <a:bodyPr/>
          <a:lstStyle>
            <a:lvl1pPr>
              <a:defRPr/>
            </a:lvl1pPr>
          </a:lstStyle>
          <a:p>
            <a:fld id="{A385D080-DCC6-4389-9FF3-9D53E1792D22}" type="slidenum">
              <a:rPr lang="ar-SA" altLang="en-US"/>
              <a:pPr/>
              <a:t>‹#›</a:t>
            </a:fld>
            <a:endParaRPr lang="en-US" altLang="en-US"/>
          </a:p>
        </p:txBody>
      </p:sp>
    </p:spTree>
    <p:extLst>
      <p:ext uri="{BB962C8B-B14F-4D97-AF65-F5344CB8AC3E}">
        <p14:creationId xmlns:p14="http://schemas.microsoft.com/office/powerpoint/2010/main" val="1570839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17">
            <a:extLst>
              <a:ext uri="{FF2B5EF4-FFF2-40B4-BE49-F238E27FC236}">
                <a16:creationId xmlns:a16="http://schemas.microsoft.com/office/drawing/2014/main" id="{6062C081-9B41-4A9B-BDEC-45598ED90848}"/>
              </a:ext>
            </a:extLst>
          </p:cNvPr>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Freeform 18">
            <a:extLst>
              <a:ext uri="{FF2B5EF4-FFF2-40B4-BE49-F238E27FC236}">
                <a16:creationId xmlns:a16="http://schemas.microsoft.com/office/drawing/2014/main" id="{EA34A20C-B5DE-4CBD-B094-378DF71D9539}"/>
              </a:ext>
            </a:extLst>
          </p:cNvPr>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Freeform 19">
            <a:extLst>
              <a:ext uri="{FF2B5EF4-FFF2-40B4-BE49-F238E27FC236}">
                <a16:creationId xmlns:a16="http://schemas.microsoft.com/office/drawing/2014/main" id="{1CA07400-E710-4A1E-B56F-A22B04185949}"/>
              </a:ext>
            </a:extLst>
          </p:cNvPr>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7" name="Freeform 20">
            <a:extLst>
              <a:ext uri="{FF2B5EF4-FFF2-40B4-BE49-F238E27FC236}">
                <a16:creationId xmlns:a16="http://schemas.microsoft.com/office/drawing/2014/main" id="{3E251B1F-8E3D-4A56-B875-10B97C0775AC}"/>
              </a:ext>
            </a:extLst>
          </p:cNvPr>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8" name="Freeform 23">
            <a:extLst>
              <a:ext uri="{FF2B5EF4-FFF2-40B4-BE49-F238E27FC236}">
                <a16:creationId xmlns:a16="http://schemas.microsoft.com/office/drawing/2014/main" id="{E257F53D-6EF6-4E1B-BE56-B3DF97310352}"/>
              </a:ext>
            </a:extLst>
          </p:cNvPr>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9" name="Freeform 24">
            <a:extLst>
              <a:ext uri="{FF2B5EF4-FFF2-40B4-BE49-F238E27FC236}">
                <a16:creationId xmlns:a16="http://schemas.microsoft.com/office/drawing/2014/main" id="{B4512644-7AC0-4BAB-AFEF-C116477D0AE9}"/>
              </a:ext>
            </a:extLst>
          </p:cNvPr>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0" name="Freeform 25">
            <a:extLst>
              <a:ext uri="{FF2B5EF4-FFF2-40B4-BE49-F238E27FC236}">
                <a16:creationId xmlns:a16="http://schemas.microsoft.com/office/drawing/2014/main" id="{3714993B-5FB7-465F-9E0E-8BB06BE47C31}"/>
              </a:ext>
            </a:extLst>
          </p:cNvPr>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1" name="Freeform 26">
            <a:extLst>
              <a:ext uri="{FF2B5EF4-FFF2-40B4-BE49-F238E27FC236}">
                <a16:creationId xmlns:a16="http://schemas.microsoft.com/office/drawing/2014/main" id="{51DA5557-BD4E-4E69-BC89-252617CD0C79}"/>
              </a:ext>
            </a:extLst>
          </p:cNvPr>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2" name="Freeform 27">
            <a:extLst>
              <a:ext uri="{FF2B5EF4-FFF2-40B4-BE49-F238E27FC236}">
                <a16:creationId xmlns:a16="http://schemas.microsoft.com/office/drawing/2014/main" id="{A48C2D54-AFA3-44B5-A0F3-9BBD41A9E7CD}"/>
              </a:ext>
            </a:extLst>
          </p:cNvPr>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3" name="Freeform 28">
            <a:extLst>
              <a:ext uri="{FF2B5EF4-FFF2-40B4-BE49-F238E27FC236}">
                <a16:creationId xmlns:a16="http://schemas.microsoft.com/office/drawing/2014/main" id="{50F6EC01-725B-4603-A3ED-CC92E3A9C5F2}"/>
              </a:ext>
            </a:extLst>
          </p:cNvPr>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4" name="Freeform 29">
            <a:extLst>
              <a:ext uri="{FF2B5EF4-FFF2-40B4-BE49-F238E27FC236}">
                <a16:creationId xmlns:a16="http://schemas.microsoft.com/office/drawing/2014/main" id="{0274BD90-70D6-417C-B98C-039C94DEE8F2}"/>
              </a:ext>
            </a:extLst>
          </p:cNvPr>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5" name="Freeform 30">
            <a:extLst>
              <a:ext uri="{FF2B5EF4-FFF2-40B4-BE49-F238E27FC236}">
                <a16:creationId xmlns:a16="http://schemas.microsoft.com/office/drawing/2014/main" id="{46F11850-AB89-4D36-AF11-E50EC5C7CF7F}"/>
              </a:ext>
            </a:extLst>
          </p:cNvPr>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6" name="Freeform 31">
            <a:extLst>
              <a:ext uri="{FF2B5EF4-FFF2-40B4-BE49-F238E27FC236}">
                <a16:creationId xmlns:a16="http://schemas.microsoft.com/office/drawing/2014/main" id="{36E71357-F314-49E6-87A1-DD641C99FDB5}"/>
              </a:ext>
            </a:extLst>
          </p:cNvPr>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7" name="Freeform 32">
            <a:extLst>
              <a:ext uri="{FF2B5EF4-FFF2-40B4-BE49-F238E27FC236}">
                <a16:creationId xmlns:a16="http://schemas.microsoft.com/office/drawing/2014/main" id="{A37AF07B-135A-4EA4-A800-F5D41E586925}"/>
              </a:ext>
            </a:extLst>
          </p:cNvPr>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8" name="Freeform 33">
            <a:extLst>
              <a:ext uri="{FF2B5EF4-FFF2-40B4-BE49-F238E27FC236}">
                <a16:creationId xmlns:a16="http://schemas.microsoft.com/office/drawing/2014/main" id="{D3C279E0-87E8-4FED-906F-8B2D95D321C5}"/>
              </a:ext>
            </a:extLst>
          </p:cNvPr>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9" name="Rectangle 18">
            <a:extLst>
              <a:ext uri="{FF2B5EF4-FFF2-40B4-BE49-F238E27FC236}">
                <a16:creationId xmlns:a16="http://schemas.microsoft.com/office/drawing/2014/main" id="{68F29E37-9935-4B80-A8AB-6DE3FB059225}"/>
              </a:ext>
            </a:extLst>
          </p:cNvPr>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20" name="Rectangle 19">
            <a:extLst>
              <a:ext uri="{FF2B5EF4-FFF2-40B4-BE49-F238E27FC236}">
                <a16:creationId xmlns:a16="http://schemas.microsoft.com/office/drawing/2014/main" id="{61C3620D-C710-4DF6-BBEB-340B6ED45106}"/>
              </a:ext>
            </a:extLst>
          </p:cNvPr>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21" name="Rectangle 20">
            <a:extLst>
              <a:ext uri="{FF2B5EF4-FFF2-40B4-BE49-F238E27FC236}">
                <a16:creationId xmlns:a16="http://schemas.microsoft.com/office/drawing/2014/main" id="{9813E801-7EE2-4986-9399-87CC60F20901}"/>
              </a:ext>
            </a:extLst>
          </p:cNvPr>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22" name="Rectangle 21">
            <a:extLst>
              <a:ext uri="{FF2B5EF4-FFF2-40B4-BE49-F238E27FC236}">
                <a16:creationId xmlns:a16="http://schemas.microsoft.com/office/drawing/2014/main" id="{7368033E-2EA9-4E2D-8CE5-8C4E0DFC98B2}"/>
              </a:ext>
            </a:extLst>
          </p:cNvPr>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23" name="Rectangle 22">
            <a:extLst>
              <a:ext uri="{FF2B5EF4-FFF2-40B4-BE49-F238E27FC236}">
                <a16:creationId xmlns:a16="http://schemas.microsoft.com/office/drawing/2014/main" id="{92CE49B6-5901-415E-AB34-03829FD03C5E}"/>
              </a:ext>
            </a:extLst>
          </p:cNvPr>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24" name="Rectangle 23">
            <a:extLst>
              <a:ext uri="{FF2B5EF4-FFF2-40B4-BE49-F238E27FC236}">
                <a16:creationId xmlns:a16="http://schemas.microsoft.com/office/drawing/2014/main" id="{73D5C85E-8684-4475-B17B-08DDAECBEF28}"/>
              </a:ext>
            </a:extLst>
          </p:cNvPr>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a:t>Click to edit Master title style</a:t>
            </a:r>
          </a:p>
        </p:txBody>
      </p:sp>
      <p:sp>
        <p:nvSpPr>
          <p:cNvPr id="25" name="Date Placeholder 3">
            <a:extLst>
              <a:ext uri="{FF2B5EF4-FFF2-40B4-BE49-F238E27FC236}">
                <a16:creationId xmlns:a16="http://schemas.microsoft.com/office/drawing/2014/main" id="{2394CE76-3F0A-4E89-BE39-864B1B1983B0}"/>
              </a:ext>
            </a:extLst>
          </p:cNvPr>
          <p:cNvSpPr>
            <a:spLocks noGrp="1"/>
          </p:cNvSpPr>
          <p:nvPr>
            <p:ph type="dt" sz="half" idx="10"/>
          </p:nvPr>
        </p:nvSpPr>
        <p:spPr/>
        <p:txBody>
          <a:bodyPr/>
          <a:lstStyle>
            <a:lvl1pPr>
              <a:defRPr/>
            </a:lvl1pPr>
            <a:extLst/>
          </a:lstStyle>
          <a:p>
            <a:pPr>
              <a:defRPr/>
            </a:pPr>
            <a:endParaRPr lang="en-US"/>
          </a:p>
        </p:txBody>
      </p:sp>
      <p:sp>
        <p:nvSpPr>
          <p:cNvPr id="26" name="Footer Placeholder 4">
            <a:extLst>
              <a:ext uri="{FF2B5EF4-FFF2-40B4-BE49-F238E27FC236}">
                <a16:creationId xmlns:a16="http://schemas.microsoft.com/office/drawing/2014/main" id="{CC1FFBC5-C2C5-4190-A7BC-2E6951F78397}"/>
              </a:ext>
            </a:extLst>
          </p:cNvPr>
          <p:cNvSpPr>
            <a:spLocks noGrp="1"/>
          </p:cNvSpPr>
          <p:nvPr>
            <p:ph type="ftr" sz="quarter" idx="11"/>
          </p:nvPr>
        </p:nvSpPr>
        <p:spPr/>
        <p:txBody>
          <a:bodyPr/>
          <a:lstStyle>
            <a:lvl1pPr>
              <a:defRPr/>
            </a:lvl1pPr>
            <a:extLst/>
          </a:lstStyle>
          <a:p>
            <a:pPr>
              <a:defRPr/>
            </a:pPr>
            <a:endParaRPr lang="en-US"/>
          </a:p>
        </p:txBody>
      </p:sp>
      <p:sp>
        <p:nvSpPr>
          <p:cNvPr id="27" name="Slide Number Placeholder 5">
            <a:extLst>
              <a:ext uri="{FF2B5EF4-FFF2-40B4-BE49-F238E27FC236}">
                <a16:creationId xmlns:a16="http://schemas.microsoft.com/office/drawing/2014/main" id="{EF391F69-EEF6-48AA-9B09-9EE5C7D50A91}"/>
              </a:ext>
            </a:extLst>
          </p:cNvPr>
          <p:cNvSpPr>
            <a:spLocks noGrp="1"/>
          </p:cNvSpPr>
          <p:nvPr>
            <p:ph type="sldNum" sz="quarter" idx="12"/>
          </p:nvPr>
        </p:nvSpPr>
        <p:spPr/>
        <p:txBody>
          <a:bodyPr/>
          <a:lstStyle>
            <a:lvl1pPr>
              <a:defRPr/>
            </a:lvl1pPr>
          </a:lstStyle>
          <a:p>
            <a:fld id="{A397BE5A-C05D-446A-9DC7-7BA0F82F3A8A}" type="slidenum">
              <a:rPr lang="ar-SA" altLang="en-US"/>
              <a:pPr/>
              <a:t>‹#›</a:t>
            </a:fld>
            <a:endParaRPr lang="en-US" altLang="en-US"/>
          </a:p>
        </p:txBody>
      </p:sp>
    </p:spTree>
    <p:extLst>
      <p:ext uri="{BB962C8B-B14F-4D97-AF65-F5344CB8AC3E}">
        <p14:creationId xmlns:p14="http://schemas.microsoft.com/office/powerpoint/2010/main" val="141889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086E9C-365B-4ECB-A279-B4AF690DDC77}"/>
              </a:ext>
            </a:extLst>
          </p:cNvPr>
          <p:cNvSpPr>
            <a:spLocks noGrp="1"/>
          </p:cNvSpPr>
          <p:nvPr>
            <p:ph type="dt" sz="half" idx="10"/>
          </p:nvPr>
        </p:nvSpPr>
        <p:spPr/>
        <p:txBody>
          <a:bodyPr/>
          <a:lstStyle>
            <a:lvl1pPr>
              <a:defRPr/>
            </a:lvl1pPr>
            <a:extLst/>
          </a:lstStyle>
          <a:p>
            <a:pPr>
              <a:defRPr/>
            </a:pPr>
            <a:endParaRPr lang="en-US"/>
          </a:p>
        </p:txBody>
      </p:sp>
      <p:sp>
        <p:nvSpPr>
          <p:cNvPr id="6" name="Footer Placeholder 5">
            <a:extLst>
              <a:ext uri="{FF2B5EF4-FFF2-40B4-BE49-F238E27FC236}">
                <a16:creationId xmlns:a16="http://schemas.microsoft.com/office/drawing/2014/main" id="{A7480A37-17E9-479B-A1E4-B84B923CEAAE}"/>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D9D80C46-6A4C-4CC5-A38E-4A4FB7AA83E4}"/>
              </a:ext>
            </a:extLst>
          </p:cNvPr>
          <p:cNvSpPr>
            <a:spLocks noGrp="1"/>
          </p:cNvSpPr>
          <p:nvPr>
            <p:ph type="sldNum" sz="quarter" idx="12"/>
          </p:nvPr>
        </p:nvSpPr>
        <p:spPr/>
        <p:txBody>
          <a:bodyPr/>
          <a:lstStyle>
            <a:lvl1pPr>
              <a:defRPr/>
            </a:lvl1pPr>
          </a:lstStyle>
          <a:p>
            <a:fld id="{5FB30CA7-A490-496D-8D2E-CB569F851145}" type="slidenum">
              <a:rPr lang="ar-SA" altLang="en-US"/>
              <a:pPr/>
              <a:t>‹#›</a:t>
            </a:fld>
            <a:endParaRPr lang="en-US" altLang="en-US"/>
          </a:p>
        </p:txBody>
      </p:sp>
    </p:spTree>
    <p:extLst>
      <p:ext uri="{BB962C8B-B14F-4D97-AF65-F5344CB8AC3E}">
        <p14:creationId xmlns:p14="http://schemas.microsoft.com/office/powerpoint/2010/main" val="312074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27BC70D-9785-4813-A251-1F971AA528FA}"/>
              </a:ext>
            </a:extLst>
          </p:cNvPr>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8" name="Rectangle 7">
            <a:extLst>
              <a:ext uri="{FF2B5EF4-FFF2-40B4-BE49-F238E27FC236}">
                <a16:creationId xmlns:a16="http://schemas.microsoft.com/office/drawing/2014/main" id="{036371EA-7091-4CD6-A0B2-1E1960338B0A}"/>
              </a:ext>
            </a:extLst>
          </p:cNvPr>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9" name="Rectangle 8">
            <a:extLst>
              <a:ext uri="{FF2B5EF4-FFF2-40B4-BE49-F238E27FC236}">
                <a16:creationId xmlns:a16="http://schemas.microsoft.com/office/drawing/2014/main" id="{500C79D6-11D4-4676-8F81-F3873DDACF1B}"/>
              </a:ext>
            </a:extLst>
          </p:cNvPr>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0" name="Rectangle 9">
            <a:extLst>
              <a:ext uri="{FF2B5EF4-FFF2-40B4-BE49-F238E27FC236}">
                <a16:creationId xmlns:a16="http://schemas.microsoft.com/office/drawing/2014/main" id="{98ED4475-80CD-4C15-833D-C66053AEC0E4}"/>
              </a:ext>
            </a:extLst>
          </p:cNvPr>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1" name="Rectangle 10">
            <a:extLst>
              <a:ext uri="{FF2B5EF4-FFF2-40B4-BE49-F238E27FC236}">
                <a16:creationId xmlns:a16="http://schemas.microsoft.com/office/drawing/2014/main" id="{93D7797B-E2B2-4E82-87EA-AC4AF858CEEB}"/>
              </a:ext>
            </a:extLst>
          </p:cNvPr>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2" name="Rectangle 11">
            <a:extLst>
              <a:ext uri="{FF2B5EF4-FFF2-40B4-BE49-F238E27FC236}">
                <a16:creationId xmlns:a16="http://schemas.microsoft.com/office/drawing/2014/main" id="{96B95BF2-FE68-4EAA-A04D-AC445FEA1007}"/>
              </a:ext>
            </a:extLst>
          </p:cNvPr>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3" name="Rectangle 12">
            <a:extLst>
              <a:ext uri="{FF2B5EF4-FFF2-40B4-BE49-F238E27FC236}">
                <a16:creationId xmlns:a16="http://schemas.microsoft.com/office/drawing/2014/main" id="{EFE9CB54-11D5-40AB-BE93-ED59576433D9}"/>
              </a:ext>
            </a:extLst>
          </p:cNvPr>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4" name="Rectangle 13">
            <a:extLst>
              <a:ext uri="{FF2B5EF4-FFF2-40B4-BE49-F238E27FC236}">
                <a16:creationId xmlns:a16="http://schemas.microsoft.com/office/drawing/2014/main" id="{9A06A5E1-65D4-471B-A6FE-0BFFDE66F2FE}"/>
              </a:ext>
            </a:extLst>
          </p:cNvPr>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5" name="Rectangle 14">
            <a:extLst>
              <a:ext uri="{FF2B5EF4-FFF2-40B4-BE49-F238E27FC236}">
                <a16:creationId xmlns:a16="http://schemas.microsoft.com/office/drawing/2014/main" id="{93B148B2-2578-4836-9E1B-9959130ACA47}"/>
              </a:ext>
            </a:extLst>
          </p:cNvPr>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6" name="Rectangle 15">
            <a:extLst>
              <a:ext uri="{FF2B5EF4-FFF2-40B4-BE49-F238E27FC236}">
                <a16:creationId xmlns:a16="http://schemas.microsoft.com/office/drawing/2014/main" id="{1F9F3BD9-1432-415F-9CEC-7CB6D0837CE2}"/>
              </a:ext>
            </a:extLst>
          </p:cNvPr>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a:extLst>
              <a:ext uri="{FF2B5EF4-FFF2-40B4-BE49-F238E27FC236}">
                <a16:creationId xmlns:a16="http://schemas.microsoft.com/office/drawing/2014/main" id="{108B7197-FBF9-4011-A55E-78E89983A17F}"/>
              </a:ext>
            </a:extLst>
          </p:cNvPr>
          <p:cNvSpPr>
            <a:spLocks noGrp="1"/>
          </p:cNvSpPr>
          <p:nvPr>
            <p:ph type="dt" sz="half" idx="10"/>
          </p:nvPr>
        </p:nvSpPr>
        <p:spPr/>
        <p:txBody>
          <a:bodyPr/>
          <a:lstStyle>
            <a:lvl1pPr>
              <a:defRPr/>
            </a:lvl1pPr>
            <a:extLst/>
          </a:lstStyle>
          <a:p>
            <a:pPr>
              <a:defRPr/>
            </a:pPr>
            <a:endParaRPr lang="en-US"/>
          </a:p>
        </p:txBody>
      </p:sp>
      <p:sp>
        <p:nvSpPr>
          <p:cNvPr id="18" name="Footer Placeholder 7">
            <a:extLst>
              <a:ext uri="{FF2B5EF4-FFF2-40B4-BE49-F238E27FC236}">
                <a16:creationId xmlns:a16="http://schemas.microsoft.com/office/drawing/2014/main" id="{8624F0FC-26AA-48B1-933A-4C77362480C5}"/>
              </a:ext>
            </a:extLst>
          </p:cNvPr>
          <p:cNvSpPr>
            <a:spLocks noGrp="1"/>
          </p:cNvSpPr>
          <p:nvPr>
            <p:ph type="ftr" sz="quarter" idx="11"/>
          </p:nvPr>
        </p:nvSpPr>
        <p:spPr/>
        <p:txBody>
          <a:bodyPr/>
          <a:lstStyle>
            <a:lvl1pPr>
              <a:defRPr/>
            </a:lvl1pPr>
            <a:extLst/>
          </a:lstStyle>
          <a:p>
            <a:pPr>
              <a:defRPr/>
            </a:pPr>
            <a:endParaRPr lang="en-US"/>
          </a:p>
        </p:txBody>
      </p:sp>
      <p:sp>
        <p:nvSpPr>
          <p:cNvPr id="19" name="Slide Number Placeholder 8">
            <a:extLst>
              <a:ext uri="{FF2B5EF4-FFF2-40B4-BE49-F238E27FC236}">
                <a16:creationId xmlns:a16="http://schemas.microsoft.com/office/drawing/2014/main" id="{D2503F5E-65D4-4758-B167-21B75EEE9123}"/>
              </a:ext>
            </a:extLst>
          </p:cNvPr>
          <p:cNvSpPr>
            <a:spLocks noGrp="1"/>
          </p:cNvSpPr>
          <p:nvPr>
            <p:ph type="sldNum" sz="quarter" idx="12"/>
          </p:nvPr>
        </p:nvSpPr>
        <p:spPr/>
        <p:txBody>
          <a:bodyPr/>
          <a:lstStyle>
            <a:lvl1pPr>
              <a:defRPr/>
            </a:lvl1pPr>
          </a:lstStyle>
          <a:p>
            <a:fld id="{12D7FD56-C98F-4A16-A7A4-C3B88C1E8B50}" type="slidenum">
              <a:rPr lang="ar-SA" altLang="en-US"/>
              <a:pPr/>
              <a:t>‹#›</a:t>
            </a:fld>
            <a:endParaRPr lang="en-US" altLang="en-US"/>
          </a:p>
        </p:txBody>
      </p:sp>
    </p:spTree>
    <p:extLst>
      <p:ext uri="{BB962C8B-B14F-4D97-AF65-F5344CB8AC3E}">
        <p14:creationId xmlns:p14="http://schemas.microsoft.com/office/powerpoint/2010/main" val="145804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t>Click to edit Master title style</a:t>
            </a:r>
          </a:p>
        </p:txBody>
      </p:sp>
      <p:sp>
        <p:nvSpPr>
          <p:cNvPr id="3" name="Date Placeholder 13">
            <a:extLst>
              <a:ext uri="{FF2B5EF4-FFF2-40B4-BE49-F238E27FC236}">
                <a16:creationId xmlns:a16="http://schemas.microsoft.com/office/drawing/2014/main" id="{713349EE-ADEC-452B-ADF0-1EEA5C002269}"/>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F05E869B-13A3-4FB1-8C79-8F8E197B3C3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844FE123-DB9F-4AD7-A410-4E936D7D6F30}"/>
              </a:ext>
            </a:extLst>
          </p:cNvPr>
          <p:cNvSpPr>
            <a:spLocks noGrp="1"/>
          </p:cNvSpPr>
          <p:nvPr>
            <p:ph type="sldNum" sz="quarter" idx="12"/>
          </p:nvPr>
        </p:nvSpPr>
        <p:spPr/>
        <p:txBody>
          <a:bodyPr/>
          <a:lstStyle>
            <a:lvl1pPr>
              <a:defRPr/>
            </a:lvl1pPr>
          </a:lstStyle>
          <a:p>
            <a:fld id="{CAE8026A-C2F1-4F69-93B1-6D6125C23C52}" type="slidenum">
              <a:rPr lang="ar-SA" altLang="en-US"/>
              <a:pPr/>
              <a:t>‹#›</a:t>
            </a:fld>
            <a:endParaRPr lang="en-US" altLang="en-US"/>
          </a:p>
        </p:txBody>
      </p:sp>
    </p:spTree>
    <p:extLst>
      <p:ext uri="{BB962C8B-B14F-4D97-AF65-F5344CB8AC3E}">
        <p14:creationId xmlns:p14="http://schemas.microsoft.com/office/powerpoint/2010/main" val="181124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AD0E72-5333-4103-AFD8-9E8A3FE5524E}"/>
              </a:ext>
            </a:extLst>
          </p:cNvPr>
          <p:cNvSpPr>
            <a:spLocks noGrp="1"/>
          </p:cNvSpPr>
          <p:nvPr>
            <p:ph type="dt" sz="half" idx="10"/>
          </p:nvPr>
        </p:nvSpPr>
        <p:spPr/>
        <p:txBody>
          <a:bodyPr/>
          <a:lstStyle>
            <a:lvl1pPr>
              <a:defRPr/>
            </a:lvl1pPr>
            <a:extLst/>
          </a:lstStyle>
          <a:p>
            <a:pPr>
              <a:defRPr/>
            </a:pPr>
            <a:endParaRPr lang="en-US"/>
          </a:p>
        </p:txBody>
      </p:sp>
      <p:sp>
        <p:nvSpPr>
          <p:cNvPr id="3" name="Footer Placeholder 2">
            <a:extLst>
              <a:ext uri="{FF2B5EF4-FFF2-40B4-BE49-F238E27FC236}">
                <a16:creationId xmlns:a16="http://schemas.microsoft.com/office/drawing/2014/main" id="{3729F0DF-F60C-41BB-8481-D8F6C0583F5A}"/>
              </a:ext>
            </a:extLst>
          </p:cNvPr>
          <p:cNvSpPr>
            <a:spLocks noGrp="1"/>
          </p:cNvSpPr>
          <p:nvPr>
            <p:ph type="ftr" sz="quarter" idx="11"/>
          </p:nvPr>
        </p:nvSpPr>
        <p:spPr/>
        <p:txBody>
          <a:bodyPr/>
          <a:lstStyle>
            <a:lvl1pPr>
              <a:defRPr/>
            </a:lvl1pPr>
            <a:extLst/>
          </a:lstStyle>
          <a:p>
            <a:pPr>
              <a:defRPr/>
            </a:pPr>
            <a:endParaRPr lang="en-US"/>
          </a:p>
        </p:txBody>
      </p:sp>
      <p:sp>
        <p:nvSpPr>
          <p:cNvPr id="4" name="Slide Number Placeholder 3">
            <a:extLst>
              <a:ext uri="{FF2B5EF4-FFF2-40B4-BE49-F238E27FC236}">
                <a16:creationId xmlns:a16="http://schemas.microsoft.com/office/drawing/2014/main" id="{CBD95AD8-8732-4780-B889-2AF0A0A04A80}"/>
              </a:ext>
            </a:extLst>
          </p:cNvPr>
          <p:cNvSpPr>
            <a:spLocks noGrp="1"/>
          </p:cNvSpPr>
          <p:nvPr>
            <p:ph type="sldNum" sz="quarter" idx="12"/>
          </p:nvPr>
        </p:nvSpPr>
        <p:spPr/>
        <p:txBody>
          <a:bodyPr/>
          <a:lstStyle>
            <a:lvl1pPr>
              <a:defRPr/>
            </a:lvl1pPr>
          </a:lstStyle>
          <a:p>
            <a:fld id="{0D053C6A-8037-40D0-B24F-14CC09D7F827}" type="slidenum">
              <a:rPr lang="ar-SA" altLang="en-US"/>
              <a:pPr/>
              <a:t>‹#›</a:t>
            </a:fld>
            <a:endParaRPr lang="en-US" altLang="en-US"/>
          </a:p>
        </p:txBody>
      </p:sp>
    </p:spTree>
    <p:extLst>
      <p:ext uri="{BB962C8B-B14F-4D97-AF65-F5344CB8AC3E}">
        <p14:creationId xmlns:p14="http://schemas.microsoft.com/office/powerpoint/2010/main" val="136955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FB8D82A-C670-41E6-9527-33FA40D8069C}"/>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DA500436-7211-476D-919C-6966FB5A87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15A87A65-E6DB-41B7-869D-90991F026003}"/>
              </a:ext>
            </a:extLst>
          </p:cNvPr>
          <p:cNvSpPr>
            <a:spLocks noGrp="1"/>
          </p:cNvSpPr>
          <p:nvPr>
            <p:ph type="sldNum" sz="quarter" idx="12"/>
          </p:nvPr>
        </p:nvSpPr>
        <p:spPr/>
        <p:txBody>
          <a:bodyPr/>
          <a:lstStyle>
            <a:lvl1pPr>
              <a:defRPr/>
            </a:lvl1pPr>
          </a:lstStyle>
          <a:p>
            <a:fld id="{A000CFCF-5BEB-45EE-A4C3-78A0FDDD882D}" type="slidenum">
              <a:rPr lang="ar-SA" altLang="en-US"/>
              <a:pPr/>
              <a:t>‹#›</a:t>
            </a:fld>
            <a:endParaRPr lang="en-US" altLang="en-US"/>
          </a:p>
        </p:txBody>
      </p:sp>
    </p:spTree>
    <p:extLst>
      <p:ext uri="{BB962C8B-B14F-4D97-AF65-F5344CB8AC3E}">
        <p14:creationId xmlns:p14="http://schemas.microsoft.com/office/powerpoint/2010/main" val="3892094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8094BCD-0E7B-44F8-8B40-CD6490F2247F}"/>
              </a:ext>
            </a:extLst>
          </p:cNvPr>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cxnSp>
        <p:nvCxnSpPr>
          <p:cNvPr id="6" name="Straight Connector 5">
            <a:extLst>
              <a:ext uri="{FF2B5EF4-FFF2-40B4-BE49-F238E27FC236}">
                <a16:creationId xmlns:a16="http://schemas.microsoft.com/office/drawing/2014/main" id="{55EB7B75-6606-4A32-B074-F948DB282BFD}"/>
              </a:ext>
            </a:extLst>
          </p:cNvPr>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a:extLst>
              <a:ext uri="{FF2B5EF4-FFF2-40B4-BE49-F238E27FC236}">
                <a16:creationId xmlns:a16="http://schemas.microsoft.com/office/drawing/2014/main" id="{1F122C53-2998-40E2-B855-C4B580373791}"/>
              </a:ext>
            </a:extLst>
          </p:cNvPr>
          <p:cNvGrpSpPr>
            <a:grpSpLocks/>
          </p:cNvGrpSpPr>
          <p:nvPr/>
        </p:nvGrpSpPr>
        <p:grpSpPr bwMode="auto">
          <a:xfrm rot="5400000">
            <a:off x="8515351" y="1219200"/>
            <a:ext cx="131762" cy="128587"/>
            <a:chOff x="6668087" y="1297746"/>
            <a:chExt cx="161840" cy="156602"/>
          </a:xfrm>
        </p:grpSpPr>
        <p:cxnSp>
          <p:nvCxnSpPr>
            <p:cNvPr id="8" name="Straight Connector 7">
              <a:extLst>
                <a:ext uri="{FF2B5EF4-FFF2-40B4-BE49-F238E27FC236}">
                  <a16:creationId xmlns:a16="http://schemas.microsoft.com/office/drawing/2014/main" id="{575BE9A2-2B9B-43A6-BDA4-38C9DDF81596}"/>
                </a:ext>
              </a:extLst>
            </p:cNvPr>
            <p:cNvCxnSpPr/>
            <p:nvPr/>
          </p:nvCxnSpPr>
          <p:spPr>
            <a:xfrm rot="16200000">
              <a:off x="6663593" y="12674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80E6305-CDAA-4D4B-9819-024180E78DE7}"/>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812167CF-1B2D-478B-8942-198BFCE5FF9C}"/>
                </a:ext>
              </a:extLst>
            </p:cNvPr>
            <p:cNvCxnSpPr/>
            <p:nvPr/>
          </p:nvCxnSpPr>
          <p:spPr>
            <a:xfrm rot="5400000" flipH="1">
              <a:off x="6744513" y="12664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a:extLst>
              <a:ext uri="{FF2B5EF4-FFF2-40B4-BE49-F238E27FC236}">
                <a16:creationId xmlns:a16="http://schemas.microsoft.com/office/drawing/2014/main" id="{45AF3DE9-4E0E-4CC5-BEB3-31775679D625}"/>
              </a:ext>
            </a:extLst>
          </p:cNvPr>
          <p:cNvGrpSpPr>
            <a:grpSpLocks/>
          </p:cNvGrpSpPr>
          <p:nvPr/>
        </p:nvGrpSpPr>
        <p:grpSpPr bwMode="auto">
          <a:xfrm rot="5400000">
            <a:off x="8667751" y="1371600"/>
            <a:ext cx="131762" cy="128587"/>
            <a:chOff x="6668087" y="1297746"/>
            <a:chExt cx="161840" cy="156602"/>
          </a:xfrm>
        </p:grpSpPr>
        <p:cxnSp>
          <p:nvCxnSpPr>
            <p:cNvPr id="12" name="Straight Connector 11">
              <a:extLst>
                <a:ext uri="{FF2B5EF4-FFF2-40B4-BE49-F238E27FC236}">
                  <a16:creationId xmlns:a16="http://schemas.microsoft.com/office/drawing/2014/main" id="{FFB760C4-0951-4873-8474-1607A726208A}"/>
                </a:ext>
              </a:extLst>
            </p:cNvPr>
            <p:cNvCxnSpPr/>
            <p:nvPr/>
          </p:nvCxnSpPr>
          <p:spPr>
            <a:xfrm rot="16200000">
              <a:off x="6663593" y="12674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DD70EB5-A03C-4C31-AF56-CE249624CA62}"/>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9C5F9DD-EDCA-4DD7-8958-2CE118E45C21}"/>
                </a:ext>
              </a:extLst>
            </p:cNvPr>
            <p:cNvCxnSpPr/>
            <p:nvPr/>
          </p:nvCxnSpPr>
          <p:spPr>
            <a:xfrm rot="5400000" flipH="1">
              <a:off x="6744513" y="12664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a:extLst>
              <a:ext uri="{FF2B5EF4-FFF2-40B4-BE49-F238E27FC236}">
                <a16:creationId xmlns:a16="http://schemas.microsoft.com/office/drawing/2014/main" id="{5D67F034-A6D7-41EA-8BE4-B42228D54983}"/>
              </a:ext>
            </a:extLst>
          </p:cNvPr>
          <p:cNvGrpSpPr>
            <a:grpSpLocks/>
          </p:cNvGrpSpPr>
          <p:nvPr/>
        </p:nvGrpSpPr>
        <p:grpSpPr bwMode="auto">
          <a:xfrm rot="5400000">
            <a:off x="8320087" y="1474788"/>
            <a:ext cx="131763" cy="128588"/>
            <a:chOff x="6668087" y="1297746"/>
            <a:chExt cx="161840" cy="156602"/>
          </a:xfrm>
        </p:grpSpPr>
        <p:cxnSp>
          <p:nvCxnSpPr>
            <p:cNvPr id="16" name="Straight Connector 15">
              <a:extLst>
                <a:ext uri="{FF2B5EF4-FFF2-40B4-BE49-F238E27FC236}">
                  <a16:creationId xmlns:a16="http://schemas.microsoft.com/office/drawing/2014/main" id="{FE56810B-DB08-4C56-91D6-3C43B478A400}"/>
                </a:ext>
              </a:extLst>
            </p:cNvPr>
            <p:cNvCxnSpPr/>
            <p:nvPr/>
          </p:nvCxnSpPr>
          <p:spPr>
            <a:xfrm rot="16200000">
              <a:off x="6663592" y="1267439"/>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2F96CC4-F617-4578-80AE-A2DBAA3CAFCE}"/>
                </a:ext>
              </a:extLst>
            </p:cNvPr>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DA611E9D-28AC-4E81-9E05-A0EEAD86B006}"/>
                </a:ext>
              </a:extLst>
            </p:cNvPr>
            <p:cNvCxnSpPr/>
            <p:nvPr/>
          </p:nvCxnSpPr>
          <p:spPr>
            <a:xfrm rot="5400000" flipH="1">
              <a:off x="6744512" y="12664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9" name="Date Placeholder 4">
            <a:extLst>
              <a:ext uri="{FF2B5EF4-FFF2-40B4-BE49-F238E27FC236}">
                <a16:creationId xmlns:a16="http://schemas.microsoft.com/office/drawing/2014/main" id="{27709688-4AEC-4A25-8522-DEF205759056}"/>
              </a:ext>
            </a:extLst>
          </p:cNvPr>
          <p:cNvSpPr>
            <a:spLocks noGrp="1"/>
          </p:cNvSpPr>
          <p:nvPr>
            <p:ph type="dt" sz="half" idx="10"/>
          </p:nvPr>
        </p:nvSpPr>
        <p:spPr>
          <a:xfrm>
            <a:off x="6477000" y="55563"/>
            <a:ext cx="2133600" cy="365125"/>
          </a:xfrm>
        </p:spPr>
        <p:txBody>
          <a:bodyPr/>
          <a:lstStyle>
            <a:lvl1pPr>
              <a:defRPr/>
            </a:lvl1pPr>
            <a:extLst/>
          </a:lstStyle>
          <a:p>
            <a:pPr>
              <a:defRPr/>
            </a:pPr>
            <a:endParaRPr lang="en-US"/>
          </a:p>
        </p:txBody>
      </p:sp>
      <p:sp>
        <p:nvSpPr>
          <p:cNvPr id="20" name="Footer Placeholder 5">
            <a:extLst>
              <a:ext uri="{FF2B5EF4-FFF2-40B4-BE49-F238E27FC236}">
                <a16:creationId xmlns:a16="http://schemas.microsoft.com/office/drawing/2014/main" id="{A8A7873A-B093-438D-AFC6-C5CB23924737}"/>
              </a:ext>
            </a:extLst>
          </p:cNvPr>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a:extLst>
              <a:ext uri="{FF2B5EF4-FFF2-40B4-BE49-F238E27FC236}">
                <a16:creationId xmlns:a16="http://schemas.microsoft.com/office/drawing/2014/main" id="{66AA2602-E93E-47D7-9B50-9B705468701C}"/>
              </a:ext>
            </a:extLst>
          </p:cNvPr>
          <p:cNvSpPr>
            <a:spLocks noGrp="1"/>
          </p:cNvSpPr>
          <p:nvPr>
            <p:ph type="sldNum" sz="quarter" idx="12"/>
          </p:nvPr>
        </p:nvSpPr>
        <p:spPr>
          <a:xfrm>
            <a:off x="8610600" y="55563"/>
            <a:ext cx="457200" cy="365125"/>
          </a:xfrm>
        </p:spPr>
        <p:txBody>
          <a:bodyPr/>
          <a:lstStyle>
            <a:lvl1pPr>
              <a:defRPr/>
            </a:lvl1pPr>
          </a:lstStyle>
          <a:p>
            <a:fld id="{4AE41E00-9F43-4AD4-BEC0-4B3D0BF48C18}" type="slidenum">
              <a:rPr lang="ar-SA" altLang="en-US"/>
              <a:pPr/>
              <a:t>‹#›</a:t>
            </a:fld>
            <a:endParaRPr lang="en-US" altLang="en-US"/>
          </a:p>
        </p:txBody>
      </p:sp>
    </p:spTree>
    <p:extLst>
      <p:ext uri="{BB962C8B-B14F-4D97-AF65-F5344CB8AC3E}">
        <p14:creationId xmlns:p14="http://schemas.microsoft.com/office/powerpoint/2010/main" val="2499883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B0F0"/>
            </a:gs>
            <a:gs pos="100000">
              <a:srgbClr val="000000"/>
            </a:gs>
            <a:gs pos="100000">
              <a:srgbClr val="5A77A9"/>
            </a:gs>
          </a:gsLst>
          <a:lin ang="540000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2F9504B-BC1C-41A2-A574-67C10E9B4F84}"/>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8" name="Rectangle 7">
            <a:extLst>
              <a:ext uri="{FF2B5EF4-FFF2-40B4-BE49-F238E27FC236}">
                <a16:creationId xmlns:a16="http://schemas.microsoft.com/office/drawing/2014/main" id="{CB05EB5D-38CC-4B6E-983D-247EECED045F}"/>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9" name="Rectangle 8">
            <a:extLst>
              <a:ext uri="{FF2B5EF4-FFF2-40B4-BE49-F238E27FC236}">
                <a16:creationId xmlns:a16="http://schemas.microsoft.com/office/drawing/2014/main" id="{4DFEC9EC-BE7B-47EC-8713-42BE4D4C43E0}"/>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0" name="Rectangle 9">
            <a:extLst>
              <a:ext uri="{FF2B5EF4-FFF2-40B4-BE49-F238E27FC236}">
                <a16:creationId xmlns:a16="http://schemas.microsoft.com/office/drawing/2014/main" id="{70A5FBDF-59CF-4DBB-9B3F-E0DACE51ECE5}"/>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1" name="Rectangle 10">
            <a:extLst>
              <a:ext uri="{FF2B5EF4-FFF2-40B4-BE49-F238E27FC236}">
                <a16:creationId xmlns:a16="http://schemas.microsoft.com/office/drawing/2014/main" id="{ACCE686F-EB9E-4597-81EE-3141D0E281AF}"/>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2" name="Rectangle 11">
            <a:extLst>
              <a:ext uri="{FF2B5EF4-FFF2-40B4-BE49-F238E27FC236}">
                <a16:creationId xmlns:a16="http://schemas.microsoft.com/office/drawing/2014/main" id="{2F6312C4-A4D9-4937-80E8-FBC717D7EE3E}"/>
              </a:ext>
            </a:extLst>
          </p:cNvPr>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5" name="Rectangle 14">
            <a:extLst>
              <a:ext uri="{FF2B5EF4-FFF2-40B4-BE49-F238E27FC236}">
                <a16:creationId xmlns:a16="http://schemas.microsoft.com/office/drawing/2014/main" id="{2700EA71-69CD-4EAC-B826-1B284DDE8D6D}"/>
              </a:ext>
            </a:extLst>
          </p:cNvPr>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16" name="Rectangle 15">
            <a:extLst>
              <a:ext uri="{FF2B5EF4-FFF2-40B4-BE49-F238E27FC236}">
                <a16:creationId xmlns:a16="http://schemas.microsoft.com/office/drawing/2014/main" id="{27B5E12D-A68E-44AA-9BFD-19190DA578D7}"/>
              </a:ext>
            </a:extLst>
          </p:cNvPr>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7" name="Rectangle 16">
            <a:extLst>
              <a:ext uri="{FF2B5EF4-FFF2-40B4-BE49-F238E27FC236}">
                <a16:creationId xmlns:a16="http://schemas.microsoft.com/office/drawing/2014/main" id="{B29089C7-D121-4ADD-B0BD-6B5C2962FD10}"/>
              </a:ext>
            </a:extLst>
          </p:cNvPr>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dirty="0"/>
          </a:p>
        </p:txBody>
      </p:sp>
      <p:sp>
        <p:nvSpPr>
          <p:cNvPr id="22" name="Title Placeholder 21">
            <a:extLst>
              <a:ext uri="{FF2B5EF4-FFF2-40B4-BE49-F238E27FC236}">
                <a16:creationId xmlns:a16="http://schemas.microsoft.com/office/drawing/2014/main" id="{605F81FA-4244-47EB-9831-01DBECCF8D59}"/>
              </a:ext>
            </a:extLst>
          </p:cNvPr>
          <p:cNvSpPr>
            <a:spLocks noGrp="1"/>
          </p:cNvSpPr>
          <p:nvPr>
            <p:ph type="title"/>
          </p:nvPr>
        </p:nvSpPr>
        <p:spPr>
          <a:xfrm>
            <a:off x="914400" y="512763"/>
            <a:ext cx="7772400" cy="914400"/>
          </a:xfrm>
          <a:prstGeom prst="rect">
            <a:avLst/>
          </a:prstGeom>
        </p:spPr>
        <p:txBody>
          <a:bodyPr vert="horz" anchor="t">
            <a:noAutofit/>
          </a:bodyPr>
          <a:lstStyle/>
          <a:p>
            <a:r>
              <a:rPr lang="en-US"/>
              <a:t>Click to edit Master title style</a:t>
            </a:r>
          </a:p>
        </p:txBody>
      </p:sp>
      <p:sp>
        <p:nvSpPr>
          <p:cNvPr id="1036" name="Text Placeholder 12">
            <a:extLst>
              <a:ext uri="{FF2B5EF4-FFF2-40B4-BE49-F238E27FC236}">
                <a16:creationId xmlns:a16="http://schemas.microsoft.com/office/drawing/2014/main" id="{1F819F38-5DFE-476F-9AB9-C878979EBD22}"/>
              </a:ext>
            </a:extLst>
          </p:cNvPr>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C950939A-6CF4-4B63-936B-2A7B7F4018D9}"/>
              </a:ext>
            </a:extLst>
          </p:cNvPr>
          <p:cNvSpPr>
            <a:spLocks noGrp="1"/>
          </p:cNvSpPr>
          <p:nvPr>
            <p:ph type="dt" sz="half" idx="2"/>
          </p:nvPr>
        </p:nvSpPr>
        <p:spPr>
          <a:xfrm>
            <a:off x="6477000" y="6416675"/>
            <a:ext cx="2133600" cy="365125"/>
          </a:xfrm>
          <a:prstGeom prst="rect">
            <a:avLst/>
          </a:prstGeom>
        </p:spPr>
        <p:txBody>
          <a:bodyPr vert="horz" anchor="b"/>
          <a:lstStyle>
            <a:lvl1pPr algn="l" rtl="1" eaLnBrk="1" latinLnBrk="0" hangingPunct="1">
              <a:defRPr kumimoji="0" sz="1100">
                <a:solidFill>
                  <a:schemeClr val="tx2"/>
                </a:solidFill>
                <a:latin typeface="Arial" charset="0"/>
                <a:cs typeface="Arial" charset="0"/>
              </a:defRPr>
            </a:lvl1pPr>
            <a:extLst/>
          </a:lstStyle>
          <a:p>
            <a:pPr>
              <a:defRPr/>
            </a:pPr>
            <a:endParaRPr lang="en-US"/>
          </a:p>
        </p:txBody>
      </p:sp>
      <p:sp>
        <p:nvSpPr>
          <p:cNvPr id="3" name="Footer Placeholder 2">
            <a:extLst>
              <a:ext uri="{FF2B5EF4-FFF2-40B4-BE49-F238E27FC236}">
                <a16:creationId xmlns:a16="http://schemas.microsoft.com/office/drawing/2014/main" id="{F145220E-D064-4E46-BBB3-041785FF9634}"/>
              </a:ext>
            </a:extLst>
          </p:cNvPr>
          <p:cNvSpPr>
            <a:spLocks noGrp="1"/>
          </p:cNvSpPr>
          <p:nvPr>
            <p:ph type="ftr" sz="quarter" idx="3"/>
          </p:nvPr>
        </p:nvSpPr>
        <p:spPr>
          <a:xfrm>
            <a:off x="914400" y="6416675"/>
            <a:ext cx="5562600" cy="365125"/>
          </a:xfrm>
          <a:prstGeom prst="rect">
            <a:avLst/>
          </a:prstGeom>
        </p:spPr>
        <p:txBody>
          <a:bodyPr vert="horz" anchor="b"/>
          <a:lstStyle>
            <a:lvl1pPr algn="r" rtl="1" eaLnBrk="1" latinLnBrk="0" hangingPunct="1">
              <a:defRPr kumimoji="0" sz="1100">
                <a:solidFill>
                  <a:schemeClr val="tx2"/>
                </a:solidFill>
                <a:latin typeface="Arial" charset="0"/>
                <a:cs typeface="Arial" charset="0"/>
              </a:defRPr>
            </a:lvl1pPr>
            <a:extLst/>
          </a:lstStyle>
          <a:p>
            <a:pPr>
              <a:defRPr/>
            </a:pPr>
            <a:endParaRPr lang="en-US"/>
          </a:p>
        </p:txBody>
      </p:sp>
      <p:sp>
        <p:nvSpPr>
          <p:cNvPr id="23" name="Slide Number Placeholder 22">
            <a:extLst>
              <a:ext uri="{FF2B5EF4-FFF2-40B4-BE49-F238E27FC236}">
                <a16:creationId xmlns:a16="http://schemas.microsoft.com/office/drawing/2014/main" id="{82191A88-1371-409C-A8FD-597F109717AD}"/>
              </a:ext>
            </a:extLst>
          </p:cNvPr>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solidFill>
                  <a:schemeClr val="tx2"/>
                </a:solidFill>
              </a:defRPr>
            </a:lvl1pPr>
          </a:lstStyle>
          <a:p>
            <a:fld id="{F86454A3-2063-4DD1-9E6E-4EABD2C6BC40}" type="slidenum">
              <a:rPr lang="ar-SA"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cs typeface="Tahoma" pitchFamily="34" charset="0"/>
        </a:defRPr>
      </a:lvl2pPr>
      <a:lvl3pPr algn="l" rtl="0" eaLnBrk="0" fontAlgn="base" hangingPunct="0">
        <a:spcBef>
          <a:spcPct val="0"/>
        </a:spcBef>
        <a:spcAft>
          <a:spcPct val="0"/>
        </a:spcAft>
        <a:defRPr sz="4000">
          <a:solidFill>
            <a:srgbClr val="C1EEFF"/>
          </a:solidFill>
          <a:latin typeface="Consolas" pitchFamily="49" charset="0"/>
          <a:cs typeface="Tahoma" pitchFamily="34" charset="0"/>
        </a:defRPr>
      </a:lvl3pPr>
      <a:lvl4pPr algn="l" rtl="0" eaLnBrk="0" fontAlgn="base" hangingPunct="0">
        <a:spcBef>
          <a:spcPct val="0"/>
        </a:spcBef>
        <a:spcAft>
          <a:spcPct val="0"/>
        </a:spcAft>
        <a:defRPr sz="4000">
          <a:solidFill>
            <a:srgbClr val="C1EEFF"/>
          </a:solidFill>
          <a:latin typeface="Consolas" pitchFamily="49" charset="0"/>
          <a:cs typeface="Tahoma" pitchFamily="34" charset="0"/>
        </a:defRPr>
      </a:lvl4pPr>
      <a:lvl5pPr algn="l" rtl="0" eaLnBrk="0" fontAlgn="base" hangingPunct="0">
        <a:spcBef>
          <a:spcPct val="0"/>
        </a:spcBef>
        <a:spcAft>
          <a:spcPct val="0"/>
        </a:spcAft>
        <a:defRPr sz="4000">
          <a:solidFill>
            <a:srgbClr val="C1EEFF"/>
          </a:solidFill>
          <a:latin typeface="Consolas" pitchFamily="49" charset="0"/>
          <a:cs typeface="Tahoma" pitchFamily="34" charset="0"/>
        </a:defRPr>
      </a:lvl5pPr>
      <a:lvl6pPr marL="457200" algn="l" rtl="0" fontAlgn="base">
        <a:spcBef>
          <a:spcPct val="0"/>
        </a:spcBef>
        <a:spcAft>
          <a:spcPct val="0"/>
        </a:spcAft>
        <a:defRPr sz="4000">
          <a:solidFill>
            <a:srgbClr val="C1EEFF"/>
          </a:solidFill>
          <a:latin typeface="Consolas" pitchFamily="49" charset="0"/>
          <a:cs typeface="Tahoma" pitchFamily="34" charset="0"/>
        </a:defRPr>
      </a:lvl6pPr>
      <a:lvl7pPr marL="914400" algn="l" rtl="0" fontAlgn="base">
        <a:spcBef>
          <a:spcPct val="0"/>
        </a:spcBef>
        <a:spcAft>
          <a:spcPct val="0"/>
        </a:spcAft>
        <a:defRPr sz="4000">
          <a:solidFill>
            <a:srgbClr val="C1EEFF"/>
          </a:solidFill>
          <a:latin typeface="Consolas" pitchFamily="49" charset="0"/>
          <a:cs typeface="Tahoma" pitchFamily="34" charset="0"/>
        </a:defRPr>
      </a:lvl7pPr>
      <a:lvl8pPr marL="1371600" algn="l" rtl="0" fontAlgn="base">
        <a:spcBef>
          <a:spcPct val="0"/>
        </a:spcBef>
        <a:spcAft>
          <a:spcPct val="0"/>
        </a:spcAft>
        <a:defRPr sz="4000">
          <a:solidFill>
            <a:srgbClr val="C1EEFF"/>
          </a:solidFill>
          <a:latin typeface="Consolas" pitchFamily="49" charset="0"/>
          <a:cs typeface="Tahoma" pitchFamily="34" charset="0"/>
        </a:defRPr>
      </a:lvl8pPr>
      <a:lvl9pPr marL="1828800" algn="l" rtl="0" fontAlgn="base">
        <a:spcBef>
          <a:spcPct val="0"/>
        </a:spcBef>
        <a:spcAft>
          <a:spcPct val="0"/>
        </a:spcAft>
        <a:defRPr sz="4000">
          <a:solidFill>
            <a:srgbClr val="C1EEFF"/>
          </a:solidFill>
          <a:latin typeface="Consolas" pitchFamily="49" charset="0"/>
          <a:cs typeface="Tahoma" pitchFamily="34" charset="0"/>
        </a:defRPr>
      </a:lvl9pPr>
      <a:extLst/>
    </p:titleStyle>
    <p:body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FE6E55F-4C6E-4F74-95D9-87B77DA41E6E}"/>
              </a:ext>
            </a:extLst>
          </p:cNvPr>
          <p:cNvSpPr>
            <a:spLocks noGrp="1" noChangeArrowheads="1"/>
          </p:cNvSpPr>
          <p:nvPr>
            <p:ph type="ctrTitle"/>
          </p:nvPr>
        </p:nvSpPr>
        <p:spPr/>
        <p:txBody>
          <a:bodyPr/>
          <a:lstStyle/>
          <a:p>
            <a:pPr eaLnBrk="1" fontAlgn="auto" hangingPunct="1">
              <a:spcAft>
                <a:spcPts val="0"/>
              </a:spcAft>
              <a:defRPr/>
            </a:pPr>
            <a:r>
              <a:rPr lang="en-US" dirty="0">
                <a:solidFill>
                  <a:schemeClr val="accent3">
                    <a:lumMod val="60000"/>
                    <a:lumOff val="40000"/>
                  </a:schemeClr>
                </a:solidFill>
                <a:latin typeface="Footlight MT Light" panose="0204060206030A020304" pitchFamily="18" charset="0"/>
              </a:rPr>
              <a:t>ali M. Somily, MD</a:t>
            </a:r>
          </a:p>
        </p:txBody>
      </p:sp>
      <p:sp>
        <p:nvSpPr>
          <p:cNvPr id="8195" name="Rectangle 3">
            <a:extLst>
              <a:ext uri="{FF2B5EF4-FFF2-40B4-BE49-F238E27FC236}">
                <a16:creationId xmlns:a16="http://schemas.microsoft.com/office/drawing/2014/main" id="{1D823137-3920-4691-9B99-9AAD23B8D037}"/>
              </a:ext>
            </a:extLst>
          </p:cNvPr>
          <p:cNvSpPr>
            <a:spLocks noGrp="1" noChangeArrowheads="1"/>
          </p:cNvSpPr>
          <p:nvPr>
            <p:ph type="subTitle" idx="1"/>
          </p:nvPr>
        </p:nvSpPr>
        <p:spPr>
          <a:xfrm>
            <a:off x="903288" y="2209800"/>
            <a:ext cx="7772400" cy="1508125"/>
          </a:xfrm>
        </p:spPr>
        <p:txBody>
          <a:bodyPr/>
          <a:lstStyle/>
          <a:p>
            <a:pPr eaLnBrk="1" hangingPunct="1">
              <a:spcBef>
                <a:spcPct val="0"/>
              </a:spcBef>
              <a:defRPr/>
            </a:pPr>
            <a:r>
              <a:rPr lang="en-US" sz="4000" dirty="0">
                <a:solidFill>
                  <a:schemeClr val="tx2">
                    <a:satMod val="200000"/>
                  </a:schemeClr>
                </a:solidFill>
                <a:latin typeface="Footlight MT Light" panose="0204060206030A020304" pitchFamily="18" charset="0"/>
              </a:rPr>
              <a:t>CEREBRAL TB AND OTHER CHRONIC CEREBRAL BACTERIAL INFECTION </a:t>
            </a:r>
            <a:endParaRPr lang="en-US" altLang="en-US" sz="4000" dirty="0">
              <a:latin typeface="Footlight MT Light" panose="0204060206030A020304" pitchFamily="18"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BE2384-FFD0-4CE2-AD2A-3943FA61B7C0}"/>
              </a:ext>
            </a:extLst>
          </p:cNvPr>
          <p:cNvSpPr>
            <a:spLocks noGrp="1"/>
          </p:cNvSpPr>
          <p:nvPr>
            <p:ph type="title"/>
          </p:nvPr>
        </p:nvSpPr>
        <p:spPr>
          <a:xfrm>
            <a:off x="457200" y="274638"/>
            <a:ext cx="8229600" cy="1209675"/>
          </a:xfrm>
        </p:spPr>
        <p:txBody>
          <a:bodyPr>
            <a:normAutofit/>
          </a:bodyPr>
          <a:lstStyle/>
          <a:p>
            <a:pPr algn="ctr">
              <a:defRPr/>
            </a:pPr>
            <a:r>
              <a:rPr lang="en-US" sz="4200" b="1" dirty="0">
                <a:solidFill>
                  <a:srgbClr val="FFFF00"/>
                </a:solidFill>
                <a:latin typeface="Footlight MT Light" panose="0204060206030A020304" pitchFamily="18" charset="0"/>
              </a:rPr>
              <a:t>Tuberculosis</a:t>
            </a:r>
          </a:p>
        </p:txBody>
      </p:sp>
      <p:sp>
        <p:nvSpPr>
          <p:cNvPr id="25603" name="Content Placeholder 1">
            <a:extLst>
              <a:ext uri="{FF2B5EF4-FFF2-40B4-BE49-F238E27FC236}">
                <a16:creationId xmlns:a16="http://schemas.microsoft.com/office/drawing/2014/main" id="{DCF2378E-6297-4303-BDDB-D10AF120C78F}"/>
              </a:ext>
            </a:extLst>
          </p:cNvPr>
          <p:cNvSpPr txBox="1">
            <a:spLocks/>
          </p:cNvSpPr>
          <p:nvPr/>
        </p:nvSpPr>
        <p:spPr bwMode="auto">
          <a:xfrm>
            <a:off x="228600" y="1481138"/>
            <a:ext cx="87630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cs typeface="Tahoma" panose="020B0604030504040204" pitchFamily="34" charset="0"/>
              </a:defRPr>
            </a:lvl1pPr>
            <a:lvl2pPr marL="739775"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cs typeface="Tahoma" panose="020B0604030504040204" pitchFamily="34" charset="0"/>
              </a:defRPr>
            </a:lvl2pPr>
            <a:lvl3pPr marL="995363"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cs typeface="Tahoma" panose="020B0604030504040204" pitchFamily="34" charset="0"/>
              </a:defRPr>
            </a:lvl3pPr>
            <a:lvl4pPr marL="1260475"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cs typeface="Tahoma" panose="020B0604030504040204" pitchFamily="34" charset="0"/>
              </a:defRPr>
            </a:lvl4pPr>
            <a:lvl5pPr marL="1481138" indent="-20955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5pPr>
            <a:lvl6pPr marL="19383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6pPr>
            <a:lvl7pPr marL="23955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7pPr>
            <a:lvl8pPr marL="28527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8pPr>
            <a:lvl9pPr marL="33099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9pPr>
          </a:lstStyle>
          <a:p>
            <a:pPr>
              <a:lnSpc>
                <a:spcPct val="150000"/>
              </a:lnSpc>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Is caused by </a:t>
            </a:r>
            <a:r>
              <a:rPr lang="en-US" altLang="en-US" sz="2000" b="1" i="1">
                <a:latin typeface="Footlight MT Light" panose="0204060206030A020304" pitchFamily="18" charset="0"/>
                <a:cs typeface="Arial" panose="020B0604020202020204" pitchFamily="34" charset="0"/>
              </a:rPr>
              <a:t>Mycobacterium tuberculosis</a:t>
            </a:r>
          </a:p>
          <a:p>
            <a:pPr>
              <a:lnSpc>
                <a:spcPct val="150000"/>
              </a:lnSpc>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Which infect one third of human race</a:t>
            </a:r>
          </a:p>
          <a:p>
            <a:pPr>
              <a:lnSpc>
                <a:spcPct val="150000"/>
              </a:lnSpc>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It the most common cause of chronic meningitis</a:t>
            </a:r>
          </a:p>
          <a:p>
            <a:pPr>
              <a:lnSpc>
                <a:spcPct val="150000"/>
              </a:lnSpc>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The patient usually presents with fever of long duration</a:t>
            </a:r>
          </a:p>
          <a:p>
            <a:pPr>
              <a:lnSpc>
                <a:spcPct val="150000"/>
              </a:lnSpc>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Symptoms of cough and coughing of blood (Haemoptoysis) when the chest is affected</a:t>
            </a:r>
          </a:p>
          <a:p>
            <a:pPr>
              <a:lnSpc>
                <a:spcPct val="150000"/>
              </a:lnSpc>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It some cases present as meningitis and cerebral infection presenting chronic neurological symptoms and signs</a:t>
            </a:r>
          </a:p>
          <a:p>
            <a:pPr lvl="1">
              <a:lnSpc>
                <a:spcPct val="150000"/>
              </a:lnSpc>
              <a:buFont typeface="Wingdings" panose="05000000000000000000" pitchFamily="2" charset="2"/>
              <a:buChar char="v"/>
            </a:pPr>
            <a:r>
              <a:rPr lang="en-US" altLang="en-US" sz="1600" b="1">
                <a:latin typeface="Footlight MT Light" panose="0204060206030A020304" pitchFamily="18" charset="0"/>
                <a:cs typeface="Arial" panose="020B0604020202020204" pitchFamily="34" charset="0"/>
              </a:rPr>
              <a:t>Headache, vomiting, meningeal signs, focal deficits, vision loss, cranial nerve palsies, and raised ICP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B05287-8B71-44D0-A8F6-8CB0179D5F1B}"/>
              </a:ext>
            </a:extLst>
          </p:cNvPr>
          <p:cNvSpPr>
            <a:spLocks noGrp="1"/>
          </p:cNvSpPr>
          <p:nvPr>
            <p:ph type="title"/>
          </p:nvPr>
        </p:nvSpPr>
        <p:spPr>
          <a:xfrm>
            <a:off x="214313" y="357188"/>
            <a:ext cx="8643937" cy="1143000"/>
          </a:xfrm>
        </p:spPr>
        <p:txBody>
          <a:bodyPr>
            <a:normAutofit/>
          </a:bodyPr>
          <a:lstStyle/>
          <a:p>
            <a:pPr algn="ctr">
              <a:defRPr/>
            </a:pPr>
            <a:r>
              <a:rPr lang="en-US" sz="3200" b="1" dirty="0">
                <a:solidFill>
                  <a:srgbClr val="FFFF00"/>
                </a:solidFill>
                <a:latin typeface="Footlight MT Light" panose="0204060206030A020304" pitchFamily="18" charset="0"/>
              </a:rPr>
              <a:t>Chronic cerebral and meningeal infection can produce:-</a:t>
            </a:r>
          </a:p>
        </p:txBody>
      </p:sp>
      <p:sp>
        <p:nvSpPr>
          <p:cNvPr id="4" name="Content Placeholder 3">
            <a:extLst>
              <a:ext uri="{FF2B5EF4-FFF2-40B4-BE49-F238E27FC236}">
                <a16:creationId xmlns:a16="http://schemas.microsoft.com/office/drawing/2014/main" id="{50D1063C-DF66-4BAF-82AD-0E55242082FC}"/>
              </a:ext>
            </a:extLst>
          </p:cNvPr>
          <p:cNvSpPr txBox="1">
            <a:spLocks/>
          </p:cNvSpPr>
          <p:nvPr/>
        </p:nvSpPr>
        <p:spPr>
          <a:xfrm>
            <a:off x="214313" y="1481138"/>
            <a:ext cx="8643937" cy="4948237"/>
          </a:xfrm>
          <a:prstGeom prst="rect">
            <a:avLst/>
          </a:prstGeom>
          <a:noFill/>
        </p:spPr>
        <p:txBody>
          <a:bodyPr/>
          <a:lst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263" indent="0">
              <a:lnSpc>
                <a:spcPct val="120000"/>
              </a:lnSpc>
              <a:buFont typeface="Wingdings" panose="05000000000000000000" pitchFamily="2" charset="2"/>
              <a:buNone/>
              <a:defRPr/>
            </a:pPr>
            <a:r>
              <a:rPr lang="en-US" sz="2400" b="1" dirty="0">
                <a:latin typeface="Footlight MT Light" panose="0204060206030A020304" pitchFamily="18" charset="0"/>
              </a:rPr>
              <a:t>a) Neurological disability and, may be</a:t>
            </a:r>
          </a:p>
          <a:p>
            <a:pPr marL="68263" indent="0">
              <a:lnSpc>
                <a:spcPct val="120000"/>
              </a:lnSpc>
              <a:buFont typeface="Wingdings" panose="05000000000000000000" pitchFamily="2" charset="2"/>
              <a:buNone/>
              <a:defRPr/>
            </a:pPr>
            <a:r>
              <a:rPr lang="en-US" sz="2400" b="1" dirty="0">
                <a:latin typeface="Footlight MT Light" panose="0204060206030A020304" pitchFamily="18" charset="0"/>
              </a:rPr>
              <a:t>b) Fatal if not treated   </a:t>
            </a:r>
          </a:p>
          <a:p>
            <a:pPr>
              <a:lnSpc>
                <a:spcPct val="120000"/>
              </a:lnSpc>
              <a:buFont typeface="Wingdings" panose="05000000000000000000" pitchFamily="2" charset="2"/>
              <a:buNone/>
              <a:defRPr/>
            </a:pPr>
            <a:r>
              <a:rPr lang="en-US" sz="2400" b="1" dirty="0">
                <a:solidFill>
                  <a:schemeClr val="accent3">
                    <a:lumMod val="60000"/>
                    <a:lumOff val="40000"/>
                  </a:schemeClr>
                </a:solidFill>
                <a:latin typeface="Footlight MT Light" panose="0204060206030A020304" pitchFamily="18" charset="0"/>
              </a:rPr>
              <a:t>They usually have:-</a:t>
            </a:r>
          </a:p>
          <a:p>
            <a:pPr marL="68263" indent="0">
              <a:lnSpc>
                <a:spcPct val="120000"/>
              </a:lnSpc>
              <a:buFont typeface="Wingdings" panose="05000000000000000000" pitchFamily="2" charset="2"/>
              <a:buNone/>
              <a:defRPr/>
            </a:pPr>
            <a:r>
              <a:rPr lang="en-US" sz="2400" b="1" dirty="0">
                <a:latin typeface="Footlight MT Light" panose="0204060206030A020304" pitchFamily="18" charset="0"/>
              </a:rPr>
              <a:t>a) Slow insidious onset</a:t>
            </a:r>
          </a:p>
          <a:p>
            <a:pPr marL="68263" indent="0">
              <a:lnSpc>
                <a:spcPct val="120000"/>
              </a:lnSpc>
              <a:buFont typeface="Wingdings" panose="05000000000000000000" pitchFamily="2" charset="2"/>
              <a:buNone/>
              <a:defRPr/>
            </a:pPr>
            <a:r>
              <a:rPr lang="en-US" sz="2400" b="1" dirty="0">
                <a:latin typeface="Footlight MT Light" panose="0204060206030A020304" pitchFamily="18" charset="0"/>
              </a:rPr>
              <a:t>b) with progression of signs and symptoms over a period of weeks</a:t>
            </a:r>
          </a:p>
          <a:p>
            <a:pPr>
              <a:lnSpc>
                <a:spcPct val="120000"/>
              </a:lnSpc>
              <a:buFont typeface="Wingdings" panose="05000000000000000000" pitchFamily="2" charset="2"/>
              <a:buNone/>
              <a:defRPr/>
            </a:pPr>
            <a:r>
              <a:rPr lang="en-US" sz="2400" b="1" dirty="0">
                <a:solidFill>
                  <a:schemeClr val="accent3">
                    <a:lumMod val="60000"/>
                    <a:lumOff val="40000"/>
                  </a:schemeClr>
                </a:solidFill>
                <a:latin typeface="Footlight MT Light" panose="0204060206030A020304" pitchFamily="18" charset="0"/>
              </a:rPr>
              <a:t>They differ from those of acute infection which have </a:t>
            </a:r>
          </a:p>
          <a:p>
            <a:pPr marL="68263" indent="0">
              <a:lnSpc>
                <a:spcPct val="120000"/>
              </a:lnSpc>
              <a:buFont typeface="Wingdings" panose="05000000000000000000" pitchFamily="2" charset="2"/>
              <a:buNone/>
              <a:defRPr/>
            </a:pPr>
            <a:r>
              <a:rPr lang="en-US" sz="2400" b="1" dirty="0">
                <a:latin typeface="Footlight MT Light" panose="0204060206030A020304" pitchFamily="18" charset="0"/>
              </a:rPr>
              <a:t>a) Rapid on set of symptoms and signs</a:t>
            </a:r>
          </a:p>
          <a:p>
            <a:pPr>
              <a:lnSpc>
                <a:spcPct val="120000"/>
              </a:lnSpc>
              <a:buFont typeface="Wingdings" panose="05000000000000000000" pitchFamily="2" charset="2"/>
              <a:buNone/>
              <a:defRPr/>
            </a:pPr>
            <a:r>
              <a:rPr lang="en-US" sz="2400" b="1" dirty="0">
                <a:solidFill>
                  <a:schemeClr val="accent3">
                    <a:lumMod val="60000"/>
                    <a:lumOff val="40000"/>
                  </a:schemeClr>
                </a:solidFill>
                <a:latin typeface="Footlight MT Light" panose="0204060206030A020304" pitchFamily="18" charset="0"/>
              </a:rPr>
              <a:t>They are usually diagnosed ,if the neurological syndrome exists for &gt; 4 weeks</a:t>
            </a:r>
          </a:p>
          <a:p>
            <a:pPr>
              <a:lnSpc>
                <a:spcPct val="120000"/>
              </a:lnSpc>
              <a:buFont typeface="Wingdings" panose="05000000000000000000" pitchFamily="2" charset="2"/>
              <a:buNone/>
              <a:defRPr/>
            </a:pPr>
            <a:r>
              <a:rPr lang="en-US" sz="2400" b="1" dirty="0">
                <a:solidFill>
                  <a:srgbClr val="008000"/>
                </a:solidFill>
                <a:latin typeface="Footlight MT Light" panose="0204060206030A020304" pitchFamily="18" charset="0"/>
              </a:rPr>
              <a:t> </a:t>
            </a:r>
          </a:p>
          <a:p>
            <a:pPr>
              <a:lnSpc>
                <a:spcPct val="120000"/>
              </a:lnSpc>
              <a:buFont typeface="Wingdings" panose="05000000000000000000" pitchFamily="2" charset="2"/>
              <a:buNone/>
              <a:defRPr/>
            </a:pPr>
            <a:endParaRPr lang="en-US" sz="2400" dirty="0">
              <a:latin typeface="Footlight MT Light" panose="0204060206030A020304" pitchFamily="18" charset="0"/>
            </a:endParaRPr>
          </a:p>
          <a:p>
            <a:pPr>
              <a:lnSpc>
                <a:spcPct val="120000"/>
              </a:lnSpc>
              <a:buFont typeface="Wingdings" panose="05000000000000000000" pitchFamily="2" charset="2"/>
              <a:buNone/>
              <a:defRPr/>
            </a:pPr>
            <a:endParaRPr lang="en-US" sz="2400" dirty="0">
              <a:latin typeface="Footlight MT Light" panose="0204060206030A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5CFF7A-9BE4-49DA-977F-7BA549A83408}"/>
              </a:ext>
            </a:extLst>
          </p:cNvPr>
          <p:cNvSpPr>
            <a:spLocks noGrp="1"/>
          </p:cNvSpPr>
          <p:nvPr>
            <p:ph type="title"/>
          </p:nvPr>
        </p:nvSpPr>
        <p:spPr/>
        <p:txBody>
          <a:bodyPr/>
          <a:lstStyle/>
          <a:p>
            <a:pPr>
              <a:defRPr/>
            </a:pPr>
            <a:r>
              <a:rPr lang="en-US" dirty="0">
                <a:solidFill>
                  <a:srgbClr val="FFFF00"/>
                </a:solidFill>
                <a:latin typeface="Footlight MT Light" panose="0204060206030A020304" pitchFamily="18" charset="0"/>
              </a:rPr>
              <a:t>Complications</a:t>
            </a:r>
            <a:r>
              <a:rPr lang="en-US" dirty="0"/>
              <a:t> </a:t>
            </a:r>
          </a:p>
        </p:txBody>
      </p:sp>
      <p:sp>
        <p:nvSpPr>
          <p:cNvPr id="28675" name="Content Placeholder 3">
            <a:extLst>
              <a:ext uri="{FF2B5EF4-FFF2-40B4-BE49-F238E27FC236}">
                <a16:creationId xmlns:a16="http://schemas.microsoft.com/office/drawing/2014/main" id="{3127C8AA-E5B5-4761-A16D-FCEE0FE7A353}"/>
              </a:ext>
            </a:extLst>
          </p:cNvPr>
          <p:cNvSpPr>
            <a:spLocks noGrp="1"/>
          </p:cNvSpPr>
          <p:nvPr>
            <p:ph idx="1"/>
          </p:nvPr>
        </p:nvSpPr>
        <p:spPr/>
        <p:txBody>
          <a:bodyPr/>
          <a:lstStyle/>
          <a:p>
            <a:r>
              <a:rPr lang="en-US" altLang="en-US">
                <a:latin typeface="Footlight MT Light" panose="0204060206030A020304" pitchFamily="18" charset="0"/>
                <a:cs typeface="Tahoma" panose="020B0604030504040204" pitchFamily="34" charset="0"/>
              </a:rPr>
              <a:t>Hydrocephalus due to obstruction of the foramina of Luschka and Magendie or the aqueduct of Sylvius</a:t>
            </a:r>
          </a:p>
          <a:p>
            <a:r>
              <a:rPr lang="en-US" altLang="en-US">
                <a:latin typeface="Footlight MT Light" panose="0204060206030A020304" pitchFamily="18" charset="0"/>
                <a:cs typeface="Tahoma" panose="020B0604030504040204" pitchFamily="34" charset="0"/>
              </a:rPr>
              <a:t>Vasculitis, sometimes causing arterial or venous occlusion and stroke</a:t>
            </a:r>
          </a:p>
          <a:p>
            <a:r>
              <a:rPr lang="en-US" altLang="en-US">
                <a:latin typeface="Footlight MT Light" panose="0204060206030A020304" pitchFamily="18" charset="0"/>
                <a:cs typeface="Tahoma" panose="020B0604030504040204" pitchFamily="34" charset="0"/>
              </a:rPr>
              <a:t>Cranial nerve deficits, particularly of the 2nd, 7th, and 8th cranial nerves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9AB5EB-E06D-4F2B-90BA-59BCAB314054}"/>
              </a:ext>
            </a:extLst>
          </p:cNvPr>
          <p:cNvSpPr>
            <a:spLocks noGrp="1"/>
          </p:cNvSpPr>
          <p:nvPr>
            <p:ph type="title"/>
          </p:nvPr>
        </p:nvSpPr>
        <p:spPr>
          <a:xfrm>
            <a:off x="457200" y="274638"/>
            <a:ext cx="8229600" cy="1282700"/>
          </a:xfrm>
        </p:spPr>
        <p:txBody>
          <a:bodyPr>
            <a:normAutofit fontScale="90000"/>
          </a:bodyPr>
          <a:lstStyle/>
          <a:p>
            <a:pPr algn="ctr">
              <a:defRPr/>
            </a:pPr>
            <a:r>
              <a:rPr lang="en-US" b="1" dirty="0">
                <a:solidFill>
                  <a:srgbClr val="FFFF00"/>
                </a:solidFill>
                <a:latin typeface="Footlight MT Light" panose="0204060206030A020304" pitchFamily="18" charset="0"/>
              </a:rPr>
              <a:t>Diagnosis of chronic cerebral and meningeal infections</a:t>
            </a:r>
          </a:p>
        </p:txBody>
      </p:sp>
      <p:sp>
        <p:nvSpPr>
          <p:cNvPr id="4" name="Content Placeholder 1">
            <a:extLst>
              <a:ext uri="{FF2B5EF4-FFF2-40B4-BE49-F238E27FC236}">
                <a16:creationId xmlns:a16="http://schemas.microsoft.com/office/drawing/2014/main" id="{B13B4EF3-2761-4A71-B507-07B2CD868145}"/>
              </a:ext>
            </a:extLst>
          </p:cNvPr>
          <p:cNvSpPr txBox="1">
            <a:spLocks/>
          </p:cNvSpPr>
          <p:nvPr/>
        </p:nvSpPr>
        <p:spPr>
          <a:xfrm>
            <a:off x="457200" y="1571625"/>
            <a:ext cx="8229600" cy="4572000"/>
          </a:xfrm>
          <a:prstGeom prst="rect">
            <a:avLst/>
          </a:prstGeom>
          <a:noFill/>
        </p:spPr>
        <p:txBody>
          <a:bodyPr/>
          <a:lst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582613" indent="-514350">
              <a:lnSpc>
                <a:spcPct val="150000"/>
              </a:lnSpc>
              <a:buFont typeface="+mj-lt"/>
              <a:buAutoNum type="alphaLcParenR"/>
              <a:defRPr/>
            </a:pPr>
            <a:r>
              <a:rPr lang="en-US" b="1" dirty="0">
                <a:latin typeface="Footlight MT Light" panose="0204060206030A020304" pitchFamily="18" charset="0"/>
              </a:rPr>
              <a:t>History as mentioned  for Brucellosis and Tuberculosis if</a:t>
            </a:r>
          </a:p>
          <a:p>
            <a:pPr marL="582613" indent="-514350">
              <a:lnSpc>
                <a:spcPct val="150000"/>
              </a:lnSpc>
              <a:buFont typeface="+mj-lt"/>
              <a:buAutoNum type="alphaLcParenR"/>
              <a:defRPr/>
            </a:pPr>
            <a:r>
              <a:rPr lang="en-US" b="1" dirty="0">
                <a:latin typeface="Footlight MT Light" panose="0204060206030A020304" pitchFamily="18" charset="0"/>
              </a:rPr>
              <a:t>Clinical examination</a:t>
            </a:r>
          </a:p>
          <a:p>
            <a:pPr marL="582613" indent="-514350">
              <a:lnSpc>
                <a:spcPct val="150000"/>
              </a:lnSpc>
              <a:buFont typeface="+mj-lt"/>
              <a:buAutoNum type="alphaLcParenR"/>
              <a:defRPr/>
            </a:pPr>
            <a:r>
              <a:rPr lang="en-US" b="1" dirty="0">
                <a:latin typeface="Footlight MT Light" panose="0204060206030A020304" pitchFamily="18" charset="0"/>
              </a:rPr>
              <a:t>Imaging by x- ray or MRI or ultrasound</a:t>
            </a:r>
          </a:p>
          <a:p>
            <a:pPr marL="582613" indent="-514350">
              <a:lnSpc>
                <a:spcPct val="150000"/>
              </a:lnSpc>
              <a:buFont typeface="+mj-lt"/>
              <a:buAutoNum type="alphaLcParenR"/>
              <a:defRPr/>
            </a:pPr>
            <a:r>
              <a:rPr lang="en-US" b="1" dirty="0">
                <a:latin typeface="Footlight MT Light" panose="0204060206030A020304" pitchFamily="18" charset="0"/>
              </a:rPr>
              <a:t>Laboratory findings</a:t>
            </a:r>
          </a:p>
          <a:p>
            <a:pPr marL="68263" indent="0">
              <a:buFont typeface="Wingdings" panose="05000000000000000000" pitchFamily="2" charset="2"/>
              <a:buNone/>
              <a:defRPr/>
            </a:pPr>
            <a:endParaRPr lang="en-US" dirty="0">
              <a:latin typeface="Footlight MT Light" panose="0204060206030A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197BD-3515-44A1-A25E-F22FF046B82D}"/>
              </a:ext>
            </a:extLst>
          </p:cNvPr>
          <p:cNvSpPr>
            <a:spLocks noGrp="1"/>
          </p:cNvSpPr>
          <p:nvPr>
            <p:ph type="title"/>
          </p:nvPr>
        </p:nvSpPr>
        <p:spPr>
          <a:xfrm>
            <a:off x="914400" y="512763"/>
            <a:ext cx="7772400" cy="914400"/>
          </a:xfrm>
        </p:spPr>
        <p:txBody>
          <a:bodyPr/>
          <a:lstStyle/>
          <a:p>
            <a:pPr>
              <a:defRPr/>
            </a:pPr>
            <a:endParaRPr lang="en-US"/>
          </a:p>
        </p:txBody>
      </p:sp>
      <p:graphicFrame>
        <p:nvGraphicFramePr>
          <p:cNvPr id="3" name="Table 2">
            <a:extLst>
              <a:ext uri="{FF2B5EF4-FFF2-40B4-BE49-F238E27FC236}">
                <a16:creationId xmlns:a16="http://schemas.microsoft.com/office/drawing/2014/main" id="{28DF1EBA-2363-40A3-8284-6A8AA15843B3}"/>
              </a:ext>
            </a:extLst>
          </p:cNvPr>
          <p:cNvGraphicFramePr>
            <a:graphicFrameLocks noGrp="1"/>
          </p:cNvGraphicFramePr>
          <p:nvPr/>
        </p:nvGraphicFramePr>
        <p:xfrm>
          <a:off x="152400" y="1600200"/>
          <a:ext cx="8839200" cy="36576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323225521"/>
                    </a:ext>
                  </a:extLst>
                </a:gridCol>
                <a:gridCol w="2316480">
                  <a:extLst>
                    <a:ext uri="{9D8B030D-6E8A-4147-A177-3AD203B41FA5}">
                      <a16:colId xmlns:a16="http://schemas.microsoft.com/office/drawing/2014/main" val="1831933487"/>
                    </a:ext>
                  </a:extLst>
                </a:gridCol>
                <a:gridCol w="1767840">
                  <a:extLst>
                    <a:ext uri="{9D8B030D-6E8A-4147-A177-3AD203B41FA5}">
                      <a16:colId xmlns:a16="http://schemas.microsoft.com/office/drawing/2014/main" val="1846013557"/>
                    </a:ext>
                  </a:extLst>
                </a:gridCol>
                <a:gridCol w="1767840">
                  <a:extLst>
                    <a:ext uri="{9D8B030D-6E8A-4147-A177-3AD203B41FA5}">
                      <a16:colId xmlns:a16="http://schemas.microsoft.com/office/drawing/2014/main" val="2251589767"/>
                    </a:ext>
                  </a:extLst>
                </a:gridCol>
                <a:gridCol w="1767840">
                  <a:extLst>
                    <a:ext uri="{9D8B030D-6E8A-4147-A177-3AD203B41FA5}">
                      <a16:colId xmlns:a16="http://schemas.microsoft.com/office/drawing/2014/main" val="3780380011"/>
                    </a:ext>
                  </a:extLst>
                </a:gridCol>
              </a:tblGrid>
              <a:tr h="370840">
                <a:tc>
                  <a:txBody>
                    <a:bodyPr/>
                    <a:lstStyle/>
                    <a:p>
                      <a:endParaRPr lang="en-US" dirty="0"/>
                    </a:p>
                  </a:txBody>
                  <a:tcPr/>
                </a:tc>
                <a:tc>
                  <a:txBody>
                    <a:bodyPr/>
                    <a:lstStyle/>
                    <a:p>
                      <a:r>
                        <a:rPr lang="en-US" dirty="0"/>
                        <a:t>Bacterial meningitis </a:t>
                      </a:r>
                    </a:p>
                  </a:txBody>
                  <a:tcPr/>
                </a:tc>
                <a:tc>
                  <a:txBody>
                    <a:bodyPr/>
                    <a:lstStyle/>
                    <a:p>
                      <a:r>
                        <a:rPr lang="en-US" dirty="0"/>
                        <a:t>Tuberculous </a:t>
                      </a:r>
                    </a:p>
                    <a:p>
                      <a:r>
                        <a:rPr lang="en-US" dirty="0"/>
                        <a:t>Meningitis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Viral meningitis</a:t>
                      </a:r>
                    </a:p>
                    <a:p>
                      <a:endParaRPr lang="en-US" dirty="0"/>
                    </a:p>
                  </a:txBody>
                  <a:tcPr/>
                </a:tc>
                <a:tc>
                  <a:txBody>
                    <a:bodyPr/>
                    <a:lstStyle/>
                    <a:p>
                      <a:r>
                        <a:rPr lang="en-US" dirty="0"/>
                        <a:t>Fungal meningitis </a:t>
                      </a:r>
                    </a:p>
                  </a:txBody>
                  <a:tcPr/>
                </a:tc>
                <a:extLst>
                  <a:ext uri="{0D108BD9-81ED-4DB2-BD59-A6C34878D82A}">
                    <a16:rowId xmlns:a16="http://schemas.microsoft.com/office/drawing/2014/main" val="2957105675"/>
                  </a:ext>
                </a:extLst>
              </a:tr>
              <a:tr h="370840">
                <a:tc>
                  <a:txBody>
                    <a:bodyPr/>
                    <a:lstStyle/>
                    <a:p>
                      <a:r>
                        <a:rPr lang="en-US" dirty="0"/>
                        <a:t>Cell count</a:t>
                      </a:r>
                    </a:p>
                    <a:p>
                      <a:r>
                        <a:rPr lang="en-US" dirty="0"/>
                        <a:t>0-5</a:t>
                      </a:r>
                    </a:p>
                  </a:txBody>
                  <a:tcPr/>
                </a:tc>
                <a:tc>
                  <a:txBody>
                    <a:bodyPr/>
                    <a:lstStyle/>
                    <a:p>
                      <a:r>
                        <a:rPr lang="en-US" dirty="0"/>
                        <a:t>&gt;1000-20000 cell/</a:t>
                      </a:r>
                      <a:r>
                        <a:rPr lang="en-US" dirty="0" err="1"/>
                        <a:t>mcL</a:t>
                      </a:r>
                      <a:r>
                        <a:rPr lang="en-US" dirty="0"/>
                        <a:t> predominantly</a:t>
                      </a:r>
                      <a:r>
                        <a:rPr lang="en-US" baseline="0" dirty="0"/>
                        <a:t> neutrophil; </a:t>
                      </a:r>
                      <a:endParaRPr lang="en-US" dirty="0"/>
                    </a:p>
                  </a:txBody>
                  <a:tcPr/>
                </a:tc>
                <a:tc>
                  <a:txBody>
                    <a:bodyPr/>
                    <a:lstStyle/>
                    <a:p>
                      <a:r>
                        <a:rPr kumimoji="0" lang="en-US" sz="1800" b="0" i="0" u="none" strike="noStrike" kern="1200" cap="none" spc="0" normalizeH="0" baseline="0" noProof="0" dirty="0">
                          <a:ln>
                            <a:noFill/>
                          </a:ln>
                          <a:solidFill>
                            <a:prstClr val="black"/>
                          </a:solidFill>
                          <a:effectLst/>
                          <a:uLnTx/>
                          <a:uFillTx/>
                          <a:latin typeface="+mn-lt"/>
                          <a:ea typeface="+mn-ea"/>
                          <a:cs typeface="+mn-cs"/>
                        </a:rPr>
                        <a:t>100-200o cell/</a:t>
                      </a:r>
                      <a:r>
                        <a:rPr kumimoji="0" lang="en-US" sz="1800" b="0" i="0" u="none" strike="noStrike" kern="1200" cap="none" spc="0" normalizeH="0" baseline="0" noProof="0" dirty="0" err="1">
                          <a:ln>
                            <a:noFill/>
                          </a:ln>
                          <a:solidFill>
                            <a:prstClr val="black"/>
                          </a:solidFill>
                          <a:effectLst/>
                          <a:uLnTx/>
                          <a:uFillTx/>
                          <a:latin typeface="+mn-lt"/>
                          <a:ea typeface="+mn-ea"/>
                          <a:cs typeface="+mn-cs"/>
                        </a:rPr>
                        <a:t>mcL</a:t>
                      </a:r>
                      <a:r>
                        <a:rPr kumimoji="0" lang="en-US" sz="1800" b="0" i="0" u="none" strike="noStrike" kern="1200" cap="none" spc="0" normalizeH="0" baseline="0" noProof="0" dirty="0">
                          <a:ln>
                            <a:noFill/>
                          </a:ln>
                          <a:solidFill>
                            <a:prstClr val="black"/>
                          </a:solidFill>
                          <a:effectLst/>
                          <a:uLnTx/>
                          <a:uFillTx/>
                          <a:latin typeface="+mn-lt"/>
                          <a:ea typeface="+mn-ea"/>
                          <a:cs typeface="+mn-cs"/>
                        </a:rPr>
                        <a:t> predominantly lymphocytes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&lt; 2000 cell/</a:t>
                      </a:r>
                      <a:r>
                        <a:rPr kumimoji="0" lang="en-US" sz="1800" b="0" i="0" u="none" strike="noStrike" kern="1200" cap="none" spc="0" normalizeH="0" baseline="0" noProof="0" dirty="0" err="1">
                          <a:ln>
                            <a:noFill/>
                          </a:ln>
                          <a:solidFill>
                            <a:prstClr val="black"/>
                          </a:solidFill>
                          <a:effectLst/>
                          <a:uLnTx/>
                          <a:uFillTx/>
                          <a:latin typeface="+mn-lt"/>
                          <a:ea typeface="+mn-ea"/>
                          <a:cs typeface="+mn-cs"/>
                        </a:rPr>
                        <a:t>mcL</a:t>
                      </a:r>
                      <a:r>
                        <a:rPr kumimoji="0" lang="en-US" sz="1800" b="0" i="0" u="none" strike="noStrike" kern="1200" cap="none" spc="0" normalizeH="0" baseline="0" noProof="0" dirty="0">
                          <a:ln>
                            <a:noFill/>
                          </a:ln>
                          <a:solidFill>
                            <a:prstClr val="black"/>
                          </a:solidFill>
                          <a:effectLst/>
                          <a:uLnTx/>
                          <a:uFillTx/>
                          <a:latin typeface="+mn-lt"/>
                          <a:ea typeface="+mn-ea"/>
                          <a:cs typeface="+mn-cs"/>
                        </a:rPr>
                        <a:t> predominantly lymphocytes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100-500 cell/</a:t>
                      </a:r>
                      <a:r>
                        <a:rPr kumimoji="0" lang="en-US" sz="1800" b="0" i="0" u="none" strike="noStrike" kern="1200" cap="none" spc="0" normalizeH="0" baseline="0" noProof="0" dirty="0" err="1">
                          <a:ln>
                            <a:noFill/>
                          </a:ln>
                          <a:solidFill>
                            <a:prstClr val="black"/>
                          </a:solidFill>
                          <a:effectLst/>
                          <a:uLnTx/>
                          <a:uFillTx/>
                          <a:latin typeface="+mn-lt"/>
                          <a:ea typeface="+mn-ea"/>
                          <a:cs typeface="+mn-cs"/>
                        </a:rPr>
                        <a:t>mcL</a:t>
                      </a:r>
                      <a:r>
                        <a:rPr kumimoji="0" lang="en-US" sz="1800" b="0" i="0" u="none" strike="noStrike" kern="1200" cap="none" spc="0" normalizeH="0" baseline="0" noProof="0" dirty="0">
                          <a:ln>
                            <a:noFill/>
                          </a:ln>
                          <a:solidFill>
                            <a:prstClr val="black"/>
                          </a:solidFill>
                          <a:effectLst/>
                          <a:uLnTx/>
                          <a:uFillTx/>
                          <a:latin typeface="+mn-lt"/>
                          <a:ea typeface="+mn-ea"/>
                          <a:cs typeface="+mn-cs"/>
                        </a:rPr>
                        <a:t> predominantly lymphocytes </a:t>
                      </a:r>
                    </a:p>
                  </a:txBody>
                  <a:tcPr/>
                </a:tc>
                <a:extLst>
                  <a:ext uri="{0D108BD9-81ED-4DB2-BD59-A6C34878D82A}">
                    <a16:rowId xmlns:a16="http://schemas.microsoft.com/office/drawing/2014/main" val="2351033500"/>
                  </a:ext>
                </a:extLst>
              </a:tr>
              <a:tr h="370840">
                <a:tc>
                  <a:txBody>
                    <a:bodyPr/>
                    <a:lstStyle/>
                    <a:p>
                      <a:r>
                        <a:rPr lang="en-US" dirty="0"/>
                        <a:t>Glucose</a:t>
                      </a:r>
                    </a:p>
                    <a:p>
                      <a:r>
                        <a:rPr lang="en-US" dirty="0"/>
                        <a:t>45-100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&lt;40 mg/dl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(&lt;40% of serum Glucose)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&lt;40 </a:t>
                      </a:r>
                      <a:r>
                        <a:rPr kumimoji="0" lang="en-US" sz="1800" b="0" i="0" u="none" strike="noStrike" kern="1200" cap="none" spc="0" normalizeH="0" baseline="0" noProof="0" dirty="0">
                          <a:ln>
                            <a:noFill/>
                          </a:ln>
                          <a:solidFill>
                            <a:prstClr val="black"/>
                          </a:solidFill>
                          <a:effectLst/>
                          <a:uLnTx/>
                          <a:uFillTx/>
                          <a:latin typeface="+mn-lt"/>
                          <a:ea typeface="+mn-ea"/>
                          <a:cs typeface="+mn-cs"/>
                        </a:rPr>
                        <a:t>mg/dl</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30-70 mg/dl</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30-70 mg/dl</a:t>
                      </a:r>
                    </a:p>
                  </a:txBody>
                  <a:tcPr/>
                </a:tc>
                <a:extLst>
                  <a:ext uri="{0D108BD9-81ED-4DB2-BD59-A6C34878D82A}">
                    <a16:rowId xmlns:a16="http://schemas.microsoft.com/office/drawing/2014/main" val="2584489397"/>
                  </a:ext>
                </a:extLst>
              </a:tr>
              <a:tr h="370840">
                <a:tc>
                  <a:txBody>
                    <a:bodyPr/>
                    <a:lstStyle/>
                    <a:p>
                      <a:r>
                        <a:rPr lang="en-US" dirty="0"/>
                        <a:t>Protein</a:t>
                      </a:r>
                    </a:p>
                    <a:p>
                      <a:r>
                        <a:rPr lang="en-US" dirty="0"/>
                        <a:t>15-50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&gt;250 </a:t>
                      </a:r>
                      <a:r>
                        <a:rPr kumimoji="0" lang="en-US" sz="1800" b="0" i="0" u="none" strike="noStrike" kern="1200" cap="none" spc="0" normalizeH="0" baseline="0" noProof="0" dirty="0">
                          <a:ln>
                            <a:noFill/>
                          </a:ln>
                          <a:solidFill>
                            <a:prstClr val="black"/>
                          </a:solidFill>
                          <a:effectLst/>
                          <a:uLnTx/>
                          <a:uFillTx/>
                          <a:latin typeface="+mn-lt"/>
                          <a:ea typeface="+mn-ea"/>
                          <a:cs typeface="+mn-cs"/>
                        </a:rPr>
                        <a:t>mg/dl</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100-500 </a:t>
                      </a:r>
                      <a:r>
                        <a:rPr kumimoji="0" lang="en-US" sz="1800" b="0" i="0" u="none" strike="noStrike" kern="1200" cap="none" spc="0" normalizeH="0" baseline="0" noProof="0" dirty="0">
                          <a:ln>
                            <a:noFill/>
                          </a:ln>
                          <a:solidFill>
                            <a:prstClr val="black"/>
                          </a:solidFill>
                          <a:effectLst/>
                          <a:uLnTx/>
                          <a:uFillTx/>
                          <a:latin typeface="+mn-lt"/>
                          <a:ea typeface="+mn-ea"/>
                          <a:cs typeface="+mn-cs"/>
                        </a:rPr>
                        <a:t>mg/dl</a:t>
                      </a:r>
                    </a:p>
                    <a:p>
                      <a:endParaRPr lang="en-US" dirty="0"/>
                    </a:p>
                  </a:txBody>
                  <a:tcPr/>
                </a:tc>
                <a:tc>
                  <a:txBody>
                    <a:bodyPr/>
                    <a:lstStyle/>
                    <a:p>
                      <a:r>
                        <a:rPr lang="en-US" dirty="0"/>
                        <a:t>30-150 </a:t>
                      </a:r>
                      <a:r>
                        <a:rPr lang="en-US" baseline="0" dirty="0"/>
                        <a:t>mg/dl</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40-150 mg/dl</a:t>
                      </a:r>
                    </a:p>
                  </a:txBody>
                  <a:tcPr/>
                </a:tc>
                <a:extLst>
                  <a:ext uri="{0D108BD9-81ED-4DB2-BD59-A6C34878D82A}">
                    <a16:rowId xmlns:a16="http://schemas.microsoft.com/office/drawing/2014/main" val="23281465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CE356-FBEA-4D20-BA16-E86ECEA7D87F}"/>
              </a:ext>
            </a:extLst>
          </p:cNvPr>
          <p:cNvSpPr>
            <a:spLocks noGrp="1"/>
          </p:cNvSpPr>
          <p:nvPr>
            <p:ph type="title"/>
          </p:nvPr>
        </p:nvSpPr>
        <p:spPr>
          <a:xfrm>
            <a:off x="228600" y="512763"/>
            <a:ext cx="8458200" cy="914400"/>
          </a:xfrm>
        </p:spPr>
        <p:txBody>
          <a:bodyPr/>
          <a:lstStyle/>
          <a:p>
            <a:pPr>
              <a:defRPr/>
            </a:pPr>
            <a:r>
              <a:rPr lang="en-US" dirty="0">
                <a:solidFill>
                  <a:srgbClr val="FFFF00"/>
                </a:solidFill>
                <a:latin typeface="Footlight MT Light" panose="0204060206030A020304" pitchFamily="18" charset="0"/>
              </a:rPr>
              <a:t>Tuberculosis basilar meningitis</a:t>
            </a:r>
          </a:p>
        </p:txBody>
      </p:sp>
      <p:pic>
        <p:nvPicPr>
          <p:cNvPr id="31747" name="Picture 2">
            <a:extLst>
              <a:ext uri="{FF2B5EF4-FFF2-40B4-BE49-F238E27FC236}">
                <a16:creationId xmlns:a16="http://schemas.microsoft.com/office/drawing/2014/main" id="{BDA985BB-D313-46B8-B072-C02DAC7D87A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444625"/>
            <a:ext cx="63246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3D24F4-9593-4ECB-92B2-DFEC2EC248C1}"/>
              </a:ext>
            </a:extLst>
          </p:cNvPr>
          <p:cNvSpPr>
            <a:spLocks noGrp="1"/>
          </p:cNvSpPr>
          <p:nvPr>
            <p:ph type="title"/>
          </p:nvPr>
        </p:nvSpPr>
        <p:spPr>
          <a:xfrm>
            <a:off x="457200" y="274638"/>
            <a:ext cx="8229600" cy="939800"/>
          </a:xfrm>
        </p:spPr>
        <p:txBody>
          <a:bodyPr/>
          <a:lstStyle/>
          <a:p>
            <a:pPr algn="ctr">
              <a:defRPr/>
            </a:pPr>
            <a:r>
              <a:rPr lang="en-US" b="1" dirty="0">
                <a:solidFill>
                  <a:srgbClr val="FFFF00"/>
                </a:solidFill>
                <a:latin typeface="Footlight MT Light" panose="0204060206030A020304" pitchFamily="18" charset="0"/>
              </a:rPr>
              <a:t>Laboratory Findings</a:t>
            </a:r>
          </a:p>
        </p:txBody>
      </p:sp>
      <p:sp>
        <p:nvSpPr>
          <p:cNvPr id="4" name="Content Placeholder 1">
            <a:extLst>
              <a:ext uri="{FF2B5EF4-FFF2-40B4-BE49-F238E27FC236}">
                <a16:creationId xmlns:a16="http://schemas.microsoft.com/office/drawing/2014/main" id="{F90E2273-21CF-41CB-BD58-F6A2D243C6C6}"/>
              </a:ext>
            </a:extLst>
          </p:cNvPr>
          <p:cNvSpPr txBox="1">
            <a:spLocks/>
          </p:cNvSpPr>
          <p:nvPr/>
        </p:nvSpPr>
        <p:spPr>
          <a:xfrm>
            <a:off x="457200" y="1143000"/>
            <a:ext cx="8229600" cy="5572125"/>
          </a:xfrm>
          <a:prstGeom prst="rect">
            <a:avLst/>
          </a:prstGeom>
          <a:noFill/>
        </p:spPr>
        <p:txBody>
          <a:bodyPr>
            <a:normAutofit fontScale="40000" lnSpcReduction="20000"/>
          </a:bodyPr>
          <a:lst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263" indent="0">
              <a:lnSpc>
                <a:spcPct val="120000"/>
              </a:lnSpc>
              <a:buFont typeface="Wingdings" panose="05000000000000000000" pitchFamily="2" charset="2"/>
              <a:buNone/>
              <a:defRPr/>
            </a:pPr>
            <a:r>
              <a:rPr lang="en-US" sz="7200" b="1" dirty="0">
                <a:latin typeface="Footlight MT Light" panose="0204060206030A020304" pitchFamily="18" charset="0"/>
              </a:rPr>
              <a:t>This is mainly related to the laboratory examination of cerebrospinal fluid including:-</a:t>
            </a:r>
          </a:p>
          <a:p>
            <a:pPr marL="463550" indent="-395288">
              <a:lnSpc>
                <a:spcPct val="120000"/>
              </a:lnSpc>
              <a:buFont typeface="+mj-lt"/>
              <a:buAutoNum type="alphaLcParenR"/>
              <a:defRPr/>
            </a:pPr>
            <a:r>
              <a:rPr lang="en-US" sz="6400" b="1" dirty="0">
                <a:solidFill>
                  <a:schemeClr val="accent3">
                    <a:lumMod val="60000"/>
                    <a:lumOff val="40000"/>
                  </a:schemeClr>
                </a:solidFill>
                <a:latin typeface="Footlight MT Light" panose="0204060206030A020304" pitchFamily="18" charset="0"/>
              </a:rPr>
              <a:t>Collect of 2-5 ml of CSF and checking for the pressure</a:t>
            </a:r>
          </a:p>
          <a:p>
            <a:pPr marL="463550" indent="-395288">
              <a:lnSpc>
                <a:spcPct val="120000"/>
              </a:lnSpc>
              <a:buFont typeface="+mj-lt"/>
              <a:buAutoNum type="alphaLcParenR"/>
              <a:defRPr/>
            </a:pPr>
            <a:r>
              <a:rPr lang="en-US" sz="6400" b="1" dirty="0">
                <a:solidFill>
                  <a:schemeClr val="accent3">
                    <a:lumMod val="60000"/>
                    <a:lumOff val="40000"/>
                  </a:schemeClr>
                </a:solidFill>
                <a:latin typeface="Footlight MT Light" panose="0204060206030A020304" pitchFamily="18" charset="0"/>
              </a:rPr>
              <a:t>Biochemical investigation for :</a:t>
            </a:r>
          </a:p>
          <a:p>
            <a:pPr marL="914400" indent="-450850">
              <a:lnSpc>
                <a:spcPct val="120000"/>
              </a:lnSpc>
              <a:buFont typeface="+mj-lt"/>
              <a:buAutoNum type="arabicPeriod"/>
              <a:defRPr/>
            </a:pPr>
            <a:r>
              <a:rPr lang="en-US" sz="5600" b="1" dirty="0">
                <a:latin typeface="Footlight MT Light" panose="0204060206030A020304" pitchFamily="18" charset="0"/>
              </a:rPr>
              <a:t>Total protein </a:t>
            </a:r>
          </a:p>
          <a:p>
            <a:pPr marL="914400" indent="-450850">
              <a:lnSpc>
                <a:spcPct val="120000"/>
              </a:lnSpc>
              <a:buFont typeface="+mj-lt"/>
              <a:buAutoNum type="arabicPeriod"/>
              <a:defRPr/>
            </a:pPr>
            <a:r>
              <a:rPr lang="en-US" sz="5600" b="1" dirty="0">
                <a:latin typeface="Footlight MT Light" panose="0204060206030A020304" pitchFamily="18" charset="0"/>
              </a:rPr>
              <a:t>Glucose level in comparison to the  serum glucose level</a:t>
            </a:r>
          </a:p>
          <a:p>
            <a:pPr marL="463550" indent="-395288">
              <a:lnSpc>
                <a:spcPct val="120000"/>
              </a:lnSpc>
              <a:buFont typeface="+mj-lt"/>
              <a:buAutoNum type="alphaLcParenR"/>
              <a:defRPr/>
            </a:pPr>
            <a:r>
              <a:rPr lang="en-US" sz="7200" b="1" dirty="0">
                <a:solidFill>
                  <a:schemeClr val="accent3">
                    <a:lumMod val="60000"/>
                    <a:lumOff val="40000"/>
                  </a:schemeClr>
                </a:solidFill>
                <a:latin typeface="Footlight MT Light" panose="0204060206030A020304" pitchFamily="18" charset="0"/>
              </a:rPr>
              <a:t>Microscopy:</a:t>
            </a:r>
          </a:p>
          <a:p>
            <a:pPr marL="914400" indent="-450850">
              <a:lnSpc>
                <a:spcPct val="120000"/>
              </a:lnSpc>
              <a:buFont typeface="+mj-lt"/>
              <a:buAutoNum type="arabicPeriod"/>
              <a:defRPr/>
            </a:pPr>
            <a:r>
              <a:rPr lang="en-US" sz="5600" b="1" dirty="0">
                <a:latin typeface="Footlight MT Light" panose="0204060206030A020304" pitchFamily="18" charset="0"/>
              </a:rPr>
              <a:t>Presence of organism</a:t>
            </a:r>
          </a:p>
          <a:p>
            <a:pPr marL="914400" indent="-450850">
              <a:lnSpc>
                <a:spcPct val="120000"/>
              </a:lnSpc>
              <a:buFont typeface="+mj-lt"/>
              <a:buAutoNum type="arabicPeriod"/>
              <a:defRPr/>
            </a:pPr>
            <a:r>
              <a:rPr lang="en-US" sz="5600" b="1" dirty="0">
                <a:latin typeface="Footlight MT Light" panose="0204060206030A020304" pitchFamily="18" charset="0"/>
              </a:rPr>
              <a:t>Total white cell count</a:t>
            </a:r>
          </a:p>
          <a:p>
            <a:pPr marL="914400" indent="-450850">
              <a:lnSpc>
                <a:spcPct val="120000"/>
              </a:lnSpc>
              <a:buFont typeface="+mj-lt"/>
              <a:buAutoNum type="arabicPeriod"/>
              <a:defRPr/>
            </a:pPr>
            <a:r>
              <a:rPr lang="en-US" sz="5600" b="1" dirty="0">
                <a:latin typeface="Footlight MT Light" panose="0204060206030A020304" pitchFamily="18" charset="0"/>
              </a:rPr>
              <a:t>Differential count mainly for:-</a:t>
            </a:r>
          </a:p>
          <a:p>
            <a:pPr marL="1377950" indent="-463550">
              <a:lnSpc>
                <a:spcPct val="120000"/>
              </a:lnSpc>
              <a:buFont typeface="+mj-lt"/>
              <a:buAutoNum type="alphaLcParenR"/>
              <a:defRPr/>
            </a:pPr>
            <a:r>
              <a:rPr lang="en-US" sz="5600" b="1" dirty="0">
                <a:latin typeface="Footlight MT Light" panose="0204060206030A020304" pitchFamily="18" charset="0"/>
              </a:rPr>
              <a:t>Lymphocytes</a:t>
            </a:r>
            <a:r>
              <a:rPr lang="en-US" sz="5600" b="1" dirty="0">
                <a:latin typeface="Footlight MT Light" panose="0204060206030A020304" pitchFamily="18" charset="0"/>
                <a:sym typeface="Wingdings" panose="05000000000000000000" pitchFamily="2" charset="2"/>
              </a:rPr>
              <a:t> Neutrophil </a:t>
            </a:r>
            <a:endParaRPr lang="en-US" sz="5600" b="1" dirty="0">
              <a:latin typeface="Footlight MT Light" panose="0204060206030A020304" pitchFamily="18" charset="0"/>
            </a:endParaRPr>
          </a:p>
          <a:p>
            <a:pPr marL="1377950" indent="-463550">
              <a:lnSpc>
                <a:spcPct val="120000"/>
              </a:lnSpc>
              <a:buFont typeface="+mj-lt"/>
              <a:buAutoNum type="alphaLcParenR"/>
              <a:defRPr/>
            </a:pPr>
            <a:r>
              <a:rPr lang="en-US" sz="5600" b="1" dirty="0">
                <a:latin typeface="Footlight MT Light" panose="0204060206030A020304" pitchFamily="18" charset="0"/>
              </a:rPr>
              <a:t>Polymorphic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DD4A63-7CA6-4F53-BE69-E06F4E867A38}"/>
              </a:ext>
            </a:extLst>
          </p:cNvPr>
          <p:cNvSpPr>
            <a:spLocks noGrp="1"/>
          </p:cNvSpPr>
          <p:nvPr>
            <p:ph type="title"/>
          </p:nvPr>
        </p:nvSpPr>
        <p:spPr>
          <a:xfrm>
            <a:off x="457200" y="38100"/>
            <a:ext cx="8229600" cy="1143000"/>
          </a:xfrm>
        </p:spPr>
        <p:txBody>
          <a:bodyPr/>
          <a:lstStyle/>
          <a:p>
            <a:pPr algn="ctr">
              <a:defRPr/>
            </a:pPr>
            <a:r>
              <a:rPr lang="en-US" sz="2800" b="1" dirty="0">
                <a:solidFill>
                  <a:srgbClr val="FFFF00"/>
                </a:solidFill>
                <a:latin typeface="Footlight MT Light" panose="0204060206030A020304" pitchFamily="18" charset="0"/>
              </a:rPr>
              <a:t>As in acute pyogenic infections, in chronic cerebral and meningeal infections the following CSF finding will be as follows</a:t>
            </a:r>
            <a:endParaRPr lang="ar-SA" sz="2800" b="1" dirty="0">
              <a:solidFill>
                <a:srgbClr val="FFFF00"/>
              </a:solidFill>
              <a:latin typeface="Footlight MT Light" panose="0204060206030A020304" pitchFamily="18" charset="0"/>
            </a:endParaRPr>
          </a:p>
        </p:txBody>
      </p:sp>
      <p:sp>
        <p:nvSpPr>
          <p:cNvPr id="4" name="Content Placeholder 1">
            <a:extLst>
              <a:ext uri="{FF2B5EF4-FFF2-40B4-BE49-F238E27FC236}">
                <a16:creationId xmlns:a16="http://schemas.microsoft.com/office/drawing/2014/main" id="{C2705564-A9B4-4F28-AA08-8BB071AA50E3}"/>
              </a:ext>
            </a:extLst>
          </p:cNvPr>
          <p:cNvSpPr txBox="1">
            <a:spLocks/>
          </p:cNvSpPr>
          <p:nvPr/>
        </p:nvSpPr>
        <p:spPr>
          <a:xfrm>
            <a:off x="457200" y="1600200"/>
            <a:ext cx="8229600" cy="4684713"/>
          </a:xfrm>
          <a:prstGeom prst="rect">
            <a:avLst/>
          </a:prstGeom>
          <a:noFill/>
        </p:spPr>
        <p:txBody>
          <a:bodyPr/>
          <a:lst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525463" indent="-457200">
              <a:buFont typeface="+mj-lt"/>
              <a:buAutoNum type="alphaLcParenR"/>
              <a:defRPr/>
            </a:pPr>
            <a:r>
              <a:rPr lang="en-US" sz="2400" b="1" dirty="0">
                <a:latin typeface="Footlight MT Light" panose="0204060206030A020304" pitchFamily="18" charset="0"/>
              </a:rPr>
              <a:t>Increased CSF pressure indicating increased intra cranial pressure common with TB</a:t>
            </a:r>
          </a:p>
          <a:p>
            <a:pPr marL="525463" indent="-457200">
              <a:buFont typeface="+mj-lt"/>
              <a:buAutoNum type="alphaLcParenR"/>
              <a:defRPr/>
            </a:pPr>
            <a:r>
              <a:rPr lang="en-US" sz="2400" b="1" dirty="0">
                <a:latin typeface="Footlight MT Light" panose="0204060206030A020304" pitchFamily="18" charset="0"/>
              </a:rPr>
              <a:t>Increased protein level due to presence of inflammatory substance, dead organism, protein and WBC</a:t>
            </a:r>
          </a:p>
          <a:p>
            <a:pPr marL="525463" indent="-457200">
              <a:buFont typeface="+mj-lt"/>
              <a:buAutoNum type="alphaLcParenR"/>
              <a:defRPr/>
            </a:pPr>
            <a:r>
              <a:rPr lang="en-US" sz="2400" b="1" dirty="0">
                <a:latin typeface="Footlight MT Light" panose="0204060206030A020304" pitchFamily="18" charset="0"/>
              </a:rPr>
              <a:t>Reduced glucose level ( Normally is 2/3 of serum glucose level)</a:t>
            </a:r>
          </a:p>
          <a:p>
            <a:pPr marL="525463" indent="-457200">
              <a:buFont typeface="+mj-lt"/>
              <a:buAutoNum type="alphaLcParenR"/>
              <a:defRPr/>
            </a:pPr>
            <a:r>
              <a:rPr lang="en-US" sz="2400" b="1" dirty="0">
                <a:latin typeface="Footlight MT Light" panose="0204060206030A020304" pitchFamily="18" charset="0"/>
              </a:rPr>
              <a:t>Increased local white cell count but in chronic infection the differential shows </a:t>
            </a:r>
            <a:r>
              <a:rPr lang="en-US" sz="2400" b="1" i="1" u="sng" dirty="0">
                <a:latin typeface="Footlight MT Light" panose="0204060206030A020304" pitchFamily="18" charset="0"/>
              </a:rPr>
              <a:t>lymphocytosis</a:t>
            </a:r>
            <a:r>
              <a:rPr lang="en-US" sz="2400" b="1" dirty="0">
                <a:latin typeface="Footlight MT Light" panose="0204060206030A020304" pitchFamily="18" charset="0"/>
              </a:rPr>
              <a:t> </a:t>
            </a:r>
          </a:p>
          <a:p>
            <a:pPr marL="525463" indent="-457200">
              <a:buFont typeface="+mj-lt"/>
              <a:buAutoNum type="alphaLcParenR"/>
              <a:defRPr/>
            </a:pPr>
            <a:r>
              <a:rPr lang="en-US" sz="2400" b="1" dirty="0">
                <a:latin typeface="Footlight MT Light" panose="0204060206030A020304" pitchFamily="18" charset="0"/>
              </a:rPr>
              <a:t>Gram stain can same time rarely shows causative organism</a:t>
            </a:r>
          </a:p>
          <a:p>
            <a:pPr marL="525463" indent="-457200">
              <a:buFont typeface="+mj-lt"/>
              <a:buAutoNum type="alphaLcParenR"/>
              <a:defRPr/>
            </a:pPr>
            <a:r>
              <a:rPr lang="en-US" sz="2400" b="1" dirty="0">
                <a:latin typeface="Footlight MT Light" panose="0204060206030A020304" pitchFamily="18" charset="0"/>
              </a:rPr>
              <a:t>Z-N  Stain can show AFB of T.B</a:t>
            </a:r>
          </a:p>
          <a:p>
            <a:pPr marL="525463" indent="-457200">
              <a:buFont typeface="+mj-lt"/>
              <a:buAutoNum type="alphaLcParenR"/>
              <a:defRPr/>
            </a:pPr>
            <a:r>
              <a:rPr lang="en-US" sz="2400" b="1" dirty="0">
                <a:latin typeface="Footlight MT Light" panose="0204060206030A020304" pitchFamily="18" charset="0"/>
              </a:rPr>
              <a:t>Modified Z-N can show </a:t>
            </a:r>
            <a:r>
              <a:rPr lang="en-US" sz="2400" b="1" i="1" dirty="0" err="1">
                <a:latin typeface="Footlight MT Light" panose="0204060206030A020304" pitchFamily="18" charset="0"/>
              </a:rPr>
              <a:t>Nocardia</a:t>
            </a:r>
            <a:r>
              <a:rPr lang="en-US" sz="2400" b="1" dirty="0">
                <a:latin typeface="Footlight MT Light" panose="0204060206030A020304" pitchFamily="18" charset="0"/>
              </a:rPr>
              <a:t>  </a:t>
            </a:r>
          </a:p>
          <a:p>
            <a:pPr marL="68263" indent="0">
              <a:buFont typeface="Wingdings" panose="05000000000000000000" pitchFamily="2" charset="2"/>
              <a:buNone/>
              <a:defRPr/>
            </a:pPr>
            <a:endParaRPr lang="ar-SA" sz="2400" b="1" dirty="0">
              <a:latin typeface="Footlight MT Light" panose="0204060206030A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0EF4E8-B4EE-4735-9A7A-1459463CDADF}"/>
              </a:ext>
            </a:extLst>
          </p:cNvPr>
          <p:cNvSpPr>
            <a:spLocks noGrp="1"/>
          </p:cNvSpPr>
          <p:nvPr>
            <p:ph type="title"/>
          </p:nvPr>
        </p:nvSpPr>
        <p:spPr>
          <a:xfrm>
            <a:off x="468313" y="333375"/>
            <a:ext cx="8229600" cy="1143000"/>
          </a:xfrm>
        </p:spPr>
        <p:txBody>
          <a:bodyPr/>
          <a:lstStyle/>
          <a:p>
            <a:pPr algn="ctr">
              <a:defRPr/>
            </a:pPr>
            <a:r>
              <a:rPr lang="en-US" b="1" dirty="0">
                <a:solidFill>
                  <a:srgbClr val="FFFF00"/>
                </a:solidFill>
                <a:latin typeface="Footlight MT Light" panose="0204060206030A020304" pitchFamily="18" charset="0"/>
              </a:rPr>
              <a:t>Diagnosis continued </a:t>
            </a:r>
            <a:endParaRPr lang="ar-SA" b="1" dirty="0">
              <a:solidFill>
                <a:srgbClr val="FFFF00"/>
              </a:solidFill>
              <a:latin typeface="Footlight MT Light" panose="0204060206030A020304" pitchFamily="18" charset="0"/>
            </a:endParaRPr>
          </a:p>
        </p:txBody>
      </p:sp>
      <p:sp>
        <p:nvSpPr>
          <p:cNvPr id="36867" name="Content Placeholder 1">
            <a:extLst>
              <a:ext uri="{FF2B5EF4-FFF2-40B4-BE49-F238E27FC236}">
                <a16:creationId xmlns:a16="http://schemas.microsoft.com/office/drawing/2014/main" id="{590A874F-6CED-41D7-A373-35F51B1D9C78}"/>
              </a:ext>
            </a:extLst>
          </p:cNvPr>
          <p:cNvSpPr txBox="1">
            <a:spLocks/>
          </p:cNvSpPr>
          <p:nvPr/>
        </p:nvSpPr>
        <p:spPr bwMode="auto">
          <a:xfrm>
            <a:off x="465138" y="1476375"/>
            <a:ext cx="8229600"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82613" indent="-514350">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cs typeface="Tahoma" panose="020B0604030504040204" pitchFamily="34" charset="0"/>
              </a:defRPr>
            </a:lvl1pPr>
            <a:lvl2pPr marL="739775"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cs typeface="Tahoma" panose="020B0604030504040204" pitchFamily="34" charset="0"/>
              </a:defRPr>
            </a:lvl2pPr>
            <a:lvl3pPr marL="995363"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cs typeface="Tahoma" panose="020B0604030504040204" pitchFamily="34" charset="0"/>
              </a:defRPr>
            </a:lvl3pPr>
            <a:lvl4pPr marL="1260475"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cs typeface="Tahoma" panose="020B0604030504040204" pitchFamily="34" charset="0"/>
              </a:defRPr>
            </a:lvl4pPr>
            <a:lvl5pPr marL="1481138" indent="-20955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5pPr>
            <a:lvl6pPr marL="19383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6pPr>
            <a:lvl7pPr marL="23955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7pPr>
            <a:lvl8pPr marL="28527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8pPr>
            <a:lvl9pPr marL="33099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9pPr>
          </a:lstStyle>
          <a:p>
            <a:pPr>
              <a:buFont typeface="Consolas" panose="020B0609020204030204" pitchFamily="49" charset="0"/>
              <a:buAutoNum type="alphaLcParenR" startAt="7"/>
            </a:pPr>
            <a:r>
              <a:rPr lang="en-US" altLang="en-US" b="1">
                <a:latin typeface="Footlight MT Light" panose="0204060206030A020304" pitchFamily="18" charset="0"/>
                <a:cs typeface="Arial" panose="020B0604020202020204" pitchFamily="34" charset="0"/>
              </a:rPr>
              <a:t>VDRL and other serological  causes  for syphilis</a:t>
            </a:r>
          </a:p>
          <a:p>
            <a:pPr>
              <a:buFont typeface="Consolas" panose="020B0609020204030204" pitchFamily="49" charset="0"/>
              <a:buAutoNum type="alphaLcParenR" startAt="7"/>
            </a:pPr>
            <a:r>
              <a:rPr lang="en-US" altLang="en-US" b="1">
                <a:latin typeface="Footlight MT Light" panose="0204060206030A020304" pitchFamily="18" charset="0"/>
                <a:cs typeface="Arial" panose="020B0604020202020204" pitchFamily="34" charset="0"/>
              </a:rPr>
              <a:t>Wet preparation of CSF for fungal and parasite</a:t>
            </a:r>
          </a:p>
          <a:p>
            <a:pPr>
              <a:buFont typeface="Consolas" panose="020B0609020204030204" pitchFamily="49" charset="0"/>
              <a:buAutoNum type="alphaLcParenR" startAt="7"/>
            </a:pPr>
            <a:r>
              <a:rPr lang="en-US" altLang="en-US" b="1">
                <a:latin typeface="Footlight MT Light" panose="0204060206030A020304" pitchFamily="18" charset="0"/>
                <a:cs typeface="Arial" panose="020B0604020202020204" pitchFamily="34" charset="0"/>
              </a:rPr>
              <a:t>India ink for Cryptococcus neoforman</a:t>
            </a:r>
          </a:p>
          <a:p>
            <a:pPr>
              <a:buFont typeface="Consolas" panose="020B0609020204030204" pitchFamily="49" charset="0"/>
              <a:buAutoNum type="alphaLcParenR" startAt="7"/>
            </a:pPr>
            <a:r>
              <a:rPr lang="en-US" altLang="en-US" b="1">
                <a:latin typeface="Footlight MT Light" panose="0204060206030A020304" pitchFamily="18" charset="0"/>
                <a:cs typeface="Arial" panose="020B0604020202020204" pitchFamily="34" charset="0"/>
              </a:rPr>
              <a:t>Culture for CSF for </a:t>
            </a:r>
            <a:r>
              <a:rPr lang="en-US" altLang="en-US" b="1" i="1">
                <a:latin typeface="Footlight MT Light" panose="0204060206030A020304" pitchFamily="18" charset="0"/>
                <a:cs typeface="Arial" panose="020B0604020202020204" pitchFamily="34" charset="0"/>
              </a:rPr>
              <a:t>Brucella</a:t>
            </a:r>
            <a:r>
              <a:rPr lang="en-US" altLang="en-US" b="1">
                <a:latin typeface="Footlight MT Light" panose="0204060206030A020304" pitchFamily="18" charset="0"/>
                <a:cs typeface="Arial" panose="020B0604020202020204" pitchFamily="34" charset="0"/>
              </a:rPr>
              <a:t>, T.B </a:t>
            </a:r>
            <a:r>
              <a:rPr lang="en-US" altLang="en-US" b="1" i="1">
                <a:latin typeface="Footlight MT Light" panose="0204060206030A020304" pitchFamily="18" charset="0"/>
                <a:cs typeface="Arial" panose="020B0604020202020204" pitchFamily="34" charset="0"/>
              </a:rPr>
              <a:t>Mycobacterium tuberculosis</a:t>
            </a:r>
            <a:r>
              <a:rPr lang="en-US" altLang="en-US" b="1">
                <a:latin typeface="Footlight MT Light" panose="0204060206030A020304" pitchFamily="18" charset="0"/>
                <a:cs typeface="Arial" panose="020B0604020202020204" pitchFamily="34" charset="0"/>
              </a:rPr>
              <a:t>, </a:t>
            </a:r>
            <a:r>
              <a:rPr lang="en-US" altLang="en-US" b="1" i="1">
                <a:latin typeface="Footlight MT Light" panose="0204060206030A020304" pitchFamily="18" charset="0"/>
                <a:cs typeface="Arial" panose="020B0604020202020204" pitchFamily="34" charset="0"/>
              </a:rPr>
              <a:t>Leplospira </a:t>
            </a:r>
            <a:r>
              <a:rPr lang="en-US" altLang="en-US" b="1">
                <a:latin typeface="Footlight MT Light" panose="0204060206030A020304" pitchFamily="18" charset="0"/>
                <a:cs typeface="Arial" panose="020B0604020202020204" pitchFamily="34" charset="0"/>
              </a:rPr>
              <a:t>other Bacteria</a:t>
            </a:r>
            <a:endParaRPr lang="ar-SA" altLang="en-US" b="1">
              <a:latin typeface="Footlight MT Light" panose="0204060206030A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6E1999-CF81-4FB5-94EE-0C36CB86DD59}"/>
              </a:ext>
            </a:extLst>
          </p:cNvPr>
          <p:cNvSpPr>
            <a:spLocks noGrp="1"/>
          </p:cNvSpPr>
          <p:nvPr>
            <p:ph type="title"/>
          </p:nvPr>
        </p:nvSpPr>
        <p:spPr>
          <a:xfrm>
            <a:off x="457200" y="274638"/>
            <a:ext cx="8229600" cy="1209675"/>
          </a:xfrm>
        </p:spPr>
        <p:txBody>
          <a:bodyPr>
            <a:normAutofit/>
          </a:bodyPr>
          <a:lstStyle/>
          <a:p>
            <a:pPr algn="ctr">
              <a:defRPr/>
            </a:pPr>
            <a:r>
              <a:rPr lang="en-US" sz="3200" b="1" dirty="0">
                <a:solidFill>
                  <a:srgbClr val="FFFF00"/>
                </a:solidFill>
                <a:latin typeface="Footlight MT Light" panose="0204060206030A020304" pitchFamily="18" charset="0"/>
              </a:rPr>
              <a:t>Diagnosis of cerebral and meningitis Tuberculosis and Brucellosis</a:t>
            </a:r>
            <a:endParaRPr lang="ar-SA" sz="3200" b="1" dirty="0">
              <a:solidFill>
                <a:srgbClr val="FFFF00"/>
              </a:solidFill>
              <a:latin typeface="Footlight MT Light" panose="0204060206030A020304" pitchFamily="18" charset="0"/>
            </a:endParaRPr>
          </a:p>
        </p:txBody>
      </p:sp>
      <p:sp>
        <p:nvSpPr>
          <p:cNvPr id="4" name="Content Placeholder 1">
            <a:extLst>
              <a:ext uri="{FF2B5EF4-FFF2-40B4-BE49-F238E27FC236}">
                <a16:creationId xmlns:a16="http://schemas.microsoft.com/office/drawing/2014/main" id="{CB1EFD37-5632-4FFE-9EA7-0FF7F0B3EC27}"/>
              </a:ext>
            </a:extLst>
          </p:cNvPr>
          <p:cNvSpPr txBox="1">
            <a:spLocks/>
          </p:cNvSpPr>
          <p:nvPr/>
        </p:nvSpPr>
        <p:spPr>
          <a:xfrm>
            <a:off x="457200" y="1676400"/>
            <a:ext cx="8229600" cy="4525963"/>
          </a:xfrm>
          <a:prstGeom prst="rect">
            <a:avLst/>
          </a:prstGeom>
          <a:noFill/>
        </p:spPr>
        <p:txBody>
          <a:bodyPr>
            <a:normAutofit fontScale="77500" lnSpcReduction="20000"/>
          </a:bodyPr>
          <a:lst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582613" indent="-514350">
              <a:lnSpc>
                <a:spcPct val="120000"/>
              </a:lnSpc>
              <a:buFont typeface="+mj-lt"/>
              <a:buAutoNum type="alphaLcParenR"/>
              <a:defRPr/>
            </a:pPr>
            <a:r>
              <a:rPr lang="en-US" b="1" dirty="0" err="1">
                <a:latin typeface="Footlight MT Light" panose="0204060206030A020304" pitchFamily="18" charset="0"/>
              </a:rPr>
              <a:t>Mantoux</a:t>
            </a:r>
            <a:r>
              <a:rPr lang="en-US" b="1" dirty="0">
                <a:latin typeface="Footlight MT Light" panose="0204060206030A020304" pitchFamily="18" charset="0"/>
              </a:rPr>
              <a:t> test, Tuberculin skin test(TST)</a:t>
            </a:r>
          </a:p>
          <a:p>
            <a:pPr marL="582613" indent="-514350">
              <a:lnSpc>
                <a:spcPct val="120000"/>
              </a:lnSpc>
              <a:buFont typeface="+mj-lt"/>
              <a:buAutoNum type="alphaLcParenR"/>
              <a:defRPr/>
            </a:pPr>
            <a:r>
              <a:rPr lang="en-US" b="1" dirty="0">
                <a:latin typeface="Footlight MT Light" panose="0204060206030A020304" pitchFamily="18" charset="0"/>
              </a:rPr>
              <a:t>Chest x-ray for primary focus</a:t>
            </a:r>
          </a:p>
          <a:p>
            <a:pPr marL="582613" indent="-514350">
              <a:lnSpc>
                <a:spcPct val="120000"/>
              </a:lnSpc>
              <a:buFont typeface="+mj-lt"/>
              <a:buAutoNum type="alphaLcParenR"/>
              <a:defRPr/>
            </a:pPr>
            <a:r>
              <a:rPr lang="en-US" b="1" dirty="0">
                <a:latin typeface="Footlight MT Light" panose="0204060206030A020304" pitchFamily="18" charset="0"/>
              </a:rPr>
              <a:t>CSF microscopy for AFB &lt; 30%</a:t>
            </a:r>
          </a:p>
          <a:p>
            <a:pPr marL="582613" indent="-514350">
              <a:lnSpc>
                <a:spcPct val="120000"/>
              </a:lnSpc>
              <a:buFont typeface="+mj-lt"/>
              <a:buAutoNum type="alphaLcParenR"/>
              <a:defRPr/>
            </a:pPr>
            <a:r>
              <a:rPr lang="en-US" b="1" dirty="0">
                <a:latin typeface="Footlight MT Light" panose="0204060206030A020304" pitchFamily="18" charset="0"/>
              </a:rPr>
              <a:t>CSF culture an solid medium L.J and fluid  medium 70%</a:t>
            </a:r>
          </a:p>
          <a:p>
            <a:pPr marL="582613" indent="-514350">
              <a:lnSpc>
                <a:spcPct val="120000"/>
              </a:lnSpc>
              <a:buFont typeface="+mj-lt"/>
              <a:buAutoNum type="alphaLcParenR"/>
              <a:defRPr/>
            </a:pPr>
            <a:r>
              <a:rPr lang="en-US" b="1" dirty="0">
                <a:latin typeface="Footlight MT Light" panose="0204060206030A020304" pitchFamily="18" charset="0"/>
              </a:rPr>
              <a:t>PCR or other molecular biopsy test for presence of bacterial element 50-70%</a:t>
            </a:r>
          </a:p>
          <a:p>
            <a:pPr marL="582613" indent="-514350">
              <a:lnSpc>
                <a:spcPct val="120000"/>
              </a:lnSpc>
              <a:buFont typeface="+mj-lt"/>
              <a:buAutoNum type="alphaLcParenR"/>
              <a:defRPr/>
            </a:pPr>
            <a:r>
              <a:rPr lang="en-US" b="1" dirty="0">
                <a:latin typeface="Footlight MT Light" panose="0204060206030A020304" pitchFamily="18" charset="0"/>
              </a:rPr>
              <a:t>Culture of CSF for </a:t>
            </a:r>
            <a:r>
              <a:rPr lang="en-US" b="1" dirty="0" err="1">
                <a:latin typeface="Footlight MT Light" panose="0204060206030A020304" pitchFamily="18" charset="0"/>
              </a:rPr>
              <a:t>Brucella</a:t>
            </a:r>
            <a:endParaRPr lang="en-US" b="1" dirty="0">
              <a:latin typeface="Footlight MT Light" panose="0204060206030A020304" pitchFamily="18" charset="0"/>
            </a:endParaRPr>
          </a:p>
          <a:p>
            <a:pPr marL="582613" indent="-514350">
              <a:lnSpc>
                <a:spcPct val="120000"/>
              </a:lnSpc>
              <a:buFont typeface="+mj-lt"/>
              <a:buAutoNum type="alphaLcParenR"/>
              <a:defRPr/>
            </a:pPr>
            <a:r>
              <a:rPr lang="en-US" b="1" dirty="0">
                <a:latin typeface="Footlight MT Light" panose="0204060206030A020304" pitchFamily="18" charset="0"/>
              </a:rPr>
              <a:t>Serology for </a:t>
            </a:r>
            <a:r>
              <a:rPr lang="en-US" b="1" dirty="0" err="1">
                <a:latin typeface="Footlight MT Light" panose="0204060206030A020304" pitchFamily="18" charset="0"/>
              </a:rPr>
              <a:t>Brucella</a:t>
            </a:r>
            <a:endParaRPr lang="en-US" b="1" dirty="0">
              <a:latin typeface="Footlight MT Light" panose="0204060206030A020304" pitchFamily="18" charset="0"/>
            </a:endParaRPr>
          </a:p>
          <a:p>
            <a:pPr marL="68263" indent="0">
              <a:lnSpc>
                <a:spcPct val="120000"/>
              </a:lnSpc>
              <a:buFont typeface="Wingdings" panose="05000000000000000000" pitchFamily="2" charset="2"/>
              <a:buNone/>
              <a:defRPr/>
            </a:pPr>
            <a:r>
              <a:rPr lang="en-US" b="1" dirty="0">
                <a:latin typeface="Footlight MT Light" panose="0204060206030A020304" pitchFamily="18" charset="0"/>
              </a:rPr>
              <a:t>Combination of these finding with clinical history and examination finding</a:t>
            </a:r>
            <a:endParaRPr lang="ar-SA" b="1" dirty="0">
              <a:latin typeface="Footlight MT Light" panose="0204060206030A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96E92-87E1-44EA-AE9D-AF2E43DAECB3}"/>
              </a:ext>
            </a:extLst>
          </p:cNvPr>
          <p:cNvSpPr>
            <a:spLocks noGrp="1"/>
          </p:cNvSpPr>
          <p:nvPr>
            <p:ph type="title"/>
          </p:nvPr>
        </p:nvSpPr>
        <p:spPr/>
        <p:txBody>
          <a:bodyPr/>
          <a:lstStyle/>
          <a:p>
            <a:pPr>
              <a:defRPr/>
            </a:pPr>
            <a:r>
              <a:rPr lang="en-US" dirty="0">
                <a:solidFill>
                  <a:srgbClr val="FFFF00"/>
                </a:solidFill>
                <a:latin typeface="Footlight MT Light" panose="0204060206030A020304" pitchFamily="18" charset="0"/>
              </a:rPr>
              <a:t>Objectives </a:t>
            </a:r>
          </a:p>
        </p:txBody>
      </p:sp>
      <p:sp>
        <p:nvSpPr>
          <p:cNvPr id="15363" name="Content Placeholder 2">
            <a:extLst>
              <a:ext uri="{FF2B5EF4-FFF2-40B4-BE49-F238E27FC236}">
                <a16:creationId xmlns:a16="http://schemas.microsoft.com/office/drawing/2014/main" id="{C27FE899-39D5-4EA6-9976-6D2F70934216}"/>
              </a:ext>
            </a:extLst>
          </p:cNvPr>
          <p:cNvSpPr>
            <a:spLocks noGrp="1"/>
          </p:cNvSpPr>
          <p:nvPr>
            <p:ph idx="1"/>
          </p:nvPr>
        </p:nvSpPr>
        <p:spPr>
          <a:xfrm>
            <a:off x="685800" y="1462088"/>
            <a:ext cx="8077200" cy="4572000"/>
          </a:xfrm>
        </p:spPr>
        <p:txBody>
          <a:bodyPr/>
          <a:lstStyle/>
          <a:p>
            <a:r>
              <a:rPr lang="en-US" altLang="en-US" sz="2400">
                <a:latin typeface="Footlight MT Light" panose="0204060206030A020304" pitchFamily="18" charset="0"/>
                <a:cs typeface="Tahoma" panose="020B0604030504040204" pitchFamily="34" charset="0"/>
              </a:rPr>
              <a:t>Identify the epidemiology and risk factors for chronic meningitis </a:t>
            </a:r>
          </a:p>
          <a:p>
            <a:r>
              <a:rPr lang="en-US" altLang="en-US" sz="2400">
                <a:latin typeface="Footlight MT Light" panose="0204060206030A020304" pitchFamily="18" charset="0"/>
                <a:cs typeface="Tahoma" panose="020B0604030504040204" pitchFamily="34" charset="0"/>
              </a:rPr>
              <a:t>Define chronic meningitis and the various causes of chronic meningitis</a:t>
            </a:r>
          </a:p>
          <a:p>
            <a:r>
              <a:rPr lang="en-US" altLang="en-US" sz="2400">
                <a:latin typeface="Footlight MT Light" panose="0204060206030A020304" pitchFamily="18" charset="0"/>
                <a:cs typeface="Tahoma" panose="020B0604030504040204" pitchFamily="34" charset="0"/>
              </a:rPr>
              <a:t>Determine microbiological etiology of chronic meningitis</a:t>
            </a:r>
          </a:p>
          <a:p>
            <a:r>
              <a:rPr lang="en-US" altLang="en-US" sz="2400">
                <a:latin typeface="Footlight MT Light" panose="0204060206030A020304" pitchFamily="18" charset="0"/>
                <a:cs typeface="Tahoma" panose="020B0604030504040204" pitchFamily="34" charset="0"/>
              </a:rPr>
              <a:t>Differentiate the clinical presentation of chronic meningitis from other clinical syndromes</a:t>
            </a:r>
          </a:p>
          <a:p>
            <a:r>
              <a:rPr lang="en-US" altLang="en-US" sz="2400">
                <a:latin typeface="Footlight MT Light" panose="0204060206030A020304" pitchFamily="18" charset="0"/>
                <a:cs typeface="Tahoma" panose="020B0604030504040204" pitchFamily="34" charset="0"/>
              </a:rPr>
              <a:t>Interpret the laboratory investigations used for the diagnosis of chronic meningitis</a:t>
            </a:r>
          </a:p>
          <a:p>
            <a:r>
              <a:rPr lang="en-US" altLang="en-US" sz="2400">
                <a:latin typeface="Footlight MT Light" panose="0204060206030A020304" pitchFamily="18" charset="0"/>
                <a:cs typeface="Tahoma" panose="020B0604030504040204" pitchFamily="34" charset="0"/>
              </a:rPr>
              <a:t>Explain the management approach for a patients suspected to have chronic meningitis </a:t>
            </a:r>
          </a:p>
          <a:p>
            <a:r>
              <a:rPr lang="en-US" altLang="en-US" sz="2400">
                <a:latin typeface="Footlight MT Light" panose="0204060206030A020304" pitchFamily="18" charset="0"/>
                <a:cs typeface="Tahoma" panose="020B0604030504040204" pitchFamily="34" charset="0"/>
              </a:rPr>
              <a:t>Define the prevention measures of these infection in the community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40B41D-3FE7-4FC3-A0B0-018F4CCB3FC1}"/>
              </a:ext>
            </a:extLst>
          </p:cNvPr>
          <p:cNvSpPr>
            <a:spLocks noGrp="1"/>
          </p:cNvSpPr>
          <p:nvPr>
            <p:ph type="title"/>
          </p:nvPr>
        </p:nvSpPr>
        <p:spPr>
          <a:xfrm>
            <a:off x="457200" y="274638"/>
            <a:ext cx="8229600" cy="1209675"/>
          </a:xfrm>
        </p:spPr>
        <p:txBody>
          <a:bodyPr>
            <a:normAutofit fontScale="90000"/>
          </a:bodyPr>
          <a:lstStyle/>
          <a:p>
            <a:pPr algn="ctr">
              <a:defRPr/>
            </a:pPr>
            <a:r>
              <a:rPr lang="en-US" b="1" dirty="0">
                <a:solidFill>
                  <a:srgbClr val="FFFF00"/>
                </a:solidFill>
                <a:latin typeface="Footlight MT Light" panose="0204060206030A020304" pitchFamily="18" charset="0"/>
              </a:rPr>
              <a:t>	  </a:t>
            </a:r>
            <a:r>
              <a:rPr lang="en-US" sz="3600" b="1" dirty="0">
                <a:solidFill>
                  <a:srgbClr val="FFFF00"/>
                </a:solidFill>
                <a:latin typeface="Footlight MT Light" panose="0204060206030A020304" pitchFamily="18" charset="0"/>
              </a:rPr>
              <a:t>Treatment for cerebral and </a:t>
            </a:r>
            <a:r>
              <a:rPr lang="en-US" sz="3600" b="1" dirty="0" err="1">
                <a:solidFill>
                  <a:srgbClr val="FFFF00"/>
                </a:solidFill>
                <a:latin typeface="Footlight MT Light" panose="0204060206030A020304" pitchFamily="18" charset="0"/>
              </a:rPr>
              <a:t>meningeal</a:t>
            </a:r>
            <a:r>
              <a:rPr lang="en-US" sz="3600" b="1" dirty="0">
                <a:solidFill>
                  <a:srgbClr val="FFFF00"/>
                </a:solidFill>
                <a:latin typeface="Footlight MT Light" panose="0204060206030A020304" pitchFamily="18" charset="0"/>
              </a:rPr>
              <a:t> Tuberculosis and Brucellosis</a:t>
            </a:r>
            <a:endParaRPr lang="ar-SA" sz="3600" b="1" dirty="0">
              <a:solidFill>
                <a:srgbClr val="FFFF00"/>
              </a:solidFill>
              <a:latin typeface="Footlight MT Light" panose="0204060206030A020304" pitchFamily="18" charset="0"/>
            </a:endParaRPr>
          </a:p>
        </p:txBody>
      </p:sp>
      <p:sp>
        <p:nvSpPr>
          <p:cNvPr id="4" name="Content Placeholder 1">
            <a:extLst>
              <a:ext uri="{FF2B5EF4-FFF2-40B4-BE49-F238E27FC236}">
                <a16:creationId xmlns:a16="http://schemas.microsoft.com/office/drawing/2014/main" id="{18FCE366-9AF7-4263-BEDD-4FFEF6F71040}"/>
              </a:ext>
            </a:extLst>
          </p:cNvPr>
          <p:cNvSpPr txBox="1">
            <a:spLocks/>
          </p:cNvSpPr>
          <p:nvPr/>
        </p:nvSpPr>
        <p:spPr>
          <a:xfrm>
            <a:off x="533400" y="1516063"/>
            <a:ext cx="8229600" cy="4525962"/>
          </a:xfrm>
          <a:prstGeom prst="rect">
            <a:avLst/>
          </a:prstGeom>
          <a:noFill/>
        </p:spPr>
        <p:txBody>
          <a:bodyPr>
            <a:normAutofit/>
          </a:bodyPr>
          <a:lst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algn="ctr">
              <a:lnSpc>
                <a:spcPct val="110000"/>
              </a:lnSpc>
              <a:buFont typeface="Wingdings" panose="05000000000000000000" pitchFamily="2" charset="2"/>
              <a:buNone/>
              <a:defRPr/>
            </a:pPr>
            <a:r>
              <a:rPr lang="en-US" dirty="0">
                <a:solidFill>
                  <a:schemeClr val="accent3">
                    <a:lumMod val="60000"/>
                    <a:lumOff val="40000"/>
                  </a:schemeClr>
                </a:solidFill>
                <a:latin typeface="Footlight MT Light" panose="0204060206030A020304" pitchFamily="18" charset="0"/>
              </a:rPr>
              <a:t> </a:t>
            </a:r>
            <a:r>
              <a:rPr lang="en-US" sz="2400" b="1" u="sng" dirty="0">
                <a:solidFill>
                  <a:schemeClr val="accent3">
                    <a:lumMod val="60000"/>
                    <a:lumOff val="40000"/>
                  </a:schemeClr>
                </a:solidFill>
                <a:latin typeface="Footlight MT Light" panose="0204060206030A020304" pitchFamily="18" charset="0"/>
              </a:rPr>
              <a:t>Tuberculosis</a:t>
            </a:r>
          </a:p>
          <a:p>
            <a:pPr>
              <a:lnSpc>
                <a:spcPct val="110000"/>
              </a:lnSpc>
              <a:buFont typeface="Wingdings" panose="05000000000000000000" pitchFamily="2" charset="2"/>
              <a:buNone/>
              <a:defRPr/>
            </a:pPr>
            <a:r>
              <a:rPr lang="en-US" sz="2100" b="1" dirty="0">
                <a:solidFill>
                  <a:schemeClr val="accent3">
                    <a:lumMod val="60000"/>
                    <a:lumOff val="40000"/>
                  </a:schemeClr>
                </a:solidFill>
                <a:latin typeface="Footlight MT Light" panose="0204060206030A020304" pitchFamily="18" charset="0"/>
              </a:rPr>
              <a:t>4 Drugs are used there are:- </a:t>
            </a:r>
            <a:r>
              <a:rPr lang="en-US" sz="2100" b="1">
                <a:solidFill>
                  <a:schemeClr val="accent3">
                    <a:lumMod val="60000"/>
                    <a:lumOff val="40000"/>
                  </a:schemeClr>
                </a:solidFill>
                <a:latin typeface="Footlight MT Light" panose="0204060206030A020304" pitchFamily="18" charset="0"/>
              </a:rPr>
              <a:t>total 9-12 </a:t>
            </a:r>
            <a:r>
              <a:rPr lang="en-US" sz="2100" b="1" dirty="0">
                <a:solidFill>
                  <a:schemeClr val="accent3">
                    <a:lumMod val="60000"/>
                    <a:lumOff val="40000"/>
                  </a:schemeClr>
                </a:solidFill>
                <a:latin typeface="Footlight MT Light" panose="0204060206030A020304" pitchFamily="18" charset="0"/>
              </a:rPr>
              <a:t>months</a:t>
            </a:r>
          </a:p>
          <a:p>
            <a:pPr marL="68263" indent="0">
              <a:lnSpc>
                <a:spcPct val="110000"/>
              </a:lnSpc>
              <a:buFont typeface="Wingdings" panose="05000000000000000000" pitchFamily="2" charset="2"/>
              <a:buNone/>
              <a:defRPr/>
            </a:pPr>
            <a:r>
              <a:rPr lang="en-US" sz="2100" b="1" dirty="0">
                <a:latin typeface="Footlight MT Light" panose="0204060206030A020304" pitchFamily="18" charset="0"/>
              </a:rPr>
              <a:t> 1- Rifampicin</a:t>
            </a:r>
          </a:p>
          <a:p>
            <a:pPr marL="68263" indent="0">
              <a:lnSpc>
                <a:spcPct val="110000"/>
              </a:lnSpc>
              <a:buFont typeface="Wingdings" panose="05000000000000000000" pitchFamily="2" charset="2"/>
              <a:buNone/>
              <a:defRPr/>
            </a:pPr>
            <a:r>
              <a:rPr lang="en-US" sz="2100" b="1" dirty="0">
                <a:latin typeface="Footlight MT Light" panose="0204060206030A020304" pitchFamily="18" charset="0"/>
              </a:rPr>
              <a:t> 2- </a:t>
            </a:r>
            <a:r>
              <a:rPr lang="en-US" sz="2100" b="1" dirty="0" err="1">
                <a:latin typeface="Footlight MT Light" panose="0204060206030A020304" pitchFamily="18" charset="0"/>
              </a:rPr>
              <a:t>Isonized</a:t>
            </a:r>
            <a:r>
              <a:rPr lang="en-US" sz="2100" b="1" dirty="0">
                <a:latin typeface="Footlight MT Light" panose="0204060206030A020304" pitchFamily="18" charset="0"/>
              </a:rPr>
              <a:t>(INH) most important                                 for 2 month</a:t>
            </a:r>
          </a:p>
          <a:p>
            <a:pPr marL="68263" indent="0">
              <a:lnSpc>
                <a:spcPct val="110000"/>
              </a:lnSpc>
              <a:buFont typeface="Wingdings" panose="05000000000000000000" pitchFamily="2" charset="2"/>
              <a:buNone/>
              <a:defRPr/>
            </a:pPr>
            <a:r>
              <a:rPr lang="en-US" sz="2100" b="1" dirty="0">
                <a:latin typeface="Footlight MT Light" panose="0204060206030A020304" pitchFamily="18" charset="0"/>
              </a:rPr>
              <a:t> 3- </a:t>
            </a:r>
            <a:r>
              <a:rPr lang="en-US" sz="2100" b="1" dirty="0" err="1">
                <a:latin typeface="Footlight MT Light" panose="0204060206030A020304" pitchFamily="18" charset="0"/>
              </a:rPr>
              <a:t>Ethambutol</a:t>
            </a:r>
            <a:endParaRPr lang="en-US" sz="2100" b="1" dirty="0">
              <a:latin typeface="Footlight MT Light" panose="0204060206030A020304" pitchFamily="18" charset="0"/>
            </a:endParaRPr>
          </a:p>
          <a:p>
            <a:pPr marL="68263" indent="0">
              <a:lnSpc>
                <a:spcPct val="110000"/>
              </a:lnSpc>
              <a:buFont typeface="Wingdings" panose="05000000000000000000" pitchFamily="2" charset="2"/>
              <a:buNone/>
              <a:defRPr/>
            </a:pPr>
            <a:r>
              <a:rPr lang="en-US" sz="2100" b="1" dirty="0">
                <a:latin typeface="Footlight MT Light" panose="0204060206030A020304" pitchFamily="18" charset="0"/>
              </a:rPr>
              <a:t> 4-Pyrazinamide</a:t>
            </a:r>
          </a:p>
          <a:p>
            <a:pPr>
              <a:lnSpc>
                <a:spcPct val="110000"/>
              </a:lnSpc>
              <a:buFont typeface="Wingdings" panose="05000000000000000000" pitchFamily="2" charset="2"/>
              <a:buNone/>
              <a:defRPr/>
            </a:pPr>
            <a:r>
              <a:rPr lang="en-US" sz="2100" b="1" dirty="0">
                <a:latin typeface="Footlight MT Light" panose="0204060206030A020304" pitchFamily="18" charset="0"/>
              </a:rPr>
              <a:t>     </a:t>
            </a:r>
            <a:r>
              <a:rPr lang="en-US" sz="2100" b="1" dirty="0">
                <a:solidFill>
                  <a:schemeClr val="accent3">
                    <a:lumMod val="60000"/>
                    <a:lumOff val="40000"/>
                  </a:schemeClr>
                </a:solidFill>
                <a:latin typeface="Footlight MT Light" panose="0204060206030A020304" pitchFamily="18" charset="0"/>
              </a:rPr>
              <a:t>Then,</a:t>
            </a:r>
          </a:p>
          <a:p>
            <a:pPr>
              <a:lnSpc>
                <a:spcPct val="110000"/>
              </a:lnSpc>
              <a:buFont typeface="Wingdings" panose="05000000000000000000" pitchFamily="2" charset="2"/>
              <a:buChar char="Ø"/>
              <a:defRPr/>
            </a:pPr>
            <a:r>
              <a:rPr lang="en-US" sz="2100" b="1" dirty="0">
                <a:latin typeface="Footlight MT Light" panose="0204060206030A020304" pitchFamily="18" charset="0"/>
              </a:rPr>
              <a:t>      Rifampicin                                        for 7-10 month</a:t>
            </a:r>
          </a:p>
          <a:p>
            <a:pPr>
              <a:lnSpc>
                <a:spcPct val="110000"/>
              </a:lnSpc>
              <a:buFont typeface="Wingdings" panose="05000000000000000000" pitchFamily="2" charset="2"/>
              <a:buChar char="Ø"/>
              <a:defRPr/>
            </a:pPr>
            <a:r>
              <a:rPr lang="en-US" sz="2100" b="1" dirty="0">
                <a:latin typeface="Footlight MT Light" panose="0204060206030A020304" pitchFamily="18" charset="0"/>
              </a:rPr>
              <a:t>      INH</a:t>
            </a:r>
          </a:p>
          <a:p>
            <a:pPr marL="68263" indent="0">
              <a:lnSpc>
                <a:spcPct val="110000"/>
              </a:lnSpc>
              <a:buFont typeface="Wingdings" panose="05000000000000000000" pitchFamily="2" charset="2"/>
              <a:buNone/>
              <a:defRPr/>
            </a:pPr>
            <a:endParaRPr lang="ar-SA" sz="2100" b="1" dirty="0">
              <a:latin typeface="Footlight MT Light" panose="0204060206030A020304" pitchFamily="18" charset="0"/>
            </a:endParaRPr>
          </a:p>
        </p:txBody>
      </p:sp>
      <p:sp>
        <p:nvSpPr>
          <p:cNvPr id="5" name="Right Brace 4">
            <a:extLst>
              <a:ext uri="{FF2B5EF4-FFF2-40B4-BE49-F238E27FC236}">
                <a16:creationId xmlns:a16="http://schemas.microsoft.com/office/drawing/2014/main" id="{C0D1B684-47A6-4632-B788-11C6EF9CB481}"/>
              </a:ext>
            </a:extLst>
          </p:cNvPr>
          <p:cNvSpPr/>
          <p:nvPr/>
        </p:nvSpPr>
        <p:spPr>
          <a:xfrm>
            <a:off x="5562600" y="2743200"/>
            <a:ext cx="647700" cy="1395413"/>
          </a:xfrm>
          <a:prstGeom prst="rightBrace">
            <a:avLst/>
          </a:prstGeom>
          <a:noFill/>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ar-SA">
              <a:latin typeface="Footlight MT Light" panose="0204060206030A020304" pitchFamily="18" charset="0"/>
            </a:endParaRPr>
          </a:p>
        </p:txBody>
      </p:sp>
      <p:sp>
        <p:nvSpPr>
          <p:cNvPr id="6" name="Right Brace 5">
            <a:extLst>
              <a:ext uri="{FF2B5EF4-FFF2-40B4-BE49-F238E27FC236}">
                <a16:creationId xmlns:a16="http://schemas.microsoft.com/office/drawing/2014/main" id="{A399EDDF-881C-42C5-9DB9-E0CDBEE184F0}"/>
              </a:ext>
            </a:extLst>
          </p:cNvPr>
          <p:cNvSpPr/>
          <p:nvPr/>
        </p:nvSpPr>
        <p:spPr>
          <a:xfrm>
            <a:off x="4337050" y="4800600"/>
            <a:ext cx="468313" cy="719138"/>
          </a:xfrm>
          <a:prstGeom prst="rightBrace">
            <a:avLst/>
          </a:prstGeom>
          <a:noFill/>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ar-SA">
              <a:latin typeface="Footlight MT Light" panose="0204060206030A020304" pitchFamily="18" charset="0"/>
            </a:endParaRPr>
          </a:p>
        </p:txBody>
      </p:sp>
      <p:sp>
        <p:nvSpPr>
          <p:cNvPr id="39942" name="Rectangle 6">
            <a:extLst>
              <a:ext uri="{FF2B5EF4-FFF2-40B4-BE49-F238E27FC236}">
                <a16:creationId xmlns:a16="http://schemas.microsoft.com/office/drawing/2014/main" id="{66A0DE06-CB62-4934-AFF2-80A210E6C9BE}"/>
              </a:ext>
            </a:extLst>
          </p:cNvPr>
          <p:cNvSpPr>
            <a:spLocks noChangeArrowheads="1"/>
          </p:cNvSpPr>
          <p:nvPr/>
        </p:nvSpPr>
        <p:spPr bwMode="auto">
          <a:xfrm>
            <a:off x="990600" y="6340475"/>
            <a:ext cx="70119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000">
                <a:latin typeface="Footlight MT Light" panose="0204060206030A020304" pitchFamily="18" charset="0"/>
              </a:rPr>
              <a:t>Dexamethasone added in case of increased intracranial pressure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BFCD25-8C34-4D9B-B503-F5CF794D8512}"/>
              </a:ext>
            </a:extLst>
          </p:cNvPr>
          <p:cNvSpPr>
            <a:spLocks noGrp="1"/>
          </p:cNvSpPr>
          <p:nvPr>
            <p:ph type="title"/>
          </p:nvPr>
        </p:nvSpPr>
        <p:spPr>
          <a:xfrm>
            <a:off x="457200" y="92075"/>
            <a:ext cx="8229600" cy="1209675"/>
          </a:xfrm>
        </p:spPr>
        <p:txBody>
          <a:bodyPr/>
          <a:lstStyle/>
          <a:p>
            <a:pPr algn="ctr">
              <a:defRPr/>
            </a:pPr>
            <a:r>
              <a:rPr lang="en-US" b="1" dirty="0">
                <a:solidFill>
                  <a:srgbClr val="FFFF00"/>
                </a:solidFill>
                <a:latin typeface="Footlight MT Light" panose="0204060206030A020304" pitchFamily="18" charset="0"/>
              </a:rPr>
              <a:t>Brucellosis Treatment</a:t>
            </a:r>
            <a:endParaRPr lang="ar-SA" b="1" dirty="0">
              <a:solidFill>
                <a:srgbClr val="FFFF00"/>
              </a:solidFill>
              <a:latin typeface="Footlight MT Light" panose="0204060206030A020304" pitchFamily="18" charset="0"/>
            </a:endParaRPr>
          </a:p>
        </p:txBody>
      </p:sp>
      <p:sp>
        <p:nvSpPr>
          <p:cNvPr id="4" name="Content Placeholder 1">
            <a:extLst>
              <a:ext uri="{FF2B5EF4-FFF2-40B4-BE49-F238E27FC236}">
                <a16:creationId xmlns:a16="http://schemas.microsoft.com/office/drawing/2014/main" id="{5F6D4496-4309-4EDD-B34B-D64D9ED6BA13}"/>
              </a:ext>
            </a:extLst>
          </p:cNvPr>
          <p:cNvSpPr txBox="1">
            <a:spLocks/>
          </p:cNvSpPr>
          <p:nvPr/>
        </p:nvSpPr>
        <p:spPr>
          <a:xfrm>
            <a:off x="490538" y="1600200"/>
            <a:ext cx="8229600" cy="4525963"/>
          </a:xfrm>
          <a:prstGeom prst="rect">
            <a:avLst/>
          </a:prstGeom>
          <a:noFill/>
        </p:spPr>
        <p:txBody>
          <a:bodyPr>
            <a:normAutofit fontScale="92500" lnSpcReduction="20000"/>
          </a:bodyPr>
          <a:lst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263" indent="0">
              <a:lnSpc>
                <a:spcPct val="150000"/>
              </a:lnSpc>
              <a:buFont typeface="Wingdings" panose="05000000000000000000" pitchFamily="2" charset="2"/>
              <a:buNone/>
              <a:defRPr/>
            </a:pPr>
            <a:r>
              <a:rPr lang="en-US" dirty="0">
                <a:solidFill>
                  <a:schemeClr val="accent3">
                    <a:lumMod val="60000"/>
                    <a:lumOff val="40000"/>
                  </a:schemeClr>
                </a:solidFill>
                <a:latin typeface="Footlight MT Light" panose="0204060206030A020304" pitchFamily="18" charset="0"/>
              </a:rPr>
              <a:t>Two of the following 3 drugs</a:t>
            </a:r>
          </a:p>
          <a:p>
            <a:pPr marL="582613" indent="-514350">
              <a:lnSpc>
                <a:spcPct val="150000"/>
              </a:lnSpc>
              <a:buFont typeface="+mj-lt"/>
              <a:buAutoNum type="alphaLcParenR"/>
              <a:defRPr/>
            </a:pPr>
            <a:r>
              <a:rPr lang="en-US" dirty="0">
                <a:latin typeface="Footlight MT Light" panose="0204060206030A020304" pitchFamily="18" charset="0"/>
              </a:rPr>
              <a:t>Tetracycline</a:t>
            </a:r>
          </a:p>
          <a:p>
            <a:pPr marL="582613" indent="-514350">
              <a:lnSpc>
                <a:spcPct val="150000"/>
              </a:lnSpc>
              <a:buFont typeface="+mj-lt"/>
              <a:buAutoNum type="alphaLcParenR"/>
              <a:defRPr/>
            </a:pPr>
            <a:r>
              <a:rPr lang="en-US" dirty="0">
                <a:latin typeface="Footlight MT Light" panose="0204060206030A020304" pitchFamily="18" charset="0"/>
              </a:rPr>
              <a:t>Rifampicin</a:t>
            </a:r>
          </a:p>
          <a:p>
            <a:pPr marL="582613" indent="-514350">
              <a:lnSpc>
                <a:spcPct val="150000"/>
              </a:lnSpc>
              <a:buFont typeface="+mj-lt"/>
              <a:buAutoNum type="alphaLcParenR"/>
              <a:defRPr/>
            </a:pPr>
            <a:r>
              <a:rPr lang="en-US" dirty="0" err="1">
                <a:latin typeface="Footlight MT Light" panose="0204060206030A020304" pitchFamily="18" charset="0"/>
              </a:rPr>
              <a:t>Cotrimoxazole</a:t>
            </a:r>
            <a:r>
              <a:rPr lang="en-US" dirty="0">
                <a:latin typeface="Footlight MT Light" panose="0204060206030A020304" pitchFamily="18" charset="0"/>
              </a:rPr>
              <a:t> </a:t>
            </a:r>
          </a:p>
          <a:p>
            <a:pPr marL="68263" indent="0">
              <a:lnSpc>
                <a:spcPct val="150000"/>
              </a:lnSpc>
              <a:buFont typeface="Wingdings" panose="05000000000000000000" pitchFamily="2" charset="2"/>
              <a:buNone/>
              <a:defRPr/>
            </a:pPr>
            <a:r>
              <a:rPr lang="en-US" dirty="0">
                <a:latin typeface="Footlight MT Light" panose="0204060206030A020304" pitchFamily="18" charset="0"/>
              </a:rPr>
              <a:t>Usually Rifampicin and </a:t>
            </a:r>
            <a:r>
              <a:rPr lang="en-US" dirty="0" err="1">
                <a:latin typeface="Footlight MT Light" panose="0204060206030A020304" pitchFamily="18" charset="0"/>
              </a:rPr>
              <a:t>Cotrimoxazole</a:t>
            </a:r>
            <a:r>
              <a:rPr lang="en-US" dirty="0">
                <a:latin typeface="Footlight MT Light" panose="0204060206030A020304" pitchFamily="18" charset="0"/>
              </a:rPr>
              <a:t> are preferred as they have good penetration power in the  blood brain- </a:t>
            </a:r>
            <a:r>
              <a:rPr lang="en-US" dirty="0" err="1">
                <a:latin typeface="Footlight MT Light" panose="0204060206030A020304" pitchFamily="18" charset="0"/>
              </a:rPr>
              <a:t>barner</a:t>
            </a:r>
            <a:endParaRPr lang="ar-SA" dirty="0">
              <a:latin typeface="Footlight MT Light" panose="0204060206030A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EAEA2-115A-4CE0-9338-7B7940AF482C}"/>
              </a:ext>
            </a:extLst>
          </p:cNvPr>
          <p:cNvSpPr>
            <a:spLocks noGrp="1"/>
          </p:cNvSpPr>
          <p:nvPr>
            <p:ph type="title"/>
          </p:nvPr>
        </p:nvSpPr>
        <p:spPr>
          <a:xfrm>
            <a:off x="914400" y="304800"/>
            <a:ext cx="7772400" cy="914400"/>
          </a:xfrm>
        </p:spPr>
        <p:txBody>
          <a:bodyPr/>
          <a:lstStyle/>
          <a:p>
            <a:pPr>
              <a:defRPr/>
            </a:pPr>
            <a:r>
              <a:rPr lang="en-US" dirty="0">
                <a:solidFill>
                  <a:srgbClr val="FFFF00"/>
                </a:solidFill>
                <a:latin typeface="Footlight MT Light" panose="0204060206030A020304" pitchFamily="18" charset="0"/>
              </a:rPr>
              <a:t>Others rare causes of chronic meningitis </a:t>
            </a:r>
          </a:p>
        </p:txBody>
      </p:sp>
      <p:graphicFrame>
        <p:nvGraphicFramePr>
          <p:cNvPr id="3" name="Table 2">
            <a:extLst>
              <a:ext uri="{FF2B5EF4-FFF2-40B4-BE49-F238E27FC236}">
                <a16:creationId xmlns:a16="http://schemas.microsoft.com/office/drawing/2014/main" id="{1AC00DD5-05E0-4999-939A-E0DDABEE7A8E}"/>
              </a:ext>
            </a:extLst>
          </p:cNvPr>
          <p:cNvGraphicFramePr>
            <a:graphicFrameLocks noGrp="1"/>
          </p:cNvGraphicFramePr>
          <p:nvPr/>
        </p:nvGraphicFramePr>
        <p:xfrm>
          <a:off x="141288" y="1676400"/>
          <a:ext cx="8991599" cy="5407226"/>
        </p:xfrm>
        <a:graphic>
          <a:graphicData uri="http://schemas.openxmlformats.org/drawingml/2006/table">
            <a:tbl>
              <a:tblPr firstRow="1" bandRow="1">
                <a:tableStyleId>{7E9639D4-E3E2-4D34-9284-5A2195B3D0D7}</a:tableStyleId>
              </a:tblPr>
              <a:tblGrid>
                <a:gridCol w="1524000">
                  <a:extLst>
                    <a:ext uri="{9D8B030D-6E8A-4147-A177-3AD203B41FA5}">
                      <a16:colId xmlns:a16="http://schemas.microsoft.com/office/drawing/2014/main" val="203437627"/>
                    </a:ext>
                  </a:extLst>
                </a:gridCol>
                <a:gridCol w="1045029">
                  <a:extLst>
                    <a:ext uri="{9D8B030D-6E8A-4147-A177-3AD203B41FA5}">
                      <a16:colId xmlns:a16="http://schemas.microsoft.com/office/drawing/2014/main" val="1903551064"/>
                    </a:ext>
                  </a:extLst>
                </a:gridCol>
                <a:gridCol w="978117">
                  <a:extLst>
                    <a:ext uri="{9D8B030D-6E8A-4147-A177-3AD203B41FA5}">
                      <a16:colId xmlns:a16="http://schemas.microsoft.com/office/drawing/2014/main" val="837505559"/>
                    </a:ext>
                  </a:extLst>
                </a:gridCol>
                <a:gridCol w="1590911">
                  <a:extLst>
                    <a:ext uri="{9D8B030D-6E8A-4147-A177-3AD203B41FA5}">
                      <a16:colId xmlns:a16="http://schemas.microsoft.com/office/drawing/2014/main" val="3865283186"/>
                    </a:ext>
                  </a:extLst>
                </a:gridCol>
                <a:gridCol w="1284514">
                  <a:extLst>
                    <a:ext uri="{9D8B030D-6E8A-4147-A177-3AD203B41FA5}">
                      <a16:colId xmlns:a16="http://schemas.microsoft.com/office/drawing/2014/main" val="3715444834"/>
                    </a:ext>
                  </a:extLst>
                </a:gridCol>
                <a:gridCol w="1284514">
                  <a:extLst>
                    <a:ext uri="{9D8B030D-6E8A-4147-A177-3AD203B41FA5}">
                      <a16:colId xmlns:a16="http://schemas.microsoft.com/office/drawing/2014/main" val="2740613565"/>
                    </a:ext>
                  </a:extLst>
                </a:gridCol>
                <a:gridCol w="1284514">
                  <a:extLst>
                    <a:ext uri="{9D8B030D-6E8A-4147-A177-3AD203B41FA5}">
                      <a16:colId xmlns:a16="http://schemas.microsoft.com/office/drawing/2014/main" val="1910344799"/>
                    </a:ext>
                  </a:extLst>
                </a:gridCol>
              </a:tblGrid>
              <a:tr h="439022">
                <a:tc>
                  <a:txBody>
                    <a:bodyPr/>
                    <a:lstStyle/>
                    <a:p>
                      <a:r>
                        <a:rPr lang="en-US" sz="1400" dirty="0">
                          <a:latin typeface="Footlight MT Light" panose="0204060206030A020304" pitchFamily="18" charset="0"/>
                        </a:rPr>
                        <a:t>Disease</a:t>
                      </a:r>
                    </a:p>
                  </a:txBody>
                  <a:tcPr marT="45714" marB="45714"/>
                </a:tc>
                <a:tc>
                  <a:txBody>
                    <a:bodyPr/>
                    <a:lstStyle/>
                    <a:p>
                      <a:r>
                        <a:rPr lang="en-US" sz="1400" dirty="0">
                          <a:latin typeface="Footlight MT Light" panose="0204060206030A020304" pitchFamily="18" charset="0"/>
                        </a:rPr>
                        <a:t>Etiology</a:t>
                      </a:r>
                    </a:p>
                  </a:txBody>
                  <a:tcPr marT="45714" marB="45714"/>
                </a:tc>
                <a:tc>
                  <a:txBody>
                    <a:bodyPr/>
                    <a:lstStyle/>
                    <a:p>
                      <a:r>
                        <a:rPr lang="en-US" sz="1400" dirty="0">
                          <a:latin typeface="Footlight MT Light" panose="0204060206030A020304" pitchFamily="18" charset="0"/>
                        </a:rPr>
                        <a:t>RF</a:t>
                      </a:r>
                    </a:p>
                  </a:txBody>
                  <a:tcPr marT="45714" marB="45714"/>
                </a:tc>
                <a:tc>
                  <a:txBody>
                    <a:bodyPr/>
                    <a:lstStyle/>
                    <a:p>
                      <a:r>
                        <a:rPr lang="en-US" sz="1400" dirty="0">
                          <a:latin typeface="Footlight MT Light" panose="0204060206030A020304" pitchFamily="18" charset="0"/>
                        </a:rPr>
                        <a:t>Presentation </a:t>
                      </a:r>
                    </a:p>
                  </a:txBody>
                  <a:tcPr marT="45714" marB="45714"/>
                </a:tc>
                <a:tc>
                  <a:txBody>
                    <a:bodyPr/>
                    <a:lstStyle/>
                    <a:p>
                      <a:r>
                        <a:rPr lang="en-US" sz="1400" dirty="0">
                          <a:latin typeface="Footlight MT Light" panose="0204060206030A020304" pitchFamily="18" charset="0"/>
                        </a:rPr>
                        <a:t>Diagnosis</a:t>
                      </a:r>
                    </a:p>
                  </a:txBody>
                  <a:tcPr marT="45714" marB="45714"/>
                </a:tc>
                <a:tc>
                  <a:txBody>
                    <a:bodyPr/>
                    <a:lstStyle/>
                    <a:p>
                      <a:r>
                        <a:rPr lang="en-US" sz="1400" dirty="0">
                          <a:latin typeface="Footlight MT Light" panose="0204060206030A020304" pitchFamily="18" charset="0"/>
                        </a:rPr>
                        <a:t>Treatment </a:t>
                      </a:r>
                    </a:p>
                  </a:txBody>
                  <a:tcPr marT="45714" marB="45714"/>
                </a:tc>
                <a:tc>
                  <a:txBody>
                    <a:bodyPr/>
                    <a:lstStyle/>
                    <a:p>
                      <a:r>
                        <a:rPr lang="en-US" sz="1400" dirty="0">
                          <a:latin typeface="Footlight MT Light" panose="0204060206030A020304" pitchFamily="18" charset="0"/>
                        </a:rPr>
                        <a:t>Prognosis </a:t>
                      </a:r>
                    </a:p>
                  </a:txBody>
                  <a:tcPr marT="45714" marB="45714"/>
                </a:tc>
                <a:extLst>
                  <a:ext uri="{0D108BD9-81ED-4DB2-BD59-A6C34878D82A}">
                    <a16:rowId xmlns:a16="http://schemas.microsoft.com/office/drawing/2014/main" val="4095819397"/>
                  </a:ext>
                </a:extLst>
              </a:tr>
              <a:tr h="1584884">
                <a:tc>
                  <a:txBody>
                    <a:bodyPr/>
                    <a:lstStyle/>
                    <a:p>
                      <a:r>
                        <a:rPr lang="en-US" sz="1400" dirty="0">
                          <a:latin typeface="Footlight MT Light" panose="0204060206030A020304" pitchFamily="18" charset="0"/>
                        </a:rPr>
                        <a:t>Syphilis </a:t>
                      </a:r>
                    </a:p>
                    <a:p>
                      <a:r>
                        <a:rPr lang="en-US" sz="1400" dirty="0">
                          <a:latin typeface="Footlight MT Light" panose="0204060206030A020304" pitchFamily="18" charset="0"/>
                        </a:rPr>
                        <a:t>(</a:t>
                      </a:r>
                      <a:r>
                        <a:rPr lang="en-US" sz="1400" dirty="0" err="1">
                          <a:latin typeface="Footlight MT Light" panose="0204060206030A020304" pitchFamily="18" charset="0"/>
                        </a:rPr>
                        <a:t>Neurosyphilis</a:t>
                      </a:r>
                      <a:r>
                        <a:rPr lang="en-US" sz="1400" dirty="0">
                          <a:latin typeface="Footlight MT Light" panose="0204060206030A020304" pitchFamily="18" charset="0"/>
                        </a:rPr>
                        <a:t>)</a:t>
                      </a:r>
                    </a:p>
                  </a:txBody>
                  <a:tcPr marT="45714" marB="45714"/>
                </a:tc>
                <a:tc>
                  <a:txBody>
                    <a:bodyPr/>
                    <a:lstStyle/>
                    <a:p>
                      <a:r>
                        <a:rPr lang="en-US" sz="1400" dirty="0" err="1">
                          <a:latin typeface="Footlight MT Light" panose="0204060206030A020304" pitchFamily="18" charset="0"/>
                        </a:rPr>
                        <a:t>Treponema</a:t>
                      </a:r>
                      <a:r>
                        <a:rPr lang="en-US" sz="1400" dirty="0">
                          <a:latin typeface="Footlight MT Light" panose="0204060206030A020304" pitchFamily="18" charset="0"/>
                        </a:rPr>
                        <a:t> pallidum</a:t>
                      </a:r>
                      <a:endParaRPr lang="en-US" sz="1400" i="1" dirty="0">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Only from Human Secondary</a:t>
                      </a:r>
                    </a:p>
                    <a:p>
                      <a:r>
                        <a:rPr lang="en-US" sz="1400" dirty="0">
                          <a:latin typeface="Footlight MT Light" panose="0204060206030A020304" pitchFamily="18" charset="0"/>
                        </a:rPr>
                        <a:t>Syphilis </a:t>
                      </a:r>
                    </a:p>
                    <a:p>
                      <a:r>
                        <a:rPr lang="en-US" sz="1400" dirty="0">
                          <a:latin typeface="Footlight MT Light" panose="0204060206030A020304" pitchFamily="18" charset="0"/>
                        </a:rPr>
                        <a:t>HIV/AIDS</a:t>
                      </a:r>
                    </a:p>
                  </a:txBody>
                  <a:tcPr marT="45714" marB="45714"/>
                </a:tc>
                <a:tc>
                  <a:txBody>
                    <a:bodyPr/>
                    <a:lstStyle/>
                    <a:p>
                      <a:r>
                        <a:rPr lang="en-US" sz="1400" dirty="0">
                          <a:latin typeface="Footlight MT Light" panose="0204060206030A020304" pitchFamily="18" charset="0"/>
                        </a:rPr>
                        <a:t>headache and confusion </a:t>
                      </a:r>
                    </a:p>
                    <a:p>
                      <a:r>
                        <a:rPr lang="en-US" sz="1400" dirty="0">
                          <a:latin typeface="Footlight MT Light" panose="0204060206030A020304" pitchFamily="18" charset="0"/>
                        </a:rPr>
                        <a:t>cranial nerves VII and VIII </a:t>
                      </a:r>
                    </a:p>
                  </a:txBody>
                  <a:tcPr marT="45714" marB="45714"/>
                </a:tc>
                <a:tc>
                  <a:txBody>
                    <a:bodyPr/>
                    <a:lstStyle/>
                    <a:p>
                      <a:r>
                        <a:rPr kumimoji="0" lang="en-US" sz="1400" u="none" strike="noStrike" kern="1200" dirty="0">
                          <a:effectLst/>
                          <a:latin typeface="Footlight MT Light" panose="0204060206030A020304" pitchFamily="18" charset="0"/>
                        </a:rPr>
                        <a:t>lymphocytosis, increased protein levels, normal glucose levels</a:t>
                      </a:r>
                    </a:p>
                    <a:p>
                      <a:r>
                        <a:rPr kumimoji="0" lang="en-US" sz="1400" u="none" strike="noStrike" kern="1200" dirty="0">
                          <a:effectLst/>
                          <a:latin typeface="Footlight MT Light" panose="0204060206030A020304" pitchFamily="18" charset="0"/>
                        </a:rPr>
                        <a:t>-serum</a:t>
                      </a:r>
                      <a:r>
                        <a:rPr kumimoji="0" lang="en-US" sz="1400" u="none" strike="noStrike" kern="1200" baseline="0" dirty="0">
                          <a:effectLst/>
                          <a:latin typeface="Footlight MT Light" panose="0204060206030A020304" pitchFamily="18" charset="0"/>
                        </a:rPr>
                        <a:t> &amp;</a:t>
                      </a:r>
                      <a:r>
                        <a:rPr kumimoji="0" lang="en-US" sz="1400" u="none" strike="noStrike" kern="1200" dirty="0">
                          <a:effectLst/>
                          <a:latin typeface="Footlight MT Light" panose="0204060206030A020304" pitchFamily="18" charset="0"/>
                        </a:rPr>
                        <a:t>CSF-VDRL</a:t>
                      </a:r>
                      <a:endParaRPr lang="en-US" sz="1400" dirty="0">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IV Penicillin G</a:t>
                      </a:r>
                    </a:p>
                    <a:p>
                      <a:r>
                        <a:rPr lang="en-US" sz="1400" dirty="0">
                          <a:latin typeface="Footlight MT Light" panose="0204060206030A020304" pitchFamily="18" charset="0"/>
                        </a:rPr>
                        <a:t>10-14 days</a:t>
                      </a:r>
                    </a:p>
                  </a:txBody>
                  <a:tcPr marT="45714" marB="45714"/>
                </a:tc>
                <a:tc>
                  <a:txBody>
                    <a:bodyPr/>
                    <a:lstStyle/>
                    <a:p>
                      <a:r>
                        <a:rPr lang="en-US" sz="1400" dirty="0">
                          <a:latin typeface="Footlight MT Light" panose="0204060206030A020304" pitchFamily="18" charset="0"/>
                        </a:rPr>
                        <a:t>Depend on the stage of the disease</a:t>
                      </a:r>
                    </a:p>
                  </a:txBody>
                  <a:tcPr marT="45714" marB="45714"/>
                </a:tc>
                <a:extLst>
                  <a:ext uri="{0D108BD9-81ED-4DB2-BD59-A6C34878D82A}">
                    <a16:rowId xmlns:a16="http://schemas.microsoft.com/office/drawing/2014/main" val="234861381"/>
                  </a:ext>
                </a:extLst>
              </a:tr>
              <a:tr h="1584884">
                <a:tc>
                  <a:txBody>
                    <a:bodyPr/>
                    <a:lstStyle/>
                    <a:p>
                      <a:r>
                        <a:rPr lang="en-US" sz="1400" dirty="0">
                          <a:latin typeface="Footlight MT Light" panose="0204060206030A020304" pitchFamily="18" charset="0"/>
                        </a:rPr>
                        <a:t>Lyme </a:t>
                      </a:r>
                    </a:p>
                    <a:p>
                      <a:r>
                        <a:rPr lang="en-US" sz="1400" dirty="0">
                          <a:latin typeface="Footlight MT Light" panose="0204060206030A020304" pitchFamily="18" charset="0"/>
                        </a:rPr>
                        <a:t>Disease</a:t>
                      </a:r>
                    </a:p>
                    <a:p>
                      <a:r>
                        <a:rPr lang="en-US" sz="1400" u="none" strike="noStrike" kern="1200" dirty="0">
                          <a:effectLst/>
                          <a:latin typeface="Footlight MT Light" panose="0204060206030A020304" pitchFamily="18" charset="0"/>
                        </a:rPr>
                        <a:t>(Neuroborreliosis)</a:t>
                      </a:r>
                      <a:endParaRPr lang="en-US" sz="1400" dirty="0">
                        <a:solidFill>
                          <a:schemeClr val="bg1"/>
                        </a:solidFill>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Borrelia </a:t>
                      </a:r>
                      <a:r>
                        <a:rPr lang="en-US" sz="1400" dirty="0" err="1">
                          <a:latin typeface="Footlight MT Light" panose="0204060206030A020304" pitchFamily="18" charset="0"/>
                        </a:rPr>
                        <a:t>burgdorferi</a:t>
                      </a:r>
                      <a:endParaRPr lang="en-US" sz="1400" i="1" dirty="0">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Exposure to an </a:t>
                      </a:r>
                      <a:r>
                        <a:rPr lang="en-US" sz="1400" dirty="0" err="1">
                          <a:latin typeface="Footlight MT Light" panose="0204060206030A020304" pitchFamily="18" charset="0"/>
                        </a:rPr>
                        <a:t>ixodid</a:t>
                      </a:r>
                      <a:r>
                        <a:rPr lang="en-US" sz="1400" dirty="0">
                          <a:latin typeface="Footlight MT Light" panose="0204060206030A020304" pitchFamily="18" charset="0"/>
                        </a:rPr>
                        <a:t> </a:t>
                      </a:r>
                      <a:r>
                        <a:rPr lang="en-US" sz="1400" dirty="0" err="1">
                          <a:latin typeface="Footlight MT Light" panose="0204060206030A020304" pitchFamily="18" charset="0"/>
                        </a:rPr>
                        <a:t>scapularis</a:t>
                      </a:r>
                      <a:r>
                        <a:rPr lang="en-US" sz="1400" dirty="0">
                          <a:latin typeface="Footlight MT Light" panose="0204060206030A020304" pitchFamily="18" charset="0"/>
                        </a:rPr>
                        <a:t> tick. </a:t>
                      </a:r>
                    </a:p>
                    <a:p>
                      <a:r>
                        <a:rPr lang="en-US" sz="1400" dirty="0">
                          <a:latin typeface="Footlight MT Light" panose="0204060206030A020304" pitchFamily="18" charset="0"/>
                        </a:rPr>
                        <a:t>Endemic area</a:t>
                      </a:r>
                    </a:p>
                  </a:txBody>
                  <a:tcPr marT="45714" marB="45714"/>
                </a:tc>
                <a:tc>
                  <a:txBody>
                    <a:bodyPr/>
                    <a:lstStyle/>
                    <a:p>
                      <a:r>
                        <a:rPr lang="en-US" sz="1400" dirty="0">
                          <a:latin typeface="Footlight MT Light" panose="0204060206030A020304" pitchFamily="18" charset="0"/>
                        </a:rPr>
                        <a:t>Peripheral and cranial neuropathies</a:t>
                      </a:r>
                    </a:p>
                  </a:txBody>
                  <a:tcPr marT="45714" marB="45714"/>
                </a:tc>
                <a:tc>
                  <a:txBody>
                    <a:bodyPr/>
                    <a:lstStyle/>
                    <a:p>
                      <a:r>
                        <a:rPr lang="en-US" sz="1400" u="none" strike="noStrike" kern="1200" dirty="0">
                          <a:effectLst/>
                          <a:latin typeface="Footlight MT Light" panose="0204060206030A020304" pitchFamily="18" charset="0"/>
                        </a:rPr>
                        <a:t>lymphocytosis, increased protein levels, normal glucose levels</a:t>
                      </a:r>
                    </a:p>
                    <a:p>
                      <a:r>
                        <a:rPr lang="en-US" sz="1400" u="none" strike="noStrike" kern="1200" dirty="0">
                          <a:effectLst/>
                          <a:latin typeface="Footlight MT Light" panose="0204060206030A020304" pitchFamily="18" charset="0"/>
                        </a:rPr>
                        <a:t>-Serology</a:t>
                      </a:r>
                      <a:endParaRPr lang="en-US" sz="1400" dirty="0">
                        <a:solidFill>
                          <a:schemeClr val="bg1"/>
                        </a:solidFill>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IV ceftriaxone ,</a:t>
                      </a:r>
                      <a:r>
                        <a:rPr lang="en-US" sz="1400" baseline="0" dirty="0">
                          <a:latin typeface="Footlight MT Light" panose="0204060206030A020304" pitchFamily="18" charset="0"/>
                        </a:rPr>
                        <a:t> </a:t>
                      </a:r>
                      <a:r>
                        <a:rPr lang="en-US" sz="1400" dirty="0">
                          <a:latin typeface="Footlight MT Light" panose="0204060206030A020304" pitchFamily="18" charset="0"/>
                        </a:rPr>
                        <a:t>penicillin G or </a:t>
                      </a:r>
                    </a:p>
                    <a:p>
                      <a:r>
                        <a:rPr lang="en-US" sz="1400" dirty="0">
                          <a:latin typeface="Footlight MT Light" panose="0204060206030A020304" pitchFamily="18" charset="0"/>
                        </a:rPr>
                        <a:t>Doxycycline</a:t>
                      </a:r>
                    </a:p>
                    <a:p>
                      <a:endParaRPr lang="en-US" sz="1400" dirty="0">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resolve slowly over weeks to months</a:t>
                      </a:r>
                    </a:p>
                  </a:txBody>
                  <a:tcPr marT="45714" marB="45714"/>
                </a:tc>
                <a:extLst>
                  <a:ext uri="{0D108BD9-81ED-4DB2-BD59-A6C34878D82A}">
                    <a16:rowId xmlns:a16="http://schemas.microsoft.com/office/drawing/2014/main" val="90164752"/>
                  </a:ext>
                </a:extLst>
              </a:tr>
              <a:tr h="1798235">
                <a:tc>
                  <a:txBody>
                    <a:bodyPr/>
                    <a:lstStyle/>
                    <a:p>
                      <a:r>
                        <a:rPr lang="en-US" sz="1400" dirty="0">
                          <a:latin typeface="Footlight MT Light" panose="0204060206030A020304" pitchFamily="18" charset="0"/>
                        </a:rPr>
                        <a:t>Leptospirosis </a:t>
                      </a:r>
                    </a:p>
                  </a:txBody>
                  <a:tcPr marT="45714" marB="45714"/>
                </a:tc>
                <a:tc>
                  <a:txBody>
                    <a:bodyPr/>
                    <a:lstStyle/>
                    <a:p>
                      <a:r>
                        <a:rPr lang="en-US" sz="1400" dirty="0" err="1">
                          <a:latin typeface="Footlight MT Light" panose="0204060206030A020304" pitchFamily="18" charset="0"/>
                        </a:rPr>
                        <a:t>Leptospira</a:t>
                      </a:r>
                      <a:endParaRPr lang="en-US" sz="1400" dirty="0">
                        <a:latin typeface="Footlight MT Light" panose="0204060206030A020304" pitchFamily="18" charset="0"/>
                      </a:endParaRPr>
                    </a:p>
                    <a:p>
                      <a:r>
                        <a:rPr lang="en-US" sz="1400" dirty="0" err="1">
                          <a:latin typeface="Footlight MT Light" panose="0204060206030A020304" pitchFamily="18" charset="0"/>
                        </a:rPr>
                        <a:t>interrogans</a:t>
                      </a:r>
                      <a:endParaRPr lang="en-US" sz="1400" dirty="0">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Exposure to Rat urine </a:t>
                      </a:r>
                    </a:p>
                  </a:txBody>
                  <a:tcPr marT="45714" marB="45714"/>
                </a:tc>
                <a:tc>
                  <a:txBody>
                    <a:bodyPr/>
                    <a:lstStyle/>
                    <a:p>
                      <a:r>
                        <a:rPr lang="en-US" sz="1400" dirty="0">
                          <a:latin typeface="Footlight MT Light" panose="0204060206030A020304" pitchFamily="18" charset="0"/>
                        </a:rPr>
                        <a:t>Intense</a:t>
                      </a:r>
                      <a:r>
                        <a:rPr lang="en-US" sz="1400" baseline="0" dirty="0">
                          <a:latin typeface="Footlight MT Light" panose="0204060206030A020304" pitchFamily="18" charset="0"/>
                        </a:rPr>
                        <a:t> throbbing </a:t>
                      </a:r>
                    </a:p>
                    <a:p>
                      <a:r>
                        <a:rPr lang="en-US" sz="1400" baseline="0" dirty="0" err="1">
                          <a:latin typeface="Footlight MT Light" panose="0204060206030A020304" pitchFamily="18" charset="0"/>
                        </a:rPr>
                        <a:t>Headach</a:t>
                      </a:r>
                      <a:r>
                        <a:rPr lang="en-US" sz="1400" baseline="0" dirty="0">
                          <a:latin typeface="Footlight MT Light" panose="0204060206030A020304" pitchFamily="18" charset="0"/>
                        </a:rPr>
                        <a:t> and delirium </a:t>
                      </a:r>
                    </a:p>
                    <a:p>
                      <a:endParaRPr lang="en-US" sz="1400" baseline="0" dirty="0">
                        <a:latin typeface="Footlight MT Light" panose="0204060206030A020304" pitchFamily="18" charset="0"/>
                      </a:endParaRPr>
                    </a:p>
                    <a:p>
                      <a:r>
                        <a:rPr lang="en-US" sz="1400" baseline="0" dirty="0">
                          <a:latin typeface="Footlight MT Light" panose="0204060206030A020304" pitchFamily="18" charset="0"/>
                        </a:rPr>
                        <a:t>Anicteric second stage 50%</a:t>
                      </a:r>
                      <a:endParaRPr lang="en-US" sz="1400" dirty="0">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lymphocytosis, increased protein levels, normal glucose levels</a:t>
                      </a:r>
                    </a:p>
                    <a:p>
                      <a:pPr marL="285750" indent="-285750">
                        <a:buFontTx/>
                        <a:buChar char="-"/>
                      </a:pPr>
                      <a:r>
                        <a:rPr lang="en-US" sz="1400" dirty="0">
                          <a:latin typeface="Footlight MT Light" panose="0204060206030A020304" pitchFamily="18" charset="0"/>
                        </a:rPr>
                        <a:t>Serology</a:t>
                      </a:r>
                    </a:p>
                    <a:p>
                      <a:pPr marL="285750" indent="-285750">
                        <a:buFontTx/>
                        <a:buChar char="-"/>
                      </a:pPr>
                      <a:r>
                        <a:rPr lang="en-US" sz="1400" dirty="0">
                          <a:latin typeface="Footlight MT Light" panose="0204060206030A020304" pitchFamily="18" charset="0"/>
                        </a:rPr>
                        <a:t>PCR</a:t>
                      </a:r>
                    </a:p>
                    <a:p>
                      <a:endParaRPr lang="en-US" sz="1400" dirty="0">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ceftriaxone ,</a:t>
                      </a:r>
                      <a:r>
                        <a:rPr lang="en-US" sz="1400" baseline="0" dirty="0">
                          <a:latin typeface="Footlight MT Light" panose="0204060206030A020304" pitchFamily="18" charset="0"/>
                        </a:rPr>
                        <a:t> </a:t>
                      </a:r>
                      <a:r>
                        <a:rPr lang="en-US" sz="1400" dirty="0">
                          <a:latin typeface="Footlight MT Light" panose="0204060206030A020304" pitchFamily="18" charset="0"/>
                        </a:rPr>
                        <a:t>penicillin G or </a:t>
                      </a:r>
                    </a:p>
                    <a:p>
                      <a:r>
                        <a:rPr lang="en-US" sz="1400" dirty="0">
                          <a:latin typeface="Footlight MT Light" panose="0204060206030A020304" pitchFamily="18" charset="0"/>
                        </a:rPr>
                        <a:t>Doxycycline</a:t>
                      </a:r>
                    </a:p>
                    <a:p>
                      <a:endParaRPr lang="en-US" sz="1400" dirty="0">
                        <a:latin typeface="Footlight MT Light" panose="0204060206030A020304" pitchFamily="18" charset="0"/>
                      </a:endParaRPr>
                    </a:p>
                  </a:txBody>
                  <a:tcPr marT="45714" marB="45714"/>
                </a:tc>
                <a:tc>
                  <a:txBody>
                    <a:bodyPr/>
                    <a:lstStyle/>
                    <a:p>
                      <a:r>
                        <a:rPr lang="en-US" sz="1400" dirty="0">
                          <a:latin typeface="Footlight MT Light" panose="0204060206030A020304" pitchFamily="18" charset="0"/>
                        </a:rPr>
                        <a:t>Meningoencephalitis /hemiplegia </a:t>
                      </a:r>
                    </a:p>
                  </a:txBody>
                  <a:tcPr marT="45714" marB="45714"/>
                </a:tc>
                <a:extLst>
                  <a:ext uri="{0D108BD9-81ED-4DB2-BD59-A6C34878D82A}">
                    <a16:rowId xmlns:a16="http://schemas.microsoft.com/office/drawing/2014/main" val="157746152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4C8C0-AD6D-408C-AFF9-15F42F932135}"/>
              </a:ext>
            </a:extLst>
          </p:cNvPr>
          <p:cNvSpPr>
            <a:spLocks noGrp="1"/>
          </p:cNvSpPr>
          <p:nvPr>
            <p:ph type="title"/>
          </p:nvPr>
        </p:nvSpPr>
        <p:spPr>
          <a:xfrm>
            <a:off x="914400" y="512763"/>
            <a:ext cx="7772400" cy="914400"/>
          </a:xfrm>
        </p:spPr>
        <p:txBody>
          <a:bodyPr/>
          <a:lstStyle/>
          <a:p>
            <a:pPr>
              <a:defRPr/>
            </a:pPr>
            <a:endParaRPr lang="en-US"/>
          </a:p>
        </p:txBody>
      </p:sp>
      <p:graphicFrame>
        <p:nvGraphicFramePr>
          <p:cNvPr id="3" name="Table 2">
            <a:extLst>
              <a:ext uri="{FF2B5EF4-FFF2-40B4-BE49-F238E27FC236}">
                <a16:creationId xmlns:a16="http://schemas.microsoft.com/office/drawing/2014/main" id="{CA27BA8C-309B-4A56-A51E-6691197DEC8A}"/>
              </a:ext>
            </a:extLst>
          </p:cNvPr>
          <p:cNvGraphicFramePr>
            <a:graphicFrameLocks noGrp="1"/>
          </p:cNvGraphicFramePr>
          <p:nvPr/>
        </p:nvGraphicFramePr>
        <p:xfrm>
          <a:off x="20638" y="28575"/>
          <a:ext cx="9144000" cy="6784980"/>
        </p:xfrm>
        <a:graphic>
          <a:graphicData uri="http://schemas.openxmlformats.org/drawingml/2006/table">
            <a:tbl>
              <a:tblPr firstRow="1" bandRow="1">
                <a:tableStyleId>{5C22544A-7EE6-4342-B048-85BDC9FD1C3A}</a:tableStyleId>
              </a:tblPr>
              <a:tblGrid>
                <a:gridCol w="2464905">
                  <a:extLst>
                    <a:ext uri="{9D8B030D-6E8A-4147-A177-3AD203B41FA5}">
                      <a16:colId xmlns:a16="http://schemas.microsoft.com/office/drawing/2014/main" val="3772022466"/>
                    </a:ext>
                  </a:extLst>
                </a:gridCol>
                <a:gridCol w="3381474">
                  <a:extLst>
                    <a:ext uri="{9D8B030D-6E8A-4147-A177-3AD203B41FA5}">
                      <a16:colId xmlns:a16="http://schemas.microsoft.com/office/drawing/2014/main" val="586579341"/>
                    </a:ext>
                  </a:extLst>
                </a:gridCol>
                <a:gridCol w="3297621">
                  <a:extLst>
                    <a:ext uri="{9D8B030D-6E8A-4147-A177-3AD203B41FA5}">
                      <a16:colId xmlns:a16="http://schemas.microsoft.com/office/drawing/2014/main" val="469626079"/>
                    </a:ext>
                  </a:extLst>
                </a:gridCol>
              </a:tblGrid>
              <a:tr h="370875">
                <a:tc>
                  <a:txBody>
                    <a:bodyPr/>
                    <a:lstStyle/>
                    <a:p>
                      <a:pPr algn="l" fontAlgn="t"/>
                      <a:r>
                        <a:rPr lang="en-US" sz="1400" dirty="0">
                          <a:effectLst/>
                        </a:rPr>
                        <a:t>Description </a:t>
                      </a:r>
                    </a:p>
                  </a:txBody>
                  <a:tcPr marL="57150" marR="57150" marT="57155" marB="57155"/>
                </a:tc>
                <a:tc>
                  <a:txBody>
                    <a:bodyPr/>
                    <a:lstStyle/>
                    <a:p>
                      <a:pPr algn="l" fontAlgn="t"/>
                      <a:r>
                        <a:rPr lang="en-US" sz="1400">
                          <a:effectLst/>
                        </a:rPr>
                        <a:t>Acute bacterial meningitis </a:t>
                      </a:r>
                    </a:p>
                  </a:txBody>
                  <a:tcPr marL="57150" marR="57150" marT="57155" marB="57155"/>
                </a:tc>
                <a:tc>
                  <a:txBody>
                    <a:bodyPr/>
                    <a:lstStyle/>
                    <a:p>
                      <a:pPr algn="l" fontAlgn="t"/>
                      <a:r>
                        <a:rPr lang="en-US" sz="1400">
                          <a:effectLst/>
                        </a:rPr>
                        <a:t>Chronic meningitis </a:t>
                      </a:r>
                    </a:p>
                  </a:txBody>
                  <a:tcPr marL="57150" marR="57150" marT="57155" marB="57155"/>
                </a:tc>
                <a:extLst>
                  <a:ext uri="{0D108BD9-81ED-4DB2-BD59-A6C34878D82A}">
                    <a16:rowId xmlns:a16="http://schemas.microsoft.com/office/drawing/2014/main" val="2900363913"/>
                  </a:ext>
                </a:extLst>
              </a:tr>
              <a:tr h="541071">
                <a:tc>
                  <a:txBody>
                    <a:bodyPr/>
                    <a:lstStyle/>
                    <a:p>
                      <a:pPr algn="l" fontAlgn="t"/>
                      <a:r>
                        <a:rPr lang="en-US" sz="1400" b="1" dirty="0" err="1">
                          <a:effectLst/>
                          <a:latin typeface="Footlight MT Light" panose="0204060206030A020304" pitchFamily="18" charset="0"/>
                        </a:rPr>
                        <a:t>Aetiology</a:t>
                      </a:r>
                      <a:r>
                        <a:rPr lang="en-US" sz="1400" dirty="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Variable Neisseria meningitides 13–56% Streptococcus </a:t>
                      </a:r>
                      <a:r>
                        <a:rPr lang="en-US" sz="1400" dirty="0" err="1">
                          <a:effectLst/>
                          <a:latin typeface="Footlight MT Light" panose="0204060206030A020304" pitchFamily="18" charset="0"/>
                        </a:rPr>
                        <a:t>pneumoniae</a:t>
                      </a:r>
                      <a:r>
                        <a:rPr lang="en-US" sz="1400" dirty="0">
                          <a:effectLst/>
                          <a:latin typeface="Footlight MT Light" panose="0204060206030A020304" pitchFamily="18" charset="0"/>
                        </a:rPr>
                        <a:t> 24–37%</a:t>
                      </a:r>
                    </a:p>
                  </a:txBody>
                  <a:tcPr marL="57150" marR="57150" marT="57155" marB="57155"/>
                </a:tc>
                <a:tc>
                  <a:txBody>
                    <a:bodyPr/>
                    <a:lstStyle/>
                    <a:p>
                      <a:pPr algn="l" fontAlgn="t"/>
                      <a:r>
                        <a:rPr lang="en-US" sz="1400" dirty="0">
                          <a:effectLst/>
                          <a:latin typeface="Footlight MT Light" panose="0204060206030A020304" pitchFamily="18" charset="0"/>
                        </a:rPr>
                        <a:t>Variable TB- 40–60% Malignancy 8–13% Cryptococcus 7–11% Unknown 30–33%</a:t>
                      </a:r>
                    </a:p>
                  </a:txBody>
                  <a:tcPr marL="57150" marR="57150" marT="57155" marB="57155"/>
                </a:tc>
                <a:extLst>
                  <a:ext uri="{0D108BD9-81ED-4DB2-BD59-A6C34878D82A}">
                    <a16:rowId xmlns:a16="http://schemas.microsoft.com/office/drawing/2014/main" val="2523701292"/>
                  </a:ext>
                </a:extLst>
              </a:tr>
              <a:tr h="541071">
                <a:tc>
                  <a:txBody>
                    <a:bodyPr/>
                    <a:lstStyle/>
                    <a:p>
                      <a:pPr algn="l" fontAlgn="t"/>
                      <a:r>
                        <a:rPr lang="en-US" sz="1400" b="1" dirty="0">
                          <a:effectLst/>
                          <a:latin typeface="Footlight MT Light" panose="0204060206030A020304" pitchFamily="18" charset="0"/>
                        </a:rPr>
                        <a:t>Clinical features</a:t>
                      </a:r>
                      <a:r>
                        <a:rPr lang="en-US" sz="1400" dirty="0">
                          <a:effectLst/>
                          <a:latin typeface="Footlight MT Light" panose="0204060206030A020304" pitchFamily="18" charset="0"/>
                        </a:rPr>
                        <a:t> </a:t>
                      </a:r>
                    </a:p>
                  </a:txBody>
                  <a:tcPr marL="57150" marR="57150" marT="57155" marB="57155"/>
                </a:tc>
                <a:tc gridSpan="2">
                  <a:txBody>
                    <a:bodyPr/>
                    <a:lstStyle/>
                    <a:p>
                      <a:pPr fontAlgn="t"/>
                      <a:r>
                        <a:rPr lang="en-US" sz="1400" dirty="0">
                          <a:effectLst/>
                          <a:latin typeface="Footlight MT Light" panose="0204060206030A020304" pitchFamily="18" charset="0"/>
                        </a:rPr>
                        <a:t>  Boos C, </a:t>
                      </a:r>
                      <a:r>
                        <a:rPr lang="en-US" sz="1400" dirty="0" err="1">
                          <a:effectLst/>
                          <a:latin typeface="Footlight MT Light" panose="0204060206030A020304" pitchFamily="18" charset="0"/>
                        </a:rPr>
                        <a:t>Daneshvar</a:t>
                      </a:r>
                      <a:r>
                        <a:rPr lang="en-US" sz="1400" dirty="0">
                          <a:effectLst/>
                          <a:latin typeface="Footlight MT Light" panose="0204060206030A020304" pitchFamily="18" charset="0"/>
                        </a:rPr>
                        <a:t> C, Hinton A, Dawes M. An unusual case of chronic meningitis. BMC Fam </a:t>
                      </a:r>
                      <a:r>
                        <a:rPr lang="en-US" sz="1400" dirty="0" err="1">
                          <a:effectLst/>
                          <a:latin typeface="Footlight MT Light" panose="0204060206030A020304" pitchFamily="18" charset="0"/>
                        </a:rPr>
                        <a:t>Pract</a:t>
                      </a:r>
                      <a:r>
                        <a:rPr lang="en-US" sz="1400" dirty="0">
                          <a:effectLst/>
                          <a:latin typeface="Footlight MT Light" panose="0204060206030A020304" pitchFamily="18" charset="0"/>
                        </a:rPr>
                        <a:t>. 2004;5:21.</a:t>
                      </a:r>
                    </a:p>
                  </a:txBody>
                  <a:tcPr marL="57150" marR="57150" marT="57155" marB="57155"/>
                </a:tc>
                <a:tc hMerge="1">
                  <a:txBody>
                    <a:bodyPr/>
                    <a:lstStyle/>
                    <a:p>
                      <a:pPr fontAlgn="t"/>
                      <a:endParaRPr lang="en-US" sz="1400" dirty="0">
                        <a:effectLst/>
                        <a:latin typeface="Footlight MT Light" panose="0204060206030A020304" pitchFamily="18" charset="0"/>
                      </a:endParaRPr>
                    </a:p>
                  </a:txBody>
                  <a:tcPr marL="57150" marR="57150" marT="57150" marB="57150"/>
                </a:tc>
                <a:extLst>
                  <a:ext uri="{0D108BD9-81ED-4DB2-BD59-A6C34878D82A}">
                    <a16:rowId xmlns:a16="http://schemas.microsoft.com/office/drawing/2014/main" val="2775277848"/>
                  </a:ext>
                </a:extLst>
              </a:tr>
              <a:tr h="541071">
                <a:tc>
                  <a:txBody>
                    <a:bodyPr/>
                    <a:lstStyle/>
                    <a:p>
                      <a:pPr algn="l" fontAlgn="t"/>
                      <a:r>
                        <a:rPr lang="en-US" sz="1400" b="1">
                          <a:effectLst/>
                          <a:latin typeface="Footlight MT Light" panose="0204060206030A020304" pitchFamily="18" charset="0"/>
                        </a:rPr>
                        <a:t>- Classic triad of fever, headache and neck stiffness</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85%</a:t>
                      </a:r>
                    </a:p>
                  </a:txBody>
                  <a:tcPr marL="57150" marR="57150" marT="57155" marB="57155"/>
                </a:tc>
                <a:tc>
                  <a:txBody>
                    <a:bodyPr/>
                    <a:lstStyle/>
                    <a:p>
                      <a:pPr algn="l" fontAlgn="t"/>
                      <a:r>
                        <a:rPr lang="en-US" sz="1400" dirty="0">
                          <a:effectLst/>
                          <a:latin typeface="Footlight MT Light" panose="0204060206030A020304" pitchFamily="18" charset="0"/>
                        </a:rPr>
                        <a:t>10%</a:t>
                      </a:r>
                    </a:p>
                  </a:txBody>
                  <a:tcPr marL="57150" marR="57150" marT="57155" marB="57155"/>
                </a:tc>
                <a:extLst>
                  <a:ext uri="{0D108BD9-81ED-4DB2-BD59-A6C34878D82A}">
                    <a16:rowId xmlns:a16="http://schemas.microsoft.com/office/drawing/2014/main" val="157816376"/>
                  </a:ext>
                </a:extLst>
              </a:tr>
              <a:tr h="370875">
                <a:tc>
                  <a:txBody>
                    <a:bodyPr/>
                    <a:lstStyle/>
                    <a:p>
                      <a:pPr algn="l" fontAlgn="t"/>
                      <a:r>
                        <a:rPr lang="en-US" sz="1400" b="1">
                          <a:effectLst/>
                          <a:latin typeface="Footlight MT Light" panose="0204060206030A020304" pitchFamily="18" charset="0"/>
                        </a:rPr>
                        <a:t>- Fever</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78–91%</a:t>
                      </a:r>
                    </a:p>
                  </a:txBody>
                  <a:tcPr marL="57150" marR="57150" marT="57155" marB="57155"/>
                </a:tc>
                <a:tc>
                  <a:txBody>
                    <a:bodyPr/>
                    <a:lstStyle/>
                    <a:p>
                      <a:pPr algn="l" fontAlgn="t"/>
                      <a:r>
                        <a:rPr lang="en-US" sz="1400" dirty="0">
                          <a:effectLst/>
                          <a:latin typeface="Footlight MT Light" panose="0204060206030A020304" pitchFamily="18" charset="0"/>
                        </a:rPr>
                        <a:t>44%</a:t>
                      </a:r>
                    </a:p>
                  </a:txBody>
                  <a:tcPr marL="57150" marR="57150" marT="57155" marB="57155"/>
                </a:tc>
                <a:extLst>
                  <a:ext uri="{0D108BD9-81ED-4DB2-BD59-A6C34878D82A}">
                    <a16:rowId xmlns:a16="http://schemas.microsoft.com/office/drawing/2014/main" val="664868218"/>
                  </a:ext>
                </a:extLst>
              </a:tr>
              <a:tr h="370875">
                <a:tc>
                  <a:txBody>
                    <a:bodyPr/>
                    <a:lstStyle/>
                    <a:p>
                      <a:pPr algn="l" fontAlgn="t"/>
                      <a:r>
                        <a:rPr lang="en-US" sz="1400" b="1">
                          <a:effectLst/>
                          <a:latin typeface="Footlight MT Light" panose="0204060206030A020304" pitchFamily="18" charset="0"/>
                        </a:rPr>
                        <a:t>- Headache</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32–68%</a:t>
                      </a:r>
                    </a:p>
                  </a:txBody>
                  <a:tcPr marL="57150" marR="57150" marT="57155" marB="57155"/>
                </a:tc>
                <a:tc>
                  <a:txBody>
                    <a:bodyPr/>
                    <a:lstStyle/>
                    <a:p>
                      <a:pPr algn="l" fontAlgn="t"/>
                      <a:r>
                        <a:rPr lang="en-US" sz="1400" dirty="0">
                          <a:effectLst/>
                          <a:latin typeface="Footlight MT Light" panose="0204060206030A020304" pitchFamily="18" charset="0"/>
                        </a:rPr>
                        <a:t>79%</a:t>
                      </a:r>
                    </a:p>
                  </a:txBody>
                  <a:tcPr marL="57150" marR="57150" marT="57155" marB="57155"/>
                </a:tc>
                <a:extLst>
                  <a:ext uri="{0D108BD9-81ED-4DB2-BD59-A6C34878D82A}">
                    <a16:rowId xmlns:a16="http://schemas.microsoft.com/office/drawing/2014/main" val="1061896044"/>
                  </a:ext>
                </a:extLst>
              </a:tr>
              <a:tr h="370875">
                <a:tc>
                  <a:txBody>
                    <a:bodyPr/>
                    <a:lstStyle/>
                    <a:p>
                      <a:pPr algn="l" fontAlgn="t"/>
                      <a:r>
                        <a:rPr lang="en-US" sz="1400" b="1">
                          <a:effectLst/>
                          <a:latin typeface="Footlight MT Light" panose="0204060206030A020304" pitchFamily="18" charset="0"/>
                        </a:rPr>
                        <a:t>- Neck Stiffness</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58–82%</a:t>
                      </a:r>
                    </a:p>
                  </a:txBody>
                  <a:tcPr marL="57150" marR="57150" marT="57155" marB="57155"/>
                </a:tc>
                <a:tc>
                  <a:txBody>
                    <a:bodyPr/>
                    <a:lstStyle/>
                    <a:p>
                      <a:pPr algn="l" fontAlgn="t"/>
                      <a:r>
                        <a:rPr lang="en-US" sz="1400" dirty="0">
                          <a:effectLst/>
                          <a:latin typeface="Footlight MT Light" panose="0204060206030A020304" pitchFamily="18" charset="0"/>
                        </a:rPr>
                        <a:t>75%</a:t>
                      </a:r>
                    </a:p>
                  </a:txBody>
                  <a:tcPr marL="57150" marR="57150" marT="57155" marB="57155"/>
                </a:tc>
                <a:extLst>
                  <a:ext uri="{0D108BD9-81ED-4DB2-BD59-A6C34878D82A}">
                    <a16:rowId xmlns:a16="http://schemas.microsoft.com/office/drawing/2014/main" val="3028469044"/>
                  </a:ext>
                </a:extLst>
              </a:tr>
              <a:tr h="370875">
                <a:tc>
                  <a:txBody>
                    <a:bodyPr/>
                    <a:lstStyle/>
                    <a:p>
                      <a:pPr algn="l" fontAlgn="t"/>
                      <a:r>
                        <a:rPr lang="en-US" sz="1400" b="1">
                          <a:effectLst/>
                          <a:latin typeface="Footlight MT Light" panose="0204060206030A020304" pitchFamily="18" charset="0"/>
                        </a:rPr>
                        <a:t>- Altered Mental state</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52–82%</a:t>
                      </a:r>
                    </a:p>
                  </a:txBody>
                  <a:tcPr marL="57150" marR="57150" marT="57155" marB="57155"/>
                </a:tc>
                <a:tc>
                  <a:txBody>
                    <a:bodyPr/>
                    <a:lstStyle/>
                    <a:p>
                      <a:pPr algn="l" fontAlgn="t"/>
                      <a:r>
                        <a:rPr lang="en-US" sz="1400" dirty="0">
                          <a:effectLst/>
                          <a:latin typeface="Footlight MT Light" panose="0204060206030A020304" pitchFamily="18" charset="0"/>
                        </a:rPr>
                        <a:t>41%</a:t>
                      </a:r>
                    </a:p>
                  </a:txBody>
                  <a:tcPr marL="57150" marR="57150" marT="57155" marB="57155"/>
                </a:tc>
                <a:extLst>
                  <a:ext uri="{0D108BD9-81ED-4DB2-BD59-A6C34878D82A}">
                    <a16:rowId xmlns:a16="http://schemas.microsoft.com/office/drawing/2014/main" val="4042721541"/>
                  </a:ext>
                </a:extLst>
              </a:tr>
              <a:tr h="370875">
                <a:tc>
                  <a:txBody>
                    <a:bodyPr/>
                    <a:lstStyle/>
                    <a:p>
                      <a:pPr algn="l" fontAlgn="t"/>
                      <a:r>
                        <a:rPr lang="en-US" sz="1400" b="1">
                          <a:effectLst/>
                          <a:latin typeface="Footlight MT Light" panose="0204060206030A020304" pitchFamily="18" charset="0"/>
                        </a:rPr>
                        <a:t>- Focal neurology</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23%</a:t>
                      </a:r>
                    </a:p>
                  </a:txBody>
                  <a:tcPr marL="57150" marR="57150" marT="57155" marB="57155"/>
                </a:tc>
                <a:tc>
                  <a:txBody>
                    <a:bodyPr/>
                    <a:lstStyle/>
                    <a:p>
                      <a:pPr algn="l" fontAlgn="t"/>
                      <a:r>
                        <a:rPr lang="en-US" sz="1400" dirty="0">
                          <a:effectLst/>
                          <a:latin typeface="Footlight MT Light" panose="0204060206030A020304" pitchFamily="18" charset="0"/>
                        </a:rPr>
                        <a:t>32%</a:t>
                      </a:r>
                    </a:p>
                  </a:txBody>
                  <a:tcPr marL="57150" marR="57150" marT="57155" marB="57155"/>
                </a:tc>
                <a:extLst>
                  <a:ext uri="{0D108BD9-81ED-4DB2-BD59-A6C34878D82A}">
                    <a16:rowId xmlns:a16="http://schemas.microsoft.com/office/drawing/2014/main" val="3955297147"/>
                  </a:ext>
                </a:extLst>
              </a:tr>
              <a:tr h="370875">
                <a:tc>
                  <a:txBody>
                    <a:bodyPr/>
                    <a:lstStyle/>
                    <a:p>
                      <a:pPr algn="l" fontAlgn="t"/>
                      <a:r>
                        <a:rPr lang="en-US" sz="1400" b="1">
                          <a:effectLst/>
                          <a:latin typeface="Footlight MT Light" panose="0204060206030A020304" pitchFamily="18" charset="0"/>
                        </a:rPr>
                        <a:t>- Papilloedema</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&lt;1–4%</a:t>
                      </a:r>
                    </a:p>
                  </a:txBody>
                  <a:tcPr marL="57150" marR="57150" marT="57155" marB="57155"/>
                </a:tc>
                <a:tc>
                  <a:txBody>
                    <a:bodyPr/>
                    <a:lstStyle/>
                    <a:p>
                      <a:pPr algn="l" fontAlgn="t"/>
                      <a:r>
                        <a:rPr lang="en-US" sz="1400" dirty="0">
                          <a:effectLst/>
                          <a:latin typeface="Footlight MT Light" panose="0204060206030A020304" pitchFamily="18" charset="0"/>
                        </a:rPr>
                        <a:t>30%</a:t>
                      </a:r>
                    </a:p>
                  </a:txBody>
                  <a:tcPr marL="57150" marR="57150" marT="57155" marB="57155"/>
                </a:tc>
                <a:extLst>
                  <a:ext uri="{0D108BD9-81ED-4DB2-BD59-A6C34878D82A}">
                    <a16:rowId xmlns:a16="http://schemas.microsoft.com/office/drawing/2014/main" val="3808400545"/>
                  </a:ext>
                </a:extLst>
              </a:tr>
              <a:tr h="370875">
                <a:tc>
                  <a:txBody>
                    <a:bodyPr/>
                    <a:lstStyle/>
                    <a:p>
                      <a:pPr algn="l" fontAlgn="t"/>
                      <a:r>
                        <a:rPr lang="en-US" sz="1400" b="1">
                          <a:effectLst/>
                          <a:latin typeface="Footlight MT Light" panose="0204060206030A020304" pitchFamily="18" charset="0"/>
                        </a:rPr>
                        <a:t>- Cranial Nerve Palsies</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4%</a:t>
                      </a:r>
                    </a:p>
                  </a:txBody>
                  <a:tcPr marL="57150" marR="57150" marT="57155" marB="57155"/>
                </a:tc>
                <a:tc>
                  <a:txBody>
                    <a:bodyPr/>
                    <a:lstStyle/>
                    <a:p>
                      <a:pPr algn="l" fontAlgn="t"/>
                      <a:r>
                        <a:rPr lang="en-US" sz="1400" dirty="0">
                          <a:effectLst/>
                          <a:latin typeface="Footlight MT Light" panose="0204060206030A020304" pitchFamily="18" charset="0"/>
                        </a:rPr>
                        <a:t>24%</a:t>
                      </a:r>
                    </a:p>
                  </a:txBody>
                  <a:tcPr marL="57150" marR="57150" marT="57155" marB="57155"/>
                </a:tc>
                <a:extLst>
                  <a:ext uri="{0D108BD9-81ED-4DB2-BD59-A6C34878D82A}">
                    <a16:rowId xmlns:a16="http://schemas.microsoft.com/office/drawing/2014/main" val="4018421764"/>
                  </a:ext>
                </a:extLst>
              </a:tr>
              <a:tr h="541071">
                <a:tc>
                  <a:txBody>
                    <a:bodyPr/>
                    <a:lstStyle/>
                    <a:p>
                      <a:pPr algn="l" fontAlgn="t"/>
                      <a:r>
                        <a:rPr lang="en-US" sz="1400" b="1" dirty="0">
                          <a:effectLst/>
                          <a:latin typeface="Footlight MT Light" panose="0204060206030A020304" pitchFamily="18" charset="0"/>
                        </a:rPr>
                        <a:t>Mortality</a:t>
                      </a:r>
                      <a:r>
                        <a:rPr lang="en-US" sz="1400" dirty="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Variable – </a:t>
                      </a:r>
                      <a:r>
                        <a:rPr lang="en-US" sz="1400" dirty="0" err="1">
                          <a:effectLst/>
                          <a:latin typeface="Footlight MT Light" panose="0204060206030A020304" pitchFamily="18" charset="0"/>
                        </a:rPr>
                        <a:t>aetiology</a:t>
                      </a:r>
                      <a:r>
                        <a:rPr lang="en-US" sz="1400" dirty="0">
                          <a:effectLst/>
                          <a:latin typeface="Footlight MT Light" panose="0204060206030A020304" pitchFamily="18" charset="0"/>
                        </a:rPr>
                        <a:t> dependent 19.7–25% overall</a:t>
                      </a:r>
                    </a:p>
                  </a:txBody>
                  <a:tcPr marL="57150" marR="57150" marT="57155" marB="57155"/>
                </a:tc>
                <a:tc>
                  <a:txBody>
                    <a:bodyPr/>
                    <a:lstStyle/>
                    <a:p>
                      <a:pPr algn="l" fontAlgn="t"/>
                      <a:r>
                        <a:rPr lang="en-US" sz="1400" dirty="0">
                          <a:effectLst/>
                          <a:latin typeface="Footlight MT Light" panose="0204060206030A020304" pitchFamily="18" charset="0"/>
                        </a:rPr>
                        <a:t>Variable – </a:t>
                      </a:r>
                      <a:r>
                        <a:rPr lang="en-US" sz="1400" dirty="0" err="1">
                          <a:effectLst/>
                          <a:latin typeface="Footlight MT Light" panose="0204060206030A020304" pitchFamily="18" charset="0"/>
                        </a:rPr>
                        <a:t>aetiology</a:t>
                      </a:r>
                      <a:r>
                        <a:rPr lang="en-US" sz="1400" dirty="0">
                          <a:effectLst/>
                          <a:latin typeface="Footlight MT Light" panose="0204060206030A020304" pitchFamily="18" charset="0"/>
                        </a:rPr>
                        <a:t> dependent 29%- overall  </a:t>
                      </a:r>
                    </a:p>
                  </a:txBody>
                  <a:tcPr marL="57150" marR="57150" marT="57155" marB="57155"/>
                </a:tc>
                <a:extLst>
                  <a:ext uri="{0D108BD9-81ED-4DB2-BD59-A6C34878D82A}">
                    <a16:rowId xmlns:a16="http://schemas.microsoft.com/office/drawing/2014/main" val="328772021"/>
                  </a:ext>
                </a:extLst>
              </a:tr>
              <a:tr h="370875">
                <a:tc>
                  <a:txBody>
                    <a:bodyPr/>
                    <a:lstStyle/>
                    <a:p>
                      <a:pPr algn="l" fontAlgn="t"/>
                      <a:r>
                        <a:rPr lang="en-US" sz="1400" b="1">
                          <a:effectLst/>
                          <a:latin typeface="Footlight MT Light" panose="0204060206030A020304" pitchFamily="18" charset="0"/>
                        </a:rPr>
                        <a:t>Elevated WCC, CRP and ESR</a:t>
                      </a:r>
                      <a:r>
                        <a:rPr lang="en-US" sz="1400">
                          <a:effectLst/>
                          <a:latin typeface="Footlight MT Light" panose="0204060206030A020304" pitchFamily="18" charset="0"/>
                        </a:rPr>
                        <a:t> </a:t>
                      </a:r>
                    </a:p>
                  </a:txBody>
                  <a:tcPr marL="57150" marR="57150" marT="57155" marB="57155"/>
                </a:tc>
                <a:tc>
                  <a:txBody>
                    <a:bodyPr/>
                    <a:lstStyle/>
                    <a:p>
                      <a:pPr algn="l" fontAlgn="t"/>
                      <a:r>
                        <a:rPr lang="en-US" sz="1400">
                          <a:effectLst/>
                          <a:latin typeface="Footlight MT Light" panose="0204060206030A020304" pitchFamily="18" charset="0"/>
                        </a:rPr>
                        <a:t>Elevated </a:t>
                      </a:r>
                    </a:p>
                  </a:txBody>
                  <a:tcPr marL="57150" marR="57150" marT="57155" marB="57155"/>
                </a:tc>
                <a:tc>
                  <a:txBody>
                    <a:bodyPr/>
                    <a:lstStyle/>
                    <a:p>
                      <a:pPr algn="l" fontAlgn="t"/>
                      <a:r>
                        <a:rPr lang="en-US" sz="1400" dirty="0">
                          <a:effectLst/>
                          <a:latin typeface="Footlight MT Light" panose="0204060206030A020304" pitchFamily="18" charset="0"/>
                        </a:rPr>
                        <a:t>Normal or only mildly elevated </a:t>
                      </a:r>
                    </a:p>
                  </a:txBody>
                  <a:tcPr marL="57150" marR="57150" marT="57155" marB="57155"/>
                </a:tc>
                <a:extLst>
                  <a:ext uri="{0D108BD9-81ED-4DB2-BD59-A6C34878D82A}">
                    <a16:rowId xmlns:a16="http://schemas.microsoft.com/office/drawing/2014/main" val="1168441355"/>
                  </a:ext>
                </a:extLst>
              </a:tr>
              <a:tr h="370875">
                <a:tc>
                  <a:txBody>
                    <a:bodyPr/>
                    <a:lstStyle/>
                    <a:p>
                      <a:pPr algn="l" fontAlgn="t"/>
                      <a:r>
                        <a:rPr lang="en-US" sz="1400" b="1">
                          <a:effectLst/>
                          <a:latin typeface="Footlight MT Light" panose="0204060206030A020304" pitchFamily="18" charset="0"/>
                        </a:rPr>
                        <a:t>Hyponatraemia</a:t>
                      </a:r>
                      <a:r>
                        <a:rPr lang="en-US" sz="1400">
                          <a:effectLst/>
                          <a:latin typeface="Footlight MT Light" panose="0204060206030A020304" pitchFamily="18" charset="0"/>
                        </a:rPr>
                        <a:t> </a:t>
                      </a:r>
                    </a:p>
                  </a:txBody>
                  <a:tcPr marL="57150" marR="57150" marT="57155" marB="57155"/>
                </a:tc>
                <a:tc>
                  <a:txBody>
                    <a:bodyPr/>
                    <a:lstStyle/>
                    <a:p>
                      <a:pPr algn="l" fontAlgn="t"/>
                      <a:r>
                        <a:rPr lang="en-US" sz="1400">
                          <a:effectLst/>
                          <a:latin typeface="Footlight MT Light" panose="0204060206030A020304" pitchFamily="18" charset="0"/>
                        </a:rPr>
                        <a:t>&lt;10% </a:t>
                      </a:r>
                    </a:p>
                  </a:txBody>
                  <a:tcPr marL="57150" marR="57150" marT="57155" marB="57155"/>
                </a:tc>
                <a:tc>
                  <a:txBody>
                    <a:bodyPr/>
                    <a:lstStyle/>
                    <a:p>
                      <a:pPr algn="l" fontAlgn="t"/>
                      <a:r>
                        <a:rPr lang="en-US" sz="1400" dirty="0">
                          <a:effectLst/>
                          <a:latin typeface="Footlight MT Light" panose="0204060206030A020304" pitchFamily="18" charset="0"/>
                        </a:rPr>
                        <a:t>&gt;90%</a:t>
                      </a:r>
                    </a:p>
                  </a:txBody>
                  <a:tcPr marL="57150" marR="57150" marT="57155" marB="57155"/>
                </a:tc>
                <a:extLst>
                  <a:ext uri="{0D108BD9-81ED-4DB2-BD59-A6C34878D82A}">
                    <a16:rowId xmlns:a16="http://schemas.microsoft.com/office/drawing/2014/main" val="4052355310"/>
                  </a:ext>
                </a:extLst>
              </a:tr>
              <a:tr h="541071">
                <a:tc>
                  <a:txBody>
                    <a:bodyPr/>
                    <a:lstStyle/>
                    <a:p>
                      <a:pPr algn="l" fontAlgn="t"/>
                      <a:r>
                        <a:rPr lang="en-US" sz="1400" b="1">
                          <a:effectLst/>
                          <a:latin typeface="Footlight MT Light" panose="0204060206030A020304" pitchFamily="18" charset="0"/>
                        </a:rPr>
                        <a:t>Cerebrospinal fluid analysis</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10% – lymphocytic 90% – neutrophilic Gram stain positive 57–90%</a:t>
                      </a:r>
                    </a:p>
                  </a:txBody>
                  <a:tcPr marL="57150" marR="57150" marT="57155" marB="57155"/>
                </a:tc>
                <a:tc>
                  <a:txBody>
                    <a:bodyPr/>
                    <a:lstStyle/>
                    <a:p>
                      <a:pPr algn="l" fontAlgn="t"/>
                      <a:r>
                        <a:rPr lang="en-US" sz="1400" dirty="0">
                          <a:effectLst/>
                          <a:latin typeface="Footlight MT Light" panose="0204060206030A020304" pitchFamily="18" charset="0"/>
                        </a:rPr>
                        <a:t>&gt;90% lymphocytic &lt;10% neutrophilic Gram stain positive &lt;10%</a:t>
                      </a:r>
                    </a:p>
                  </a:txBody>
                  <a:tcPr marL="57150" marR="57150" marT="57155" marB="57155"/>
                </a:tc>
                <a:extLst>
                  <a:ext uri="{0D108BD9-81ED-4DB2-BD59-A6C34878D82A}">
                    <a16:rowId xmlns:a16="http://schemas.microsoft.com/office/drawing/2014/main" val="904288946"/>
                  </a:ext>
                </a:extLst>
              </a:tr>
              <a:tr h="370875">
                <a:tc>
                  <a:txBody>
                    <a:bodyPr/>
                    <a:lstStyle/>
                    <a:p>
                      <a:pPr algn="l" fontAlgn="t"/>
                      <a:r>
                        <a:rPr lang="en-US" sz="1400" b="1">
                          <a:effectLst/>
                          <a:latin typeface="Footlight MT Light" panose="0204060206030A020304" pitchFamily="18" charset="0"/>
                        </a:rPr>
                        <a:t>Abnormal CT</a:t>
                      </a:r>
                      <a:r>
                        <a:rPr lang="en-US" sz="1400">
                          <a:effectLst/>
                          <a:latin typeface="Footlight MT Light" panose="0204060206030A020304" pitchFamily="18" charset="0"/>
                        </a:rPr>
                        <a:t> </a:t>
                      </a:r>
                    </a:p>
                  </a:txBody>
                  <a:tcPr marL="57150" marR="57150" marT="57155" marB="57155"/>
                </a:tc>
                <a:tc>
                  <a:txBody>
                    <a:bodyPr/>
                    <a:lstStyle/>
                    <a:p>
                      <a:pPr algn="l" fontAlgn="t"/>
                      <a:r>
                        <a:rPr lang="en-US" sz="1400" dirty="0">
                          <a:effectLst/>
                          <a:latin typeface="Footlight MT Light" panose="0204060206030A020304" pitchFamily="18" charset="0"/>
                        </a:rPr>
                        <a:t>2.7 – 13%</a:t>
                      </a:r>
                    </a:p>
                  </a:txBody>
                  <a:tcPr marL="57150" marR="57150" marT="57155" marB="57155"/>
                </a:tc>
                <a:tc>
                  <a:txBody>
                    <a:bodyPr/>
                    <a:lstStyle/>
                    <a:p>
                      <a:pPr algn="l" fontAlgn="t"/>
                      <a:r>
                        <a:rPr lang="en-US" sz="1400" dirty="0">
                          <a:effectLst/>
                          <a:latin typeface="Footlight MT Light" panose="0204060206030A020304" pitchFamily="18" charset="0"/>
                        </a:rPr>
                        <a:t>60%</a:t>
                      </a:r>
                    </a:p>
                  </a:txBody>
                  <a:tcPr marL="57150" marR="57150" marT="57155" marB="57155"/>
                </a:tc>
                <a:extLst>
                  <a:ext uri="{0D108BD9-81ED-4DB2-BD59-A6C34878D82A}">
                    <a16:rowId xmlns:a16="http://schemas.microsoft.com/office/drawing/2014/main" val="21886742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12185-6FF6-428A-A3E4-32992DA48390}"/>
              </a:ext>
            </a:extLst>
          </p:cNvPr>
          <p:cNvSpPr>
            <a:spLocks noGrp="1"/>
          </p:cNvSpPr>
          <p:nvPr>
            <p:ph type="title"/>
          </p:nvPr>
        </p:nvSpPr>
        <p:spPr>
          <a:xfrm>
            <a:off x="504825" y="512763"/>
            <a:ext cx="7772400" cy="914400"/>
          </a:xfrm>
        </p:spPr>
        <p:txBody>
          <a:bodyPr/>
          <a:lstStyle/>
          <a:p>
            <a:pPr>
              <a:defRPr/>
            </a:pPr>
            <a:r>
              <a:rPr lang="en-US" dirty="0">
                <a:solidFill>
                  <a:srgbClr val="FFFF00"/>
                </a:solidFill>
                <a:latin typeface="Footlight MT Light" panose="0204060206030A020304" pitchFamily="18" charset="0"/>
              </a:rPr>
              <a:t>Definition and Causes of chronic meningitis:</a:t>
            </a:r>
          </a:p>
        </p:txBody>
      </p:sp>
      <p:sp>
        <p:nvSpPr>
          <p:cNvPr id="16387" name="Text Placeholder 5">
            <a:extLst>
              <a:ext uri="{FF2B5EF4-FFF2-40B4-BE49-F238E27FC236}">
                <a16:creationId xmlns:a16="http://schemas.microsoft.com/office/drawing/2014/main" id="{BA88B52A-1B6D-4782-A5DA-317B0CEDBBE5}"/>
              </a:ext>
            </a:extLst>
          </p:cNvPr>
          <p:cNvSpPr>
            <a:spLocks noGrp="1"/>
          </p:cNvSpPr>
          <p:nvPr>
            <p:ph type="body" sz="half" idx="3"/>
          </p:nvPr>
        </p:nvSpPr>
        <p:spPr>
          <a:xfrm>
            <a:off x="4645025" y="1809750"/>
            <a:ext cx="4041775" cy="639763"/>
          </a:xfrm>
        </p:spPr>
        <p:txBody>
          <a:bodyPr/>
          <a:lstStyle/>
          <a:p>
            <a:pPr marL="73025"/>
            <a:r>
              <a:rPr lang="en-US" altLang="en-US">
                <a:latin typeface="Footlight MT Light" panose="0204060206030A020304" pitchFamily="18" charset="0"/>
                <a:cs typeface="Tahoma" panose="020B0604030504040204" pitchFamily="34" charset="0"/>
              </a:rPr>
              <a:t>Infectious causes</a:t>
            </a:r>
          </a:p>
        </p:txBody>
      </p:sp>
      <p:sp>
        <p:nvSpPr>
          <p:cNvPr id="7" name="Content Placeholder 6">
            <a:extLst>
              <a:ext uri="{FF2B5EF4-FFF2-40B4-BE49-F238E27FC236}">
                <a16:creationId xmlns:a16="http://schemas.microsoft.com/office/drawing/2014/main" id="{0177321E-E288-43BD-A697-3AA2BC1B56C8}"/>
              </a:ext>
            </a:extLst>
          </p:cNvPr>
          <p:cNvSpPr>
            <a:spLocks noGrp="1"/>
          </p:cNvSpPr>
          <p:nvPr>
            <p:ph sz="quarter" idx="4"/>
          </p:nvPr>
        </p:nvSpPr>
        <p:spPr>
          <a:xfrm>
            <a:off x="4645025" y="2459038"/>
            <a:ext cx="4041775" cy="3959225"/>
          </a:xfrm>
        </p:spPr>
        <p:txBody>
          <a:bodyPr/>
          <a:lstStyle/>
          <a:p>
            <a:pPr>
              <a:defRPr/>
            </a:pPr>
            <a:r>
              <a:rPr lang="en-US" dirty="0">
                <a:latin typeface="Footlight MT Light" panose="0204060206030A020304" pitchFamily="18" charset="0"/>
              </a:rPr>
              <a:t>Defined as meningeal inflammation that persists for more than 4 weeks</a:t>
            </a:r>
          </a:p>
          <a:p>
            <a:pPr marL="525463" indent="-457200">
              <a:buFont typeface="+mj-lt"/>
              <a:buAutoNum type="arabicPeriod"/>
              <a:defRPr/>
            </a:pPr>
            <a:r>
              <a:rPr lang="en-US" dirty="0">
                <a:latin typeface="Footlight MT Light" panose="0204060206030A020304" pitchFamily="18" charset="0"/>
              </a:rPr>
              <a:t>Bacterial including TB</a:t>
            </a:r>
          </a:p>
          <a:p>
            <a:pPr marL="525463" indent="-457200">
              <a:buFont typeface="+mj-lt"/>
              <a:buAutoNum type="arabicPeriod"/>
              <a:defRPr/>
            </a:pPr>
            <a:r>
              <a:rPr lang="en-US" dirty="0">
                <a:latin typeface="Footlight MT Light" panose="0204060206030A020304" pitchFamily="18" charset="0"/>
              </a:rPr>
              <a:t>Viral</a:t>
            </a:r>
          </a:p>
          <a:p>
            <a:pPr marL="525463" indent="-457200">
              <a:buFont typeface="+mj-lt"/>
              <a:buAutoNum type="arabicPeriod"/>
              <a:defRPr/>
            </a:pPr>
            <a:r>
              <a:rPr lang="en-US" dirty="0">
                <a:latin typeface="Footlight MT Light" panose="0204060206030A020304" pitchFamily="18" charset="0"/>
              </a:rPr>
              <a:t>Fungal</a:t>
            </a:r>
          </a:p>
          <a:p>
            <a:pPr marL="525463" indent="-457200">
              <a:buFont typeface="+mj-lt"/>
              <a:buAutoNum type="arabicPeriod"/>
              <a:defRPr/>
            </a:pPr>
            <a:r>
              <a:rPr lang="en-US" dirty="0">
                <a:latin typeface="Footlight MT Light" panose="0204060206030A020304" pitchFamily="18" charset="0"/>
              </a:rPr>
              <a:t>Parasitic </a:t>
            </a:r>
          </a:p>
        </p:txBody>
      </p:sp>
      <p:graphicFrame>
        <p:nvGraphicFramePr>
          <p:cNvPr id="16" name="Diagram 15">
            <a:extLst>
              <a:ext uri="{FF2B5EF4-FFF2-40B4-BE49-F238E27FC236}">
                <a16:creationId xmlns:a16="http://schemas.microsoft.com/office/drawing/2014/main" id="{D1576147-B179-4A23-B965-D5D59B9F7875}"/>
              </a:ext>
            </a:extLst>
          </p:cNvPr>
          <p:cNvGraphicFramePr/>
          <p:nvPr/>
        </p:nvGraphicFramePr>
        <p:xfrm>
          <a:off x="-762000" y="1809750"/>
          <a:ext cx="5864225" cy="43993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2D9684-ABCB-41A5-840C-276D00B76DFF}"/>
              </a:ext>
            </a:extLst>
          </p:cNvPr>
          <p:cNvSpPr>
            <a:spLocks noGrp="1"/>
          </p:cNvSpPr>
          <p:nvPr>
            <p:ph type="title"/>
          </p:nvPr>
        </p:nvSpPr>
        <p:spPr>
          <a:xfrm>
            <a:off x="457200" y="512763"/>
            <a:ext cx="8229600" cy="914400"/>
          </a:xfrm>
        </p:spPr>
        <p:txBody>
          <a:bodyPr/>
          <a:lstStyle/>
          <a:p>
            <a:pPr>
              <a:defRPr/>
            </a:pPr>
            <a:r>
              <a:rPr lang="en-US" sz="3200" b="1" dirty="0">
                <a:solidFill>
                  <a:srgbClr val="FFFF00"/>
                </a:solidFill>
                <a:latin typeface="Footlight MT Light" panose="0204060206030A020304" pitchFamily="18" charset="0"/>
              </a:rPr>
              <a:t>Epidemiology and risk factors ( clues in the history)</a:t>
            </a:r>
          </a:p>
        </p:txBody>
      </p:sp>
      <p:sp>
        <p:nvSpPr>
          <p:cNvPr id="18435" name="Content Placeholder 1">
            <a:extLst>
              <a:ext uri="{FF2B5EF4-FFF2-40B4-BE49-F238E27FC236}">
                <a16:creationId xmlns:a16="http://schemas.microsoft.com/office/drawing/2014/main" id="{CD318EA3-C1D8-4673-BE74-0437B537AF1A}"/>
              </a:ext>
            </a:extLst>
          </p:cNvPr>
          <p:cNvSpPr>
            <a:spLocks noGrp="1"/>
          </p:cNvSpPr>
          <p:nvPr>
            <p:ph sz="half" idx="1"/>
          </p:nvPr>
        </p:nvSpPr>
        <p:spPr>
          <a:xfrm>
            <a:off x="465138" y="1770063"/>
            <a:ext cx="4038600" cy="4525962"/>
          </a:xfrm>
        </p:spPr>
        <p:txBody>
          <a:bodyPr/>
          <a:lstStyle/>
          <a:p>
            <a:r>
              <a:rPr lang="en-US" altLang="en-US">
                <a:latin typeface="Footlight MT Light" panose="0204060206030A020304" pitchFamily="18" charset="0"/>
                <a:cs typeface="Tahoma" panose="020B0604030504040204" pitchFamily="34" charset="0"/>
              </a:rPr>
              <a:t>Should be differentiated from recurrent aseptic meningitis</a:t>
            </a:r>
          </a:p>
          <a:p>
            <a:r>
              <a:rPr lang="en-US" altLang="en-US">
                <a:latin typeface="Footlight MT Light" panose="0204060206030A020304" pitchFamily="18" charset="0"/>
                <a:cs typeface="Tahoma" panose="020B0604030504040204" pitchFamily="34" charset="0"/>
              </a:rPr>
              <a:t>Chronic meningitis affects about 10% of patients diagnosed with meningitis</a:t>
            </a:r>
          </a:p>
        </p:txBody>
      </p:sp>
      <p:sp>
        <p:nvSpPr>
          <p:cNvPr id="4" name="Content Placeholder 3">
            <a:extLst>
              <a:ext uri="{FF2B5EF4-FFF2-40B4-BE49-F238E27FC236}">
                <a16:creationId xmlns:a16="http://schemas.microsoft.com/office/drawing/2014/main" id="{9392603A-54A5-49E7-9B26-53C69EBEAD82}"/>
              </a:ext>
            </a:extLst>
          </p:cNvPr>
          <p:cNvSpPr>
            <a:spLocks noGrp="1"/>
          </p:cNvSpPr>
          <p:nvPr>
            <p:ph sz="half" idx="2"/>
          </p:nvPr>
        </p:nvSpPr>
        <p:spPr>
          <a:xfrm>
            <a:off x="4656138" y="1770063"/>
            <a:ext cx="4038600" cy="4525962"/>
          </a:xfrm>
        </p:spPr>
        <p:txBody>
          <a:bodyPr/>
          <a:lstStyle/>
          <a:p>
            <a:pPr marL="525463" indent="-457200">
              <a:lnSpc>
                <a:spcPct val="150000"/>
              </a:lnSpc>
              <a:spcBef>
                <a:spcPct val="0"/>
              </a:spcBef>
              <a:buClrTx/>
              <a:buSzTx/>
              <a:buFont typeface="+mj-lt"/>
              <a:buAutoNum type="alphaLcParenR"/>
              <a:defRPr/>
            </a:pPr>
            <a:r>
              <a:rPr lang="en-US" sz="2400" b="1" dirty="0">
                <a:solidFill>
                  <a:prstClr val="white"/>
                </a:solidFill>
                <a:latin typeface="Footlight MT Light" panose="0204060206030A020304" pitchFamily="18" charset="0"/>
                <a:cs typeface="Arial" panose="020B0604020202020204" pitchFamily="34" charset="0"/>
              </a:rPr>
              <a:t>Age and Gender (listeria, </a:t>
            </a:r>
            <a:r>
              <a:rPr lang="en-US" sz="2400" b="1" dirty="0" err="1">
                <a:solidFill>
                  <a:prstClr val="white"/>
                </a:solidFill>
                <a:latin typeface="Footlight MT Light" panose="0204060206030A020304" pitchFamily="18" charset="0"/>
                <a:cs typeface="Arial" panose="020B0604020202020204" pitchFamily="34" charset="0"/>
              </a:rPr>
              <a:t>brucella</a:t>
            </a:r>
            <a:r>
              <a:rPr lang="en-US" sz="2400" b="1" dirty="0">
                <a:solidFill>
                  <a:prstClr val="white"/>
                </a:solidFill>
                <a:latin typeface="Footlight MT Light" panose="0204060206030A020304" pitchFamily="18" charset="0"/>
                <a:cs typeface="Arial" panose="020B0604020202020204" pitchFamily="34" charset="0"/>
              </a:rPr>
              <a:t> and SLE)</a:t>
            </a:r>
          </a:p>
          <a:p>
            <a:pPr marL="525463" indent="-457200">
              <a:lnSpc>
                <a:spcPct val="150000"/>
              </a:lnSpc>
              <a:spcBef>
                <a:spcPct val="0"/>
              </a:spcBef>
              <a:buClrTx/>
              <a:buSzTx/>
              <a:buFont typeface="+mj-lt"/>
              <a:buAutoNum type="alphaLcParenR"/>
              <a:defRPr/>
            </a:pPr>
            <a:r>
              <a:rPr lang="en-US" sz="2400" b="1" dirty="0">
                <a:solidFill>
                  <a:prstClr val="white"/>
                </a:solidFill>
                <a:latin typeface="Footlight MT Light" panose="0204060206030A020304" pitchFamily="18" charset="0"/>
                <a:cs typeface="Arial" panose="020B0604020202020204" pitchFamily="34" charset="0"/>
              </a:rPr>
              <a:t>Regional Preponderance</a:t>
            </a:r>
          </a:p>
          <a:p>
            <a:pPr marL="525463" indent="-457200">
              <a:lnSpc>
                <a:spcPct val="150000"/>
              </a:lnSpc>
              <a:spcBef>
                <a:spcPct val="0"/>
              </a:spcBef>
              <a:buClrTx/>
              <a:buSzTx/>
              <a:buFont typeface="+mj-lt"/>
              <a:buAutoNum type="alphaLcParenR"/>
              <a:defRPr/>
            </a:pPr>
            <a:r>
              <a:rPr lang="en-US" sz="2400" b="1" dirty="0">
                <a:solidFill>
                  <a:prstClr val="white"/>
                </a:solidFill>
                <a:latin typeface="Footlight MT Light" panose="0204060206030A020304" pitchFamily="18" charset="0"/>
                <a:cs typeface="Arial" panose="020B0604020202020204" pitchFamily="34" charset="0"/>
              </a:rPr>
              <a:t>Occupation and Recreational Activities </a:t>
            </a:r>
          </a:p>
          <a:p>
            <a:pPr marL="525463" indent="-457200">
              <a:lnSpc>
                <a:spcPct val="150000"/>
              </a:lnSpc>
              <a:spcBef>
                <a:spcPct val="0"/>
              </a:spcBef>
              <a:buClrTx/>
              <a:buSzTx/>
              <a:buFont typeface="+mj-lt"/>
              <a:buAutoNum type="alphaLcParenR"/>
              <a:defRPr/>
            </a:pPr>
            <a:r>
              <a:rPr lang="en-US" sz="2400" b="1" dirty="0">
                <a:solidFill>
                  <a:prstClr val="white"/>
                </a:solidFill>
                <a:latin typeface="Footlight MT Light" panose="0204060206030A020304" pitchFamily="18" charset="0"/>
                <a:cs typeface="Arial" panose="020B0604020202020204" pitchFamily="34" charset="0"/>
              </a:rPr>
              <a:t>Immune status </a:t>
            </a:r>
          </a:p>
          <a:p>
            <a:pPr marL="525463" indent="-457200">
              <a:lnSpc>
                <a:spcPct val="150000"/>
              </a:lnSpc>
              <a:spcBef>
                <a:spcPct val="0"/>
              </a:spcBef>
              <a:buClrTx/>
              <a:buSzTx/>
              <a:buFont typeface="+mj-lt"/>
              <a:buAutoNum type="alphaLcParenR"/>
              <a:defRPr/>
            </a:pPr>
            <a:r>
              <a:rPr lang="en-US" sz="2400" b="1" dirty="0">
                <a:solidFill>
                  <a:prstClr val="white"/>
                </a:solidFill>
                <a:latin typeface="Footlight MT Light" panose="0204060206030A020304" pitchFamily="18" charset="0"/>
                <a:cs typeface="Arial" panose="020B0604020202020204" pitchFamily="34" charset="0"/>
              </a:rPr>
              <a:t>Sexual Exposure </a:t>
            </a:r>
          </a:p>
          <a:p>
            <a:pPr marL="525463" indent="-457200">
              <a:lnSpc>
                <a:spcPct val="150000"/>
              </a:lnSpc>
              <a:spcBef>
                <a:spcPct val="0"/>
              </a:spcBef>
              <a:buClrTx/>
              <a:buSzTx/>
              <a:buFont typeface="+mj-lt"/>
              <a:buAutoNum type="alphaLcParenR"/>
              <a:defRPr/>
            </a:pPr>
            <a:r>
              <a:rPr lang="en-US" sz="2400" b="1" dirty="0">
                <a:solidFill>
                  <a:prstClr val="white"/>
                </a:solidFill>
                <a:latin typeface="Footlight MT Light" panose="0204060206030A020304" pitchFamily="18" charset="0"/>
                <a:cs typeface="Arial" panose="020B0604020202020204" pitchFamily="34" charset="0"/>
              </a:rPr>
              <a:t>Animals or ticks contact </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3E14D44C-C406-4C8C-9386-87A1E2F86A7F}"/>
              </a:ext>
            </a:extLst>
          </p:cNvPr>
          <p:cNvSpPr>
            <a:spLocks noGrp="1" noChangeArrowheads="1"/>
          </p:cNvSpPr>
          <p:nvPr>
            <p:ph type="title"/>
          </p:nvPr>
        </p:nvSpPr>
        <p:spPr>
          <a:xfrm>
            <a:off x="504825" y="512763"/>
            <a:ext cx="7772400" cy="914400"/>
          </a:xfrm>
        </p:spPr>
        <p:txBody>
          <a:bodyPr/>
          <a:lstStyle/>
          <a:p>
            <a:pPr eaLnBrk="1" fontAlgn="auto" hangingPunct="1">
              <a:spcAft>
                <a:spcPts val="0"/>
              </a:spcAft>
              <a:defRPr/>
            </a:pPr>
            <a:r>
              <a:rPr lang="en-US" sz="2800" b="1" dirty="0">
                <a:solidFill>
                  <a:srgbClr val="FFFF00"/>
                </a:solidFill>
                <a:latin typeface="Footlight MT Light" panose="0204060206030A020304" pitchFamily="18" charset="0"/>
              </a:rPr>
              <a:t>Symptoms and signs of chronic cerebral and </a:t>
            </a:r>
            <a:r>
              <a:rPr lang="en-US" sz="2800" b="1" dirty="0" err="1">
                <a:solidFill>
                  <a:srgbClr val="FFFF00"/>
                </a:solidFill>
                <a:latin typeface="Footlight MT Light" panose="0204060206030A020304" pitchFamily="18" charset="0"/>
              </a:rPr>
              <a:t>meningetic</a:t>
            </a:r>
            <a:r>
              <a:rPr lang="en-US" sz="2800" b="1" dirty="0">
                <a:solidFill>
                  <a:srgbClr val="FFFF00"/>
                </a:solidFill>
                <a:latin typeface="Footlight MT Light" panose="0204060206030A020304" pitchFamily="18" charset="0"/>
              </a:rPr>
              <a:t> infection: overlong period or can be recurrent</a:t>
            </a:r>
          </a:p>
        </p:txBody>
      </p:sp>
      <p:sp>
        <p:nvSpPr>
          <p:cNvPr id="19459" name="Text Placeholder 3">
            <a:extLst>
              <a:ext uri="{FF2B5EF4-FFF2-40B4-BE49-F238E27FC236}">
                <a16:creationId xmlns:a16="http://schemas.microsoft.com/office/drawing/2014/main" id="{5CC04021-56C0-437F-9248-703242EDEB89}"/>
              </a:ext>
            </a:extLst>
          </p:cNvPr>
          <p:cNvSpPr>
            <a:spLocks noGrp="1"/>
          </p:cNvSpPr>
          <p:nvPr>
            <p:ph type="body" idx="1"/>
          </p:nvPr>
        </p:nvSpPr>
        <p:spPr>
          <a:xfrm>
            <a:off x="4724400" y="1622425"/>
            <a:ext cx="4040188" cy="639763"/>
          </a:xfrm>
        </p:spPr>
        <p:txBody>
          <a:bodyPr/>
          <a:lstStyle/>
          <a:p>
            <a:pPr marL="73025"/>
            <a:r>
              <a:rPr lang="en-US" altLang="en-US">
                <a:latin typeface="Footlight MT Light" panose="0204060206030A020304" pitchFamily="18" charset="0"/>
                <a:cs typeface="Tahoma" panose="020B0604030504040204" pitchFamily="34" charset="0"/>
              </a:rPr>
              <a:t>Signs</a:t>
            </a:r>
          </a:p>
        </p:txBody>
      </p:sp>
      <p:sp>
        <p:nvSpPr>
          <p:cNvPr id="19460" name="Text Placeholder 5">
            <a:extLst>
              <a:ext uri="{FF2B5EF4-FFF2-40B4-BE49-F238E27FC236}">
                <a16:creationId xmlns:a16="http://schemas.microsoft.com/office/drawing/2014/main" id="{46282E04-7A40-4681-BBAE-F18117AFE013}"/>
              </a:ext>
            </a:extLst>
          </p:cNvPr>
          <p:cNvSpPr>
            <a:spLocks noGrp="1"/>
          </p:cNvSpPr>
          <p:nvPr>
            <p:ph type="body" sz="half" idx="3"/>
          </p:nvPr>
        </p:nvSpPr>
        <p:spPr>
          <a:xfrm>
            <a:off x="501650" y="1622425"/>
            <a:ext cx="4041775" cy="639763"/>
          </a:xfrm>
        </p:spPr>
        <p:txBody>
          <a:bodyPr/>
          <a:lstStyle/>
          <a:p>
            <a:pPr marL="73025"/>
            <a:r>
              <a:rPr lang="en-US" altLang="en-US">
                <a:latin typeface="Footlight MT Light" panose="0204060206030A020304" pitchFamily="18" charset="0"/>
                <a:cs typeface="Tahoma" panose="020B0604030504040204" pitchFamily="34" charset="0"/>
              </a:rPr>
              <a:t>Symptoms</a:t>
            </a:r>
          </a:p>
        </p:txBody>
      </p:sp>
      <p:sp>
        <p:nvSpPr>
          <p:cNvPr id="7" name="Content Placeholder 5">
            <a:extLst>
              <a:ext uri="{FF2B5EF4-FFF2-40B4-BE49-F238E27FC236}">
                <a16:creationId xmlns:a16="http://schemas.microsoft.com/office/drawing/2014/main" id="{3F39808B-700B-4E06-A8DF-09767BE8C7C5}"/>
              </a:ext>
            </a:extLst>
          </p:cNvPr>
          <p:cNvSpPr>
            <a:spLocks noGrp="1"/>
          </p:cNvSpPr>
          <p:nvPr>
            <p:ph sz="quarter" idx="2"/>
          </p:nvPr>
        </p:nvSpPr>
        <p:spPr>
          <a:xfrm>
            <a:off x="4543425" y="2362200"/>
            <a:ext cx="4040188" cy="3959352"/>
          </a:xfrm>
          <a:noFill/>
          <a:effectLst>
            <a:outerShdw blurRad="50800" dist="38100" dir="2700000" algn="tl" rotWithShape="0">
              <a:prstClr val="black">
                <a:alpha val="33000"/>
              </a:prstClr>
            </a:outerShdw>
          </a:effectLst>
          <a:scene3d>
            <a:camera prst="orthographicFront"/>
            <a:lightRig rig="threePt" dir="t"/>
          </a:scene3d>
          <a:sp3d>
            <a:bevelT w="44450"/>
          </a:sp3d>
        </p:spPr>
        <p:txBody>
          <a:bodyPr>
            <a:normAutofit fontScale="92500" lnSpcReduction="10000"/>
          </a:bodyPr>
          <a:lstStyle/>
          <a:p>
            <a:pPr>
              <a:lnSpc>
                <a:spcPct val="120000"/>
              </a:lnSpc>
              <a:buFont typeface="Wingdings" panose="05000000000000000000" pitchFamily="2" charset="2"/>
              <a:buChar char="v"/>
              <a:defRPr/>
            </a:pPr>
            <a:r>
              <a:rPr lang="en-US" sz="2000" b="1" dirty="0">
                <a:latin typeface="Footlight MT Light" panose="0204060206030A020304" pitchFamily="18" charset="0"/>
              </a:rPr>
              <a:t>Altered mental status, </a:t>
            </a:r>
            <a:r>
              <a:rPr lang="en-US" sz="2000" b="1" u="sng" dirty="0">
                <a:latin typeface="Footlight MT Light" panose="0204060206030A020304" pitchFamily="18" charset="0"/>
              </a:rPr>
              <a:t>memory loss, </a:t>
            </a:r>
            <a:r>
              <a:rPr lang="en-US" sz="2000" b="1" u="sng" dirty="0" err="1">
                <a:latin typeface="Footlight MT Light" panose="0204060206030A020304" pitchFamily="18" charset="0"/>
              </a:rPr>
              <a:t>etc</a:t>
            </a:r>
            <a:endParaRPr lang="en-US" sz="2000" b="1" u="sng" dirty="0">
              <a:latin typeface="Footlight MT Light" panose="0204060206030A020304" pitchFamily="18" charset="0"/>
            </a:endParaRPr>
          </a:p>
          <a:p>
            <a:pPr>
              <a:lnSpc>
                <a:spcPct val="120000"/>
              </a:lnSpc>
              <a:buFont typeface="Wingdings" panose="05000000000000000000" pitchFamily="2" charset="2"/>
              <a:buChar char="v"/>
              <a:defRPr/>
            </a:pPr>
            <a:r>
              <a:rPr lang="en-US" sz="2000" b="1" dirty="0">
                <a:latin typeface="Footlight MT Light" panose="0204060206030A020304" pitchFamily="18" charset="0"/>
              </a:rPr>
              <a:t>+/-</a:t>
            </a:r>
            <a:r>
              <a:rPr lang="en-US" sz="2000" b="1" u="sng" dirty="0">
                <a:latin typeface="Footlight MT Light" panose="0204060206030A020304" pitchFamily="18" charset="0"/>
              </a:rPr>
              <a:t>Papilloedema</a:t>
            </a:r>
          </a:p>
          <a:p>
            <a:pPr>
              <a:lnSpc>
                <a:spcPct val="120000"/>
              </a:lnSpc>
              <a:buFont typeface="Wingdings" panose="05000000000000000000" pitchFamily="2" charset="2"/>
              <a:buChar char="v"/>
              <a:defRPr/>
            </a:pPr>
            <a:r>
              <a:rPr lang="en-US" sz="2000" b="1" dirty="0" err="1">
                <a:latin typeface="Footlight MT Light" panose="0204060206030A020304" pitchFamily="18" charset="0"/>
              </a:rPr>
              <a:t>BrudZinki</a:t>
            </a:r>
            <a:r>
              <a:rPr lang="en-US" sz="2000" b="1" dirty="0">
                <a:latin typeface="Footlight MT Light" panose="0204060206030A020304" pitchFamily="18" charset="0"/>
              </a:rPr>
              <a:t> or Kerning 'positive sign of meningeal irritation</a:t>
            </a:r>
          </a:p>
          <a:p>
            <a:pPr>
              <a:lnSpc>
                <a:spcPct val="150000"/>
              </a:lnSpc>
              <a:buFont typeface="Wingdings" panose="05000000000000000000" pitchFamily="2" charset="2"/>
              <a:buChar char="v"/>
              <a:defRPr/>
            </a:pPr>
            <a:r>
              <a:rPr lang="en-US" sz="2000" b="1" dirty="0">
                <a:latin typeface="Footlight MT Light" panose="0204060206030A020304" pitchFamily="18" charset="0"/>
              </a:rPr>
              <a:t>Seventh nerve palsy</a:t>
            </a:r>
          </a:p>
          <a:p>
            <a:pPr>
              <a:lnSpc>
                <a:spcPct val="150000"/>
              </a:lnSpc>
              <a:buFont typeface="Wingdings" panose="05000000000000000000" pitchFamily="2" charset="2"/>
              <a:buChar char="v"/>
              <a:defRPr/>
            </a:pPr>
            <a:r>
              <a:rPr lang="en-US" sz="2000" b="1" dirty="0">
                <a:latin typeface="Footlight MT Light" panose="0204060206030A020304" pitchFamily="18" charset="0"/>
              </a:rPr>
              <a:t>3,4,6 th,Nerve palsy</a:t>
            </a:r>
          </a:p>
          <a:p>
            <a:pPr>
              <a:lnSpc>
                <a:spcPct val="150000"/>
              </a:lnSpc>
              <a:buFont typeface="Wingdings" panose="05000000000000000000" pitchFamily="2" charset="2"/>
              <a:buChar char="v"/>
              <a:defRPr/>
            </a:pPr>
            <a:r>
              <a:rPr lang="en-US" sz="2000" b="1" dirty="0">
                <a:latin typeface="Footlight MT Light" panose="0204060206030A020304" pitchFamily="18" charset="0"/>
              </a:rPr>
              <a:t>Ataxia</a:t>
            </a:r>
          </a:p>
          <a:p>
            <a:pPr>
              <a:lnSpc>
                <a:spcPct val="150000"/>
              </a:lnSpc>
              <a:buFont typeface="Wingdings" panose="05000000000000000000" pitchFamily="2" charset="2"/>
              <a:buChar char="v"/>
              <a:defRPr/>
            </a:pPr>
            <a:r>
              <a:rPr lang="en-US" sz="2000" b="1" u="sng" dirty="0">
                <a:latin typeface="Footlight MT Light" panose="0204060206030A020304" pitchFamily="18" charset="0"/>
              </a:rPr>
              <a:t>Hydrocephalus</a:t>
            </a:r>
          </a:p>
          <a:p>
            <a:pPr>
              <a:lnSpc>
                <a:spcPct val="120000"/>
              </a:lnSpc>
              <a:buFont typeface="Wingdings" panose="05000000000000000000" pitchFamily="2" charset="2"/>
              <a:buChar char="v"/>
              <a:defRPr/>
            </a:pPr>
            <a:endParaRPr lang="en-US" sz="2000" b="1" dirty="0">
              <a:latin typeface="Footlight MT Light" panose="0204060206030A020304" pitchFamily="18" charset="0"/>
            </a:endParaRPr>
          </a:p>
        </p:txBody>
      </p:sp>
      <p:sp>
        <p:nvSpPr>
          <p:cNvPr id="5" name="Content Placeholder 4">
            <a:extLst>
              <a:ext uri="{FF2B5EF4-FFF2-40B4-BE49-F238E27FC236}">
                <a16:creationId xmlns:a16="http://schemas.microsoft.com/office/drawing/2014/main" id="{CD5FCE51-426D-44F6-9CB6-3D15B3CAFD0F}"/>
              </a:ext>
            </a:extLst>
          </p:cNvPr>
          <p:cNvSpPr>
            <a:spLocks noGrp="1"/>
          </p:cNvSpPr>
          <p:nvPr>
            <p:ph sz="quarter" idx="4"/>
          </p:nvPr>
        </p:nvSpPr>
        <p:spPr>
          <a:xfrm>
            <a:off x="339725" y="2463800"/>
            <a:ext cx="4041775" cy="3959225"/>
          </a:xfrm>
          <a:effectLst>
            <a:outerShdw blurRad="50800" dist="38100" dir="2700000" algn="tl" rotWithShape="0">
              <a:prstClr val="black">
                <a:alpha val="0"/>
              </a:prstClr>
            </a:outerShdw>
          </a:effectLst>
        </p:spPr>
        <p:txBody>
          <a:bodyPr>
            <a:normAutofit/>
          </a:bodyPr>
          <a:lstStyle/>
          <a:p>
            <a:pPr>
              <a:lnSpc>
                <a:spcPct val="120000"/>
              </a:lnSpc>
              <a:buFont typeface="Wingdings" panose="05000000000000000000" pitchFamily="2" charset="2"/>
              <a:buChar char="v"/>
              <a:defRPr/>
            </a:pPr>
            <a:r>
              <a:rPr lang="en-US" sz="2200" b="1" dirty="0">
                <a:latin typeface="Footlight MT Light" panose="0204060206030A020304" pitchFamily="18" charset="0"/>
              </a:rPr>
              <a:t>Chronic headache</a:t>
            </a:r>
          </a:p>
          <a:p>
            <a:pPr>
              <a:lnSpc>
                <a:spcPct val="120000"/>
              </a:lnSpc>
              <a:buFont typeface="Wingdings" panose="05000000000000000000" pitchFamily="2" charset="2"/>
              <a:buChar char="v"/>
              <a:defRPr/>
            </a:pPr>
            <a:r>
              <a:rPr lang="en-US" sz="2200" b="1" dirty="0">
                <a:latin typeface="Footlight MT Light" panose="0204060206030A020304" pitchFamily="18" charset="0"/>
              </a:rPr>
              <a:t>Neck or back pain</a:t>
            </a:r>
          </a:p>
          <a:p>
            <a:pPr>
              <a:lnSpc>
                <a:spcPct val="120000"/>
              </a:lnSpc>
              <a:buFont typeface="Wingdings" panose="05000000000000000000" pitchFamily="2" charset="2"/>
              <a:buChar char="v"/>
              <a:defRPr/>
            </a:pPr>
            <a:r>
              <a:rPr lang="en-US" sz="2200" b="1" dirty="0">
                <a:latin typeface="Footlight MT Light" panose="0204060206030A020304" pitchFamily="18" charset="0"/>
              </a:rPr>
              <a:t>Change in personality</a:t>
            </a:r>
          </a:p>
          <a:p>
            <a:pPr>
              <a:lnSpc>
                <a:spcPct val="120000"/>
              </a:lnSpc>
              <a:buFont typeface="Wingdings" panose="05000000000000000000" pitchFamily="2" charset="2"/>
              <a:buChar char="v"/>
              <a:defRPr/>
            </a:pPr>
            <a:r>
              <a:rPr lang="en-US" sz="2200" b="1" dirty="0">
                <a:latin typeface="Footlight MT Light" panose="0204060206030A020304" pitchFamily="18" charset="0"/>
              </a:rPr>
              <a:t>Double vision ,visual loss</a:t>
            </a:r>
          </a:p>
          <a:p>
            <a:pPr>
              <a:lnSpc>
                <a:spcPct val="120000"/>
              </a:lnSpc>
              <a:buFont typeface="Wingdings" panose="05000000000000000000" pitchFamily="2" charset="2"/>
              <a:buChar char="v"/>
              <a:defRPr/>
            </a:pPr>
            <a:r>
              <a:rPr lang="en-US" sz="2200" b="1" dirty="0">
                <a:latin typeface="Footlight MT Light" panose="0204060206030A020304" pitchFamily="18" charset="0"/>
              </a:rPr>
              <a:t>Facial weakness</a:t>
            </a:r>
          </a:p>
          <a:p>
            <a:pPr>
              <a:lnSpc>
                <a:spcPct val="120000"/>
              </a:lnSpc>
              <a:buFont typeface="Wingdings" panose="05000000000000000000" pitchFamily="2" charset="2"/>
              <a:buChar char="v"/>
              <a:defRPr/>
            </a:pPr>
            <a:r>
              <a:rPr lang="en-US" sz="2200" b="1" dirty="0">
                <a:latin typeface="Footlight MT Light" panose="0204060206030A020304" pitchFamily="18" charset="0"/>
              </a:rPr>
              <a:t>Arm and leg weakness</a:t>
            </a:r>
          </a:p>
          <a:p>
            <a:pPr>
              <a:lnSpc>
                <a:spcPct val="150000"/>
              </a:lnSpc>
              <a:buFont typeface="Wingdings" panose="05000000000000000000" pitchFamily="2" charset="2"/>
              <a:buChar char="v"/>
              <a:defRPr/>
            </a:pPr>
            <a:r>
              <a:rPr lang="en-US" sz="2200" b="1" dirty="0">
                <a:latin typeface="Footlight MT Light" panose="0204060206030A020304" pitchFamily="18" charset="0"/>
              </a:rPr>
              <a:t>clumsiness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32532F4-D074-4A37-AE50-88EAF90AB0F7}"/>
              </a:ext>
            </a:extLst>
          </p:cNvPr>
          <p:cNvSpPr>
            <a:spLocks noGrp="1" noChangeArrowheads="1"/>
          </p:cNvSpPr>
          <p:nvPr>
            <p:ph type="title"/>
          </p:nvPr>
        </p:nvSpPr>
        <p:spPr>
          <a:xfrm>
            <a:off x="838200" y="228600"/>
            <a:ext cx="7772400" cy="914400"/>
          </a:xfrm>
        </p:spPr>
        <p:txBody>
          <a:bodyPr/>
          <a:lstStyle/>
          <a:p>
            <a:pPr eaLnBrk="1" fontAlgn="auto" hangingPunct="1">
              <a:spcAft>
                <a:spcPts val="0"/>
              </a:spcAft>
              <a:defRPr/>
            </a:pPr>
            <a:r>
              <a:rPr lang="en-US" b="1" dirty="0">
                <a:solidFill>
                  <a:srgbClr val="FFFF00"/>
                </a:solidFill>
                <a:latin typeface="Footlight MT Light" panose="0204060206030A020304" pitchFamily="18" charset="0"/>
              </a:rPr>
              <a:t>Microbiological Causes Of Chronic Cerebral Infection And Meningitis</a:t>
            </a:r>
          </a:p>
        </p:txBody>
      </p:sp>
      <p:sp>
        <p:nvSpPr>
          <p:cNvPr id="6147" name="Rectangle 3">
            <a:extLst>
              <a:ext uri="{FF2B5EF4-FFF2-40B4-BE49-F238E27FC236}">
                <a16:creationId xmlns:a16="http://schemas.microsoft.com/office/drawing/2014/main" id="{9E494066-6CB6-4CC3-AF63-51ED880B8936}"/>
              </a:ext>
            </a:extLst>
          </p:cNvPr>
          <p:cNvSpPr>
            <a:spLocks noGrp="1" noChangeArrowheads="1"/>
          </p:cNvSpPr>
          <p:nvPr>
            <p:ph idx="1"/>
          </p:nvPr>
        </p:nvSpPr>
        <p:spPr/>
        <p:txBody>
          <a:bodyPr>
            <a:normAutofit fontScale="92500"/>
          </a:bodyPr>
          <a:lstStyle/>
          <a:p>
            <a:pPr marL="109728" indent="0" eaLnBrk="1" fontAlgn="auto" hangingPunct="1">
              <a:spcBef>
                <a:spcPts val="400"/>
              </a:spcBef>
              <a:spcAft>
                <a:spcPts val="0"/>
              </a:spcAft>
              <a:buClr>
                <a:srgbClr val="2DA2BF"/>
              </a:buClr>
              <a:buSzPct val="68000"/>
              <a:buFont typeface="Wingdings" panose="05000000000000000000" pitchFamily="2" charset="2"/>
              <a:buNone/>
              <a:defRPr/>
            </a:pPr>
            <a:r>
              <a:rPr lang="en-US" sz="2400" b="1" u="sng" dirty="0">
                <a:solidFill>
                  <a:srgbClr val="FFFF00"/>
                </a:solidFill>
                <a:latin typeface="Footlight MT Light" panose="0204060206030A020304" pitchFamily="18" charset="0"/>
              </a:rPr>
              <a:t>A.       Bacterial, Most important</a:t>
            </a:r>
          </a:p>
          <a:p>
            <a:pPr marL="914400" indent="-457200" algn="just" eaLnBrk="1" fontAlgn="auto" hangingPunct="1">
              <a:spcBef>
                <a:spcPts val="400"/>
              </a:spcBef>
              <a:spcAft>
                <a:spcPts val="0"/>
              </a:spcAft>
              <a:buClr>
                <a:srgbClr val="2DA2BF"/>
              </a:buClr>
              <a:buSzPct val="68000"/>
              <a:buFont typeface="+mj-lt"/>
              <a:buAutoNum type="alphaLcParenR"/>
              <a:defRPr/>
            </a:pPr>
            <a:r>
              <a:rPr lang="en-US" sz="2400" b="1" dirty="0">
                <a:latin typeface="Footlight MT Light" panose="0204060206030A020304" pitchFamily="18" charset="0"/>
              </a:rPr>
              <a:t>Tuberculosis      in Saudi Arabia</a:t>
            </a:r>
          </a:p>
          <a:p>
            <a:pPr marL="914400" indent="-457200" eaLnBrk="1" fontAlgn="auto" hangingPunct="1">
              <a:spcBef>
                <a:spcPts val="400"/>
              </a:spcBef>
              <a:spcAft>
                <a:spcPts val="0"/>
              </a:spcAft>
              <a:buClr>
                <a:srgbClr val="2DA2BF"/>
              </a:buClr>
              <a:buSzPct val="68000"/>
              <a:buFont typeface="+mj-lt"/>
              <a:buAutoNum type="alphaLcParenR"/>
              <a:defRPr/>
            </a:pPr>
            <a:r>
              <a:rPr lang="en-US" sz="2400" b="1" dirty="0">
                <a:latin typeface="Footlight MT Light" panose="0204060206030A020304" pitchFamily="18" charset="0"/>
              </a:rPr>
              <a:t>Brucellosis</a:t>
            </a:r>
          </a:p>
          <a:p>
            <a:pPr marL="914400" indent="-457200" eaLnBrk="1" fontAlgn="auto" hangingPunct="1">
              <a:spcBef>
                <a:spcPts val="400"/>
              </a:spcBef>
              <a:spcAft>
                <a:spcPts val="0"/>
              </a:spcAft>
              <a:buClr>
                <a:srgbClr val="2DA2BF"/>
              </a:buClr>
              <a:buSzPct val="68000"/>
              <a:buFont typeface="+mj-lt"/>
              <a:buAutoNum type="alphaLcParenR"/>
              <a:defRPr/>
            </a:pPr>
            <a:r>
              <a:rPr lang="en-US" sz="2400" b="1" dirty="0">
                <a:latin typeface="Footlight MT Light" panose="0204060206030A020304" pitchFamily="18" charset="0"/>
              </a:rPr>
              <a:t>Partially treated acute meningitis</a:t>
            </a:r>
          </a:p>
          <a:p>
            <a:pPr marL="914400" indent="-457200" eaLnBrk="1" fontAlgn="auto" hangingPunct="1">
              <a:spcBef>
                <a:spcPts val="400"/>
              </a:spcBef>
              <a:spcAft>
                <a:spcPts val="0"/>
              </a:spcAft>
              <a:buClr>
                <a:srgbClr val="2DA2BF"/>
              </a:buClr>
              <a:buSzPct val="68000"/>
              <a:buFont typeface="+mj-lt"/>
              <a:buAutoNum type="alphaLcParenR"/>
              <a:defRPr/>
            </a:pPr>
            <a:r>
              <a:rPr lang="en-US" sz="2400" b="1" dirty="0">
                <a:latin typeface="Footlight MT Light" panose="0204060206030A020304" pitchFamily="18" charset="0"/>
              </a:rPr>
              <a:t>Syphilis-caused by </a:t>
            </a:r>
            <a:r>
              <a:rPr lang="en-US" sz="2400" b="1" i="1" dirty="0" err="1">
                <a:latin typeface="Footlight MT Light" panose="0204060206030A020304" pitchFamily="18" charset="0"/>
              </a:rPr>
              <a:t>Treponema</a:t>
            </a:r>
            <a:r>
              <a:rPr lang="en-US" sz="2400" b="1" i="1" dirty="0">
                <a:latin typeface="Footlight MT Light" panose="0204060206030A020304" pitchFamily="18" charset="0"/>
              </a:rPr>
              <a:t> </a:t>
            </a:r>
            <a:r>
              <a:rPr lang="en-US" sz="2400" b="1" i="1" dirty="0" err="1">
                <a:latin typeface="Footlight MT Light" panose="0204060206030A020304" pitchFamily="18" charset="0"/>
              </a:rPr>
              <a:t>Pallidium</a:t>
            </a:r>
            <a:endParaRPr lang="en-US" sz="2400" b="1" i="1" dirty="0">
              <a:latin typeface="Footlight MT Light" panose="0204060206030A020304" pitchFamily="18" charset="0"/>
            </a:endParaRPr>
          </a:p>
          <a:p>
            <a:pPr marL="914400" indent="-457200" eaLnBrk="1" fontAlgn="auto" hangingPunct="1">
              <a:spcBef>
                <a:spcPts val="400"/>
              </a:spcBef>
              <a:spcAft>
                <a:spcPts val="0"/>
              </a:spcAft>
              <a:buClr>
                <a:srgbClr val="2DA2BF"/>
              </a:buClr>
              <a:buSzPct val="68000"/>
              <a:buFont typeface="+mj-lt"/>
              <a:buAutoNum type="alphaLcParenR"/>
              <a:defRPr/>
            </a:pPr>
            <a:r>
              <a:rPr lang="en-US" sz="2400" b="1" dirty="0">
                <a:latin typeface="Footlight MT Light" panose="0204060206030A020304" pitchFamily="18" charset="0"/>
              </a:rPr>
              <a:t>Liptosporosis- caused by </a:t>
            </a:r>
            <a:r>
              <a:rPr lang="en-US" sz="2400" b="1" dirty="0" err="1">
                <a:latin typeface="Footlight MT Light" panose="0204060206030A020304" pitchFamily="18" charset="0"/>
              </a:rPr>
              <a:t>Leptospira</a:t>
            </a:r>
            <a:r>
              <a:rPr lang="en-US" sz="2400" b="1" i="1" dirty="0">
                <a:latin typeface="Footlight MT Light" panose="0204060206030A020304" pitchFamily="18" charset="0"/>
              </a:rPr>
              <a:t>. </a:t>
            </a:r>
            <a:r>
              <a:rPr lang="en-US" sz="2400" b="1" i="1" dirty="0" err="1">
                <a:latin typeface="Footlight MT Light" panose="0204060206030A020304" pitchFamily="18" charset="0"/>
              </a:rPr>
              <a:t>Icter</a:t>
            </a:r>
            <a:r>
              <a:rPr lang="en-US" sz="2400" b="1" i="1" dirty="0">
                <a:latin typeface="Footlight MT Light" panose="0204060206030A020304" pitchFamily="18" charset="0"/>
              </a:rPr>
              <a:t> </a:t>
            </a:r>
            <a:r>
              <a:rPr lang="en-US" sz="2400" b="1" i="1" dirty="0" err="1">
                <a:latin typeface="Footlight MT Light" panose="0204060206030A020304" pitchFamily="18" charset="0"/>
              </a:rPr>
              <a:t>haemorraghia</a:t>
            </a:r>
            <a:endParaRPr lang="en-US" sz="2400" b="1" i="1" dirty="0">
              <a:latin typeface="Footlight MT Light" panose="0204060206030A020304" pitchFamily="18" charset="0"/>
            </a:endParaRPr>
          </a:p>
          <a:p>
            <a:pPr marL="914400" indent="-457200" eaLnBrk="1" fontAlgn="auto" hangingPunct="1">
              <a:spcBef>
                <a:spcPts val="400"/>
              </a:spcBef>
              <a:spcAft>
                <a:spcPts val="0"/>
              </a:spcAft>
              <a:buClr>
                <a:srgbClr val="2DA2BF"/>
              </a:buClr>
              <a:buSzPct val="68000"/>
              <a:buFont typeface="+mj-lt"/>
              <a:buAutoNum type="alphaLcParenR"/>
              <a:defRPr/>
            </a:pPr>
            <a:r>
              <a:rPr lang="en-US" sz="2400" b="1" dirty="0">
                <a:latin typeface="Footlight MT Light" panose="0204060206030A020304" pitchFamily="18" charset="0"/>
              </a:rPr>
              <a:t>Lyme disease-caused by </a:t>
            </a:r>
            <a:r>
              <a:rPr lang="en-US" sz="2400" b="1" i="1" dirty="0">
                <a:latin typeface="Footlight MT Light" panose="0204060206030A020304" pitchFamily="18" charset="0"/>
              </a:rPr>
              <a:t>Borrelia </a:t>
            </a:r>
            <a:r>
              <a:rPr lang="en-US" sz="2400" b="1" i="1" dirty="0" err="1">
                <a:latin typeface="Footlight MT Light" panose="0204060206030A020304" pitchFamily="18" charset="0"/>
              </a:rPr>
              <a:t>burgdorferi</a:t>
            </a:r>
            <a:r>
              <a:rPr lang="en-US" sz="2400" b="1" i="1" dirty="0">
                <a:latin typeface="Footlight MT Light" panose="0204060206030A020304" pitchFamily="18" charset="0"/>
              </a:rPr>
              <a:t> </a:t>
            </a:r>
            <a:r>
              <a:rPr lang="en-US" sz="2400" b="1" dirty="0">
                <a:latin typeface="Footlight MT Light" panose="0204060206030A020304" pitchFamily="18" charset="0"/>
              </a:rPr>
              <a:t>not common in Saudi Arabia</a:t>
            </a:r>
          </a:p>
          <a:p>
            <a:pPr marL="914400" indent="-457200" eaLnBrk="1" fontAlgn="auto" hangingPunct="1">
              <a:spcBef>
                <a:spcPts val="400"/>
              </a:spcBef>
              <a:spcAft>
                <a:spcPts val="0"/>
              </a:spcAft>
              <a:buClr>
                <a:srgbClr val="2DA2BF"/>
              </a:buClr>
              <a:buSzPct val="68000"/>
              <a:buFont typeface="+mj-lt"/>
              <a:buAutoNum type="alphaLcParenR"/>
              <a:defRPr/>
            </a:pPr>
            <a:r>
              <a:rPr lang="en-US" sz="2400" b="1" dirty="0" err="1">
                <a:latin typeface="Footlight MT Light" panose="0204060206030A020304" pitchFamily="18" charset="0"/>
              </a:rPr>
              <a:t>Nocardiosis</a:t>
            </a:r>
            <a:r>
              <a:rPr lang="en-US" sz="2400" b="1" dirty="0">
                <a:latin typeface="Footlight MT Light" panose="0204060206030A020304" pitchFamily="18" charset="0"/>
              </a:rPr>
              <a:t>-caused by </a:t>
            </a:r>
            <a:r>
              <a:rPr lang="en-US" sz="2400" b="1" i="1" dirty="0" err="1">
                <a:latin typeface="Footlight MT Light" panose="0204060206030A020304" pitchFamily="18" charset="0"/>
              </a:rPr>
              <a:t>Nocardia</a:t>
            </a:r>
            <a:r>
              <a:rPr lang="en-US" sz="2400" b="1" i="1" dirty="0">
                <a:latin typeface="Footlight MT Light" panose="0204060206030A020304" pitchFamily="18" charset="0"/>
              </a:rPr>
              <a:t> </a:t>
            </a:r>
            <a:r>
              <a:rPr lang="en-US" sz="2400" b="1" dirty="0">
                <a:latin typeface="Footlight MT Light" panose="0204060206030A020304" pitchFamily="18" charset="0"/>
              </a:rPr>
              <a:t>species e. g. </a:t>
            </a:r>
            <a:r>
              <a:rPr lang="en-US" sz="2400" b="1" i="1" dirty="0">
                <a:latin typeface="Footlight MT Light" panose="0204060206030A020304" pitchFamily="18" charset="0"/>
              </a:rPr>
              <a:t>N. Asteroids </a:t>
            </a:r>
          </a:p>
          <a:p>
            <a:pPr marL="914400" indent="-457200" eaLnBrk="1" fontAlgn="auto" hangingPunct="1">
              <a:spcBef>
                <a:spcPts val="400"/>
              </a:spcBef>
              <a:spcAft>
                <a:spcPts val="0"/>
              </a:spcAft>
              <a:buClr>
                <a:srgbClr val="2DA2BF"/>
              </a:buClr>
              <a:buSzPct val="68000"/>
              <a:buFont typeface="+mj-lt"/>
              <a:buAutoNum type="alphaLcParenR"/>
              <a:defRPr/>
            </a:pPr>
            <a:r>
              <a:rPr lang="en-US" sz="2400" b="1" i="1" dirty="0">
                <a:latin typeface="Footlight MT Light" panose="0204060206030A020304" pitchFamily="18" charset="0"/>
              </a:rPr>
              <a:t>Actinomycosis caused by </a:t>
            </a:r>
            <a:r>
              <a:rPr lang="en-US" sz="2400" b="1" i="1" dirty="0" err="1">
                <a:latin typeface="Footlight MT Light" panose="0204060206030A020304" pitchFamily="18" charset="0"/>
              </a:rPr>
              <a:t>Actinomyces</a:t>
            </a:r>
            <a:r>
              <a:rPr lang="en-US" sz="2400" b="1" i="1" dirty="0">
                <a:latin typeface="Footlight MT Light" panose="0204060206030A020304" pitchFamily="18" charset="0"/>
              </a:rPr>
              <a:t> </a:t>
            </a:r>
            <a:endParaRPr lang="en-US" sz="2400" b="1" dirty="0">
              <a:latin typeface="Footlight MT Light" panose="0204060206030A020304" pitchFamily="18" charset="0"/>
            </a:endParaRPr>
          </a:p>
          <a:p>
            <a:pPr marL="914400" indent="-457200" eaLnBrk="1" fontAlgn="auto" hangingPunct="1">
              <a:spcBef>
                <a:spcPts val="400"/>
              </a:spcBef>
              <a:spcAft>
                <a:spcPts val="0"/>
              </a:spcAft>
              <a:buClr>
                <a:srgbClr val="2DA2BF"/>
              </a:buClr>
              <a:buSzPct val="68000"/>
              <a:buFont typeface="+mj-lt"/>
              <a:buAutoNum type="alphaLcParenR"/>
              <a:defRPr/>
            </a:pPr>
            <a:r>
              <a:rPr lang="en-US" sz="2400" b="1" dirty="0">
                <a:latin typeface="Footlight MT Light" panose="0204060206030A020304" pitchFamily="18" charset="0"/>
              </a:rPr>
              <a:t>Cerebral abscesses can also same presented  as chronic infection</a:t>
            </a:r>
          </a:p>
        </p:txBody>
      </p:sp>
      <p:sp>
        <p:nvSpPr>
          <p:cNvPr id="4" name="Right Brace 3">
            <a:extLst>
              <a:ext uri="{FF2B5EF4-FFF2-40B4-BE49-F238E27FC236}">
                <a16:creationId xmlns:a16="http://schemas.microsoft.com/office/drawing/2014/main" id="{4ADA2963-B5F0-4EA4-A9F9-2DE9272E5F78}"/>
              </a:ext>
            </a:extLst>
          </p:cNvPr>
          <p:cNvSpPr/>
          <p:nvPr/>
        </p:nvSpPr>
        <p:spPr>
          <a:xfrm>
            <a:off x="3505200" y="2209800"/>
            <a:ext cx="285750" cy="785813"/>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D3F5D9-32CB-41A9-B789-C3844A521902}"/>
              </a:ext>
            </a:extLst>
          </p:cNvPr>
          <p:cNvSpPr>
            <a:spLocks noGrp="1"/>
          </p:cNvSpPr>
          <p:nvPr>
            <p:ph type="title"/>
          </p:nvPr>
        </p:nvSpPr>
        <p:spPr>
          <a:xfrm>
            <a:off x="511175" y="33338"/>
            <a:ext cx="8501063" cy="1484312"/>
          </a:xfrm>
        </p:spPr>
        <p:txBody>
          <a:bodyPr/>
          <a:lstStyle/>
          <a:p>
            <a:pPr>
              <a:defRPr/>
            </a:pPr>
            <a:r>
              <a:rPr lang="en-US" sz="3200" b="1" dirty="0">
                <a:solidFill>
                  <a:srgbClr val="FFFF00"/>
                </a:solidFill>
                <a:latin typeface="Footlight MT Light" panose="0204060206030A020304" pitchFamily="18" charset="0"/>
              </a:rPr>
              <a:t>The most important causes of chronic bacterial cerebral and meningitic infection in Saudi Arabia are:</a:t>
            </a:r>
          </a:p>
        </p:txBody>
      </p:sp>
      <p:sp>
        <p:nvSpPr>
          <p:cNvPr id="5" name="Content Placeholder 1">
            <a:extLst>
              <a:ext uri="{FF2B5EF4-FFF2-40B4-BE49-F238E27FC236}">
                <a16:creationId xmlns:a16="http://schemas.microsoft.com/office/drawing/2014/main" id="{FD30C512-35FA-4801-95E4-32AB7C9C02DC}"/>
              </a:ext>
            </a:extLst>
          </p:cNvPr>
          <p:cNvSpPr txBox="1">
            <a:spLocks/>
          </p:cNvSpPr>
          <p:nvPr/>
        </p:nvSpPr>
        <p:spPr>
          <a:xfrm>
            <a:off x="357188" y="1481138"/>
            <a:ext cx="8501062" cy="4733925"/>
          </a:xfrm>
          <a:prstGeom prst="rect">
            <a:avLst/>
          </a:prstGeom>
          <a:noFill/>
        </p:spPr>
        <p:txBody>
          <a:bodyPr/>
          <a:lst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525463" indent="-457200">
              <a:lnSpc>
                <a:spcPct val="150000"/>
              </a:lnSpc>
              <a:buFont typeface="+mj-lt"/>
              <a:buAutoNum type="arabicPeriod"/>
              <a:defRPr/>
            </a:pPr>
            <a:r>
              <a:rPr lang="en-US" sz="2400" b="1" dirty="0">
                <a:latin typeface="Footlight MT Light" panose="0204060206030A020304" pitchFamily="18" charset="0"/>
              </a:rPr>
              <a:t>Tuberculosis</a:t>
            </a:r>
          </a:p>
          <a:p>
            <a:pPr marL="525463" indent="-457200">
              <a:lnSpc>
                <a:spcPct val="150000"/>
              </a:lnSpc>
              <a:buFont typeface="+mj-lt"/>
              <a:buAutoNum type="arabicPeriod"/>
              <a:defRPr/>
            </a:pPr>
            <a:r>
              <a:rPr lang="en-US" sz="2400" b="1" dirty="0">
                <a:latin typeface="Footlight MT Light" panose="0204060206030A020304" pitchFamily="18" charset="0"/>
              </a:rPr>
              <a:t>Brucellosis</a:t>
            </a:r>
          </a:p>
          <a:p>
            <a:pPr marL="68263" indent="0">
              <a:lnSpc>
                <a:spcPct val="150000"/>
              </a:lnSpc>
              <a:buFont typeface="Wingdings" panose="05000000000000000000" pitchFamily="2" charset="2"/>
              <a:buNone/>
              <a:defRPr/>
            </a:pPr>
            <a:r>
              <a:rPr lang="en-US" sz="2400" b="1" dirty="0">
                <a:solidFill>
                  <a:schemeClr val="accent3">
                    <a:lumMod val="60000"/>
                    <a:lumOff val="40000"/>
                  </a:schemeClr>
                </a:solidFill>
                <a:latin typeface="Footlight MT Light" panose="0204060206030A020304" pitchFamily="18" charset="0"/>
              </a:rPr>
              <a:t>They should differentiated on the basis of:</a:t>
            </a:r>
          </a:p>
          <a:p>
            <a:pPr marL="525463" indent="-457200">
              <a:lnSpc>
                <a:spcPct val="150000"/>
              </a:lnSpc>
              <a:buFont typeface="+mj-lt"/>
              <a:buAutoNum type="alphaLcParenR"/>
              <a:defRPr/>
            </a:pPr>
            <a:r>
              <a:rPr lang="en-US" sz="2400" b="1" dirty="0">
                <a:latin typeface="Footlight MT Light" panose="0204060206030A020304" pitchFamily="18" charset="0"/>
              </a:rPr>
              <a:t>Clinical History</a:t>
            </a:r>
          </a:p>
          <a:p>
            <a:pPr marL="525463" indent="-457200">
              <a:lnSpc>
                <a:spcPct val="150000"/>
              </a:lnSpc>
              <a:buFont typeface="+mj-lt"/>
              <a:buAutoNum type="alphaLcParenR"/>
              <a:defRPr/>
            </a:pPr>
            <a:r>
              <a:rPr lang="en-US" sz="2400" b="1" dirty="0">
                <a:latin typeface="Footlight MT Light" panose="0204060206030A020304" pitchFamily="18" charset="0"/>
              </a:rPr>
              <a:t>Occupations</a:t>
            </a:r>
          </a:p>
          <a:p>
            <a:pPr marL="525463" indent="-457200">
              <a:lnSpc>
                <a:spcPct val="150000"/>
              </a:lnSpc>
              <a:buFont typeface="+mj-lt"/>
              <a:buAutoNum type="alphaLcParenR"/>
              <a:defRPr/>
            </a:pPr>
            <a:r>
              <a:rPr lang="en-US" sz="2400" b="1" dirty="0">
                <a:latin typeface="Footlight MT Light" panose="0204060206030A020304" pitchFamily="18" charset="0"/>
              </a:rPr>
              <a:t>Clinical symptoms</a:t>
            </a:r>
          </a:p>
          <a:p>
            <a:pPr marL="525463" indent="-457200">
              <a:lnSpc>
                <a:spcPct val="150000"/>
              </a:lnSpc>
              <a:buFont typeface="+mj-lt"/>
              <a:buAutoNum type="alphaLcParenR"/>
              <a:defRPr/>
            </a:pPr>
            <a:r>
              <a:rPr lang="en-US" sz="2400" b="1" dirty="0">
                <a:latin typeface="Footlight MT Light" panose="0204060206030A020304" pitchFamily="18" charset="0"/>
              </a:rPr>
              <a:t>Clinical signs in other organism</a:t>
            </a:r>
          </a:p>
          <a:p>
            <a:pPr marL="525463" indent="-457200">
              <a:lnSpc>
                <a:spcPct val="150000"/>
              </a:lnSpc>
              <a:buFont typeface="+mj-lt"/>
              <a:buAutoNum type="alphaLcParenR"/>
              <a:defRPr/>
            </a:pPr>
            <a:r>
              <a:rPr lang="en-US" sz="2400" b="1" dirty="0">
                <a:latin typeface="Footlight MT Light" panose="0204060206030A020304" pitchFamily="18" charset="0"/>
              </a:rPr>
              <a:t>Cerebrospinal fluid findings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D1028B-DAD7-47F1-A6D4-E0F856EAFEB2}"/>
              </a:ext>
            </a:extLst>
          </p:cNvPr>
          <p:cNvSpPr>
            <a:spLocks noGrp="1"/>
          </p:cNvSpPr>
          <p:nvPr>
            <p:ph type="title"/>
          </p:nvPr>
        </p:nvSpPr>
        <p:spPr>
          <a:xfrm>
            <a:off x="504825" y="512763"/>
            <a:ext cx="7772400" cy="914400"/>
          </a:xfrm>
        </p:spPr>
        <p:txBody>
          <a:bodyPr/>
          <a:lstStyle/>
          <a:p>
            <a:pPr>
              <a:defRPr/>
            </a:pPr>
            <a:endParaRPr lang="en-US"/>
          </a:p>
        </p:txBody>
      </p:sp>
      <p:sp>
        <p:nvSpPr>
          <p:cNvPr id="22531" name="Text Placeholder 4">
            <a:extLst>
              <a:ext uri="{FF2B5EF4-FFF2-40B4-BE49-F238E27FC236}">
                <a16:creationId xmlns:a16="http://schemas.microsoft.com/office/drawing/2014/main" id="{D0D8788C-D78E-4BFB-BEFF-B3DC5DB0DDFA}"/>
              </a:ext>
            </a:extLst>
          </p:cNvPr>
          <p:cNvSpPr>
            <a:spLocks noGrp="1"/>
          </p:cNvSpPr>
          <p:nvPr>
            <p:ph type="body" idx="1"/>
          </p:nvPr>
        </p:nvSpPr>
        <p:spPr>
          <a:xfrm>
            <a:off x="457200" y="1524000"/>
            <a:ext cx="4040188" cy="639763"/>
          </a:xfrm>
        </p:spPr>
        <p:txBody>
          <a:bodyPr/>
          <a:lstStyle/>
          <a:p>
            <a:pPr marL="73025"/>
            <a:r>
              <a:rPr lang="en-US" altLang="en-US">
                <a:solidFill>
                  <a:srgbClr val="FFFF00"/>
                </a:solidFill>
                <a:latin typeface="Footlight MT Light" panose="0204060206030A020304" pitchFamily="18" charset="0"/>
                <a:cs typeface="Tahoma" panose="020B0604030504040204" pitchFamily="34" charset="0"/>
              </a:rPr>
              <a:t>B. Fungal Causes</a:t>
            </a:r>
            <a:endParaRPr lang="en-US" altLang="en-US">
              <a:cs typeface="Tahoma" panose="020B0604030504040204" pitchFamily="34" charset="0"/>
            </a:endParaRPr>
          </a:p>
        </p:txBody>
      </p:sp>
      <p:sp>
        <p:nvSpPr>
          <p:cNvPr id="22532" name="Text Placeholder 6">
            <a:extLst>
              <a:ext uri="{FF2B5EF4-FFF2-40B4-BE49-F238E27FC236}">
                <a16:creationId xmlns:a16="http://schemas.microsoft.com/office/drawing/2014/main" id="{873B8093-D2CA-4E0F-9D56-73E188CE0496}"/>
              </a:ext>
            </a:extLst>
          </p:cNvPr>
          <p:cNvSpPr>
            <a:spLocks noGrp="1"/>
          </p:cNvSpPr>
          <p:nvPr>
            <p:ph type="body" sz="half" idx="3"/>
          </p:nvPr>
        </p:nvSpPr>
        <p:spPr>
          <a:xfrm>
            <a:off x="4664075" y="1382713"/>
            <a:ext cx="4041775" cy="639762"/>
          </a:xfrm>
        </p:spPr>
        <p:txBody>
          <a:bodyPr/>
          <a:lstStyle/>
          <a:p>
            <a:pPr marL="73025"/>
            <a:r>
              <a:rPr lang="en-US" altLang="en-US">
                <a:solidFill>
                  <a:srgbClr val="FFFF00"/>
                </a:solidFill>
                <a:latin typeface="Footlight MT Light" panose="0204060206030A020304" pitchFamily="18" charset="0"/>
                <a:cs typeface="Tahoma" panose="020B0604030504040204" pitchFamily="34" charset="0"/>
              </a:rPr>
              <a:t>C. Parasitic</a:t>
            </a:r>
          </a:p>
        </p:txBody>
      </p:sp>
      <p:sp>
        <p:nvSpPr>
          <p:cNvPr id="22533" name="Content Placeholder 5">
            <a:extLst>
              <a:ext uri="{FF2B5EF4-FFF2-40B4-BE49-F238E27FC236}">
                <a16:creationId xmlns:a16="http://schemas.microsoft.com/office/drawing/2014/main" id="{D4328CCE-0527-451C-92B0-D7721B99E881}"/>
              </a:ext>
            </a:extLst>
          </p:cNvPr>
          <p:cNvSpPr>
            <a:spLocks noGrp="1"/>
          </p:cNvSpPr>
          <p:nvPr>
            <p:ph sz="quarter" idx="2"/>
          </p:nvPr>
        </p:nvSpPr>
        <p:spPr>
          <a:xfrm>
            <a:off x="457200" y="2173288"/>
            <a:ext cx="4040188" cy="3959225"/>
          </a:xfrm>
        </p:spPr>
        <p:txBody>
          <a:bodyPr/>
          <a:lstStyle/>
          <a:p>
            <a:r>
              <a:rPr lang="en-US" altLang="en-US">
                <a:latin typeface="Footlight MT Light" panose="0204060206030A020304" pitchFamily="18" charset="0"/>
                <a:cs typeface="Tahoma" panose="020B0604030504040204" pitchFamily="34" charset="0"/>
              </a:rPr>
              <a:t>Cryptococcus neoformans</a:t>
            </a:r>
          </a:p>
          <a:p>
            <a:r>
              <a:rPr lang="en-US" altLang="en-US">
                <a:latin typeface="Footlight MT Light" panose="0204060206030A020304" pitchFamily="18" charset="0"/>
                <a:cs typeface="Tahoma" panose="020B0604030504040204" pitchFamily="34" charset="0"/>
              </a:rPr>
              <a:t>Candida species in Saudi Arabia species mainly Candida albicans in immunocompromised patients</a:t>
            </a:r>
          </a:p>
          <a:p>
            <a:r>
              <a:rPr lang="en-US" altLang="en-US">
                <a:latin typeface="Footlight MT Light" panose="0204060206030A020304" pitchFamily="18" charset="0"/>
                <a:cs typeface="Tahoma" panose="020B0604030504040204" pitchFamily="34" charset="0"/>
              </a:rPr>
              <a:t>Aspergillus species</a:t>
            </a:r>
          </a:p>
          <a:p>
            <a:r>
              <a:rPr lang="en-US" altLang="en-US">
                <a:latin typeface="Footlight MT Light" panose="0204060206030A020304" pitchFamily="18" charset="0"/>
                <a:cs typeface="Tahoma" panose="020B0604030504040204" pitchFamily="34" charset="0"/>
              </a:rPr>
              <a:t>Histoplasma capsulatum</a:t>
            </a:r>
          </a:p>
          <a:p>
            <a:endParaRPr lang="en-US" altLang="en-US">
              <a:cs typeface="Tahoma" panose="020B0604030504040204" pitchFamily="34" charset="0"/>
            </a:endParaRPr>
          </a:p>
        </p:txBody>
      </p:sp>
      <p:sp>
        <p:nvSpPr>
          <p:cNvPr id="22534" name="Content Placeholder 7">
            <a:extLst>
              <a:ext uri="{FF2B5EF4-FFF2-40B4-BE49-F238E27FC236}">
                <a16:creationId xmlns:a16="http://schemas.microsoft.com/office/drawing/2014/main" id="{1EB15A86-C9B5-44D6-A55C-36703CD5C278}"/>
              </a:ext>
            </a:extLst>
          </p:cNvPr>
          <p:cNvSpPr>
            <a:spLocks noGrp="1"/>
          </p:cNvSpPr>
          <p:nvPr>
            <p:ph sz="quarter" idx="4"/>
          </p:nvPr>
        </p:nvSpPr>
        <p:spPr>
          <a:xfrm>
            <a:off x="4645025" y="1843088"/>
            <a:ext cx="4041775" cy="2724150"/>
          </a:xfrm>
        </p:spPr>
        <p:txBody>
          <a:bodyPr/>
          <a:lstStyle/>
          <a:p>
            <a:r>
              <a:rPr lang="en-US" altLang="en-US">
                <a:latin typeface="Footlight MT Light" panose="0204060206030A020304" pitchFamily="18" charset="0"/>
                <a:cs typeface="Tahoma" panose="020B0604030504040204" pitchFamily="34" charset="0"/>
              </a:rPr>
              <a:t>Toxoplasma gonodii(most common)</a:t>
            </a:r>
          </a:p>
          <a:p>
            <a:r>
              <a:rPr lang="en-US" altLang="en-US">
                <a:latin typeface="Footlight MT Light" panose="0204060206030A020304" pitchFamily="18" charset="0"/>
                <a:cs typeface="Tahoma" panose="020B0604030504040204" pitchFamily="34" charset="0"/>
              </a:rPr>
              <a:t>Trypanosoiasis: caused by  T. gambiense/T.Cruzi </a:t>
            </a:r>
          </a:p>
          <a:p>
            <a:r>
              <a:rPr lang="en-US" altLang="en-US">
                <a:latin typeface="Footlight MT Light" panose="0204060206030A020304" pitchFamily="18" charset="0"/>
                <a:cs typeface="Tahoma" panose="020B0604030504040204" pitchFamily="34" charset="0"/>
              </a:rPr>
              <a:t>Rare causes  Acanthamoeba spp</a:t>
            </a:r>
          </a:p>
          <a:p>
            <a:endParaRPr lang="en-US" altLang="en-US">
              <a:cs typeface="Tahoma" panose="020B0604030504040204" pitchFamily="34" charset="0"/>
            </a:endParaRPr>
          </a:p>
        </p:txBody>
      </p:sp>
      <p:sp>
        <p:nvSpPr>
          <p:cNvPr id="22535" name="Content Placeholder 7">
            <a:extLst>
              <a:ext uri="{FF2B5EF4-FFF2-40B4-BE49-F238E27FC236}">
                <a16:creationId xmlns:a16="http://schemas.microsoft.com/office/drawing/2014/main" id="{C3FD0F29-C873-460D-B723-7476B11C7650}"/>
              </a:ext>
            </a:extLst>
          </p:cNvPr>
          <p:cNvSpPr txBox="1">
            <a:spLocks/>
          </p:cNvSpPr>
          <p:nvPr/>
        </p:nvSpPr>
        <p:spPr bwMode="auto">
          <a:xfrm>
            <a:off x="4745038" y="4876800"/>
            <a:ext cx="4041775"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cs typeface="Tahoma" panose="020B0604030504040204" pitchFamily="34" charset="0"/>
              </a:defRPr>
            </a:lvl1pPr>
            <a:lvl2pPr marL="739775"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cs typeface="Tahoma" panose="020B0604030504040204" pitchFamily="34" charset="0"/>
              </a:defRPr>
            </a:lvl2pPr>
            <a:lvl3pPr marL="995363"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cs typeface="Tahoma" panose="020B0604030504040204" pitchFamily="34" charset="0"/>
              </a:defRPr>
            </a:lvl3pPr>
            <a:lvl4pPr marL="1260475"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cs typeface="Tahoma" panose="020B0604030504040204" pitchFamily="34" charset="0"/>
              </a:defRPr>
            </a:lvl4pPr>
            <a:lvl5pPr marL="1481138" indent="-20955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5pPr>
            <a:lvl6pPr marL="19383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6pPr>
            <a:lvl7pPr marL="23955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7pPr>
            <a:lvl8pPr marL="28527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8pPr>
            <a:lvl9pPr marL="33099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9pPr>
          </a:lstStyle>
          <a:p>
            <a:r>
              <a:rPr lang="en-US" altLang="en-US" sz="2400">
                <a:latin typeface="Footlight MT Light" panose="0204060206030A020304" pitchFamily="18" charset="0"/>
                <a:cs typeface="Arial" panose="020B0604020202020204" pitchFamily="34" charset="0"/>
              </a:rPr>
              <a:t>Mumps</a:t>
            </a:r>
          </a:p>
          <a:p>
            <a:r>
              <a:rPr lang="en-US" altLang="en-US" sz="2400">
                <a:latin typeface="Footlight MT Light" panose="0204060206030A020304" pitchFamily="18" charset="0"/>
                <a:cs typeface="Arial" panose="020B0604020202020204" pitchFamily="34" charset="0"/>
              </a:rPr>
              <a:t>Herpes simplex</a:t>
            </a:r>
          </a:p>
          <a:p>
            <a:r>
              <a:rPr lang="en-US" altLang="en-US" sz="2400">
                <a:latin typeface="Footlight MT Light" panose="0204060206030A020304" pitchFamily="18" charset="0"/>
                <a:cs typeface="Arial" panose="020B0604020202020204" pitchFamily="34" charset="0"/>
              </a:rPr>
              <a:t>VZV</a:t>
            </a:r>
          </a:p>
          <a:p>
            <a:r>
              <a:rPr lang="en-US" altLang="en-US" sz="2400">
                <a:latin typeface="Footlight MT Light" panose="0204060206030A020304" pitchFamily="18" charset="0"/>
                <a:cs typeface="Arial" panose="020B0604020202020204" pitchFamily="34" charset="0"/>
              </a:rPr>
              <a:t>HIV</a:t>
            </a:r>
          </a:p>
          <a:p>
            <a:endParaRPr lang="en-US" altLang="en-US" sz="2400">
              <a:cs typeface="Arial" panose="020B0604020202020204" pitchFamily="34" charset="0"/>
            </a:endParaRPr>
          </a:p>
        </p:txBody>
      </p:sp>
      <p:sp>
        <p:nvSpPr>
          <p:cNvPr id="22536" name="Text Placeholder 6">
            <a:extLst>
              <a:ext uri="{FF2B5EF4-FFF2-40B4-BE49-F238E27FC236}">
                <a16:creationId xmlns:a16="http://schemas.microsoft.com/office/drawing/2014/main" id="{EB28A734-86ED-419D-B04B-8DEFE75C03D6}"/>
              </a:ext>
            </a:extLst>
          </p:cNvPr>
          <p:cNvSpPr txBox="1">
            <a:spLocks/>
          </p:cNvSpPr>
          <p:nvPr/>
        </p:nvSpPr>
        <p:spPr bwMode="auto">
          <a:xfrm>
            <a:off x="4691063" y="4381500"/>
            <a:ext cx="40417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73025">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cs typeface="Tahoma" panose="020B0604030504040204" pitchFamily="34" charset="0"/>
              </a:defRPr>
            </a:lvl1pPr>
            <a:lvl2pPr marL="739775"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cs typeface="Tahoma" panose="020B0604030504040204" pitchFamily="34" charset="0"/>
              </a:defRPr>
            </a:lvl2pPr>
            <a:lvl3pPr marL="995363"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cs typeface="Tahoma" panose="020B0604030504040204" pitchFamily="34" charset="0"/>
              </a:defRPr>
            </a:lvl3pPr>
            <a:lvl4pPr marL="1260475"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cs typeface="Tahoma" panose="020B0604030504040204" pitchFamily="34" charset="0"/>
              </a:defRPr>
            </a:lvl4pPr>
            <a:lvl5pPr marL="1481138" indent="-20955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5pPr>
            <a:lvl6pPr marL="19383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6pPr>
            <a:lvl7pPr marL="23955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7pPr>
            <a:lvl8pPr marL="28527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8pPr>
            <a:lvl9pPr marL="33099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9pPr>
          </a:lstStyle>
          <a:p>
            <a:pPr>
              <a:buFont typeface="Wingdings" panose="05000000000000000000" pitchFamily="2" charset="2"/>
              <a:buNone/>
            </a:pPr>
            <a:r>
              <a:rPr lang="en-US" altLang="en-US" sz="2400" b="1">
                <a:solidFill>
                  <a:srgbClr val="FFFF00"/>
                </a:solidFill>
                <a:latin typeface="Footlight MT Light" panose="0204060206030A020304" pitchFamily="18" charset="0"/>
                <a:cs typeface="Arial" panose="020B0604020202020204" pitchFamily="34" charset="0"/>
              </a:rPr>
              <a:t>D. Virus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1E56E4-EEA0-48DB-92CB-B6E3E5FC063C}"/>
              </a:ext>
            </a:extLst>
          </p:cNvPr>
          <p:cNvSpPr>
            <a:spLocks noGrp="1"/>
          </p:cNvSpPr>
          <p:nvPr>
            <p:ph type="title"/>
          </p:nvPr>
        </p:nvSpPr>
        <p:spPr>
          <a:xfrm>
            <a:off x="457200" y="0"/>
            <a:ext cx="8229600" cy="1143000"/>
          </a:xfrm>
        </p:spPr>
        <p:txBody>
          <a:bodyPr>
            <a:normAutofit/>
          </a:bodyPr>
          <a:lstStyle/>
          <a:p>
            <a:pPr algn="ctr">
              <a:defRPr/>
            </a:pPr>
            <a:r>
              <a:rPr lang="en-US" sz="4400" b="1" dirty="0">
                <a:solidFill>
                  <a:srgbClr val="FFFF00"/>
                </a:solidFill>
                <a:latin typeface="Footlight MT Light" panose="0204060206030A020304" pitchFamily="18" charset="0"/>
              </a:rPr>
              <a:t>Brucellosis</a:t>
            </a:r>
          </a:p>
        </p:txBody>
      </p:sp>
      <p:sp>
        <p:nvSpPr>
          <p:cNvPr id="23555" name="Content Placeholder 1">
            <a:extLst>
              <a:ext uri="{FF2B5EF4-FFF2-40B4-BE49-F238E27FC236}">
                <a16:creationId xmlns:a16="http://schemas.microsoft.com/office/drawing/2014/main" id="{76490E8D-57CD-4DF9-9515-919A48CF8E4A}"/>
              </a:ext>
            </a:extLst>
          </p:cNvPr>
          <p:cNvSpPr txBox="1">
            <a:spLocks/>
          </p:cNvSpPr>
          <p:nvPr/>
        </p:nvSpPr>
        <p:spPr bwMode="auto">
          <a:xfrm>
            <a:off x="465138" y="1143000"/>
            <a:ext cx="822960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cs typeface="Tahoma" panose="020B0604030504040204" pitchFamily="34" charset="0"/>
              </a:defRPr>
            </a:lvl1pPr>
            <a:lvl2pPr marL="739775"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cs typeface="Tahoma" panose="020B0604030504040204" pitchFamily="34" charset="0"/>
              </a:defRPr>
            </a:lvl2pPr>
            <a:lvl3pPr marL="995363"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cs typeface="Tahoma" panose="020B0604030504040204" pitchFamily="34" charset="0"/>
              </a:defRPr>
            </a:lvl3pPr>
            <a:lvl4pPr marL="1260475"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cs typeface="Tahoma" panose="020B0604030504040204" pitchFamily="34" charset="0"/>
              </a:defRPr>
            </a:lvl4pPr>
            <a:lvl5pPr marL="1481138" indent="-20955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5pPr>
            <a:lvl6pPr marL="19383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6pPr>
            <a:lvl7pPr marL="23955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7pPr>
            <a:lvl8pPr marL="28527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8pPr>
            <a:lvl9pPr marL="3309938" indent="-20955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9pPr>
          </a:lstStyle>
          <a:p>
            <a:pPr>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 Is common disease in Saudi Arabia</a:t>
            </a:r>
          </a:p>
          <a:p>
            <a:pPr>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 It affect people who are in contact with domestic animals or those who consume raw milk and milk products</a:t>
            </a:r>
          </a:p>
          <a:p>
            <a:pPr>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It usually presents with Pyrexia( fever) of unknown organism of intermittent nature</a:t>
            </a:r>
          </a:p>
          <a:p>
            <a:pPr>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 The fever is accompanied by night sweating, in between the attacks of fever the patient is not very ill.</a:t>
            </a:r>
          </a:p>
          <a:p>
            <a:pPr>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Same reasons it can caused chronic cerebral infection and meningitis</a:t>
            </a:r>
          </a:p>
          <a:p>
            <a:pPr>
              <a:buFont typeface="Wingdings" panose="05000000000000000000" pitchFamily="2" charset="2"/>
              <a:buChar char="v"/>
            </a:pPr>
            <a:r>
              <a:rPr lang="en-US" altLang="en-US" sz="2000" b="1">
                <a:latin typeface="Footlight MT Light" panose="0204060206030A020304" pitchFamily="18" charset="0"/>
                <a:cs typeface="Arial" panose="020B0604020202020204" pitchFamily="34" charset="0"/>
              </a:rPr>
              <a:t>The commonest causes in Saudi Arabia is </a:t>
            </a:r>
            <a:r>
              <a:rPr lang="en-US" altLang="en-US" sz="2000" b="1" i="1">
                <a:latin typeface="Footlight MT Light" panose="0204060206030A020304" pitchFamily="18" charset="0"/>
                <a:cs typeface="Arial" panose="020B0604020202020204" pitchFamily="34" charset="0"/>
              </a:rPr>
              <a:t>Br. Melitensis</a:t>
            </a:r>
          </a:p>
          <a:p>
            <a:pPr>
              <a:buFont typeface="Wingdings" panose="05000000000000000000" pitchFamily="2" charset="2"/>
              <a:buChar char="v"/>
            </a:pPr>
            <a:r>
              <a:rPr lang="en-US" altLang="en-US" sz="2000" b="1" i="1">
                <a:latin typeface="Footlight MT Light" panose="0204060206030A020304" pitchFamily="18" charset="0"/>
                <a:cs typeface="Arial" panose="020B0604020202020204" pitchFamily="34" charset="0"/>
              </a:rPr>
              <a:t>Prevention in animal : Vaccination</a:t>
            </a:r>
          </a:p>
          <a:p>
            <a:pPr>
              <a:buFont typeface="Wingdings" panose="05000000000000000000" pitchFamily="2" charset="2"/>
              <a:buChar char="v"/>
            </a:pPr>
            <a:r>
              <a:rPr lang="en-US" altLang="en-US" sz="2000" b="1" i="1">
                <a:latin typeface="Footlight MT Light" panose="0204060206030A020304" pitchFamily="18" charset="0"/>
                <a:cs typeface="Arial" panose="020B0604020202020204" pitchFamily="34" charset="0"/>
              </a:rPr>
              <a:t>Eradication :Eradication can only be achieved by test-and slaughter combined with effective prevention measures and control of animal movements.</a:t>
            </a:r>
          </a:p>
          <a:p>
            <a:pPr>
              <a:buFont typeface="Wingdings" panose="05000000000000000000" pitchFamily="2" charset="2"/>
              <a:buChar char="v"/>
            </a:pPr>
            <a:endParaRPr lang="en-US" altLang="en-US" sz="2500" b="1" i="1">
              <a:latin typeface="Footlight MT Light" panose="0204060206030A020304" pitchFamily="18" charset="0"/>
              <a:cs typeface="Arial" panose="020B0604020202020204" pitchFamily="34" charset="0"/>
            </a:endParaRPr>
          </a:p>
          <a:p>
            <a:pPr>
              <a:buFont typeface="Wingdings" panose="05000000000000000000" pitchFamily="2" charset="2"/>
              <a:buChar char="v"/>
            </a:pPr>
            <a:endParaRPr lang="en-US" altLang="en-US" sz="2500">
              <a:latin typeface="Footlight MT Light" panose="0204060206030A020304" pitchFamily="18" charset="0"/>
              <a:cs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2970</TotalTime>
  <Words>2282</Words>
  <Application>Microsoft Office PowerPoint</Application>
  <PresentationFormat>On-screen Show (4:3)</PresentationFormat>
  <Paragraphs>315</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ali M. Somily, MD</vt:lpstr>
      <vt:lpstr>Objectives </vt:lpstr>
      <vt:lpstr>Definition and Causes of chronic meningitis:</vt:lpstr>
      <vt:lpstr>Epidemiology and risk factors ( clues in the history)</vt:lpstr>
      <vt:lpstr>Symptoms and signs of chronic cerebral and meningetic infection: overlong period or can be recurrent</vt:lpstr>
      <vt:lpstr>Microbiological Causes Of Chronic Cerebral Infection And Meningitis</vt:lpstr>
      <vt:lpstr>The most important causes of chronic bacterial cerebral and meningitic infection in Saudi Arabia are:</vt:lpstr>
      <vt:lpstr>PowerPoint Presentation</vt:lpstr>
      <vt:lpstr>Brucellosis</vt:lpstr>
      <vt:lpstr>Tuberculosis</vt:lpstr>
      <vt:lpstr>Chronic cerebral and meningeal infection can produce:-</vt:lpstr>
      <vt:lpstr>Complications </vt:lpstr>
      <vt:lpstr>Diagnosis of chronic cerebral and meningeal infections</vt:lpstr>
      <vt:lpstr>PowerPoint Presentation</vt:lpstr>
      <vt:lpstr>Tuberculosis basilar meningitis</vt:lpstr>
      <vt:lpstr>Laboratory Findings</vt:lpstr>
      <vt:lpstr>As in acute pyogenic infections, in chronic cerebral and meningeal infections the following CSF finding will be as follows</vt:lpstr>
      <vt:lpstr>Diagnosis continued </vt:lpstr>
      <vt:lpstr>Diagnosis of cerebral and meningitis Tuberculosis and Brucellosis</vt:lpstr>
      <vt:lpstr>   Treatment for cerebral and meningeal Tuberculosis and Brucellosis</vt:lpstr>
      <vt:lpstr>Brucellosis Treatment</vt:lpstr>
      <vt:lpstr>Others rare causes of chronic meningitis </vt:lpstr>
      <vt:lpstr>PowerPoint Presentation</vt:lpstr>
    </vt:vector>
  </TitlesOfParts>
  <Company>private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of acute pyogenic meningitis</dc:title>
  <dc:creator>habib</dc:creator>
  <cp:lastModifiedBy>عبدالله البريكان ID 439100773</cp:lastModifiedBy>
  <cp:revision>90</cp:revision>
  <dcterms:created xsi:type="dcterms:W3CDTF">2004-10-29T16:47:59Z</dcterms:created>
  <dcterms:modified xsi:type="dcterms:W3CDTF">2020-11-08T07:33:48Z</dcterms:modified>
</cp:coreProperties>
</file>