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handoutMasterIdLst>
    <p:handoutMasterId r:id="rId6"/>
  </p:handout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5934"/>
    <p:restoredTop sz="94660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69"/>
          <a:sy d="100" n="69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846" y="7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66"/>
        <a:sy d="100" n="66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handoutMasters/handoutMaster1.xml" Type="http://schemas.openxmlformats.org/officeDocument/2006/relationships/handout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theme/theme1.xml" Type="http://schemas.openxmlformats.org/officeDocument/2006/relationships/theme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dgm="http://schemas.openxmlformats.org/drawingml/2006/diagram" xmlns:s="http://schemas.openxmlformats.org/officeDocument/2006/sharedTypes" xmlns:r="http://schemas.openxmlformats.org/officeDocument/2006/relationships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 smtClean="0"/>
            <a:t>Drugs to treat vertigo</a:t>
          </a:r>
          <a:endParaRPr lang="en-US" sz="1200" b="1" dirty="0"/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900" b="1" dirty="0" smtClean="0"/>
            <a:t>Symptomatic</a:t>
          </a:r>
          <a:endParaRPr lang="en-US" sz="900" b="1" dirty="0"/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 smtClean="0"/>
            <a:t>Drugs inducing vertigo</a:t>
          </a:r>
          <a:endParaRPr lang="en-US" sz="1200" b="1" dirty="0"/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100" dirty="0" smtClean="0"/>
            <a:t>Vestibular </a:t>
          </a:r>
          <a:r>
            <a:rPr lang="en-US" sz="1100" dirty="0" err="1" smtClean="0"/>
            <a:t>toxinss</a:t>
          </a:r>
          <a:endParaRPr lang="en-US" sz="1100" dirty="0"/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900" b="1" dirty="0" smtClean="0"/>
            <a:t>Prophylactic</a:t>
          </a:r>
          <a:endParaRPr lang="en-US" sz="900" b="1" dirty="0"/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200" dirty="0" smtClean="0"/>
            <a:t>Diuretics</a:t>
          </a:r>
          <a:endParaRPr lang="en-US" sz="1200" dirty="0"/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200" dirty="0" smtClean="0"/>
            <a:t>Corticosteroids</a:t>
          </a:r>
          <a:endParaRPr lang="en-US" sz="1200" dirty="0"/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/>
      <dgm:spPr/>
      <dgm:t>
        <a:bodyPr/>
        <a:lstStyle/>
        <a:p>
          <a:r>
            <a:rPr lang="en-US" b="1" dirty="0" smtClean="0"/>
            <a:t>Calcium/potassium antagonists</a:t>
          </a:r>
          <a:endParaRPr lang="en-US" b="1" dirty="0"/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900" dirty="0" smtClean="0"/>
            <a:t>Vestibular suppressants</a:t>
          </a:r>
          <a:endParaRPr lang="en-US" sz="900" dirty="0"/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000" dirty="0" err="1" smtClean="0"/>
            <a:t>Antiemetics</a:t>
          </a:r>
          <a:endParaRPr lang="en-US" sz="1000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200" dirty="0" err="1" smtClean="0"/>
            <a:t>Anticholinergic</a:t>
          </a:r>
          <a:r>
            <a:rPr lang="en-US" sz="700" dirty="0" err="1" smtClean="0"/>
            <a:t>s</a:t>
          </a:r>
          <a:endParaRPr lang="en-US" sz="700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200" dirty="0" smtClean="0"/>
            <a:t>Benzodiazepines</a:t>
          </a:r>
          <a:endParaRPr lang="en-US" sz="1200" dirty="0"/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/>
      <dgm:spPr/>
      <dgm:t>
        <a:bodyPr/>
        <a:lstStyle/>
        <a:p>
          <a:r>
            <a:rPr lang="en-US" dirty="0" err="1" smtClean="0"/>
            <a:t>Betahistine</a:t>
          </a:r>
          <a:endParaRPr lang="en-US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dirty="0" smtClean="0"/>
            <a:t>Antihistamines</a:t>
          </a:r>
          <a:endParaRPr lang="en-US" sz="1100" dirty="0"/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200" dirty="0" err="1" smtClean="0"/>
            <a:t>Phenothiazines</a:t>
          </a:r>
          <a:endParaRPr lang="en-US" sz="1200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/>
      <dgm:spPr/>
      <dgm:t>
        <a:bodyPr/>
        <a:lstStyle/>
        <a:p>
          <a:r>
            <a:rPr lang="en-US" dirty="0" smtClean="0"/>
            <a:t>Dopamine antagonist</a:t>
          </a:r>
          <a:endParaRPr lang="en-US" dirty="0"/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200" dirty="0" smtClean="0"/>
            <a:t>Mixed </a:t>
          </a:r>
          <a:r>
            <a:rPr lang="en-US" sz="1200" dirty="0" err="1" smtClean="0"/>
            <a:t>ototoxins</a:t>
          </a:r>
          <a:endParaRPr lang="en-US" sz="12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dirty="0" err="1" smtClean="0"/>
            <a:t>eg</a:t>
          </a:r>
          <a:r>
            <a:rPr lang="en-US" sz="1100" dirty="0" smtClean="0"/>
            <a:t> Antibiotics</a:t>
          </a:r>
          <a:endParaRPr lang="en-US" sz="1100" dirty="0"/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/>
      <dgm:spPr/>
      <dgm:t>
        <a:bodyPr/>
        <a:lstStyle/>
        <a:p>
          <a:endParaRPr lang="en-US"/>
        </a:p>
      </dgm:t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  <dgm:t>
        <a:bodyPr/>
        <a:lstStyle/>
        <a:p>
          <a:endParaRPr lang="en-US"/>
        </a:p>
      </dgm:t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  <dgm:t>
        <a:bodyPr/>
        <a:lstStyle/>
        <a:p>
          <a:endParaRPr lang="en-US"/>
        </a:p>
      </dgm:t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/>
      <dgm:spPr/>
      <dgm:t>
        <a:bodyPr/>
        <a:lstStyle/>
        <a:p>
          <a:endParaRPr lang="en-US"/>
        </a:p>
      </dgm:t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  <dgm:t>
        <a:bodyPr/>
        <a:lstStyle/>
        <a:p>
          <a:endParaRPr lang="en-US"/>
        </a:p>
      </dgm:t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 custScaleX="128381"/>
      <dgm:spPr/>
      <dgm:t>
        <a:bodyPr/>
        <a:lstStyle/>
        <a:p>
          <a:endParaRPr lang="en-US"/>
        </a:p>
      </dgm:t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  <dgm:t>
        <a:bodyPr/>
        <a:lstStyle/>
        <a:p>
          <a:endParaRPr lang="en-US"/>
        </a:p>
      </dgm:t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/>
      <dgm:spPr/>
      <dgm:t>
        <a:bodyPr/>
        <a:lstStyle/>
        <a:p>
          <a:endParaRPr lang="en-US"/>
        </a:p>
      </dgm:t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  <dgm:t>
        <a:bodyPr/>
        <a:lstStyle/>
        <a:p>
          <a:endParaRPr lang="en-US"/>
        </a:p>
      </dgm:t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  <dgm:t>
        <a:bodyPr/>
        <a:lstStyle/>
        <a:p>
          <a:endParaRPr lang="en-US"/>
        </a:p>
      </dgm:t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  <dgm:t>
        <a:bodyPr/>
        <a:lstStyle/>
        <a:p>
          <a:endParaRPr lang="en-US"/>
        </a:p>
      </dgm:t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  <dgm:t>
        <a:bodyPr/>
        <a:lstStyle/>
        <a:p>
          <a:endParaRPr lang="en-US"/>
        </a:p>
      </dgm:t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  <dgm:t>
        <a:bodyPr/>
        <a:lstStyle/>
        <a:p>
          <a:endParaRPr lang="en-US"/>
        </a:p>
      </dgm:t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/>
      <dgm:spPr/>
      <dgm:t>
        <a:bodyPr/>
        <a:lstStyle/>
        <a:p>
          <a:endParaRPr lang="en-US"/>
        </a:p>
      </dgm:t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  <dgm:t>
        <a:bodyPr/>
        <a:lstStyle/>
        <a:p>
          <a:endParaRPr lang="en-US"/>
        </a:p>
      </dgm:t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/>
      <dgm:spPr/>
      <dgm:t>
        <a:bodyPr/>
        <a:lstStyle/>
        <a:p>
          <a:endParaRPr lang="en-US"/>
        </a:p>
      </dgm:t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  <dgm:t>
        <a:bodyPr/>
        <a:lstStyle/>
        <a:p>
          <a:endParaRPr lang="en-US"/>
        </a:p>
      </dgm:t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  <dgm:t>
        <a:bodyPr/>
        <a:lstStyle/>
        <a:p>
          <a:endParaRPr lang="en-US"/>
        </a:p>
      </dgm:t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  <dgm:t>
        <a:bodyPr/>
        <a:lstStyle/>
        <a:p>
          <a:endParaRPr lang="en-US"/>
        </a:p>
      </dgm:t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  <dgm:t>
        <a:bodyPr/>
        <a:lstStyle/>
        <a:p>
          <a:endParaRPr lang="en-US"/>
        </a:p>
      </dgm:t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  <dgm:t>
        <a:bodyPr/>
        <a:lstStyle/>
        <a:p>
          <a:endParaRPr lang="en-US"/>
        </a:p>
      </dgm:t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/>
      <dgm:spPr/>
      <dgm:t>
        <a:bodyPr/>
        <a:lstStyle/>
        <a:p>
          <a:endParaRPr lang="en-US"/>
        </a:p>
      </dgm:t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  <dgm:t>
        <a:bodyPr/>
        <a:lstStyle/>
        <a:p>
          <a:endParaRPr lang="en-US"/>
        </a:p>
      </dgm:t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 custScaleX="130000"/>
      <dgm:spPr/>
      <dgm:t>
        <a:bodyPr/>
        <a:lstStyle/>
        <a:p>
          <a:endParaRPr lang="en-US"/>
        </a:p>
      </dgm:t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  <dgm:t>
        <a:bodyPr/>
        <a:lstStyle/>
        <a:p>
          <a:endParaRPr lang="en-US"/>
        </a:p>
      </dgm:t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  <dgm:t>
        <a:bodyPr/>
        <a:lstStyle/>
        <a:p>
          <a:endParaRPr lang="en-US"/>
        </a:p>
      </dgm:t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  <dgm:t>
        <a:bodyPr/>
        <a:lstStyle/>
        <a:p>
          <a:endParaRPr lang="en-US"/>
        </a:p>
      </dgm:t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  <dgm:t>
        <a:bodyPr/>
        <a:lstStyle/>
        <a:p>
          <a:endParaRPr lang="en-US"/>
        </a:p>
      </dgm:t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  <dgm:t>
        <a:bodyPr/>
        <a:lstStyle/>
        <a:p>
          <a:endParaRPr lang="en-US"/>
        </a:p>
      </dgm:t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 custScaleX="208732"/>
      <dgm:spPr/>
      <dgm:t>
        <a:bodyPr/>
        <a:lstStyle/>
        <a:p>
          <a:endParaRPr lang="en-US"/>
        </a:p>
      </dgm:t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/>
      <dgm:spPr/>
      <dgm:t>
        <a:bodyPr/>
        <a:lstStyle/>
        <a:p>
          <a:endParaRPr lang="en-US"/>
        </a:p>
      </dgm:t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  <dgm:t>
        <a:bodyPr/>
        <a:lstStyle/>
        <a:p>
          <a:endParaRPr lang="en-US"/>
        </a:p>
      </dgm:t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/>
      <dgm:spPr/>
      <dgm:t>
        <a:bodyPr/>
        <a:lstStyle/>
        <a:p>
          <a:endParaRPr lang="en-US"/>
        </a:p>
      </dgm:t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  <dgm:t>
        <a:bodyPr/>
        <a:lstStyle/>
        <a:p>
          <a:endParaRPr lang="en-US"/>
        </a:p>
      </dgm:t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/>
      <dgm:spPr/>
      <dgm:t>
        <a:bodyPr/>
        <a:lstStyle/>
        <a:p>
          <a:endParaRPr lang="en-US"/>
        </a:p>
      </dgm:t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xmlns:dsp="http://schemas.microsoft.com/office/drawing/2008/diagram" uri="http://schemas.microsoft.com/office/drawing/2008/diagram">
      <dsp:dataModelExt minVer="http://schemas.openxmlformats.org/drawingml/2006/diagram" relId="rId7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529333" y="3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2">
                  <a:lumMod val="75000"/>
                </a:schemeClr>
              </a:solidFill>
            </a:rPr>
            <a:t>Drugs Affecting Balance</a:t>
          </a:r>
          <a:endParaRPr lang="en-US" sz="1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29333" y="377"/>
        <a:ext cx="810517" cy="540345"/>
      </dsp:txXfrm>
    </dsp:sp>
    <dsp:sp modelId="{2030E983-BB45-42D4-908F-2153D73147DB}">
      <dsp:nvSpPr>
        <dsp:cNvPr id="0" name=""/>
        <dsp:cNvSpPr/>
      </dsp:nvSpPr>
      <dsp:spPr>
        <a:xfrm>
          <a:off x="3213526" y="540722"/>
          <a:ext cx="1721066" cy="216138"/>
        </a:xfrm>
        <a:custGeom>
          <a:avLst/>
          <a:gdLst/>
          <a:ahLst/>
          <a:cxnLst/>
          <a:rect l="0" t="0" r="0" b="0"/>
          <a:pathLst>
            <a:path>
              <a:moveTo>
                <a:pt x="1721066" y="0"/>
              </a:moveTo>
              <a:lnTo>
                <a:pt x="172106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808267" y="75686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to treat vertigo</a:t>
          </a:r>
          <a:endParaRPr lang="en-US" sz="1200" b="1" kern="1200" dirty="0"/>
        </a:p>
      </dsp:txBody>
      <dsp:txXfrm>
        <a:off x="2808267" y="756860"/>
        <a:ext cx="810517" cy="540345"/>
      </dsp:txXfrm>
    </dsp:sp>
    <dsp:sp modelId="{FC550E3A-E2BE-4706-999B-91758F7E53EC}">
      <dsp:nvSpPr>
        <dsp:cNvPr id="0" name=""/>
        <dsp:cNvSpPr/>
      </dsp:nvSpPr>
      <dsp:spPr>
        <a:xfrm>
          <a:off x="1351904" y="1297205"/>
          <a:ext cx="1861621" cy="216138"/>
        </a:xfrm>
        <a:custGeom>
          <a:avLst/>
          <a:gdLst/>
          <a:ahLst/>
          <a:cxnLst/>
          <a:rect l="0" t="0" r="0" b="0"/>
          <a:pathLst>
            <a:path>
              <a:moveTo>
                <a:pt x="1861621" y="0"/>
              </a:moveTo>
              <a:lnTo>
                <a:pt x="186162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946645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Specific</a:t>
          </a:r>
          <a:endParaRPr lang="en-US" sz="1400" kern="1200" dirty="0"/>
        </a:p>
      </dsp:txBody>
      <dsp:txXfrm>
        <a:off x="946645" y="1513343"/>
        <a:ext cx="810517" cy="540345"/>
      </dsp:txXfrm>
    </dsp:sp>
    <dsp:sp modelId="{25676235-C8EB-4953-AA05-341E12A87B18}">
      <dsp:nvSpPr>
        <dsp:cNvPr id="0" name=""/>
        <dsp:cNvSpPr/>
      </dsp:nvSpPr>
      <dsp:spPr>
        <a:xfrm>
          <a:off x="1306184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946645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eg</a:t>
          </a:r>
          <a:r>
            <a:rPr lang="en-US" sz="1100" kern="1200" dirty="0" smtClean="0"/>
            <a:t> Antibiotics</a:t>
          </a:r>
          <a:endParaRPr lang="en-US" sz="1100" kern="1200" dirty="0"/>
        </a:p>
      </dsp:txBody>
      <dsp:txXfrm>
        <a:off x="946645" y="2269827"/>
        <a:ext cx="810517" cy="540345"/>
      </dsp:txXfrm>
    </dsp:sp>
    <dsp:sp modelId="{88C71237-122F-4FD5-AC81-CA9DF5E3E903}">
      <dsp:nvSpPr>
        <dsp:cNvPr id="0" name=""/>
        <dsp:cNvSpPr/>
      </dsp:nvSpPr>
      <dsp:spPr>
        <a:xfrm>
          <a:off x="2932414" y="1297205"/>
          <a:ext cx="281111" cy="216138"/>
        </a:xfrm>
        <a:custGeom>
          <a:avLst/>
          <a:gdLst/>
          <a:ahLst/>
          <a:cxnLst/>
          <a:rect l="0" t="0" r="0" b="0"/>
          <a:pathLst>
            <a:path>
              <a:moveTo>
                <a:pt x="281111" y="0"/>
              </a:moveTo>
              <a:lnTo>
                <a:pt x="28111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412139" y="1513343"/>
          <a:ext cx="1040551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Symptomatic</a:t>
          </a:r>
          <a:endParaRPr lang="en-US" sz="900" b="1" kern="1200" dirty="0"/>
        </a:p>
      </dsp:txBody>
      <dsp:txXfrm>
        <a:off x="2412139" y="1513343"/>
        <a:ext cx="1040551" cy="540345"/>
      </dsp:txXfrm>
    </dsp:sp>
    <dsp:sp modelId="{3CBEF913-AED0-417F-A539-0BBB4BB5487B}">
      <dsp:nvSpPr>
        <dsp:cNvPr id="0" name=""/>
        <dsp:cNvSpPr/>
      </dsp:nvSpPr>
      <dsp:spPr>
        <a:xfrm>
          <a:off x="2405578" y="2053689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2000319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Vestibular suppressants</a:t>
          </a:r>
          <a:endParaRPr lang="en-US" sz="900" kern="1200" dirty="0"/>
        </a:p>
      </dsp:txBody>
      <dsp:txXfrm>
        <a:off x="2000319" y="2269827"/>
        <a:ext cx="810517" cy="540345"/>
      </dsp:txXfrm>
    </dsp:sp>
    <dsp:sp modelId="{FACE4C66-7DDC-4A9F-865A-9D4E1F5887E8}">
      <dsp:nvSpPr>
        <dsp:cNvPr id="0" name=""/>
        <dsp:cNvSpPr/>
      </dsp:nvSpPr>
      <dsp:spPr>
        <a:xfrm>
          <a:off x="2359858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2000319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Anticholinergic</a:t>
          </a:r>
          <a:r>
            <a:rPr lang="en-US" sz="700" kern="1200" dirty="0" err="1" smtClean="0"/>
            <a:t>s</a:t>
          </a:r>
          <a:endParaRPr lang="en-US" sz="700" kern="1200" dirty="0"/>
        </a:p>
      </dsp:txBody>
      <dsp:txXfrm>
        <a:off x="2000319" y="3026310"/>
        <a:ext cx="810517" cy="540345"/>
      </dsp:txXfrm>
    </dsp:sp>
    <dsp:sp modelId="{33D9D390-4BB5-4C75-9DD1-134325F796F5}">
      <dsp:nvSpPr>
        <dsp:cNvPr id="0" name=""/>
        <dsp:cNvSpPr/>
      </dsp:nvSpPr>
      <dsp:spPr>
        <a:xfrm>
          <a:off x="2359858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2000319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Benzodiazepines</a:t>
          </a:r>
          <a:endParaRPr lang="en-US" sz="1200" kern="1200" dirty="0"/>
        </a:p>
      </dsp:txBody>
      <dsp:txXfrm>
        <a:off x="2000319" y="3782794"/>
        <a:ext cx="810517" cy="540345"/>
      </dsp:txXfrm>
    </dsp:sp>
    <dsp:sp modelId="{B4B8D931-E131-471F-9B79-A4236AC7C449}">
      <dsp:nvSpPr>
        <dsp:cNvPr id="0" name=""/>
        <dsp:cNvSpPr/>
      </dsp:nvSpPr>
      <dsp:spPr>
        <a:xfrm>
          <a:off x="2359858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2000319" y="45392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Betahistine</a:t>
          </a:r>
          <a:endParaRPr lang="en-US" sz="1000" kern="1200" dirty="0"/>
        </a:p>
      </dsp:txBody>
      <dsp:txXfrm>
        <a:off x="2000319" y="4539277"/>
        <a:ext cx="810517" cy="540345"/>
      </dsp:txXfrm>
    </dsp:sp>
    <dsp:sp modelId="{823813E0-A044-4F8C-B4B9-A477323009E6}">
      <dsp:nvSpPr>
        <dsp:cNvPr id="0" name=""/>
        <dsp:cNvSpPr/>
      </dsp:nvSpPr>
      <dsp:spPr>
        <a:xfrm>
          <a:off x="2932414" y="2053689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053992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Antiemetics</a:t>
          </a:r>
          <a:endParaRPr lang="en-US" sz="1000" kern="1200" dirty="0"/>
        </a:p>
      </dsp:txBody>
      <dsp:txXfrm>
        <a:off x="3053992" y="2269827"/>
        <a:ext cx="810517" cy="540345"/>
      </dsp:txXfrm>
    </dsp:sp>
    <dsp:sp modelId="{A671B3C8-1261-4E3E-941C-7ACA9CEC1BD7}">
      <dsp:nvSpPr>
        <dsp:cNvPr id="0" name=""/>
        <dsp:cNvSpPr/>
      </dsp:nvSpPr>
      <dsp:spPr>
        <a:xfrm>
          <a:off x="3413531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053992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Antihistamines</a:t>
          </a:r>
          <a:endParaRPr lang="en-US" sz="1100" kern="1200" dirty="0"/>
        </a:p>
      </dsp:txBody>
      <dsp:txXfrm>
        <a:off x="3053992" y="3026310"/>
        <a:ext cx="810517" cy="540345"/>
      </dsp:txXfrm>
    </dsp:sp>
    <dsp:sp modelId="{E7AB22F7-68A4-473E-B29F-69BA3D96E533}">
      <dsp:nvSpPr>
        <dsp:cNvPr id="0" name=""/>
        <dsp:cNvSpPr/>
      </dsp:nvSpPr>
      <dsp:spPr>
        <a:xfrm>
          <a:off x="3413531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053992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Phenothiazines</a:t>
          </a:r>
          <a:endParaRPr lang="en-US" sz="1200" kern="1200" dirty="0"/>
        </a:p>
      </dsp:txBody>
      <dsp:txXfrm>
        <a:off x="3053992" y="3782794"/>
        <a:ext cx="810517" cy="540345"/>
      </dsp:txXfrm>
    </dsp:sp>
    <dsp:sp modelId="{3C3872EB-3407-4911-B823-A4CF2A07247D}">
      <dsp:nvSpPr>
        <dsp:cNvPr id="0" name=""/>
        <dsp:cNvSpPr/>
      </dsp:nvSpPr>
      <dsp:spPr>
        <a:xfrm>
          <a:off x="3413531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053992" y="45392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Dopamine antagonist</a:t>
          </a:r>
          <a:endParaRPr lang="en-US" sz="1000" kern="1200" dirty="0"/>
        </a:p>
      </dsp:txBody>
      <dsp:txXfrm>
        <a:off x="3053992" y="4539277"/>
        <a:ext cx="810517" cy="540345"/>
      </dsp:txXfrm>
    </dsp:sp>
    <dsp:sp modelId="{475A27E7-E24D-4B4B-B677-A5CEC1DC590B}">
      <dsp:nvSpPr>
        <dsp:cNvPr id="0" name=""/>
        <dsp:cNvSpPr/>
      </dsp:nvSpPr>
      <dsp:spPr>
        <a:xfrm>
          <a:off x="3213526" y="1297205"/>
          <a:ext cx="1740044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40044" y="108069"/>
              </a:lnTo>
              <a:lnTo>
                <a:pt x="1740044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426734" y="1513343"/>
          <a:ext cx="1053673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Prophylactic</a:t>
          </a:r>
          <a:endParaRPr lang="en-US" sz="900" b="1" kern="1200" dirty="0"/>
        </a:p>
      </dsp:txBody>
      <dsp:txXfrm>
        <a:off x="4426734" y="1513343"/>
        <a:ext cx="1053673" cy="540345"/>
      </dsp:txXfrm>
    </dsp:sp>
    <dsp:sp modelId="{21196D24-B481-4149-B5BE-302CE4762F02}">
      <dsp:nvSpPr>
        <dsp:cNvPr id="0" name=""/>
        <dsp:cNvSpPr/>
      </dsp:nvSpPr>
      <dsp:spPr>
        <a:xfrm>
          <a:off x="4907850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548311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Diuretics</a:t>
          </a:r>
          <a:endParaRPr lang="en-US" sz="1200" kern="1200" dirty="0"/>
        </a:p>
      </dsp:txBody>
      <dsp:txXfrm>
        <a:off x="4548311" y="2269827"/>
        <a:ext cx="810517" cy="540345"/>
      </dsp:txXfrm>
    </dsp:sp>
    <dsp:sp modelId="{383BA3C3-840D-4BE0-993E-4A47E60D5FEA}">
      <dsp:nvSpPr>
        <dsp:cNvPr id="0" name=""/>
        <dsp:cNvSpPr/>
      </dsp:nvSpPr>
      <dsp:spPr>
        <a:xfrm>
          <a:off x="4907850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548311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Corticosteroids</a:t>
          </a:r>
          <a:endParaRPr lang="en-US" sz="1200" kern="1200" dirty="0"/>
        </a:p>
      </dsp:txBody>
      <dsp:txXfrm>
        <a:off x="4548311" y="3026310"/>
        <a:ext cx="810517" cy="540345"/>
      </dsp:txXfrm>
    </dsp:sp>
    <dsp:sp modelId="{E882D4D6-A4C4-417D-BF77-F8733F912D40}">
      <dsp:nvSpPr>
        <dsp:cNvPr id="0" name=""/>
        <dsp:cNvSpPr/>
      </dsp:nvSpPr>
      <dsp:spPr>
        <a:xfrm>
          <a:off x="4907850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107665" y="3782794"/>
          <a:ext cx="1691810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Calcium/potassium antagonists</a:t>
          </a:r>
          <a:endParaRPr lang="en-US" sz="1000" b="1" kern="1200" dirty="0"/>
        </a:p>
      </dsp:txBody>
      <dsp:txXfrm>
        <a:off x="4107665" y="3782794"/>
        <a:ext cx="1691810" cy="540345"/>
      </dsp:txXfrm>
    </dsp:sp>
    <dsp:sp modelId="{68587D94-95E7-43C6-A58B-C697E9CCB271}">
      <dsp:nvSpPr>
        <dsp:cNvPr id="0" name=""/>
        <dsp:cNvSpPr/>
      </dsp:nvSpPr>
      <dsp:spPr>
        <a:xfrm>
          <a:off x="4934592" y="540722"/>
          <a:ext cx="172106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21066" y="108069"/>
              </a:lnTo>
              <a:lnTo>
                <a:pt x="1721066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6250399" y="75686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Drugs inducing vertigo</a:t>
          </a:r>
          <a:endParaRPr lang="en-US" sz="1200" b="1" kern="1200" dirty="0"/>
        </a:p>
      </dsp:txBody>
      <dsp:txXfrm>
        <a:off x="6250399" y="756860"/>
        <a:ext cx="810517" cy="540345"/>
      </dsp:txXfrm>
    </dsp:sp>
    <dsp:sp modelId="{BA4ABF4D-158A-45D6-A843-23F073EBB3E0}">
      <dsp:nvSpPr>
        <dsp:cNvPr id="0" name=""/>
        <dsp:cNvSpPr/>
      </dsp:nvSpPr>
      <dsp:spPr>
        <a:xfrm>
          <a:off x="6128821" y="1297205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526836" y="0"/>
              </a:moveTo>
              <a:lnTo>
                <a:pt x="526836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723563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Vestibular </a:t>
          </a:r>
          <a:r>
            <a:rPr lang="en-US" sz="1100" kern="1200" dirty="0" err="1" smtClean="0"/>
            <a:t>toxinss</a:t>
          </a:r>
          <a:endParaRPr lang="en-US" sz="1100" kern="1200" dirty="0"/>
        </a:p>
      </dsp:txBody>
      <dsp:txXfrm>
        <a:off x="5723563" y="1513343"/>
        <a:ext cx="810517" cy="540345"/>
      </dsp:txXfrm>
    </dsp:sp>
    <dsp:sp modelId="{56D4B722-4BAC-4F8D-84C5-C4FF47014C36}">
      <dsp:nvSpPr>
        <dsp:cNvPr id="0" name=""/>
        <dsp:cNvSpPr/>
      </dsp:nvSpPr>
      <dsp:spPr>
        <a:xfrm>
          <a:off x="6655658" y="1297205"/>
          <a:ext cx="52683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526836" y="108069"/>
              </a:lnTo>
              <a:lnTo>
                <a:pt x="526836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777236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Mixed </a:t>
          </a:r>
          <a:r>
            <a:rPr lang="en-US" sz="1200" kern="1200" dirty="0" err="1" smtClean="0"/>
            <a:t>ototoxins</a:t>
          </a:r>
          <a:endParaRPr lang="en-US" sz="1200" kern="1200" dirty="0"/>
        </a:p>
      </dsp:txBody>
      <dsp:txXfrm>
        <a:off x="6777236" y="1513343"/>
        <a:ext cx="810517" cy="540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338B5AAE-2D1C-4E67-BA3C-6E73DA6F06E5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982D2F3D-0037-4D33-96BC-99F540380AB7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A1759111-2059-4C75-9EA1-CDB9EEE94157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4FEF690B-1A64-4C8C-8007-ABC8E93A906C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EF690B-1A64-4C8C-8007-ABC8E93A906C}" type="slidenum">
              <a:rPr lang="en-US" smtClean="0">
                <a:uFillTx/>
              </a:rPr>
              <a:pPr/>
              <a:t>12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EF690B-1A64-4C8C-8007-ABC8E93A906C}" type="slidenum">
              <a:rPr lang="en-US" smtClean="0">
                <a:uFillTx/>
              </a:rPr>
              <a:pPr/>
              <a:t>17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ound Diagonal Corner 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4592" y="146304"/>
            <a:ext cx="8814816" cy="2505456"/>
          </a:xfrm>
          <a:prstGeom prst="round2DiagRect">
            <a:avLst>
              <a:gd fmla="val 11807" name="adj1"/>
              <a:gd fmla="val 0" name="adj2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algn="ctr" cap="rnd" cmpd="sng" w="11000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234" y="381001"/>
            <a:ext cx="8229600" cy="2209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lIns="45720" rIns="228600">
            <a:normAutofit/>
          </a:bodyPr>
          <a:lstStyle>
            <a:lvl1pPr algn="r" marL="0">
              <a:defRPr sz="4800">
                <a:uFillTx/>
              </a:defRPr>
            </a:lvl1pPr>
            <a:extLst/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ubtit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33600" y="2819400"/>
            <a:ext cx="6560234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lIns="45720" rIns="246888"/>
          <a:lstStyle>
            <a:lvl1pPr algn="r" indent="0" marL="0">
              <a:spcBef>
                <a:spcPts val="0"/>
              </a:spcBef>
              <a:buNone/>
              <a:defRPr>
                <a:effectLst/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  <a:extLst/>
          </a:lstStyle>
          <a:p>
            <a:r>
              <a:rPr kumimoji="0" lang="en-US" smtClean="0">
                <a:uFillTx/>
              </a:rPr>
              <a:t>Click to edit Master subtitle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Dat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6509004"/>
            <a:ext cx="3002280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lide Number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38952" y="6509004"/>
            <a:ext cx="464288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  <a:uFillTx/>
              </a:defRPr>
            </a:lvl1pPr>
            <a:extLst/>
          </a:lstStyle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ooter Placeholder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509004"/>
            <a:ext cx="3907464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>
            <a:lvl1pPr algn="l">
              <a:defRPr>
                <a:uFillTx/>
              </a:defRPr>
            </a:lvl1pPr>
            <a:extLst/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76" y="498230"/>
            <a:ext cx="7772400" cy="273100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Ins="100584"/>
          <a:lstStyle>
            <a:lvl1pPr algn="r">
              <a:buNone/>
              <a:defRPr b="1" cap="none" sz="4000">
                <a:solidFill>
                  <a:schemeClr val="accent1">
                    <a:tint val="95000"/>
                    <a:satMod val="200000"/>
                  </a:schemeClr>
                </a:solidFill>
                <a:uFillTx/>
              </a:defRPr>
            </a:lvl1pPr>
            <a:extLst/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3287713"/>
            <a:ext cx="7772400" cy="15097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rIns="128016"/>
          <a:lstStyle>
            <a:lvl1pPr algn="r"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extLst/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6513670"/>
            <a:ext cx="3002280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38952" y="6513670"/>
            <a:ext cx="464288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  <a:uFillTx/>
              </a:defRPr>
            </a:lvl1pPr>
            <a:extLst/>
          </a:lstStyle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Foot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513670"/>
            <a:ext cx="3907464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45920"/>
            <a:ext cx="4038600" cy="452628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extLst/>
          </a:lstStyle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45920"/>
            <a:ext cx="4038600" cy="452628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extLst/>
          </a:lstStyle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41080" y="6514568"/>
            <a:ext cx="464288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ctang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ctangle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51948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>
                <a:uFillTx/>
              </a:defRPr>
            </a:lvl1pPr>
            <a:extLst/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algn="l" indent="0" marL="91440">
              <a:spcBef>
                <a:spcPts val="0"/>
              </a:spcBef>
              <a:buNone/>
              <a:defRPr b="0" baseline="0" cap="all" sz="2200">
                <a:uFillTx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  <a:extLst/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Autofit/>
          </a:bodyPr>
          <a:lstStyle>
            <a:lvl1pPr algn="l" indent="0" marL="91440">
              <a:spcBef>
                <a:spcPts val="0"/>
              </a:spcBef>
              <a:buNone/>
              <a:defRPr b="0" baseline="0" cap="all" sz="2200">
                <a:uFillTx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  <a:extLst/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362200"/>
            <a:ext cx="4040188" cy="39417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lIns="91440"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extLst/>
          </a:lstStyle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362200"/>
            <a:ext cx="4041775" cy="39417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extLst/>
          </a:lstStyle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41080" y="6514568"/>
            <a:ext cx="464288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53218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algn="ctr" cap="rnd" cmpd="sng" w="38100">
            <a:noFill/>
            <a:prstDash val="solid"/>
          </a:ln>
          <a:effectLst>
            <a:outerShdw algn="tl" blurRad="12700" dir="5400000" dist="12900" rotWithShape="0">
              <a:srgbClr val="000000">
                <a:alpha val="75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3136" y="304800"/>
            <a:ext cx="3931920" cy="76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r" marL="0">
              <a:buNone/>
              <a:defRPr b="1" sz="2000">
                <a:uFillTx/>
              </a:defRPr>
            </a:lvl1pPr>
            <a:extLst/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3136" y="1107560"/>
            <a:ext cx="3931920" cy="1066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 indent="0" marL="0">
              <a:spcBef>
                <a:spcPts val="0"/>
              </a:spcBef>
              <a:buNone/>
              <a:defRPr sz="14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  <a:extLst/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209800"/>
            <a:ext cx="8666456" cy="39776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marL="292608">
              <a:defRPr sz="3200">
                <a:uFillTx/>
              </a:defRPr>
            </a:lvl1pPr>
            <a:lvl2pPr marL="594360">
              <a:defRPr sz="2800">
                <a:uFillTx/>
              </a:defRPr>
            </a:lvl2pPr>
            <a:lvl3pPr marL="822960">
              <a:defRPr sz="2400">
                <a:uFillTx/>
              </a:defRPr>
            </a:lvl3pPr>
            <a:lvl4pPr marL="1051560">
              <a:defRPr sz="2000">
                <a:uFillTx/>
              </a:defRPr>
            </a:lvl4pPr>
            <a:lvl5pPr marL="1261872">
              <a:defRPr sz="2000">
                <a:uFillTx/>
              </a:defRPr>
            </a:lvl5pPr>
            <a:extLst/>
          </a:lstStyle>
          <a:p>
            <a:pPr eaLnBrk="1" hangingPunct="1" latinLnBrk="0" lvl="0"/>
            <a:r>
              <a:rPr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Date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6513670"/>
            <a:ext cx="3002280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lide Numb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38952" y="6513670"/>
            <a:ext cx="464288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  <a:uFillTx/>
              </a:defRPr>
            </a:lvl1pPr>
            <a:extLst/>
          </a:lstStyle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Footer Placeholder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513670"/>
            <a:ext cx="3907464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0443" y="4724400"/>
            <a:ext cx="5486400" cy="6645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r" marL="0">
              <a:buNone/>
              <a:defRPr b="1" sz="2000">
                <a:uFillTx/>
              </a:defRPr>
            </a:lvl1pPr>
            <a:extLst/>
          </a:lstStyle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0443" y="5388936"/>
            <a:ext cx="5486400" cy="91225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 indent="0" marL="0">
              <a:spcBef>
                <a:spcPts val="0"/>
              </a:spcBef>
              <a:buNone/>
              <a:defRPr sz="1400">
                <a:uFillTx/>
              </a:defRPr>
            </a:lvl1pPr>
            <a:lvl2pPr>
              <a:defRPr sz="1200">
                <a:uFillTx/>
              </a:defRPr>
            </a:lvl2pPr>
            <a:lvl3pPr>
              <a:defRPr sz="1000">
                <a:uFillTx/>
              </a:defRPr>
            </a:lvl3pPr>
            <a:lvl4pPr>
              <a:defRPr sz="900">
                <a:uFillTx/>
              </a:defRPr>
            </a:lvl4pPr>
            <a:lvl5pPr>
              <a:defRPr sz="900">
                <a:uFillTx/>
              </a:defRPr>
            </a:lvl5pPr>
            <a:extLst/>
          </a:lstStyle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Picture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49864"/>
            <a:ext cx="8534400" cy="4343400"/>
          </a:xfrm>
          <a:prstGeom prst="round2DiagRect">
            <a:avLst>
              <a:gd fmla="val 11403" name="adj1"/>
              <a:gd fmla="val 0" name="adj2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algn="ctr" cap="rnd" cmpd="sng" w="11000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indent="0">
              <a:buNone/>
              <a:defRPr sz="3200">
                <a:uFillTx/>
              </a:defRPr>
            </a:lvl1pPr>
            <a:extLst/>
          </a:lstStyle>
          <a:p>
            <a:pPr algn="l" eaLnBrk="1" hangingPunct="1" latinLnBrk="0" marL="0" rtl="0"/>
            <a:r>
              <a:rPr kumimoji="0" lang="en-US" smtClean="0">
                <a:solidFill>
                  <a:schemeClr val="lt1"/>
                </a:solidFill>
                <a:uFillTx/>
                <a:latin typeface="+mn-lt"/>
                <a:ea typeface="+mn-ea"/>
                <a:cs typeface="+mn-cs"/>
              </a:rPr>
              <a:t>Click icon to add picture</a:t>
            </a:r>
            <a:endParaRPr dirty="0" kumimoji="0" lang="en-US">
              <a:solidFill>
                <a:schemeClr val="lt1"/>
              </a:solidFill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Date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6509004"/>
            <a:ext cx="3002280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38952" y="6509004"/>
            <a:ext cx="464288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>
            <a:lvl1pPr>
              <a:defRPr>
                <a:solidFill>
                  <a:schemeClr val="tx2">
                    <a:shade val="90000"/>
                  </a:schemeClr>
                </a:solidFill>
                <a:uFillTx/>
              </a:defRPr>
            </a:lvl1pPr>
            <a:extLst/>
          </a:lstStyle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Footer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00200" y="6509004"/>
            <a:ext cx="3907464" cy="2743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vert="horz"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2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ound Diagonal Corner 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4592" y="147085"/>
            <a:ext cx="8810846" cy="6565392"/>
          </a:xfrm>
          <a:prstGeom prst="round2DiagRect">
            <a:avLst>
              <a:gd fmla="val 11807" name="adj1"/>
              <a:gd fmla="val 0" name="adj2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algn="ctr" cap="rnd" cmpd="sng" w="11000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/>
          <a:p>
            <a:pPr algn="ctr" eaLnBrk="1" hangingPunct="1" latinLnBrk="0"/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5400" y="6400800"/>
            <a:ext cx="4212264" cy="2743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r" eaLnBrk="1" hangingPunct="1" latinLnBrk="0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uFillTx/>
              </a:defRPr>
            </a:lvl1pPr>
            <a:extLst/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Date Placeholder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6400800"/>
            <a:ext cx="3002280" cy="2743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 eaLnBrk="1" hangingPunct="1" latinLnBrk="0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uFillTx/>
              </a:defRPr>
            </a:lvl1pPr>
            <a:extLst/>
          </a:lstStyle>
          <a:p>
            <a:fld id="{31137F18-A16E-4489-853F-96C0712F25F2}" type="datetimeFigureOut">
              <a:rPr lang="en-US" smtClean="0">
                <a:uFillTx/>
              </a:rPr>
              <a:pPr/>
              <a:t>10/5/2020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Slide Number Placeholder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38952" y="6514568"/>
            <a:ext cx="464288" cy="27432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r" eaLnBrk="1" hangingPunct="1" latinLnBrk="0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uFillTx/>
              </a:defRPr>
            </a:lvl1pPr>
            <a:extLst/>
          </a:lstStyle>
          <a:p>
            <a:fld id="{EFD1F456-4612-451F-88CB-A0D11D0E2CE4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Title Placeholder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53536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rIns="91440">
            <a:normAutofit/>
            <a:scene3d>
              <a:camera prst="orthographicFront"/>
              <a:lightRig dir="t" rig="soft">
                <a:rot lat="0" lon="0" rev="2400000"/>
              </a:lightRig>
            </a:scene3d>
            <a:sp3d>
              <a:bevelT h="12700" w="19050"/>
            </a:sp3d>
          </a:bodyPr>
          <a:lstStyle/>
          <a:p>
            <a:r>
              <a:rPr kumimoji="0" lang="en-US" smtClean="0">
                <a:uFillTx/>
              </a:rPr>
              <a:t>Click to edit Master title style</a:t>
            </a:r>
            <a:endParaRPr kumimoji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 Placeholder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46237"/>
            <a:ext cx="8229600" cy="452628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 latinLnBrk="0" lvl="0"/>
            <a:r>
              <a:rPr kumimoji="0" lang="en-US" smtClean="0">
                <a:uFillTx/>
              </a:rPr>
              <a:t>Click to edit Master text styles</a:t>
            </a:r>
          </a:p>
          <a:p>
            <a:pPr eaLnBrk="1" hangingPunct="1" latinLnBrk="0" lvl="1"/>
            <a:r>
              <a:rPr kumimoji="0" lang="en-US" smtClean="0">
                <a:uFillTx/>
              </a:rPr>
              <a:t>Second level</a:t>
            </a:r>
          </a:p>
          <a:p>
            <a:pPr eaLnBrk="1" hangingPunct="1" latinLnBrk="0" lvl="2"/>
            <a:r>
              <a:rPr kumimoji="0" lang="en-US" smtClean="0">
                <a:uFillTx/>
              </a:rPr>
              <a:t>Third level</a:t>
            </a:r>
          </a:p>
          <a:p>
            <a:pPr eaLnBrk="1" hangingPunct="1" latinLnBrk="0" lvl="3"/>
            <a:r>
              <a:rPr kumimoji="0" lang="en-US" smtClean="0">
                <a:uFillTx/>
              </a:rPr>
              <a:t>Fourth level</a:t>
            </a:r>
          </a:p>
          <a:p>
            <a:pPr eaLnBrk="1" hangingPunct="1" latinLnBrk="0" lvl="4"/>
            <a:r>
              <a:rPr kumimoji="0" lang="en-US" smtClean="0">
                <a:uFillTx/>
              </a:rPr>
              <a:t>Fifth level</a:t>
            </a:r>
            <a:endParaRPr kumimoji="0"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r" eaLnBrk="1" hangingPunct="1" latinLnBrk="0" marL="54864" rtl="0">
        <a:spcBef>
          <a:spcPct val="0"/>
        </a:spcBef>
        <a:buNone/>
        <a:defRPr kern="1200" kumimoji="0" sz="46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algn="tl" blurRad="38100" dir="5400000" dist="25500" rotWithShape="0">
              <a:srgbClr val="000000">
                <a:satMod val="180000"/>
                <a:alpha val="75000"/>
              </a:srgbClr>
            </a:outerShdw>
          </a:effectLst>
          <a:uFillTx/>
          <a:latin typeface="+mj-lt"/>
          <a:ea typeface="+mj-ea"/>
          <a:cs typeface="+mj-cs"/>
        </a:defRPr>
      </a:lvl1pPr>
      <a:extLst/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indent="-292100" latinLnBrk="0" marL="292100" rtl="0">
        <a:spcBef>
          <a:spcPts val="0"/>
        </a:spcBef>
        <a:buClr>
          <a:schemeClr val="accent1"/>
        </a:buClr>
        <a:buSzPct val="70000"/>
        <a:buFont typeface="Wingdings 2"/>
        <a:buChar char=""/>
        <a:defRPr kern="1200" kumimoji="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indent="-228600" latinLnBrk="0" marL="640080" rtl="0">
        <a:spcBef>
          <a:spcPts val="400"/>
        </a:spcBef>
        <a:buClr>
          <a:schemeClr val="accent2"/>
        </a:buClr>
        <a:buSzPct val="90000"/>
        <a:buFontTx/>
        <a:buChar char="•"/>
        <a:defRPr kern="1200" kumimoji="0" sz="26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indent="-192024" latinLnBrk="0" marL="82296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kern="1200" kumimoji="0" sz="23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indent="-182880" latinLnBrk="0" marL="100584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kern="1200" kumimoji="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indent="-182880" latinLnBrk="0" marL="1188720" rtl="0">
        <a:spcBef>
          <a:spcPts val="400"/>
        </a:spcBef>
        <a:buClr>
          <a:schemeClr val="accent3"/>
        </a:buClr>
        <a:buSzPct val="100000"/>
        <a:buFont typeface="Wingdings 2"/>
        <a:buChar char=""/>
        <a:defRPr kern="1200" kumimoji="0" sz="19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173736" latinLnBrk="0" marL="137160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indent="-173736" latinLnBrk="0" marL="155448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6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173736" latinLnBrk="0" marL="173736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6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indent="-173736" latinLnBrk="0" marL="1920240" rtl="0">
        <a:spcBef>
          <a:spcPts val="400"/>
        </a:spcBef>
        <a:buClr>
          <a:schemeClr val="accent4"/>
        </a:buClr>
        <a:buFont typeface="Wingdings 2"/>
        <a:buChar char=""/>
        <a:defRPr baseline="0" kern="1200" kumimoji="0" sz="1600">
          <a:solidFill>
            <a:schemeClr val="tx1"/>
          </a:solidFill>
          <a:uFillTx/>
          <a:latin typeface="+mn-lt"/>
          <a:ea typeface="+mn-ea"/>
          <a:cs typeface="+mn-cs"/>
        </a:defRPr>
      </a:lvl9pPr>
      <a:extLst/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 Type="http://schemas.openxmlformats.org/officeDocument/2006/relationships/hyperlink"></Relationship><Relationship Id="rId3" Target="../media/image2.gif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s://www.google.com.eg/url?sa=i&amp;rct=j&amp;q=&amp;esrc=s&amp;source=images&amp;cd=&amp;cad=rja&amp;uact=8&amp;ved=0ahUKEwje3auS9-LWAhXQzRoKHWvcBZsQjRwIBw&amp;url=https://pixabay.com/tr/orman-a%C4%9Fa%C3%A7lar-g%C3%B6ky%C3%BCz%C3%BC-do%C4%9Fa-ye%C5%9Fil-1366345/&amp;psig=AOvVaw11Xt5OlSJ1E5liy2IU5opt&amp;ust=1507617413278663" TargetMode="External" Type="http://schemas.openxmlformats.org/officeDocument/2006/relationships/hyperlink"></Relationship><Relationship Id="rId3" Target="../media/image14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5.jpeg" Type="http://schemas.openxmlformats.org/officeDocument/2006/relationships/image"></Relationship><Relationship Id="rId3" Target="../media/image16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7.jpeg" Type="http://schemas.openxmlformats.org/officeDocument/2006/relationships/image"></Relationship><Relationship Id="rId4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 Type="http://schemas.openxmlformats.org/officeDocument/2006/relationships/hyperlink"></Relationship><Relationship Id="rId5" Target="../media/image18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eg/url?sa=i&amp;rct=j&amp;q=&amp;esrc=s&amp;source=images&amp;cd=&amp;cad=rja&amp;uact=8&amp;ved=0ahUKEwi7t-vf9NjWAhWF0hoKHaS8AigQjRwIBw&amp;url=http://vestibular.org/understanding-vestibular-disorder&amp;psig=AOvVaw0pQyqXrBTuFB1PGKD45av4&amp;ust=1507273018188629" TargetMode="External" Type="http://schemas.openxmlformats.org/officeDocument/2006/relationships/hyperlink"></Relationship><Relationship Id="rId3" Target="../media/image19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eg/url?sa=i&amp;rct=j&amp;q=&amp;esrc=s&amp;source=images&amp;cd=&amp;cad=rja&amp;uact=8&amp;ved=0ahUKEwiYz7Go9NjWAhVFWhoKHdTHBfoQjRwIBw&amp;url=http://www.positivehealth.com/article/medical-conditions/coping-with-vestibular-inner-ear-trauma&amp;psig=AOvVaw0pQyqXrBTuFB1PGKD45av4&amp;ust=1507273018188629" TargetMode="External" Type="http://schemas.openxmlformats.org/officeDocument/2006/relationships/hyperlink"></Relationship><Relationship Id="rId3" Target="../media/image20.gif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1.gif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medicinenet.com/balance_disorders_pictures_slideshow/article.htm" TargetMode="External" Type="http://schemas.openxmlformats.org/officeDocument/2006/relationships/hyperlink"></Relationship><Relationship Id="rId3" Target="../media/image22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3.png" Type="http://schemas.openxmlformats.org/officeDocument/2006/relationships/image"></Relationship><Relationship Id="rId3" Target="../media/image24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diagrams/data1.xml" Type="http://schemas.openxmlformats.org/officeDocument/2006/relationships/diagramData"></Relationship><Relationship Id="rId3" Target="../diagrams/layout1.xml" Type="http://schemas.openxmlformats.org/officeDocument/2006/relationships/diagramLayout"></Relationship><Relationship Id="rId4" Target="../diagrams/quickStyle1.xml" Type="http://schemas.openxmlformats.org/officeDocument/2006/relationships/diagramQuickStyle"></Relationship><Relationship Id="rId5" Target="../diagrams/colors1.xml" Type="http://schemas.openxmlformats.org/officeDocument/2006/relationships/diagramColors"></Relationship><Relationship Id="rId6" Target="../media/image25.png" Type="http://schemas.openxmlformats.org/officeDocument/2006/relationships/image"></Relationship><Relationship Id="rId7" Target="../diagrams/drawing1.xml" Type="http://schemas.microsoft.com/office/2007/relationships/diagramDrawing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 Type="http://schemas.openxmlformats.org/officeDocument/2006/relationships/hyperlink"></Relationship><Relationship Id="rId3" Target="../media/image3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en.wikipedia.org/wiki/File:Optokinetic_nystagmus.gif" TargetMode="External" Type="http://schemas.openxmlformats.org/officeDocument/2006/relationships/hyperlink"></Relationship><Relationship Id="rId3" Target="../media/image4.gif" Type="http://schemas.openxmlformats.org/officeDocument/2006/relationships/image"></Relationship><Relationship Id="rId4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 Type="http://schemas.openxmlformats.org/officeDocument/2006/relationships/hyperlink"></Relationship><Relationship Id="rId5" Target="../media/image5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6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7.gif" Type="http://schemas.openxmlformats.org/officeDocument/2006/relationships/image"></Relationship><Relationship Id="rId3" Target="http://www.google.com.eg/url?sa=i&amp;rct=j&amp;q=&amp;esrc=s&amp;source=images&amp;cd=&amp;cad=rja&amp;uact=8&amp;ved=0ahUKEwjSoe-UnNnWAhVCChoKHccSAtUQjRwIBw&amp;url=http://www.foxvalleyenthearing.com/balance-disorders.asp&amp;psig=AOvVaw2Aus5XoCsOSlTnOc8GeLTY&amp;ust=1507283814279348" TargetMode="External" Type="http://schemas.openxmlformats.org/officeDocument/2006/relationships/hyperlink"></Relationship><Relationship Id="rId4" Target="../media/image8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eg/url?sa=i&amp;rct=j&amp;q=&amp;esrc=s&amp;source=images&amp;cd=&amp;cad=rja&amp;uact=8&amp;ved=0ahUKEwjphP3Z-eLWAhWF2BoKHSbSBZsQjRwIBw&amp;url=http://weburbanist.com/2016/12/30/vertigo-wallpaper-warped-3d-room-illusions-transform-flat-gallery-surfaces/&amp;psig=AOvVaw11Xt5OlSJ1E5liy2IU5opt&amp;ust=1507617413278663" TargetMode="External" Type="http://schemas.openxmlformats.org/officeDocument/2006/relationships/hyperlink"></Relationship><Relationship Id="rId3" Target="../media/image9.jpe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0.png" Type="http://schemas.openxmlformats.org/officeDocument/2006/relationships/image"></Relationship><Relationship Id="rId3" Target="../media/image11.png" Type="http://schemas.openxmlformats.org/officeDocument/2006/relationships/image"></Relationship><Relationship Id="rId4" Target="../media/image12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eg/url?sa=i&amp;rct=j&amp;q=&amp;esrc=s&amp;source=images&amp;cd=&amp;cad=rja&amp;uact=8&amp;ved=0CAcQjRxqFQoTCMPWvom488cCFUNVGgod1fAPCg&amp;url=http://nethealthbook.com/hormones/adrenal-gland-hormones/pheochromocytoma/&amp;psig=AFQjCNExdVMLVo6OQPoJaGJ7c8WKp17HAQ&amp;ust=1442213917237460" TargetMode="External" Type="http://schemas.openxmlformats.org/officeDocument/2006/relationships/hyperlink"></Relationship><Relationship Id="rId3" Target="../media/image13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Roughly 50% of fractured hips will not function normally.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261591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1% of falls results in hip fracture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052865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Accounts for 3% of total visits to emergency department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972562"/>
            <a:ext cx="525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The incidence of falling due to imbalance is 25% in subjects older than 65 years.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093527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It reaches 40% in patients older than 40 years.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134189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The overall incidence of dizziness, vertigo, and imbalance is 5-10%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Drugs Related to Balance System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183.photobucket.com/albums/x62/GraphEmp/COMMENTS/QUOTES/ele025.gif?t=1252881386" id="1026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Crop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ADRs:-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457200"/>
            <a:ext cx="2362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uFillTx/>
              </a:rPr>
              <a:t>Betahistine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Clinical indication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pheochromocytoma‬‏" id="10242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144463"/>
            <a:ext cx="304800" cy="3048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pheochromocytoma‬‏" id="10244" name="Auto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144463"/>
            <a:ext cx="304800" cy="3048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TextBox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133600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400">
                <a:uFillTx/>
              </a:rPr>
              <a:t>Betahistine</a:t>
            </a:r>
            <a:r>
              <a:rPr dirty="0" lang="en-US" smtClean="0" sz="2400">
                <a:uFillTx/>
              </a:rPr>
              <a:t> is indicated for treatment of </a:t>
            </a:r>
            <a:r>
              <a:rPr dirty="0" err="1" lang="en-US" smtClean="0" sz="2400">
                <a:uFillTx/>
              </a:rPr>
              <a:t>Ménière's</a:t>
            </a:r>
            <a:r>
              <a:rPr dirty="0" lang="en-US" smtClean="0" sz="2400">
                <a:uFillTx/>
              </a:rPr>
              <a:t> syndrome.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TextBox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124200"/>
            <a:ext cx="49530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94% of ENT surgeons in Britain prescribe </a:t>
            </a:r>
            <a:r>
              <a:rPr dirty="0" err="1" lang="en-US" smtClean="0" sz="2400">
                <a:uFillTx/>
              </a:rPr>
              <a:t>betahistine</a:t>
            </a:r>
            <a:r>
              <a:rPr dirty="0" lang="en-US" smtClean="0" sz="2400">
                <a:uFillTx/>
              </a:rPr>
              <a:t> for </a:t>
            </a:r>
            <a:r>
              <a:rPr dirty="0" err="1" lang="en-US" smtClean="0" sz="2400">
                <a:uFillTx/>
              </a:rPr>
              <a:t>Ménière's</a:t>
            </a:r>
            <a:r>
              <a:rPr dirty="0" lang="en-US" smtClean="0" sz="2400">
                <a:uFillTx/>
              </a:rPr>
              <a:t> disease, while in USA they think it is no better than a placebo .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TextBox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133600"/>
            <a:ext cx="4343400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i="1" lang="en-US" smtClean="0" sz="2400">
                <a:uFillTx/>
              </a:rPr>
              <a:t>Efficacy and safety of </a:t>
            </a:r>
            <a:r>
              <a:rPr b="1" dirty="0" err="1" i="1" lang="en-US" smtClean="0" sz="2400">
                <a:uFillTx/>
              </a:rPr>
              <a:t>betahistine</a:t>
            </a:r>
            <a:r>
              <a:rPr b="1" dirty="0" i="1" lang="en-US" smtClean="0" sz="2400">
                <a:uFillTx/>
              </a:rPr>
              <a:t> treatment in patients with </a:t>
            </a:r>
            <a:r>
              <a:rPr b="1" dirty="0" err="1" i="1" lang="en-US" smtClean="0" sz="2400">
                <a:uFillTx/>
              </a:rPr>
              <a:t>Meniere’s</a:t>
            </a:r>
            <a:r>
              <a:rPr b="1" dirty="0" i="1" lang="en-US" smtClean="0" sz="2400">
                <a:uFillTx/>
              </a:rPr>
              <a:t> disease: primary results of a long term, multicentre, double blind, </a:t>
            </a:r>
            <a:r>
              <a:rPr b="1" dirty="0" err="1" i="1" lang="en-US" smtClean="0" sz="2400">
                <a:uFillTx/>
              </a:rPr>
              <a:t>randomised</a:t>
            </a:r>
            <a:r>
              <a:rPr b="1" dirty="0" i="1" lang="en-US" smtClean="0" sz="2400">
                <a:uFillTx/>
              </a:rPr>
              <a:t>, placebo controlled, dose defining trial (BEMED trial)</a:t>
            </a:r>
            <a:r>
              <a:rPr dirty="0" i="1" lang="en-US" smtClean="0" sz="2400">
                <a:uFillTx/>
              </a:rPr>
              <a:t> BMJ 2016; 352</a:t>
            </a:r>
            <a:endParaRPr dirty="0" lang="en-US" smtClean="0" sz="2400">
              <a:uFillTx/>
            </a:endParaRPr>
          </a:p>
          <a:p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Text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133600"/>
            <a:ext cx="495300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Current evidence is limited as to whether </a:t>
            </a:r>
            <a:r>
              <a:rPr dirty="0" err="1" lang="en-US" smtClean="0" sz="2800">
                <a:uFillTx/>
              </a:rPr>
              <a:t>betahistine</a:t>
            </a:r>
            <a:r>
              <a:rPr dirty="0" lang="en-US" smtClean="0" sz="2800">
                <a:uFillTx/>
              </a:rPr>
              <a:t> prevents vertigo attacks caused by </a:t>
            </a:r>
            <a:r>
              <a:rPr dirty="0" err="1" lang="en-US" smtClean="0" sz="2800">
                <a:uFillTx/>
              </a:rPr>
              <a:t>Meniere’s</a:t>
            </a:r>
            <a:r>
              <a:rPr dirty="0" lang="en-US" smtClean="0" sz="2800">
                <a:uFillTx/>
              </a:rPr>
              <a:t> disease, compared with placebo reactions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صورة ذات صلة" id="13314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715000" y="1828800"/>
            <a:ext cx="3124200" cy="4048125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23"/>
      <p:bldP advAuto="4294967295" animBg="1" grpId="0" spid="24"/>
      <p:bldP advAuto="4294967295" animBg="1" grpId="0" spid="20"/>
      <p:bldP advAuto="4294967295" animBg="1" grpId="0" spid="19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4724400"/>
            <a:ext cx="6019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Dopamine antagonists </a:t>
            </a:r>
            <a:r>
              <a:rPr dirty="0" lang="en-US" smtClean="0" sz="2400">
                <a:uFillTx/>
              </a:rPr>
              <a:t>e.g. </a:t>
            </a:r>
            <a:r>
              <a:rPr b="1" dirty="0" err="1" lang="en-US" smtClean="0" sz="2400">
                <a:solidFill>
                  <a:srgbClr val="7030A0"/>
                </a:solidFill>
                <a:uFillTx/>
              </a:rPr>
              <a:t>metoclopramide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810000"/>
            <a:ext cx="6019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400">
                <a:uFillTx/>
              </a:rPr>
              <a:t>Phenothiazines</a:t>
            </a:r>
            <a:r>
              <a:rPr b="1" dirty="0" lang="en-US" smtClean="0" sz="2400">
                <a:uFillTx/>
              </a:rPr>
              <a:t> </a:t>
            </a:r>
            <a:r>
              <a:rPr dirty="0" lang="en-US" smtClean="0" sz="2400">
                <a:uFillTx/>
              </a:rPr>
              <a:t>e.g. </a:t>
            </a:r>
            <a:r>
              <a:rPr dirty="0" err="1" lang="en-US" smtClean="0" sz="2400">
                <a:uFillTx/>
              </a:rPr>
              <a:t>prochlorperazine</a:t>
            </a:r>
            <a:r>
              <a:rPr dirty="0" lang="en-US" smtClean="0" sz="2400">
                <a:uFillTx/>
              </a:rPr>
              <a:t>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8956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Antihistamines e.g. </a:t>
            </a:r>
            <a:r>
              <a:rPr dirty="0" err="1" lang="en-US" smtClean="0" sz="2400">
                <a:uFillTx/>
              </a:rPr>
              <a:t>diminhydrinate</a:t>
            </a:r>
            <a:r>
              <a:rPr b="1" dirty="0" lang="en-US" smtClean="0" sz="2400">
                <a:uFillTx/>
              </a:rPr>
              <a:t>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76400"/>
            <a:ext cx="457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400">
                <a:uFillTx/>
              </a:rPr>
              <a:t>Antiemetics</a:t>
            </a:r>
            <a:r>
              <a:rPr dirty="0" lang="en-US" smtClean="0" sz="2400">
                <a:uFillTx/>
              </a:rPr>
              <a:t> are drugs used to control vomiting and nausea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3200">
                <a:uFillTx/>
                <a:latin charset="0" pitchFamily="82" typeface="Algerian"/>
              </a:rPr>
              <a:t>Antiemetics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motion sickness‬‏" id="1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590800"/>
            <a:ext cx="6477000" cy="39624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Contraindications:-</a:t>
            </a:r>
          </a:p>
          <a:p>
            <a:r>
              <a:rPr dirty="0" lang="en-US" smtClean="0" sz="2400">
                <a:uFillTx/>
              </a:rPr>
              <a:t>Glaucoma</a:t>
            </a:r>
          </a:p>
          <a:p>
            <a:r>
              <a:rPr dirty="0" lang="en-US" smtClean="0" sz="2400">
                <a:uFillTx/>
              </a:rPr>
              <a:t>Prostatic enlargement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5240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ADRs:-</a:t>
            </a:r>
          </a:p>
          <a:p>
            <a:r>
              <a:rPr dirty="0" lang="en-US" smtClean="0" sz="2400">
                <a:uFillTx/>
              </a:rPr>
              <a:t>Sedation</a:t>
            </a:r>
          </a:p>
          <a:p>
            <a:r>
              <a:rPr dirty="0" err="1" lang="en-US" smtClean="0" sz="2400">
                <a:uFillTx/>
              </a:rPr>
              <a:t>Diziness</a:t>
            </a:r>
            <a:endParaRPr dirty="0" lang="en-US" smtClean="0" sz="2400">
              <a:uFillTx/>
            </a:endParaRPr>
          </a:p>
          <a:p>
            <a:r>
              <a:rPr dirty="0" err="1" lang="en-US" smtClean="0" sz="2400">
                <a:uFillTx/>
              </a:rPr>
              <a:t>Anticholinergic</a:t>
            </a:r>
            <a:r>
              <a:rPr dirty="0" lang="en-US" smtClean="0" sz="2400">
                <a:uFillTx/>
              </a:rPr>
              <a:t> side effects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895600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↓ Excitability in the labyrinth &amp; blocking conduction in vestibular-</a:t>
            </a:r>
            <a:r>
              <a:rPr b="1" dirty="0" err="1" lang="en-US" smtClean="0" sz="2400">
                <a:uFillTx/>
                <a:latin charset="0" pitchFamily="34" typeface="Arial Narrow"/>
              </a:rPr>
              <a:t>cerebellar</a:t>
            </a:r>
            <a:r>
              <a:rPr b="1" dirty="0" lang="en-US" smtClean="0" sz="2400">
                <a:uFillTx/>
                <a:latin charset="0" pitchFamily="34" typeface="Arial Narrow"/>
              </a:rPr>
              <a:t> pathways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57912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Motion sickness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51054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In vertigo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4343400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dirty="0" lang="en-US" smtClean="0" sz="2400">
                <a:solidFill>
                  <a:schemeClr val="tx2"/>
                </a:solidFill>
                <a:uFillTx/>
                <a:latin charset="0" pitchFamily="18" typeface="Bernard MT Condensed"/>
              </a:rPr>
              <a:t>Indications</a:t>
            </a:r>
            <a:endParaRPr dirty="0" lang="en-US" sz="2400">
              <a:solidFill>
                <a:schemeClr val="tx2"/>
              </a:solidFill>
              <a:uFillTx/>
              <a:latin charset="0" pitchFamily="18" typeface="Bernard MT Condense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524000"/>
            <a:ext cx="5943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itchFamily="34" typeface="Arial Narrow"/>
              </a:rPr>
              <a:t>Block </a:t>
            </a:r>
            <a:r>
              <a:rPr b="1" dirty="0" lang="en-US" smtClean="0" sz="2400">
                <a:uFillTx/>
                <a:latin charset="0" pitchFamily="34" typeface="Arial Narrow"/>
              </a:rPr>
              <a:t>H</a:t>
            </a:r>
            <a:r>
              <a:rPr b="1" baseline="-25000" dirty="0" lang="en-US" smtClean="0" sz="2400">
                <a:uFillTx/>
                <a:latin charset="0" pitchFamily="34" typeface="Arial Narrow"/>
              </a:rPr>
              <a:t>1</a:t>
            </a:r>
            <a:r>
              <a:rPr b="1" dirty="0" lang="en-US" smtClean="0" sz="2400">
                <a:uFillTx/>
                <a:latin charset="0" pitchFamily="34" typeface="Arial Narrow"/>
              </a:rPr>
              <a:t> receptors in the vomiting center &amp; CTZ</a:t>
            </a:r>
          </a:p>
          <a:p>
            <a:r>
              <a:rPr b="1" dirty="0" lang="en-US" smtClean="0" sz="2400">
                <a:uFillTx/>
                <a:latin charset="0" pitchFamily="34" typeface="Arial Narrow"/>
              </a:rPr>
              <a:t>Sedative effects</a:t>
            </a:r>
          </a:p>
          <a:p>
            <a:r>
              <a:rPr b="1" dirty="0" lang="en-US" smtClean="0" sz="2400">
                <a:uFillTx/>
                <a:latin charset="0" pitchFamily="34" typeface="Arial Narrow"/>
              </a:rPr>
              <a:t>Weak </a:t>
            </a:r>
            <a:r>
              <a:rPr b="1" dirty="0" err="1" lang="en-US" smtClean="0" sz="2400">
                <a:uFillTx/>
                <a:latin charset="0" pitchFamily="34" typeface="Arial Narrow"/>
              </a:rPr>
              <a:t>anticholinergic</a:t>
            </a:r>
            <a:r>
              <a:rPr b="1" dirty="0" lang="en-US" smtClean="0" sz="2400">
                <a:uFillTx/>
                <a:latin charset="0" pitchFamily="34" typeface="Arial Narrow"/>
              </a:rPr>
              <a:t> effects</a:t>
            </a:r>
            <a:endParaRPr b="1" dirty="0" lang="en-US" sz="2400"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3200">
                <a:uFillTx/>
                <a:latin charset="0" pitchFamily="82" typeface="Algerian"/>
              </a:rPr>
              <a:t>Diminhydrinate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ea_sick_railing_cartoon" id="12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thenaturalhealthonline.com/images/Benign_Prostatic_Hyperplasia_(BPH).jpg" id="14" name="Picture 4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62600" y="3200400"/>
            <a:ext cx="3238500" cy="32766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5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7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8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7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1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4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7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9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>
                            <p:stCondLst>
                              <p:cond delay="1000"/>
                            </p:stCondLst>
                            <p:childTnLst>
                              <p:par>
                                <p:cTn fill="hold" id="118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7"/>
      <p:bldP advAuto="4294967295" animBg="1" grpId="1" spid="7"/>
      <p:bldP advAuto="4294967295" animBg="1" grpId="0" spid="8"/>
      <p:bldP advAuto="4294967295" animBg="1" grpId="1" spid="8"/>
      <p:bldP advAuto="4294967295" animBg="1" grpId="0" spid="9"/>
      <p:bldP advAuto="4294967295" animBg="1" grpId="1" spid="9"/>
      <p:bldP advAuto="4294967295" animBg="1" grpId="0" spid="10"/>
      <p:bldP advAuto="4294967295" animBg="1" grpId="1" spid="10"/>
      <p:bldP advAuto="4294967295" animBg="1" grpId="0" spid="11"/>
      <p:bldP advAuto="4294967295" animBg="1" grpId="1" spid="11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b="1" dirty="0" lang="en-US" smtClean="0" sz="2400">
                <a:uFillTx/>
                <a:latin charset="0" pitchFamily="34" typeface="Arial Narrow"/>
              </a:rPr>
              <a:t>One of the best </a:t>
            </a:r>
            <a:r>
              <a:rPr b="1" dirty="0" err="1" lang="en-US" smtClean="0" sz="2400">
                <a:uFillTx/>
                <a:latin charset="0" pitchFamily="34" typeface="Arial Narrow"/>
              </a:rPr>
              <a:t>antiemetics</a:t>
            </a:r>
            <a:r>
              <a:rPr b="1" dirty="0" lang="en-US" smtClean="0" sz="2400">
                <a:uFillTx/>
                <a:latin charset="0" pitchFamily="34" typeface="Arial Narrow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b="1" dirty="0" lang="en-US" smtClean="0" sz="2400">
                <a:uFillTx/>
                <a:latin charset="0" pitchFamily="34" typeface="Arial Narrow"/>
              </a:rPr>
              <a:t>has some vestibular suppressant action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3810000"/>
            <a:ext cx="3886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dirty="0" lang="en-US" smtClean="0" sz="2400">
                <a:solidFill>
                  <a:schemeClr val="tx2"/>
                </a:solidFill>
                <a:uFillTx/>
                <a:latin charset="0" pitchFamily="18" typeface="Bernard MT Condensed"/>
              </a:rPr>
              <a:t>Indications</a:t>
            </a:r>
            <a:endParaRPr dirty="0" lang="en-US" sz="2400">
              <a:solidFill>
                <a:schemeClr val="tx2"/>
              </a:solidFill>
              <a:uFillTx/>
              <a:latin charset="0" pitchFamily="18" typeface="Bernard MT Condense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2971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Antipsychotic , some sedation + antiemetic</a:t>
            </a:r>
            <a:endParaRPr dirty="0" lang="en-US" sz="2400"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2133600"/>
            <a:ext cx="4953000" cy="451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ts val="2800"/>
              </a:lnSpc>
            </a:pPr>
            <a:r>
              <a:rPr b="1" dirty="0" lang="en-US" smtClean="0" sz="2400">
                <a:uFillTx/>
                <a:latin charset="0" pitchFamily="34" typeface="Arial Narrow"/>
              </a:rPr>
              <a:t>Blocks dopamine  receptors at CRTZ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3200">
                <a:uFillTx/>
                <a:latin charset="0" pitchFamily="82" typeface="Algerian"/>
              </a:rPr>
              <a:t>Prochlorperazine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treatment of balance disorders review‬‏" id="9218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48400" y="2819400"/>
            <a:ext cx="2619375" cy="1743076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4114800"/>
            <a:ext cx="38862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ADRS:-</a:t>
            </a:r>
          </a:p>
          <a:p>
            <a:r>
              <a:rPr b="1" dirty="0" lang="en-US" smtClean="0" sz="2400">
                <a:uFillTx/>
                <a:latin charset="0" pitchFamily="34" typeface="Arial Narrow"/>
              </a:rPr>
              <a:t>Restlessness or drowsiness  </a:t>
            </a:r>
          </a:p>
          <a:p>
            <a:r>
              <a:rPr b="1" dirty="0" err="1" lang="en-US" smtClean="0" sz="2400">
                <a:uFillTx/>
                <a:latin charset="0" pitchFamily="34" typeface="Arial Narrow"/>
              </a:rPr>
              <a:t>Extrapyramidal</a:t>
            </a:r>
            <a:r>
              <a:rPr b="1" dirty="0" lang="en-US" smtClean="0" sz="2400">
                <a:uFillTx/>
                <a:latin charset="0" pitchFamily="34" typeface="Arial Narrow"/>
              </a:rPr>
              <a:t> manifestations  on prolonged use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33528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Has potent </a:t>
            </a:r>
            <a:r>
              <a:rPr dirty="0" err="1" lang="en-US" smtClean="0" sz="2400">
                <a:uFillTx/>
                <a:latin charset="0" pitchFamily="18" typeface="Bernard MT Condensed"/>
              </a:rPr>
              <a:t>gastroprokinetic</a:t>
            </a:r>
            <a:r>
              <a:rPr dirty="0" lang="en-US" smtClean="0" sz="2400">
                <a:uFillTx/>
                <a:latin charset="0" pitchFamily="18" typeface="Bernard MT Condensed"/>
              </a:rPr>
              <a:t> </a:t>
            </a:r>
            <a:r>
              <a:rPr b="1" dirty="0" lang="en-US" smtClean="0" sz="2400">
                <a:uFillTx/>
                <a:latin charset="0" pitchFamily="34" typeface="Arial Narrow"/>
              </a:rPr>
              <a:t>effect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6670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Has some sedative action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1828800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A potent central antiemetic  acting on CRTZ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8382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err="1" lang="en-US" smtClean="0" sz="3200">
                <a:effectLst>
                  <a:outerShdw algn="ctr" blurRad="50800" dir="5400000" dist="63500" rotWithShape="0">
                    <a:srgbClr val="002060"/>
                  </a:outerShdw>
                </a:effectLst>
                <a:uFillTx/>
                <a:latin charset="0" pitchFamily="82" typeface="Algerian"/>
              </a:rPr>
              <a:t>Metoclopramide</a:t>
            </a:r>
            <a:endParaRPr b="1" dirty="0" lang="en-US" sz="3200">
              <a:effectLst>
                <a:outerShdw algn="ctr" blurRad="50800" dir="5400000" dist="63500" rotWithShape="0">
                  <a:srgbClr val="002060"/>
                </a:outerShdw>
              </a:effectLst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treatment of balance disorders review‬‏" id="8194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715000" y="2895600"/>
            <a:ext cx="3086100" cy="3238501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410200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Inhibition of K+ currents lessen the vertigo and motion-induced nausea by dampening the over-reactivity of the vestibular hair cells.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429000"/>
            <a:ext cx="4648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400">
                <a:uFillTx/>
              </a:rPr>
              <a:t>Cinnarizine</a:t>
            </a:r>
            <a:r>
              <a:rPr dirty="0" lang="en-US" smtClean="0" sz="2400">
                <a:uFillTx/>
              </a:rPr>
              <a:t> inhibits K+ currents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514600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Increased hydrostatic pressure on hair cells activates K+ currents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524000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</a:rPr>
              <a:t>Mechanism of action</a:t>
            </a:r>
            <a:endParaRPr b="1" dirty="0" lang="en-US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43200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It promotes cerebral blood flow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524000"/>
            <a:ext cx="7772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Selective calcium  &amp; potassium channels blocker, antihistamine, </a:t>
            </a:r>
            <a:r>
              <a:rPr dirty="0" err="1" lang="en-US" smtClean="0" sz="2400">
                <a:uFillTx/>
              </a:rPr>
              <a:t>antiserotonin</a:t>
            </a:r>
            <a:r>
              <a:rPr dirty="0" lang="en-US" smtClean="0" sz="2400">
                <a:uFillTx/>
              </a:rPr>
              <a:t>, </a:t>
            </a:r>
            <a:r>
              <a:rPr dirty="0" err="1" lang="en-US" smtClean="0" sz="2400">
                <a:uFillTx/>
              </a:rPr>
              <a:t>antidopamine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57200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3200">
                <a:uFillTx/>
                <a:latin charset="0" pitchFamily="82" typeface="Algerian"/>
              </a:rPr>
              <a:t>Cinnarizine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Ouverture des canaux de transduction et adaptation" id="1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Crop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629400" y="2514600"/>
            <a:ext cx="2162175" cy="276225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2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8"/>
      <p:bldP advAuto="4294967295" animBg="1" grpId="0" spid="9"/>
      <p:bldP advAuto="4294967295" animBg="1" grpId="0" spid="10"/>
      <p:bldP advAuto="4294967295" animBg="1" grpId="0" spid="11"/>
      <p:bldP advAuto="4294967295" animBg="1" grpId="1" spid="11"/>
      <p:bldP advAuto="4294967295" animBg="1" grpId="0" spid="12"/>
      <p:bldP advAuto="4294967295" animBg="1" grpId="1" spid="12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9718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Headache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Drowsiness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ADRS:-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4038600"/>
            <a:ext cx="701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If administered IV in lipid emulsion, it has better bioavailability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971800"/>
            <a:ext cx="7467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Low oral bioavailability due to hepatic first pass metabolism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Rapidly absorbed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76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Taken orally in tablet form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838200"/>
            <a:ext cx="502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Pharmacokinetics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286000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Sweating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4343400"/>
            <a:ext cx="4343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Muscle rigidity and tremor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76400"/>
            <a:ext cx="701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Contraindications</a:t>
            </a:r>
            <a:endParaRPr b="1"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438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Parkinsonism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429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Car drivers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76400"/>
            <a:ext cx="358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Clinical uses:-</a:t>
            </a:r>
            <a:endParaRPr b="1"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362200"/>
            <a:ext cx="739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Used to treat nausea and vomiting associated with motion sickness, vertigo, </a:t>
            </a:r>
            <a:r>
              <a:rPr dirty="0" err="1" lang="en-US" smtClean="0" sz="2400">
                <a:uFillTx/>
              </a:rPr>
              <a:t>Meniere’s</a:t>
            </a:r>
            <a:r>
              <a:rPr dirty="0" lang="en-US" smtClean="0" sz="2400">
                <a:uFillTx/>
              </a:rPr>
              <a:t> disease.</a:t>
            </a:r>
            <a:endParaRPr dirty="0" lang="en-US" sz="2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Vertigo is a hallucination of motion that in most cases implies a disorder of the inner ear or vestibular system." id="19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" y="5017531"/>
            <a:ext cx="8763000" cy="1749623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3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6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0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3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3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6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9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2">
                      <p:stCondLst>
                        <p:cond delay="indefinite"/>
                      </p:stCondLst>
                      <p:childTnLst>
                        <p:par>
                          <p:cTn fill="hold" id="1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6">
                      <p:stCondLst>
                        <p:cond delay="indefinite"/>
                      </p:stCondLst>
                      <p:childTnLst>
                        <p:par>
                          <p:cTn fill="hold" id="1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8">
                      <p:stCondLst>
                        <p:cond delay="indefinite"/>
                      </p:stCondLst>
                      <p:childTnLst>
                        <p:par>
                          <p:cTn fill="hold" id="17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80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8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3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8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6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8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9">
                      <p:stCondLst>
                        <p:cond delay="indefinite"/>
                      </p:stCondLst>
                      <p:childTnLst>
                        <p:par>
                          <p:cTn fill="hold" id="1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1" spid="4"/>
      <p:bldP advAuto="4294967295" animBg="1" grpId="0" spid="5"/>
      <p:bldP advAuto="4294967295" animBg="1" grpId="1" spid="5"/>
      <p:bldP advAuto="4294967295" animBg="1" grpId="0" spid="6"/>
      <p:bldP advAuto="4294967295" animBg="1" grpId="1" spid="6"/>
      <p:bldP advAuto="4294967295" animBg="1" grpId="0" spid="7"/>
      <p:bldP advAuto="4294967295" animBg="1" grpId="1" spid="7"/>
      <p:bldP advAuto="4294967295" animBg="1" grpId="0" spid="8"/>
      <p:bldP advAuto="4294967295" animBg="1" grpId="1" spid="8"/>
      <p:bldP advAuto="4294967295" animBg="1" grpId="0" spid="9"/>
      <p:bldP advAuto="4294967295" animBg="1" grpId="1" spid="9"/>
      <p:bldP advAuto="4294967295" animBg="1" grpId="0" spid="10"/>
      <p:bldP advAuto="4294967295" animBg="1" grpId="1" spid="10"/>
      <p:bldP advAuto="4294967295" animBg="1" grpId="0" spid="14"/>
      <p:bldP advAuto="4294967295" animBg="1" grpId="1" spid="14"/>
      <p:bldP advAuto="4294967295" animBg="1" grpId="0" spid="15"/>
      <p:bldP advAuto="4294967295" animBg="1" grpId="1" spid="15"/>
      <p:bldP advAuto="4294967295" animBg="1" grpId="0" spid="12"/>
      <p:bldP advAuto="4294967295" animBg="1" grpId="1" spid="12"/>
      <p:bldP advAuto="4294967295" animBg="1" grpId="0" spid="13"/>
      <p:bldP advAuto="4294967295" animBg="1" grpId="1" spid="13"/>
      <p:bldP advAuto="4294967295" animBg="1" grpId="0" spid="16"/>
      <p:bldP advAuto="4294967295" animBg="1" grpId="1" spid="16"/>
      <p:bldP advAuto="4294967295" animBg="1" grpId="0" spid="17"/>
      <p:bldP advAuto="4294967295" animBg="1" grpId="0" spid="18"/>
    </p:bld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solidFill>
                  <a:srgbClr val="00B050"/>
                </a:solidFill>
                <a:uFillTx/>
              </a:rPr>
              <a:t>Alter function</a:t>
            </a:r>
            <a:endParaRPr dirty="0" lang="en-US" sz="2400">
              <a:solidFill>
                <a:srgbClr val="00B05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4252158"/>
            <a:ext cx="3886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uFillTx/>
                <a:latin charset="0" pitchFamily="34" typeface="Arial Narrow"/>
              </a:rPr>
              <a:t>Drugs altering vestibular firing</a:t>
            </a:r>
          </a:p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uFillTx/>
                <a:latin charset="0" pitchFamily="34" typeface="Arial Narrow"/>
              </a:rPr>
              <a:t>  </a:t>
            </a: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Anticonvulsants</a:t>
            </a:r>
          </a:p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  Antidepressants</a:t>
            </a:r>
          </a:p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  Sedative hypnotics</a:t>
            </a:r>
          </a:p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  Alcohol</a:t>
            </a:r>
          </a:p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  Cocaine</a:t>
            </a:r>
            <a:endParaRPr b="1" dirty="0" lang="en-US" sz="2400">
              <a:solidFill>
                <a:srgbClr val="7030A0"/>
              </a:solidFill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984013"/>
            <a:ext cx="30480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uFillTx/>
                <a:latin charset="0" pitchFamily="34" typeface="Arial Narrow"/>
              </a:rPr>
              <a:t>Drugs altering fluid &amp; electrolyte balance</a:t>
            </a:r>
          </a:p>
          <a:p>
            <a:pPr indent="-342900" marL="342900">
              <a:lnSpc>
                <a:spcPts val="2800"/>
              </a:lnSpc>
            </a:pP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Diuretics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Mixed </a:t>
            </a:r>
            <a:r>
              <a:rPr dirty="0" err="1" lang="en-US" smtClean="0" sz="2800">
                <a:uFillTx/>
              </a:rPr>
              <a:t>ototoxins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uFillTx/>
              </a:rPr>
              <a:t>Vesibular</a:t>
            </a:r>
            <a:r>
              <a:rPr dirty="0" lang="en-US" smtClean="0" sz="2800">
                <a:uFillTx/>
              </a:rPr>
              <a:t> toxins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990600"/>
            <a:ext cx="57150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Drugs producing damaging effects on </a:t>
            </a:r>
            <a:r>
              <a:rPr b="1" dirty="0" lang="en-US" smtClean="0" sz="2800" u="sng">
                <a:solidFill>
                  <a:schemeClr val="bg2">
                    <a:lumMod val="75000"/>
                  </a:schemeClr>
                </a:solidFill>
                <a:uFillTx/>
                <a:latin charset="0" pitchFamily="34" typeface="Arial Narrow"/>
              </a:rPr>
              <a:t>structure</a:t>
            </a:r>
            <a:r>
              <a:rPr b="1" dirty="0" lang="en-US" smtClean="0" sz="2400" u="sng">
                <a:uFillTx/>
                <a:latin charset="0" pitchFamily="34" typeface="Arial Narrow"/>
              </a:rPr>
              <a:t> </a:t>
            </a:r>
            <a:r>
              <a:rPr b="1" dirty="0" lang="en-US" smtClean="0" sz="2400">
                <a:uFillTx/>
                <a:latin charset="0" pitchFamily="34" typeface="Arial Narrow"/>
              </a:rPr>
              <a:t>or </a:t>
            </a:r>
            <a:r>
              <a:rPr b="1" dirty="0" lang="en-US" smtClean="0" sz="2800" u="sng">
                <a:solidFill>
                  <a:schemeClr val="bg2">
                    <a:lumMod val="75000"/>
                  </a:schemeClr>
                </a:solidFill>
                <a:uFillTx/>
                <a:latin charset="0" pitchFamily="34" typeface="Arial Narrow"/>
              </a:rPr>
              <a:t>function </a:t>
            </a:r>
            <a:r>
              <a:rPr b="1" dirty="0" lang="en-US" smtClean="0" sz="2400">
                <a:uFillTx/>
                <a:latin charset="0" pitchFamily="34" typeface="Arial Narrow"/>
              </a:rPr>
              <a:t>of labyrinthine hair cells &amp;/ or their neuronal connections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Drugs inducing vertigo</a:t>
            </a:r>
            <a:endParaRPr b="1" dirty="0" lang="en-US" sz="3200"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1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8"/>
      <p:bldP advAuto="4294967295" animBg="1" grpId="0" spid="9"/>
      <p:bldP advAuto="4294967295" animBg="1" grpId="1" spid="9"/>
      <p:bldP advAuto="4294967295" animBg="1" grpId="0" spid="10"/>
      <p:bldP advAuto="4294967295" animBg="1" grpId="0" spid="11"/>
    </p:bld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755332" y="3083868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solidFill>
                  <a:schemeClr val="accent1"/>
                </a:solidFill>
                <a:uFillTx/>
              </a:rPr>
              <a:t>A </a:t>
            </a:r>
            <a:r>
              <a:rPr dirty="0" err="1" lang="en-US" smtClean="0" sz="2400">
                <a:solidFill>
                  <a:schemeClr val="accent1"/>
                </a:solidFill>
                <a:uFillTx/>
              </a:rPr>
              <a:t>lter</a:t>
            </a:r>
            <a:r>
              <a:rPr dirty="0" lang="en-US" smtClean="0" sz="2400">
                <a:solidFill>
                  <a:schemeClr val="accent1"/>
                </a:solidFill>
                <a:uFillTx/>
              </a:rPr>
              <a:t> function</a:t>
            </a:r>
            <a:endParaRPr dirty="0" lang="en-US" sz="2400">
              <a:solidFill>
                <a:schemeClr val="accent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6784032" y="5179368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solidFill>
                  <a:schemeClr val="accent1"/>
                </a:solidFill>
                <a:uFillTx/>
              </a:rPr>
              <a:t>Alter structures</a:t>
            </a:r>
            <a:endParaRPr dirty="0" lang="en-US" sz="2400">
              <a:solidFill>
                <a:schemeClr val="accent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371600"/>
            <a:ext cx="38862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marL="342900"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Quinine,  </a:t>
            </a:r>
            <a:r>
              <a:rPr b="1" dirty="0" err="1" lang="en-US" smtClean="0" sz="2400">
                <a:uFillTx/>
                <a:latin charset="0" pitchFamily="34" typeface="Arial Narrow"/>
              </a:rPr>
              <a:t>chloroquine</a:t>
            </a:r>
            <a:r>
              <a:rPr b="1" dirty="0" lang="en-US" smtClean="0" sz="2400">
                <a:uFillTx/>
                <a:latin charset="0" pitchFamily="34" typeface="Arial Narrow"/>
              </a:rPr>
              <a:t>,  </a:t>
            </a:r>
            <a:r>
              <a:rPr b="1" dirty="0" err="1" lang="en-US" smtClean="0" sz="2400">
                <a:uFillTx/>
                <a:latin charset="0" pitchFamily="34" typeface="Arial Narrow"/>
              </a:rPr>
              <a:t>quinidine</a:t>
            </a:r>
            <a:endParaRPr b="1" dirty="0" lang="en-US" smtClean="0" sz="2400">
              <a:uFillTx/>
              <a:latin charset="0" pitchFamily="34" typeface="Arial Narrow"/>
            </a:endParaRPr>
          </a:p>
          <a:p>
            <a:pPr indent="-342900" marL="342900"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Nitrogen mustard</a:t>
            </a:r>
          </a:p>
          <a:p>
            <a:pPr indent="-342900" marL="342900"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Loop diuretics</a:t>
            </a:r>
          </a:p>
          <a:p>
            <a:pPr indent="-342900" marL="342900"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NSAIDs</a:t>
            </a:r>
          </a:p>
          <a:p>
            <a:pPr indent="-342900" marL="342900"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Tobacco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3716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400">
                <a:uFillTx/>
                <a:latin charset="0" pitchFamily="34" typeface="Arial Narrow"/>
              </a:rPr>
              <a:t>Aminoglycoside</a:t>
            </a:r>
            <a:r>
              <a:rPr b="1" dirty="0" lang="en-US" smtClean="0" sz="2400">
                <a:uFillTx/>
                <a:latin charset="0" pitchFamily="34" typeface="Arial Narrow"/>
              </a:rPr>
              <a:t> antibiotics; </a:t>
            </a:r>
            <a:r>
              <a:rPr b="1" dirty="0" err="1" i="1" lang="en-US" smtClean="0" sz="2400">
                <a:uFillTx/>
                <a:latin charset="0" pitchFamily="34" typeface="Arial Narrow"/>
              </a:rPr>
              <a:t>gentamycin</a:t>
            </a:r>
            <a:r>
              <a:rPr b="1" dirty="0" i="1" lang="en-US" smtClean="0" sz="2400">
                <a:uFillTx/>
                <a:latin charset="0" pitchFamily="34" typeface="Arial Narrow"/>
              </a:rPr>
              <a:t>, </a:t>
            </a:r>
            <a:r>
              <a:rPr b="1" dirty="0" err="1" i="1" lang="en-US" smtClean="0" sz="2400">
                <a:uFillTx/>
                <a:latin charset="0" pitchFamily="34" typeface="Arial Narrow"/>
              </a:rPr>
              <a:t>kanamycin</a:t>
            </a:r>
            <a:r>
              <a:rPr b="1" dirty="0" i="1" lang="en-US" smtClean="0" sz="2400">
                <a:uFillTx/>
                <a:latin charset="0" pitchFamily="34" typeface="Arial Narrow"/>
              </a:rPr>
              <a:t>, neomycin, streptomycin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Mixed </a:t>
            </a:r>
            <a:r>
              <a:rPr b="1" dirty="0" err="1" lang="en-US" smtClean="0" sz="3200">
                <a:uFillTx/>
                <a:latin charset="0" pitchFamily="82" typeface="Algerian"/>
              </a:rPr>
              <a:t>ototoxins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4114800"/>
            <a:ext cx="3581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typeface="Calibri"/>
              </a:rPr>
              <a:t>↓Local blood flow → biochemical changes → ↓ electromechanical transduction</a:t>
            </a:r>
            <a:r>
              <a:rPr b="1" dirty="0" lang="en-US" smtClean="0" sz="2400">
                <a:uFillTx/>
                <a:latin charset="0" pitchFamily="34" typeface="Arial Narrow"/>
              </a:rPr>
              <a:t> </a:t>
            </a:r>
            <a:r>
              <a:rPr b="1" dirty="0" lang="en-US" smtClean="0" sz="2400">
                <a:uFillTx/>
                <a:latin typeface="Calibri"/>
              </a:rPr>
              <a:t>→ ↓</a:t>
            </a:r>
            <a:r>
              <a:rPr b="1" dirty="0" lang="en-US" smtClean="0" sz="2400">
                <a:uFillTx/>
                <a:latin charset="0" pitchFamily="34" typeface="Arial Narrow"/>
              </a:rPr>
              <a:t>firing of impulse</a:t>
            </a:r>
            <a:endParaRPr b="1" dirty="0" lang="en-US" sz="2400"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2819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2E31B8"/>
                </a:solidFill>
                <a:uFillTx/>
                <a:latin charset="0" pitchFamily="34" typeface="Arial Narrow"/>
              </a:rPr>
              <a:t>Neomycin</a:t>
            </a:r>
            <a:r>
              <a:rPr b="1" dirty="0" lang="en-US" smtClean="0" sz="2400">
                <a:uFillTx/>
                <a:latin charset="0" pitchFamily="34" typeface="Arial Narrow"/>
              </a:rPr>
              <a:t> →Induce apoptosis by  activating </a:t>
            </a:r>
            <a:r>
              <a:rPr b="1" dirty="0" err="1" lang="en-US" smtClean="0" sz="2400">
                <a:uFillTx/>
                <a:latin charset="0" pitchFamily="34" typeface="Arial Narrow"/>
              </a:rPr>
              <a:t>caspases</a:t>
            </a:r>
            <a:r>
              <a:rPr b="1" dirty="0" lang="en-US" smtClean="0" sz="2400">
                <a:uFillTx/>
                <a:latin charset="0" pitchFamily="34" typeface="Arial Narrow"/>
              </a:rPr>
              <a:t> → </a:t>
            </a:r>
            <a:r>
              <a:rPr b="1" dirty="0" lang="en-US" smtClean="0" sz="2400">
                <a:solidFill>
                  <a:srgbClr val="FF0000"/>
                </a:solidFill>
                <a:uFillTx/>
                <a:latin charset="0" pitchFamily="34" typeface="Arial Narrow"/>
              </a:rPr>
              <a:t>Death Receptor Pathway</a:t>
            </a:r>
            <a:endParaRPr b="1" dirty="0" lang="en-US" sz="2400">
              <a:solidFill>
                <a:srgbClr val="FF0000"/>
              </a:solidFill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81940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400">
                <a:solidFill>
                  <a:srgbClr val="2E31B8"/>
                </a:solidFill>
                <a:uFillTx/>
                <a:latin charset="0" pitchFamily="34" typeface="Arial Narrow"/>
              </a:rPr>
              <a:t>Gentamycin</a:t>
            </a:r>
            <a:r>
              <a:rPr b="1" dirty="0" lang="en-US" smtClean="0" sz="2400">
                <a:uFillTx/>
                <a:latin charset="0" pitchFamily="34" typeface="Arial Narrow"/>
              </a:rPr>
              <a:t> </a:t>
            </a:r>
            <a:r>
              <a:rPr b="1" dirty="0" lang="en-US" smtClean="0" sz="2400">
                <a:uFillTx/>
                <a:latin typeface="Calibri"/>
              </a:rPr>
              <a:t>→</a:t>
            </a:r>
            <a:r>
              <a:rPr b="1" dirty="0" lang="en-US" smtClean="0" sz="2400">
                <a:uFillTx/>
                <a:latin charset="0" pitchFamily="34" typeface="Arial Narrow"/>
              </a:rPr>
              <a:t> Induce apoptosis by</a:t>
            </a:r>
            <a:r>
              <a:rPr b="1" dirty="0" lang="en-US" smtClean="0" sz="2400">
                <a:uFillTx/>
                <a:latin typeface="Calibri"/>
              </a:rPr>
              <a:t> </a:t>
            </a:r>
            <a:r>
              <a:rPr b="1" dirty="0" lang="en-US" smtClean="0" sz="2400">
                <a:uFillTx/>
                <a:latin charset="0" pitchFamily="34" typeface="Arial Narrow"/>
              </a:rPr>
              <a:t>evoking free radicals </a:t>
            </a:r>
            <a:r>
              <a:rPr b="1" dirty="0" lang="en-US" smtClean="0" sz="2400">
                <a:uFillTx/>
                <a:latin typeface="Calibri"/>
              </a:rPr>
              <a:t>→</a:t>
            </a:r>
            <a:r>
              <a:rPr b="1" dirty="0" lang="en-US" smtClean="0" sz="2400">
                <a:uFillTx/>
                <a:latin charset="0" pitchFamily="34" typeface="Arial Narrow"/>
              </a:rPr>
              <a:t> </a:t>
            </a:r>
            <a:r>
              <a:rPr b="1" dirty="0" lang="en-US" smtClean="0" sz="2400">
                <a:solidFill>
                  <a:srgbClr val="FF0000"/>
                </a:solidFill>
                <a:uFillTx/>
                <a:latin charset="0" pitchFamily="34" typeface="Arial Narrow"/>
              </a:rPr>
              <a:t>Mitochondrial Pathway </a:t>
            </a:r>
            <a:endParaRPr b="1" dirty="0" lang="en-US" sz="2400">
              <a:solidFill>
                <a:srgbClr val="FF0000"/>
              </a:solidFill>
              <a:uFillTx/>
              <a:latin charset="0" pitchFamily="34" typeface="Arial Narrow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3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295400" y="4038600"/>
            <a:ext cx="6096000" cy="2667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5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7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75" nodeType="after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7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79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8"/>
      <p:bldP advAuto="4294967295" animBg="1" grpId="1" spid="8"/>
      <p:bldP advAuto="4294967295" animBg="1" grpId="0" spid="9"/>
      <p:bldP advAuto="4294967295" animBg="1" grpId="0" spid="11"/>
      <p:bldP advAuto="4294967295" animBg="1" grpId="1" spid="11"/>
      <p:bldP advAuto="4294967295" animBg="1" grpId="0" spid="14"/>
      <p:bldP advAuto="4294967295" animBg="1" grpId="0" spid="15"/>
      <p:bldP advAuto="4294967295" animBg="1" grpId="1" spid="15"/>
      <p:bldP advAuto="4294967295" animBg="1" grpId="0" spid="16"/>
      <p:bldP advAuto="4294967295" animBg="1" grpId="1" spid="16"/>
    </p:bld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Synopsis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iagram 6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381000" y="1397000"/>
          <a:ext cx="8534400" cy="5080000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diagram">
            <dgm:relIds r:dm="rId2" r:lo="rId3" r:qs="rId4" r:cs="rId5"/>
          </a:graphicData>
        </a:graphic>
      </p:graphicFrame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49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66800" y="1371600"/>
            <a:ext cx="7010400" cy="5105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514350" marL="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b="1" dirty="0" lang="en-US" smtClean="0" sz="2400">
                <a:uFillTx/>
                <a:latin charset="0" pitchFamily="34" typeface="Arial Narrow"/>
              </a:rPr>
              <a:t>To identify drugs that can precipitate vertigo</a:t>
            </a:r>
            <a:endParaRPr b="1" dirty="0" lang="en-US" sz="2400"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514350" marL="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b="1" dirty="0" lang="en-US" smtClean="0" sz="2400">
                <a:uFillTx/>
                <a:latin charset="0" pitchFamily="34" typeface="Arial Narrow"/>
              </a:rPr>
              <a:t>To differentiate between classes of drugs used  </a:t>
            </a: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to control </a:t>
            </a:r>
            <a:r>
              <a:rPr b="1" dirty="0" lang="en-US" smtClean="0" sz="2400">
                <a:uFillTx/>
                <a:latin charset="0" pitchFamily="34" typeface="Arial Narrow"/>
              </a:rPr>
              <a:t>or to </a:t>
            </a: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prevent</a:t>
            </a:r>
            <a:r>
              <a:rPr b="1" dirty="0" lang="en-US" smtClean="0" sz="2400">
                <a:uFillTx/>
                <a:latin charset="0" pitchFamily="34" typeface="Arial Narrow"/>
              </a:rPr>
              <a:t>  vertigo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ILOS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Drugs Related to Balance System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.ehow.com/images/a04/fa/ug/cure-vertigo-800X800.jpg" id="6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514350" marL="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b="1" dirty="0" lang="en-US" smtClean="0" sz="2400">
                <a:uFillTx/>
                <a:latin charset="0" pitchFamily="34" typeface="Arial Narrow"/>
              </a:rPr>
              <a:t>To detail on some drugs used  </a:t>
            </a: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to control </a:t>
            </a:r>
            <a:r>
              <a:rPr b="1" dirty="0" lang="en-US" smtClean="0" sz="2400">
                <a:uFillTx/>
                <a:latin charset="0" pitchFamily="34" typeface="Arial Narrow"/>
              </a:rPr>
              <a:t>or to </a:t>
            </a:r>
            <a:r>
              <a:rPr b="1" dirty="0" lang="en-US" smtClean="0" sz="2400">
                <a:solidFill>
                  <a:srgbClr val="7030A0"/>
                </a:solidFill>
                <a:uFillTx/>
                <a:latin charset="0" pitchFamily="34" typeface="Arial Narrow"/>
              </a:rPr>
              <a:t>prevent</a:t>
            </a:r>
            <a:r>
              <a:rPr b="1" dirty="0" lang="en-US" smtClean="0" sz="2400">
                <a:uFillTx/>
                <a:latin charset="0" pitchFamily="34" typeface="Arial Narrow"/>
              </a:rPr>
              <a:t>  vertigo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514350" marL="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b="1" dirty="0" lang="en-US" smtClean="0" sz="2400">
                <a:uFillTx/>
                <a:latin charset="0" pitchFamily="34" typeface="Arial Narrow"/>
              </a:rPr>
              <a:t>To hint on some disorders of balance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0"/>
      <p:bldP advAuto="4294967295" animBg="1" grpId="0" spid="11"/>
      <p:bldP advAuto="4294967295" animBg="1" grpId="0" spid="7"/>
      <p:bldP advAuto="4294967295" animBg="1" grpId="0" spid="8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Abnormal eye movement (</a:t>
            </a:r>
            <a:r>
              <a:rPr dirty="0" err="1" lang="en-US" smtClean="0" sz="2400">
                <a:uFillTx/>
              </a:rPr>
              <a:t>nystagmus</a:t>
            </a:r>
            <a:r>
              <a:rPr dirty="0" lang="en-US" smtClean="0">
                <a:uFillTx/>
              </a:rPr>
              <a:t>)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Sweating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Nausea or vomiting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Spinning (vertigo)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Symptoms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Optokinetic nystagmus.gif" id="14" name="Picture 5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Crop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bestfayettevillechiropractor.com/img/dizziness.jpg" id="15" name="Picture 2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Confusion or disorientation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0"/>
            <a:r>
              <a:rPr dirty="0" lang="en-US" smtClean="0" sz="2400">
                <a:uFillTx/>
              </a:rPr>
              <a:t>Falling or feeling as if one is going to fall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8" nodeType="clickEffect" presetClass="emph" presetID="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dur="2000" fill="hold" id="39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1" id="4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41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0" spid="10"/>
      <p:bldP advAuto="4294967295" animBg="1" grpId="1" spid="10"/>
      <p:bldP advAuto="4294967295" animBg="1" grpId="0" spid="11"/>
      <p:bldP advAuto="4294967295" animBg="1" grpId="1" spid="11"/>
      <p:bldP advAuto="4294967295" animBg="1" grpId="0" spid="16"/>
      <p:bldP advAuto="4294967295" animBg="1" grpId="0" spid="17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381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Balance disorders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TextBox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59873" y="1295400"/>
            <a:ext cx="5791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400">
                <a:uFillTx/>
              </a:rPr>
              <a:t>Ménière's</a:t>
            </a:r>
            <a:r>
              <a:rPr b="1" dirty="0" lang="en-US" smtClean="0" sz="2400">
                <a:uFillTx/>
              </a:rPr>
              <a:t> disease:-</a:t>
            </a:r>
            <a:r>
              <a:rPr dirty="0" lang="en-US" smtClean="0" sz="2400">
                <a:uFillTx/>
              </a:rPr>
              <a:t>This </a:t>
            </a:r>
            <a:r>
              <a:rPr lang="en-US" smtClean="0" sz="2400">
                <a:uFillTx/>
              </a:rPr>
              <a:t>causes repeated </a:t>
            </a:r>
            <a:r>
              <a:rPr dirty="0" lang="en-US" smtClean="0" sz="2400">
                <a:uFillTx/>
              </a:rPr>
              <a:t>episodes of dizziness, usually with ringing in the ear and progressive low-frequency hearing loss. </a:t>
            </a:r>
          </a:p>
          <a:p>
            <a:r>
              <a:rPr b="1" dirty="0" lang="en-US" smtClean="0" sz="2400">
                <a:uFillTx/>
              </a:rPr>
              <a:t> 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33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059873" y="3345873"/>
            <a:ext cx="7086600" cy="3505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19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0" y="4495800"/>
            <a:ext cx="4419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Diuretics (but not loop diuretics)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0" y="3581400"/>
            <a:ext cx="4800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Aims to reduce the recurrence of specific vertiginous conditions.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7030A0"/>
                </a:solidFill>
                <a:uFillTx/>
              </a:rPr>
              <a:t>Prophylactic treatment </a:t>
            </a:r>
            <a:endParaRPr b="1" dirty="0" lang="en-US" sz="2400">
              <a:solidFill>
                <a:srgbClr val="7030A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15240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Involves targeting the underlying cause of the vertigo (e.g., ear infection).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7030A0"/>
                </a:solidFill>
                <a:uFillTx/>
              </a:rPr>
              <a:t>Specific treatment </a:t>
            </a:r>
            <a:endParaRPr b="1" dirty="0" lang="en-US" sz="2400">
              <a:solidFill>
                <a:srgbClr val="7030A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76800" y="24384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Involves controlling                                                                                                      the acute symptoms and autonomic complaints (e.g., vertigo and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solidFill>
                  <a:srgbClr val="7030A0"/>
                </a:solidFill>
                <a:uFillTx/>
              </a:rPr>
              <a:t>Symptomatic treatment</a:t>
            </a:r>
            <a:endParaRPr b="1" dirty="0" lang="en-US" sz="2400">
              <a:solidFill>
                <a:srgbClr val="7030A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  <a:latin charset="0" pitchFamily="82" typeface="Algerian"/>
              </a:rPr>
              <a:t>Pharmacologic approach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0" y="57150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Blip>
                <a:blip r:embed="rId2"/>
              </a:buBlip>
            </a:pPr>
            <a:r>
              <a:rPr b="1" dirty="0" lang="en-US" smtClean="0" sz="2400">
                <a:uFillTx/>
                <a:latin charset="0" pitchFamily="34" typeface="Arial Narrow"/>
              </a:rPr>
              <a:t>Ca /K Channel Blockers</a:t>
            </a:r>
          </a:p>
          <a:p>
            <a:pPr>
              <a:buBlip>
                <a:blip r:embed="rId2"/>
              </a:buBlip>
            </a:pPr>
            <a:r>
              <a:rPr b="1" dirty="0" err="1" lang="en-US" smtClean="0" sz="2400">
                <a:solidFill>
                  <a:schemeClr val="accent6"/>
                </a:solidFill>
                <a:uFillTx/>
                <a:latin charset="0" pitchFamily="34" typeface="Arial Narrow"/>
              </a:rPr>
              <a:t>Cinnarizine</a:t>
            </a:r>
            <a:r>
              <a:rPr b="1" dirty="0" lang="en-US" smtClean="0" sz="2400">
                <a:uFillTx/>
                <a:latin charset="0" pitchFamily="34" typeface="Arial Narrow"/>
              </a:rPr>
              <a:t>, </a:t>
            </a:r>
            <a:r>
              <a:rPr b="1" dirty="0" err="1" lang="en-US" smtClean="0" sz="2400">
                <a:uFillTx/>
                <a:latin charset="0" pitchFamily="34" typeface="Arial Narrow"/>
              </a:rPr>
              <a:t>Verapamil</a:t>
            </a:r>
            <a:endParaRPr b="1" dirty="0" lang="en-US" smtClean="0" sz="2400">
              <a:uFillTx/>
              <a:latin charset="0" pitchFamily="34" typeface="Arial Narrow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0" y="5105400"/>
            <a:ext cx="2362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  <a:latin charset="0" pitchFamily="34" typeface="Arial Narrow"/>
              </a:rPr>
              <a:t>Corticosteroids </a:t>
            </a:r>
            <a:endParaRPr dirty="0" lang="en-US" sz="24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balance disorders‬‏" id="17410" name="Picture 2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" y="3657600"/>
            <a:ext cx="2952750" cy="29718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1" nodeType="click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>
                                        <p:cTn dur="5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4" nodeType="withEffect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grpId="1" id="47" nodeType="withEffect" presetClass="emph" presetID="15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dur="indefinite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3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6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0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9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9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7">
                      <p:stCondLst>
                        <p:cond delay="indefinite"/>
                      </p:stCondLst>
                      <p:childTnLst>
                        <p:par>
                          <p:cTn fill="hold" id="1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9">
                      <p:stCondLst>
                        <p:cond delay="indefinite"/>
                      </p:stCondLst>
                      <p:childTnLst>
                        <p:par>
                          <p:cTn fill="hold" id="1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7"/>
      <p:bldP advAuto="4294967295" animBg="1" grpId="1" spid="7"/>
      <p:bldP advAuto="4294967295" animBg="1" grpId="2" spid="7"/>
      <p:bldP advAuto="4294967295" animBg="1" grpId="0" spid="8"/>
      <p:bldP advAuto="4294967295" animBg="1" grpId="1" spid="8"/>
      <p:bldP advAuto="4294967295" animBg="1" grpId="0" spid="9"/>
      <p:bldP advAuto="4294967295" animBg="1" grpId="1" spid="9"/>
      <p:bldP advAuto="4294967295" animBg="1" grpId="0" spid="10"/>
      <p:bldP advAuto="4294967295" animBg="1" grpId="1" spid="10"/>
      <p:bldP advAuto="4294967295" animBg="1" grpId="0" spid="11"/>
      <p:bldP advAuto="4294967295" animBg="1" grpId="1" spid="11"/>
      <p:bldP advAuto="4294967295" animBg="1" grpId="2" spid="11"/>
      <p:bldP advAuto="4294967295" animBg="1" grpId="0" spid="14"/>
      <p:bldP advAuto="4294967295" animBg="1" grpId="0" spid="15"/>
    </p:bld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1-Anticholinergics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5715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3-Betahistine</a:t>
            </a:r>
            <a:endParaRPr b="1"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400">
                <a:uFillTx/>
              </a:rPr>
              <a:t>2-Benzodiazepines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29200" y="2209800"/>
            <a:ext cx="38862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Vestibular suppressants are drugs that reduce the intensity of vertigo and </a:t>
            </a:r>
            <a:r>
              <a:rPr dirty="0" err="1" lang="en-US" smtClean="0" sz="2400">
                <a:uFillTx/>
              </a:rPr>
              <a:t>nystagmus</a:t>
            </a:r>
            <a:r>
              <a:rPr dirty="0" lang="en-US" smtClean="0" sz="2400">
                <a:uFillTx/>
              </a:rPr>
              <a:t> evoked by a vestibular imbalance.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uFillTx/>
              </a:rPr>
              <a:t>Antiemetics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uFillTx/>
              </a:rPr>
              <a:t>Vestibular suppressants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uFillTx/>
                <a:latin charset="0" pitchFamily="82" typeface="Algerian"/>
              </a:rPr>
              <a:t>Symptomatic control</a:t>
            </a:r>
            <a:endParaRPr b="1" dirty="0" lang="en-US" sz="3200"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صورة ذات صلة" id="17410" name="Picture 2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0" y="3124200"/>
            <a:ext cx="4191000" cy="3457576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8"/>
      <p:bldP advAuto="4294967295" animBg="1" grpId="0" spid="9"/>
      <p:bldP advAuto="4294967295" animBg="1" grpId="0" spid="10"/>
      <p:bldP advAuto="4294967295" animBg="1" grpId="1" spid="10"/>
      <p:bldP advAuto="4294967295" animBg="1" grpId="0" spid="11"/>
    </p:bld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Minimize anxiety and panic associated with vertigo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In small dosages useful for the management of acute vertigo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838200"/>
            <a:ext cx="3581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2-Benzodiazepines</a:t>
            </a:r>
            <a:r>
              <a:rPr b="1" dirty="0" lang="en-US" smtClean="0">
                <a:uFillTx/>
              </a:rPr>
              <a:t>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715000"/>
            <a:ext cx="411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ADRs:- dry mouth, blurred vision, sedation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5720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e.g. </a:t>
            </a:r>
            <a:r>
              <a:rPr b="1" dirty="0" err="1" lang="en-US" smtClean="0" sz="2400">
                <a:solidFill>
                  <a:srgbClr val="7030A0"/>
                </a:solidFill>
                <a:uFillTx/>
              </a:rPr>
              <a:t>hyoscine</a:t>
            </a:r>
            <a:r>
              <a:rPr dirty="0" lang="en-US" smtClean="0" sz="2400">
                <a:uFillTx/>
              </a:rPr>
              <a:t>, also useful in motion sickness, sedation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5052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Reduce the velocity of vestibular </a:t>
            </a:r>
            <a:r>
              <a:rPr dirty="0" err="1" lang="en-US" smtClean="0" sz="2400">
                <a:uFillTx/>
              </a:rPr>
              <a:t>nystagmus</a:t>
            </a:r>
            <a:r>
              <a:rPr dirty="0" lang="en-US" smtClean="0" sz="2400">
                <a:uFillTx/>
              </a:rPr>
              <a:t>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76400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400">
                <a:uFillTx/>
              </a:rPr>
              <a:t>Anticholinergics</a:t>
            </a:r>
            <a:r>
              <a:rPr dirty="0" lang="en-US" smtClean="0" sz="2400">
                <a:uFillTx/>
              </a:rPr>
              <a:t> inhibit firing in vestibular nucleus neurons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9144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1-Anticholinergics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4419600"/>
            <a:ext cx="34290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ts val="2500"/>
              </a:lnSpc>
            </a:pPr>
            <a:r>
              <a:rPr b="1" dirty="0" err="1" lang="en-US" smtClean="0" sz="2400">
                <a:solidFill>
                  <a:srgbClr val="6600FF"/>
                </a:solidFill>
                <a:uFillTx/>
                <a:latin charset="0" pitchFamily="34" typeface="Arial Narrow"/>
              </a:rPr>
              <a:t>Lorazepam</a:t>
            </a:r>
            <a:r>
              <a:rPr b="1" dirty="0" lang="en-US" smtClean="0" sz="2400">
                <a:solidFill>
                  <a:srgbClr val="6600FF"/>
                </a:solidFill>
                <a:uFillTx/>
                <a:latin charset="0" pitchFamily="34" typeface="Arial Narrow"/>
              </a:rPr>
              <a:t>, </a:t>
            </a:r>
            <a:r>
              <a:rPr b="1" dirty="0" err="1" lang="en-US" smtClean="0" sz="2400">
                <a:solidFill>
                  <a:srgbClr val="6600FF"/>
                </a:solidFill>
                <a:uFillTx/>
                <a:latin charset="0" pitchFamily="34" typeface="Arial Narrow"/>
              </a:rPr>
              <a:t>Clonzepam</a:t>
            </a:r>
            <a:r>
              <a:rPr b="1" dirty="0" lang="en-US" smtClean="0" sz="2400">
                <a:solidFill>
                  <a:srgbClr val="6600FF"/>
                </a:solidFill>
                <a:uFillTx/>
                <a:latin charset="0" pitchFamily="34" typeface="Arial Narrow"/>
              </a:rPr>
              <a:t>, Diazepam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53000" y="5257800"/>
            <a:ext cx="358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ADRs:- Dependence, impaired memory, increased risk of falling. </a:t>
            </a:r>
            <a:endParaRPr dirty="0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8"/>
      <p:bldP advAuto="4294967295" animBg="1" grpId="0" spid="9"/>
      <p:bldP advAuto="4294967295" animBg="1" grpId="0" spid="10"/>
      <p:bldP advAuto="4294967295" animBg="1" grpId="0" spid="11"/>
      <p:bldP advAuto="4294967295" animBg="1" grpId="0" spid="15"/>
      <p:bldP advAuto="4294967295" animBg="1" grpId="0" spid="16"/>
    </p:bld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400">
                <a:uFillTx/>
              </a:rPr>
              <a:t>Betahistine</a:t>
            </a:r>
            <a:r>
              <a:rPr dirty="0" lang="en-US" smtClean="0" sz="2400">
                <a:uFillTx/>
              </a:rPr>
              <a:t> increases the level of serotonin in the brainstem </a:t>
            </a:r>
            <a:r>
              <a:rPr dirty="0" lang="en-US" smtClean="0" sz="2400">
                <a:uFillTx/>
                <a:latin typeface="Calibri"/>
              </a:rPr>
              <a:t>→↓</a:t>
            </a:r>
            <a:r>
              <a:rPr dirty="0" lang="en-US" smtClean="0" sz="2400">
                <a:uFillTx/>
              </a:rPr>
              <a:t>the activity of vestibular nuclei.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By </a:t>
            </a:r>
            <a:r>
              <a:rPr dirty="0" err="1" lang="en-US" smtClean="0" sz="2400">
                <a:uFillTx/>
              </a:rPr>
              <a:t>bloking</a:t>
            </a:r>
            <a:r>
              <a:rPr dirty="0" lang="en-US" smtClean="0" sz="2400">
                <a:uFillTx/>
              </a:rPr>
              <a:t> H3 receptors, </a:t>
            </a:r>
            <a:r>
              <a:rPr dirty="0" err="1" lang="en-US" smtClean="0" sz="2400">
                <a:uFillTx/>
              </a:rPr>
              <a:t>Betahistine</a:t>
            </a:r>
            <a:r>
              <a:rPr dirty="0" lang="en-US" smtClean="0" sz="2400">
                <a:uFillTx/>
              </a:rPr>
              <a:t> increases the local concentration of histamine in the inner ear.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514600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By stimulating H</a:t>
            </a:r>
            <a:r>
              <a:rPr baseline="-25000" dirty="0" lang="en-US" smtClean="0" sz="2400">
                <a:uFillTx/>
              </a:rPr>
              <a:t>1</a:t>
            </a:r>
            <a:r>
              <a:rPr dirty="0" lang="en-US" smtClean="0" sz="2400">
                <a:uFillTx/>
              </a:rPr>
              <a:t> receptors located on blood vessels in the inner ear</a:t>
            </a:r>
            <a:r>
              <a:rPr dirty="0" lang="en-US" smtClean="0" sz="2400">
                <a:uFillTx/>
                <a:latin typeface="Calibri"/>
              </a:rPr>
              <a:t>→</a:t>
            </a:r>
            <a:r>
              <a:rPr dirty="0" lang="en-US" smtClean="0" sz="2400">
                <a:uFillTx/>
              </a:rPr>
              <a:t>  local </a:t>
            </a:r>
            <a:r>
              <a:rPr dirty="0" err="1" lang="en-US" smtClean="0" sz="2400">
                <a:uFillTx/>
              </a:rPr>
              <a:t>vasodilation</a:t>
            </a:r>
            <a:r>
              <a:rPr dirty="0" lang="en-US" smtClean="0" sz="2400">
                <a:uFillTx/>
              </a:rPr>
              <a:t> and increased permeability, which helps to reverse the underlying problem of </a:t>
            </a:r>
            <a:r>
              <a:rPr dirty="0" err="1" lang="en-US" smtClean="0" sz="2400">
                <a:uFillTx/>
              </a:rPr>
              <a:t>endolymphatic</a:t>
            </a:r>
            <a:r>
              <a:rPr dirty="0" lang="en-US" smtClean="0" sz="2400">
                <a:uFillTx/>
              </a:rPr>
              <a:t> </a:t>
            </a:r>
            <a:r>
              <a:rPr dirty="0" err="1" lang="en-US" smtClean="0" sz="2400">
                <a:uFillTx/>
              </a:rPr>
              <a:t>hydrops</a:t>
            </a:r>
            <a:r>
              <a:rPr dirty="0" lang="en-US" smtClean="0" sz="2400">
                <a:uFillTx/>
              </a:rPr>
              <a:t>.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It is a structural analog of histamine with weak histamine H</a:t>
            </a:r>
            <a:r>
              <a:rPr dirty="0" lang="en-US" smtClean="0">
                <a:uFillTx/>
              </a:rPr>
              <a:t>1</a:t>
            </a:r>
            <a:r>
              <a:rPr dirty="0" lang="en-US" smtClean="0" sz="2400">
                <a:uFillTx/>
              </a:rPr>
              <a:t> receptor agonist and more potent </a:t>
            </a:r>
            <a:r>
              <a:rPr dirty="0" lang="pt-BR" smtClean="0" sz="2400">
                <a:uFillTx/>
              </a:rPr>
              <a:t>histamine H</a:t>
            </a:r>
            <a:r>
              <a:rPr dirty="0" lang="pt-BR" smtClean="0">
                <a:uFillTx/>
              </a:rPr>
              <a:t>3</a:t>
            </a:r>
            <a:r>
              <a:rPr dirty="0" lang="pt-BR" smtClean="0" sz="2400">
                <a:uFillTx/>
              </a:rPr>
              <a:t> receptor antagonist properties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752600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uFillTx/>
              </a:rPr>
              <a:t>Mehanism</a:t>
            </a:r>
            <a:r>
              <a:rPr dirty="0" lang="en-US" smtClean="0" sz="2800">
                <a:uFillTx/>
              </a:rPr>
              <a:t> of Action:-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uFillTx/>
              </a:rPr>
              <a:t>3-Betahistine</a:t>
            </a:r>
            <a:endParaRPr b="1" dirty="0" lang="en-US" sz="32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8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37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304800" y="3733800"/>
            <a:ext cx="7229475" cy="30099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4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0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91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8"/>
      <p:bldP advAuto="4294967295" animBg="1" grpId="0" spid="9"/>
      <p:bldP advAuto="4294967295" animBg="1" grpId="1" spid="9"/>
      <p:bldP advAuto="4294967295" animBg="1" grpId="0" spid="10"/>
      <p:bldP advAuto="4294967295" animBg="1" grpId="1" spid="10"/>
      <p:bldP advAuto="4294967295" animBg="1" grpId="0" spid="11"/>
      <p:bldP advAuto="4294967295" animBg="1" grpId="1" spid="11"/>
    </p:bld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4495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Hypersensitivity reactions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GIT side effects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9718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Nausea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22860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Headache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ADRs:-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5814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Low protein binding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971800"/>
            <a:ext cx="708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t½= 3-4 hours excreted in urine within 24 hours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28600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Rapidly and completely absorbed. 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371600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Formulated as tablet or oral solution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4572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Pharmacokinetics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TextBox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76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History of peptic ulcer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TextBox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400">
                <a:uFillTx/>
              </a:rPr>
              <a:t>Bronchial asthma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TextBox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286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400">
                <a:uFillTx/>
              </a:rPr>
              <a:t>Phaeochromocytoma</a:t>
            </a:r>
            <a:endParaRPr dirty="0" lang="en-US" sz="24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3716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Contraindications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pheochromocytoma‬‏" id="10242" name="AutoShap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144463"/>
            <a:ext cx="304800" cy="3048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pheochromocytoma‬‏" id="10244" name="AutoShap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-144463"/>
            <a:ext cx="304800" cy="30480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health-pictures.com/images/Pheochromocytoma.jpg" id="10246" name="Picture 6">
            <a:hlinkClick r:id="rId2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410200" y="3505200"/>
            <a:ext cx="3067050" cy="2466975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3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6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2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2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0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3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6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9" nodeType="with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1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2">
                      <p:stCondLst>
                        <p:cond delay="indefinite"/>
                      </p:stCondLst>
                      <p:childTnLst>
                        <p:par>
                          <p:cTn fill="hold" id="1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6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6">
                      <p:stCondLst>
                        <p:cond delay="indefinite"/>
                      </p:stCondLst>
                      <p:childTnLst>
                        <p:par>
                          <p:cTn fill="hold" id="177">
                            <p:stCondLst>
                              <p:cond delay="0"/>
                            </p:stCondLst>
                            <p:childTnLst>
                              <p:par>
                                <p:cTn fill="hold" id="17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8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8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1" spid="4"/>
      <p:bldP advAuto="4294967295" animBg="1" grpId="0" spid="5"/>
      <p:bldP advAuto="4294967295" animBg="1" grpId="1" spid="5"/>
      <p:bldP advAuto="4294967295" animBg="1" grpId="0" spid="6"/>
      <p:bldP advAuto="4294967295" animBg="1" grpId="1" spid="6"/>
      <p:bldP advAuto="4294967295" animBg="1" grpId="0" spid="7"/>
      <p:bldP advAuto="4294967295" animBg="1" grpId="1" spid="7"/>
      <p:bldP advAuto="4294967295" animBg="1" grpId="0" spid="8"/>
      <p:bldP advAuto="4294967295" animBg="1" grpId="1" spid="8"/>
      <p:bldP advAuto="4294967295" animBg="1" grpId="0" spid="9"/>
      <p:bldP advAuto="4294967295" animBg="1" grpId="1" spid="9"/>
      <p:bldP advAuto="4294967295" animBg="1" grpId="0" spid="10"/>
      <p:bldP advAuto="4294967295" animBg="1" grpId="1" spid="10"/>
      <p:bldP advAuto="4294967295" animBg="1" grpId="0" spid="11"/>
      <p:bldP advAuto="4294967295" animBg="1" grpId="1" spid="11"/>
      <p:bldP advAuto="4294967295" animBg="1" grpId="0" spid="12"/>
      <p:bldP advAuto="4294967295" animBg="1" grpId="1" spid="12"/>
      <p:bldP advAuto="4294967295" animBg="1" grpId="0" spid="14"/>
      <p:bldP advAuto="4294967295" animBg="1" grpId="0" spid="16"/>
      <p:bldP advAuto="4294967295" animBg="1" grpId="0" spid="17"/>
    </p:bldLst>
  </p:timing>
</p:sld>
</file>

<file path=ppt/theme/_rels/theme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Foundry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80000"/>
            </a:schemeClr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43137"/>
              </a:srgbClr>
            </a:outerShdw>
          </a:effectLst>
          <a:scene3d>
            <a:camera fov="0" prst="orthographicFront">
              <a:rot lat="0" lon="0" rev="0"/>
            </a:camera>
            <a:lightRig dir="tl" rig="soft">
              <a:rot lat="0" lon="0" rev="20000000"/>
            </a:lightRig>
          </a:scene3d>
          <a:sp3d prstMaterial="matte">
            <a:bevelT h="63500" prst="coolSlant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b="65000" l="67500" r="32500" t="35000"/>
          </a:path>
        </a:gradFill>
        <a:blipFill>
          <a:blip r:embed="rId1">
            <a:duotone>
              <a:schemeClr val="phClr">
                <a:shade val="30000"/>
                <a:satMod val="120000"/>
                <a:tint val="70000"/>
                <a:satMod val="250000"/>
              </a:schemeClr>
              <a:schemeClr val="phClr">
                <a:shade val="30000"/>
                <a:satMod val="120000"/>
                <a:tint val="70000"/>
                <a:satMod val="250000"/>
              </a:schemeClr>
            </a:duotone>
          </a:blip>
          <a:tile algn="t" flip="none" sx="50000" sy="5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16716</TotalTime>
  <Words>947</Words>
  <Application>Microsoft Office PowerPoint</Application>
  <PresentationFormat>On-screen Show (4:3)</PresentationFormat>
  <Paragraphs>181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 Narrow</vt:lpstr>
      <vt:lpstr>Bernard MT Condensed</vt:lpstr>
      <vt:lpstr>Calibri</vt:lpstr>
      <vt:lpstr>Rockwell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Osamah Y. Mohamed</cp:lastModifiedBy>
  <cp:revision>211</cp:revision>
  <dcterms:created xsi:type="dcterms:W3CDTF">2015-09-06T08:58:29Z</dcterms:created>
  <dcterms:modified xsi:type="dcterms:W3CDTF">2020-10-05T05:09:21Z</dcterms:modified>
</cp:coreProperties>
</file>