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1" r:id="rId2"/>
    <p:sldId id="282" r:id="rId3"/>
    <p:sldId id="256" r:id="rId4"/>
    <p:sldId id="259" r:id="rId5"/>
    <p:sldId id="260" r:id="rId6"/>
    <p:sldId id="258" r:id="rId7"/>
    <p:sldId id="257" r:id="rId8"/>
    <p:sldId id="273" r:id="rId9"/>
    <p:sldId id="280" r:id="rId10"/>
    <p:sldId id="281" r:id="rId11"/>
    <p:sldId id="277" r:id="rId12"/>
    <p:sldId id="278" r:id="rId13"/>
    <p:sldId id="279" r:id="rId14"/>
    <p:sldId id="274" r:id="rId15"/>
    <p:sldId id="275" r:id="rId16"/>
    <p:sldId id="276" r:id="rId17"/>
    <p:sldId id="268" r:id="rId18"/>
    <p:sldId id="262" r:id="rId19"/>
    <p:sldId id="266" r:id="rId20"/>
    <p:sldId id="263" r:id="rId21"/>
    <p:sldId id="264" r:id="rId22"/>
    <p:sldId id="265" r:id="rId23"/>
    <p:sldId id="267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96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C030E-B4B7-4841-BB5B-5AAAF839903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7F151-DDC5-427E-BC4B-00EF92C4C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0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7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7E9D44-777C-42E1-89A1-9E0F0B845B70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CAcQjRxqFQoTCN_r2Zr5ucgCFYG9Ggod5b8CHw&amp;url=http://www.wisegeek.com/what-is-goose-flesh.htm&amp;psig=AFQjCNGstwn7lSvh9G93KA2qZuvbvsBHqA&amp;ust=1444636643096929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hyperlink" Target="http://www.google.com.eg/url?sa=i&amp;rct=j&amp;q=&amp;esrc=s&amp;source=images&amp;cd=&amp;cad=rja&amp;uact=8&amp;ved=0CAcQjRxqFQoTCLWtlNWLq8gCFUcwGgodBnIOjQ&amp;url=http://animals.nationalgeographic.com/animals/photos/lions/&amp;psig=AFQjCNFSB1rvhv4HARYFaIRX6jAZ-aCWOg&amp;ust=144412582702916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thdrawal-ease.com/wp-content/uploads/2009/05/receptors_hires.jpg" TargetMode="External"/><Relationship Id="rId7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CAcQjRxqFQoTCOGi4Ojs_ccCFUS6GgodNxUGqg&amp;url=http://www.spinesportshc.com/understanding-neuropathy-finding-solutions-discomforts-causes/&amp;psig=AFQjCNHAwA8NWt6iHq1im_r73GohcumOpA&amp;ust=1442571672587256" TargetMode="Externa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msu-health-6r.wikispaces.com/file/view/opium.jpg/33529899/opium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4419600"/>
            <a:ext cx="7001435" cy="144655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His doctor administered increasing doses </a:t>
            </a:r>
            <a:r>
              <a:rPr lang="en-US" sz="2800" dirty="0">
                <a:solidFill>
                  <a:srgbClr val="FF0000"/>
                </a:solidFill>
              </a:rPr>
              <a:t>of </a:t>
            </a:r>
            <a:r>
              <a:rPr lang="en-US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MORPHINE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that resulted in Freud's death on 23 September 1939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971800"/>
            <a:ext cx="5410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 begged his friend and doctor, Max </a:t>
            </a:r>
            <a:r>
              <a:rPr lang="en-US" sz="2800" dirty="0" err="1" smtClean="0">
                <a:solidFill>
                  <a:srgbClr val="FF0000"/>
                </a:solidFill>
              </a:rPr>
              <a:t>Schur</a:t>
            </a:r>
            <a:r>
              <a:rPr lang="en-US" sz="2800" dirty="0" smtClean="0">
                <a:solidFill>
                  <a:srgbClr val="FF0000"/>
                </a:solidFill>
              </a:rPr>
              <a:t> to relieve him. 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600200"/>
            <a:ext cx="51054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His cancer </a:t>
            </a:r>
            <a:r>
              <a:rPr lang="en-US" sz="2800" dirty="0">
                <a:solidFill>
                  <a:srgbClr val="FF0000"/>
                </a:solidFill>
              </a:rPr>
              <a:t>of the jaw was causing him increasingly severe </a:t>
            </a:r>
            <a:r>
              <a:rPr lang="en-US" sz="3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PAIN</a:t>
            </a:r>
            <a:r>
              <a:rPr lang="en-US" sz="2800" dirty="0" smtClean="0">
                <a:solidFill>
                  <a:srgbClr val="FF0000"/>
                </a:solidFill>
              </a:rPr>
              <a:t> and agony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Sigmund </a:t>
            </a:r>
            <a:r>
              <a:rPr lang="en-US" sz="2800" b="1" dirty="0" smtClean="0">
                <a:solidFill>
                  <a:srgbClr val="FF0000"/>
                </a:solidFill>
              </a:rPr>
              <a:t>Freud,</a:t>
            </a:r>
            <a:r>
              <a:rPr lang="en-US" sz="2800" dirty="0" smtClean="0">
                <a:solidFill>
                  <a:srgbClr val="FF0000"/>
                </a:solidFill>
              </a:rPr>
              <a:t> the </a:t>
            </a:r>
            <a:r>
              <a:rPr lang="en-US" sz="2800" dirty="0">
                <a:solidFill>
                  <a:srgbClr val="FF0000"/>
                </a:solidFill>
              </a:rPr>
              <a:t>father </a:t>
            </a:r>
            <a:r>
              <a:rPr lang="en-US" sz="2800" dirty="0" smtClean="0">
                <a:solidFill>
                  <a:srgbClr val="FF0000"/>
                </a:solidFill>
              </a:rPr>
              <a:t>of psychoanalysis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41098"/>
            <a:ext cx="7467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24001"/>
            <a:ext cx="2381250" cy="266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2438400"/>
            <a:ext cx="5867400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itchFamily="82" charset="0"/>
              </a:rPr>
              <a:t>What effect of morphine caused the death of</a:t>
            </a: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 Sigmund </a:t>
            </a:r>
            <a:r>
              <a:rPr lang="en-US" sz="3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Freud?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304800"/>
            <a:ext cx="7467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itchFamily="82" charset="0"/>
              </a:rPr>
              <a:t>A CASE OF OVERDOSE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2667000"/>
            <a:ext cx="38862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lgerian" pitchFamily="82" charset="0"/>
              </a:rPr>
              <a:t>Euthenasia</a:t>
            </a:r>
            <a:endParaRPr lang="en-US" sz="36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2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" y="3505200"/>
            <a:ext cx="5943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 3"/>
              </a:rPr>
              <a:t>Binding to </a:t>
            </a:r>
            <a:r>
              <a:rPr lang="en-US" sz="2800" b="1" dirty="0" smtClean="0">
                <a:solidFill>
                  <a:srgbClr val="FF0000"/>
                </a:solidFill>
                <a:sym typeface="Wingdings 3"/>
              </a:rPr>
              <a:t>postsynaptic receptors 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opening of K channels neuronal excitability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5867400" cy="142603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</a:rPr>
              <a:t>Binding to presynaptic opioid receptors coupled to </a:t>
            </a:r>
            <a:r>
              <a:rPr lang="en-US" sz="2800" b="1" dirty="0" err="1">
                <a:solidFill>
                  <a:srgbClr val="FF0000"/>
                </a:solidFill>
              </a:rPr>
              <a:t>Gi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 AC &amp; </a:t>
            </a:r>
            <a:r>
              <a:rPr lang="en-US" sz="2800" b="1" dirty="0" err="1">
                <a:solidFill>
                  <a:srgbClr val="FF0000"/>
                </a:solidFill>
                <a:sym typeface="Wingdings 3"/>
              </a:rPr>
              <a:t>cAMP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  voltage-gated  Ca</a:t>
            </a:r>
            <a:r>
              <a:rPr lang="en-US" sz="2800" b="1" baseline="30000" dirty="0">
                <a:solidFill>
                  <a:srgbClr val="FF0000"/>
                </a:solidFill>
                <a:sym typeface="Wingdings 3"/>
              </a:rPr>
              <a:t>2+ 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 channels  excitatory transmitter.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659940"/>
            <a:ext cx="4724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Mechanism of action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36" y="172824"/>
            <a:ext cx="6629400" cy="65013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618" y="172824"/>
            <a:ext cx="6019800" cy="65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5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1" y="3048000"/>
            <a:ext cx="4800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Depression of cough reflexes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362200"/>
            <a:ext cx="479611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Respiratory depression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752600"/>
            <a:ext cx="1676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Euphoria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219200"/>
            <a:ext cx="4800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Analgesia [in acute &amp; chronic pain</a:t>
            </a:r>
            <a:r>
              <a:rPr lang="en-US" sz="2800" b="1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0" y="228600"/>
            <a:ext cx="5943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Pharmacodynamic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 Actions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3581400"/>
            <a:ext cx="4800599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</a:pPr>
            <a:r>
              <a:rPr lang="en-US" sz="2800" dirty="0">
                <a:solidFill>
                  <a:srgbClr val="FF0000"/>
                </a:solidFill>
              </a:rPr>
              <a:t>Nausea &amp; vomiting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  CRTZ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1148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Pin point pupil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486400"/>
            <a:ext cx="8476130" cy="11426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-Effects </a:t>
            </a:r>
            <a:r>
              <a:rPr lang="en-US" sz="2800" dirty="0">
                <a:solidFill>
                  <a:srgbClr val="FF0000"/>
                </a:solidFill>
              </a:rPr>
              <a:t>on GIT:-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in tone motility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severe constipation </a:t>
            </a:r>
            <a:endParaRPr lang="en-US" sz="2800" dirty="0">
              <a:solidFill>
                <a:srgbClr val="FF0000"/>
              </a:solidFill>
              <a:sym typeface="Symbol" pitchFamily="18" charset="2"/>
            </a:endParaRPr>
          </a:p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-Contraction of gall bladder +constriction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of biliary sphincter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pressure in the </a:t>
            </a:r>
            <a:r>
              <a:rPr lang="en-US" sz="2800" dirty="0" err="1" smtClean="0">
                <a:solidFill>
                  <a:srgbClr val="FF0000"/>
                </a:solidFill>
                <a:sym typeface="Symbol" pitchFamily="18" charset="2"/>
              </a:rPr>
              <a:t>biliary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 tract </a:t>
            </a:r>
            <a:endParaRPr lang="en-US" sz="28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4724400"/>
            <a:ext cx="4724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Releases histamine from mast cells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19200"/>
            <a:ext cx="3429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514600"/>
            <a:ext cx="2286000" cy="176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52400" y="304800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:p14="http://schemas.microsoft.com/office/powerpoint/2010/main" val="221269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2" grpId="0" animBg="1"/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6172200"/>
            <a:ext cx="8534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Psychological dependence </a:t>
            </a:r>
            <a:r>
              <a:rPr lang="en-US" sz="2800" dirty="0">
                <a:solidFill>
                  <a:srgbClr val="FF0000"/>
                </a:solidFill>
              </a:rPr>
              <a:t>lasting for months / years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 </a:t>
            </a:r>
            <a:r>
              <a:rPr lang="en-US" sz="2800" dirty="0">
                <a:solidFill>
                  <a:srgbClr val="FF0000"/>
                </a:solidFill>
              </a:rPr>
              <a:t> craving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724400"/>
            <a:ext cx="5367618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Lasting </a:t>
            </a:r>
            <a:r>
              <a:rPr lang="en-US" sz="2800" b="1" dirty="0">
                <a:solidFill>
                  <a:srgbClr val="FF0000"/>
                </a:solidFill>
              </a:rPr>
              <a:t>for a few </a:t>
            </a:r>
            <a:r>
              <a:rPr lang="en-US" sz="2800" b="1" dirty="0" smtClean="0">
                <a:solidFill>
                  <a:srgbClr val="FF0000"/>
                </a:solidFill>
              </a:rPr>
              <a:t>days(8-10 days) </a:t>
            </a:r>
            <a:r>
              <a:rPr lang="en-US" sz="2800" b="1" dirty="0">
                <a:solidFill>
                  <a:srgbClr val="FF0000"/>
                </a:solidFill>
              </a:rPr>
              <a:t>in form of 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 </a:t>
            </a:r>
            <a:r>
              <a:rPr lang="en-US" sz="2800" b="1" dirty="0">
                <a:solidFill>
                  <a:srgbClr val="FF0000"/>
                </a:solidFill>
              </a:rPr>
              <a:t>body ache, insomnia, diarrhea, goose flesh, lacrimation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124200"/>
            <a:ext cx="534240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Physical </a:t>
            </a:r>
            <a:r>
              <a:rPr lang="en-US" sz="28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dependence:-</a:t>
            </a:r>
          </a:p>
          <a:p>
            <a:pPr lvl="0"/>
            <a:r>
              <a:rPr lang="en-US" sz="2800" b="1" spc="-40" dirty="0">
                <a:solidFill>
                  <a:srgbClr val="FF0000"/>
                </a:solidFill>
              </a:rPr>
              <a:t>Withdrawal manifes</a:t>
            </a:r>
            <a:r>
              <a:rPr lang="en-US" sz="2800" b="1" dirty="0">
                <a:solidFill>
                  <a:srgbClr val="FF0000"/>
                </a:solidFill>
              </a:rPr>
              <a:t>tations develops upon stoppage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659940"/>
            <a:ext cx="5486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spc="-40" dirty="0">
                <a:solidFill>
                  <a:srgbClr val="FF0000"/>
                </a:solidFill>
                <a:latin typeface="Algerian" panose="04020705040A02060702" pitchFamily="82" charset="0"/>
              </a:rPr>
              <a:t>TOLERANCE &amp; DEPENDENCE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4" name="Picture 5" descr="bxp271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2971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81000" y="3581400"/>
            <a:ext cx="5410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Tolerance develops to respiratory depression, analgesia, euphoria and sedation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2362200"/>
            <a:ext cx="534240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Tolerance occurs rapidly with </a:t>
            </a:r>
            <a:r>
              <a:rPr lang="en-GB" sz="2800" dirty="0" err="1" smtClean="0">
                <a:solidFill>
                  <a:srgbClr val="FF0000"/>
                </a:solidFill>
              </a:rPr>
              <a:t>opioids</a:t>
            </a:r>
            <a:r>
              <a:rPr lang="en-GB" sz="2800" dirty="0" smtClean="0">
                <a:solidFill>
                  <a:srgbClr val="FF0000"/>
                </a:solidFill>
              </a:rPr>
              <a:t> (with morphine 12–24 hours)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2362200"/>
            <a:ext cx="2819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spc="-4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DEPENDENCE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600200"/>
            <a:ext cx="2514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spc="-4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TOLERANCE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9698" name="AutoShape 2" descr="Image result for goose fles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Image result for goose fles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2" name="Picture 6" descr="http://images.wisegeek.com/close-view-of-goosebump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457200"/>
            <a:ext cx="1657350" cy="1143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28600" y="0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:p14="http://schemas.microsoft.com/office/powerpoint/2010/main" val="196950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33400" y="2286000"/>
            <a:ext cx="5867400" cy="120802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It is slowly &amp; erratically absorbed </a:t>
            </a:r>
            <a:r>
              <a:rPr lang="en-US" sz="2800" dirty="0" smtClean="0">
                <a:solidFill>
                  <a:srgbClr val="FF0000"/>
                </a:solidFill>
              </a:rPr>
              <a:t>orally (bioavailability 20-40%). </a:t>
            </a:r>
            <a:endParaRPr lang="en-US" sz="2800" dirty="0">
              <a:solidFill>
                <a:srgbClr val="FF0000"/>
              </a:solidFill>
            </a:endParaRPr>
          </a:p>
          <a:p>
            <a:pPr lvl="0" indent="-342900">
              <a:lnSpc>
                <a:spcPts val="29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-Medically  </a:t>
            </a:r>
            <a:r>
              <a:rPr lang="en-US" sz="2800" dirty="0">
                <a:solidFill>
                  <a:srgbClr val="FF0000"/>
                </a:solidFill>
              </a:rPr>
              <a:t>given by </a:t>
            </a:r>
            <a:r>
              <a:rPr lang="en-US" sz="2800" dirty="0" smtClean="0">
                <a:solidFill>
                  <a:srgbClr val="FF0000"/>
                </a:solidFill>
              </a:rPr>
              <a:t>SC, IM </a:t>
            </a:r>
            <a:r>
              <a:rPr lang="en-US" sz="2800" dirty="0">
                <a:solidFill>
                  <a:srgbClr val="FF0000"/>
                </a:solidFill>
              </a:rPr>
              <a:t>or IV injection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1676400" cy="47897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t ½ is 2-3h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685800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Pharmacokinetics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4724400"/>
            <a:ext cx="5638800" cy="122277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Undergoes </a:t>
            </a:r>
            <a:r>
              <a:rPr lang="en-US" sz="2800" dirty="0" err="1">
                <a:solidFill>
                  <a:srgbClr val="FF0000"/>
                </a:solidFill>
              </a:rPr>
              <a:t>enterohepatic</a:t>
            </a:r>
            <a:r>
              <a:rPr lang="en-US" sz="2800" dirty="0">
                <a:solidFill>
                  <a:srgbClr val="FF0000"/>
                </a:solidFill>
              </a:rPr>
              <a:t> recycling, 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0">
              <a:lnSpc>
                <a:spcPts val="29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-crosses BBB</a:t>
            </a:r>
          </a:p>
          <a:p>
            <a:pPr lvl="0">
              <a:lnSpc>
                <a:spcPts val="29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-</a:t>
            </a:r>
            <a:r>
              <a:rPr lang="en-US" sz="2800" dirty="0" smtClean="0">
                <a:solidFill>
                  <a:srgbClr val="FF0000"/>
                </a:solidFill>
              </a:rPr>
              <a:t>crosses </a:t>
            </a:r>
            <a:r>
              <a:rPr lang="en-US" sz="2800" dirty="0">
                <a:solidFill>
                  <a:srgbClr val="FF0000"/>
                </a:solidFill>
              </a:rPr>
              <a:t>placenta.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3733800"/>
            <a:ext cx="4572000" cy="85087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Metabolized by conjugation with </a:t>
            </a:r>
            <a:r>
              <a:rPr lang="en-US" sz="2800" dirty="0" err="1" smtClean="0">
                <a:solidFill>
                  <a:srgbClr val="FF0000"/>
                </a:solidFill>
              </a:rPr>
              <a:t>glucuronic</a:t>
            </a:r>
            <a:r>
              <a:rPr lang="en-US" sz="2800" dirty="0" smtClean="0">
                <a:solidFill>
                  <a:srgbClr val="FF0000"/>
                </a:solidFill>
              </a:rPr>
              <a:t> acid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 l="8994" t="5680" r="4660" b="69704"/>
          <a:stretch>
            <a:fillRect/>
          </a:stretch>
        </p:blipFill>
        <p:spPr bwMode="auto">
          <a:xfrm>
            <a:off x="2286000" y="1524000"/>
            <a:ext cx="6858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371600"/>
            <a:ext cx="39624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28600" y="152400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:p14="http://schemas.microsoft.com/office/powerpoint/2010/main" val="149451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4876800"/>
            <a:ext cx="4867835" cy="81047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Non painful </a:t>
            </a:r>
            <a:r>
              <a:rPr lang="en-US" sz="2800" dirty="0" err="1" smtClean="0">
                <a:solidFill>
                  <a:srgbClr val="FF0000"/>
                </a:solidFill>
                <a:latin typeface="Arial Narrow" pitchFamily="34" charset="0"/>
              </a:rPr>
              <a:t>coditions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 e.g. heart failure (to relieve distress)</a:t>
            </a:r>
            <a:endParaRPr lang="en-US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267200"/>
            <a:ext cx="4796118" cy="45140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Myocardial ischemia</a:t>
            </a:r>
            <a:endParaRPr lang="en-US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581400"/>
            <a:ext cx="4800600" cy="45140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Acute pulmonary edema</a:t>
            </a:r>
            <a:endParaRPr lang="en-US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447800"/>
            <a:ext cx="4728882" cy="188769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CONTROL PAIN; cancer pain, severe burns, trauma</a:t>
            </a:r>
          </a:p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Severe 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visceral pain (not renal/biliary </a:t>
            </a:r>
            <a:r>
              <a:rPr lang="en-US" sz="2800" dirty="0" err="1">
                <a:solidFill>
                  <a:srgbClr val="FF0000"/>
                </a:solidFill>
                <a:latin typeface="Arial Narrow" pitchFamily="34" charset="0"/>
              </a:rPr>
              <a:t>colics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, acute pancreatitis 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228600"/>
            <a:ext cx="448683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Clinical Indications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1" y="5943600"/>
            <a:ext cx="4800599" cy="45140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Arial Narrow" pitchFamily="34" charset="0"/>
              </a:rPr>
              <a:t>Preanesthetic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 medication</a:t>
            </a:r>
            <a:endParaRPr lang="en-US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990600"/>
            <a:ext cx="3514724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" y="304800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295400"/>
            <a:ext cx="34623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294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8288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88577" y="3850594"/>
            <a:ext cx="4769223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N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ausia,vomiting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576" y="3104535"/>
            <a:ext cx="479611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tching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622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espiratory depression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600200"/>
            <a:ext cx="4724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onstipation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659940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953" y="5450768"/>
            <a:ext cx="4800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s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edation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953" y="4650681"/>
            <a:ext cx="4800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C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onstricted pupil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3911887" y="3555713"/>
            <a:ext cx="434340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ntique Olive Compact" pitchFamily="34" charset="0"/>
              </a:rPr>
              <a:t>   C  r  I  n  c  s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ntique Olive Compac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304800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:p14="http://schemas.microsoft.com/office/powerpoint/2010/main" val="404349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545548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4114800"/>
            <a:ext cx="6544236" cy="8284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Elderly are </a:t>
            </a:r>
            <a:r>
              <a:rPr lang="en-US" sz="2800" dirty="0" smtClean="0">
                <a:solidFill>
                  <a:srgbClr val="FF0000"/>
                </a:solidFill>
              </a:rPr>
              <a:t>more sensitive; </a:t>
            </a:r>
            <a:r>
              <a:rPr lang="en-US" sz="2800" dirty="0" smtClean="0">
                <a:solidFill>
                  <a:srgbClr val="FF0000"/>
                </a:solidFill>
                <a:sym typeface="Wingdings 3"/>
              </a:rPr>
              <a:t></a:t>
            </a:r>
            <a:r>
              <a:rPr lang="en-US" sz="2800" dirty="0">
                <a:solidFill>
                  <a:srgbClr val="FF0000"/>
                </a:solidFill>
              </a:rPr>
              <a:t>metabolism, lean </a:t>
            </a:r>
            <a:r>
              <a:rPr lang="en-US" sz="2800" dirty="0" smtClean="0">
                <a:solidFill>
                  <a:srgbClr val="FF0000"/>
                </a:solidFill>
              </a:rPr>
              <a:t>body </a:t>
            </a:r>
            <a:r>
              <a:rPr lang="en-US" sz="2800" dirty="0">
                <a:solidFill>
                  <a:srgbClr val="FF0000"/>
                </a:solidFill>
              </a:rPr>
              <a:t>mass </a:t>
            </a:r>
            <a:r>
              <a:rPr lang="en-US" sz="2800" dirty="0" smtClean="0">
                <a:solidFill>
                  <a:srgbClr val="FF0000"/>
                </a:solidFill>
              </a:rPr>
              <a:t>&amp;</a:t>
            </a:r>
            <a:r>
              <a:rPr lang="en-US" sz="2800" dirty="0" smtClean="0">
                <a:solidFill>
                  <a:srgbClr val="FF0000"/>
                </a:solidFill>
                <a:sym typeface="Wingdings 3"/>
              </a:rPr>
              <a:t> 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renal function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3200400"/>
            <a:ext cx="5181600" cy="46935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err="1" smtClean="0">
                <a:solidFill>
                  <a:srgbClr val="FF0000"/>
                </a:solidFill>
              </a:rPr>
              <a:t>Biliary</a:t>
            </a:r>
            <a:r>
              <a:rPr lang="en-US" sz="2800" dirty="0" smtClean="0">
                <a:solidFill>
                  <a:srgbClr val="FF0000"/>
                </a:solidFill>
              </a:rPr>
              <a:t> colic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251142"/>
            <a:ext cx="4800600" cy="8284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BRONCHIAL ASTHMA or impaired pulmonary function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46935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HEAD INJURY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0400" y="228600"/>
            <a:ext cx="3962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Contrindications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5029200"/>
            <a:ext cx="4800600" cy="46935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With MAOIs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5655107"/>
            <a:ext cx="8382000" cy="8284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Not given </a:t>
            </a:r>
            <a:r>
              <a:rPr lang="en-US" sz="2800" dirty="0" smtClean="0">
                <a:solidFill>
                  <a:srgbClr val="FF0000"/>
                </a:solidFill>
              </a:rPr>
              <a:t>to infants</a:t>
            </a:r>
            <a:r>
              <a:rPr lang="en-US" sz="2800" dirty="0">
                <a:solidFill>
                  <a:srgbClr val="FF0000"/>
                </a:solidFill>
              </a:rPr>
              <a:t>, neonates or during child birth</a:t>
            </a:r>
            <a:r>
              <a:rPr lang="en-US" sz="2800" dirty="0">
                <a:solidFill>
                  <a:srgbClr val="FF0000"/>
                </a:solidFill>
                <a:sym typeface="Wingdings 3"/>
              </a:rPr>
              <a:t> </a:t>
            </a:r>
            <a:r>
              <a:rPr lang="en-US" sz="2800" dirty="0" smtClean="0">
                <a:solidFill>
                  <a:srgbClr val="FF0000"/>
                </a:solidFill>
                <a:sym typeface="Wingdings 3"/>
              </a:rPr>
              <a:t></a:t>
            </a:r>
            <a:r>
              <a:rPr lang="en-US" sz="2800" dirty="0" smtClean="0">
                <a:solidFill>
                  <a:srgbClr val="FF0000"/>
                </a:solidFill>
              </a:rPr>
              <a:t>conjugating </a:t>
            </a:r>
            <a:r>
              <a:rPr lang="en-US" sz="2800" dirty="0">
                <a:solidFill>
                  <a:srgbClr val="FF0000"/>
                </a:solidFill>
              </a:rPr>
              <a:t>capacity </a:t>
            </a:r>
            <a:r>
              <a:rPr lang="en-US" sz="2800" dirty="0">
                <a:solidFill>
                  <a:srgbClr val="FF0000"/>
                </a:solidFill>
                <a:sym typeface="Wingdings 3"/>
              </a:rPr>
              <a:t>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accumulate </a:t>
            </a:r>
            <a:r>
              <a:rPr lang="en-US" sz="2800" dirty="0">
                <a:solidFill>
                  <a:srgbClr val="FF0000"/>
                </a:solidFill>
                <a:sym typeface="Wingdings 3"/>
              </a:rPr>
              <a:t> 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respiratory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304800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:p14="http://schemas.microsoft.com/office/powerpoint/2010/main" val="333499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" y="3733800"/>
            <a:ext cx="4796118" cy="7848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in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mild &amp;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moderate pain, cough, diarrhea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2810406"/>
            <a:ext cx="4800600" cy="4385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Dependence &lt; morphine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4385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Agonist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0" y="659940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codeine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2" name="Picture 6" descr="http://www.opioids.com/afghanistan/opium-popp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4495800"/>
            <a:ext cx="1981200" cy="231495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447800"/>
            <a:ext cx="28289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738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1752600"/>
            <a:ext cx="1828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Indications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446923"/>
            <a:ext cx="4796118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Can be given orally;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more oral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bioavail</a:t>
            </a: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ability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5146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Inhibits also NE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&amp;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5HT reuptake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447800"/>
            <a:ext cx="4876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Synthetic, </a:t>
            </a: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agonist 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less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potent than morphine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659940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TRAMADOL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886200"/>
            <a:ext cx="4816288" cy="175945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-Seizures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(not in epileptics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), Nausea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, Dry mouth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Dizziness , Sedation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-Less 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adverse  effects on respiratory &amp;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C.V.S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590800"/>
            <a:ext cx="1828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429000"/>
            <a:ext cx="4800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-Mild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- moderate acute &amp; chronic visceral pain </a:t>
            </a:r>
            <a:endParaRPr lang="en-US" sz="2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-During  labor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447800"/>
            <a:ext cx="34290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049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4953000"/>
            <a:ext cx="5172635" cy="7591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514350">
              <a:lnSpc>
                <a:spcPts val="26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Has atropine –like action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(Smooth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muscle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relaxant)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276600"/>
            <a:ext cx="6172200" cy="7591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514350">
              <a:lnSpc>
                <a:spcPts val="26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Less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analgesic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constipating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depressant 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on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faetal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respiration than morphine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514600"/>
            <a:ext cx="194982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actions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5105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indent="-342900"/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Synthetic 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more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effective </a:t>
            </a:r>
            <a:r>
              <a:rPr lang="en-US" sz="2800" b="1" dirty="0">
                <a:solidFill>
                  <a:srgbClr val="FF0000"/>
                </a:solidFill>
                <a:latin typeface="Symbol" pitchFamily="18" charset="2"/>
              </a:rPr>
              <a:t>k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agonist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659940"/>
            <a:ext cx="4648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Pethidine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(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mepridine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)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715000"/>
            <a:ext cx="6248400" cy="43306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Tolerance &amp; Addiction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4114800"/>
            <a:ext cx="6324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As in morphine but not in cough &amp; diarrhea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3200400"/>
            <a:ext cx="289560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indications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267200"/>
            <a:ext cx="4800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514350">
              <a:lnSpc>
                <a:spcPts val="26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No  cough  suppressant effect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5257800"/>
            <a:ext cx="73152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in obstetric analgesia (No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resp.)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5867400"/>
            <a:ext cx="6400800" cy="7591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in severe visceral pain; renal &amp;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biliary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Arial Narrow" pitchFamily="34" charset="0"/>
              </a:rPr>
              <a:t>colics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(sm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. relaxant)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4495800"/>
            <a:ext cx="7315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Tremors, Convulsions, Hyperthermia, Hypotension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3886200"/>
            <a:ext cx="1649507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4648200"/>
            <a:ext cx="7086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Preanaesthetic</a:t>
            </a:r>
            <a:r>
              <a:rPr lang="en-US" sz="2800" b="1"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en-US" sz="2800" b="1" smtClean="0">
                <a:solidFill>
                  <a:srgbClr val="FF0000"/>
                </a:solidFill>
                <a:latin typeface="Arial Narrow" pitchFamily="34" charset="0"/>
              </a:rPr>
              <a:t>medication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5181600"/>
            <a:ext cx="62484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Blurred vision, Dry mouth, Urine retention</a:t>
            </a:r>
          </a:p>
        </p:txBody>
      </p:sp>
    </p:spTree>
    <p:extLst>
      <p:ext uri="{BB962C8B-B14F-4D97-AF65-F5344CB8AC3E}">
        <p14:creationId xmlns:p14="http://schemas.microsoft.com/office/powerpoint/2010/main" val="175873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4" grpId="0" animBg="1"/>
      <p:bldP spid="12" grpId="0" animBg="1"/>
      <p:bldP spid="12" grpId="1" animBg="1"/>
      <p:bldP spid="13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  <p:bldP spid="20" grpId="1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00" y="3581400"/>
            <a:ext cx="6010835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Detail on the mechanism of action, pharmacokinetics and </a:t>
            </a:r>
            <a:r>
              <a:rPr lang="en-TT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pharmacodynamic</a:t>
            </a:r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effects of morphine and its synthetic derivatives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164" y="2370811"/>
            <a:ext cx="601083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Categorize the different classes of drugs used to relieve pain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524000"/>
            <a:ext cx="1295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  <a:latin typeface="Algerian" pitchFamily="82" charset="0"/>
              </a:rPr>
              <a:t>ilos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18" y="451836"/>
            <a:ext cx="761103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638800"/>
            <a:ext cx="6024281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Hints on the properties and clinical uses of morphine antagonists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143000"/>
            <a:ext cx="350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4724400"/>
            <a:ext cx="4876800" cy="74424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In combination with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droperidol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as NEUROLEPTANALGESIA</a:t>
            </a:r>
            <a:endParaRPr lang="en-US" sz="2800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810000"/>
            <a:ext cx="5235389" cy="73353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To induce &amp; maintain anesthesia in poor-risk patients [stabilizing heart.]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2819400"/>
            <a:ext cx="4648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Analgesic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supplement during anesthesia,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(IV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or </a:t>
            </a:r>
            <a:r>
              <a:rPr lang="en-US" sz="2800" b="1" dirty="0" err="1" smtClean="0">
                <a:solidFill>
                  <a:srgbClr val="FF0000"/>
                </a:solidFill>
                <a:latin typeface="Arial Narrow" pitchFamily="34" charset="0"/>
              </a:rPr>
              <a:t>intrathecal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)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676400"/>
            <a:ext cx="5105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indent="-342900"/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Synthetic, </a:t>
            </a:r>
            <a:r>
              <a:rPr lang="en-US" sz="2800" b="1" dirty="0">
                <a:solidFill>
                  <a:srgbClr val="FF0000"/>
                </a:solidFill>
                <a:latin typeface="Symbol" pitchFamily="18" charset="2"/>
              </a:rPr>
              <a:t>m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agonist,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more potent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than </a:t>
            </a:r>
            <a:r>
              <a:rPr lang="en-US" sz="2800" b="1" dirty="0" err="1" smtClean="0">
                <a:solidFill>
                  <a:srgbClr val="FF0000"/>
                </a:solidFill>
                <a:latin typeface="Arial Narrow" pitchFamily="34" charset="0"/>
              </a:rPr>
              <a:t>pethidine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&amp; morphine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7000" y="228600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Fentanyl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2743200"/>
            <a:ext cx="1524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3733800"/>
            <a:ext cx="4648199" cy="127214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Respiratory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depression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(most serious) </a:t>
            </a:r>
          </a:p>
          <a:p>
            <a:pPr>
              <a:lnSpc>
                <a:spcPts val="23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CV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effects are less. </a:t>
            </a:r>
            <a:endParaRPr lang="en-US" sz="2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Bradycardia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may still occur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5562600"/>
            <a:ext cx="4876800" cy="105413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In cancer pain &amp; severe postoperative pain;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(transdermal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patch changed every 72 </a:t>
            </a:r>
            <a:r>
              <a:rPr lang="en-US" sz="2800" b="1" dirty="0" err="1" smtClean="0">
                <a:solidFill>
                  <a:srgbClr val="FF0000"/>
                </a:solidFill>
                <a:latin typeface="Arial Narrow" pitchFamily="34" charset="0"/>
              </a:rPr>
              <a:t>hrs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). 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" y="1905000"/>
            <a:ext cx="3352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76400"/>
            <a:ext cx="3095625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http://images.nationalgeographic.com/wpf/media-live/photos/000/004/cache/asian-lion-sleeping_452_600x45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057400"/>
            <a:ext cx="3121025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851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 animBg="1"/>
      <p:bldP spid="15" grpId="0" animBg="1"/>
      <p:bldP spid="16" grpId="0" animBg="1"/>
      <p:bldP spid="16" grpId="1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1676400"/>
            <a:ext cx="479611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to treat opioid withdrawal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2766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t½ 55 h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76400"/>
            <a:ext cx="4114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Weaker synth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eti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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agonist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3553" y="430446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METHADONE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2362200"/>
            <a:ext cx="7587166" cy="83612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</a:pPr>
            <a:r>
              <a:rPr lang="en-US" sz="2800" b="1" dirty="0">
                <a:solidFill>
                  <a:srgbClr val="FF0000"/>
                </a:solidFill>
                <a:latin typeface="Calibri"/>
                <a:sym typeface="Wingdings 3"/>
              </a:rPr>
              <a:t>In non addicts, it causes tolerance &amp; dependence but not as severe as that of morphine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66800" y="3200400"/>
            <a:ext cx="3352800" cy="2438400"/>
            <a:chOff x="870352" y="2057401"/>
            <a:chExt cx="3352800" cy="2438400"/>
          </a:xfrm>
        </p:grpSpPr>
        <p:pic>
          <p:nvPicPr>
            <p:cNvPr id="13" name="Picture 2" descr="C:\Users\Administrator\Pictures\Picture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0352" y="2057401"/>
              <a:ext cx="3352800" cy="24384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990600" y="2286000"/>
              <a:ext cx="1371600" cy="369332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>
              <a:solidFill>
                <a:srgbClr val="FFCC6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An ADDICT</a:t>
              </a:r>
            </a:p>
          </p:txBody>
        </p:sp>
      </p:grpSp>
      <p:pic>
        <p:nvPicPr>
          <p:cNvPr id="16" name="Picture 15" descr="Suboxone Mechanism of Action">
            <a:hlinkClick r:id="rId3" tooltip="How Suboxone Works"/>
          </p:cNvPr>
          <p:cNvPicPr>
            <a:picLocks noChangeAspect="1" noChangeArrowheads="1"/>
          </p:cNvPicPr>
          <p:nvPr/>
        </p:nvPicPr>
        <p:blipFill>
          <a:blip r:embed="rId4" cstate="print"/>
          <a:srcRect l="52243" t="11628" r="7636" b="66307"/>
          <a:stretch>
            <a:fillRect/>
          </a:stretch>
        </p:blipFill>
        <p:spPr bwMode="auto">
          <a:xfrm>
            <a:off x="4953000" y="3200400"/>
            <a:ext cx="3452388" cy="2438400"/>
          </a:xfrm>
          <a:prstGeom prst="rect">
            <a:avLst/>
          </a:prstGeom>
          <a:noFill/>
        </p:spPr>
      </p:pic>
      <p:pic>
        <p:nvPicPr>
          <p:cNvPr id="21" name="Picture 3" descr="C:\Users\Administrator\Pictures\Picture4.bmp"/>
          <p:cNvPicPr>
            <a:picLocks noChangeAspect="1" noChangeArrowheads="1"/>
          </p:cNvPicPr>
          <p:nvPr/>
        </p:nvPicPr>
        <p:blipFill>
          <a:blip r:embed="rId5" cstate="print"/>
          <a:srcRect r="3068" b="2847"/>
          <a:stretch>
            <a:fillRect/>
          </a:stretch>
        </p:blipFill>
        <p:spPr bwMode="auto">
          <a:xfrm>
            <a:off x="533400" y="3962400"/>
            <a:ext cx="7913076" cy="289560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200400"/>
            <a:ext cx="35147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3200400"/>
            <a:ext cx="34956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404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524000" y="488138"/>
            <a:ext cx="5257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Opioid antagonists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400" y="1600200"/>
            <a:ext cx="5257800" cy="4876800"/>
            <a:chOff x="990600" y="838200"/>
            <a:chExt cx="6324600" cy="4876800"/>
          </a:xfrm>
        </p:grpSpPr>
        <p:pic>
          <p:nvPicPr>
            <p:cNvPr id="13" name="Picture 4" descr="http://issues05.emcdda.europa.eu/en/images/bupfig01-e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838200"/>
              <a:ext cx="6324600" cy="4876800"/>
            </a:xfrm>
            <a:prstGeom prst="rect">
              <a:avLst/>
            </a:prstGeom>
            <a:noFill/>
          </p:spPr>
        </p:pic>
        <p:sp>
          <p:nvSpPr>
            <p:cNvPr id="15" name="Rectangle 14"/>
            <p:cNvSpPr/>
            <p:nvPr/>
          </p:nvSpPr>
          <p:spPr>
            <a:xfrm>
              <a:off x="3487660" y="987085"/>
              <a:ext cx="1694695" cy="4642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2900"/>
                </a:lnSpc>
                <a:defRPr/>
              </a:pPr>
              <a:r>
                <a:rPr lang="en-US" sz="2800" b="1" dirty="0" err="1" smtClean="0">
                  <a:ln w="12700">
                    <a:solidFill>
                      <a:srgbClr val="EEECE1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Nalorphine</a:t>
              </a:r>
              <a:endParaRPr lang="en-US" sz="2800" b="1" dirty="0" smtClean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79253" y="987085"/>
              <a:ext cx="1447832" cy="4642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2900"/>
                </a:lnSpc>
                <a:defRPr/>
              </a:pPr>
              <a:r>
                <a:rPr lang="en-US" sz="2800" b="1" dirty="0" err="1" smtClean="0">
                  <a:ln w="12700">
                    <a:solidFill>
                      <a:srgbClr val="EEECE1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Symbol" pitchFamily="18" charset="2"/>
                </a:rPr>
                <a:t>Naloxone</a:t>
              </a:r>
              <a:endParaRPr lang="en-US" sz="2800" b="1" dirty="0" smtClean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38090" y="928095"/>
              <a:ext cx="1475084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n w="12700">
                    <a:solidFill>
                      <a:srgbClr val="EEECE1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Morphine</a:t>
              </a:r>
              <a:endParaRPr lang="en-US" sz="2800" b="1" dirty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600200"/>
            <a:ext cx="3276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45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3810000"/>
            <a:ext cx="4648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Effect lasts only for 2-4 hours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743200"/>
            <a:ext cx="5939118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To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reverse the effect of analgesia on the respiration of the new born baby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600200"/>
            <a:ext cx="5867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Used to treat respiratory depression caused by opioid overdose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838200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Pure opioid antagonist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28600"/>
            <a:ext cx="2590800" cy="4642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Naloxone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715000"/>
            <a:ext cx="5867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Very similar to naloxone but with longer duration of action [t½=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10h]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4419600"/>
            <a:ext cx="5867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indent="-342900">
              <a:defRPr/>
            </a:pP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Precipitates withdrawal syndrome in addicts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5105400"/>
            <a:ext cx="4800600" cy="4642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Naltrexone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28600"/>
            <a:ext cx="25622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733800"/>
            <a:ext cx="2438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656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57200" y="4876800"/>
            <a:ext cx="58674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The interaction with the </a:t>
            </a:r>
            <a:r>
              <a:rPr lang="en-US" sz="2800" dirty="0" err="1" smtClean="0">
                <a:solidFill>
                  <a:srgbClr val="FF0000"/>
                </a:solidFill>
                <a:sym typeface="Symbol" pitchFamily="18" charset="2"/>
              </a:rPr>
              <a:t>nociceptin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 receptor blocks the abuse and dependence-related side effects</a:t>
            </a:r>
            <a:endParaRPr lang="en-US" sz="28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124200"/>
            <a:ext cx="52578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A </a:t>
            </a:r>
            <a:r>
              <a:rPr lang="en-US" sz="2800" dirty="0" err="1" smtClean="0">
                <a:solidFill>
                  <a:srgbClr val="FF0000"/>
                </a:solidFill>
                <a:sym typeface="Symbol" pitchFamily="18" charset="2"/>
              </a:rPr>
              <a:t>bifunctional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 analgesic , acting as an agonist  at both the μ-</a:t>
            </a:r>
            <a:r>
              <a:rPr lang="en-US" sz="2800" dirty="0" err="1" smtClean="0">
                <a:solidFill>
                  <a:srgbClr val="FF0000"/>
                </a:solidFill>
                <a:sym typeface="Symbol" pitchFamily="18" charset="2"/>
              </a:rPr>
              <a:t>opioid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 receptor and the </a:t>
            </a:r>
            <a:r>
              <a:rPr lang="en-US" sz="2800" dirty="0" err="1" smtClean="0">
                <a:solidFill>
                  <a:srgbClr val="FF0000"/>
                </a:solidFill>
                <a:sym typeface="Symbol" pitchFamily="18" charset="2"/>
              </a:rPr>
              <a:t>nociceptin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 receptor</a:t>
            </a:r>
            <a:endParaRPr lang="en-US" sz="28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381000"/>
            <a:ext cx="2590800" cy="48269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At-121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600200"/>
            <a:ext cx="5257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Experimental analgesic, 100 times more potent than morphine</a:t>
            </a:r>
            <a:endParaRPr lang="en-US" sz="2800" dirty="0">
              <a:solidFill>
                <a:srgbClr val="FF00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9656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52400"/>
            <a:ext cx="7543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6019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Why should we treat pain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?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057400"/>
            <a:ext cx="3429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What is pain?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191000"/>
            <a:ext cx="6019800" cy="126650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increases sympathetic output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-Increases myocardial oxygen demand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-Increases BP, HR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600200"/>
            <a:ext cx="6019800" cy="49090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is a miserable experience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715000"/>
            <a:ext cx="6019800" cy="87870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limits mobility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-Increases risk for DVT/PE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200400"/>
            <a:ext cx="6019800" cy="87870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Impairs the patient functional ability &amp; psychological well being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133600"/>
            <a:ext cx="60198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is the most common reason patient seek medical advice</a:t>
            </a:r>
          </a:p>
        </p:txBody>
      </p:sp>
      <p:pic>
        <p:nvPicPr>
          <p:cNvPr id="13" name="Picture 4" descr="C:\Documents and Settings\ppartownavid\My Documents\My Pictures\funny pain.jpg"/>
          <p:cNvPicPr>
            <a:picLocks noChangeAspect="1" noChangeArrowheads="1"/>
          </p:cNvPicPr>
          <p:nvPr/>
        </p:nvPicPr>
        <p:blipFill>
          <a:blip r:embed="rId2" cstate="print"/>
          <a:srcRect b="16267"/>
          <a:stretch>
            <a:fillRect/>
          </a:stretch>
        </p:blipFill>
        <p:spPr bwMode="auto">
          <a:xfrm>
            <a:off x="6553200" y="2057400"/>
            <a:ext cx="243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AIN&#10;Is an unpleasant sensory and&#10;emotional experience associated with&#10;actual and potential tissue damage, or&#10;described in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09800"/>
            <a:ext cx="4648200" cy="3810000"/>
          </a:xfrm>
          <a:prstGeom prst="rect">
            <a:avLst/>
          </a:prstGeom>
          <a:noFill/>
        </p:spPr>
      </p:pic>
      <p:pic>
        <p:nvPicPr>
          <p:cNvPr id="12" name="Picture 2" descr=" “The fifth vital sign” –  American Pain Society 2003 Identifying pain as the fifth  vital sign suggests that the  asses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209800"/>
            <a:ext cx="48006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http://www.spinesportshc.com/wp-content/uploads/2014/06/neuropathyfee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352800"/>
            <a:ext cx="2552700" cy="213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838200"/>
            <a:ext cx="7543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1148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WHO Pain Ladder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5800" y="2971800"/>
            <a:ext cx="7848600" cy="3200400"/>
            <a:chOff x="1622425" y="3048000"/>
            <a:chExt cx="7008813" cy="2667000"/>
          </a:xfrm>
        </p:grpSpPr>
        <p:graphicFrame>
          <p:nvGraphicFramePr>
            <p:cNvPr id="1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7131628"/>
                </p:ext>
              </p:extLst>
            </p:nvPr>
          </p:nvGraphicFramePr>
          <p:xfrm>
            <a:off x="3460770" y="3345597"/>
            <a:ext cx="2743200" cy="198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Clip" r:id="rId5" imgW="4762500" imgH="3505200" progId="">
                    <p:embed/>
                  </p:oleObj>
                </mc:Choice>
                <mc:Fallback>
                  <p:oleObj name="Clip" r:id="rId5" imgW="4762500" imgH="3505200" progId="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0770" y="3345597"/>
                          <a:ext cx="2743200" cy="198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1622425" y="4495800"/>
              <a:ext cx="166528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Analgesia</a:t>
              </a: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6480175" y="3048000"/>
              <a:ext cx="21510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Side-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ffects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V="1">
              <a:off x="7467600" y="3733800"/>
              <a:ext cx="0" cy="1981200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2514600" y="3429000"/>
              <a:ext cx="0" cy="1143000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9600" y="1828800"/>
            <a:ext cx="754380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Classes of 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5105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Adjuvant drugs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4343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Opioids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3581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NSAIDs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3124200"/>
            <a:ext cx="5334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685800"/>
            <a:ext cx="1905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NSAIDS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048000"/>
            <a:ext cx="6477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Work at site of tissue injury to prevent the formation of the </a:t>
            </a:r>
            <a:r>
              <a:rPr lang="en-US" sz="2800" dirty="0" err="1" smtClean="0">
                <a:solidFill>
                  <a:srgbClr val="FF0000"/>
                </a:solidFill>
              </a:rPr>
              <a:t>nociceptive</a:t>
            </a:r>
            <a:r>
              <a:rPr lang="en-US" sz="2800" dirty="0" smtClean="0">
                <a:solidFill>
                  <a:srgbClr val="FF0000"/>
                </a:solidFill>
              </a:rPr>
              <a:t> mediators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114800"/>
            <a:ext cx="64770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Can decrease opioid use by ~30% therefore decreasing opioid-related side effects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943600"/>
            <a:ext cx="6477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Perpetua Titling MT" pitchFamily="18" charset="0"/>
              </a:rPr>
              <a:t>H</a:t>
            </a:r>
            <a:r>
              <a:rPr lang="en-US" sz="3200" dirty="0" smtClean="0">
                <a:solidFill>
                  <a:srgbClr val="FF0000"/>
                </a:solidFill>
                <a:latin typeface="Perpetua" pitchFamily="18" charset="0"/>
              </a:rPr>
              <a:t>as a </a:t>
            </a:r>
            <a:r>
              <a:rPr lang="en-US" sz="3200" dirty="0" err="1" smtClean="0">
                <a:solidFill>
                  <a:srgbClr val="FF0000"/>
                </a:solidFill>
                <a:latin typeface="Perpetua" pitchFamily="18" charset="0"/>
              </a:rPr>
              <a:t>ceilling</a:t>
            </a:r>
            <a:r>
              <a:rPr lang="en-US" sz="3200" dirty="0" smtClean="0">
                <a:solidFill>
                  <a:srgbClr val="FF0000"/>
                </a:solidFill>
                <a:latin typeface="Perpetua" pitchFamily="18" charset="0"/>
              </a:rPr>
              <a:t> effect to analgesia</a:t>
            </a:r>
            <a:endParaRPr lang="en-US" sz="3200" dirty="0">
              <a:solidFill>
                <a:srgbClr val="FF0000"/>
              </a:solidFill>
              <a:latin typeface="Perpetua Titling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828800"/>
            <a:ext cx="6477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Perpetua" pitchFamily="18" charset="0"/>
              </a:rPr>
              <a:t>Generally the first class of drugs used for controlling pain</a:t>
            </a:r>
            <a:endParaRPr lang="en-US" sz="2800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181600"/>
            <a:ext cx="6477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They neither cause tolerance or dependence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838200"/>
            <a:ext cx="4114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3300"/>
                </a:solidFill>
                <a:latin typeface="Algerian" pitchFamily="82" charset="0"/>
                <a:cs typeface="Times New Roman" pitchFamily="18" charset="0"/>
              </a:rPr>
              <a:t>Adjuvant drugs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905000"/>
            <a:ext cx="2590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1676400"/>
            <a:ext cx="4114800" cy="206210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e.g. </a:t>
            </a:r>
            <a:r>
              <a:rPr lang="en-US" sz="3200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Anxiolytics</a:t>
            </a:r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Neuroleptics</a:t>
            </a:r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,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Antidepressants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Antiepileptics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876800"/>
            <a:ext cx="5029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May modify the perception of pain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638800"/>
            <a:ext cx="5029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Remove the concomitants of pain such as anxiety, fear, depression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810000"/>
            <a:ext cx="5029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Primarily indicated for clinical conditions other than pain</a:t>
            </a:r>
            <a:endParaRPr lang="en-US" sz="2800" dirty="0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307451"/>
            <a:ext cx="1828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Oioids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Picture 2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663148"/>
            <a:ext cx="3581400" cy="4432852"/>
          </a:xfrm>
          <a:prstGeom prst="rect">
            <a:avLst/>
          </a:prstGeom>
          <a:noFill/>
          <a:ln/>
        </p:spPr>
      </p:pic>
      <p:pic>
        <p:nvPicPr>
          <p:cNvPr id="4" name="Picture 2" descr="http://images.google.com/images?q=tbn:Lj6SQW6XHdzONM::https://amsu-health-6r.wikispaces.com/file/view/opium.jpg/33529899/opium.jpg">
            <a:hlinkClick r:id="rId3" tooltip="amsu-health-6R - Narcotics. Poppy Plant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685800"/>
            <a:ext cx="1981200" cy="25177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5105400"/>
            <a:ext cx="5181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</a:rPr>
              <a:t>Opioids</a:t>
            </a:r>
            <a:r>
              <a:rPr lang="en-US" sz="2800" dirty="0" smtClean="0">
                <a:solidFill>
                  <a:srgbClr val="FF0000"/>
                </a:solidFill>
              </a:rPr>
              <a:t> refer to opiates and endogenous opioid peptides, e.g.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b-</a:t>
            </a:r>
            <a:r>
              <a:rPr lang="en-US" sz="2800" dirty="0" smtClean="0">
                <a:solidFill>
                  <a:srgbClr val="FF0000"/>
                </a:solidFill>
              </a:rPr>
              <a:t> endorphin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581400"/>
            <a:ext cx="5181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Opiates</a:t>
            </a:r>
            <a:r>
              <a:rPr lang="en-US" sz="2800" dirty="0">
                <a:solidFill>
                  <a:srgbClr val="FF0000"/>
                </a:solidFill>
              </a:rPr>
              <a:t> are drugs derived from </a:t>
            </a:r>
            <a:r>
              <a:rPr lang="en-US" sz="2800" dirty="0" smtClean="0">
                <a:solidFill>
                  <a:srgbClr val="FF0000"/>
                </a:solidFill>
              </a:rPr>
              <a:t>opium and </a:t>
            </a:r>
            <a:r>
              <a:rPr lang="en-US" sz="2800" dirty="0" err="1" smtClean="0">
                <a:solidFill>
                  <a:srgbClr val="FF0000"/>
                </a:solidFill>
              </a:rPr>
              <a:t>semisynthetic</a:t>
            </a:r>
            <a:r>
              <a:rPr lang="en-US" sz="2800" dirty="0" smtClean="0">
                <a:solidFill>
                  <a:srgbClr val="FF0000"/>
                </a:solidFill>
              </a:rPr>
              <a:t> and synthetic derivatives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438400"/>
            <a:ext cx="5188324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dirty="0">
                <a:solidFill>
                  <a:srgbClr val="FF0000"/>
                </a:solidFill>
              </a:rPr>
              <a:t>natural products </a:t>
            </a:r>
            <a:r>
              <a:rPr lang="en-US" sz="2800" dirty="0" smtClean="0">
                <a:solidFill>
                  <a:srgbClr val="FF0000"/>
                </a:solidFill>
              </a:rPr>
              <a:t>include </a:t>
            </a:r>
            <a:r>
              <a:rPr lang="en-US" sz="2800" i="1" dirty="0" smtClean="0">
                <a:solidFill>
                  <a:srgbClr val="FF0000"/>
                </a:solidFill>
              </a:rPr>
              <a:t>morphine</a:t>
            </a:r>
            <a:r>
              <a:rPr lang="en-US" sz="2800" i="1" dirty="0">
                <a:solidFill>
                  <a:srgbClr val="FF0000"/>
                </a:solidFill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</a:rPr>
              <a:t>codeine,papaverine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and </a:t>
            </a:r>
            <a:r>
              <a:rPr lang="en-US" sz="2800" i="1" dirty="0" err="1">
                <a:solidFill>
                  <a:srgbClr val="FF0000"/>
                </a:solidFill>
              </a:rPr>
              <a:t>thebaine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219200"/>
            <a:ext cx="4941796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Opium is derived from the </a:t>
            </a:r>
            <a:r>
              <a:rPr lang="en-US" sz="2800" dirty="0">
                <a:solidFill>
                  <a:srgbClr val="FF0000"/>
                </a:solidFill>
              </a:rPr>
              <a:t>juice of the opium poppy, </a:t>
            </a:r>
            <a:r>
              <a:rPr lang="en-US" sz="2800" i="1" dirty="0" err="1">
                <a:solidFill>
                  <a:srgbClr val="FF0000"/>
                </a:solidFill>
              </a:rPr>
              <a:t>Papaver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somniferum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981200"/>
            <a:ext cx="213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1000" y="4038600"/>
            <a:ext cx="457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k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429000"/>
            <a:ext cx="381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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209800"/>
            <a:ext cx="533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</a:t>
            </a:r>
            <a:r>
              <a:rPr lang="en-US" sz="2000" b="1" dirty="0" smtClean="0">
                <a:solidFill>
                  <a:srgbClr val="FF0000"/>
                </a:solidFill>
                <a:sym typeface="Symbol" pitchFamily="18" charset="2"/>
              </a:rPr>
              <a:t>1</a:t>
            </a:r>
            <a:endParaRPr lang="en-US" sz="20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547624"/>
            <a:ext cx="4343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OPIOID 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RECEPTORS</a:t>
            </a:r>
            <a:endParaRPr lang="en-US" sz="3200" b="1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4724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Nociceptin</a:t>
            </a:r>
            <a:r>
              <a:rPr lang="en-US" sz="2800" b="1" dirty="0" smtClean="0">
                <a:solidFill>
                  <a:srgbClr val="FF0000"/>
                </a:solidFill>
              </a:rPr>
              <a:t> receptor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724400"/>
            <a:ext cx="130884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ORL-1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6096000"/>
            <a:ext cx="734657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sym typeface="Symbol" pitchFamily="18" charset="2"/>
              </a:rPr>
              <a:t>All of them </a:t>
            </a:r>
            <a:r>
              <a:rPr lang="en-US" sz="2800" b="1" i="1" dirty="0" smtClean="0">
                <a:solidFill>
                  <a:srgbClr val="FF0000"/>
                </a:solidFill>
                <a:sym typeface="Symbol" pitchFamily="18" charset="2"/>
              </a:rPr>
              <a:t>are typical </a:t>
            </a:r>
            <a:r>
              <a:rPr lang="en-US" sz="2800" b="1" i="1" dirty="0">
                <a:solidFill>
                  <a:srgbClr val="FF0000"/>
                </a:solidFill>
                <a:sym typeface="Symbol" pitchFamily="18" charset="2"/>
              </a:rPr>
              <a:t>G-protein coupled receptors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5410200"/>
            <a:ext cx="525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Antagonizes dopamine transport 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571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1000" y="2819400"/>
            <a:ext cx="533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</a:t>
            </a:r>
            <a:r>
              <a:rPr lang="en-US" sz="2000" b="1" dirty="0" smtClean="0">
                <a:solidFill>
                  <a:srgbClr val="FF0000"/>
                </a:solidFill>
                <a:sym typeface="Symbol" pitchFamily="18" charset="2"/>
              </a:rPr>
              <a:t>2</a:t>
            </a:r>
            <a:endParaRPr lang="en-US" sz="20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7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6165" y="4039210"/>
            <a:ext cx="17436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Synthetic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124200"/>
            <a:ext cx="2133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Semisynthetic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541" y="2377582"/>
            <a:ext cx="148365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Natural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their source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659940"/>
            <a:ext cx="5410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CLASSIFICATION OF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OPOIDs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334000"/>
            <a:ext cx="579568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Pure antagonist;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Nalaxone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Naltraxone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,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648200"/>
            <a:ext cx="579568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Mixed agonists /antagonists;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Pentazocine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,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3429000"/>
            <a:ext cx="4191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Agonists; Morphine, Codeine,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Pethidine</a:t>
            </a:r>
            <a:r>
              <a:rPr lang="en-US" sz="2800" dirty="0">
                <a:solidFill>
                  <a:srgbClr val="FF0000"/>
                </a:solidFill>
              </a:rPr>
              <a:t>, Methadone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2286000"/>
            <a:ext cx="5181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</a:t>
            </a:r>
            <a:r>
              <a:rPr lang="en-US" sz="2800" b="1" dirty="0" smtClean="0">
                <a:solidFill>
                  <a:srgbClr val="FF0000"/>
                </a:solidFill>
              </a:rPr>
              <a:t>agonistic/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Antagonistic </a:t>
            </a:r>
            <a:r>
              <a:rPr lang="en-US" sz="2800" b="1" dirty="0">
                <a:solidFill>
                  <a:srgbClr val="FF0000"/>
                </a:solidFill>
              </a:rPr>
              <a:t>actions</a:t>
            </a:r>
            <a:endParaRPr lang="en-US" sz="28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3352800"/>
            <a:ext cx="5334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their specificity of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action </a:t>
            </a:r>
            <a:r>
              <a:rPr lang="en-US" sz="2800" b="1" dirty="0">
                <a:solidFill>
                  <a:srgbClr val="FF0000"/>
                </a:solidFill>
              </a:rPr>
              <a:t>on receptors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24200" y="4038600"/>
            <a:ext cx="308385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Pethidine</a:t>
            </a:r>
            <a:r>
              <a:rPr lang="en-US" sz="2800" dirty="0" smtClean="0">
                <a:solidFill>
                  <a:srgbClr val="FF0000"/>
                </a:solidFill>
              </a:rPr>
              <a:t>,  Methadone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3124200"/>
            <a:ext cx="1676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Heroin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4200" y="2362200"/>
            <a:ext cx="171225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Morphine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4648200"/>
            <a:ext cx="7315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Morphine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,codeine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, heroin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Times New Roman" pitchFamily="18" charset="0"/>
              </a:rPr>
              <a:t>→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 -receptor agonists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5943600"/>
            <a:ext cx="8534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parajita" pitchFamily="34" charset="0"/>
                <a:cs typeface="Aparajita" pitchFamily="34" charset="0"/>
                <a:sym typeface="Wingdings 3"/>
              </a:rPr>
              <a:t>Pentazocine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parajita" pitchFamily="34" charset="0"/>
                <a:cs typeface="Aparajita" pitchFamily="34" charset="0"/>
                <a:sym typeface="Wingdings 3"/>
              </a:rPr>
              <a:t> agonist at k –receptors &amp; antagonist at µ-receptors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0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7" grpId="0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8794</TotalTime>
  <Words>1115</Words>
  <Application>Microsoft Office PowerPoint</Application>
  <PresentationFormat>On-screen Show (4:3)</PresentationFormat>
  <Paragraphs>200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Algerian</vt:lpstr>
      <vt:lpstr>Andalus</vt:lpstr>
      <vt:lpstr>Antique Olive Compact</vt:lpstr>
      <vt:lpstr>Aparajita</vt:lpstr>
      <vt:lpstr>Arial Narrow</vt:lpstr>
      <vt:lpstr>Bernard MT Condensed</vt:lpstr>
      <vt:lpstr>Calibri</vt:lpstr>
      <vt:lpstr>Franklin Gothic Book</vt:lpstr>
      <vt:lpstr>Perpetua</vt:lpstr>
      <vt:lpstr>Perpetua Titling MT</vt:lpstr>
      <vt:lpstr>Symbol</vt:lpstr>
      <vt:lpstr>Times New Roman</vt:lpstr>
      <vt:lpstr>Wingdings 2</vt:lpstr>
      <vt:lpstr>Wingdings 3</vt:lpstr>
      <vt:lpstr>Equity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Pharmacology</cp:lastModifiedBy>
  <cp:revision>205</cp:revision>
  <dcterms:created xsi:type="dcterms:W3CDTF">2015-09-17T06:43:38Z</dcterms:created>
  <dcterms:modified xsi:type="dcterms:W3CDTF">2020-11-03T08:34:09Z</dcterms:modified>
</cp:coreProperties>
</file>