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5" r:id="rId3"/>
    <p:sldId id="256" r:id="rId4"/>
    <p:sldId id="259" r:id="rId5"/>
    <p:sldId id="260" r:id="rId6"/>
    <p:sldId id="261" r:id="rId7"/>
    <p:sldId id="262" r:id="rId8"/>
    <p:sldId id="263" r:id="rId9"/>
    <p:sldId id="266" r:id="rId10"/>
    <p:sldId id="267" r:id="rId11"/>
    <p:sldId id="286" r:id="rId12"/>
    <p:sldId id="268" r:id="rId13"/>
    <p:sldId id="269" r:id="rId14"/>
    <p:sldId id="280" r:id="rId15"/>
    <p:sldId id="284" r:id="rId16"/>
    <p:sldId id="283" r:id="rId17"/>
    <p:sldId id="276" r:id="rId18"/>
    <p:sldId id="277" r:id="rId19"/>
    <p:sldId id="278" r:id="rId20"/>
    <p:sldId id="279" r:id="rId21"/>
    <p:sldId id="281" r:id="rId22"/>
    <p:sldId id="270" r:id="rId23"/>
    <p:sldId id="271" r:id="rId24"/>
    <p:sldId id="272" r:id="rId25"/>
    <p:sldId id="291" r:id="rId26"/>
    <p:sldId id="273" r:id="rId27"/>
    <p:sldId id="274" r:id="rId28"/>
    <p:sldId id="292" r:id="rId29"/>
    <p:sldId id="287" r:id="rId30"/>
    <p:sldId id="288" r:id="rId31"/>
    <p:sldId id="289" r:id="rId32"/>
    <p:sldId id="290"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76" d="100"/>
          <a:sy n="76" d="100"/>
        </p:scale>
        <p:origin x="90" y="79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11/5/20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11/5/20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11/5/20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11/5/20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hyperlink" Target="file:///upload.wikimedia.org/wikipedia/commons/0/0c/Scotch_Whisky_(aka).jpg" TargetMode="External"/><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google.com.eg/url?sa=i&amp;rct=j&amp;q=&amp;esrc=s&amp;source=images&amp;cd=&amp;cad=rja&amp;uact=8&amp;ved=0CAcQjRxqFQoTCNnP75qfqMgCFclXGgodob0Ndw&amp;url=https://www.pinterest.com/pin/84653667965268501/&amp;psig=AFQjCNEZa9gvrcNREyrG4wzMr7DUELHdZA&amp;ust=1444028397198599" TargetMode="Externa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File:OCD_handwash.jpg" TargetMode="External"/><Relationship Id="rId3" Type="http://schemas.openxmlformats.org/officeDocument/2006/relationships/hyperlink" Target="http://www.sanctuaryofshadows.org/html/images/chamber2/panic.jpg" TargetMode="External"/><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http://en.wikipedia.org/wiki/File:Messie_mess_1.jpg" TargetMode="External"/><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hyperlink" Target="http://www.geocities.com/benzoland/medani.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4960" y="450130"/>
            <a:ext cx="9723120" cy="584775"/>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TT" sz="3200" dirty="0">
                <a:solidFill>
                  <a:schemeClr val="accent1"/>
                </a:solidFill>
                <a:latin typeface="Algerian" panose="04020705040A02060702" pitchFamily="82" charset="0"/>
              </a:rPr>
              <a:t>Drugs used for  anxiety and panic disorders</a:t>
            </a:r>
            <a:endParaRPr lang="en-US" sz="3200" dirty="0">
              <a:latin typeface="Algerian" panose="04020705040A02060702" pitchFamily="82" charset="0"/>
            </a:endParaRPr>
          </a:p>
        </p:txBody>
      </p:sp>
      <p:sp>
        <p:nvSpPr>
          <p:cNvPr id="3" name="TextBox 2"/>
          <p:cNvSpPr txBox="1"/>
          <p:nvPr/>
        </p:nvSpPr>
        <p:spPr>
          <a:xfrm>
            <a:off x="878192" y="5210868"/>
            <a:ext cx="5607377" cy="1384995"/>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US" sz="2800" b="1" dirty="0">
                <a:solidFill>
                  <a:schemeClr val="accent1"/>
                </a:solidFill>
              </a:rPr>
              <a:t>Discuss the different characteristics of antianxiety drugs</a:t>
            </a:r>
            <a:endParaRPr lang="en-US" sz="2800" b="1" dirty="0">
              <a:solidFill>
                <a:schemeClr val="accent1"/>
              </a:solidFill>
              <a:latin typeface="Algerian" panose="04020705040A02060702" pitchFamily="82" charset="0"/>
            </a:endParaRPr>
          </a:p>
        </p:txBody>
      </p:sp>
      <p:sp>
        <p:nvSpPr>
          <p:cNvPr id="5" name="TextBox 4"/>
          <p:cNvSpPr txBox="1"/>
          <p:nvPr/>
        </p:nvSpPr>
        <p:spPr>
          <a:xfrm>
            <a:off x="888004" y="2322864"/>
            <a:ext cx="5619476" cy="954107"/>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US" sz="2800" b="1" dirty="0">
                <a:solidFill>
                  <a:schemeClr val="accent1"/>
                </a:solidFill>
              </a:rPr>
              <a:t>Define some types of anxiety disorders</a:t>
            </a:r>
          </a:p>
        </p:txBody>
      </p:sp>
      <p:sp>
        <p:nvSpPr>
          <p:cNvPr id="6" name="TextBox 5"/>
          <p:cNvSpPr txBox="1"/>
          <p:nvPr/>
        </p:nvSpPr>
        <p:spPr>
          <a:xfrm>
            <a:off x="933725" y="1584802"/>
            <a:ext cx="1709393" cy="523220"/>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US" sz="2800" b="1" dirty="0">
                <a:solidFill>
                  <a:schemeClr val="accent1"/>
                </a:solidFill>
              </a:rPr>
              <a:t>ILOs</a:t>
            </a:r>
          </a:p>
        </p:txBody>
      </p:sp>
      <p:sp>
        <p:nvSpPr>
          <p:cNvPr id="7" name="TextBox 6"/>
          <p:cNvSpPr txBox="1"/>
          <p:nvPr/>
        </p:nvSpPr>
        <p:spPr>
          <a:xfrm>
            <a:off x="857524" y="3785904"/>
            <a:ext cx="5634716" cy="954107"/>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US" sz="2800" b="1" dirty="0">
                <a:solidFill>
                  <a:schemeClr val="accent1"/>
                </a:solidFill>
              </a:rPr>
              <a:t>Classify types of drugs used for treatment of anxiety</a:t>
            </a:r>
          </a:p>
        </p:txBody>
      </p:sp>
      <p:pic>
        <p:nvPicPr>
          <p:cNvPr id="8" name="Picture 7"/>
          <p:cNvPicPr>
            <a:picLocks noChangeAspect="1"/>
          </p:cNvPicPr>
          <p:nvPr/>
        </p:nvPicPr>
        <p:blipFill>
          <a:blip r:embed="rId2"/>
          <a:stretch>
            <a:fillRect/>
          </a:stretch>
        </p:blipFill>
        <p:spPr>
          <a:xfrm>
            <a:off x="8500199" y="1471323"/>
            <a:ext cx="3212870" cy="2737341"/>
          </a:xfrm>
          <a:prstGeom prst="rect">
            <a:avLst/>
          </a:prstGeom>
        </p:spPr>
      </p:pic>
      <p:pic>
        <p:nvPicPr>
          <p:cNvPr id="9" name="Picture 2"/>
          <p:cNvPicPr>
            <a:picLocks noChangeAspect="1" noChangeArrowheads="1"/>
          </p:cNvPicPr>
          <p:nvPr/>
        </p:nvPicPr>
        <p:blipFill>
          <a:blip r:embed="rId3"/>
          <a:srcRect/>
          <a:stretch>
            <a:fillRect/>
          </a:stretch>
        </p:blipFill>
        <p:spPr bwMode="auto">
          <a:xfrm>
            <a:off x="8763000" y="4267200"/>
            <a:ext cx="3002280" cy="2362200"/>
          </a:xfrm>
          <a:prstGeom prst="rect">
            <a:avLst/>
          </a:prstGeom>
          <a:noFill/>
          <a:ln w="9525">
            <a:noFill/>
            <a:miter lim="800000"/>
            <a:headEnd/>
            <a:tailEnd/>
          </a:ln>
        </p:spPr>
      </p:pic>
    </p:spTree>
    <p:extLst>
      <p:ext uri="{BB962C8B-B14F-4D97-AF65-F5344CB8AC3E}">
        <p14:creationId xmlns:p14="http://schemas.microsoft.com/office/powerpoint/2010/main" val="5149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4" dur="1000" fill="hold"/>
                                        <p:tgtEl>
                                          <p:spTgt spid="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902" y="4173272"/>
            <a:ext cx="7334298"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gn="just"/>
            <a:r>
              <a:rPr lang="en-US" sz="2800" b="1" dirty="0">
                <a:solidFill>
                  <a:schemeClr val="accent1"/>
                </a:solidFill>
              </a:rPr>
              <a:t>Sleep disorders (Insomnia).</a:t>
            </a:r>
          </a:p>
          <a:p>
            <a:pPr marL="742950" lvl="1" indent="-285750"/>
            <a:r>
              <a:rPr lang="en-US" sz="2800" b="1" dirty="0">
                <a:solidFill>
                  <a:schemeClr val="accent1"/>
                </a:solidFill>
                <a:cs typeface="Times New Roman" pitchFamily="18" charset="0"/>
              </a:rPr>
              <a:t> </a:t>
            </a:r>
            <a:r>
              <a:rPr lang="en-US" sz="2800" b="1" dirty="0" err="1">
                <a:solidFill>
                  <a:srgbClr val="0070C0"/>
                </a:solidFill>
                <a:cs typeface="Times New Roman" pitchFamily="18" charset="0"/>
              </a:rPr>
              <a:t>Triazolam</a:t>
            </a:r>
            <a:r>
              <a:rPr lang="en-US" sz="2800" b="1" dirty="0">
                <a:solidFill>
                  <a:srgbClr val="0070C0"/>
                </a:solidFill>
                <a:cs typeface="Times New Roman" pitchFamily="18" charset="0"/>
              </a:rPr>
              <a:t>, </a:t>
            </a:r>
            <a:r>
              <a:rPr lang="en-US" sz="2800" b="1" dirty="0" err="1">
                <a:solidFill>
                  <a:srgbClr val="0070C0"/>
                </a:solidFill>
                <a:cs typeface="Times New Roman" pitchFamily="18" charset="0"/>
              </a:rPr>
              <a:t>Lorazepam</a:t>
            </a:r>
            <a:r>
              <a:rPr lang="en-US" sz="2800" b="1" dirty="0">
                <a:solidFill>
                  <a:srgbClr val="0070C0"/>
                </a:solidFill>
                <a:cs typeface="Times New Roman" pitchFamily="18" charset="0"/>
              </a:rPr>
              <a:t>, </a:t>
            </a:r>
            <a:r>
              <a:rPr lang="en-US" sz="2800" b="1" dirty="0" err="1">
                <a:solidFill>
                  <a:srgbClr val="0070C0"/>
                </a:solidFill>
                <a:cs typeface="Times New Roman" pitchFamily="18" charset="0"/>
              </a:rPr>
              <a:t>Flurazepam</a:t>
            </a:r>
            <a:endParaRPr lang="en-US" sz="2800" b="1" dirty="0">
              <a:solidFill>
                <a:srgbClr val="0070C0"/>
              </a:solidFill>
              <a:cs typeface="Times New Roman" pitchFamily="18" charset="0"/>
            </a:endParaRPr>
          </a:p>
        </p:txBody>
      </p:sp>
      <p:sp>
        <p:nvSpPr>
          <p:cNvPr id="6" name="TextBox 5"/>
          <p:cNvSpPr txBox="1"/>
          <p:nvPr/>
        </p:nvSpPr>
        <p:spPr>
          <a:xfrm>
            <a:off x="361902" y="1236415"/>
            <a:ext cx="7320698" cy="250530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gn="just">
              <a:lnSpc>
                <a:spcPct val="160000"/>
              </a:lnSpc>
            </a:pPr>
            <a:r>
              <a:rPr lang="en-US" sz="2800" b="1" dirty="0">
                <a:solidFill>
                  <a:schemeClr val="accent1"/>
                </a:solidFill>
              </a:rPr>
              <a:t>Anxiety disorders:</a:t>
            </a:r>
            <a:r>
              <a:rPr lang="en-US" sz="2800" b="1" dirty="0">
                <a:solidFill>
                  <a:schemeClr val="accent1"/>
                </a:solidFill>
                <a:cs typeface="Times New Roman" pitchFamily="18" charset="0"/>
              </a:rPr>
              <a:t>   </a:t>
            </a:r>
          </a:p>
          <a:p>
            <a:pPr>
              <a:lnSpc>
                <a:spcPct val="80000"/>
              </a:lnSpc>
            </a:pPr>
            <a:r>
              <a:rPr lang="en-US" sz="2800" b="1" dirty="0">
                <a:solidFill>
                  <a:schemeClr val="accent1"/>
                </a:solidFill>
                <a:cs typeface="Times New Roman" pitchFamily="18" charset="0"/>
              </a:rPr>
              <a:t>	</a:t>
            </a:r>
            <a:r>
              <a:rPr lang="en-US" sz="2800" b="1" dirty="0">
                <a:solidFill>
                  <a:schemeClr val="bg2"/>
                </a:solidFill>
                <a:cs typeface="Times New Roman" pitchFamily="18" charset="0"/>
              </a:rPr>
              <a:t>Short term relief of severe anxiety</a:t>
            </a:r>
          </a:p>
          <a:p>
            <a:pPr>
              <a:lnSpc>
                <a:spcPct val="80000"/>
              </a:lnSpc>
            </a:pPr>
            <a:r>
              <a:rPr lang="en-US" sz="2800" b="1" dirty="0">
                <a:solidFill>
                  <a:schemeClr val="accent1"/>
                </a:solidFill>
                <a:cs typeface="Times New Roman" pitchFamily="18" charset="0"/>
              </a:rPr>
              <a:t>	General anxiety disorder</a:t>
            </a:r>
          </a:p>
          <a:p>
            <a:pPr>
              <a:lnSpc>
                <a:spcPct val="80000"/>
              </a:lnSpc>
            </a:pPr>
            <a:r>
              <a:rPr lang="en-US" sz="2800" b="1" dirty="0">
                <a:solidFill>
                  <a:schemeClr val="accent1"/>
                </a:solidFill>
                <a:cs typeface="Times New Roman" pitchFamily="18" charset="0"/>
              </a:rPr>
              <a:t>	Obsessive compulsive disorder</a:t>
            </a:r>
          </a:p>
          <a:p>
            <a:pPr>
              <a:lnSpc>
                <a:spcPct val="80000"/>
              </a:lnSpc>
            </a:pPr>
            <a:r>
              <a:rPr lang="en-US" sz="2800" b="1" dirty="0">
                <a:solidFill>
                  <a:schemeClr val="accent1"/>
                </a:solidFill>
                <a:cs typeface="Times New Roman" pitchFamily="18" charset="0"/>
              </a:rPr>
              <a:t>	Panic attack with depression</a:t>
            </a:r>
            <a:r>
              <a:rPr lang="en-US" sz="2800" b="1" dirty="0">
                <a:solidFill>
                  <a:schemeClr val="accent1"/>
                </a:solidFill>
                <a:latin typeface="Calibri"/>
                <a:cs typeface="Times New Roman" pitchFamily="18" charset="0"/>
              </a:rPr>
              <a:t>→</a:t>
            </a:r>
            <a:r>
              <a:rPr lang="en-US" sz="2800" b="1" dirty="0">
                <a:solidFill>
                  <a:schemeClr val="accent1"/>
                </a:solidFill>
                <a:cs typeface="Times New Roman" pitchFamily="18" charset="0"/>
              </a:rPr>
              <a:t> </a:t>
            </a:r>
            <a:r>
              <a:rPr lang="en-US" sz="2800" b="1" dirty="0">
                <a:solidFill>
                  <a:srgbClr val="0000FF"/>
                </a:solidFill>
                <a:cs typeface="Times New Roman" pitchFamily="18" charset="0"/>
              </a:rPr>
              <a:t>Alprazolam </a:t>
            </a:r>
            <a:r>
              <a:rPr lang="en-US" sz="2400" b="1" dirty="0">
                <a:solidFill>
                  <a:srgbClr val="0000FF"/>
                </a:solidFill>
                <a:cs typeface="Times New Roman" pitchFamily="18" charset="0"/>
              </a:rPr>
              <a:t>(antidepressant effect)</a:t>
            </a:r>
            <a:endParaRPr lang="en-US" sz="2800" b="1" dirty="0">
              <a:cs typeface="Times New Roman" pitchFamily="18" charset="0"/>
            </a:endParaRPr>
          </a:p>
        </p:txBody>
      </p:sp>
      <p:sp>
        <p:nvSpPr>
          <p:cNvPr id="7" name="TextBox 6"/>
          <p:cNvSpPr txBox="1"/>
          <p:nvPr/>
        </p:nvSpPr>
        <p:spPr>
          <a:xfrm>
            <a:off x="1879908" y="213559"/>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cs typeface="Times New Roman" pitchFamily="18" charset="0"/>
              </a:rPr>
              <a:t>Therapeutic Uses</a:t>
            </a:r>
          </a:p>
        </p:txBody>
      </p:sp>
      <p:pic>
        <p:nvPicPr>
          <p:cNvPr id="8" name="Picture 7"/>
          <p:cNvPicPr>
            <a:picLocks noChangeAspect="1"/>
          </p:cNvPicPr>
          <p:nvPr/>
        </p:nvPicPr>
        <p:blipFill>
          <a:blip r:embed="rId2"/>
          <a:stretch>
            <a:fillRect/>
          </a:stretch>
        </p:blipFill>
        <p:spPr>
          <a:xfrm>
            <a:off x="8439239" y="739803"/>
            <a:ext cx="3212870" cy="2737341"/>
          </a:xfrm>
          <a:prstGeom prst="rect">
            <a:avLst/>
          </a:prstGeom>
        </p:spPr>
      </p:pic>
      <p:sp>
        <p:nvSpPr>
          <p:cNvPr id="9" name="TextBox 8"/>
          <p:cNvSpPr txBox="1"/>
          <p:nvPr/>
        </p:nvSpPr>
        <p:spPr>
          <a:xfrm>
            <a:off x="392382" y="5411046"/>
            <a:ext cx="7741423"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Treatment of epilepsy</a:t>
            </a:r>
          </a:p>
          <a:p>
            <a:r>
              <a:rPr lang="en-US" sz="2800" b="1" dirty="0">
                <a:solidFill>
                  <a:schemeClr val="accent1"/>
                </a:solidFill>
                <a:cs typeface="Times New Roman" pitchFamily="18" charset="0"/>
              </a:rPr>
              <a:t>     </a:t>
            </a:r>
            <a:r>
              <a:rPr lang="en-US" sz="2800" b="1" dirty="0">
                <a:solidFill>
                  <a:srgbClr val="0070C0"/>
                </a:solidFill>
                <a:cs typeface="Times New Roman" pitchFamily="18" charset="0"/>
              </a:rPr>
              <a:t>Diazepam – </a:t>
            </a:r>
            <a:r>
              <a:rPr lang="en-US" sz="2800" b="1" dirty="0" err="1">
                <a:solidFill>
                  <a:srgbClr val="0070C0"/>
                </a:solidFill>
                <a:cs typeface="Times New Roman" pitchFamily="18" charset="0"/>
              </a:rPr>
              <a:t>Lorazepam</a:t>
            </a:r>
            <a:endParaRPr lang="en-US" sz="2800" b="1" dirty="0">
              <a:solidFill>
                <a:srgbClr val="0070C0"/>
              </a:solidFill>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8991600" y="3736658"/>
            <a:ext cx="2895600" cy="2938462"/>
          </a:xfrm>
          <a:prstGeom prst="rect">
            <a:avLst/>
          </a:prstGeom>
          <a:noFill/>
          <a:ln w="9525">
            <a:noFill/>
            <a:miter lim="800000"/>
            <a:headEnd/>
            <a:tailEnd/>
          </a:ln>
        </p:spPr>
      </p:pic>
    </p:spTree>
    <p:extLst>
      <p:ext uri="{BB962C8B-B14F-4D97-AF65-F5344CB8AC3E}">
        <p14:creationId xmlns:p14="http://schemas.microsoft.com/office/powerpoint/2010/main" val="8681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165" y="2501205"/>
            <a:ext cx="5368875" cy="138499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In anesthesia   </a:t>
            </a:r>
          </a:p>
          <a:p>
            <a:pPr>
              <a:buClr>
                <a:schemeClr val="folHlink"/>
              </a:buClr>
              <a:buFont typeface="Wingdings" pitchFamily="2" charset="2"/>
              <a:buChar char="§"/>
            </a:pPr>
            <a:r>
              <a:rPr lang="en-US" sz="2800" b="1" dirty="0">
                <a:solidFill>
                  <a:schemeClr val="accent1"/>
                </a:solidFill>
                <a:cs typeface="Times New Roman" pitchFamily="18" charset="0"/>
              </a:rPr>
              <a:t>   </a:t>
            </a:r>
            <a:r>
              <a:rPr lang="en-US" sz="2800" b="1" dirty="0" err="1">
                <a:solidFill>
                  <a:schemeClr val="accent1"/>
                </a:solidFill>
                <a:cs typeface="Times New Roman" pitchFamily="18" charset="0"/>
              </a:rPr>
              <a:t>Preanesthetic</a:t>
            </a:r>
            <a:r>
              <a:rPr lang="en-US" sz="2800" b="1" dirty="0">
                <a:solidFill>
                  <a:schemeClr val="accent1"/>
                </a:solidFill>
                <a:cs typeface="Times New Roman" pitchFamily="18" charset="0"/>
              </a:rPr>
              <a:t> medication </a:t>
            </a:r>
            <a:r>
              <a:rPr lang="en-US" sz="2800" b="1" dirty="0">
                <a:solidFill>
                  <a:srgbClr val="0070C0"/>
                </a:solidFill>
                <a:cs typeface="Times New Roman" pitchFamily="18" charset="0"/>
              </a:rPr>
              <a:t>(diazepam).</a:t>
            </a:r>
          </a:p>
        </p:txBody>
      </p:sp>
      <p:sp>
        <p:nvSpPr>
          <p:cNvPr id="7" name="TextBox 6"/>
          <p:cNvSpPr txBox="1"/>
          <p:nvPr/>
        </p:nvSpPr>
        <p:spPr>
          <a:xfrm>
            <a:off x="1879908" y="213559"/>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cs typeface="Times New Roman" pitchFamily="18" charset="0"/>
              </a:rPr>
              <a:t>Therapeutic Uses</a:t>
            </a:r>
          </a:p>
        </p:txBody>
      </p:sp>
      <p:pic>
        <p:nvPicPr>
          <p:cNvPr id="8" name="Picture 7"/>
          <p:cNvPicPr>
            <a:picLocks noChangeAspect="1"/>
          </p:cNvPicPr>
          <p:nvPr/>
        </p:nvPicPr>
        <p:blipFill>
          <a:blip r:embed="rId2"/>
          <a:stretch>
            <a:fillRect/>
          </a:stretch>
        </p:blipFill>
        <p:spPr>
          <a:xfrm>
            <a:off x="8439239" y="739803"/>
            <a:ext cx="3212870" cy="2737341"/>
          </a:xfrm>
          <a:prstGeom prst="rect">
            <a:avLst/>
          </a:prstGeom>
        </p:spPr>
      </p:pic>
      <p:pic>
        <p:nvPicPr>
          <p:cNvPr id="46082" name="Picture 2"/>
          <p:cNvPicPr>
            <a:picLocks noChangeAspect="1" noChangeArrowheads="1"/>
          </p:cNvPicPr>
          <p:nvPr/>
        </p:nvPicPr>
        <p:blipFill>
          <a:blip r:embed="rId3"/>
          <a:srcRect/>
          <a:stretch>
            <a:fillRect/>
          </a:stretch>
        </p:blipFill>
        <p:spPr bwMode="auto">
          <a:xfrm>
            <a:off x="6278880" y="1889760"/>
            <a:ext cx="5694998" cy="4773930"/>
          </a:xfrm>
          <a:prstGeom prst="rect">
            <a:avLst/>
          </a:prstGeom>
          <a:noFill/>
          <a:ln w="9525">
            <a:noFill/>
            <a:miter lim="800000"/>
            <a:headEnd/>
            <a:tailEnd/>
          </a:ln>
        </p:spPr>
      </p:pic>
      <p:sp>
        <p:nvSpPr>
          <p:cNvPr id="10" name="TextBox 9"/>
          <p:cNvSpPr txBox="1"/>
          <p:nvPr/>
        </p:nvSpPr>
        <p:spPr>
          <a:xfrm>
            <a:off x="289560" y="4619565"/>
            <a:ext cx="5368875"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Induction of anesthesia 	</a:t>
            </a:r>
            <a:r>
              <a:rPr lang="en-US" sz="2800" b="1" dirty="0">
                <a:solidFill>
                  <a:srgbClr val="0070C0"/>
                </a:solidFill>
                <a:cs typeface="Times New Roman" pitchFamily="18" charset="0"/>
              </a:rPr>
              <a:t>(</a:t>
            </a:r>
            <a:r>
              <a:rPr lang="en-US" sz="2800" b="1" dirty="0" err="1">
                <a:solidFill>
                  <a:srgbClr val="0070C0"/>
                </a:solidFill>
                <a:cs typeface="Times New Roman" pitchFamily="18" charset="0"/>
              </a:rPr>
              <a:t>Midazolam</a:t>
            </a:r>
            <a:r>
              <a:rPr lang="en-US" sz="2800" b="1" dirty="0">
                <a:solidFill>
                  <a:srgbClr val="0070C0"/>
                </a:solidFill>
                <a:cs typeface="Times New Roman" pitchFamily="18" charset="0"/>
              </a:rPr>
              <a:t>, IV)</a:t>
            </a:r>
            <a:endParaRPr lang="en-US" b="1" dirty="0">
              <a:solidFill>
                <a:srgbClr val="0070C0"/>
              </a:solidFill>
              <a:cs typeface="Times New Roman" pitchFamily="18" charset="0"/>
            </a:endParaRPr>
          </a:p>
        </p:txBody>
      </p:sp>
    </p:spTree>
    <p:extLst>
      <p:ext uri="{BB962C8B-B14F-4D97-AF65-F5344CB8AC3E}">
        <p14:creationId xmlns:p14="http://schemas.microsoft.com/office/powerpoint/2010/main" val="8681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par>
                                <p:cTn id="27" presetID="25" presetClass="entr" presetSubtype="0" fill="hold" nodeType="withEffect">
                                  <p:stCondLst>
                                    <p:cond delay="0"/>
                                  </p:stCondLst>
                                  <p:childTnLst>
                                    <p:set>
                                      <p:cBhvr>
                                        <p:cTn id="28" dur="1" fill="hold">
                                          <p:stCondLst>
                                            <p:cond delay="0"/>
                                          </p:stCondLst>
                                        </p:cTn>
                                        <p:tgtEl>
                                          <p:spTgt spid="46082"/>
                                        </p:tgtEl>
                                        <p:attrNameLst>
                                          <p:attrName>style.visibility</p:attrName>
                                        </p:attrNameLst>
                                      </p:cBhvr>
                                      <p:to>
                                        <p:strVal val="visible"/>
                                      </p:to>
                                    </p:set>
                                    <p:anim calcmode="lin" valueType="num">
                                      <p:cBhvr>
                                        <p:cTn id="29" dur="500" decel="50000" fill="hold">
                                          <p:stCondLst>
                                            <p:cond delay="0"/>
                                          </p:stCondLst>
                                        </p:cTn>
                                        <p:tgtEl>
                                          <p:spTgt spid="4608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608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6082"/>
                                        </p:tgtEl>
                                        <p:attrNameLst>
                                          <p:attrName>ppt_w</p:attrName>
                                        </p:attrNameLst>
                                      </p:cBhvr>
                                      <p:tavLst>
                                        <p:tav tm="0">
                                          <p:val>
                                            <p:strVal val="#ppt_w*.05"/>
                                          </p:val>
                                        </p:tav>
                                        <p:tav tm="100000">
                                          <p:val>
                                            <p:strVal val="#ppt_w"/>
                                          </p:val>
                                        </p:tav>
                                      </p:tavLst>
                                    </p:anim>
                                    <p:anim calcmode="lin" valueType="num">
                                      <p:cBhvr>
                                        <p:cTn id="32" dur="1000" fill="hold"/>
                                        <p:tgtEl>
                                          <p:spTgt spid="4608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608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608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608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449" y="5288584"/>
            <a:ext cx="7220595"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buFontTx/>
              <a:buChar char="•"/>
            </a:pPr>
            <a:r>
              <a:rPr lang="en-US" sz="2800" b="1" dirty="0">
                <a:solidFill>
                  <a:schemeClr val="accent1"/>
                </a:solidFill>
                <a:cs typeface="Times New Roman" pitchFamily="18" charset="0"/>
              </a:rPr>
              <a:t>Risk of withdrawal  symptoms(Rebound insomnia, anorexia, anxiety, agitation, tremors and convulsion)</a:t>
            </a:r>
          </a:p>
        </p:txBody>
      </p:sp>
      <p:sp>
        <p:nvSpPr>
          <p:cNvPr id="6" name="TextBox 5"/>
          <p:cNvSpPr txBox="1"/>
          <p:nvPr/>
        </p:nvSpPr>
        <p:spPr>
          <a:xfrm>
            <a:off x="762449" y="2211518"/>
            <a:ext cx="5790751"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buFontTx/>
              <a:buChar char="•"/>
            </a:pPr>
            <a:r>
              <a:rPr lang="en-US" sz="2800" b="1" dirty="0">
                <a:solidFill>
                  <a:schemeClr val="accent1"/>
                </a:solidFill>
                <a:cs typeface="Times New Roman" pitchFamily="18" charset="0"/>
              </a:rPr>
              <a:t>Ataxia  (motor incoordination)</a:t>
            </a:r>
          </a:p>
        </p:txBody>
      </p:sp>
      <p:sp>
        <p:nvSpPr>
          <p:cNvPr id="7" name="TextBox 6"/>
          <p:cNvSpPr txBox="1"/>
          <p:nvPr/>
        </p:nvSpPr>
        <p:spPr>
          <a:xfrm>
            <a:off x="1728360" y="1230536"/>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cs typeface="Times New Roman" pitchFamily="18" charset="0"/>
              </a:rPr>
              <a:t>Adverse Effects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762449" y="4487415"/>
            <a:ext cx="627843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Tolerance &amp; dependence</a:t>
            </a:r>
            <a:endParaRPr lang="en-US" sz="2800" dirty="0">
              <a:solidFill>
                <a:schemeClr val="accent1"/>
              </a:solidFill>
            </a:endParaRPr>
          </a:p>
        </p:txBody>
      </p:sp>
      <p:sp>
        <p:nvSpPr>
          <p:cNvPr id="10" name="TextBox 9"/>
          <p:cNvSpPr txBox="1"/>
          <p:nvPr/>
        </p:nvSpPr>
        <p:spPr>
          <a:xfrm>
            <a:off x="762449" y="3729335"/>
            <a:ext cx="6263191"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buFontTx/>
              <a:buChar char="•"/>
            </a:pPr>
            <a:r>
              <a:rPr lang="en-US" sz="2800" b="1" dirty="0">
                <a:solidFill>
                  <a:schemeClr val="accent1"/>
                </a:solidFill>
                <a:cs typeface="Times New Roman" pitchFamily="18" charset="0"/>
              </a:rPr>
              <a:t>Hangover: (drowsiness, confusion</a:t>
            </a:r>
            <a:r>
              <a:rPr lang="en-US" b="1" dirty="0">
                <a:solidFill>
                  <a:schemeClr val="accent1"/>
                </a:solidFill>
                <a:cs typeface="Times New Roman" pitchFamily="18" charset="0"/>
              </a:rPr>
              <a:t>) </a:t>
            </a:r>
          </a:p>
        </p:txBody>
      </p:sp>
      <p:sp>
        <p:nvSpPr>
          <p:cNvPr id="11" name="TextBox 10"/>
          <p:cNvSpPr txBox="1"/>
          <p:nvPr/>
        </p:nvSpPr>
        <p:spPr>
          <a:xfrm>
            <a:off x="762449" y="2948882"/>
            <a:ext cx="582123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Cognitive impairment</a:t>
            </a:r>
            <a:endParaRPr lang="en-US" sz="2800" dirty="0">
              <a:solidFill>
                <a:schemeClr val="accent1"/>
              </a:solidFill>
            </a:endParaRPr>
          </a:p>
        </p:txBody>
      </p:sp>
      <p:pic>
        <p:nvPicPr>
          <p:cNvPr id="15361" name="Picture 1"/>
          <p:cNvPicPr>
            <a:picLocks noChangeAspect="1" noChangeArrowheads="1"/>
          </p:cNvPicPr>
          <p:nvPr/>
        </p:nvPicPr>
        <p:blipFill>
          <a:blip r:embed="rId3"/>
          <a:srcRect/>
          <a:stretch>
            <a:fillRect/>
          </a:stretch>
        </p:blipFill>
        <p:spPr bwMode="auto">
          <a:xfrm>
            <a:off x="7269480" y="1821180"/>
            <a:ext cx="4731068" cy="3276600"/>
          </a:xfrm>
          <a:prstGeom prst="rect">
            <a:avLst/>
          </a:prstGeom>
          <a:noFill/>
          <a:ln w="9525">
            <a:noFill/>
            <a:miter lim="800000"/>
            <a:headEnd/>
            <a:tailEnd/>
          </a:ln>
        </p:spPr>
      </p:pic>
    </p:spTree>
    <p:extLst>
      <p:ext uri="{BB962C8B-B14F-4D97-AF65-F5344CB8AC3E}">
        <p14:creationId xmlns:p14="http://schemas.microsoft.com/office/powerpoint/2010/main" val="8592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par>
                                <p:cTn id="51" presetID="25" presetClass="entr" presetSubtype="0" fill="hold" nodeType="withEffect">
                                  <p:stCondLst>
                                    <p:cond delay="0"/>
                                  </p:stCondLst>
                                  <p:childTnLst>
                                    <p:set>
                                      <p:cBhvr>
                                        <p:cTn id="52" dur="1" fill="hold">
                                          <p:stCondLst>
                                            <p:cond delay="0"/>
                                          </p:stCondLst>
                                        </p:cTn>
                                        <p:tgtEl>
                                          <p:spTgt spid="15361"/>
                                        </p:tgtEl>
                                        <p:attrNameLst>
                                          <p:attrName>style.visibility</p:attrName>
                                        </p:attrNameLst>
                                      </p:cBhvr>
                                      <p:to>
                                        <p:strVal val="visible"/>
                                      </p:to>
                                    </p:set>
                                    <p:anim calcmode="lin" valueType="num">
                                      <p:cBhvr>
                                        <p:cTn id="53" dur="500" decel="50000" fill="hold">
                                          <p:stCondLst>
                                            <p:cond delay="0"/>
                                          </p:stCondLst>
                                        </p:cTn>
                                        <p:tgtEl>
                                          <p:spTgt spid="1536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536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5361"/>
                                        </p:tgtEl>
                                        <p:attrNameLst>
                                          <p:attrName>ppt_w</p:attrName>
                                        </p:attrNameLst>
                                      </p:cBhvr>
                                      <p:tavLst>
                                        <p:tav tm="0">
                                          <p:val>
                                            <p:strVal val="#ppt_w*.05"/>
                                          </p:val>
                                        </p:tav>
                                        <p:tav tm="100000">
                                          <p:val>
                                            <p:strVal val="#ppt_w"/>
                                          </p:val>
                                        </p:tav>
                                      </p:tavLst>
                                    </p:anim>
                                    <p:anim calcmode="lin" valueType="num">
                                      <p:cBhvr>
                                        <p:cTn id="56" dur="1000" fill="hold"/>
                                        <p:tgtEl>
                                          <p:spTgt spid="1536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536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536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536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5361"/>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8" dur="1000" fill="hold"/>
                                        <p:tgtEl>
                                          <p:spTgt spid="5"/>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8248" y="2072438"/>
            <a:ext cx="7721831"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2800" b="1" dirty="0">
                <a:solidFill>
                  <a:schemeClr val="accent1"/>
                </a:solidFill>
                <a:cs typeface="Times New Roman" pitchFamily="18" charset="0"/>
              </a:rPr>
              <a:t>Toxic effects: respiratory </a:t>
            </a:r>
          </a:p>
          <a:p>
            <a:pPr marL="609600" indent="-609600">
              <a:lnSpc>
                <a:spcPct val="90000"/>
              </a:lnSpc>
            </a:pPr>
            <a:r>
              <a:rPr lang="en-US" sz="2800" b="1" dirty="0">
                <a:solidFill>
                  <a:schemeClr val="accent1"/>
                </a:solidFill>
                <a:cs typeface="Times New Roman" pitchFamily="18" charset="0"/>
              </a:rPr>
              <a:t>cardiovascular depression in </a:t>
            </a:r>
            <a:r>
              <a:rPr lang="en-US" sz="2800" b="1" dirty="0">
                <a:solidFill>
                  <a:schemeClr val="accent6"/>
                </a:solidFill>
                <a:cs typeface="Times New Roman" pitchFamily="18" charset="0"/>
              </a:rPr>
              <a:t>large doses.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1848103" y="81056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cs typeface="Times New Roman" pitchFamily="18" charset="0"/>
              </a:rPr>
              <a:t>Adverse Effects</a:t>
            </a:r>
            <a:endParaRPr lang="en-US" sz="3200" dirty="0">
              <a:solidFill>
                <a:srgbClr val="DF2E28"/>
              </a:solidFill>
              <a:latin typeface="Algerian" panose="04020705040A02060702" pitchFamily="82" charset="0"/>
            </a:endParaRPr>
          </a:p>
        </p:txBody>
      </p:sp>
      <p:pic>
        <p:nvPicPr>
          <p:cNvPr id="21" name="Picture 6" descr="anx"/>
          <p:cNvPicPr>
            <a:picLocks noChangeAspect="1" noChangeArrowheads="1"/>
          </p:cNvPicPr>
          <p:nvPr/>
        </p:nvPicPr>
        <p:blipFill>
          <a:blip r:embed="rId3" cstate="print"/>
          <a:srcRect/>
          <a:stretch>
            <a:fillRect/>
          </a:stretch>
        </p:blipFill>
        <p:spPr bwMode="auto">
          <a:xfrm>
            <a:off x="265758" y="4197139"/>
            <a:ext cx="1908175" cy="2393054"/>
          </a:xfrm>
          <a:prstGeom prst="rect">
            <a:avLst/>
          </a:prstGeom>
          <a:noFill/>
          <a:ln w="9525">
            <a:noFill/>
            <a:miter lim="800000"/>
            <a:headEnd/>
            <a:tailEnd/>
          </a:ln>
        </p:spPr>
      </p:pic>
      <p:pic>
        <p:nvPicPr>
          <p:cNvPr id="22" name="Picture 7"/>
          <p:cNvPicPr>
            <a:picLocks noChangeAspect="1" noChangeArrowheads="1"/>
          </p:cNvPicPr>
          <p:nvPr/>
        </p:nvPicPr>
        <p:blipFill>
          <a:blip r:embed="rId4" cstate="print"/>
          <a:srcRect/>
          <a:stretch>
            <a:fillRect/>
          </a:stretch>
        </p:blipFill>
        <p:spPr bwMode="auto">
          <a:xfrm>
            <a:off x="5334000" y="4582886"/>
            <a:ext cx="3810000" cy="1872343"/>
          </a:xfrm>
          <a:prstGeom prst="rect">
            <a:avLst/>
          </a:prstGeom>
          <a:noFill/>
          <a:ln w="9525">
            <a:noFill/>
            <a:miter lim="800000"/>
            <a:headEnd/>
            <a:tailEnd/>
          </a:ln>
        </p:spPr>
      </p:pic>
      <p:sp>
        <p:nvSpPr>
          <p:cNvPr id="23" name="AutoShape 10"/>
          <p:cNvSpPr>
            <a:spLocks noChangeArrowheads="1"/>
          </p:cNvSpPr>
          <p:nvPr/>
        </p:nvSpPr>
        <p:spPr bwMode="auto">
          <a:xfrm>
            <a:off x="2133600" y="5012079"/>
            <a:ext cx="990600" cy="638148"/>
          </a:xfrm>
          <a:prstGeom prst="plus">
            <a:avLst>
              <a:gd name="adj" fmla="val 25000"/>
            </a:avLst>
          </a:prstGeom>
          <a:solidFill>
            <a:srgbClr val="996633"/>
          </a:solidFill>
          <a:ln w="2857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Times New Roman" pitchFamily="18" charset="0"/>
              <a:cs typeface="Times New Roman" pitchFamily="18" charset="0"/>
            </a:endParaRPr>
          </a:p>
        </p:txBody>
      </p:sp>
      <p:sp>
        <p:nvSpPr>
          <p:cNvPr id="24" name="Rectangle 11"/>
          <p:cNvSpPr>
            <a:spLocks noChangeArrowheads="1"/>
          </p:cNvSpPr>
          <p:nvPr/>
        </p:nvSpPr>
        <p:spPr bwMode="auto">
          <a:xfrm>
            <a:off x="4724400" y="5140647"/>
            <a:ext cx="762000" cy="106358"/>
          </a:xfrm>
          <a:prstGeom prst="rect">
            <a:avLst/>
          </a:prstGeom>
          <a:solidFill>
            <a:srgbClr val="996633"/>
          </a:solidFill>
          <a:ln w="2857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Times New Roman" pitchFamily="18" charset="0"/>
              <a:cs typeface="Times New Roman" pitchFamily="18" charset="0"/>
            </a:endParaRPr>
          </a:p>
        </p:txBody>
      </p:sp>
      <p:sp>
        <p:nvSpPr>
          <p:cNvPr id="25" name="Rectangle 12"/>
          <p:cNvSpPr>
            <a:spLocks noChangeArrowheads="1"/>
          </p:cNvSpPr>
          <p:nvPr/>
        </p:nvSpPr>
        <p:spPr bwMode="auto">
          <a:xfrm>
            <a:off x="4724400" y="5445447"/>
            <a:ext cx="762000" cy="106358"/>
          </a:xfrm>
          <a:prstGeom prst="rect">
            <a:avLst/>
          </a:prstGeom>
          <a:solidFill>
            <a:srgbClr val="996633"/>
          </a:solidFill>
          <a:ln w="2857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Times New Roman" pitchFamily="18" charset="0"/>
              <a:cs typeface="Times New Roman" pitchFamily="18" charset="0"/>
            </a:endParaRPr>
          </a:p>
        </p:txBody>
      </p:sp>
      <p:pic>
        <p:nvPicPr>
          <p:cNvPr id="26" name="Picture 10" descr="ملف:Scotch Whisky (aka).jpg">
            <a:hlinkClick r:id="rId5"/>
          </p:cNvPr>
          <p:cNvPicPr>
            <a:picLocks noChangeAspect="1" noChangeArrowheads="1"/>
          </p:cNvPicPr>
          <p:nvPr/>
        </p:nvPicPr>
        <p:blipFill>
          <a:blip r:embed="rId6" cstate="print"/>
          <a:srcRect/>
          <a:stretch>
            <a:fillRect/>
          </a:stretch>
        </p:blipFill>
        <p:spPr bwMode="auto">
          <a:xfrm>
            <a:off x="3131840" y="4289128"/>
            <a:ext cx="1512168" cy="2160897"/>
          </a:xfrm>
          <a:prstGeom prst="rect">
            <a:avLst/>
          </a:prstGeom>
          <a:noFill/>
        </p:spPr>
      </p:pic>
    </p:spTree>
    <p:extLst>
      <p:ext uri="{BB962C8B-B14F-4D97-AF65-F5344CB8AC3E}">
        <p14:creationId xmlns:p14="http://schemas.microsoft.com/office/powerpoint/2010/main" val="174698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4036" y="430082"/>
            <a:ext cx="5940430"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rgbClr val="DF2E28"/>
                </a:solidFill>
                <a:latin typeface="Algerian" panose="04020705040A02060702" pitchFamily="82" charset="0"/>
              </a:rPr>
              <a:t>Drug -drug interactions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graphicFrame>
        <p:nvGraphicFramePr>
          <p:cNvPr id="3" name="Table 2"/>
          <p:cNvGraphicFramePr>
            <a:graphicFrameLocks noGrp="1"/>
          </p:cNvGraphicFramePr>
          <p:nvPr/>
        </p:nvGraphicFramePr>
        <p:xfrm>
          <a:off x="198120" y="1508623"/>
          <a:ext cx="7544902" cy="5105537"/>
        </p:xfrm>
        <a:graphic>
          <a:graphicData uri="http://schemas.openxmlformats.org/drawingml/2006/table">
            <a:tbl>
              <a:tblPr/>
              <a:tblGrid>
                <a:gridCol w="3222968">
                  <a:extLst>
                    <a:ext uri="{9D8B030D-6E8A-4147-A177-3AD203B41FA5}">
                      <a16:colId xmlns:a16="http://schemas.microsoft.com/office/drawing/2014/main" val="20000"/>
                    </a:ext>
                  </a:extLst>
                </a:gridCol>
                <a:gridCol w="4321934">
                  <a:extLst>
                    <a:ext uri="{9D8B030D-6E8A-4147-A177-3AD203B41FA5}">
                      <a16:colId xmlns:a16="http://schemas.microsoft.com/office/drawing/2014/main" val="20001"/>
                    </a:ext>
                  </a:extLst>
                </a:gridCol>
              </a:tblGrid>
              <a:tr h="807365">
                <a:tc>
                  <a:txBody>
                    <a:bodyPr/>
                    <a:lstStyle/>
                    <a:p>
                      <a:pPr marL="0" marR="0" lvl="0" indent="0" algn="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a:ln>
                            <a:noFill/>
                          </a:ln>
                          <a:solidFill>
                            <a:schemeClr val="bg2"/>
                          </a:solidFill>
                          <a:effectLst/>
                          <a:latin typeface="Times New Roman" pitchFamily="18" charset="0"/>
                          <a:cs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020262">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CNS depressants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Alcohol &amp;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Antihistaminics</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cs typeface="Arial" charset="0"/>
                        </a:rPr>
                        <a:t>↑   effect of benzodiazepines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347322">
                <a:tc>
                  <a:txBody>
                    <a:bodyPr/>
                    <a:lstStyle/>
                    <a:p>
                      <a:pPr marL="0" marR="0" lvl="0" indent="0" algn="l"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Cytochrome</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P450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Cimetidine &amp; </a:t>
                      </a:r>
                      <a:r>
                        <a:rPr kumimoji="0" lang="en-US" sz="2800" b="1" i="0" u="none" strike="noStrike" cap="none" normalizeH="0" baseline="0" dirty="0">
                          <a:ln>
                            <a:noFill/>
                          </a:ln>
                          <a:solidFill>
                            <a:schemeClr val="tx1"/>
                          </a:solidFill>
                          <a:effectLst/>
                          <a:latin typeface="Times New Roman" pitchFamily="18" charset="0"/>
                          <a:cs typeface="Arial" charset="0"/>
                        </a:rPr>
                        <a:t>Erythromycin   ↑</a:t>
                      </a:r>
                    </a:p>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3600" b="1" i="0" u="none" strike="noStrike" cap="none" normalizeH="0" baseline="0" dirty="0">
                          <a:ln>
                            <a:noFill/>
                          </a:ln>
                          <a:solidFill>
                            <a:schemeClr val="tx1"/>
                          </a:solidFill>
                          <a:effectLst/>
                          <a:latin typeface="Times New Roman" pitchFamily="18" charset="0"/>
                          <a:cs typeface="Times New Roman" pitchFamily="18" charset="0"/>
                        </a:rPr>
                        <a:t>t </a:t>
                      </a:r>
                      <a:r>
                        <a:rPr kumimoji="0" lang="en-US" sz="3600" b="1" i="0" u="none" strike="noStrike" cap="none" normalizeH="0" baseline="-25000" dirty="0">
                          <a:ln>
                            <a:noFill/>
                          </a:ln>
                          <a:solidFill>
                            <a:schemeClr val="tx1"/>
                          </a:solidFill>
                          <a:effectLst/>
                          <a:latin typeface="Times New Roman" pitchFamily="18" charset="0"/>
                          <a:cs typeface="Times New Roman" pitchFamily="18" charset="0"/>
                        </a:rPr>
                        <a:t>½</a:t>
                      </a:r>
                      <a:r>
                        <a:rPr kumimoji="0" lang="en-US" sz="2800" b="1" i="0" u="none" strike="noStrike" cap="none" normalizeH="0" baseline="-2500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cs typeface="Arial" charset="0"/>
                        </a:rPr>
                        <a:t>of benzodiazepines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323324">
                <a:tc>
                  <a:txBody>
                    <a:bodyPr/>
                    <a:lstStyle/>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CYT P450 inducers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Phenytoin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&amp;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Rifampicin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a:ln>
                            <a:noFill/>
                          </a:ln>
                          <a:solidFill>
                            <a:schemeClr val="tx1"/>
                          </a:solidFill>
                          <a:effectLst/>
                          <a:latin typeface="Calibri"/>
                          <a:cs typeface="Times New Roman" pitchFamily="18" charset="0"/>
                        </a:rPr>
                        <a:t>↓</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t </a:t>
                      </a:r>
                      <a:r>
                        <a:rPr kumimoji="0" lang="en-US" sz="2800" b="1" i="0" u="none" strike="noStrike" cap="none" normalizeH="0" baseline="-25000" dirty="0">
                          <a:ln>
                            <a:noFill/>
                          </a:ln>
                          <a:solidFill>
                            <a:schemeClr val="tx1"/>
                          </a:solidFill>
                          <a:effectLst/>
                          <a:latin typeface="Times New Roman" pitchFamily="18" charset="0"/>
                          <a:cs typeface="Times New Roman" pitchFamily="18" charset="0"/>
                        </a:rPr>
                        <a:t>1/2 </a:t>
                      </a:r>
                      <a:r>
                        <a:rPr kumimoji="0" lang="en-US" sz="2800" b="1" i="0" u="none" strike="noStrike" cap="none" normalizeH="0" baseline="0" dirty="0">
                          <a:ln>
                            <a:noFill/>
                          </a:ln>
                          <a:solidFill>
                            <a:schemeClr val="tx1"/>
                          </a:solidFill>
                          <a:effectLst/>
                          <a:latin typeface="Times New Roman" pitchFamily="18" charset="0"/>
                          <a:cs typeface="Arial" charset="0"/>
                        </a:rPr>
                        <a:t>of benzodiazepines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pic>
        <p:nvPicPr>
          <p:cNvPr id="17409" name="Picture 1"/>
          <p:cNvPicPr>
            <a:picLocks noChangeAspect="1" noChangeArrowheads="1"/>
          </p:cNvPicPr>
          <p:nvPr/>
        </p:nvPicPr>
        <p:blipFill>
          <a:blip r:embed="rId3"/>
          <a:srcRect/>
          <a:stretch>
            <a:fillRect/>
          </a:stretch>
        </p:blipFill>
        <p:spPr bwMode="auto">
          <a:xfrm>
            <a:off x="7913370" y="1447800"/>
            <a:ext cx="4076700" cy="5151120"/>
          </a:xfrm>
          <a:prstGeom prst="rect">
            <a:avLst/>
          </a:prstGeom>
          <a:noFill/>
          <a:ln w="9525">
            <a:noFill/>
            <a:miter lim="800000"/>
            <a:headEnd/>
            <a:tailEnd/>
          </a:ln>
        </p:spPr>
      </p:pic>
    </p:spTree>
    <p:extLst>
      <p:ext uri="{BB962C8B-B14F-4D97-AF65-F5344CB8AC3E}">
        <p14:creationId xmlns:p14="http://schemas.microsoft.com/office/powerpoint/2010/main" val="397902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7716" y="1573082"/>
            <a:ext cx="2984604"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dirty="0" err="1">
                <a:solidFill>
                  <a:srgbClr val="DF2E28"/>
                </a:solidFill>
                <a:latin typeface="Algerian" panose="04020705040A02060702" pitchFamily="82" charset="0"/>
              </a:rPr>
              <a:t>Flumazenil</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29" name="TextBox 28"/>
          <p:cNvSpPr txBox="1"/>
          <p:nvPr/>
        </p:nvSpPr>
        <p:spPr>
          <a:xfrm>
            <a:off x="320899" y="5452689"/>
            <a:ext cx="7573421"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Precipitates withdrawal symptoms in benzodiazepine addicts</a:t>
            </a:r>
            <a:endParaRPr lang="en-US" sz="2800" dirty="0">
              <a:solidFill>
                <a:srgbClr val="FF0000"/>
              </a:solidFill>
            </a:endParaRPr>
          </a:p>
        </p:txBody>
      </p:sp>
      <p:sp>
        <p:nvSpPr>
          <p:cNvPr id="30" name="TextBox 29"/>
          <p:cNvSpPr txBox="1"/>
          <p:nvPr/>
        </p:nvSpPr>
        <p:spPr>
          <a:xfrm>
            <a:off x="275179" y="4665285"/>
            <a:ext cx="761914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Used in benzodiazepine overdose</a:t>
            </a:r>
            <a:endParaRPr lang="en-US" sz="2800" dirty="0">
              <a:solidFill>
                <a:srgbClr val="FF0000"/>
              </a:solidFill>
            </a:endParaRPr>
          </a:p>
        </p:txBody>
      </p:sp>
      <p:sp>
        <p:nvSpPr>
          <p:cNvPr id="31" name="TextBox 30"/>
          <p:cNvSpPr txBox="1"/>
          <p:nvPr/>
        </p:nvSpPr>
        <p:spPr>
          <a:xfrm>
            <a:off x="351379" y="3806769"/>
            <a:ext cx="758866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Has a short plasma half life</a:t>
            </a:r>
            <a:r>
              <a:rPr lang="en-US" sz="2800" dirty="0">
                <a:solidFill>
                  <a:srgbClr val="FF0000"/>
                </a:solidFill>
                <a:latin typeface="Calibri"/>
                <a:cs typeface="Times New Roman" pitchFamily="18" charset="0"/>
              </a:rPr>
              <a:t>→ repeated dosing</a:t>
            </a:r>
            <a:endParaRPr lang="en-US" sz="2800" dirty="0">
              <a:solidFill>
                <a:srgbClr val="FF0000"/>
              </a:solidFill>
            </a:endParaRPr>
          </a:p>
        </p:txBody>
      </p:sp>
      <p:sp>
        <p:nvSpPr>
          <p:cNvPr id="32" name="TextBox 31"/>
          <p:cNvSpPr txBox="1"/>
          <p:nvPr/>
        </p:nvSpPr>
        <p:spPr>
          <a:xfrm>
            <a:off x="366619" y="2328489"/>
            <a:ext cx="7542941"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Binds </a:t>
            </a:r>
            <a:r>
              <a:rPr lang="en-US" sz="2800" dirty="0" err="1">
                <a:solidFill>
                  <a:srgbClr val="FF0000"/>
                </a:solidFill>
                <a:cs typeface="Times New Roman" pitchFamily="18" charset="0"/>
              </a:rPr>
              <a:t>competetivly</a:t>
            </a:r>
            <a:r>
              <a:rPr lang="en-US" sz="2800" dirty="0">
                <a:solidFill>
                  <a:srgbClr val="FF0000"/>
                </a:solidFill>
                <a:cs typeface="Times New Roman" pitchFamily="18" charset="0"/>
              </a:rPr>
              <a:t> to GABA receptors displacing benzodiazepine</a:t>
            </a:r>
            <a:endParaRPr lang="en-US" sz="2800" dirty="0">
              <a:solidFill>
                <a:srgbClr val="FF0000"/>
              </a:solidFill>
            </a:endParaRPr>
          </a:p>
        </p:txBody>
      </p:sp>
      <p:pic>
        <p:nvPicPr>
          <p:cNvPr id="1026" name="Picture 2"/>
          <p:cNvPicPr>
            <a:picLocks noChangeAspect="1" noChangeArrowheads="1"/>
          </p:cNvPicPr>
          <p:nvPr/>
        </p:nvPicPr>
        <p:blipFill>
          <a:blip r:embed="rId3"/>
          <a:srcRect/>
          <a:stretch>
            <a:fillRect/>
          </a:stretch>
        </p:blipFill>
        <p:spPr bwMode="auto">
          <a:xfrm>
            <a:off x="8077200" y="1913573"/>
            <a:ext cx="3921443" cy="4532947"/>
          </a:xfrm>
          <a:prstGeom prst="rect">
            <a:avLst/>
          </a:prstGeom>
          <a:noFill/>
          <a:ln w="9525">
            <a:noFill/>
            <a:miter lim="800000"/>
            <a:headEnd/>
            <a:tailEnd/>
          </a:ln>
        </p:spPr>
      </p:pic>
      <p:sp>
        <p:nvSpPr>
          <p:cNvPr id="9" name="TextBox 8"/>
          <p:cNvSpPr txBox="1"/>
          <p:nvPr/>
        </p:nvSpPr>
        <p:spPr>
          <a:xfrm>
            <a:off x="1495956" y="445322"/>
            <a:ext cx="7480404"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rgbClr val="DF2E28"/>
                </a:solidFill>
                <a:latin typeface="Algerian" panose="04020705040A02060702" pitchFamily="82" charset="0"/>
              </a:rPr>
              <a:t>Benzodiazepine antagonist</a:t>
            </a:r>
            <a:endParaRPr lang="en-US" sz="3200" dirty="0">
              <a:solidFill>
                <a:srgbClr val="DF2E28"/>
              </a:solidFill>
              <a:latin typeface="Algerian" panose="04020705040A02060702" pitchFamily="82" charset="0"/>
            </a:endParaRPr>
          </a:p>
        </p:txBody>
      </p:sp>
    </p:spTree>
    <p:extLst>
      <p:ext uri="{BB962C8B-B14F-4D97-AF65-F5344CB8AC3E}">
        <p14:creationId xmlns:p14="http://schemas.microsoft.com/office/powerpoint/2010/main" val="39790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0" dur="1000" fill="hold"/>
                                        <p:tgtEl>
                                          <p:spTgt spid="3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2" dur="1000" fill="hold"/>
                                        <p:tgtEl>
                                          <p:spTgt spid="3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34" dur="1000" fill="hold"/>
                                        <p:tgtEl>
                                          <p:spTgt spid="3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46" dur="1000" fill="hold"/>
                                        <p:tgtEl>
                                          <p:spTgt spid="2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0230" y="1324458"/>
            <a:ext cx="2131839"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err="1">
                <a:solidFill>
                  <a:srgbClr val="FF0000"/>
                </a:solidFill>
                <a:cs typeface="Times New Roman" pitchFamily="18" charset="0"/>
              </a:rPr>
              <a:t>Buspirone</a:t>
            </a:r>
            <a:r>
              <a:rPr lang="en-US" sz="2800" b="1" dirty="0">
                <a:solidFill>
                  <a:srgbClr val="FF0000"/>
                </a:solidFill>
                <a:cs typeface="Times New Roman" pitchFamily="18" charset="0"/>
              </a:rPr>
              <a:t> </a:t>
            </a:r>
          </a:p>
        </p:txBody>
      </p:sp>
      <p:sp>
        <p:nvSpPr>
          <p:cNvPr id="6" name="TextBox 5"/>
          <p:cNvSpPr txBox="1"/>
          <p:nvPr/>
        </p:nvSpPr>
        <p:spPr>
          <a:xfrm>
            <a:off x="549499" y="2176089"/>
            <a:ext cx="7131461" cy="138499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Acts as a partial agonist at brain 5HT</a:t>
            </a:r>
            <a:r>
              <a:rPr lang="en-US" sz="2800" baseline="-25000" dirty="0">
                <a:solidFill>
                  <a:srgbClr val="FF0000"/>
                </a:solidFill>
                <a:cs typeface="Times New Roman" pitchFamily="18" charset="0"/>
              </a:rPr>
              <a:t>1A </a:t>
            </a:r>
            <a:r>
              <a:rPr lang="en-US" sz="2800" dirty="0">
                <a:solidFill>
                  <a:srgbClr val="FF0000"/>
                </a:solidFill>
                <a:cs typeface="Times New Roman" pitchFamily="18" charset="0"/>
              </a:rPr>
              <a:t>receptors, </a:t>
            </a:r>
            <a:r>
              <a:rPr lang="en-US" sz="2800" dirty="0" err="1">
                <a:solidFill>
                  <a:srgbClr val="FF0000"/>
                </a:solidFill>
                <a:cs typeface="Times New Roman" pitchFamily="18" charset="0"/>
              </a:rPr>
              <a:t>presynapticaly</a:t>
            </a:r>
            <a:r>
              <a:rPr lang="en-US" sz="2800" dirty="0">
                <a:solidFill>
                  <a:srgbClr val="FF0000"/>
                </a:solidFill>
                <a:cs typeface="Times New Roman" pitchFamily="18" charset="0"/>
              </a:rPr>
              <a:t> inhibiting 5HT release</a:t>
            </a:r>
            <a:endParaRPr lang="en-US" sz="2800" dirty="0">
              <a:solidFill>
                <a:srgbClr val="FF0000"/>
              </a:solidFill>
            </a:endParaRPr>
          </a:p>
        </p:txBody>
      </p:sp>
      <p:sp>
        <p:nvSpPr>
          <p:cNvPr id="7" name="TextBox 6"/>
          <p:cNvSpPr txBox="1"/>
          <p:nvPr/>
        </p:nvSpPr>
        <p:spPr>
          <a:xfrm>
            <a:off x="2623165" y="566508"/>
            <a:ext cx="4652128"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gn="ctr">
              <a:lnSpc>
                <a:spcPct val="90000"/>
              </a:lnSpc>
            </a:pPr>
            <a:r>
              <a:rPr lang="en-US" sz="3200" b="1" dirty="0">
                <a:solidFill>
                  <a:srgbClr val="FF0000"/>
                </a:solidFill>
                <a:latin typeface="Algerian" panose="04020705040A02060702" pitchFamily="82" charset="0"/>
                <a:cs typeface="Times New Roman" pitchFamily="18" charset="0"/>
              </a:rPr>
              <a:t>5HT</a:t>
            </a:r>
            <a:r>
              <a:rPr lang="en-US" sz="3200" b="1" baseline="-25000" dirty="0">
                <a:solidFill>
                  <a:srgbClr val="FF0000"/>
                </a:solidFill>
                <a:latin typeface="Algerian" panose="04020705040A02060702" pitchFamily="82" charset="0"/>
                <a:cs typeface="Times New Roman" pitchFamily="18" charset="0"/>
              </a:rPr>
              <a:t>1A </a:t>
            </a:r>
            <a:r>
              <a:rPr lang="en-US" sz="3200" b="1" dirty="0">
                <a:solidFill>
                  <a:srgbClr val="FF0000"/>
                </a:solidFill>
                <a:latin typeface="Algerian" panose="04020705040A02060702" pitchFamily="82" charset="0"/>
                <a:cs typeface="Times New Roman" pitchFamily="18" charset="0"/>
              </a:rPr>
              <a:t>agonists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2" name="TextBox 11"/>
          <p:cNvSpPr txBox="1"/>
          <p:nvPr/>
        </p:nvSpPr>
        <p:spPr>
          <a:xfrm>
            <a:off x="654510" y="3855878"/>
            <a:ext cx="7177565"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dirty="0">
                <a:solidFill>
                  <a:srgbClr val="FF0000"/>
                </a:solidFill>
                <a:cs typeface="Times New Roman" pitchFamily="18" charset="0"/>
              </a:rPr>
              <a:t>Adaptive changes after chronic treatment , reduction in 5HT</a:t>
            </a:r>
            <a:r>
              <a:rPr lang="en-US" sz="2000" dirty="0">
                <a:solidFill>
                  <a:srgbClr val="FF0000"/>
                </a:solidFill>
                <a:cs typeface="Times New Roman" pitchFamily="18" charset="0"/>
              </a:rPr>
              <a:t>2</a:t>
            </a:r>
            <a:r>
              <a:rPr lang="en-US" sz="2800" dirty="0">
                <a:solidFill>
                  <a:srgbClr val="FF0000"/>
                </a:solidFill>
                <a:cs typeface="Times New Roman" pitchFamily="18" charset="0"/>
              </a:rPr>
              <a:t> receptors in cortex</a:t>
            </a:r>
          </a:p>
        </p:txBody>
      </p:sp>
      <p:sp>
        <p:nvSpPr>
          <p:cNvPr id="13" name="TextBox 12"/>
          <p:cNvSpPr txBox="1"/>
          <p:nvPr/>
        </p:nvSpPr>
        <p:spPr>
          <a:xfrm>
            <a:off x="639270" y="5334000"/>
            <a:ext cx="7163610"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Weak </a:t>
            </a:r>
            <a:r>
              <a:rPr lang="en-US" sz="2800" dirty="0" err="1">
                <a:solidFill>
                  <a:srgbClr val="FF0000"/>
                </a:solidFill>
                <a:cs typeface="Times New Roman" pitchFamily="18" charset="0"/>
              </a:rPr>
              <a:t>dopapamine</a:t>
            </a:r>
            <a:r>
              <a:rPr lang="en-US" sz="2800" dirty="0">
                <a:solidFill>
                  <a:srgbClr val="FF0000"/>
                </a:solidFill>
                <a:cs typeface="Times New Roman" pitchFamily="18" charset="0"/>
              </a:rPr>
              <a:t> D2 action , but not antipsychotic</a:t>
            </a:r>
            <a:endParaRPr lang="en-US" sz="2800" dirty="0">
              <a:solidFill>
                <a:srgbClr val="FF0000"/>
              </a:solidFill>
            </a:endParaRPr>
          </a:p>
        </p:txBody>
      </p:sp>
    </p:spTree>
    <p:extLst>
      <p:ext uri="{BB962C8B-B14F-4D97-AF65-F5344CB8AC3E}">
        <p14:creationId xmlns:p14="http://schemas.microsoft.com/office/powerpoint/2010/main" val="297989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0230" y="1324458"/>
            <a:ext cx="2131839"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err="1">
                <a:solidFill>
                  <a:srgbClr val="FF0000"/>
                </a:solidFill>
                <a:cs typeface="Times New Roman" pitchFamily="18" charset="0"/>
              </a:rPr>
              <a:t>Buspirone</a:t>
            </a:r>
            <a:r>
              <a:rPr lang="en-US" sz="2800" b="1" dirty="0">
                <a:solidFill>
                  <a:srgbClr val="FF0000"/>
                </a:solidFill>
                <a:cs typeface="Times New Roman" pitchFamily="18" charset="0"/>
              </a:rPr>
              <a:t> </a:t>
            </a:r>
          </a:p>
        </p:txBody>
      </p:sp>
      <p:sp>
        <p:nvSpPr>
          <p:cNvPr id="7" name="TextBox 6"/>
          <p:cNvSpPr txBox="1"/>
          <p:nvPr/>
        </p:nvSpPr>
        <p:spPr>
          <a:xfrm>
            <a:off x="2623165" y="566508"/>
            <a:ext cx="4652128"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gn="ctr">
              <a:lnSpc>
                <a:spcPct val="90000"/>
              </a:lnSpc>
            </a:pPr>
            <a:r>
              <a:rPr lang="en-US" sz="3200" b="1" dirty="0">
                <a:solidFill>
                  <a:srgbClr val="FF0000"/>
                </a:solidFill>
                <a:latin typeface="Algerian" panose="04020705040A02060702" pitchFamily="82" charset="0"/>
                <a:cs typeface="Times New Roman" pitchFamily="18" charset="0"/>
              </a:rPr>
              <a:t>5HT</a:t>
            </a:r>
            <a:r>
              <a:rPr lang="en-US" sz="3200" b="1" baseline="-25000" dirty="0">
                <a:solidFill>
                  <a:srgbClr val="FF0000"/>
                </a:solidFill>
                <a:latin typeface="Algerian" panose="04020705040A02060702" pitchFamily="82" charset="0"/>
                <a:cs typeface="Times New Roman" pitchFamily="18" charset="0"/>
              </a:rPr>
              <a:t>1A </a:t>
            </a:r>
            <a:r>
              <a:rPr lang="en-US" sz="3200" b="1" dirty="0">
                <a:solidFill>
                  <a:srgbClr val="FF0000"/>
                </a:solidFill>
                <a:latin typeface="Algerian" panose="04020705040A02060702" pitchFamily="82" charset="0"/>
                <a:cs typeface="Times New Roman" pitchFamily="18" charset="0"/>
              </a:rPr>
              <a:t>agonists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0" name="TextBox 9"/>
          <p:cNvSpPr txBox="1"/>
          <p:nvPr/>
        </p:nvSpPr>
        <p:spPr>
          <a:xfrm>
            <a:off x="364950" y="5648980"/>
            <a:ext cx="7163610"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Liver dysfunction </a:t>
            </a:r>
            <a:r>
              <a:rPr lang="en-US" sz="2800" dirty="0">
                <a:solidFill>
                  <a:srgbClr val="FF0000"/>
                </a:solidFill>
                <a:cs typeface="Times New Roman" pitchFamily="18" charset="0"/>
                <a:sym typeface="Symbol" pitchFamily="18" charset="2"/>
              </a:rPr>
              <a:t> </a:t>
            </a:r>
            <a:r>
              <a:rPr lang="en-US" sz="2800" dirty="0">
                <a:solidFill>
                  <a:srgbClr val="FF0000"/>
                </a:solidFill>
                <a:cs typeface="Times New Roman" pitchFamily="18" charset="0"/>
              </a:rPr>
              <a:t> its clearance</a:t>
            </a:r>
            <a:endParaRPr lang="en-US" sz="2800" dirty="0">
              <a:solidFill>
                <a:srgbClr val="FF0000"/>
              </a:solidFill>
            </a:endParaRPr>
          </a:p>
        </p:txBody>
      </p:sp>
      <p:sp>
        <p:nvSpPr>
          <p:cNvPr id="11" name="TextBox 10"/>
          <p:cNvSpPr txBox="1"/>
          <p:nvPr/>
        </p:nvSpPr>
        <p:spPr>
          <a:xfrm>
            <a:off x="303990" y="3074291"/>
            <a:ext cx="3410799" cy="437043"/>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80000"/>
              </a:lnSpc>
            </a:pPr>
            <a:r>
              <a:rPr lang="en-US" sz="2800" b="1" dirty="0">
                <a:solidFill>
                  <a:srgbClr val="FF0000"/>
                </a:solidFill>
                <a:cs typeface="Times New Roman" pitchFamily="18" charset="0"/>
              </a:rPr>
              <a:t>t</a:t>
            </a:r>
            <a:r>
              <a:rPr lang="en-US" sz="2800" dirty="0">
                <a:solidFill>
                  <a:srgbClr val="FF0000"/>
                </a:solidFill>
                <a:cs typeface="Times New Roman" pitchFamily="18" charset="0"/>
              </a:rPr>
              <a:t>½ :  (2 – 4 h). </a:t>
            </a:r>
          </a:p>
        </p:txBody>
      </p:sp>
      <p:sp>
        <p:nvSpPr>
          <p:cNvPr id="12" name="TextBox 11"/>
          <p:cNvSpPr txBox="1"/>
          <p:nvPr/>
        </p:nvSpPr>
        <p:spPr>
          <a:xfrm>
            <a:off x="273510" y="2194718"/>
            <a:ext cx="7177565"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dirty="0">
                <a:solidFill>
                  <a:srgbClr val="FF0000"/>
                </a:solidFill>
                <a:cs typeface="Times New Roman" pitchFamily="18" charset="0"/>
              </a:rPr>
              <a:t>Rapidly absorbed orally.</a:t>
            </a:r>
          </a:p>
        </p:txBody>
      </p:sp>
      <p:sp>
        <p:nvSpPr>
          <p:cNvPr id="13" name="TextBox 12"/>
          <p:cNvSpPr txBox="1"/>
          <p:nvPr/>
        </p:nvSpPr>
        <p:spPr>
          <a:xfrm>
            <a:off x="303990" y="3977640"/>
            <a:ext cx="7270290" cy="138499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Undergoes extensive hepatic metabolism, some of the metabolites are active</a:t>
            </a:r>
            <a:endParaRPr lang="en-US" sz="2800" dirty="0">
              <a:solidFill>
                <a:srgbClr val="FF0000"/>
              </a:solidFill>
            </a:endParaRPr>
          </a:p>
        </p:txBody>
      </p:sp>
      <p:pic>
        <p:nvPicPr>
          <p:cNvPr id="12290" name="Picture 2" descr="'Notice how much happier everyone is since I added anti-anxiety meds to our bottled water?'"/>
          <p:cNvPicPr>
            <a:picLocks noChangeAspect="1" noChangeArrowheads="1"/>
          </p:cNvPicPr>
          <p:nvPr/>
        </p:nvPicPr>
        <p:blipFill>
          <a:blip r:embed="rId3"/>
          <a:srcRect/>
          <a:stretch>
            <a:fillRect/>
          </a:stretch>
        </p:blipFill>
        <p:spPr bwMode="auto">
          <a:xfrm>
            <a:off x="7741920" y="1640204"/>
            <a:ext cx="4236720" cy="4394835"/>
          </a:xfrm>
          <a:prstGeom prst="rect">
            <a:avLst/>
          </a:prstGeom>
          <a:noFill/>
        </p:spPr>
      </p:pic>
    </p:spTree>
    <p:extLst>
      <p:ext uri="{BB962C8B-B14F-4D97-AF65-F5344CB8AC3E}">
        <p14:creationId xmlns:p14="http://schemas.microsoft.com/office/powerpoint/2010/main" val="297989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147" y="3529960"/>
            <a:ext cx="3756212"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No withdrawal signs</a:t>
            </a:r>
            <a:endParaRPr lang="en-US" sz="2800" dirty="0">
              <a:solidFill>
                <a:srgbClr val="FF0000"/>
              </a:solidFill>
            </a:endParaRPr>
          </a:p>
        </p:txBody>
      </p:sp>
      <p:sp>
        <p:nvSpPr>
          <p:cNvPr id="5" name="TextBox 4"/>
          <p:cNvSpPr txBox="1"/>
          <p:nvPr/>
        </p:nvSpPr>
        <p:spPr>
          <a:xfrm>
            <a:off x="325239" y="4731793"/>
            <a:ext cx="4305333" cy="82484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88900" indent="-88900">
              <a:lnSpc>
                <a:spcPct val="85000"/>
              </a:lnSpc>
            </a:pPr>
            <a:r>
              <a:rPr lang="en-US" sz="2800" b="1" dirty="0">
                <a:solidFill>
                  <a:srgbClr val="FF0000"/>
                </a:solidFill>
              </a:rPr>
              <a:t>Minimal psychomotor &amp; </a:t>
            </a:r>
          </a:p>
          <a:p>
            <a:pPr marL="88900" indent="-88900">
              <a:lnSpc>
                <a:spcPct val="85000"/>
              </a:lnSpc>
            </a:pPr>
            <a:r>
              <a:rPr lang="en-US" sz="2800" b="1" dirty="0">
                <a:solidFill>
                  <a:srgbClr val="FF0000"/>
                </a:solidFill>
              </a:rPr>
              <a:t>Cognitive dysfunctions</a:t>
            </a:r>
            <a:r>
              <a:rPr lang="en-US" b="1" dirty="0"/>
              <a:t>. </a:t>
            </a:r>
          </a:p>
        </p:txBody>
      </p:sp>
      <p:sp>
        <p:nvSpPr>
          <p:cNvPr id="6" name="TextBox 5"/>
          <p:cNvSpPr txBox="1"/>
          <p:nvPr/>
        </p:nvSpPr>
        <p:spPr>
          <a:xfrm>
            <a:off x="298597" y="1792513"/>
            <a:ext cx="3842625"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Only anxiolytic</a:t>
            </a:r>
            <a:endParaRPr lang="en-US" sz="2800" dirty="0">
              <a:solidFill>
                <a:srgbClr val="FF0000"/>
              </a:solidFill>
            </a:endParaRPr>
          </a:p>
        </p:txBody>
      </p:sp>
      <p:sp>
        <p:nvSpPr>
          <p:cNvPr id="7" name="TextBox 6"/>
          <p:cNvSpPr txBox="1"/>
          <p:nvPr/>
        </p:nvSpPr>
        <p:spPr>
          <a:xfrm>
            <a:off x="1002535" y="852419"/>
            <a:ext cx="6158429"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err="1">
                <a:solidFill>
                  <a:srgbClr val="DF2E28"/>
                </a:solidFill>
                <a:latin typeface="Algerian" panose="04020705040A02060702" pitchFamily="82" charset="0"/>
              </a:rPr>
              <a:t>Pharmacodynamic</a:t>
            </a:r>
            <a:r>
              <a:rPr lang="en-US" sz="3200" b="1" dirty="0">
                <a:solidFill>
                  <a:srgbClr val="DF2E28"/>
                </a:solidFill>
                <a:latin typeface="Algerian" panose="04020705040A02060702" pitchFamily="82" charset="0"/>
              </a:rPr>
              <a:t> effects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4643901" y="3372285"/>
            <a:ext cx="4134340" cy="82484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88900" indent="-88900">
              <a:lnSpc>
                <a:spcPct val="85000"/>
              </a:lnSpc>
            </a:pPr>
            <a:r>
              <a:rPr lang="en-US" sz="2800" b="1" dirty="0">
                <a:solidFill>
                  <a:srgbClr val="FF0000"/>
                </a:solidFill>
              </a:rPr>
              <a:t>No potentiation of </a:t>
            </a:r>
          </a:p>
          <a:p>
            <a:pPr marL="88900" indent="-88900">
              <a:lnSpc>
                <a:spcPct val="85000"/>
              </a:lnSpc>
            </a:pPr>
            <a:r>
              <a:rPr lang="en-US" sz="2800" b="1" dirty="0">
                <a:solidFill>
                  <a:srgbClr val="FF0000"/>
                </a:solidFill>
              </a:rPr>
              <a:t>Other CNS depressants</a:t>
            </a:r>
            <a:endParaRPr lang="en-US" sz="2800" dirty="0">
              <a:solidFill>
                <a:srgbClr val="FF0000"/>
              </a:solidFill>
            </a:endParaRPr>
          </a:p>
        </p:txBody>
      </p:sp>
      <p:sp>
        <p:nvSpPr>
          <p:cNvPr id="10" name="TextBox 9"/>
          <p:cNvSpPr txBox="1"/>
          <p:nvPr/>
        </p:nvSpPr>
        <p:spPr>
          <a:xfrm>
            <a:off x="4637958" y="2523196"/>
            <a:ext cx="3404789"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Not anticonvulsant</a:t>
            </a:r>
            <a:endParaRPr lang="en-US" sz="2800" dirty="0">
              <a:solidFill>
                <a:srgbClr val="FF0000"/>
              </a:solidFill>
            </a:endParaRPr>
          </a:p>
        </p:txBody>
      </p:sp>
      <p:sp>
        <p:nvSpPr>
          <p:cNvPr id="11" name="TextBox 10"/>
          <p:cNvSpPr txBox="1"/>
          <p:nvPr/>
        </p:nvSpPr>
        <p:spPr>
          <a:xfrm>
            <a:off x="281338" y="2654626"/>
            <a:ext cx="3820106"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88900" indent="-88900">
              <a:lnSpc>
                <a:spcPct val="85000"/>
              </a:lnSpc>
            </a:pPr>
            <a:r>
              <a:rPr lang="en-US" sz="2800" b="1" dirty="0">
                <a:solidFill>
                  <a:srgbClr val="FF0000"/>
                </a:solidFill>
              </a:rPr>
              <a:t>Not muscle relaxant.</a:t>
            </a:r>
          </a:p>
        </p:txBody>
      </p:sp>
      <p:sp>
        <p:nvSpPr>
          <p:cNvPr id="12" name="TextBox 11"/>
          <p:cNvSpPr txBox="1"/>
          <p:nvPr/>
        </p:nvSpPr>
        <p:spPr>
          <a:xfrm>
            <a:off x="4637958" y="1809589"/>
            <a:ext cx="3709590"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88900" indent="-88900">
              <a:lnSpc>
                <a:spcPct val="85000"/>
              </a:lnSpc>
            </a:pPr>
            <a:r>
              <a:rPr lang="en-US" sz="2800" b="1" dirty="0">
                <a:solidFill>
                  <a:srgbClr val="FF0000"/>
                </a:solidFill>
              </a:rPr>
              <a:t>No hypnotic effect.</a:t>
            </a:r>
          </a:p>
        </p:txBody>
      </p:sp>
      <p:sp>
        <p:nvSpPr>
          <p:cNvPr id="13" name="TextBox 12"/>
          <p:cNvSpPr txBox="1"/>
          <p:nvPr/>
        </p:nvSpPr>
        <p:spPr>
          <a:xfrm>
            <a:off x="1718091" y="6021249"/>
            <a:ext cx="5055095"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Minimal risk of dependence</a:t>
            </a:r>
            <a:endParaRPr lang="en-US" sz="2800" dirty="0">
              <a:solidFill>
                <a:srgbClr val="FF0000"/>
              </a:solidFill>
            </a:endParaRPr>
          </a:p>
        </p:txBody>
      </p:sp>
      <p:sp>
        <p:nvSpPr>
          <p:cNvPr id="14" name="TextBox 13"/>
          <p:cNvSpPr txBox="1"/>
          <p:nvPr/>
        </p:nvSpPr>
        <p:spPr>
          <a:xfrm>
            <a:off x="4857531" y="4683340"/>
            <a:ext cx="2914869"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Does not affect </a:t>
            </a:r>
          </a:p>
          <a:p>
            <a:r>
              <a:rPr lang="en-US" sz="2800" b="1" dirty="0">
                <a:solidFill>
                  <a:srgbClr val="FF0000"/>
                </a:solidFill>
              </a:rPr>
              <a:t>driving skills</a:t>
            </a:r>
            <a:endParaRPr lang="en-US" sz="2800" dirty="0">
              <a:solidFill>
                <a:srgbClr val="FF0000"/>
              </a:solidFill>
            </a:endParaRPr>
          </a:p>
        </p:txBody>
      </p:sp>
      <p:pic>
        <p:nvPicPr>
          <p:cNvPr id="15" name="Picture 4" descr="scan0012"/>
          <p:cNvPicPr>
            <a:picLocks noChangeAspect="1" noChangeArrowheads="1"/>
          </p:cNvPicPr>
          <p:nvPr/>
        </p:nvPicPr>
        <p:blipFill>
          <a:blip r:embed="rId3"/>
          <a:srcRect/>
          <a:stretch>
            <a:fillRect/>
          </a:stretch>
        </p:blipFill>
        <p:spPr bwMode="auto">
          <a:xfrm>
            <a:off x="8793480" y="900070"/>
            <a:ext cx="3398520" cy="4799272"/>
          </a:xfrm>
          <a:prstGeom prst="rect">
            <a:avLst/>
          </a:prstGeom>
          <a:noFill/>
          <a:ln w="9525">
            <a:noFill/>
            <a:miter lim="800000"/>
            <a:headEnd/>
            <a:tailEnd/>
          </a:ln>
        </p:spPr>
      </p:pic>
    </p:spTree>
    <p:extLst>
      <p:ext uri="{BB962C8B-B14F-4D97-AF65-F5344CB8AC3E}">
        <p14:creationId xmlns:p14="http://schemas.microsoft.com/office/powerpoint/2010/main" val="109644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8" dur="1000" fill="hold"/>
                                        <p:tgtEl>
                                          <p:spTgt spid="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82" dur="1000" fill="hold"/>
                                        <p:tgtEl>
                                          <p:spTgt spid="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4" dur="1000" fill="hold"/>
                                        <p:tgtEl>
                                          <p:spTgt spid="14"/>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6" dur="1000" fill="hold"/>
                                        <p:tgtEl>
                                          <p:spTgt spid="13"/>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3"/>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nodeType="click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8" dur="1000" fill="hold"/>
                                        <p:tgtEl>
                                          <p:spTgt spid="15"/>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3232" y="3855261"/>
            <a:ext cx="7320698"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As anxiolytic in mild anxiety &amp; generalized anxiety disorders.</a:t>
            </a:r>
            <a:endParaRPr lang="en-US" sz="2800" dirty="0">
              <a:solidFill>
                <a:srgbClr val="FF0000"/>
              </a:solidFill>
            </a:endParaRPr>
          </a:p>
        </p:txBody>
      </p:sp>
      <p:sp>
        <p:nvSpPr>
          <p:cNvPr id="7" name="TextBox 6"/>
          <p:cNvSpPr txBox="1"/>
          <p:nvPr/>
        </p:nvSpPr>
        <p:spPr>
          <a:xfrm>
            <a:off x="1815445" y="201430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rgbClr val="DF2E28"/>
                </a:solidFill>
                <a:latin typeface="Algerian" panose="04020705040A02060702" pitchFamily="82" charset="0"/>
              </a:rPr>
              <a:t>clinical uses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Tree>
    <p:extLst>
      <p:ext uri="{BB962C8B-B14F-4D97-AF65-F5344CB8AC3E}">
        <p14:creationId xmlns:p14="http://schemas.microsoft.com/office/powerpoint/2010/main" val="217713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7992" y="2956101"/>
            <a:ext cx="4264528" cy="2246769"/>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Physical  and  emotional distress which interferes with normal life.</a:t>
            </a:r>
          </a:p>
          <a:p>
            <a:endParaRPr lang="en-US" sz="2800" dirty="0">
              <a:solidFill>
                <a:schemeClr val="accent1"/>
              </a:solidFill>
            </a:endParaRPr>
          </a:p>
        </p:txBody>
      </p:sp>
      <p:sp>
        <p:nvSpPr>
          <p:cNvPr id="7" name="TextBox 6"/>
          <p:cNvSpPr txBox="1"/>
          <p:nvPr/>
        </p:nvSpPr>
        <p:spPr>
          <a:xfrm>
            <a:off x="1967845" y="85606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rPr>
              <a:t>What is anxiety ?</a:t>
            </a:r>
            <a:endParaRPr lang="en-US" sz="3200" dirty="0">
              <a:solidFill>
                <a:schemeClr val="accent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pic>
        <p:nvPicPr>
          <p:cNvPr id="3075" name="Picture 3"/>
          <p:cNvPicPr>
            <a:picLocks noChangeAspect="1" noChangeArrowheads="1"/>
          </p:cNvPicPr>
          <p:nvPr/>
        </p:nvPicPr>
        <p:blipFill>
          <a:blip r:embed="rId3"/>
          <a:srcRect/>
          <a:stretch>
            <a:fillRect/>
          </a:stretch>
        </p:blipFill>
        <p:spPr bwMode="auto">
          <a:xfrm>
            <a:off x="5313045" y="2026920"/>
            <a:ext cx="6686550" cy="4419600"/>
          </a:xfrm>
          <a:prstGeom prst="rect">
            <a:avLst/>
          </a:prstGeom>
          <a:noFill/>
          <a:ln w="9525">
            <a:noFill/>
            <a:miter lim="800000"/>
            <a:headEnd/>
            <a:tailEnd/>
          </a:ln>
        </p:spPr>
      </p:pic>
    </p:spTree>
    <p:extLst>
      <p:ext uri="{BB962C8B-B14F-4D97-AF65-F5344CB8AC3E}">
        <p14:creationId xmlns:p14="http://schemas.microsoft.com/office/powerpoint/2010/main" val="35627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22" dur="1000" fill="hold"/>
                                        <p:tgtEl>
                                          <p:spTgt spid="307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8394" y="2899656"/>
            <a:ext cx="7320698"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Not effective in severe anxiety/panic disorder</a:t>
            </a:r>
            <a:endParaRPr lang="en-US" sz="2800" dirty="0">
              <a:solidFill>
                <a:srgbClr val="FF0000"/>
              </a:solidFill>
            </a:endParaRPr>
          </a:p>
        </p:txBody>
      </p:sp>
      <p:sp>
        <p:nvSpPr>
          <p:cNvPr id="6" name="TextBox 5"/>
          <p:cNvSpPr txBox="1"/>
          <p:nvPr/>
        </p:nvSpPr>
        <p:spPr>
          <a:xfrm>
            <a:off x="578394" y="1970819"/>
            <a:ext cx="7320698"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Slow onset of action (delayed effect)</a:t>
            </a:r>
            <a:endParaRPr lang="en-US" sz="2800" dirty="0">
              <a:solidFill>
                <a:srgbClr val="FF0000"/>
              </a:solidFill>
            </a:endParaRPr>
          </a:p>
        </p:txBody>
      </p:sp>
      <p:sp>
        <p:nvSpPr>
          <p:cNvPr id="7" name="TextBox 6"/>
          <p:cNvSpPr txBox="1"/>
          <p:nvPr/>
        </p:nvSpPr>
        <p:spPr>
          <a:xfrm>
            <a:off x="1506971" y="769402"/>
            <a:ext cx="6392121"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rgbClr val="FF0000"/>
                </a:solidFill>
                <a:latin typeface="Algerian" panose="04020705040A02060702" pitchFamily="82" charset="0"/>
              </a:rPr>
              <a:t>Disadvantages of </a:t>
            </a:r>
            <a:r>
              <a:rPr lang="en-US" sz="3200" b="1" dirty="0" err="1">
                <a:solidFill>
                  <a:srgbClr val="FF0000"/>
                </a:solidFill>
                <a:latin typeface="Algerian" panose="04020705040A02060702" pitchFamily="82" charset="0"/>
              </a:rPr>
              <a:t>buspirone</a:t>
            </a:r>
            <a:endParaRPr lang="en-US" sz="3200" b="1" dirty="0">
              <a:solidFill>
                <a:srgbClr val="FF0000"/>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78394" y="5166673"/>
            <a:ext cx="7534333" cy="911019"/>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95000"/>
              </a:lnSpc>
            </a:pPr>
            <a:r>
              <a:rPr lang="en-US" sz="2800" b="1" dirty="0">
                <a:solidFill>
                  <a:srgbClr val="FF0000"/>
                </a:solidFill>
              </a:rPr>
              <a:t>Drug Interactions with CYT P450 inducers and inhibitors</a:t>
            </a:r>
          </a:p>
        </p:txBody>
      </p:sp>
      <p:sp>
        <p:nvSpPr>
          <p:cNvPr id="10" name="TextBox 9"/>
          <p:cNvSpPr txBox="1"/>
          <p:nvPr/>
        </p:nvSpPr>
        <p:spPr>
          <a:xfrm>
            <a:off x="578394" y="4259380"/>
            <a:ext cx="6641968" cy="501676"/>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95000"/>
              </a:lnSpc>
            </a:pPr>
            <a:r>
              <a:rPr lang="en-US" sz="2800" b="1" dirty="0">
                <a:solidFill>
                  <a:srgbClr val="FF0000"/>
                </a:solidFill>
              </a:rPr>
              <a:t>GIT  upset, dizziness, drowsiness</a:t>
            </a:r>
          </a:p>
        </p:txBody>
      </p:sp>
      <p:pic>
        <p:nvPicPr>
          <p:cNvPr id="11" name="Picture 1"/>
          <p:cNvPicPr>
            <a:picLocks noChangeAspect="1" noChangeArrowheads="1"/>
          </p:cNvPicPr>
          <p:nvPr/>
        </p:nvPicPr>
        <p:blipFill>
          <a:blip r:embed="rId3"/>
          <a:srcRect/>
          <a:stretch>
            <a:fillRect/>
          </a:stretch>
        </p:blipFill>
        <p:spPr bwMode="auto">
          <a:xfrm>
            <a:off x="8168640" y="1792604"/>
            <a:ext cx="4023360" cy="4349115"/>
          </a:xfrm>
          <a:prstGeom prst="rect">
            <a:avLst/>
          </a:prstGeom>
          <a:noFill/>
          <a:ln w="9525">
            <a:noFill/>
            <a:miter lim="800000"/>
            <a:headEnd/>
            <a:tailEnd/>
          </a:ln>
        </p:spPr>
      </p:pic>
    </p:spTree>
    <p:extLst>
      <p:ext uri="{BB962C8B-B14F-4D97-AF65-F5344CB8AC3E}">
        <p14:creationId xmlns:p14="http://schemas.microsoft.com/office/powerpoint/2010/main" val="41355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par>
                                <p:cTn id="27" presetID="2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6" dur="1000" fill="hold"/>
                                        <p:tgtEl>
                                          <p:spTgt spid="9"/>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5577" y="5159073"/>
            <a:ext cx="6958703" cy="169892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a:solidFill>
                  <a:srgbClr val="FF0000"/>
                </a:solidFill>
                <a:cs typeface="Times New Roman" pitchFamily="18" charset="0"/>
              </a:rPr>
              <a:t>Precautions </a:t>
            </a:r>
          </a:p>
          <a:p>
            <a:pPr marL="609600" indent="-609600">
              <a:lnSpc>
                <a:spcPct val="90000"/>
              </a:lnSpc>
            </a:pPr>
            <a:r>
              <a:rPr lang="en-US" sz="2800" b="1" dirty="0">
                <a:solidFill>
                  <a:srgbClr val="FF0000"/>
                </a:solidFill>
                <a:cs typeface="Times New Roman" pitchFamily="18" charset="0"/>
              </a:rPr>
              <a:t>-Should be  used with precaution in </a:t>
            </a:r>
          </a:p>
          <a:p>
            <a:pPr marL="609600" indent="-609600">
              <a:lnSpc>
                <a:spcPct val="90000"/>
              </a:lnSpc>
            </a:pPr>
            <a:r>
              <a:rPr lang="en-US" sz="2800" b="1" dirty="0">
                <a:solidFill>
                  <a:srgbClr val="FF0000"/>
                </a:solidFill>
                <a:cs typeface="Times New Roman" pitchFamily="18" charset="0"/>
              </a:rPr>
              <a:t>pregnant women or breast-feeding.</a:t>
            </a:r>
          </a:p>
          <a:p>
            <a:pPr marL="609600" indent="-609600">
              <a:lnSpc>
                <a:spcPct val="90000"/>
              </a:lnSpc>
            </a:pPr>
            <a:r>
              <a:rPr lang="en-US" sz="2800" b="1" dirty="0">
                <a:solidFill>
                  <a:srgbClr val="FF0000"/>
                </a:solidFill>
              </a:rPr>
              <a:t>-People over 65.</a:t>
            </a:r>
            <a:r>
              <a:rPr lang="en-US" sz="2800" dirty="0">
                <a:solidFill>
                  <a:srgbClr val="FF0000"/>
                </a:solidFill>
              </a:rPr>
              <a:t> </a:t>
            </a:r>
          </a:p>
        </p:txBody>
      </p:sp>
      <p:sp>
        <p:nvSpPr>
          <p:cNvPr id="6" name="TextBox 5"/>
          <p:cNvSpPr txBox="1"/>
          <p:nvPr/>
        </p:nvSpPr>
        <p:spPr>
          <a:xfrm>
            <a:off x="661297" y="4136143"/>
            <a:ext cx="3645380"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buFontTx/>
              <a:buChar char="o"/>
            </a:pPr>
            <a:r>
              <a:rPr lang="en-US" sz="2800" b="1" dirty="0">
                <a:solidFill>
                  <a:srgbClr val="FF0000"/>
                </a:solidFill>
                <a:cs typeface="Times New Roman" pitchFamily="18" charset="0"/>
              </a:rPr>
              <a:t>Liver disease</a:t>
            </a:r>
          </a:p>
          <a:p>
            <a:pPr marL="609600" indent="-609600">
              <a:lnSpc>
                <a:spcPct val="90000"/>
              </a:lnSpc>
              <a:buFontTx/>
              <a:buChar char="o"/>
            </a:pPr>
            <a:r>
              <a:rPr lang="en-US" sz="2800" b="1" dirty="0">
                <a:solidFill>
                  <a:srgbClr val="FF0000"/>
                </a:solidFill>
                <a:cs typeface="Times New Roman" pitchFamily="18" charset="0"/>
              </a:rPr>
              <a:t>Old people</a:t>
            </a:r>
            <a:endParaRPr lang="en-US" sz="2800" dirty="0">
              <a:solidFill>
                <a:srgbClr val="FF0000"/>
              </a:solidFill>
            </a:endParaRPr>
          </a:p>
        </p:txBody>
      </p:sp>
      <p:sp>
        <p:nvSpPr>
          <p:cNvPr id="7" name="TextBox 6"/>
          <p:cNvSpPr txBox="1"/>
          <p:nvPr/>
        </p:nvSpPr>
        <p:spPr>
          <a:xfrm>
            <a:off x="641965" y="3431628"/>
            <a:ext cx="5720092"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a:solidFill>
                  <a:srgbClr val="FF0000"/>
                </a:solidFill>
                <a:latin typeface="Algerian" panose="04020705040A02060702" pitchFamily="82" charset="0"/>
                <a:cs typeface="Times New Roman" pitchFamily="18" charset="0"/>
              </a:rPr>
              <a:t>Dose should be reduced in</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0" name="TextBox 9"/>
          <p:cNvSpPr txBox="1"/>
          <p:nvPr/>
        </p:nvSpPr>
        <p:spPr>
          <a:xfrm>
            <a:off x="615577" y="1406991"/>
            <a:ext cx="7688570"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err="1">
                <a:solidFill>
                  <a:srgbClr val="FF0000"/>
                </a:solidFill>
                <a:cs typeface="Times New Roman" pitchFamily="18" charset="0"/>
              </a:rPr>
              <a:t>Rifampin</a:t>
            </a:r>
            <a:r>
              <a:rPr lang="en-US" sz="3200" b="1" dirty="0">
                <a:solidFill>
                  <a:srgbClr val="FF0000"/>
                </a:solidFill>
                <a:cs typeface="Times New Roman" pitchFamily="18" charset="0"/>
              </a:rPr>
              <a:t> cause 10 fold </a:t>
            </a:r>
            <a:r>
              <a:rPr lang="en-US" sz="3200" b="1" dirty="0">
                <a:solidFill>
                  <a:srgbClr val="FF0000"/>
                </a:solidFill>
                <a:latin typeface="Calibri"/>
                <a:cs typeface="Times New Roman" pitchFamily="18" charset="0"/>
              </a:rPr>
              <a:t>↓</a:t>
            </a:r>
            <a:r>
              <a:rPr lang="en-US" sz="2800" b="1" dirty="0">
                <a:solidFill>
                  <a:srgbClr val="FF0000"/>
                </a:solidFill>
                <a:latin typeface="Times New Roman"/>
                <a:cs typeface="Times New Roman"/>
              </a:rPr>
              <a:t> </a:t>
            </a:r>
            <a:r>
              <a:rPr lang="en-US" sz="2800" b="1" dirty="0" err="1">
                <a:solidFill>
                  <a:srgbClr val="FF0000"/>
                </a:solidFill>
                <a:latin typeface="Times New Roman"/>
                <a:cs typeface="Times New Roman"/>
              </a:rPr>
              <a:t>buspirone</a:t>
            </a:r>
            <a:r>
              <a:rPr lang="en-US" sz="2800" b="1" dirty="0">
                <a:solidFill>
                  <a:srgbClr val="FF0000"/>
                </a:solidFill>
                <a:latin typeface="Times New Roman"/>
                <a:cs typeface="Times New Roman"/>
              </a:rPr>
              <a:t> level</a:t>
            </a:r>
            <a:endParaRPr lang="en-US" sz="2800" dirty="0">
              <a:solidFill>
                <a:srgbClr val="FF0000"/>
              </a:solidFill>
            </a:endParaRPr>
          </a:p>
        </p:txBody>
      </p:sp>
      <p:sp>
        <p:nvSpPr>
          <p:cNvPr id="11" name="TextBox 10"/>
          <p:cNvSpPr txBox="1"/>
          <p:nvPr/>
        </p:nvSpPr>
        <p:spPr>
          <a:xfrm>
            <a:off x="630817" y="279231"/>
            <a:ext cx="7688570" cy="978729"/>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a:solidFill>
                  <a:srgbClr val="FF0000"/>
                </a:solidFill>
                <a:cs typeface="Times New Roman" pitchFamily="18" charset="0"/>
              </a:rPr>
              <a:t>Inhibitors of CYP450  3A4 , </a:t>
            </a:r>
            <a:r>
              <a:rPr lang="en-US" sz="3200" b="1" dirty="0" err="1">
                <a:solidFill>
                  <a:srgbClr val="FF0000"/>
                </a:solidFill>
                <a:cs typeface="Times New Roman" pitchFamily="18" charset="0"/>
              </a:rPr>
              <a:t>verapamil</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diltiazem</a:t>
            </a:r>
            <a:r>
              <a:rPr lang="en-US" sz="3200" b="1" dirty="0">
                <a:solidFill>
                  <a:srgbClr val="FF0000"/>
                </a:solidFill>
                <a:latin typeface="Calibri"/>
                <a:cs typeface="Times New Roman" pitchFamily="18" charset="0"/>
              </a:rPr>
              <a:t>→</a:t>
            </a:r>
            <a:r>
              <a:rPr lang="en-US" sz="3200" b="1" dirty="0">
                <a:solidFill>
                  <a:srgbClr val="FF0000"/>
                </a:solidFill>
                <a:latin typeface="Times New Roman"/>
                <a:cs typeface="Times New Roman"/>
              </a:rPr>
              <a:t>↑ </a:t>
            </a:r>
            <a:r>
              <a:rPr lang="en-US" sz="3200" b="1" dirty="0" err="1">
                <a:solidFill>
                  <a:srgbClr val="FF0000"/>
                </a:solidFill>
                <a:latin typeface="Times New Roman"/>
                <a:cs typeface="Times New Roman"/>
              </a:rPr>
              <a:t>buspirone</a:t>
            </a:r>
            <a:r>
              <a:rPr lang="en-US" sz="3200" b="1" dirty="0">
                <a:solidFill>
                  <a:srgbClr val="FF0000"/>
                </a:solidFill>
                <a:latin typeface="Times New Roman"/>
                <a:cs typeface="Times New Roman"/>
              </a:rPr>
              <a:t> level</a:t>
            </a:r>
            <a:endParaRPr lang="en-US" sz="2800" dirty="0">
              <a:solidFill>
                <a:srgbClr val="FF0000"/>
              </a:solidFill>
            </a:endParaRPr>
          </a:p>
        </p:txBody>
      </p:sp>
      <p:sp>
        <p:nvSpPr>
          <p:cNvPr id="12" name="TextBox 11"/>
          <p:cNvSpPr txBox="1"/>
          <p:nvPr/>
        </p:nvSpPr>
        <p:spPr>
          <a:xfrm>
            <a:off x="630817" y="2138511"/>
            <a:ext cx="7688570" cy="978729"/>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a:solidFill>
                  <a:srgbClr val="FF0000"/>
                </a:solidFill>
                <a:cs typeface="Times New Roman" pitchFamily="18" charset="0"/>
              </a:rPr>
              <a:t>Increase blood pressure in people taking </a:t>
            </a:r>
            <a:r>
              <a:rPr lang="en-US" sz="3200" b="1" dirty="0" err="1">
                <a:solidFill>
                  <a:srgbClr val="FF0000"/>
                </a:solidFill>
                <a:cs typeface="Times New Roman" pitchFamily="18" charset="0"/>
              </a:rPr>
              <a:t>MAOi</a:t>
            </a:r>
            <a:endParaRPr lang="en-US" sz="2800" dirty="0">
              <a:solidFill>
                <a:srgbClr val="FF0000"/>
              </a:solidFill>
            </a:endParaRPr>
          </a:p>
        </p:txBody>
      </p:sp>
    </p:spTree>
    <p:extLst>
      <p:ext uri="{BB962C8B-B14F-4D97-AF65-F5344CB8AC3E}">
        <p14:creationId xmlns:p14="http://schemas.microsoft.com/office/powerpoint/2010/main" val="44672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0" dur="1000" fill="hold"/>
                                        <p:tgtEl>
                                          <p:spTgt spid="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082" y="3327368"/>
            <a:ext cx="7320698"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Reduce somatic symptoms of anxiety.</a:t>
            </a:r>
            <a:endParaRPr lang="en-US" sz="2800" dirty="0">
              <a:solidFill>
                <a:srgbClr val="FF0000"/>
              </a:solidFill>
            </a:endParaRPr>
          </a:p>
        </p:txBody>
      </p:sp>
      <p:sp>
        <p:nvSpPr>
          <p:cNvPr id="6" name="TextBox 5"/>
          <p:cNvSpPr txBox="1"/>
          <p:nvPr/>
        </p:nvSpPr>
        <p:spPr>
          <a:xfrm>
            <a:off x="575082" y="2122029"/>
            <a:ext cx="7320698"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Act by blocking peripheral sympathetic system.</a:t>
            </a:r>
            <a:endParaRPr lang="en-US" sz="2800" dirty="0">
              <a:solidFill>
                <a:srgbClr val="FF0000"/>
              </a:solidFill>
            </a:endParaRPr>
          </a:p>
        </p:txBody>
      </p:sp>
      <p:sp>
        <p:nvSpPr>
          <p:cNvPr id="7" name="TextBox 6"/>
          <p:cNvSpPr txBox="1"/>
          <p:nvPr/>
        </p:nvSpPr>
        <p:spPr>
          <a:xfrm>
            <a:off x="1617141" y="1188043"/>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rgbClr val="FF0000"/>
                </a:solidFill>
                <a:latin typeface="Algerian" panose="04020705040A02060702" pitchFamily="82" charset="0"/>
              </a:rPr>
              <a:t>Beta Blockers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75081" y="5473816"/>
            <a:ext cx="7402133" cy="82484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85000"/>
              </a:lnSpc>
            </a:pPr>
            <a:r>
              <a:rPr lang="en-US" sz="2800" b="1" dirty="0">
                <a:solidFill>
                  <a:srgbClr val="FF0000"/>
                </a:solidFill>
              </a:rPr>
              <a:t>Are less effective for other forms of anxiety</a:t>
            </a:r>
            <a:r>
              <a:rPr lang="en-US" sz="2800" dirty="0">
                <a:solidFill>
                  <a:srgbClr val="FF0000"/>
                </a:solidFill>
              </a:rPr>
              <a:t> </a:t>
            </a:r>
          </a:p>
        </p:txBody>
      </p:sp>
      <p:sp>
        <p:nvSpPr>
          <p:cNvPr id="10" name="TextBox 9"/>
          <p:cNvSpPr txBox="1"/>
          <p:nvPr/>
        </p:nvSpPr>
        <p:spPr>
          <a:xfrm>
            <a:off x="575082" y="4763997"/>
            <a:ext cx="7402133"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85000"/>
              </a:lnSpc>
            </a:pPr>
            <a:r>
              <a:rPr lang="en-US" sz="2800" b="1" dirty="0">
                <a:solidFill>
                  <a:srgbClr val="FF0000"/>
                </a:solidFill>
              </a:rPr>
              <a:t>Used in performance anxiety.</a:t>
            </a:r>
          </a:p>
        </p:txBody>
      </p:sp>
      <p:sp>
        <p:nvSpPr>
          <p:cNvPr id="11" name="TextBox 10"/>
          <p:cNvSpPr txBox="1"/>
          <p:nvPr/>
        </p:nvSpPr>
        <p:spPr>
          <a:xfrm>
            <a:off x="596282" y="4101820"/>
            <a:ext cx="7423164"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85000"/>
              </a:lnSpc>
            </a:pPr>
            <a:r>
              <a:rPr lang="en-US" sz="2800" b="1" dirty="0">
                <a:solidFill>
                  <a:srgbClr val="FF0000"/>
                </a:solidFill>
              </a:rPr>
              <a:t>Decrease BP &amp; slow HR.</a:t>
            </a:r>
          </a:p>
        </p:txBody>
      </p:sp>
      <p:pic>
        <p:nvPicPr>
          <p:cNvPr id="12" name="Picture 2"/>
          <p:cNvPicPr>
            <a:picLocks noChangeAspect="1" noChangeArrowheads="1"/>
          </p:cNvPicPr>
          <p:nvPr/>
        </p:nvPicPr>
        <p:blipFill>
          <a:blip r:embed="rId3" cstate="print"/>
          <a:srcRect/>
          <a:stretch>
            <a:fillRect/>
          </a:stretch>
        </p:blipFill>
        <p:spPr bwMode="auto">
          <a:xfrm>
            <a:off x="551078" y="494348"/>
            <a:ext cx="8626475" cy="6119812"/>
          </a:xfrm>
          <a:prstGeom prst="rect">
            <a:avLst/>
          </a:prstGeom>
          <a:noFill/>
          <a:ln w="9525">
            <a:noFill/>
            <a:miter lim="800000"/>
            <a:headEnd/>
            <a:tailEnd/>
          </a:ln>
        </p:spPr>
      </p:pic>
    </p:spTree>
    <p:extLst>
      <p:ext uri="{BB962C8B-B14F-4D97-AF65-F5344CB8AC3E}">
        <p14:creationId xmlns:p14="http://schemas.microsoft.com/office/powerpoint/2010/main" val="10700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064" y="5655826"/>
            <a:ext cx="6584496"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Delayed onset of action (weeks).</a:t>
            </a:r>
            <a:endParaRPr lang="en-US" sz="2800" dirty="0">
              <a:solidFill>
                <a:srgbClr val="FF0000"/>
              </a:solidFill>
            </a:endParaRPr>
          </a:p>
        </p:txBody>
      </p:sp>
      <p:sp>
        <p:nvSpPr>
          <p:cNvPr id="5" name="TextBox 4"/>
          <p:cNvSpPr txBox="1"/>
          <p:nvPr/>
        </p:nvSpPr>
        <p:spPr>
          <a:xfrm>
            <a:off x="563064" y="4818577"/>
            <a:ext cx="6584496"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a:solidFill>
                  <a:srgbClr val="FF0000"/>
                </a:solidFill>
                <a:cs typeface="Times New Roman" pitchFamily="18" charset="0"/>
              </a:rPr>
              <a:t>Effective for panic attacks</a:t>
            </a:r>
            <a:r>
              <a:rPr lang="en-US" b="1" dirty="0">
                <a:cs typeface="Times New Roman" pitchFamily="18" charset="0"/>
              </a:rPr>
              <a:t>.</a:t>
            </a:r>
          </a:p>
        </p:txBody>
      </p:sp>
      <p:sp>
        <p:nvSpPr>
          <p:cNvPr id="6" name="TextBox 5"/>
          <p:cNvSpPr txBox="1"/>
          <p:nvPr/>
        </p:nvSpPr>
        <p:spPr>
          <a:xfrm>
            <a:off x="563064" y="3593529"/>
            <a:ext cx="6599736"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a:solidFill>
                  <a:srgbClr val="FF0000"/>
                </a:solidFill>
                <a:cs typeface="Times New Roman" pitchFamily="18" charset="0"/>
              </a:rPr>
              <a:t>Used for anxiety especially associated with depression.</a:t>
            </a:r>
          </a:p>
        </p:txBody>
      </p:sp>
      <p:sp>
        <p:nvSpPr>
          <p:cNvPr id="7" name="TextBox 6"/>
          <p:cNvSpPr txBox="1"/>
          <p:nvPr/>
        </p:nvSpPr>
        <p:spPr>
          <a:xfrm>
            <a:off x="1582682" y="1126741"/>
            <a:ext cx="6125378"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3200" b="1" dirty="0">
                <a:solidFill>
                  <a:srgbClr val="FF0000"/>
                </a:solidFill>
                <a:latin typeface="Algerian" panose="04020705040A02060702" pitchFamily="82" charset="0"/>
                <a:cs typeface="Times New Roman" pitchFamily="18" charset="0"/>
              </a:rPr>
              <a:t>Tricyclic Antidepressants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32584" y="2757355"/>
            <a:ext cx="6614976"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Act by reducing uptake of 5HT &amp; NA.</a:t>
            </a:r>
            <a:endParaRPr lang="en-US" sz="2800" dirty="0">
              <a:solidFill>
                <a:srgbClr val="FF0000"/>
              </a:solidFill>
            </a:endParaRPr>
          </a:p>
        </p:txBody>
      </p:sp>
      <p:sp>
        <p:nvSpPr>
          <p:cNvPr id="10" name="TextBox 9"/>
          <p:cNvSpPr txBox="1"/>
          <p:nvPr/>
        </p:nvSpPr>
        <p:spPr>
          <a:xfrm>
            <a:off x="563064" y="1994467"/>
            <a:ext cx="6462576"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a:solidFill>
                  <a:srgbClr val="FF0000"/>
                </a:solidFill>
                <a:cs typeface="Times New Roman" pitchFamily="18" charset="0"/>
              </a:rPr>
              <a:t>Doxepin- imipramine – </a:t>
            </a:r>
            <a:r>
              <a:rPr lang="en-US" sz="2800" b="1" dirty="0" err="1">
                <a:solidFill>
                  <a:srgbClr val="FF0000"/>
                </a:solidFill>
                <a:cs typeface="Times New Roman" pitchFamily="18" charset="0"/>
              </a:rPr>
              <a:t>desipramine</a:t>
            </a:r>
            <a:endParaRPr lang="en-US" sz="2800" b="1" dirty="0">
              <a:solidFill>
                <a:srgbClr val="FF0000"/>
              </a:solidFill>
              <a:cs typeface="Times New Roman" pitchFamily="18" charset="0"/>
            </a:endParaRPr>
          </a:p>
        </p:txBody>
      </p:sp>
      <p:pic>
        <p:nvPicPr>
          <p:cNvPr id="8194" name="Picture 2"/>
          <p:cNvPicPr>
            <a:picLocks noChangeAspect="1" noChangeArrowheads="1"/>
          </p:cNvPicPr>
          <p:nvPr/>
        </p:nvPicPr>
        <p:blipFill>
          <a:blip r:embed="rId3"/>
          <a:srcRect/>
          <a:stretch>
            <a:fillRect/>
          </a:stretch>
        </p:blipFill>
        <p:spPr bwMode="auto">
          <a:xfrm>
            <a:off x="7315200" y="1859281"/>
            <a:ext cx="4693920" cy="4785359"/>
          </a:xfrm>
          <a:prstGeom prst="rect">
            <a:avLst/>
          </a:prstGeom>
          <a:noFill/>
          <a:ln w="9525">
            <a:noFill/>
            <a:miter lim="800000"/>
            <a:headEnd/>
            <a:tailEnd/>
          </a:ln>
        </p:spPr>
      </p:pic>
    </p:spTree>
    <p:extLst>
      <p:ext uri="{BB962C8B-B14F-4D97-AF65-F5344CB8AC3E}">
        <p14:creationId xmlns:p14="http://schemas.microsoft.com/office/powerpoint/2010/main" val="40108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8" dur="1000" fill="hold"/>
                                        <p:tgtEl>
                                          <p:spTgt spid="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022" y="3079045"/>
            <a:ext cx="7228333"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l-GR" sz="2800" b="1" dirty="0">
                <a:solidFill>
                  <a:srgbClr val="FF0000"/>
                </a:solidFill>
                <a:cs typeface="Times New Roman" pitchFamily="18" charset="0"/>
              </a:rPr>
              <a:t>α</a:t>
            </a:r>
            <a:r>
              <a:rPr lang="en-US" sz="2800" b="1" dirty="0">
                <a:solidFill>
                  <a:srgbClr val="FF0000"/>
                </a:solidFill>
                <a:cs typeface="Times New Roman" pitchFamily="18" charset="0"/>
              </a:rPr>
              <a:t>-blocking activity (Postural hypotension).</a:t>
            </a:r>
            <a:endParaRPr lang="en-US" sz="2800" dirty="0">
              <a:solidFill>
                <a:srgbClr val="FF0000"/>
              </a:solidFill>
            </a:endParaRPr>
          </a:p>
        </p:txBody>
      </p:sp>
      <p:sp>
        <p:nvSpPr>
          <p:cNvPr id="6" name="TextBox 5"/>
          <p:cNvSpPr txBox="1"/>
          <p:nvPr/>
        </p:nvSpPr>
        <p:spPr>
          <a:xfrm>
            <a:off x="569857" y="1765912"/>
            <a:ext cx="7320698"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a:solidFill>
                  <a:srgbClr val="FF0000"/>
                </a:solidFill>
                <a:cs typeface="Times New Roman" pitchFamily="18" charset="0"/>
              </a:rPr>
              <a:t>Atropine like actions (dry mouth-blurred vision).</a:t>
            </a:r>
          </a:p>
        </p:txBody>
      </p:sp>
      <p:sp>
        <p:nvSpPr>
          <p:cNvPr id="7" name="TextBox 6"/>
          <p:cNvSpPr txBox="1"/>
          <p:nvPr/>
        </p:nvSpPr>
        <p:spPr>
          <a:xfrm>
            <a:off x="2927965" y="77986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rgbClr val="DF2E28"/>
                </a:solidFill>
                <a:latin typeface="Algerian" panose="04020705040A02060702" pitchFamily="82" charset="0"/>
              </a:rPr>
              <a:t>ADRS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632255" y="5075851"/>
            <a:ext cx="7243060"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Weight gain</a:t>
            </a:r>
            <a:endParaRPr lang="en-US" sz="2800" dirty="0">
              <a:solidFill>
                <a:srgbClr val="FF0000"/>
              </a:solidFill>
            </a:endParaRPr>
          </a:p>
        </p:txBody>
      </p:sp>
      <p:sp>
        <p:nvSpPr>
          <p:cNvPr id="10" name="TextBox 9"/>
          <p:cNvSpPr txBox="1"/>
          <p:nvPr/>
        </p:nvSpPr>
        <p:spPr>
          <a:xfrm>
            <a:off x="586535" y="4352042"/>
            <a:ext cx="5163314"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Sexual dysfunction</a:t>
            </a:r>
            <a:endParaRPr lang="en-US" sz="2800" dirty="0">
              <a:solidFill>
                <a:srgbClr val="FF0000"/>
              </a:solidFill>
            </a:endParaRPr>
          </a:p>
        </p:txBody>
      </p:sp>
      <p:sp>
        <p:nvSpPr>
          <p:cNvPr id="11" name="TextBox 10"/>
          <p:cNvSpPr txBox="1"/>
          <p:nvPr/>
        </p:nvSpPr>
        <p:spPr>
          <a:xfrm>
            <a:off x="617014" y="5721013"/>
            <a:ext cx="7795465"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Because of the high frequency of ADRS compared to SSRIs, SSRIs should be tried first</a:t>
            </a:r>
            <a:endParaRPr lang="en-US" sz="2800" dirty="0">
              <a:solidFill>
                <a:srgbClr val="FF0000"/>
              </a:solidFill>
            </a:endParaRPr>
          </a:p>
        </p:txBody>
      </p:sp>
    </p:spTree>
    <p:extLst>
      <p:ext uri="{BB962C8B-B14F-4D97-AF65-F5344CB8AC3E}">
        <p14:creationId xmlns:p14="http://schemas.microsoft.com/office/powerpoint/2010/main" val="255211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170" y="4449411"/>
            <a:ext cx="7315644"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rgbClr val="FF0000"/>
                </a:solidFill>
              </a:rPr>
              <a:t>ADRs:- Dry mouth, constipation, diarrhea, restlessness, dizziness.</a:t>
            </a:r>
          </a:p>
        </p:txBody>
      </p:sp>
      <p:sp>
        <p:nvSpPr>
          <p:cNvPr id="5" name="TextBox 4"/>
          <p:cNvSpPr txBox="1"/>
          <p:nvPr/>
        </p:nvSpPr>
        <p:spPr>
          <a:xfrm>
            <a:off x="249644" y="931242"/>
            <a:ext cx="3575049"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err="1">
                <a:solidFill>
                  <a:srgbClr val="FF0000"/>
                </a:solidFill>
              </a:rPr>
              <a:t>Phenelzine</a:t>
            </a:r>
            <a:endParaRPr lang="en-US" sz="2800" dirty="0">
              <a:solidFill>
                <a:srgbClr val="FF0000"/>
              </a:solidFill>
            </a:endParaRPr>
          </a:p>
        </p:txBody>
      </p:sp>
      <p:sp>
        <p:nvSpPr>
          <p:cNvPr id="6" name="TextBox 5"/>
          <p:cNvSpPr txBox="1"/>
          <p:nvPr/>
        </p:nvSpPr>
        <p:spPr>
          <a:xfrm>
            <a:off x="269979" y="1642046"/>
            <a:ext cx="8183098"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Acts by blocking the action of MAO enzymes</a:t>
            </a:r>
            <a:r>
              <a:rPr lang="en-US" sz="2800" b="1" dirty="0"/>
              <a:t>.</a:t>
            </a:r>
            <a:endParaRPr lang="en-US" sz="2800" dirty="0">
              <a:solidFill>
                <a:srgbClr val="DF2E28"/>
              </a:solidFill>
            </a:endParaRPr>
          </a:p>
        </p:txBody>
      </p:sp>
      <p:sp>
        <p:nvSpPr>
          <p:cNvPr id="7" name="TextBox 6"/>
          <p:cNvSpPr txBox="1"/>
          <p:nvPr/>
        </p:nvSpPr>
        <p:spPr>
          <a:xfrm>
            <a:off x="2530468" y="212189"/>
            <a:ext cx="8457571"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3200" b="1" dirty="0">
                <a:solidFill>
                  <a:srgbClr val="FF0000"/>
                </a:solidFill>
                <a:latin typeface="Algerian" panose="04020705040A02060702" pitchFamily="82" charset="0"/>
              </a:rPr>
              <a:t>Monoamine oxidase inhibitors (MAOIs)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0" name="TextBox 9"/>
          <p:cNvSpPr txBox="1"/>
          <p:nvPr/>
        </p:nvSpPr>
        <p:spPr>
          <a:xfrm>
            <a:off x="254739" y="3033101"/>
            <a:ext cx="7717868"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rgbClr val="FF0000"/>
                </a:solidFill>
              </a:rPr>
              <a:t>Require dietary restriction</a:t>
            </a:r>
          </a:p>
          <a:p>
            <a:pPr>
              <a:lnSpc>
                <a:spcPct val="90000"/>
              </a:lnSpc>
            </a:pPr>
            <a:r>
              <a:rPr lang="en-US" sz="2800" b="1" dirty="0">
                <a:solidFill>
                  <a:srgbClr val="FF0000"/>
                </a:solidFill>
              </a:rPr>
              <a:t>Avoid wine, beer, fermented foods and old cheese that contain </a:t>
            </a:r>
            <a:r>
              <a:rPr lang="en-US" sz="2800" b="1" dirty="0" err="1">
                <a:solidFill>
                  <a:srgbClr val="FF0000"/>
                </a:solidFill>
              </a:rPr>
              <a:t>tyramine</a:t>
            </a:r>
            <a:r>
              <a:rPr lang="en-US" sz="2800" b="1" dirty="0">
                <a:solidFill>
                  <a:srgbClr val="FF0000"/>
                </a:solidFill>
              </a:rPr>
              <a:t>.</a:t>
            </a:r>
          </a:p>
        </p:txBody>
      </p:sp>
      <p:sp>
        <p:nvSpPr>
          <p:cNvPr id="11" name="TextBox 10"/>
          <p:cNvSpPr txBox="1"/>
          <p:nvPr/>
        </p:nvSpPr>
        <p:spPr>
          <a:xfrm>
            <a:off x="269980" y="2382576"/>
            <a:ext cx="7320698"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rgbClr val="FF0000"/>
                </a:solidFill>
              </a:rPr>
              <a:t>Used for panic attacks and phobia.</a:t>
            </a:r>
          </a:p>
        </p:txBody>
      </p:sp>
      <p:pic>
        <p:nvPicPr>
          <p:cNvPr id="1026" name="Picture 2"/>
          <p:cNvPicPr>
            <a:picLocks noChangeAspect="1" noChangeArrowheads="1"/>
          </p:cNvPicPr>
          <p:nvPr/>
        </p:nvPicPr>
        <p:blipFill>
          <a:blip r:embed="rId3"/>
          <a:srcRect/>
          <a:stretch>
            <a:fillRect/>
          </a:stretch>
        </p:blipFill>
        <p:spPr bwMode="auto">
          <a:xfrm>
            <a:off x="8508568" y="1558445"/>
            <a:ext cx="3525943" cy="5080349"/>
          </a:xfrm>
          <a:prstGeom prst="rect">
            <a:avLst/>
          </a:prstGeom>
          <a:noFill/>
          <a:ln w="9525">
            <a:noFill/>
            <a:miter lim="800000"/>
            <a:headEnd/>
            <a:tailEnd/>
          </a:ln>
        </p:spPr>
      </p:pic>
      <p:sp>
        <p:nvSpPr>
          <p:cNvPr id="12" name="TextBox 11"/>
          <p:cNvSpPr txBox="1"/>
          <p:nvPr/>
        </p:nvSpPr>
        <p:spPr>
          <a:xfrm>
            <a:off x="255410" y="5602272"/>
            <a:ext cx="7943710"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rgbClr val="FF0000"/>
                </a:solidFill>
              </a:rPr>
              <a:t>Reserved for patients who have not responded to, or proved intolerant of, other treatments</a:t>
            </a:r>
          </a:p>
        </p:txBody>
      </p:sp>
    </p:spTree>
    <p:extLst>
      <p:ext uri="{BB962C8B-B14F-4D97-AF65-F5344CB8AC3E}">
        <p14:creationId xmlns:p14="http://schemas.microsoft.com/office/powerpoint/2010/main" val="154672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par>
                                <p:cTn id="51" presetID="25" presetClass="entr" presetSubtype="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p:cTn id="53"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56" dur="1000" fill="hold"/>
                                        <p:tgtEl>
                                          <p:spTgt spid="102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26"/>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8" dur="1000" fill="hold"/>
                                        <p:tgtEl>
                                          <p:spTgt spid="4"/>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295" y="5252575"/>
            <a:ext cx="6075065"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a:solidFill>
                  <a:srgbClr val="FF0000"/>
                </a:solidFill>
                <a:cs typeface="Times New Roman" pitchFamily="18" charset="0"/>
              </a:rPr>
              <a:t>Used for panic disorder – OCD -Generalized anxiety disorders - phobia.</a:t>
            </a:r>
          </a:p>
        </p:txBody>
      </p:sp>
      <p:sp>
        <p:nvSpPr>
          <p:cNvPr id="5" name="TextBox 4"/>
          <p:cNvSpPr txBox="1"/>
          <p:nvPr/>
        </p:nvSpPr>
        <p:spPr>
          <a:xfrm>
            <a:off x="600055" y="1712633"/>
            <a:ext cx="6044585"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r>
              <a:rPr lang="en-US" sz="2800" b="1" dirty="0">
                <a:solidFill>
                  <a:srgbClr val="FF0000"/>
                </a:solidFill>
                <a:cs typeface="Times New Roman" pitchFamily="18" charset="0"/>
              </a:rPr>
              <a:t>Fluoxetine</a:t>
            </a:r>
          </a:p>
        </p:txBody>
      </p:sp>
      <p:sp>
        <p:nvSpPr>
          <p:cNvPr id="6" name="TextBox 5"/>
          <p:cNvSpPr txBox="1"/>
          <p:nvPr/>
        </p:nvSpPr>
        <p:spPr>
          <a:xfrm>
            <a:off x="590778" y="2472916"/>
            <a:ext cx="6099582"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a:solidFill>
                  <a:srgbClr val="FF0000"/>
                </a:solidFill>
                <a:cs typeface="Times New Roman" pitchFamily="18" charset="0"/>
              </a:rPr>
              <a:t>Acts by blocking uptake of 5HT</a:t>
            </a:r>
          </a:p>
        </p:txBody>
      </p:sp>
      <p:sp>
        <p:nvSpPr>
          <p:cNvPr id="7" name="TextBox 6"/>
          <p:cNvSpPr txBox="1"/>
          <p:nvPr/>
        </p:nvSpPr>
        <p:spPr>
          <a:xfrm>
            <a:off x="1930424" y="335154"/>
            <a:ext cx="6852492" cy="107721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r>
              <a:rPr lang="en-US" sz="3200" b="1" dirty="0">
                <a:solidFill>
                  <a:srgbClr val="FF0000"/>
                </a:solidFill>
                <a:latin typeface="Algerian" panose="04020705040A02060702" pitchFamily="82" charset="0"/>
                <a:cs typeface="Times New Roman" pitchFamily="18" charset="0"/>
              </a:rPr>
              <a:t>Selective serotonin reuptake inhibitors (SSRIs)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39095" y="4480316"/>
            <a:ext cx="6120786"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a:solidFill>
                  <a:srgbClr val="FF0000"/>
                </a:solidFill>
                <a:cs typeface="Times New Roman" pitchFamily="18" charset="0"/>
              </a:rPr>
              <a:t>Long half life</a:t>
            </a:r>
          </a:p>
        </p:txBody>
      </p:sp>
      <p:sp>
        <p:nvSpPr>
          <p:cNvPr id="10" name="TextBox 9"/>
          <p:cNvSpPr txBox="1"/>
          <p:nvPr/>
        </p:nvSpPr>
        <p:spPr>
          <a:xfrm>
            <a:off x="569575" y="3804733"/>
            <a:ext cx="6105545"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a:solidFill>
                  <a:srgbClr val="FF0000"/>
                </a:solidFill>
                <a:cs typeface="Times New Roman" pitchFamily="18" charset="0"/>
              </a:rPr>
              <a:t>Delayed onset of action (weeks).</a:t>
            </a:r>
          </a:p>
        </p:txBody>
      </p:sp>
      <p:sp>
        <p:nvSpPr>
          <p:cNvPr id="11" name="TextBox 10"/>
          <p:cNvSpPr txBox="1"/>
          <p:nvPr/>
        </p:nvSpPr>
        <p:spPr>
          <a:xfrm>
            <a:off x="569575" y="3144390"/>
            <a:ext cx="2770372"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a:solidFill>
                  <a:srgbClr val="FF0000"/>
                </a:solidFill>
                <a:cs typeface="Times New Roman" pitchFamily="18" charset="0"/>
              </a:rPr>
              <a:t>Orally</a:t>
            </a:r>
          </a:p>
        </p:txBody>
      </p:sp>
      <p:pic>
        <p:nvPicPr>
          <p:cNvPr id="6145" name="Picture 1"/>
          <p:cNvPicPr>
            <a:picLocks noChangeAspect="1" noChangeArrowheads="1"/>
          </p:cNvPicPr>
          <p:nvPr/>
        </p:nvPicPr>
        <p:blipFill>
          <a:blip r:embed="rId3"/>
          <a:srcRect/>
          <a:stretch>
            <a:fillRect/>
          </a:stretch>
        </p:blipFill>
        <p:spPr bwMode="auto">
          <a:xfrm>
            <a:off x="6934200" y="1508760"/>
            <a:ext cx="5257800" cy="5349240"/>
          </a:xfrm>
          <a:prstGeom prst="rect">
            <a:avLst/>
          </a:prstGeom>
          <a:noFill/>
          <a:ln w="9525">
            <a:noFill/>
            <a:miter lim="800000"/>
            <a:headEnd/>
            <a:tailEnd/>
          </a:ln>
        </p:spPr>
      </p:pic>
    </p:spTree>
    <p:extLst>
      <p:ext uri="{BB962C8B-B14F-4D97-AF65-F5344CB8AC3E}">
        <p14:creationId xmlns:p14="http://schemas.microsoft.com/office/powerpoint/2010/main" val="22903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70" dur="1000" fill="hold"/>
                                        <p:tgtEl>
                                          <p:spTgt spid="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824" y="6175908"/>
            <a:ext cx="7145527"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Sleep disturbance</a:t>
            </a:r>
          </a:p>
        </p:txBody>
      </p:sp>
      <p:sp>
        <p:nvSpPr>
          <p:cNvPr id="5" name="TextBox 4"/>
          <p:cNvSpPr txBox="1"/>
          <p:nvPr/>
        </p:nvSpPr>
        <p:spPr>
          <a:xfrm>
            <a:off x="434995" y="3469090"/>
            <a:ext cx="7068409"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Weight gain</a:t>
            </a:r>
          </a:p>
        </p:txBody>
      </p:sp>
      <p:sp>
        <p:nvSpPr>
          <p:cNvPr id="6" name="TextBox 5"/>
          <p:cNvSpPr txBox="1"/>
          <p:nvPr/>
        </p:nvSpPr>
        <p:spPr>
          <a:xfrm>
            <a:off x="428384" y="2692239"/>
            <a:ext cx="7320698"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Nausea, diarrhea</a:t>
            </a:r>
          </a:p>
        </p:txBody>
      </p:sp>
      <p:sp>
        <p:nvSpPr>
          <p:cNvPr id="7" name="TextBox 6"/>
          <p:cNvSpPr txBox="1"/>
          <p:nvPr/>
        </p:nvSpPr>
        <p:spPr>
          <a:xfrm>
            <a:off x="1734576" y="394551"/>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rgbClr val="DF2E28"/>
                </a:solidFill>
                <a:latin typeface="Algerian" panose="04020705040A02060702" pitchFamily="82" charset="0"/>
              </a:rPr>
              <a:t>ADRs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489344" y="5517661"/>
            <a:ext cx="7145527"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Seizures </a:t>
            </a:r>
          </a:p>
        </p:txBody>
      </p:sp>
      <p:sp>
        <p:nvSpPr>
          <p:cNvPr id="10" name="TextBox 9"/>
          <p:cNvSpPr txBox="1"/>
          <p:nvPr/>
        </p:nvSpPr>
        <p:spPr>
          <a:xfrm>
            <a:off x="465610" y="4851893"/>
            <a:ext cx="7506244"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Dry mouth </a:t>
            </a:r>
          </a:p>
        </p:txBody>
      </p:sp>
      <p:sp>
        <p:nvSpPr>
          <p:cNvPr id="11" name="TextBox 10"/>
          <p:cNvSpPr txBox="1"/>
          <p:nvPr/>
        </p:nvSpPr>
        <p:spPr>
          <a:xfrm>
            <a:off x="465475" y="4090245"/>
            <a:ext cx="729544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Sexual dysfunction</a:t>
            </a:r>
            <a:endParaRPr lang="en-US" sz="2800" dirty="0">
              <a:solidFill>
                <a:srgbClr val="FF0000"/>
              </a:solidFill>
            </a:endParaRPr>
          </a:p>
        </p:txBody>
      </p:sp>
      <p:sp>
        <p:nvSpPr>
          <p:cNvPr id="12" name="TextBox 11"/>
          <p:cNvSpPr txBox="1"/>
          <p:nvPr/>
        </p:nvSpPr>
        <p:spPr>
          <a:xfrm>
            <a:off x="443624" y="1198719"/>
            <a:ext cx="7907896" cy="119109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Increase in anxiety symptoms, insomnia or headache in the first days or weeks of treatment may </a:t>
            </a:r>
            <a:r>
              <a:rPr lang="en-US" sz="2800" b="1" dirty="0">
                <a:solidFill>
                  <a:srgbClr val="FF0000"/>
                </a:solidFill>
                <a:latin typeface="Calibri"/>
                <a:cs typeface="Times New Roman" pitchFamily="18" charset="0"/>
              </a:rPr>
              <a:t>↓</a:t>
            </a:r>
            <a:r>
              <a:rPr lang="en-US" sz="2800" b="1" dirty="0">
                <a:solidFill>
                  <a:srgbClr val="FF0000"/>
                </a:solidFill>
                <a:cs typeface="Times New Roman" pitchFamily="18" charset="0"/>
              </a:rPr>
              <a:t> compliance</a:t>
            </a:r>
          </a:p>
        </p:txBody>
      </p:sp>
    </p:spTree>
    <p:extLst>
      <p:ext uri="{BB962C8B-B14F-4D97-AF65-F5344CB8AC3E}">
        <p14:creationId xmlns:p14="http://schemas.microsoft.com/office/powerpoint/2010/main" val="22406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82" dur="1000" fill="hold"/>
                                        <p:tgtEl>
                                          <p:spTgt spid="4"/>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624" y="3326028"/>
            <a:ext cx="7145527"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Excreted unchanged in the urine</a:t>
            </a:r>
            <a:r>
              <a:rPr lang="en-US" sz="2800" dirty="0"/>
              <a:t>, </a:t>
            </a:r>
            <a:endParaRPr lang="en-US" sz="2800" b="1" dirty="0">
              <a:solidFill>
                <a:srgbClr val="FF0000"/>
              </a:solidFill>
              <a:cs typeface="Times New Roman" pitchFamily="18" charset="0"/>
            </a:endParaRPr>
          </a:p>
        </p:txBody>
      </p:sp>
      <p:sp>
        <p:nvSpPr>
          <p:cNvPr id="6" name="TextBox 5"/>
          <p:cNvSpPr txBox="1"/>
          <p:nvPr/>
        </p:nvSpPr>
        <p:spPr>
          <a:xfrm>
            <a:off x="443624" y="1351119"/>
            <a:ext cx="8334616" cy="82484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indent="-9525">
              <a:lnSpc>
                <a:spcPct val="85000"/>
              </a:lnSpc>
            </a:pPr>
            <a:r>
              <a:rPr lang="en-US" sz="2800" b="1" dirty="0">
                <a:solidFill>
                  <a:srgbClr val="FF0000"/>
                </a:solidFill>
                <a:cs typeface="Times New Roman" pitchFamily="18" charset="0"/>
              </a:rPr>
              <a:t>Modulates calcium channels in CNS, </a:t>
            </a:r>
            <a:r>
              <a:rPr lang="en-US" sz="2800" b="1" dirty="0">
                <a:solidFill>
                  <a:srgbClr val="FF0000"/>
                </a:solidFill>
                <a:latin typeface="Calibri"/>
                <a:cs typeface="Times New Roman" pitchFamily="18" charset="0"/>
              </a:rPr>
              <a:t>↓Ca++ influx &amp; modulates release of neurotransmitters</a:t>
            </a:r>
            <a:endParaRPr lang="en-US" sz="2800" b="1" dirty="0">
              <a:solidFill>
                <a:srgbClr val="FF0000"/>
              </a:solidFill>
              <a:cs typeface="Times New Roman" pitchFamily="18" charset="0"/>
            </a:endParaRPr>
          </a:p>
        </p:txBody>
      </p:sp>
      <p:sp>
        <p:nvSpPr>
          <p:cNvPr id="7" name="TextBox 6"/>
          <p:cNvSpPr txBox="1"/>
          <p:nvPr/>
        </p:nvSpPr>
        <p:spPr>
          <a:xfrm>
            <a:off x="1810776" y="333591"/>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err="1">
                <a:solidFill>
                  <a:srgbClr val="DF2E28"/>
                </a:solidFill>
                <a:latin typeface="Algerian" panose="04020705040A02060702" pitchFamily="82" charset="0"/>
              </a:rPr>
              <a:t>Pregabalin</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413144" y="3871741"/>
            <a:ext cx="7999336" cy="82484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Effective in in treatment &amp; prevention of relapse of GAD(1</a:t>
            </a:r>
            <a:r>
              <a:rPr lang="en-US" sz="2800" b="1" baseline="30000" dirty="0">
                <a:solidFill>
                  <a:srgbClr val="FF0000"/>
                </a:solidFill>
                <a:cs typeface="Times New Roman" pitchFamily="18" charset="0"/>
              </a:rPr>
              <a:t>st</a:t>
            </a:r>
            <a:r>
              <a:rPr lang="en-US" sz="2800" b="1" dirty="0">
                <a:solidFill>
                  <a:srgbClr val="FF0000"/>
                </a:solidFill>
                <a:cs typeface="Times New Roman" pitchFamily="18" charset="0"/>
              </a:rPr>
              <a:t> line as SSRIS)</a:t>
            </a:r>
          </a:p>
        </p:txBody>
      </p:sp>
      <p:sp>
        <p:nvSpPr>
          <p:cNvPr id="10" name="TextBox 9"/>
          <p:cNvSpPr txBox="1"/>
          <p:nvPr/>
        </p:nvSpPr>
        <p:spPr>
          <a:xfrm>
            <a:off x="374170" y="4821413"/>
            <a:ext cx="7506244"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ADRs</a:t>
            </a:r>
            <a:r>
              <a:rPr lang="en-US" sz="2800" b="1" dirty="0">
                <a:solidFill>
                  <a:srgbClr val="FF0000"/>
                </a:solidFill>
                <a:latin typeface="Calibri"/>
                <a:cs typeface="Times New Roman" pitchFamily="18" charset="0"/>
              </a:rPr>
              <a:t>:-dizziness and somnolence </a:t>
            </a:r>
          </a:p>
        </p:txBody>
      </p:sp>
      <p:sp>
        <p:nvSpPr>
          <p:cNvPr id="11" name="TextBox 10"/>
          <p:cNvSpPr txBox="1"/>
          <p:nvPr/>
        </p:nvSpPr>
        <p:spPr>
          <a:xfrm>
            <a:off x="450235" y="2566245"/>
            <a:ext cx="7870805"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Onset occurs in the first days of treatment</a:t>
            </a:r>
          </a:p>
        </p:txBody>
      </p:sp>
      <p:sp>
        <p:nvSpPr>
          <p:cNvPr id="12" name="TextBox 11"/>
          <p:cNvSpPr txBox="1"/>
          <p:nvPr/>
        </p:nvSpPr>
        <p:spPr>
          <a:xfrm>
            <a:off x="389410" y="5431013"/>
            <a:ext cx="11375870" cy="82484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Withdrawal symptoms may occur but less severe than benzodiazepines</a:t>
            </a:r>
            <a:endParaRPr lang="en-US" sz="2800" b="1" dirty="0">
              <a:solidFill>
                <a:srgbClr val="FF0000"/>
              </a:solidFill>
              <a:latin typeface="Calibri"/>
              <a:cs typeface="Times New Roman" pitchFamily="18" charset="0"/>
            </a:endParaRPr>
          </a:p>
        </p:txBody>
      </p:sp>
      <p:sp>
        <p:nvSpPr>
          <p:cNvPr id="13" name="TextBox 12"/>
          <p:cNvSpPr txBox="1"/>
          <p:nvPr/>
        </p:nvSpPr>
        <p:spPr>
          <a:xfrm>
            <a:off x="374170" y="6399413"/>
            <a:ext cx="6895310"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Used in epilepsy &amp; neuropathic pain</a:t>
            </a:r>
            <a:endParaRPr lang="en-US" sz="2800" b="1" dirty="0">
              <a:solidFill>
                <a:srgbClr val="FF0000"/>
              </a:solidFill>
              <a:latin typeface="Calibri"/>
              <a:cs typeface="Times New Roman" pitchFamily="18" charset="0"/>
            </a:endParaRPr>
          </a:p>
        </p:txBody>
      </p:sp>
    </p:spTree>
    <p:extLst>
      <p:ext uri="{BB962C8B-B14F-4D97-AF65-F5344CB8AC3E}">
        <p14:creationId xmlns:p14="http://schemas.microsoft.com/office/powerpoint/2010/main" val="22406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2" dur="1000" fill="hold"/>
                                        <p:tgtEl>
                                          <p:spTgt spid="13"/>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113520" y="2568603"/>
            <a:ext cx="3078480" cy="2737341"/>
          </a:xfrm>
          <a:prstGeom prst="rect">
            <a:avLst/>
          </a:prstGeom>
        </p:spPr>
      </p:pic>
      <p:sp>
        <p:nvSpPr>
          <p:cNvPr id="12" name="Rectangle 11"/>
          <p:cNvSpPr/>
          <p:nvPr/>
        </p:nvSpPr>
        <p:spPr>
          <a:xfrm>
            <a:off x="228600" y="751344"/>
            <a:ext cx="8915400" cy="5262979"/>
          </a:xfrm>
          <a:prstGeom prst="rect">
            <a:avLst/>
          </a:prstGeom>
        </p:spPr>
        <p:txBody>
          <a:bodyPr wrap="square">
            <a:spAutoFit/>
          </a:bodyPr>
          <a:lstStyle/>
          <a:p>
            <a:r>
              <a:rPr lang="en-US" sz="2400" b="1" dirty="0">
                <a:solidFill>
                  <a:srgbClr val="FFFF00"/>
                </a:solidFill>
              </a:rPr>
              <a:t>A 22-year-old woman is brought in the emergency department via ambulance because of a suicide attempt. Soon after a “night on the town,” she called her</a:t>
            </a:r>
          </a:p>
          <a:p>
            <a:r>
              <a:rPr lang="en-US" sz="2400" b="1" dirty="0">
                <a:solidFill>
                  <a:srgbClr val="FFFF00"/>
                </a:solidFill>
              </a:rPr>
              <a:t>boyfriend saying that she took a handful of sleeping tablets. On examination, she appears lethargic, but groans and moves all her extremities to painful stimuli.</a:t>
            </a:r>
          </a:p>
          <a:p>
            <a:r>
              <a:rPr lang="en-US" sz="2400" b="1" dirty="0">
                <a:solidFill>
                  <a:srgbClr val="FFFF00"/>
                </a:solidFill>
              </a:rPr>
              <a:t>Her blood pressure is 110/70 mm Hg, heart rate is 80 </a:t>
            </a:r>
            <a:r>
              <a:rPr lang="en-US" sz="2400" b="1" dirty="0" err="1">
                <a:solidFill>
                  <a:srgbClr val="FFFF00"/>
                </a:solidFill>
              </a:rPr>
              <a:t>bp</a:t>
            </a:r>
            <a:r>
              <a:rPr lang="en-US" sz="2400" b="1" dirty="0">
                <a:solidFill>
                  <a:srgbClr val="FFFF00"/>
                </a:solidFill>
              </a:rPr>
              <a:t>/m, and oxygen saturation is 99 percent. Her pupils are of normal size and reactive to light. Her deep tendon reflexes are normal bilaterally. In the field, she was given an intravenous bolus of dextrose and an ampoule of </a:t>
            </a:r>
            <a:r>
              <a:rPr lang="en-US" sz="2400" b="1" dirty="0" err="1">
                <a:solidFill>
                  <a:srgbClr val="FFFF00"/>
                </a:solidFill>
              </a:rPr>
              <a:t>naloxone</a:t>
            </a:r>
            <a:r>
              <a:rPr lang="en-US" sz="2400" b="1" dirty="0">
                <a:solidFill>
                  <a:srgbClr val="FFFF00"/>
                </a:solidFill>
              </a:rPr>
              <a:t> without response. Her boyfriend, with whom she had an argument, brings in the bottle of sleeping medication which reads “</a:t>
            </a:r>
            <a:r>
              <a:rPr lang="en-US" sz="2400" b="1" dirty="0" err="1">
                <a:solidFill>
                  <a:srgbClr val="FFFF00"/>
                </a:solidFill>
              </a:rPr>
              <a:t>lorazepam</a:t>
            </a:r>
            <a:r>
              <a:rPr lang="en-US" sz="2400" b="1" dirty="0">
                <a:solidFill>
                  <a:srgbClr val="FFFF00"/>
                </a:solidFill>
              </a:rPr>
              <a:t>.”</a:t>
            </a:r>
          </a:p>
        </p:txBody>
      </p:sp>
      <p:sp>
        <p:nvSpPr>
          <p:cNvPr id="13" name="Rectangle 12"/>
          <p:cNvSpPr/>
          <p:nvPr/>
        </p:nvSpPr>
        <p:spPr>
          <a:xfrm>
            <a:off x="2464450" y="0"/>
            <a:ext cx="1848470" cy="830997"/>
          </a:xfrm>
          <a:prstGeom prst="rect">
            <a:avLst/>
          </a:prstGeom>
        </p:spPr>
        <p:txBody>
          <a:bodyPr wrap="square">
            <a:spAutoFit/>
          </a:bodyPr>
          <a:lstStyle/>
          <a:p>
            <a:pPr algn="ctr"/>
            <a:r>
              <a:rPr lang="en-US" sz="4800" kern="10" dirty="0">
                <a:ln w="9525">
                  <a:round/>
                  <a:headEnd/>
                  <a:tailEnd/>
                </a:ln>
                <a:gradFill rotWithShape="1">
                  <a:gsLst>
                    <a:gs pos="0">
                      <a:srgbClr val="FFE701"/>
                    </a:gs>
                    <a:gs pos="100000">
                      <a:srgbClr val="FE3E02"/>
                    </a:gs>
                  </a:gsLst>
                  <a:lin ang="5100000" scaled="1"/>
                </a:gradFill>
                <a:latin typeface="Impact"/>
              </a:rPr>
              <a:t>Case</a:t>
            </a:r>
          </a:p>
        </p:txBody>
      </p:sp>
      <p:pic>
        <p:nvPicPr>
          <p:cNvPr id="14" name="Picture 4" descr="VIP_Ambulance"/>
          <p:cNvPicPr>
            <a:picLocks noChangeAspect="1" noChangeArrowheads="1"/>
          </p:cNvPicPr>
          <p:nvPr/>
        </p:nvPicPr>
        <p:blipFill>
          <a:blip r:embed="rId3"/>
          <a:srcRect/>
          <a:stretch>
            <a:fillRect/>
          </a:stretch>
        </p:blipFill>
        <p:spPr bwMode="auto">
          <a:xfrm>
            <a:off x="9235440" y="899160"/>
            <a:ext cx="2751909" cy="2484120"/>
          </a:xfrm>
          <a:prstGeom prst="rect">
            <a:avLst/>
          </a:prstGeom>
          <a:noFill/>
          <a:ln w="9525">
            <a:noFill/>
            <a:miter lim="800000"/>
            <a:headEnd/>
            <a:tailEnd/>
          </a:ln>
        </p:spPr>
      </p:pic>
      <p:pic>
        <p:nvPicPr>
          <p:cNvPr id="15" name="Picture 5" descr="Ambulance_Stretcher"/>
          <p:cNvPicPr>
            <a:picLocks noChangeAspect="1" noChangeArrowheads="1"/>
          </p:cNvPicPr>
          <p:nvPr/>
        </p:nvPicPr>
        <p:blipFill>
          <a:blip r:embed="rId4"/>
          <a:srcRect/>
          <a:stretch>
            <a:fillRect/>
          </a:stretch>
        </p:blipFill>
        <p:spPr bwMode="auto">
          <a:xfrm>
            <a:off x="9265920" y="3693478"/>
            <a:ext cx="2741023" cy="2514600"/>
          </a:xfrm>
          <a:prstGeom prst="rect">
            <a:avLst/>
          </a:prstGeom>
          <a:noFill/>
          <a:ln w="9525">
            <a:noFill/>
            <a:miter lim="800000"/>
            <a:headEnd/>
            <a:tailEnd/>
          </a:ln>
        </p:spPr>
      </p:pic>
    </p:spTree>
    <p:extLst>
      <p:ext uri="{BB962C8B-B14F-4D97-AF65-F5344CB8AC3E}">
        <p14:creationId xmlns:p14="http://schemas.microsoft.com/office/powerpoint/2010/main" val="224063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1445" y="26170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err="1">
                <a:solidFill>
                  <a:schemeClr val="accent1"/>
                </a:solidFill>
                <a:latin typeface="Algerian" panose="04020705040A02060702" pitchFamily="82" charset="0"/>
              </a:rPr>
              <a:t>Symtoms</a:t>
            </a:r>
            <a:r>
              <a:rPr lang="en-US" sz="3200" b="1" dirty="0">
                <a:solidFill>
                  <a:schemeClr val="accent1"/>
                </a:solidFill>
                <a:latin typeface="Algerian" panose="04020705040A02060702" pitchFamily="82" charset="0"/>
              </a:rPr>
              <a:t> of </a:t>
            </a:r>
            <a:r>
              <a:rPr lang="en-US" sz="3200" b="1" dirty="0" err="1">
                <a:solidFill>
                  <a:schemeClr val="accent1"/>
                </a:solidFill>
                <a:latin typeface="Algerian" panose="04020705040A02060702" pitchFamily="82" charset="0"/>
              </a:rPr>
              <a:t>ansiety</a:t>
            </a:r>
            <a:endParaRPr lang="en-US" sz="3200" dirty="0">
              <a:solidFill>
                <a:schemeClr val="accent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pic>
        <p:nvPicPr>
          <p:cNvPr id="1029" name="Picture 5"/>
          <p:cNvPicPr>
            <a:picLocks noChangeAspect="1" noChangeArrowheads="1"/>
          </p:cNvPicPr>
          <p:nvPr/>
        </p:nvPicPr>
        <p:blipFill>
          <a:blip r:embed="rId3"/>
          <a:srcRect/>
          <a:stretch>
            <a:fillRect/>
          </a:stretch>
        </p:blipFill>
        <p:spPr bwMode="auto">
          <a:xfrm>
            <a:off x="6760845" y="379095"/>
            <a:ext cx="5162550" cy="3705225"/>
          </a:xfrm>
          <a:prstGeom prst="rect">
            <a:avLst/>
          </a:prstGeom>
          <a:noFill/>
          <a:ln w="9525">
            <a:noFill/>
            <a:miter lim="800000"/>
            <a:headEnd/>
            <a:tailEnd/>
          </a:ln>
        </p:spPr>
      </p:pic>
      <p:pic>
        <p:nvPicPr>
          <p:cNvPr id="1030" name="Picture 6"/>
          <p:cNvPicPr>
            <a:picLocks noChangeAspect="1" noChangeArrowheads="1"/>
          </p:cNvPicPr>
          <p:nvPr/>
        </p:nvPicPr>
        <p:blipFill>
          <a:blip r:embed="rId4"/>
          <a:srcRect/>
          <a:stretch>
            <a:fillRect/>
          </a:stretch>
        </p:blipFill>
        <p:spPr bwMode="auto">
          <a:xfrm>
            <a:off x="6752273" y="4358640"/>
            <a:ext cx="5210175" cy="2286000"/>
          </a:xfrm>
          <a:prstGeom prst="rect">
            <a:avLst/>
          </a:prstGeom>
          <a:noFill/>
          <a:ln w="9525">
            <a:noFill/>
            <a:miter lim="800000"/>
            <a:headEnd/>
            <a:tailEnd/>
          </a:ln>
        </p:spPr>
      </p:pic>
      <p:sp>
        <p:nvSpPr>
          <p:cNvPr id="10" name="TextBox 9"/>
          <p:cNvSpPr txBox="1"/>
          <p:nvPr/>
        </p:nvSpPr>
        <p:spPr>
          <a:xfrm>
            <a:off x="308258" y="2160643"/>
            <a:ext cx="342978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1-Somatic</a:t>
            </a:r>
          </a:p>
        </p:txBody>
      </p:sp>
      <p:sp>
        <p:nvSpPr>
          <p:cNvPr id="11" name="TextBox 10"/>
          <p:cNvSpPr txBox="1"/>
          <p:nvPr/>
        </p:nvSpPr>
        <p:spPr>
          <a:xfrm>
            <a:off x="308258" y="4842883"/>
            <a:ext cx="342978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2- Emotional</a:t>
            </a:r>
          </a:p>
        </p:txBody>
      </p:sp>
    </p:spTree>
    <p:extLst>
      <p:ext uri="{BB962C8B-B14F-4D97-AF65-F5344CB8AC3E}">
        <p14:creationId xmlns:p14="http://schemas.microsoft.com/office/powerpoint/2010/main" val="35627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p:cTn id="17"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20" dur="1000" fill="hold"/>
                                        <p:tgtEl>
                                          <p:spTgt spid="102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par>
                                <p:cTn id="37" presetID="25"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p:cTn id="39" dur="5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id="42" dur="1000" fill="hold"/>
                                        <p:tgtEl>
                                          <p:spTgt spid="103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3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2" name="Rectangle 11"/>
          <p:cNvSpPr/>
          <p:nvPr/>
        </p:nvSpPr>
        <p:spPr>
          <a:xfrm>
            <a:off x="213360" y="3418344"/>
            <a:ext cx="8915400" cy="1200329"/>
          </a:xfrm>
          <a:prstGeom prst="rect">
            <a:avLst/>
          </a:prstGeom>
        </p:spPr>
        <p:txBody>
          <a:bodyPr wrap="square">
            <a:spAutoFit/>
          </a:bodyPr>
          <a:lstStyle/>
          <a:p>
            <a:r>
              <a:rPr lang="en-US" sz="3600" b="1" dirty="0"/>
              <a:t>What is the danger of an overdose </a:t>
            </a:r>
          </a:p>
          <a:p>
            <a:r>
              <a:rPr lang="en-US" sz="3600" b="1" dirty="0"/>
              <a:t>with this class of medication?</a:t>
            </a:r>
          </a:p>
        </p:txBody>
      </p:sp>
      <p:sp>
        <p:nvSpPr>
          <p:cNvPr id="13" name="Rectangle 12"/>
          <p:cNvSpPr/>
          <p:nvPr/>
        </p:nvSpPr>
        <p:spPr>
          <a:xfrm>
            <a:off x="2464450" y="0"/>
            <a:ext cx="1848470" cy="830997"/>
          </a:xfrm>
          <a:prstGeom prst="rect">
            <a:avLst/>
          </a:prstGeom>
        </p:spPr>
        <p:txBody>
          <a:bodyPr wrap="square">
            <a:spAutoFit/>
          </a:bodyPr>
          <a:lstStyle/>
          <a:p>
            <a:pPr algn="ctr"/>
            <a:r>
              <a:rPr lang="en-US" sz="4800" kern="10" dirty="0">
                <a:ln w="9525">
                  <a:round/>
                  <a:headEnd/>
                  <a:tailEnd/>
                </a:ln>
                <a:gradFill rotWithShape="1">
                  <a:gsLst>
                    <a:gs pos="0">
                      <a:srgbClr val="FFE701"/>
                    </a:gs>
                    <a:gs pos="100000">
                      <a:srgbClr val="FE3E02"/>
                    </a:gs>
                  </a:gsLst>
                  <a:lin ang="5100000" scaled="1"/>
                </a:gradFill>
                <a:latin typeface="Impact"/>
              </a:rPr>
              <a:t>Case</a:t>
            </a:r>
          </a:p>
        </p:txBody>
      </p:sp>
      <p:pic>
        <p:nvPicPr>
          <p:cNvPr id="14" name="Picture 4" descr="VIP_Ambulance"/>
          <p:cNvPicPr>
            <a:picLocks noChangeAspect="1" noChangeArrowheads="1"/>
          </p:cNvPicPr>
          <p:nvPr/>
        </p:nvPicPr>
        <p:blipFill>
          <a:blip r:embed="rId3"/>
          <a:srcRect/>
          <a:stretch>
            <a:fillRect/>
          </a:stretch>
        </p:blipFill>
        <p:spPr bwMode="auto">
          <a:xfrm>
            <a:off x="9235440" y="899160"/>
            <a:ext cx="2751909" cy="2484120"/>
          </a:xfrm>
          <a:prstGeom prst="rect">
            <a:avLst/>
          </a:prstGeom>
          <a:noFill/>
          <a:ln w="9525">
            <a:noFill/>
            <a:miter lim="800000"/>
            <a:headEnd/>
            <a:tailEnd/>
          </a:ln>
        </p:spPr>
      </p:pic>
      <p:pic>
        <p:nvPicPr>
          <p:cNvPr id="15" name="Picture 5" descr="Ambulance_Stretcher"/>
          <p:cNvPicPr>
            <a:picLocks noChangeAspect="1" noChangeArrowheads="1"/>
          </p:cNvPicPr>
          <p:nvPr/>
        </p:nvPicPr>
        <p:blipFill>
          <a:blip r:embed="rId4"/>
          <a:srcRect/>
          <a:stretch>
            <a:fillRect/>
          </a:stretch>
        </p:blipFill>
        <p:spPr bwMode="auto">
          <a:xfrm>
            <a:off x="9407435" y="3693478"/>
            <a:ext cx="2599508" cy="2514600"/>
          </a:xfrm>
          <a:prstGeom prst="rect">
            <a:avLst/>
          </a:prstGeom>
          <a:noFill/>
          <a:ln w="9525">
            <a:noFill/>
            <a:miter lim="800000"/>
            <a:headEnd/>
            <a:tailEnd/>
          </a:ln>
        </p:spPr>
      </p:pic>
      <p:sp>
        <p:nvSpPr>
          <p:cNvPr id="7" name="Rectangle 6"/>
          <p:cNvSpPr/>
          <p:nvPr/>
        </p:nvSpPr>
        <p:spPr>
          <a:xfrm>
            <a:off x="320040" y="1482864"/>
            <a:ext cx="8915400" cy="646331"/>
          </a:xfrm>
          <a:prstGeom prst="rect">
            <a:avLst/>
          </a:prstGeom>
        </p:spPr>
        <p:txBody>
          <a:bodyPr wrap="square">
            <a:spAutoFit/>
          </a:bodyPr>
          <a:lstStyle/>
          <a:p>
            <a:r>
              <a:rPr lang="en-US" sz="3600" b="1" dirty="0"/>
              <a:t>Q1</a:t>
            </a:r>
          </a:p>
        </p:txBody>
      </p:sp>
    </p:spTree>
    <p:extLst>
      <p:ext uri="{BB962C8B-B14F-4D97-AF65-F5344CB8AC3E}">
        <p14:creationId xmlns:p14="http://schemas.microsoft.com/office/powerpoint/2010/main" val="2240637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2" name="Rectangle 11"/>
          <p:cNvSpPr/>
          <p:nvPr/>
        </p:nvSpPr>
        <p:spPr>
          <a:xfrm>
            <a:off x="213360" y="3418344"/>
            <a:ext cx="8915400" cy="1754326"/>
          </a:xfrm>
          <a:prstGeom prst="rect">
            <a:avLst/>
          </a:prstGeom>
        </p:spPr>
        <p:txBody>
          <a:bodyPr wrap="square">
            <a:spAutoFit/>
          </a:bodyPr>
          <a:lstStyle/>
          <a:p>
            <a:r>
              <a:rPr lang="en-US" sz="3600" b="1" dirty="0"/>
              <a:t>What is the cellular mechanism of action of this class of</a:t>
            </a:r>
          </a:p>
          <a:p>
            <a:r>
              <a:rPr lang="en-US" sz="3600" b="1" dirty="0"/>
              <a:t>medication?</a:t>
            </a:r>
          </a:p>
        </p:txBody>
      </p:sp>
      <p:sp>
        <p:nvSpPr>
          <p:cNvPr id="13" name="Rectangle 12"/>
          <p:cNvSpPr/>
          <p:nvPr/>
        </p:nvSpPr>
        <p:spPr>
          <a:xfrm>
            <a:off x="2464450" y="0"/>
            <a:ext cx="1848470" cy="830997"/>
          </a:xfrm>
          <a:prstGeom prst="rect">
            <a:avLst/>
          </a:prstGeom>
        </p:spPr>
        <p:txBody>
          <a:bodyPr wrap="square">
            <a:spAutoFit/>
          </a:bodyPr>
          <a:lstStyle/>
          <a:p>
            <a:pPr algn="ctr"/>
            <a:r>
              <a:rPr lang="en-US" sz="4800" kern="10" dirty="0">
                <a:ln w="9525">
                  <a:round/>
                  <a:headEnd/>
                  <a:tailEnd/>
                </a:ln>
                <a:gradFill rotWithShape="1">
                  <a:gsLst>
                    <a:gs pos="0">
                      <a:srgbClr val="FFE701"/>
                    </a:gs>
                    <a:gs pos="100000">
                      <a:srgbClr val="FE3E02"/>
                    </a:gs>
                  </a:gsLst>
                  <a:lin ang="5100000" scaled="1"/>
                </a:gradFill>
                <a:latin typeface="Impact"/>
              </a:rPr>
              <a:t>Case</a:t>
            </a:r>
          </a:p>
        </p:txBody>
      </p:sp>
      <p:pic>
        <p:nvPicPr>
          <p:cNvPr id="14" name="Picture 4" descr="VIP_Ambulance"/>
          <p:cNvPicPr>
            <a:picLocks noChangeAspect="1" noChangeArrowheads="1"/>
          </p:cNvPicPr>
          <p:nvPr/>
        </p:nvPicPr>
        <p:blipFill>
          <a:blip r:embed="rId3"/>
          <a:srcRect/>
          <a:stretch>
            <a:fillRect/>
          </a:stretch>
        </p:blipFill>
        <p:spPr bwMode="auto">
          <a:xfrm>
            <a:off x="9235440" y="899160"/>
            <a:ext cx="2751909" cy="2484120"/>
          </a:xfrm>
          <a:prstGeom prst="rect">
            <a:avLst/>
          </a:prstGeom>
          <a:noFill/>
          <a:ln w="9525">
            <a:noFill/>
            <a:miter lim="800000"/>
            <a:headEnd/>
            <a:tailEnd/>
          </a:ln>
        </p:spPr>
      </p:pic>
      <p:pic>
        <p:nvPicPr>
          <p:cNvPr id="15" name="Picture 5" descr="Ambulance_Stretcher"/>
          <p:cNvPicPr>
            <a:picLocks noChangeAspect="1" noChangeArrowheads="1"/>
          </p:cNvPicPr>
          <p:nvPr/>
        </p:nvPicPr>
        <p:blipFill>
          <a:blip r:embed="rId4"/>
          <a:srcRect/>
          <a:stretch>
            <a:fillRect/>
          </a:stretch>
        </p:blipFill>
        <p:spPr bwMode="auto">
          <a:xfrm>
            <a:off x="9407435" y="3693478"/>
            <a:ext cx="2599508" cy="2514600"/>
          </a:xfrm>
          <a:prstGeom prst="rect">
            <a:avLst/>
          </a:prstGeom>
          <a:noFill/>
          <a:ln w="9525">
            <a:noFill/>
            <a:miter lim="800000"/>
            <a:headEnd/>
            <a:tailEnd/>
          </a:ln>
        </p:spPr>
      </p:pic>
      <p:sp>
        <p:nvSpPr>
          <p:cNvPr id="7" name="Rectangle 6"/>
          <p:cNvSpPr/>
          <p:nvPr/>
        </p:nvSpPr>
        <p:spPr>
          <a:xfrm>
            <a:off x="320040" y="1482864"/>
            <a:ext cx="8915400" cy="646331"/>
          </a:xfrm>
          <a:prstGeom prst="rect">
            <a:avLst/>
          </a:prstGeom>
        </p:spPr>
        <p:txBody>
          <a:bodyPr wrap="square">
            <a:spAutoFit/>
          </a:bodyPr>
          <a:lstStyle/>
          <a:p>
            <a:r>
              <a:rPr lang="en-US" sz="3600" b="1" dirty="0"/>
              <a:t>Q2</a:t>
            </a:r>
          </a:p>
        </p:txBody>
      </p:sp>
    </p:spTree>
    <p:extLst>
      <p:ext uri="{BB962C8B-B14F-4D97-AF65-F5344CB8AC3E}">
        <p14:creationId xmlns:p14="http://schemas.microsoft.com/office/powerpoint/2010/main" val="2240637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2" name="Rectangle 11"/>
          <p:cNvSpPr/>
          <p:nvPr/>
        </p:nvSpPr>
        <p:spPr>
          <a:xfrm>
            <a:off x="213360" y="3418344"/>
            <a:ext cx="8915400" cy="1754326"/>
          </a:xfrm>
          <a:prstGeom prst="rect">
            <a:avLst/>
          </a:prstGeom>
        </p:spPr>
        <p:txBody>
          <a:bodyPr wrap="square">
            <a:spAutoFit/>
          </a:bodyPr>
          <a:lstStyle/>
          <a:p>
            <a:r>
              <a:rPr lang="en-US" sz="3600" b="1" dirty="0"/>
              <a:t>What pharmacologic agent can be used to treat this patient, and</a:t>
            </a:r>
          </a:p>
          <a:p>
            <a:r>
              <a:rPr lang="en-US" sz="3600" b="1" dirty="0"/>
              <a:t>what is its mechanism of action?</a:t>
            </a:r>
          </a:p>
        </p:txBody>
      </p:sp>
      <p:sp>
        <p:nvSpPr>
          <p:cNvPr id="13" name="Rectangle 12"/>
          <p:cNvSpPr/>
          <p:nvPr/>
        </p:nvSpPr>
        <p:spPr>
          <a:xfrm>
            <a:off x="2464450" y="0"/>
            <a:ext cx="1848470" cy="830997"/>
          </a:xfrm>
          <a:prstGeom prst="rect">
            <a:avLst/>
          </a:prstGeom>
        </p:spPr>
        <p:txBody>
          <a:bodyPr wrap="square">
            <a:spAutoFit/>
          </a:bodyPr>
          <a:lstStyle/>
          <a:p>
            <a:pPr algn="ctr"/>
            <a:r>
              <a:rPr lang="en-US" sz="4800" kern="10" dirty="0">
                <a:ln w="9525">
                  <a:round/>
                  <a:headEnd/>
                  <a:tailEnd/>
                </a:ln>
                <a:gradFill rotWithShape="1">
                  <a:gsLst>
                    <a:gs pos="0">
                      <a:srgbClr val="FFE701"/>
                    </a:gs>
                    <a:gs pos="100000">
                      <a:srgbClr val="FE3E02"/>
                    </a:gs>
                  </a:gsLst>
                  <a:lin ang="5100000" scaled="1"/>
                </a:gradFill>
                <a:latin typeface="Impact"/>
              </a:rPr>
              <a:t>Case</a:t>
            </a:r>
          </a:p>
        </p:txBody>
      </p:sp>
      <p:pic>
        <p:nvPicPr>
          <p:cNvPr id="14" name="Picture 4" descr="VIP_Ambulance"/>
          <p:cNvPicPr>
            <a:picLocks noChangeAspect="1" noChangeArrowheads="1"/>
          </p:cNvPicPr>
          <p:nvPr/>
        </p:nvPicPr>
        <p:blipFill>
          <a:blip r:embed="rId3"/>
          <a:srcRect/>
          <a:stretch>
            <a:fillRect/>
          </a:stretch>
        </p:blipFill>
        <p:spPr bwMode="auto">
          <a:xfrm>
            <a:off x="9235440" y="899160"/>
            <a:ext cx="2751909" cy="2484120"/>
          </a:xfrm>
          <a:prstGeom prst="rect">
            <a:avLst/>
          </a:prstGeom>
          <a:noFill/>
          <a:ln w="9525">
            <a:noFill/>
            <a:miter lim="800000"/>
            <a:headEnd/>
            <a:tailEnd/>
          </a:ln>
        </p:spPr>
      </p:pic>
      <p:pic>
        <p:nvPicPr>
          <p:cNvPr id="15" name="Picture 5" descr="Ambulance_Stretcher"/>
          <p:cNvPicPr>
            <a:picLocks noChangeAspect="1" noChangeArrowheads="1"/>
          </p:cNvPicPr>
          <p:nvPr/>
        </p:nvPicPr>
        <p:blipFill>
          <a:blip r:embed="rId4"/>
          <a:srcRect/>
          <a:stretch>
            <a:fillRect/>
          </a:stretch>
        </p:blipFill>
        <p:spPr bwMode="auto">
          <a:xfrm>
            <a:off x="9407435" y="3693478"/>
            <a:ext cx="2599508" cy="2514600"/>
          </a:xfrm>
          <a:prstGeom prst="rect">
            <a:avLst/>
          </a:prstGeom>
          <a:noFill/>
          <a:ln w="9525">
            <a:noFill/>
            <a:miter lim="800000"/>
            <a:headEnd/>
            <a:tailEnd/>
          </a:ln>
        </p:spPr>
      </p:pic>
      <p:sp>
        <p:nvSpPr>
          <p:cNvPr id="7" name="Rectangle 6"/>
          <p:cNvSpPr/>
          <p:nvPr/>
        </p:nvSpPr>
        <p:spPr>
          <a:xfrm>
            <a:off x="320040" y="1482864"/>
            <a:ext cx="8915400" cy="646331"/>
          </a:xfrm>
          <a:prstGeom prst="rect">
            <a:avLst/>
          </a:prstGeom>
        </p:spPr>
        <p:txBody>
          <a:bodyPr wrap="square">
            <a:spAutoFit/>
          </a:bodyPr>
          <a:lstStyle/>
          <a:p>
            <a:r>
              <a:rPr lang="en-US" sz="3600" b="1" dirty="0"/>
              <a:t>Q3</a:t>
            </a:r>
          </a:p>
        </p:txBody>
      </p:sp>
    </p:spTree>
    <p:extLst>
      <p:ext uri="{BB962C8B-B14F-4D97-AF65-F5344CB8AC3E}">
        <p14:creationId xmlns:p14="http://schemas.microsoft.com/office/powerpoint/2010/main" val="2240637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s-media-cache-ak0.pinimg.com/736x/4e/79/1d/4e791d11c1d511b77348d0111b8674d6.jpg">
            <a:hlinkClick r:id="rId2"/>
          </p:cNvPr>
          <p:cNvPicPr>
            <a:picLocks noChangeAspect="1" noChangeArrowheads="1"/>
          </p:cNvPicPr>
          <p:nvPr/>
        </p:nvPicPr>
        <p:blipFill>
          <a:blip r:embed="rId3" cstate="print"/>
          <a:srcRect/>
          <a:stretch>
            <a:fillRect/>
          </a:stretch>
        </p:blipFill>
        <p:spPr bwMode="auto">
          <a:xfrm>
            <a:off x="1143000" y="213360"/>
            <a:ext cx="9951720" cy="6355080"/>
          </a:xfrm>
          <a:prstGeom prst="rect">
            <a:avLst/>
          </a:prstGeom>
          <a:noFill/>
        </p:spPr>
      </p:pic>
      <p:pic>
        <p:nvPicPr>
          <p:cNvPr id="2050" name="Picture 2"/>
          <p:cNvPicPr>
            <a:picLocks noChangeAspect="1" noChangeArrowheads="1"/>
          </p:cNvPicPr>
          <p:nvPr/>
        </p:nvPicPr>
        <p:blipFill>
          <a:blip r:embed="rId4"/>
          <a:srcRect/>
          <a:stretch>
            <a:fillRect/>
          </a:stretch>
        </p:blipFill>
        <p:spPr bwMode="auto">
          <a:xfrm>
            <a:off x="1127760" y="396240"/>
            <a:ext cx="9997440" cy="6233159"/>
          </a:xfrm>
          <a:prstGeom prst="rect">
            <a:avLst/>
          </a:prstGeom>
          <a:noFill/>
          <a:ln w="9525">
            <a:noFill/>
            <a:miter lim="800000"/>
            <a:headEnd/>
            <a:tailEnd/>
          </a:ln>
        </p:spPr>
      </p:pic>
    </p:spTree>
    <p:extLst>
      <p:ext uri="{BB962C8B-B14F-4D97-AF65-F5344CB8AC3E}">
        <p14:creationId xmlns:p14="http://schemas.microsoft.com/office/powerpoint/2010/main" val="15571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2" dur="1000" fill="hold"/>
                                        <p:tgtEl>
                                          <p:spTgt spid="205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3058" y="2846443"/>
            <a:ext cx="342978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2- Panic disorder</a:t>
            </a:r>
          </a:p>
        </p:txBody>
      </p:sp>
      <p:sp>
        <p:nvSpPr>
          <p:cNvPr id="6" name="TextBox 5"/>
          <p:cNvSpPr txBox="1"/>
          <p:nvPr/>
        </p:nvSpPr>
        <p:spPr>
          <a:xfrm>
            <a:off x="581792" y="1736014"/>
            <a:ext cx="4228706" cy="781752"/>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7938" indent="14288">
              <a:lnSpc>
                <a:spcPct val="80000"/>
              </a:lnSpc>
            </a:pPr>
            <a:r>
              <a:rPr lang="en-US" sz="2800" b="1" dirty="0">
                <a:solidFill>
                  <a:schemeClr val="accent1"/>
                </a:solidFill>
              </a:rPr>
              <a:t>1- Generalized anxiety </a:t>
            </a:r>
          </a:p>
          <a:p>
            <a:pPr marL="7938" indent="14288">
              <a:lnSpc>
                <a:spcPct val="80000"/>
              </a:lnSpc>
            </a:pPr>
            <a:r>
              <a:rPr lang="en-US" sz="2800" b="1" dirty="0">
                <a:solidFill>
                  <a:schemeClr val="accent1"/>
                </a:solidFill>
              </a:rPr>
              <a:t>     disorder</a:t>
            </a:r>
          </a:p>
        </p:txBody>
      </p:sp>
      <p:sp>
        <p:nvSpPr>
          <p:cNvPr id="7" name="TextBox 6"/>
          <p:cNvSpPr txBox="1"/>
          <p:nvPr/>
        </p:nvSpPr>
        <p:spPr>
          <a:xfrm>
            <a:off x="1304041" y="709320"/>
            <a:ext cx="6372519" cy="4862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7938" indent="14288" algn="ctr">
              <a:lnSpc>
                <a:spcPct val="80000"/>
              </a:lnSpc>
            </a:pPr>
            <a:r>
              <a:rPr lang="en-US" sz="3200" b="1" dirty="0">
                <a:solidFill>
                  <a:schemeClr val="accent1"/>
                </a:solidFill>
                <a:latin typeface="Algerian" panose="04020705040A02060702" pitchFamily="82" charset="0"/>
              </a:rPr>
              <a:t>Types of anxiety disorders</a:t>
            </a:r>
          </a:p>
        </p:txBody>
      </p:sp>
      <p:pic>
        <p:nvPicPr>
          <p:cNvPr id="9" name="Picture 8" descr="cn-anxiety"/>
          <p:cNvPicPr>
            <a:picLocks noChangeAspect="1" noChangeArrowheads="1"/>
          </p:cNvPicPr>
          <p:nvPr/>
        </p:nvPicPr>
        <p:blipFill>
          <a:blip r:embed="rId2" cstate="print"/>
          <a:srcRect/>
          <a:stretch>
            <a:fillRect/>
          </a:stretch>
        </p:blipFill>
        <p:spPr bwMode="auto">
          <a:xfrm>
            <a:off x="7584544" y="2605267"/>
            <a:ext cx="3429000" cy="1981200"/>
          </a:xfrm>
          <a:prstGeom prst="rect">
            <a:avLst/>
          </a:prstGeom>
          <a:noFill/>
          <a:ln w="9525">
            <a:noFill/>
            <a:miter lim="800000"/>
            <a:headEnd/>
            <a:tailEnd/>
          </a:ln>
        </p:spPr>
      </p:pic>
      <p:pic>
        <p:nvPicPr>
          <p:cNvPr id="10" name="Picture 9" descr="panic_tn">
            <a:hlinkClick r:id="rId3"/>
          </p:cNvPr>
          <p:cNvPicPr>
            <a:picLocks noChangeAspect="1" noChangeArrowheads="1"/>
          </p:cNvPicPr>
          <p:nvPr/>
        </p:nvPicPr>
        <p:blipFill>
          <a:blip r:embed="rId4" cstate="print"/>
          <a:srcRect/>
          <a:stretch>
            <a:fillRect/>
          </a:stretch>
        </p:blipFill>
        <p:spPr bwMode="auto">
          <a:xfrm>
            <a:off x="7498080" y="2621281"/>
            <a:ext cx="3901440" cy="2103120"/>
          </a:xfrm>
          <a:prstGeom prst="rect">
            <a:avLst/>
          </a:prstGeom>
          <a:noFill/>
          <a:ln w="9525">
            <a:noFill/>
            <a:miter lim="800000"/>
            <a:headEnd/>
            <a:tailEnd/>
          </a:ln>
        </p:spPr>
      </p:pic>
      <p:sp>
        <p:nvSpPr>
          <p:cNvPr id="11" name="TextBox 10"/>
          <p:cNvSpPr txBox="1"/>
          <p:nvPr/>
        </p:nvSpPr>
        <p:spPr>
          <a:xfrm>
            <a:off x="612272" y="5649882"/>
            <a:ext cx="4722829"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rPr>
              <a:t>5- Obsessive compulsive </a:t>
            </a:r>
          </a:p>
          <a:p>
            <a:pPr>
              <a:lnSpc>
                <a:spcPct val="90000"/>
              </a:lnSpc>
            </a:pPr>
            <a:r>
              <a:rPr lang="en-US" sz="2800" b="1" dirty="0">
                <a:solidFill>
                  <a:schemeClr val="accent1"/>
                </a:solidFill>
              </a:rPr>
              <a:t>     disorder</a:t>
            </a:r>
          </a:p>
        </p:txBody>
      </p:sp>
      <p:sp>
        <p:nvSpPr>
          <p:cNvPr id="12" name="TextBox 11"/>
          <p:cNvSpPr txBox="1"/>
          <p:nvPr/>
        </p:nvSpPr>
        <p:spPr>
          <a:xfrm>
            <a:off x="629242" y="4818467"/>
            <a:ext cx="262300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3- Phobia</a:t>
            </a:r>
          </a:p>
        </p:txBody>
      </p:sp>
      <p:sp>
        <p:nvSpPr>
          <p:cNvPr id="13" name="TextBox 12"/>
          <p:cNvSpPr txBox="1"/>
          <p:nvPr/>
        </p:nvSpPr>
        <p:spPr>
          <a:xfrm>
            <a:off x="628298" y="3703302"/>
            <a:ext cx="3923906"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rPr>
              <a:t>4-Post traumatic </a:t>
            </a:r>
          </a:p>
          <a:p>
            <a:pPr>
              <a:lnSpc>
                <a:spcPct val="90000"/>
              </a:lnSpc>
            </a:pPr>
            <a:r>
              <a:rPr lang="en-US" sz="2800" b="1" dirty="0">
                <a:solidFill>
                  <a:schemeClr val="accent1"/>
                </a:solidFill>
              </a:rPr>
              <a:t>    stress disorder</a:t>
            </a:r>
          </a:p>
        </p:txBody>
      </p:sp>
      <p:pic>
        <p:nvPicPr>
          <p:cNvPr id="14" name="Picture 4" descr="الخوف قد يؤدي للجلطة القلبية"/>
          <p:cNvPicPr>
            <a:picLocks noChangeAspect="1" noChangeArrowheads="1"/>
          </p:cNvPicPr>
          <p:nvPr/>
        </p:nvPicPr>
        <p:blipFill>
          <a:blip r:embed="rId5" cstate="print"/>
          <a:srcRect/>
          <a:stretch>
            <a:fillRect/>
          </a:stretch>
        </p:blipFill>
        <p:spPr bwMode="auto">
          <a:xfrm>
            <a:off x="7887510" y="2133600"/>
            <a:ext cx="3359610" cy="2895600"/>
          </a:xfrm>
          <a:prstGeom prst="rect">
            <a:avLst/>
          </a:prstGeom>
          <a:noFill/>
          <a:ln w="9525">
            <a:noFill/>
            <a:miter lim="800000"/>
            <a:headEnd/>
            <a:tailEnd/>
          </a:ln>
        </p:spPr>
      </p:pic>
      <p:pic>
        <p:nvPicPr>
          <p:cNvPr id="15" name="Picture 5" descr="220px-Messie_mess_1">
            <a:hlinkClick r:id="rId6"/>
          </p:cNvPr>
          <p:cNvPicPr>
            <a:picLocks noChangeAspect="1" noChangeArrowheads="1"/>
          </p:cNvPicPr>
          <p:nvPr/>
        </p:nvPicPr>
        <p:blipFill>
          <a:blip r:embed="rId7" cstate="print"/>
          <a:srcRect/>
          <a:stretch>
            <a:fillRect/>
          </a:stretch>
        </p:blipFill>
        <p:spPr bwMode="auto">
          <a:xfrm>
            <a:off x="7985760" y="4810170"/>
            <a:ext cx="3581400" cy="1819230"/>
          </a:xfrm>
          <a:prstGeom prst="rect">
            <a:avLst/>
          </a:prstGeom>
          <a:noFill/>
          <a:ln w="9525">
            <a:noFill/>
            <a:miter lim="800000"/>
            <a:headEnd/>
            <a:tailEnd/>
          </a:ln>
        </p:spPr>
      </p:pic>
      <p:pic>
        <p:nvPicPr>
          <p:cNvPr id="16" name="Picture 6" descr="OCD handwash.jpg">
            <a:hlinkClick r:id="rId8"/>
          </p:cNvPr>
          <p:cNvPicPr>
            <a:picLocks noChangeAspect="1" noChangeArrowheads="1"/>
          </p:cNvPicPr>
          <p:nvPr/>
        </p:nvPicPr>
        <p:blipFill>
          <a:blip r:embed="rId9" cstate="print"/>
          <a:srcRect/>
          <a:stretch>
            <a:fillRect/>
          </a:stretch>
        </p:blipFill>
        <p:spPr bwMode="auto">
          <a:xfrm>
            <a:off x="7848600" y="2255520"/>
            <a:ext cx="3703320" cy="2133600"/>
          </a:xfrm>
          <a:prstGeom prst="rect">
            <a:avLst/>
          </a:prstGeom>
          <a:noFill/>
          <a:ln w="9525">
            <a:noFill/>
            <a:miter lim="800000"/>
            <a:headEnd/>
            <a:tailEnd/>
          </a:ln>
        </p:spPr>
      </p:pic>
    </p:spTree>
    <p:extLst>
      <p:ext uri="{BB962C8B-B14F-4D97-AF65-F5344CB8AC3E}">
        <p14:creationId xmlns:p14="http://schemas.microsoft.com/office/powerpoint/2010/main" val="14365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5"/>
                                        </p:tgtEl>
                                      </p:cBhvr>
                                    </p:animEffect>
                                  </p:childTnLst>
                                </p:cTn>
                              </p:par>
                              <p:par>
                                <p:cTn id="42" presetID="25"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nodeType="clickEffect">
                                  <p:stCondLst>
                                    <p:cond delay="0"/>
                                  </p:stCondLst>
                                  <p:childTnLst>
                                    <p:animEffect transition="out" filter="box(in)">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2"/>
                                        </p:tgtEl>
                                      </p:cBhvr>
                                    </p:animEffect>
                                  </p:childTnLst>
                                </p:cTn>
                              </p:par>
                            </p:childTnLst>
                          </p:cTn>
                        </p:par>
                        <p:par>
                          <p:cTn id="81" fill="hold">
                            <p:stCondLst>
                              <p:cond delay="1000"/>
                            </p:stCondLst>
                            <p:childTnLst>
                              <p:par>
                                <p:cTn id="82" presetID="25" presetClass="entr" presetSubtype="0"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7" dur="1000" fill="hold"/>
                                        <p:tgtEl>
                                          <p:spTgt spid="14"/>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xit" presetSubtype="16" fill="hold" nodeType="clickEffect">
                                  <p:stCondLst>
                                    <p:cond delay="0"/>
                                  </p:stCondLst>
                                  <p:childTnLst>
                                    <p:animEffect transition="out" filter="box(in)">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4" dur="1000" fill="hold"/>
                                        <p:tgtEl>
                                          <p:spTgt spid="11"/>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11"/>
                                        </p:tgtEl>
                                      </p:cBhvr>
                                    </p:animEffect>
                                  </p:childTnLst>
                                </p:cTn>
                              </p:par>
                              <p:par>
                                <p:cTn id="109" presetID="25" presetClass="entr" presetSubtype="0" fill="hold" nodeType="with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p:cTn id="11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14" dur="1000" fill="hold"/>
                                        <p:tgtEl>
                                          <p:spTgt spid="16"/>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6"/>
                                        </p:tgtEl>
                                      </p:cBhvr>
                                    </p:animEffect>
                                  </p:childTnLst>
                                </p:cTn>
                              </p:par>
                              <p:par>
                                <p:cTn id="119" presetID="25" presetClass="entr" presetSubtype="0" fill="hold" nodeType="with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p:cTn id="12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24" dur="1000" fill="hold"/>
                                        <p:tgtEl>
                                          <p:spTgt spid="15"/>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4718" y="5074814"/>
            <a:ext cx="2713348"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Anxiolytics</a:t>
            </a:r>
            <a:endParaRPr lang="en-US" sz="2800" dirty="0">
              <a:solidFill>
                <a:schemeClr val="accent1"/>
              </a:solidFill>
            </a:endParaRPr>
          </a:p>
        </p:txBody>
      </p:sp>
      <p:sp>
        <p:nvSpPr>
          <p:cNvPr id="6" name="TextBox 5"/>
          <p:cNvSpPr txBox="1"/>
          <p:nvPr/>
        </p:nvSpPr>
        <p:spPr>
          <a:xfrm>
            <a:off x="744718" y="3382978"/>
            <a:ext cx="3450210"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Psychotherapy</a:t>
            </a:r>
            <a:r>
              <a:rPr lang="en-US" sz="3200" b="1" dirty="0">
                <a:solidFill>
                  <a:schemeClr val="accent1"/>
                </a:solidFill>
              </a:rPr>
              <a:t> </a:t>
            </a:r>
          </a:p>
        </p:txBody>
      </p:sp>
      <p:sp>
        <p:nvSpPr>
          <p:cNvPr id="7" name="TextBox 6"/>
          <p:cNvSpPr txBox="1"/>
          <p:nvPr/>
        </p:nvSpPr>
        <p:spPr>
          <a:xfrm>
            <a:off x="1205845" y="1267548"/>
            <a:ext cx="5084976"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rPr>
              <a:t>Treatment of anxiety</a:t>
            </a:r>
            <a:endParaRPr lang="en-US" sz="3200" dirty="0">
              <a:solidFill>
                <a:schemeClr val="accent1"/>
              </a:solidFill>
              <a:latin typeface="Algerian" panose="04020705040A02060702" pitchFamily="82" charset="0"/>
            </a:endParaRPr>
          </a:p>
        </p:txBody>
      </p:sp>
      <p:pic>
        <p:nvPicPr>
          <p:cNvPr id="9" name="Picture 5" descr="Cognitive Behavioral Therapy"/>
          <p:cNvPicPr>
            <a:picLocks noChangeAspect="1" noChangeArrowheads="1"/>
          </p:cNvPicPr>
          <p:nvPr/>
        </p:nvPicPr>
        <p:blipFill>
          <a:blip r:embed="rId2" cstate="print"/>
          <a:srcRect/>
          <a:stretch>
            <a:fillRect/>
          </a:stretch>
        </p:blipFill>
        <p:spPr bwMode="auto">
          <a:xfrm>
            <a:off x="7543800" y="2412974"/>
            <a:ext cx="3825240" cy="2189506"/>
          </a:xfrm>
          <a:prstGeom prst="rect">
            <a:avLst/>
          </a:prstGeom>
          <a:noFill/>
          <a:ln w="9525">
            <a:noFill/>
            <a:miter lim="800000"/>
            <a:headEnd/>
            <a:tailEnd/>
          </a:ln>
        </p:spPr>
      </p:pic>
      <p:pic>
        <p:nvPicPr>
          <p:cNvPr id="10" name="Picture 8" descr="Anxiety Drugs"/>
          <p:cNvPicPr>
            <a:picLocks noChangeAspect="1" noChangeArrowheads="1"/>
          </p:cNvPicPr>
          <p:nvPr/>
        </p:nvPicPr>
        <p:blipFill>
          <a:blip r:embed="rId3" cstate="print"/>
          <a:srcRect/>
          <a:stretch>
            <a:fillRect/>
          </a:stretch>
        </p:blipFill>
        <p:spPr bwMode="auto">
          <a:xfrm>
            <a:off x="7574280" y="4800601"/>
            <a:ext cx="3749040" cy="1722120"/>
          </a:xfrm>
          <a:prstGeom prst="rect">
            <a:avLst/>
          </a:prstGeom>
          <a:noFill/>
          <a:ln w="9525">
            <a:noFill/>
            <a:miter lim="800000"/>
            <a:headEnd/>
            <a:tailEnd/>
          </a:ln>
        </p:spPr>
      </p:pic>
    </p:spTree>
    <p:extLst>
      <p:ext uri="{BB962C8B-B14F-4D97-AF65-F5344CB8AC3E}">
        <p14:creationId xmlns:p14="http://schemas.microsoft.com/office/powerpoint/2010/main" val="15571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gtEl>
                                      </p:cBhvr>
                                    </p:animEffect>
                                  </p:childTnLst>
                                </p:cTn>
                              </p:par>
                              <p:par>
                                <p:cTn id="37" presetID="2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7181" y="2232609"/>
            <a:ext cx="409673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2800" dirty="0">
                <a:solidFill>
                  <a:schemeClr val="accent1"/>
                </a:solidFill>
              </a:rPr>
              <a:t>2-</a:t>
            </a:r>
            <a:r>
              <a:rPr lang="en-US" sz="2800" b="1" dirty="0">
                <a:solidFill>
                  <a:schemeClr val="accent1"/>
                </a:solidFill>
                <a:cs typeface="Times New Roman" pitchFamily="18" charset="0"/>
              </a:rPr>
              <a:t>5HT</a:t>
            </a:r>
            <a:r>
              <a:rPr lang="en-US" sz="2800" b="1" baseline="-25000" dirty="0">
                <a:solidFill>
                  <a:schemeClr val="accent1"/>
                </a:solidFill>
                <a:cs typeface="Times New Roman" pitchFamily="18" charset="0"/>
              </a:rPr>
              <a:t>1A</a:t>
            </a:r>
            <a:r>
              <a:rPr lang="en-US" sz="2800" b="1" dirty="0">
                <a:solidFill>
                  <a:schemeClr val="accent1"/>
                </a:solidFill>
                <a:cs typeface="Times New Roman" pitchFamily="18" charset="0"/>
              </a:rPr>
              <a:t> agonists. </a:t>
            </a:r>
            <a:endParaRPr lang="en-US" sz="2800" dirty="0">
              <a:solidFill>
                <a:schemeClr val="accent1"/>
              </a:solidFill>
            </a:endParaRPr>
          </a:p>
        </p:txBody>
      </p:sp>
      <p:sp>
        <p:nvSpPr>
          <p:cNvPr id="7" name="TextBox 6"/>
          <p:cNvSpPr txBox="1"/>
          <p:nvPr/>
        </p:nvSpPr>
        <p:spPr>
          <a:xfrm>
            <a:off x="552253" y="1397782"/>
            <a:ext cx="4830452"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3200" dirty="0">
                <a:solidFill>
                  <a:schemeClr val="accent1"/>
                </a:solidFill>
                <a:latin typeface="Algerian" panose="04020705040A02060702" pitchFamily="82" charset="0"/>
              </a:rPr>
              <a:t>1-</a:t>
            </a:r>
            <a:r>
              <a:rPr lang="en-US" sz="2800" b="1" dirty="0">
                <a:solidFill>
                  <a:schemeClr val="accent1"/>
                </a:solidFill>
                <a:cs typeface="Times New Roman" pitchFamily="18" charset="0"/>
              </a:rPr>
              <a:t>Benzodiazepines ( BDZ ).</a:t>
            </a:r>
            <a:endParaRPr lang="en-US" sz="3200" dirty="0">
              <a:solidFill>
                <a:schemeClr val="accent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728799" y="1410363"/>
            <a:ext cx="3212870" cy="2737341"/>
          </a:xfrm>
          <a:prstGeom prst="rect">
            <a:avLst/>
          </a:prstGeom>
        </p:spPr>
      </p:pic>
      <p:sp>
        <p:nvSpPr>
          <p:cNvPr id="9" name="TextBox 8"/>
          <p:cNvSpPr txBox="1"/>
          <p:nvPr/>
        </p:nvSpPr>
        <p:spPr>
          <a:xfrm>
            <a:off x="348791" y="317163"/>
            <a:ext cx="8135332"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folHlink"/>
                </a:solidFill>
                <a:latin typeface="Algerian" panose="04020705040A02060702" pitchFamily="82" charset="0"/>
                <a:cs typeface="Times New Roman" pitchFamily="18" charset="0"/>
              </a:rPr>
              <a:t>Classification of anxiolytic drugs:</a:t>
            </a:r>
            <a:endParaRPr lang="en-US" sz="3200" dirty="0">
              <a:solidFill>
                <a:schemeClr val="accent1"/>
              </a:solidFill>
              <a:latin typeface="Algerian" panose="04020705040A02060702" pitchFamily="82" charset="0"/>
            </a:endParaRPr>
          </a:p>
        </p:txBody>
      </p:sp>
      <p:sp>
        <p:nvSpPr>
          <p:cNvPr id="11" name="TextBox 10"/>
          <p:cNvSpPr txBox="1"/>
          <p:nvPr/>
        </p:nvSpPr>
        <p:spPr>
          <a:xfrm>
            <a:off x="551941" y="4529448"/>
            <a:ext cx="5323002"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2800" dirty="0">
                <a:solidFill>
                  <a:schemeClr val="accent1"/>
                </a:solidFill>
              </a:rPr>
              <a:t>5-</a:t>
            </a:r>
            <a:r>
              <a:rPr lang="en-US" sz="2800" b="1" dirty="0">
                <a:solidFill>
                  <a:schemeClr val="bg2"/>
                </a:solidFill>
                <a:cs typeface="Times New Roman" pitchFamily="18" charset="0"/>
              </a:rPr>
              <a:t>Tricyclic Antidepressants</a:t>
            </a:r>
          </a:p>
        </p:txBody>
      </p:sp>
      <p:sp>
        <p:nvSpPr>
          <p:cNvPr id="12" name="TextBox 11"/>
          <p:cNvSpPr txBox="1"/>
          <p:nvPr/>
        </p:nvSpPr>
        <p:spPr>
          <a:xfrm>
            <a:off x="559876" y="3745223"/>
            <a:ext cx="5377992"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2800" dirty="0">
                <a:solidFill>
                  <a:schemeClr val="accent1"/>
                </a:solidFill>
              </a:rPr>
              <a:t>4-</a:t>
            </a:r>
            <a:r>
              <a:rPr lang="en-US" sz="2800" b="1" dirty="0">
                <a:solidFill>
                  <a:schemeClr val="bg2"/>
                </a:solidFill>
                <a:cs typeface="Times New Roman" pitchFamily="18" charset="0"/>
              </a:rPr>
              <a:t>5HT reuptake inhibitors</a:t>
            </a:r>
            <a:endParaRPr lang="en-US" sz="2800" dirty="0">
              <a:solidFill>
                <a:schemeClr val="accent1"/>
              </a:solidFill>
            </a:endParaRPr>
          </a:p>
        </p:txBody>
      </p:sp>
      <p:sp>
        <p:nvSpPr>
          <p:cNvPr id="13" name="TextBox 12"/>
          <p:cNvSpPr txBox="1"/>
          <p:nvPr/>
        </p:nvSpPr>
        <p:spPr>
          <a:xfrm>
            <a:off x="567493" y="3006718"/>
            <a:ext cx="6045723"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4">
                    <a:lumMod val="75000"/>
                  </a:schemeClr>
                </a:solidFill>
                <a:cs typeface="Times New Roman" pitchFamily="18" charset="0"/>
              </a:rPr>
              <a:t>3-Beta-adrenergic blockers</a:t>
            </a:r>
          </a:p>
        </p:txBody>
      </p:sp>
      <p:pic>
        <p:nvPicPr>
          <p:cNvPr id="10" name="Picture 2"/>
          <p:cNvPicPr>
            <a:picLocks noChangeAspect="1" noChangeArrowheads="1"/>
          </p:cNvPicPr>
          <p:nvPr/>
        </p:nvPicPr>
        <p:blipFill>
          <a:blip r:embed="rId3"/>
          <a:srcRect/>
          <a:stretch>
            <a:fillRect/>
          </a:stretch>
        </p:blipFill>
        <p:spPr bwMode="auto">
          <a:xfrm>
            <a:off x="9435857" y="4521896"/>
            <a:ext cx="2575560" cy="2066794"/>
          </a:xfrm>
          <a:prstGeom prst="rect">
            <a:avLst/>
          </a:prstGeom>
          <a:noFill/>
          <a:ln w="9525">
            <a:noFill/>
            <a:miter lim="800000"/>
            <a:headEnd/>
            <a:tailEnd/>
          </a:ln>
        </p:spPr>
      </p:pic>
      <p:pic>
        <p:nvPicPr>
          <p:cNvPr id="26626" name="Picture 2" descr="http://www.whale.to/a/image/bzbc28.gif">
            <a:hlinkClick r:id="rId4"/>
          </p:cNvPr>
          <p:cNvPicPr>
            <a:picLocks noChangeAspect="1" noChangeArrowheads="1" noCrop="1"/>
          </p:cNvPicPr>
          <p:nvPr/>
        </p:nvPicPr>
        <p:blipFill>
          <a:blip r:embed="rId5"/>
          <a:srcRect/>
          <a:stretch>
            <a:fillRect/>
          </a:stretch>
        </p:blipFill>
        <p:spPr bwMode="auto">
          <a:xfrm>
            <a:off x="8515045" y="1027134"/>
            <a:ext cx="3486150" cy="3344450"/>
          </a:xfrm>
          <a:prstGeom prst="rect">
            <a:avLst/>
          </a:prstGeom>
          <a:noFill/>
        </p:spPr>
      </p:pic>
      <p:sp>
        <p:nvSpPr>
          <p:cNvPr id="14" name="TextBox 13"/>
          <p:cNvSpPr txBox="1"/>
          <p:nvPr/>
        </p:nvSpPr>
        <p:spPr>
          <a:xfrm>
            <a:off x="521461" y="5245728"/>
            <a:ext cx="5323002"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2800" dirty="0">
                <a:solidFill>
                  <a:schemeClr val="accent1"/>
                </a:solidFill>
              </a:rPr>
              <a:t>6-</a:t>
            </a:r>
            <a:r>
              <a:rPr lang="en-US" sz="2800" b="1" dirty="0">
                <a:solidFill>
                  <a:schemeClr val="bg2"/>
                </a:solidFill>
                <a:cs typeface="Times New Roman" pitchFamily="18" charset="0"/>
              </a:rPr>
              <a:t>MAO  inhibitors</a:t>
            </a:r>
          </a:p>
        </p:txBody>
      </p:sp>
      <p:sp>
        <p:nvSpPr>
          <p:cNvPr id="15" name="TextBox 14"/>
          <p:cNvSpPr txBox="1"/>
          <p:nvPr/>
        </p:nvSpPr>
        <p:spPr>
          <a:xfrm>
            <a:off x="536701" y="6106180"/>
            <a:ext cx="5323002"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2800" dirty="0">
                <a:solidFill>
                  <a:schemeClr val="accent1"/>
                </a:solidFill>
              </a:rPr>
              <a:t>7-</a:t>
            </a:r>
            <a:r>
              <a:rPr lang="en-US" sz="2800" b="1" dirty="0" err="1">
                <a:solidFill>
                  <a:schemeClr val="bg2"/>
                </a:solidFill>
                <a:cs typeface="Times New Roman" pitchFamily="18" charset="0"/>
              </a:rPr>
              <a:t>Pregabalin</a:t>
            </a:r>
            <a:endParaRPr lang="en-US" sz="2800" b="1" dirty="0">
              <a:solidFill>
                <a:schemeClr val="bg2"/>
              </a:solidFill>
              <a:cs typeface="Times New Roman" pitchFamily="18" charset="0"/>
            </a:endParaRPr>
          </a:p>
        </p:txBody>
      </p:sp>
    </p:spTree>
    <p:extLst>
      <p:ext uri="{BB962C8B-B14F-4D97-AF65-F5344CB8AC3E}">
        <p14:creationId xmlns:p14="http://schemas.microsoft.com/office/powerpoint/2010/main" val="9609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0" dur="1000" fill="hold"/>
                                        <p:tgtEl>
                                          <p:spTgt spid="1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2" dur="1000" fill="hold"/>
                                        <p:tgtEl>
                                          <p:spTgt spid="1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1160" y="2415072"/>
            <a:ext cx="7320698" cy="138499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Benzodiazepines act by binding to BZ</a:t>
            </a:r>
          </a:p>
          <a:p>
            <a:r>
              <a:rPr lang="en-US" sz="2800" b="1" dirty="0">
                <a:solidFill>
                  <a:schemeClr val="accent1"/>
                </a:solidFill>
                <a:cs typeface="Times New Roman" pitchFamily="18" charset="0"/>
              </a:rPr>
              <a:t>receptors in the brain</a:t>
            </a:r>
            <a:r>
              <a:rPr lang="en-US" sz="2800" b="1" dirty="0">
                <a:solidFill>
                  <a:schemeClr val="accent1"/>
                </a:solidFill>
                <a:cs typeface="Times New Roman" pitchFamily="18" charset="0"/>
                <a:sym typeface="Symbol" pitchFamily="18" charset="2"/>
              </a:rPr>
              <a:t></a:t>
            </a:r>
            <a:r>
              <a:rPr lang="en-US" sz="2800" b="1" dirty="0">
                <a:solidFill>
                  <a:schemeClr val="accent1"/>
                </a:solidFill>
                <a:cs typeface="Times New Roman" pitchFamily="18" charset="0"/>
              </a:rPr>
              <a:t> enhance GABA action in the brain</a:t>
            </a:r>
          </a:p>
        </p:txBody>
      </p:sp>
      <p:sp>
        <p:nvSpPr>
          <p:cNvPr id="7" name="TextBox 6"/>
          <p:cNvSpPr txBox="1"/>
          <p:nvPr/>
        </p:nvSpPr>
        <p:spPr>
          <a:xfrm>
            <a:off x="1645762" y="1059583"/>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cs typeface="Times New Roman" pitchFamily="18" charset="0"/>
              </a:rPr>
              <a:t>Mechanism of Action </a:t>
            </a:r>
          </a:p>
        </p:txBody>
      </p:sp>
      <p:pic>
        <p:nvPicPr>
          <p:cNvPr id="9" name="Picture 6" descr="benzo"/>
          <p:cNvPicPr>
            <a:picLocks noChangeAspect="1" noChangeArrowheads="1"/>
          </p:cNvPicPr>
          <p:nvPr/>
        </p:nvPicPr>
        <p:blipFill>
          <a:blip r:embed="rId2" cstate="print"/>
          <a:srcRect/>
          <a:stretch>
            <a:fillRect/>
          </a:stretch>
        </p:blipFill>
        <p:spPr bwMode="auto">
          <a:xfrm>
            <a:off x="8580846" y="1356360"/>
            <a:ext cx="3275874" cy="51816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1147450" y="2680152"/>
            <a:ext cx="9551030" cy="3111048"/>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1267478" y="2762250"/>
            <a:ext cx="9537682" cy="340995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1238133" y="2758440"/>
            <a:ext cx="9963267" cy="3535680"/>
          </a:xfrm>
          <a:prstGeom prst="rect">
            <a:avLst/>
          </a:prstGeom>
          <a:noFill/>
          <a:ln w="9525">
            <a:noFill/>
            <a:miter lim="800000"/>
            <a:headEnd/>
            <a:tailEnd/>
          </a:ln>
        </p:spPr>
      </p:pic>
      <p:sp>
        <p:nvSpPr>
          <p:cNvPr id="8" name="TextBox 7"/>
          <p:cNvSpPr txBox="1"/>
          <p:nvPr/>
        </p:nvSpPr>
        <p:spPr>
          <a:xfrm>
            <a:off x="384613" y="239542"/>
            <a:ext cx="4830452"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3200" dirty="0">
                <a:solidFill>
                  <a:schemeClr val="accent1"/>
                </a:solidFill>
                <a:latin typeface="Algerian" panose="04020705040A02060702" pitchFamily="82" charset="0"/>
              </a:rPr>
              <a:t>1-</a:t>
            </a:r>
            <a:r>
              <a:rPr lang="en-US" sz="2800" b="1" dirty="0">
                <a:solidFill>
                  <a:schemeClr val="accent1"/>
                </a:solidFill>
                <a:cs typeface="Times New Roman" pitchFamily="18" charset="0"/>
              </a:rPr>
              <a:t>Benzodiazepines ( BDZ ).</a:t>
            </a:r>
            <a:endParaRPr lang="en-US" sz="3200" dirty="0">
              <a:solidFill>
                <a:schemeClr val="accent1"/>
              </a:solidFill>
              <a:latin typeface="Algerian" panose="04020705040A02060702" pitchFamily="82" charset="0"/>
            </a:endParaRPr>
          </a:p>
        </p:txBody>
      </p:sp>
    </p:spTree>
    <p:extLst>
      <p:ext uri="{BB962C8B-B14F-4D97-AF65-F5344CB8AC3E}">
        <p14:creationId xmlns:p14="http://schemas.microsoft.com/office/powerpoint/2010/main" val="42286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1+ppt_h/2"/>
                                          </p:val>
                                        </p:tav>
                                      </p:tavLst>
                                    </p:anim>
                                    <p:set>
                                      <p:cBhvr>
                                        <p:cTn id="22" dur="1" fill="hold">
                                          <p:stCondLst>
                                            <p:cond delay="499"/>
                                          </p:stCondLst>
                                        </p:cTn>
                                        <p:tgtEl>
                                          <p:spTgt spid="9"/>
                                        </p:tgtEl>
                                        <p:attrNameLst>
                                          <p:attrName>style.visibility</p:attrName>
                                        </p:attrNameLst>
                                      </p:cBhvr>
                                      <p:to>
                                        <p:strVal val="hidden"/>
                                      </p:to>
                                    </p:set>
                                  </p:childTnLst>
                                </p:cTn>
                              </p:par>
                              <p:par>
                                <p:cTn id="23" presetID="25"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8" dur="1000" fill="hold"/>
                                        <p:tgtEl>
                                          <p:spTgt spid="102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5" presetClass="entr" presetSubtype="0" fill="hold" nodeType="withEffect">
                                  <p:stCondLst>
                                    <p:cond delay="0"/>
                                  </p:stCondLst>
                                  <p:childTnLst>
                                    <p:set>
                                      <p:cBhvr>
                                        <p:cTn id="39" dur="1" fill="hold">
                                          <p:stCondLst>
                                            <p:cond delay="0"/>
                                          </p:stCondLst>
                                        </p:cTn>
                                        <p:tgtEl>
                                          <p:spTgt spid="1027"/>
                                        </p:tgtEl>
                                        <p:attrNameLst>
                                          <p:attrName>style.visibility</p:attrName>
                                        </p:attrNameLst>
                                      </p:cBhvr>
                                      <p:to>
                                        <p:strVal val="visible"/>
                                      </p:to>
                                    </p:set>
                                    <p:anim calcmode="lin" valueType="num">
                                      <p:cBhvr>
                                        <p:cTn id="40"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43" dur="1000" fill="hold"/>
                                        <p:tgtEl>
                                          <p:spTgt spid="1027"/>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500"/>
                                        <p:tgtEl>
                                          <p:spTgt spid="1027"/>
                                        </p:tgtEl>
                                      </p:cBhvr>
                                    </p:animEffect>
                                    <p:set>
                                      <p:cBhvr>
                                        <p:cTn id="52" dur="1" fill="hold">
                                          <p:stCondLst>
                                            <p:cond delay="499"/>
                                          </p:stCondLst>
                                        </p:cTn>
                                        <p:tgtEl>
                                          <p:spTgt spid="1027"/>
                                        </p:tgtEl>
                                        <p:attrNameLst>
                                          <p:attrName>style.visibility</p:attrName>
                                        </p:attrNameLst>
                                      </p:cBhvr>
                                      <p:to>
                                        <p:strVal val="hidden"/>
                                      </p:to>
                                    </p:set>
                                  </p:childTnLst>
                                </p:cTn>
                              </p:par>
                              <p:par>
                                <p:cTn id="53" presetID="25" presetClass="entr" presetSubtype="0"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58" dur="1000" fill="hold"/>
                                        <p:tgtEl>
                                          <p:spTgt spid="102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163" y="4604877"/>
            <a:ext cx="8599714"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Excreted in milk (neonatal depression).</a:t>
            </a:r>
            <a:endParaRPr lang="en-US" sz="2800" dirty="0">
              <a:solidFill>
                <a:schemeClr val="accent1"/>
              </a:solidFill>
            </a:endParaRPr>
          </a:p>
        </p:txBody>
      </p:sp>
      <p:sp>
        <p:nvSpPr>
          <p:cNvPr id="5" name="TextBox 4"/>
          <p:cNvSpPr txBox="1"/>
          <p:nvPr/>
        </p:nvSpPr>
        <p:spPr>
          <a:xfrm>
            <a:off x="576943" y="1093651"/>
            <a:ext cx="350475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Lipid soluble</a:t>
            </a:r>
            <a:endParaRPr lang="en-US" sz="2800" dirty="0">
              <a:solidFill>
                <a:schemeClr val="accent1"/>
              </a:solidFill>
            </a:endParaRPr>
          </a:p>
        </p:txBody>
      </p:sp>
      <p:sp>
        <p:nvSpPr>
          <p:cNvPr id="7" name="TextBox 6"/>
          <p:cNvSpPr txBox="1"/>
          <p:nvPr/>
        </p:nvSpPr>
        <p:spPr>
          <a:xfrm>
            <a:off x="2662790" y="202273"/>
            <a:ext cx="4955470"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cs typeface="Traditional Arabic" pitchFamily="2" charset="-78"/>
              </a:rPr>
              <a:t>PHARMACOKINETICS</a:t>
            </a:r>
            <a:endParaRPr lang="en-US" sz="3200" dirty="0">
              <a:solidFill>
                <a:schemeClr val="accent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16252" y="3994117"/>
            <a:ext cx="496343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Widely distributed</a:t>
            </a:r>
            <a:endParaRPr lang="en-US" sz="2800" dirty="0">
              <a:solidFill>
                <a:schemeClr val="accent1"/>
              </a:solidFill>
            </a:endParaRPr>
          </a:p>
        </p:txBody>
      </p:sp>
      <p:sp>
        <p:nvSpPr>
          <p:cNvPr id="10" name="TextBox 9"/>
          <p:cNvSpPr txBox="1"/>
          <p:nvPr/>
        </p:nvSpPr>
        <p:spPr>
          <a:xfrm>
            <a:off x="522883" y="2609579"/>
            <a:ext cx="504161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Can be given </a:t>
            </a:r>
            <a:r>
              <a:rPr lang="en-US" sz="2800" b="1" dirty="0" err="1">
                <a:solidFill>
                  <a:schemeClr val="accent1"/>
                </a:solidFill>
                <a:cs typeface="Times New Roman" pitchFamily="18" charset="0"/>
              </a:rPr>
              <a:t>parenterally</a:t>
            </a:r>
            <a:endParaRPr lang="en-US" sz="2800" dirty="0">
              <a:solidFill>
                <a:schemeClr val="accent1"/>
              </a:solidFill>
            </a:endParaRPr>
          </a:p>
        </p:txBody>
      </p:sp>
      <p:sp>
        <p:nvSpPr>
          <p:cNvPr id="11" name="TextBox 10"/>
          <p:cNvSpPr txBox="1"/>
          <p:nvPr/>
        </p:nvSpPr>
        <p:spPr>
          <a:xfrm>
            <a:off x="583843" y="1808067"/>
            <a:ext cx="4713065"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Well absorbed orally,</a:t>
            </a:r>
            <a:endParaRPr lang="en-US" sz="2800" dirty="0">
              <a:solidFill>
                <a:schemeClr val="accent1"/>
              </a:solidFill>
            </a:endParaRPr>
          </a:p>
        </p:txBody>
      </p:sp>
      <p:sp>
        <p:nvSpPr>
          <p:cNvPr id="12" name="TextBox 11"/>
          <p:cNvSpPr txBox="1"/>
          <p:nvPr/>
        </p:nvSpPr>
        <p:spPr>
          <a:xfrm>
            <a:off x="461923" y="5254993"/>
            <a:ext cx="7559904"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Cross placental barrier (Fetal depression)</a:t>
            </a:r>
            <a:endParaRPr lang="en-US" sz="2800" dirty="0">
              <a:solidFill>
                <a:schemeClr val="accent1"/>
              </a:solidFill>
            </a:endParaRPr>
          </a:p>
        </p:txBody>
      </p:sp>
      <p:sp>
        <p:nvSpPr>
          <p:cNvPr id="6" name="TextBox 5"/>
          <p:cNvSpPr txBox="1"/>
          <p:nvPr/>
        </p:nvSpPr>
        <p:spPr>
          <a:xfrm>
            <a:off x="507643" y="3349805"/>
            <a:ext cx="8391427" cy="501676"/>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5000"/>
              </a:lnSpc>
            </a:pPr>
            <a:r>
              <a:rPr lang="en-US" sz="2800" b="1" dirty="0" err="1">
                <a:solidFill>
                  <a:schemeClr val="accent1"/>
                </a:solidFill>
                <a:cs typeface="Times New Roman" pitchFamily="18" charset="0"/>
              </a:rPr>
              <a:t>Chlordiazepoxide</a:t>
            </a:r>
            <a:r>
              <a:rPr lang="en-US" sz="2800" b="1" dirty="0">
                <a:solidFill>
                  <a:schemeClr val="accent1"/>
                </a:solidFill>
                <a:cs typeface="Times New Roman" pitchFamily="18" charset="0"/>
              </a:rPr>
              <a:t>- Diazepam (IV only NOT IM)</a:t>
            </a:r>
          </a:p>
        </p:txBody>
      </p:sp>
      <p:pic>
        <p:nvPicPr>
          <p:cNvPr id="1026" name="Picture 2"/>
          <p:cNvPicPr>
            <a:picLocks noChangeAspect="1" noChangeArrowheads="1"/>
          </p:cNvPicPr>
          <p:nvPr/>
        </p:nvPicPr>
        <p:blipFill>
          <a:blip r:embed="rId3"/>
          <a:srcRect/>
          <a:stretch>
            <a:fillRect/>
          </a:stretch>
        </p:blipFill>
        <p:spPr bwMode="auto">
          <a:xfrm>
            <a:off x="7559041" y="320041"/>
            <a:ext cx="4434840" cy="2392679"/>
          </a:xfrm>
          <a:prstGeom prst="rect">
            <a:avLst/>
          </a:prstGeom>
          <a:noFill/>
          <a:ln w="9525">
            <a:noFill/>
            <a:miter lim="800000"/>
            <a:headEnd/>
            <a:tailEnd/>
          </a:ln>
        </p:spPr>
      </p:pic>
      <p:sp>
        <p:nvSpPr>
          <p:cNvPr id="13" name="TextBox 12"/>
          <p:cNvSpPr txBox="1"/>
          <p:nvPr/>
        </p:nvSpPr>
        <p:spPr>
          <a:xfrm>
            <a:off x="548348" y="920413"/>
            <a:ext cx="8595652"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Can be classified according to the duration of action into short, medium &amp; long- acting</a:t>
            </a:r>
            <a:endParaRPr lang="en-US" sz="3200" dirty="0">
              <a:solidFill>
                <a:schemeClr val="accent1"/>
              </a:solidFill>
              <a:latin typeface="Algerian" panose="04020705040A02060702" pitchFamily="82" charset="0"/>
            </a:endParaRPr>
          </a:p>
        </p:txBody>
      </p:sp>
      <p:grpSp>
        <p:nvGrpSpPr>
          <p:cNvPr id="14" name="Group 13"/>
          <p:cNvGrpSpPr/>
          <p:nvPr/>
        </p:nvGrpSpPr>
        <p:grpSpPr>
          <a:xfrm>
            <a:off x="461260" y="1918063"/>
            <a:ext cx="9505850" cy="4939937"/>
            <a:chOff x="1771900" y="942703"/>
            <a:chExt cx="9505850" cy="5502830"/>
          </a:xfrm>
        </p:grpSpPr>
        <p:pic>
          <p:nvPicPr>
            <p:cNvPr id="15" name="Picture 4" descr="scan0016"/>
            <p:cNvPicPr>
              <a:picLocks noChangeAspect="1" noChangeArrowheads="1"/>
            </p:cNvPicPr>
            <p:nvPr/>
          </p:nvPicPr>
          <p:blipFill>
            <a:blip r:embed="rId4" cstate="print"/>
            <a:srcRect/>
            <a:stretch>
              <a:fillRect/>
            </a:stretch>
          </p:blipFill>
          <p:spPr bwMode="auto">
            <a:xfrm rot="10598944">
              <a:off x="1771900" y="2176745"/>
              <a:ext cx="2360613" cy="4268788"/>
            </a:xfrm>
            <a:prstGeom prst="rect">
              <a:avLst/>
            </a:prstGeom>
            <a:noFill/>
            <a:ln w="9525">
              <a:noFill/>
              <a:miter lim="800000"/>
              <a:headEnd/>
              <a:tailEnd/>
            </a:ln>
          </p:spPr>
        </p:pic>
        <p:pic>
          <p:nvPicPr>
            <p:cNvPr id="16" name="Picture 3" descr="scan0017"/>
            <p:cNvPicPr>
              <a:picLocks noChangeAspect="1" noChangeArrowheads="1"/>
            </p:cNvPicPr>
            <p:nvPr/>
          </p:nvPicPr>
          <p:blipFill>
            <a:blip r:embed="rId5" cstate="print"/>
            <a:srcRect/>
            <a:stretch>
              <a:fillRect/>
            </a:stretch>
          </p:blipFill>
          <p:spPr bwMode="auto">
            <a:xfrm>
              <a:off x="4626759" y="942703"/>
              <a:ext cx="3352800" cy="4267200"/>
            </a:xfrm>
            <a:prstGeom prst="rect">
              <a:avLst/>
            </a:prstGeom>
            <a:noFill/>
            <a:ln w="9525">
              <a:noFill/>
              <a:miter lim="800000"/>
              <a:headEnd/>
              <a:tailEnd/>
            </a:ln>
          </p:spPr>
        </p:pic>
        <p:pic>
          <p:nvPicPr>
            <p:cNvPr id="17" name="Picture 2" descr="scan0018"/>
            <p:cNvPicPr>
              <a:picLocks noChangeAspect="1" noChangeArrowheads="1"/>
            </p:cNvPicPr>
            <p:nvPr/>
          </p:nvPicPr>
          <p:blipFill>
            <a:blip r:embed="rId6" cstate="print"/>
            <a:srcRect/>
            <a:stretch>
              <a:fillRect/>
            </a:stretch>
          </p:blipFill>
          <p:spPr bwMode="auto">
            <a:xfrm>
              <a:off x="8536138" y="1748245"/>
              <a:ext cx="2741612" cy="4495800"/>
            </a:xfrm>
            <a:prstGeom prst="rect">
              <a:avLst/>
            </a:prstGeom>
            <a:noFill/>
            <a:ln w="9525">
              <a:noFill/>
              <a:miter lim="800000"/>
              <a:headEnd/>
              <a:tailEnd/>
            </a:ln>
          </p:spPr>
        </p:pic>
      </p:grpSp>
    </p:spTree>
    <p:extLst>
      <p:ext uri="{BB962C8B-B14F-4D97-AF65-F5344CB8AC3E}">
        <p14:creationId xmlns:p14="http://schemas.microsoft.com/office/powerpoint/2010/main" val="249589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6" dur="1000" fill="hold"/>
                                        <p:tgtEl>
                                          <p:spTgt spid="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8" dur="1000" fill="hold"/>
                                        <p:tgtEl>
                                          <p:spTgt spid="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80" dur="1000" fill="hold"/>
                                        <p:tgtEl>
                                          <p:spTgt spid="4"/>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2" dur="1000" fill="hold"/>
                                        <p:tgtEl>
                                          <p:spTgt spid="12"/>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xit" presetSubtype="16" fill="hold" grpId="1" nodeType="clickEffect">
                                  <p:stCondLst>
                                    <p:cond delay="0"/>
                                  </p:stCondLst>
                                  <p:childTnLst>
                                    <p:animEffect transition="out" filter="box(in)">
                                      <p:cBhvr>
                                        <p:cTn id="100" dur="500"/>
                                        <p:tgtEl>
                                          <p:spTgt spid="5"/>
                                        </p:tgtEl>
                                      </p:cBhvr>
                                    </p:animEffect>
                                    <p:set>
                                      <p:cBhvr>
                                        <p:cTn id="101" dur="1" fill="hold">
                                          <p:stCondLst>
                                            <p:cond delay="499"/>
                                          </p:stCondLst>
                                        </p:cTn>
                                        <p:tgtEl>
                                          <p:spTgt spid="5"/>
                                        </p:tgtEl>
                                        <p:attrNameLst>
                                          <p:attrName>style.visibility</p:attrName>
                                        </p:attrNameLst>
                                      </p:cBhvr>
                                      <p:to>
                                        <p:strVal val="hidden"/>
                                      </p:to>
                                    </p:set>
                                  </p:childTnLst>
                                </p:cTn>
                              </p:par>
                              <p:par>
                                <p:cTn id="102" presetID="4" presetClass="exit" presetSubtype="16" fill="hold" grpId="1" nodeType="withEffect">
                                  <p:stCondLst>
                                    <p:cond delay="0"/>
                                  </p:stCondLst>
                                  <p:childTnLst>
                                    <p:animEffect transition="out" filter="box(in)">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par>
                                <p:cTn id="105" presetID="4" presetClass="exit" presetSubtype="16" fill="hold" grpId="1" nodeType="withEffect">
                                  <p:stCondLst>
                                    <p:cond delay="0"/>
                                  </p:stCondLst>
                                  <p:childTnLst>
                                    <p:animEffect transition="out" filter="box(in)">
                                      <p:cBhvr>
                                        <p:cTn id="106" dur="500"/>
                                        <p:tgtEl>
                                          <p:spTgt spid="10"/>
                                        </p:tgtEl>
                                      </p:cBhvr>
                                    </p:animEffect>
                                    <p:set>
                                      <p:cBhvr>
                                        <p:cTn id="107" dur="1" fill="hold">
                                          <p:stCondLst>
                                            <p:cond delay="499"/>
                                          </p:stCondLst>
                                        </p:cTn>
                                        <p:tgtEl>
                                          <p:spTgt spid="10"/>
                                        </p:tgtEl>
                                        <p:attrNameLst>
                                          <p:attrName>style.visibility</p:attrName>
                                        </p:attrNameLst>
                                      </p:cBhvr>
                                      <p:to>
                                        <p:strVal val="hidden"/>
                                      </p:to>
                                    </p:set>
                                  </p:childTnLst>
                                </p:cTn>
                              </p:par>
                              <p:par>
                                <p:cTn id="108" presetID="4" presetClass="exit" presetSubtype="16" fill="hold" grpId="1" nodeType="withEffect">
                                  <p:stCondLst>
                                    <p:cond delay="0"/>
                                  </p:stCondLst>
                                  <p:childTnLst>
                                    <p:animEffect transition="out" filter="box(in)">
                                      <p:cBhvr>
                                        <p:cTn id="109" dur="500"/>
                                        <p:tgtEl>
                                          <p:spTgt spid="6"/>
                                        </p:tgtEl>
                                      </p:cBhvr>
                                    </p:animEffect>
                                    <p:set>
                                      <p:cBhvr>
                                        <p:cTn id="110" dur="1" fill="hold">
                                          <p:stCondLst>
                                            <p:cond delay="499"/>
                                          </p:stCondLst>
                                        </p:cTn>
                                        <p:tgtEl>
                                          <p:spTgt spid="6"/>
                                        </p:tgtEl>
                                        <p:attrNameLst>
                                          <p:attrName>style.visibility</p:attrName>
                                        </p:attrNameLst>
                                      </p:cBhvr>
                                      <p:to>
                                        <p:strVal val="hidden"/>
                                      </p:to>
                                    </p:set>
                                  </p:childTnLst>
                                </p:cTn>
                              </p:par>
                              <p:par>
                                <p:cTn id="111" presetID="4" presetClass="exit" presetSubtype="16" fill="hold" grpId="1" nodeType="withEffect">
                                  <p:stCondLst>
                                    <p:cond delay="0"/>
                                  </p:stCondLst>
                                  <p:childTnLst>
                                    <p:animEffect transition="out" filter="box(in)">
                                      <p:cBhvr>
                                        <p:cTn id="112" dur="500"/>
                                        <p:tgtEl>
                                          <p:spTgt spid="9"/>
                                        </p:tgtEl>
                                      </p:cBhvr>
                                    </p:animEffect>
                                    <p:set>
                                      <p:cBhvr>
                                        <p:cTn id="113" dur="1" fill="hold">
                                          <p:stCondLst>
                                            <p:cond delay="499"/>
                                          </p:stCondLst>
                                        </p:cTn>
                                        <p:tgtEl>
                                          <p:spTgt spid="9"/>
                                        </p:tgtEl>
                                        <p:attrNameLst>
                                          <p:attrName>style.visibility</p:attrName>
                                        </p:attrNameLst>
                                      </p:cBhvr>
                                      <p:to>
                                        <p:strVal val="hidden"/>
                                      </p:to>
                                    </p:set>
                                  </p:childTnLst>
                                </p:cTn>
                              </p:par>
                              <p:par>
                                <p:cTn id="114" presetID="4" presetClass="exit" presetSubtype="16" fill="hold" grpId="1" nodeType="withEffect">
                                  <p:stCondLst>
                                    <p:cond delay="0"/>
                                  </p:stCondLst>
                                  <p:childTnLst>
                                    <p:animEffect transition="out" filter="box(in)">
                                      <p:cBhvr>
                                        <p:cTn id="115" dur="500"/>
                                        <p:tgtEl>
                                          <p:spTgt spid="4"/>
                                        </p:tgtEl>
                                      </p:cBhvr>
                                    </p:animEffect>
                                    <p:set>
                                      <p:cBhvr>
                                        <p:cTn id="116" dur="1" fill="hold">
                                          <p:stCondLst>
                                            <p:cond delay="499"/>
                                          </p:stCondLst>
                                        </p:cTn>
                                        <p:tgtEl>
                                          <p:spTgt spid="4"/>
                                        </p:tgtEl>
                                        <p:attrNameLst>
                                          <p:attrName>style.visibility</p:attrName>
                                        </p:attrNameLst>
                                      </p:cBhvr>
                                      <p:to>
                                        <p:strVal val="hidden"/>
                                      </p:to>
                                    </p:set>
                                  </p:childTnLst>
                                </p:cTn>
                              </p:par>
                              <p:par>
                                <p:cTn id="117" presetID="4" presetClass="exit" presetSubtype="16" fill="hold" grpId="1" nodeType="withEffect">
                                  <p:stCondLst>
                                    <p:cond delay="0"/>
                                  </p:stCondLst>
                                  <p:childTnLst>
                                    <p:animEffect transition="out" filter="box(in)">
                                      <p:cBhvr>
                                        <p:cTn id="118" dur="500"/>
                                        <p:tgtEl>
                                          <p:spTgt spid="12"/>
                                        </p:tgtEl>
                                      </p:cBhvr>
                                    </p:animEffect>
                                    <p:set>
                                      <p:cBhvr>
                                        <p:cTn id="119" dur="1" fill="hold">
                                          <p:stCondLst>
                                            <p:cond delay="499"/>
                                          </p:stCondLst>
                                        </p:cTn>
                                        <p:tgtEl>
                                          <p:spTgt spid="1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5" presetClass="entr" presetSubtype="0" fill="hold" grpId="0" nodeType="click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7" dur="1000" fill="hold"/>
                                        <p:tgtEl>
                                          <p:spTgt spid="13"/>
                                        </p:tgtEl>
                                        <p:attrNameLst>
                                          <p:attrName>ppt_h</p:attrName>
                                        </p:attrNameLst>
                                      </p:cBhvr>
                                      <p:tavLst>
                                        <p:tav tm="0">
                                          <p:val>
                                            <p:strVal val="#ppt_h"/>
                                          </p:val>
                                        </p:tav>
                                        <p:tav tm="100000">
                                          <p:val>
                                            <p:strVal val="#ppt_h"/>
                                          </p:val>
                                        </p:tav>
                                      </p:tavLst>
                                    </p:anim>
                                    <p:anim calcmode="lin" valueType="num">
                                      <p:cBhvr>
                                        <p:cTn id="12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31" dur="1000" decel="50000">
                                          <p:stCondLst>
                                            <p:cond delay="0"/>
                                          </p:stCondLst>
                                        </p:cTn>
                                        <p:tgtEl>
                                          <p:spTgt spid="13"/>
                                        </p:tgtEl>
                                      </p:cBhvr>
                                    </p:animEffect>
                                  </p:childTnLst>
                                </p:cTn>
                              </p:par>
                              <p:par>
                                <p:cTn id="132" presetID="25" presetClass="entr" presetSubtype="0" fill="hold" nodeType="withEffect">
                                  <p:stCondLst>
                                    <p:cond delay="0"/>
                                  </p:stCondLst>
                                  <p:childTnLst>
                                    <p:set>
                                      <p:cBhvr>
                                        <p:cTn id="133" dur="1" fill="hold">
                                          <p:stCondLst>
                                            <p:cond delay="0"/>
                                          </p:stCondLst>
                                        </p:cTn>
                                        <p:tgtEl>
                                          <p:spTgt spid="14"/>
                                        </p:tgtEl>
                                        <p:attrNameLst>
                                          <p:attrName>style.visibility</p:attrName>
                                        </p:attrNameLst>
                                      </p:cBhvr>
                                      <p:to>
                                        <p:strVal val="visible"/>
                                      </p:to>
                                    </p:set>
                                    <p:anim calcmode="lin" valueType="num">
                                      <p:cBhvr>
                                        <p:cTn id="13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37" dur="1000" fill="hold"/>
                                        <p:tgtEl>
                                          <p:spTgt spid="14"/>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9" grpId="0" animBg="1"/>
      <p:bldP spid="9" grpId="1" animBg="1"/>
      <p:bldP spid="10" grpId="0" animBg="1"/>
      <p:bldP spid="10" grpId="1" animBg="1"/>
      <p:bldP spid="11" grpId="0" animBg="1"/>
      <p:bldP spid="11" grpId="1" animBg="1"/>
      <p:bldP spid="12" grpId="0" animBg="1"/>
      <p:bldP spid="12" grpId="1" animBg="1"/>
      <p:bldP spid="6" grpId="0" animBg="1"/>
      <p:bldP spid="6"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679" y="3097514"/>
            <a:ext cx="7151914"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Sedative &amp; hypnotic  actions</a:t>
            </a:r>
            <a:endParaRPr lang="en-US" sz="2800" dirty="0">
              <a:solidFill>
                <a:schemeClr val="accent1"/>
              </a:solidFill>
            </a:endParaRPr>
          </a:p>
        </p:txBody>
      </p:sp>
      <p:sp>
        <p:nvSpPr>
          <p:cNvPr id="6" name="TextBox 5"/>
          <p:cNvSpPr txBox="1"/>
          <p:nvPr/>
        </p:nvSpPr>
        <p:spPr>
          <a:xfrm>
            <a:off x="435439" y="2043837"/>
            <a:ext cx="7151914"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cs typeface="Times New Roman" pitchFamily="18" charset="0"/>
              </a:rPr>
              <a:t>Depression of cognitive and </a:t>
            </a:r>
          </a:p>
          <a:p>
            <a:pPr>
              <a:lnSpc>
                <a:spcPct val="90000"/>
              </a:lnSpc>
            </a:pPr>
            <a:r>
              <a:rPr lang="en-US" sz="2800" b="1" dirty="0">
                <a:solidFill>
                  <a:schemeClr val="accent1"/>
                </a:solidFill>
                <a:cs typeface="Times New Roman" pitchFamily="18" charset="0"/>
              </a:rPr>
              <a:t> psychomotor function</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1784751" y="292861"/>
            <a:ext cx="5780315"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cs typeface="Times New Roman" pitchFamily="18" charset="0"/>
              </a:rPr>
              <a:t>Pharmacological Actions</a:t>
            </a:r>
            <a:endParaRPr lang="en-US" sz="3200" dirty="0">
              <a:solidFill>
                <a:schemeClr val="accent1"/>
              </a:solidFill>
              <a:latin typeface="Algerian" panose="04020705040A02060702" pitchFamily="82" charset="0"/>
            </a:endParaRPr>
          </a:p>
        </p:txBody>
      </p:sp>
      <p:sp>
        <p:nvSpPr>
          <p:cNvPr id="10" name="TextBox 9"/>
          <p:cNvSpPr txBox="1"/>
          <p:nvPr/>
        </p:nvSpPr>
        <p:spPr>
          <a:xfrm>
            <a:off x="481159" y="5825128"/>
            <a:ext cx="7151914" cy="781752"/>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80000"/>
              </a:lnSpc>
            </a:pPr>
            <a:r>
              <a:rPr lang="en-US" sz="3000" b="1" dirty="0">
                <a:solidFill>
                  <a:schemeClr val="accent1"/>
                </a:solidFill>
                <a:cs typeface="Times New Roman" pitchFamily="18" charset="0"/>
              </a:rPr>
              <a:t>Some have anticonvulsant effect: </a:t>
            </a:r>
          </a:p>
          <a:p>
            <a:pPr marL="742950" lvl="1" indent="-285750">
              <a:lnSpc>
                <a:spcPct val="80000"/>
              </a:lnSpc>
            </a:pPr>
            <a:r>
              <a:rPr lang="en-US" sz="2600" b="1" dirty="0">
                <a:solidFill>
                  <a:schemeClr val="accent1"/>
                </a:solidFill>
                <a:cs typeface="Times New Roman" pitchFamily="18" charset="0"/>
              </a:rPr>
              <a:t>Clonazepam, diazepam. </a:t>
            </a:r>
          </a:p>
        </p:txBody>
      </p:sp>
      <p:sp>
        <p:nvSpPr>
          <p:cNvPr id="11" name="TextBox 10"/>
          <p:cNvSpPr txBox="1"/>
          <p:nvPr/>
        </p:nvSpPr>
        <p:spPr>
          <a:xfrm>
            <a:off x="465920" y="4615483"/>
            <a:ext cx="7748440"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cs typeface="Times New Roman" pitchFamily="18" charset="0"/>
              </a:rPr>
              <a:t>Minimal depressant effects on cardiovascular system &amp; respiratory system</a:t>
            </a:r>
          </a:p>
        </p:txBody>
      </p:sp>
      <p:sp>
        <p:nvSpPr>
          <p:cNvPr id="12" name="TextBox 11"/>
          <p:cNvSpPr txBox="1"/>
          <p:nvPr/>
        </p:nvSpPr>
        <p:spPr>
          <a:xfrm>
            <a:off x="465919" y="3847563"/>
            <a:ext cx="7139403"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cs typeface="Times New Roman" pitchFamily="18" charset="0"/>
              </a:rPr>
              <a:t>Anterograde amnesia</a:t>
            </a:r>
          </a:p>
        </p:txBody>
      </p:sp>
      <p:sp>
        <p:nvSpPr>
          <p:cNvPr id="13" name="TextBox 12"/>
          <p:cNvSpPr txBox="1"/>
          <p:nvPr/>
        </p:nvSpPr>
        <p:spPr>
          <a:xfrm>
            <a:off x="439782" y="1168049"/>
            <a:ext cx="3973287"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cs typeface="Times New Roman" pitchFamily="18" charset="0"/>
              </a:rPr>
              <a:t>Anxiolytic action.</a:t>
            </a:r>
            <a:endParaRPr lang="en-US" sz="3200" dirty="0">
              <a:solidFill>
                <a:schemeClr val="accent1"/>
              </a:solidFill>
              <a:latin typeface="Algerian" panose="04020705040A02060702" pitchFamily="82" charset="0"/>
            </a:endParaRPr>
          </a:p>
        </p:txBody>
      </p:sp>
      <p:pic>
        <p:nvPicPr>
          <p:cNvPr id="14" name="Picture 3"/>
          <p:cNvPicPr>
            <a:picLocks noChangeAspect="1" noChangeArrowheads="1"/>
          </p:cNvPicPr>
          <p:nvPr/>
        </p:nvPicPr>
        <p:blipFill>
          <a:blip r:embed="rId3" cstate="print"/>
          <a:srcRect/>
          <a:stretch>
            <a:fillRect/>
          </a:stretch>
        </p:blipFill>
        <p:spPr bwMode="auto">
          <a:xfrm>
            <a:off x="8168640" y="259080"/>
            <a:ext cx="3684860" cy="327660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8260080" y="3733800"/>
            <a:ext cx="3635845" cy="2926080"/>
          </a:xfrm>
          <a:prstGeom prst="rect">
            <a:avLst/>
          </a:prstGeom>
          <a:noFill/>
          <a:ln w="9525">
            <a:noFill/>
            <a:miter lim="800000"/>
            <a:headEnd/>
            <a:tailEnd/>
          </a:ln>
        </p:spPr>
      </p:pic>
    </p:spTree>
    <p:extLst>
      <p:ext uri="{BB962C8B-B14F-4D97-AF65-F5344CB8AC3E}">
        <p14:creationId xmlns:p14="http://schemas.microsoft.com/office/powerpoint/2010/main" val="47640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7" dur="1000" fill="hold"/>
                                        <p:tgtEl>
                                          <p:spTgt spid="5"/>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9" dur="1000" fill="hold"/>
                                        <p:tgtEl>
                                          <p:spTgt spid="12"/>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1" dur="1000" fill="hold"/>
                                        <p:tgtEl>
                                          <p:spTgt spid="11"/>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3" dur="1000" fill="hold"/>
                                        <p:tgtEl>
                                          <p:spTgt spid="10"/>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11037</TotalTime>
  <Words>1070</Words>
  <Application>Microsoft Office PowerPoint</Application>
  <PresentationFormat>Widescreen</PresentationFormat>
  <Paragraphs>197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عبدالله البريكان ID 439100773</cp:lastModifiedBy>
  <cp:revision>493</cp:revision>
  <dcterms:created xsi:type="dcterms:W3CDTF">2015-09-20T10:32:09Z</dcterms:created>
  <dcterms:modified xsi:type="dcterms:W3CDTF">2020-11-05T06:43:10Z</dcterms:modified>
</cp:coreProperties>
</file>