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7" r:id="rId2"/>
    <p:sldId id="262" r:id="rId3"/>
    <p:sldId id="258" r:id="rId4"/>
    <p:sldId id="259" r:id="rId5"/>
    <p:sldId id="260" r:id="rId6"/>
    <p:sldId id="263" r:id="rId7"/>
    <p:sldId id="264" r:id="rId8"/>
    <p:sldId id="265" r:id="rId9"/>
    <p:sldId id="266" r:id="rId10"/>
    <p:sldId id="267" r:id="rId11"/>
    <p:sldId id="268" r:id="rId12"/>
    <p:sldId id="269" r:id="rId13"/>
    <p:sldId id="277" r:id="rId14"/>
    <p:sldId id="270" r:id="rId15"/>
    <p:sldId id="271" r:id="rId16"/>
    <p:sldId id="272" r:id="rId17"/>
    <p:sldId id="273" r:id="rId18"/>
    <p:sldId id="275" r:id="rId19"/>
    <p:sldId id="280" r:id="rId20"/>
    <p:sldId id="281" r:id="rId21"/>
    <p:sldId id="282"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1" autoAdjust="0"/>
    <p:restoredTop sz="94660"/>
  </p:normalViewPr>
  <p:slideViewPr>
    <p:cSldViewPr snapToGrid="0">
      <p:cViewPr>
        <p:scale>
          <a:sx n="73" d="100"/>
          <a:sy n="73" d="100"/>
        </p:scale>
        <p:origin x="-288" y="-87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EA1201-0513-472C-8005-D5700307290C}" type="datetimeFigureOut">
              <a:rPr lang="en-US" smtClean="0"/>
              <a:t>11/10/20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620A8-FB95-4C28-96F2-7CC2395E42D1}"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80616580-A79A-41ED-81A3-FDC4B83BC175}" type="slidenum">
              <a:rPr lang="ar-SA" smtClean="0"/>
              <a:pPr/>
              <a:t>19</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algn="l" rtl="0" eaLnBrk="1" hangingPunct="1"/>
            <a:r>
              <a:rPr lang="ar-SA" dirty="0">
                <a:cs typeface="Times New Roman" pitchFamily="18" charset="0"/>
              </a:rPr>
              <a:t>&lt;</a:t>
            </a:r>
            <a:r>
              <a:rPr lang="en-US" dirty="0"/>
              <a:t>The patient is in early-stage parkinsonism,</a:t>
            </a:r>
          </a:p>
          <a:p>
            <a:pPr algn="l" rtl="0" eaLnBrk="1" hangingPunct="1"/>
            <a:r>
              <a:rPr lang="en-US" dirty="0"/>
              <a:t>most likely idiopathic (Parkinson’s disease).</a:t>
            </a:r>
          </a:p>
          <a:p>
            <a:pPr algn="l" rtl="0" eaLnBrk="1" hangingPunct="1"/>
            <a:r>
              <a:rPr lang="en-US" dirty="0"/>
              <a:t>Clinically, the disease is very mild and the</a:t>
            </a:r>
          </a:p>
          <a:p>
            <a:pPr algn="l" rtl="0" eaLnBrk="1" hangingPunct="1"/>
            <a:r>
              <a:rPr lang="en-US" dirty="0"/>
              <a:t>neurologist might consider not treating him at this</a:t>
            </a:r>
          </a:p>
          <a:p>
            <a:pPr algn="l" rtl="0" eaLnBrk="1" hangingPunct="1"/>
            <a:r>
              <a:rPr lang="en-US" dirty="0"/>
              <a:t>point, but because the </a:t>
            </a:r>
            <a:r>
              <a:rPr lang="en-US" dirty="0" err="1"/>
              <a:t>micrographia</a:t>
            </a:r>
            <a:r>
              <a:rPr lang="en-US" dirty="0"/>
              <a:t> interferes with</a:t>
            </a:r>
          </a:p>
          <a:p>
            <a:pPr algn="l" rtl="0" eaLnBrk="1" hangingPunct="1"/>
            <a:r>
              <a:rPr lang="en-US" dirty="0"/>
              <a:t>his work, the neurologist decides to prescribe</a:t>
            </a:r>
          </a:p>
          <a:p>
            <a:pPr algn="l" rtl="0" eaLnBrk="1" hangingPunct="1"/>
            <a:r>
              <a:rPr lang="en-US" dirty="0"/>
              <a:t>medication. Several drugs can be used to treat</a:t>
            </a:r>
          </a:p>
          <a:p>
            <a:pPr algn="l" rtl="0" eaLnBrk="1" hangingPunct="1"/>
            <a:r>
              <a:rPr lang="en-US" dirty="0"/>
              <a:t>early-onset </a:t>
            </a:r>
            <a:r>
              <a:rPr lang="en-US" dirty="0" err="1"/>
              <a:t>parkinsonism.The</a:t>
            </a:r>
            <a:r>
              <a:rPr lang="en-US" dirty="0"/>
              <a:t> most commonly used</a:t>
            </a:r>
          </a:p>
          <a:p>
            <a:pPr algn="l" rtl="0" eaLnBrk="1" hangingPunct="1"/>
            <a:r>
              <a:rPr lang="en-US" dirty="0"/>
              <a:t>are the dopamine receptor agonists (</a:t>
            </a:r>
            <a:r>
              <a:rPr lang="en-US" dirty="0" err="1"/>
              <a:t>pramipexole</a:t>
            </a:r>
            <a:r>
              <a:rPr lang="en-US" dirty="0"/>
              <a:t>,</a:t>
            </a:r>
          </a:p>
          <a:p>
            <a:pPr algn="l" rtl="0" eaLnBrk="1" hangingPunct="1"/>
            <a:r>
              <a:rPr lang="en-US" dirty="0" err="1"/>
              <a:t>ropinirole</a:t>
            </a:r>
            <a:r>
              <a:rPr lang="en-US" dirty="0"/>
              <a:t>, </a:t>
            </a:r>
            <a:r>
              <a:rPr lang="en-US" dirty="0" err="1"/>
              <a:t>pergolide</a:t>
            </a:r>
            <a:r>
              <a:rPr lang="en-US" dirty="0"/>
              <a:t>; </a:t>
            </a:r>
            <a:r>
              <a:rPr lang="en-US" dirty="0" err="1"/>
              <a:t>amantadine</a:t>
            </a:r>
            <a:r>
              <a:rPr lang="en-US" dirty="0"/>
              <a:t> is also a</a:t>
            </a:r>
          </a:p>
          <a:p>
            <a:pPr algn="l" rtl="0" eaLnBrk="1" hangingPunct="1"/>
            <a:r>
              <a:rPr lang="en-US" dirty="0"/>
              <a:t>possibility, and some people get an acceptable</a:t>
            </a:r>
          </a:p>
          <a:p>
            <a:pPr algn="l" rtl="0" eaLnBrk="1" hangingPunct="1"/>
            <a:r>
              <a:rPr lang="en-US" dirty="0"/>
              <a:t>response to </a:t>
            </a:r>
            <a:r>
              <a:rPr lang="en-US" dirty="0" err="1"/>
              <a:t>selegiline</a:t>
            </a:r>
            <a:r>
              <a:rPr lang="en-US" dirty="0"/>
              <a:t>, the MAO inhibitor).</a:t>
            </a:r>
          </a:p>
          <a:p>
            <a:pPr algn="l" rtl="0" eaLnBrk="1" hangingPunct="1"/>
            <a:r>
              <a:rPr lang="en-US" dirty="0" err="1"/>
              <a:t>Levodopa–carbidopa</a:t>
            </a:r>
            <a:r>
              <a:rPr lang="en-US" dirty="0"/>
              <a:t> could also be used; however,</a:t>
            </a:r>
          </a:p>
          <a:p>
            <a:pPr algn="l" rtl="0" eaLnBrk="1" hangingPunct="1"/>
            <a:r>
              <a:rPr lang="en-US" dirty="0"/>
              <a:t>most clinicians prefer to delay its use until</a:t>
            </a:r>
          </a:p>
          <a:p>
            <a:pPr algn="l" rtl="0" eaLnBrk="1" hangingPunct="1"/>
            <a:r>
              <a:rPr lang="en-US" dirty="0"/>
              <a:t>absolutely needed because of the adverse effects,</a:t>
            </a:r>
          </a:p>
          <a:p>
            <a:pPr algn="l" rtl="0" eaLnBrk="1" hangingPunct="1"/>
            <a:r>
              <a:rPr lang="en-US" dirty="0"/>
              <a:t>such as motor fluctuations and </a:t>
            </a:r>
            <a:r>
              <a:rPr lang="en-US" dirty="0" err="1"/>
              <a:t>dyskinesias</a:t>
            </a:r>
            <a:r>
              <a:rPr lang="en-US" dirty="0"/>
              <a:t>, that</a:t>
            </a:r>
          </a:p>
          <a:p>
            <a:pPr algn="l" rtl="0" eaLnBrk="1" hangingPunct="1"/>
            <a:r>
              <a:rPr lang="en-US" dirty="0"/>
              <a:t>accompany long-term use of </a:t>
            </a:r>
            <a:r>
              <a:rPr lang="en-US" dirty="0" err="1"/>
              <a:t>levodopa</a:t>
            </a:r>
            <a:r>
              <a:rPr lang="en-US" dirty="0"/>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11/10/20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11/10/20</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belladonnalilly.wordpress.com/2013/12/01/livedo-reticularis/" TargetMode="External"/><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m.eg/url?sa=i&amp;rct=j&amp;q=&amp;esrc=s&amp;source=images&amp;cd=&amp;cad=rja&amp;uact=8&amp;ved=0CAcQjRxqFQoTCNKZn9aqqMgCFUFqGgodO6MGvg&amp;url=http://www.diseasesweb.org/neurology-2/parkinsons-disease&amp;psig=AFQjCNEMwTa7Bc3SYVZcJJehCiZgXveFoQ&amp;ust=1444030995597682" TargetMode="External"/><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19054" y="600364"/>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Drugs in parkinsonism</a:t>
            </a:r>
            <a:endParaRPr lang="en-US" sz="3200" dirty="0">
              <a:solidFill>
                <a:srgbClr val="FF0000"/>
              </a:solidFill>
              <a:latin typeface="Algerian" panose="04020705040A02060702" pitchFamily="82" charset="0"/>
            </a:endParaRPr>
          </a:p>
        </p:txBody>
      </p:sp>
      <p:sp>
        <p:nvSpPr>
          <p:cNvPr id="6" name="TextBox 5"/>
          <p:cNvSpPr txBox="1"/>
          <p:nvPr/>
        </p:nvSpPr>
        <p:spPr>
          <a:xfrm>
            <a:off x="556556" y="2081566"/>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err="1">
                <a:solidFill>
                  <a:srgbClr val="FF0000"/>
                </a:solidFill>
                <a:latin typeface="Algerian" panose="04020705040A02060702" pitchFamily="82" charset="0"/>
              </a:rPr>
              <a:t>ilos</a:t>
            </a:r>
            <a:endParaRPr lang="en-US" sz="3200" dirty="0">
              <a:solidFill>
                <a:srgbClr val="FF0000"/>
              </a:solidFill>
              <a:latin typeface="Algerian" panose="04020705040A02060702" pitchFamily="82" charset="0"/>
            </a:endParaRPr>
          </a:p>
        </p:txBody>
      </p:sp>
      <p:sp>
        <p:nvSpPr>
          <p:cNvPr id="7" name="TextBox 6"/>
          <p:cNvSpPr txBox="1"/>
          <p:nvPr/>
        </p:nvSpPr>
        <p:spPr>
          <a:xfrm>
            <a:off x="522250" y="3301322"/>
            <a:ext cx="6597008" cy="1077218"/>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dirty="0">
                <a:solidFill>
                  <a:srgbClr val="FF0000"/>
                </a:solidFill>
              </a:rPr>
              <a:t>Describe the pharmacological approach for treatment of </a:t>
            </a:r>
            <a:r>
              <a:rPr lang="en-US" sz="3200" dirty="0" err="1">
                <a:solidFill>
                  <a:srgbClr val="FF0000"/>
                </a:solidFill>
              </a:rPr>
              <a:t>Parkisonism</a:t>
            </a:r>
            <a:endParaRPr lang="en-US" sz="3200" dirty="0">
              <a:solidFill>
                <a:srgbClr val="FF0000"/>
              </a:solidFill>
              <a:latin typeface="Algerian" panose="04020705040A02060702" pitchFamily="82" charset="0"/>
            </a:endParaRPr>
          </a:p>
        </p:txBody>
      </p:sp>
      <p:sp>
        <p:nvSpPr>
          <p:cNvPr id="8" name="TextBox 7"/>
          <p:cNvSpPr txBox="1"/>
          <p:nvPr/>
        </p:nvSpPr>
        <p:spPr>
          <a:xfrm>
            <a:off x="530958" y="4694694"/>
            <a:ext cx="6597008" cy="156966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dirty="0">
                <a:solidFill>
                  <a:srgbClr val="FF0000"/>
                </a:solidFill>
              </a:rPr>
              <a:t>Detail on the </a:t>
            </a:r>
            <a:r>
              <a:rPr lang="en-US" sz="3200" dirty="0" err="1">
                <a:solidFill>
                  <a:srgbClr val="FF0000"/>
                </a:solidFill>
              </a:rPr>
              <a:t>pharmacokietic</a:t>
            </a:r>
            <a:r>
              <a:rPr lang="en-US" sz="3200" dirty="0">
                <a:solidFill>
                  <a:srgbClr val="FF0000"/>
                </a:solidFill>
              </a:rPr>
              <a:t> aspects and </a:t>
            </a:r>
            <a:r>
              <a:rPr lang="en-US" sz="3200" dirty="0" err="1">
                <a:solidFill>
                  <a:srgbClr val="FF0000"/>
                </a:solidFill>
              </a:rPr>
              <a:t>pharmacodynamic</a:t>
            </a:r>
            <a:r>
              <a:rPr lang="en-US" sz="3200" dirty="0">
                <a:solidFill>
                  <a:srgbClr val="FF0000"/>
                </a:solidFill>
              </a:rPr>
              <a:t> effects of drugs used to treat </a:t>
            </a:r>
            <a:r>
              <a:rPr lang="en-US" sz="3200" dirty="0" err="1">
                <a:solidFill>
                  <a:srgbClr val="FF0000"/>
                </a:solidFill>
              </a:rPr>
              <a:t>Parkisonism</a:t>
            </a:r>
            <a:endParaRPr lang="en-US" sz="3200" dirty="0">
              <a:solidFill>
                <a:srgbClr val="FF0000"/>
              </a:solidFill>
              <a:latin typeface="Algerian" panose="04020705040A02060702" pitchFamily="82" charset="0"/>
            </a:endParaRPr>
          </a:p>
        </p:txBody>
      </p:sp>
      <p:pic>
        <p:nvPicPr>
          <p:cNvPr id="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9817" y="2104221"/>
            <a:ext cx="3048000" cy="441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107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4707" y="5557895"/>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Used for </a:t>
            </a:r>
            <a:r>
              <a:rPr lang="en-US" sz="2800" dirty="0" err="1">
                <a:solidFill>
                  <a:srgbClr val="FF0000"/>
                </a:solidFill>
              </a:rPr>
              <a:t>hyperprolactinemia</a:t>
            </a:r>
            <a:endParaRPr lang="en-US" sz="2800" dirty="0">
              <a:solidFill>
                <a:srgbClr val="FF0000"/>
              </a:solidFill>
              <a:latin typeface="Algerian" panose="04020705040A02060702" pitchFamily="82" charset="0"/>
            </a:endParaRPr>
          </a:p>
        </p:txBody>
      </p:sp>
      <p:sp>
        <p:nvSpPr>
          <p:cNvPr id="5" name="TextBox 4"/>
          <p:cNvSpPr txBox="1"/>
          <p:nvPr/>
        </p:nvSpPr>
        <p:spPr>
          <a:xfrm>
            <a:off x="246346" y="2586710"/>
            <a:ext cx="8585200"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Absorbed to a variable extent from the GIT ; peak plasma levels are reached within 1–2 hours after an oral dose. </a:t>
            </a:r>
          </a:p>
        </p:txBody>
      </p:sp>
      <p:sp>
        <p:nvSpPr>
          <p:cNvPr id="6" name="TextBox 5"/>
          <p:cNvSpPr txBox="1"/>
          <p:nvPr/>
        </p:nvSpPr>
        <p:spPr>
          <a:xfrm>
            <a:off x="259409" y="1630420"/>
            <a:ext cx="8788400"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An agonist at the D2-receptors and a partial D1-antagonist</a:t>
            </a:r>
            <a:endParaRPr lang="en-US" sz="2800" dirty="0">
              <a:solidFill>
                <a:srgbClr val="FF0000"/>
              </a:solidFill>
              <a:latin typeface="Algerian" panose="04020705040A02060702" pitchFamily="82" charset="0"/>
            </a:endParaRPr>
          </a:p>
        </p:txBody>
      </p:sp>
      <p:sp>
        <p:nvSpPr>
          <p:cNvPr id="7" name="TextBox 6"/>
          <p:cNvSpPr txBox="1"/>
          <p:nvPr/>
        </p:nvSpPr>
        <p:spPr>
          <a:xfrm>
            <a:off x="2271091" y="379171"/>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err="1">
                <a:solidFill>
                  <a:srgbClr val="FF0000"/>
                </a:solidFill>
                <a:latin typeface="Algerian" panose="04020705040A02060702" pitchFamily="82" charset="0"/>
              </a:rPr>
              <a:t>bromocriptine</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255847" y="2604260"/>
            <a:ext cx="6599382"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Postural hypotension, nausea, somnolence</a:t>
            </a:r>
          </a:p>
        </p:txBody>
      </p:sp>
      <p:sp>
        <p:nvSpPr>
          <p:cNvPr id="9" name="TextBox 8"/>
          <p:cNvSpPr txBox="1"/>
          <p:nvPr/>
        </p:nvSpPr>
        <p:spPr>
          <a:xfrm>
            <a:off x="278014" y="1633669"/>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err="1">
                <a:solidFill>
                  <a:srgbClr val="FF0000"/>
                </a:solidFill>
                <a:latin typeface="Algerian" panose="04020705040A02060702" pitchFamily="82" charset="0"/>
              </a:rPr>
              <a:t>adrs</a:t>
            </a:r>
            <a:endParaRPr lang="en-US" sz="3200" dirty="0">
              <a:solidFill>
                <a:srgbClr val="FF0000"/>
              </a:solidFill>
              <a:latin typeface="Algerian" panose="04020705040A02060702" pitchFamily="82" charset="0"/>
            </a:endParaRPr>
          </a:p>
        </p:txBody>
      </p:sp>
      <p:sp>
        <p:nvSpPr>
          <p:cNvPr id="10" name="TextBox 9"/>
          <p:cNvSpPr txBox="1"/>
          <p:nvPr/>
        </p:nvSpPr>
        <p:spPr>
          <a:xfrm>
            <a:off x="246347" y="3960823"/>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Excreted in the bile and feces.</a:t>
            </a:r>
          </a:p>
        </p:txBody>
      </p:sp>
      <p:sp>
        <p:nvSpPr>
          <p:cNvPr id="11" name="TextBox 10"/>
          <p:cNvSpPr txBox="1"/>
          <p:nvPr/>
        </p:nvSpPr>
        <p:spPr>
          <a:xfrm>
            <a:off x="198448" y="3933977"/>
            <a:ext cx="6100619"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dirty="0">
                <a:solidFill>
                  <a:srgbClr val="FF0000"/>
                </a:solidFill>
              </a:rPr>
              <a:t>Confusion, hallucinations, delusions</a:t>
            </a:r>
            <a:endParaRPr lang="en-US" sz="3200" dirty="0">
              <a:solidFill>
                <a:srgbClr val="FF0000"/>
              </a:solidFill>
              <a:latin typeface="Algerian" panose="04020705040A02060702" pitchFamily="82" charset="0"/>
            </a:endParaRPr>
          </a:p>
        </p:txBody>
      </p:sp>
      <p:sp>
        <p:nvSpPr>
          <p:cNvPr id="12" name="TextBox 11"/>
          <p:cNvSpPr txBox="1"/>
          <p:nvPr/>
        </p:nvSpPr>
        <p:spPr>
          <a:xfrm>
            <a:off x="180109" y="4741817"/>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Dyskinesias</a:t>
            </a:r>
            <a:endParaRPr lang="en-US" sz="2800" dirty="0">
              <a:solidFill>
                <a:srgbClr val="FF0000"/>
              </a:solidFill>
              <a:latin typeface="Algerian" panose="04020705040A02060702" pitchFamily="82" charset="0"/>
            </a:endParaRPr>
          </a:p>
        </p:txBody>
      </p:sp>
      <p:pic>
        <p:nvPicPr>
          <p:cNvPr id="3074" name="Picture 2"/>
          <p:cNvPicPr>
            <a:picLocks noChangeAspect="1" noChangeArrowheads="1"/>
          </p:cNvPicPr>
          <p:nvPr/>
        </p:nvPicPr>
        <p:blipFill>
          <a:blip r:embed="rId3"/>
          <a:srcRect/>
          <a:stretch>
            <a:fillRect/>
          </a:stretch>
        </p:blipFill>
        <p:spPr bwMode="auto">
          <a:xfrm>
            <a:off x="6772275" y="3631474"/>
            <a:ext cx="5219427" cy="3043646"/>
          </a:xfrm>
          <a:prstGeom prst="rect">
            <a:avLst/>
          </a:prstGeom>
          <a:noFill/>
          <a:ln w="9525">
            <a:noFill/>
            <a:miter lim="800000"/>
            <a:headEnd/>
            <a:tailEnd/>
          </a:ln>
        </p:spPr>
      </p:pic>
    </p:spTree>
    <p:extLst>
      <p:ext uri="{BB962C8B-B14F-4D97-AF65-F5344CB8AC3E}">
        <p14:creationId xmlns:p14="http://schemas.microsoft.com/office/powerpoint/2010/main" val="238039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xit" presetSubtype="16" fill="hold" grpId="1" nodeType="clickEffect">
                                  <p:stCondLst>
                                    <p:cond delay="0"/>
                                  </p:stCondLst>
                                  <p:childTnLst>
                                    <p:animEffect transition="out" filter="box(in)">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4" presetClass="exit" presetSubtype="16" fill="hold" grpId="1" nodeType="withEffect">
                                  <p:stCondLst>
                                    <p:cond delay="0"/>
                                  </p:stCondLst>
                                  <p:childTnLst>
                                    <p:animEffect transition="out" filter="box(in)">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5" presetClass="entr" presetSubtype="0" fill="hold" grpId="0" nodeType="click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p:cTn id="5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7" dur="1000" fill="hold"/>
                                        <p:tgtEl>
                                          <p:spTgt spid="9"/>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9" dur="1000" fill="hold"/>
                                        <p:tgtEl>
                                          <p:spTgt spid="8"/>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8"/>
                                        </p:tgtEl>
                                      </p:cBhvr>
                                    </p:animEffect>
                                  </p:childTnLst>
                                </p:cTn>
                              </p:par>
                            </p:childTnLst>
                          </p:cTn>
                        </p:par>
                      </p:childTnLst>
                    </p:cTn>
                  </p:par>
                  <p:par>
                    <p:cTn id="74" fill="hold">
                      <p:stCondLst>
                        <p:cond delay="indefinite"/>
                      </p:stCondLst>
                      <p:childTnLst>
                        <p:par>
                          <p:cTn id="75" fill="hold">
                            <p:stCondLst>
                              <p:cond delay="0"/>
                            </p:stCondLst>
                            <p:childTnLst>
                              <p:par>
                                <p:cTn id="76" presetID="25" presetClass="entr" presetSubtype="0" fill="hold" grpId="0" nodeType="click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p:cTn id="7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7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8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81" dur="1000" fill="hold"/>
                                        <p:tgtEl>
                                          <p:spTgt spid="11"/>
                                        </p:tgtEl>
                                        <p:attrNameLst>
                                          <p:attrName>ppt_h</p:attrName>
                                        </p:attrNameLst>
                                      </p:cBhvr>
                                      <p:tavLst>
                                        <p:tav tm="0">
                                          <p:val>
                                            <p:strVal val="#ppt_h"/>
                                          </p:val>
                                        </p:tav>
                                        <p:tav tm="100000">
                                          <p:val>
                                            <p:strVal val="#ppt_h"/>
                                          </p:val>
                                        </p:tav>
                                      </p:tavLst>
                                    </p:anim>
                                    <p:anim calcmode="lin" valueType="num">
                                      <p:cBhvr>
                                        <p:cTn id="8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8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8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85" dur="1000" decel="50000">
                                          <p:stCondLst>
                                            <p:cond delay="0"/>
                                          </p:stCondLst>
                                        </p:cTn>
                                        <p:tgtEl>
                                          <p:spTgt spid="11"/>
                                        </p:tgtEl>
                                      </p:cBhvr>
                                    </p:animEffect>
                                  </p:childTnLst>
                                </p:cTn>
                              </p:par>
                            </p:childTnLst>
                          </p:cTn>
                        </p:par>
                      </p:childTnLst>
                    </p:cTn>
                  </p:par>
                  <p:par>
                    <p:cTn id="86" fill="hold">
                      <p:stCondLst>
                        <p:cond delay="indefinite"/>
                      </p:stCondLst>
                      <p:childTnLst>
                        <p:par>
                          <p:cTn id="87" fill="hold">
                            <p:stCondLst>
                              <p:cond delay="0"/>
                            </p:stCondLst>
                            <p:childTnLst>
                              <p:par>
                                <p:cTn id="88" presetID="25" presetClass="entr" presetSubtype="0" fill="hold" grpId="0" nodeType="click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9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93" dur="1000" fill="hold"/>
                                        <p:tgtEl>
                                          <p:spTgt spid="12"/>
                                        </p:tgtEl>
                                        <p:attrNameLst>
                                          <p:attrName>ppt_h</p:attrName>
                                        </p:attrNameLst>
                                      </p:cBhvr>
                                      <p:tavLst>
                                        <p:tav tm="0">
                                          <p:val>
                                            <p:strVal val="#ppt_h"/>
                                          </p:val>
                                        </p:tav>
                                        <p:tav tm="100000">
                                          <p:val>
                                            <p:strVal val="#ppt_h"/>
                                          </p:val>
                                        </p:tav>
                                      </p:tavLst>
                                    </p:anim>
                                    <p:anim calcmode="lin" valueType="num">
                                      <p:cBhvr>
                                        <p:cTn id="9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9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9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97" dur="1000" decel="50000">
                                          <p:stCondLst>
                                            <p:cond delay="0"/>
                                          </p:stCondLst>
                                        </p:cTn>
                                        <p:tgtEl>
                                          <p:spTgt spid="12"/>
                                        </p:tgtEl>
                                      </p:cBhvr>
                                    </p:animEffect>
                                  </p:childTnLst>
                                </p:cTn>
                              </p:par>
                            </p:childTnLst>
                          </p:cTn>
                        </p:par>
                      </p:childTnLst>
                    </p:cTn>
                  </p:par>
                  <p:par>
                    <p:cTn id="98" fill="hold">
                      <p:stCondLst>
                        <p:cond delay="indefinite"/>
                      </p:stCondLst>
                      <p:childTnLst>
                        <p:par>
                          <p:cTn id="99" fill="hold">
                            <p:stCondLst>
                              <p:cond delay="0"/>
                            </p:stCondLst>
                            <p:childTnLst>
                              <p:par>
                                <p:cTn id="100" presetID="25" presetClass="entr" presetSubtype="0" fill="hold" grpId="0" nodeType="clickEffect">
                                  <p:stCondLst>
                                    <p:cond delay="0"/>
                                  </p:stCondLst>
                                  <p:childTnLst>
                                    <p:set>
                                      <p:cBhvr>
                                        <p:cTn id="101" dur="1" fill="hold">
                                          <p:stCondLst>
                                            <p:cond delay="0"/>
                                          </p:stCondLst>
                                        </p:cTn>
                                        <p:tgtEl>
                                          <p:spTgt spid="4"/>
                                        </p:tgtEl>
                                        <p:attrNameLst>
                                          <p:attrName>style.visibility</p:attrName>
                                        </p:attrNameLst>
                                      </p:cBhvr>
                                      <p:to>
                                        <p:strVal val="visible"/>
                                      </p:to>
                                    </p:set>
                                    <p:anim calcmode="lin" valueType="num">
                                      <p:cBhvr>
                                        <p:cTn id="102"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03"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04"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5" dur="1000" fill="hold"/>
                                        <p:tgtEl>
                                          <p:spTgt spid="4"/>
                                        </p:tgtEl>
                                        <p:attrNameLst>
                                          <p:attrName>ppt_h</p:attrName>
                                        </p:attrNameLst>
                                      </p:cBhvr>
                                      <p:tavLst>
                                        <p:tav tm="0">
                                          <p:val>
                                            <p:strVal val="#ppt_h"/>
                                          </p:val>
                                        </p:tav>
                                        <p:tav tm="100000">
                                          <p:val>
                                            <p:strVal val="#ppt_h"/>
                                          </p:val>
                                        </p:tav>
                                      </p:tavLst>
                                    </p:anim>
                                    <p:anim calcmode="lin" valueType="num">
                                      <p:cBhvr>
                                        <p:cTn id="106"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07"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08"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09" dur="1000" decel="50000">
                                          <p:stCondLst>
                                            <p:cond delay="0"/>
                                          </p:stCondLst>
                                        </p:cTn>
                                        <p:tgtEl>
                                          <p:spTgt spid="4"/>
                                        </p:tgtEl>
                                      </p:cBhvr>
                                    </p:animEffect>
                                  </p:childTnLst>
                                </p:cTn>
                              </p:par>
                              <p:par>
                                <p:cTn id="110" presetID="25" presetClass="entr" presetSubtype="0" fill="hold" nodeType="withEffect">
                                  <p:stCondLst>
                                    <p:cond delay="0"/>
                                  </p:stCondLst>
                                  <p:childTnLst>
                                    <p:set>
                                      <p:cBhvr>
                                        <p:cTn id="111" dur="1" fill="hold">
                                          <p:stCondLst>
                                            <p:cond delay="0"/>
                                          </p:stCondLst>
                                        </p:cTn>
                                        <p:tgtEl>
                                          <p:spTgt spid="3074"/>
                                        </p:tgtEl>
                                        <p:attrNameLst>
                                          <p:attrName>style.visibility</p:attrName>
                                        </p:attrNameLst>
                                      </p:cBhvr>
                                      <p:to>
                                        <p:strVal val="visible"/>
                                      </p:to>
                                    </p:set>
                                    <p:anim calcmode="lin" valueType="num">
                                      <p:cBhvr>
                                        <p:cTn id="112" dur="500" decel="50000" fill="hold">
                                          <p:stCondLst>
                                            <p:cond delay="0"/>
                                          </p:stCondLst>
                                        </p:cTn>
                                        <p:tgtEl>
                                          <p:spTgt spid="3074"/>
                                        </p:tgtEl>
                                        <p:attrNameLst>
                                          <p:attrName>style.rotation</p:attrName>
                                        </p:attrNameLst>
                                      </p:cBhvr>
                                      <p:tavLst>
                                        <p:tav tm="0">
                                          <p:val>
                                            <p:fltVal val="-90"/>
                                          </p:val>
                                        </p:tav>
                                        <p:tav tm="100000">
                                          <p:val>
                                            <p:fltVal val="0"/>
                                          </p:val>
                                        </p:tav>
                                      </p:tavLst>
                                    </p:anim>
                                    <p:anim calcmode="lin" valueType="num">
                                      <p:cBhvr>
                                        <p:cTn id="113" dur="500" decel="50000" fill="hold">
                                          <p:stCondLst>
                                            <p:cond delay="0"/>
                                          </p:stCondLst>
                                        </p:cTn>
                                        <p:tgtEl>
                                          <p:spTgt spid="3074"/>
                                        </p:tgtEl>
                                        <p:attrNameLst>
                                          <p:attrName>ppt_w</p:attrName>
                                        </p:attrNameLst>
                                      </p:cBhvr>
                                      <p:tavLst>
                                        <p:tav tm="0">
                                          <p:val>
                                            <p:strVal val="#ppt_w"/>
                                          </p:val>
                                        </p:tav>
                                        <p:tav tm="100000">
                                          <p:val>
                                            <p:strVal val="#ppt_w*.05"/>
                                          </p:val>
                                        </p:tav>
                                      </p:tavLst>
                                    </p:anim>
                                    <p:anim calcmode="lin" valueType="num">
                                      <p:cBhvr>
                                        <p:cTn id="114" dur="500" accel="50000" fill="hold">
                                          <p:stCondLst>
                                            <p:cond delay="500"/>
                                          </p:stCondLst>
                                        </p:cTn>
                                        <p:tgtEl>
                                          <p:spTgt spid="3074"/>
                                        </p:tgtEl>
                                        <p:attrNameLst>
                                          <p:attrName>ppt_w</p:attrName>
                                        </p:attrNameLst>
                                      </p:cBhvr>
                                      <p:tavLst>
                                        <p:tav tm="0">
                                          <p:val>
                                            <p:strVal val="#ppt_w*.05"/>
                                          </p:val>
                                        </p:tav>
                                        <p:tav tm="100000">
                                          <p:val>
                                            <p:strVal val="#ppt_w"/>
                                          </p:val>
                                        </p:tav>
                                      </p:tavLst>
                                    </p:anim>
                                    <p:anim calcmode="lin" valueType="num">
                                      <p:cBhvr>
                                        <p:cTn id="115" dur="1000" fill="hold"/>
                                        <p:tgtEl>
                                          <p:spTgt spid="3074"/>
                                        </p:tgtEl>
                                        <p:attrNameLst>
                                          <p:attrName>ppt_h</p:attrName>
                                        </p:attrNameLst>
                                      </p:cBhvr>
                                      <p:tavLst>
                                        <p:tav tm="0">
                                          <p:val>
                                            <p:strVal val="#ppt_h"/>
                                          </p:val>
                                        </p:tav>
                                        <p:tav tm="100000">
                                          <p:val>
                                            <p:strVal val="#ppt_h"/>
                                          </p:val>
                                        </p:tav>
                                      </p:tavLst>
                                    </p:anim>
                                    <p:anim calcmode="lin" valueType="num">
                                      <p:cBhvr>
                                        <p:cTn id="116" dur="500" decel="50000" fill="hold">
                                          <p:stCondLst>
                                            <p:cond delay="0"/>
                                          </p:stCondLst>
                                        </p:cTn>
                                        <p:tgtEl>
                                          <p:spTgt spid="3074"/>
                                        </p:tgtEl>
                                        <p:attrNameLst>
                                          <p:attrName>ppt_x</p:attrName>
                                        </p:attrNameLst>
                                      </p:cBhvr>
                                      <p:tavLst>
                                        <p:tav tm="0">
                                          <p:val>
                                            <p:strVal val="#ppt_x+.4"/>
                                          </p:val>
                                        </p:tav>
                                        <p:tav tm="100000">
                                          <p:val>
                                            <p:strVal val="#ppt_x"/>
                                          </p:val>
                                        </p:tav>
                                      </p:tavLst>
                                    </p:anim>
                                    <p:anim calcmode="lin" valueType="num">
                                      <p:cBhvr>
                                        <p:cTn id="117" dur="500" decel="50000" fill="hold">
                                          <p:stCondLst>
                                            <p:cond delay="0"/>
                                          </p:stCondLst>
                                        </p:cTn>
                                        <p:tgtEl>
                                          <p:spTgt spid="3074"/>
                                        </p:tgtEl>
                                        <p:attrNameLst>
                                          <p:attrName>ppt_y</p:attrName>
                                        </p:attrNameLst>
                                      </p:cBhvr>
                                      <p:tavLst>
                                        <p:tav tm="0">
                                          <p:val>
                                            <p:strVal val="#ppt_y-.2"/>
                                          </p:val>
                                        </p:tav>
                                        <p:tav tm="100000">
                                          <p:val>
                                            <p:strVal val="#ppt_y+.1"/>
                                          </p:val>
                                        </p:tav>
                                      </p:tavLst>
                                    </p:anim>
                                    <p:anim calcmode="lin" valueType="num">
                                      <p:cBhvr>
                                        <p:cTn id="118" dur="500" accel="50000" fill="hold">
                                          <p:stCondLst>
                                            <p:cond delay="500"/>
                                          </p:stCondLst>
                                        </p:cTn>
                                        <p:tgtEl>
                                          <p:spTgt spid="3074"/>
                                        </p:tgtEl>
                                        <p:attrNameLst>
                                          <p:attrName>ppt_y</p:attrName>
                                        </p:attrNameLst>
                                      </p:cBhvr>
                                      <p:tavLst>
                                        <p:tav tm="0">
                                          <p:val>
                                            <p:strVal val="#ppt_y+.1"/>
                                          </p:val>
                                        </p:tav>
                                        <p:tav tm="100000">
                                          <p:val>
                                            <p:strVal val="#ppt_y"/>
                                          </p:val>
                                        </p:tav>
                                      </p:tavLst>
                                    </p:anim>
                                    <p:animEffect transition="in" filter="fade">
                                      <p:cBhvr>
                                        <p:cTn id="119" dur="1000" decel="50000">
                                          <p:stCondLst>
                                            <p:cond delay="0"/>
                                          </p:stCondLst>
                                        </p:cTn>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6" grpId="1" animBg="1"/>
      <p:bldP spid="8" grpId="0" animBg="1"/>
      <p:bldP spid="9" grpId="0" animBg="1"/>
      <p:bldP spid="10" grpId="0" animBg="1"/>
      <p:bldP spid="10" grpId="1"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54182" y="2483999"/>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Recent myocardial infarction</a:t>
            </a:r>
            <a:endParaRPr lang="en-US" sz="2800" dirty="0">
              <a:solidFill>
                <a:srgbClr val="FF0000"/>
              </a:solidFill>
              <a:latin typeface="Algerian" panose="04020705040A02060702" pitchFamily="82" charset="0"/>
            </a:endParaRPr>
          </a:p>
        </p:txBody>
      </p:sp>
      <p:sp>
        <p:nvSpPr>
          <p:cNvPr id="6" name="TextBox 5"/>
          <p:cNvSpPr txBox="1"/>
          <p:nvPr/>
        </p:nvSpPr>
        <p:spPr>
          <a:xfrm>
            <a:off x="554182" y="1629927"/>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History of psychotic illness</a:t>
            </a:r>
            <a:endParaRPr lang="en-US" sz="2800" dirty="0">
              <a:solidFill>
                <a:srgbClr val="FF0000"/>
              </a:solidFill>
              <a:latin typeface="Algerian" panose="04020705040A02060702" pitchFamily="82" charset="0"/>
            </a:endParaRPr>
          </a:p>
        </p:txBody>
      </p:sp>
      <p:sp>
        <p:nvSpPr>
          <p:cNvPr id="7" name="TextBox 6"/>
          <p:cNvSpPr txBox="1"/>
          <p:nvPr/>
        </p:nvSpPr>
        <p:spPr>
          <a:xfrm>
            <a:off x="511694" y="351519"/>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contraindications</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554181" y="4715363"/>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Best avoided in patients with peripheral vascular disease</a:t>
            </a:r>
            <a:endParaRPr lang="en-US" sz="2800" dirty="0">
              <a:solidFill>
                <a:srgbClr val="FF0000"/>
              </a:solidFill>
              <a:latin typeface="Algerian" panose="04020705040A02060702" pitchFamily="82" charset="0"/>
            </a:endParaRPr>
          </a:p>
        </p:txBody>
      </p:sp>
      <p:sp>
        <p:nvSpPr>
          <p:cNvPr id="9" name="TextBox 8"/>
          <p:cNvSpPr txBox="1"/>
          <p:nvPr/>
        </p:nvSpPr>
        <p:spPr>
          <a:xfrm>
            <a:off x="554181" y="3338071"/>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Active peptic ulceration</a:t>
            </a:r>
            <a:endParaRPr lang="en-US" sz="28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324531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6" dur="1000" fill="hold"/>
                                        <p:tgtEl>
                                          <p:spTgt spid="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690" y="5421746"/>
            <a:ext cx="8220365"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Renal insufficiency may necessitate dosage adjustment</a:t>
            </a:r>
            <a:endParaRPr lang="en-US" sz="2800" dirty="0">
              <a:solidFill>
                <a:srgbClr val="FF0000"/>
              </a:solidFill>
              <a:latin typeface="Algerian" panose="04020705040A02060702" pitchFamily="82" charset="0"/>
            </a:endParaRPr>
          </a:p>
        </p:txBody>
      </p:sp>
      <p:sp>
        <p:nvSpPr>
          <p:cNvPr id="5" name="TextBox 4"/>
          <p:cNvSpPr txBox="1"/>
          <p:nvPr/>
        </p:nvSpPr>
        <p:spPr>
          <a:xfrm>
            <a:off x="378690" y="3422210"/>
            <a:ext cx="8220365" cy="138499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Rapidly absorbed, reaching peak plasma concentrations in approximately 2 hours, excreted largely unchanged in the urine</a:t>
            </a:r>
            <a:endParaRPr lang="en-US" sz="2800" dirty="0">
              <a:solidFill>
                <a:srgbClr val="FF0000"/>
              </a:solidFill>
              <a:latin typeface="Algerian" panose="04020705040A02060702" pitchFamily="82" charset="0"/>
            </a:endParaRPr>
          </a:p>
        </p:txBody>
      </p:sp>
      <p:sp>
        <p:nvSpPr>
          <p:cNvPr id="6" name="TextBox 5"/>
          <p:cNvSpPr txBox="1"/>
          <p:nvPr/>
        </p:nvSpPr>
        <p:spPr>
          <a:xfrm>
            <a:off x="378690" y="2256741"/>
            <a:ext cx="8109528"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Has preferential affinity for the D3 family of receptors</a:t>
            </a:r>
            <a:endParaRPr lang="en-US" sz="2800" dirty="0">
              <a:solidFill>
                <a:srgbClr val="FF0000"/>
              </a:solidFill>
              <a:latin typeface="Algerian" panose="04020705040A02060702" pitchFamily="82" charset="0"/>
            </a:endParaRPr>
          </a:p>
        </p:txBody>
      </p:sp>
      <p:sp>
        <p:nvSpPr>
          <p:cNvPr id="7" name="TextBox 6"/>
          <p:cNvSpPr txBox="1"/>
          <p:nvPr/>
        </p:nvSpPr>
        <p:spPr>
          <a:xfrm>
            <a:off x="2064326" y="780473"/>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err="1">
                <a:solidFill>
                  <a:srgbClr val="FF0000"/>
                </a:solidFill>
                <a:latin typeface="Algerian" panose="04020705040A02060702" pitchFamily="82" charset="0"/>
              </a:rPr>
              <a:t>pramipexole</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Tree>
    <p:extLst>
      <p:ext uri="{BB962C8B-B14F-4D97-AF65-F5344CB8AC3E}">
        <p14:creationId xmlns:p14="http://schemas.microsoft.com/office/powerpoint/2010/main" val="3630527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9543" y="5838391"/>
            <a:ext cx="7906328"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In patients with a history of seizures or heart failure</a:t>
            </a:r>
            <a:endParaRPr lang="en-US" sz="3200" dirty="0">
              <a:solidFill>
                <a:srgbClr val="FF0000"/>
              </a:solidFill>
              <a:latin typeface="Algerian" panose="04020705040A02060702" pitchFamily="82" charset="0"/>
            </a:endParaRPr>
          </a:p>
        </p:txBody>
      </p:sp>
      <p:sp>
        <p:nvSpPr>
          <p:cNvPr id="5" name="TextBox 4"/>
          <p:cNvSpPr txBox="1"/>
          <p:nvPr/>
        </p:nvSpPr>
        <p:spPr>
          <a:xfrm>
            <a:off x="326572" y="2655726"/>
            <a:ext cx="8091055"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Useful in the early stages of parkinsonism or as an adjunct to levodopa therapy</a:t>
            </a:r>
            <a:endParaRPr lang="en-US" sz="2800" dirty="0">
              <a:solidFill>
                <a:srgbClr val="FF0000"/>
              </a:solidFill>
              <a:latin typeface="Algerian" panose="04020705040A02060702" pitchFamily="82" charset="0"/>
            </a:endParaRPr>
          </a:p>
        </p:txBody>
      </p:sp>
      <p:sp>
        <p:nvSpPr>
          <p:cNvPr id="6" name="TextBox 5"/>
          <p:cNvSpPr txBox="1"/>
          <p:nvPr/>
        </p:nvSpPr>
        <p:spPr>
          <a:xfrm>
            <a:off x="338842" y="1875604"/>
            <a:ext cx="4294910"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Modest effectiveness</a:t>
            </a:r>
            <a:endParaRPr lang="en-US" sz="2800" dirty="0">
              <a:solidFill>
                <a:srgbClr val="FF0000"/>
              </a:solidFill>
              <a:latin typeface="Algerian" panose="04020705040A02060702" pitchFamily="82" charset="0"/>
            </a:endParaRPr>
          </a:p>
        </p:txBody>
      </p:sp>
      <p:sp>
        <p:nvSpPr>
          <p:cNvPr id="7" name="TextBox 6"/>
          <p:cNvSpPr txBox="1"/>
          <p:nvPr/>
        </p:nvSpPr>
        <p:spPr>
          <a:xfrm>
            <a:off x="1981200" y="644812"/>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amantadine</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326571" y="2624928"/>
            <a:ext cx="8201892"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Nausea, dizziness, insomnia, confusion, hallucinations</a:t>
            </a:r>
            <a:endParaRPr lang="en-US" sz="3200" dirty="0">
              <a:solidFill>
                <a:srgbClr val="FF0000"/>
              </a:solidFill>
              <a:latin typeface="Algerian" panose="04020705040A02060702" pitchFamily="82" charset="0"/>
            </a:endParaRPr>
          </a:p>
        </p:txBody>
      </p:sp>
      <p:sp>
        <p:nvSpPr>
          <p:cNvPr id="9" name="TextBox 8"/>
          <p:cNvSpPr txBox="1"/>
          <p:nvPr/>
        </p:nvSpPr>
        <p:spPr>
          <a:xfrm>
            <a:off x="391886" y="5233729"/>
            <a:ext cx="7906328"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t½=2-4h, most of the drug being excreted unchanged in the urine</a:t>
            </a:r>
            <a:endParaRPr lang="en-US" sz="3200" dirty="0">
              <a:solidFill>
                <a:srgbClr val="FF0000"/>
              </a:solidFill>
              <a:latin typeface="Algerian" panose="04020705040A02060702" pitchFamily="82" charset="0"/>
            </a:endParaRPr>
          </a:p>
        </p:txBody>
      </p:sp>
      <p:sp>
        <p:nvSpPr>
          <p:cNvPr id="10" name="TextBox 9"/>
          <p:cNvSpPr txBox="1"/>
          <p:nvPr/>
        </p:nvSpPr>
        <p:spPr>
          <a:xfrm>
            <a:off x="328815" y="3942820"/>
            <a:ext cx="7901709"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Affects dopamine release and reuptake,</a:t>
            </a:r>
          </a:p>
          <a:p>
            <a:r>
              <a:rPr lang="en-US" sz="2800" dirty="0">
                <a:solidFill>
                  <a:srgbClr val="FF0000"/>
                </a:solidFill>
              </a:rPr>
              <a:t>antagonist at muscarinic and NMDA receptors</a:t>
            </a:r>
            <a:endParaRPr lang="en-US" sz="3200" dirty="0">
              <a:solidFill>
                <a:srgbClr val="FF0000"/>
              </a:solidFill>
              <a:latin typeface="Algerian" panose="04020705040A02060702" pitchFamily="82" charset="0"/>
            </a:endParaRPr>
          </a:p>
        </p:txBody>
      </p:sp>
      <p:sp>
        <p:nvSpPr>
          <p:cNvPr id="11" name="TextBox 10"/>
          <p:cNvSpPr txBox="1"/>
          <p:nvPr/>
        </p:nvSpPr>
        <p:spPr>
          <a:xfrm>
            <a:off x="305064" y="1876047"/>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err="1">
                <a:solidFill>
                  <a:srgbClr val="FF0000"/>
                </a:solidFill>
                <a:latin typeface="Algerian" panose="04020705040A02060702" pitchFamily="82" charset="0"/>
              </a:rPr>
              <a:t>adrs</a:t>
            </a:r>
            <a:endParaRPr lang="en-US" sz="3200" dirty="0">
              <a:solidFill>
                <a:srgbClr val="FF0000"/>
              </a:solidFill>
              <a:latin typeface="Algerian" panose="04020705040A02060702" pitchFamily="82" charset="0"/>
            </a:endParaRPr>
          </a:p>
        </p:txBody>
      </p:sp>
      <p:sp>
        <p:nvSpPr>
          <p:cNvPr id="12" name="TextBox 11"/>
          <p:cNvSpPr txBox="1"/>
          <p:nvPr/>
        </p:nvSpPr>
        <p:spPr>
          <a:xfrm>
            <a:off x="283820" y="5015867"/>
            <a:ext cx="7906328"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Anticholinergics</a:t>
            </a:r>
            <a:endParaRPr lang="en-US" sz="3200" dirty="0">
              <a:solidFill>
                <a:srgbClr val="FF0000"/>
              </a:solidFill>
              <a:latin typeface="Algerian" panose="04020705040A02060702" pitchFamily="82" charset="0"/>
            </a:endParaRPr>
          </a:p>
        </p:txBody>
      </p:sp>
      <p:sp>
        <p:nvSpPr>
          <p:cNvPr id="13" name="TextBox 12"/>
          <p:cNvSpPr txBox="1"/>
          <p:nvPr/>
        </p:nvSpPr>
        <p:spPr>
          <a:xfrm>
            <a:off x="313508" y="3500846"/>
            <a:ext cx="7906328"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Ankle edema, and </a:t>
            </a:r>
            <a:r>
              <a:rPr lang="en-US" sz="2800" dirty="0" err="1">
                <a:solidFill>
                  <a:srgbClr val="FF0000"/>
                </a:solidFill>
              </a:rPr>
              <a:t>livedo</a:t>
            </a:r>
            <a:r>
              <a:rPr lang="en-US" sz="2800" dirty="0">
                <a:solidFill>
                  <a:srgbClr val="FF0000"/>
                </a:solidFill>
              </a:rPr>
              <a:t> </a:t>
            </a:r>
            <a:r>
              <a:rPr lang="en-US" sz="2800" dirty="0" err="1">
                <a:solidFill>
                  <a:srgbClr val="FF0000"/>
                </a:solidFill>
              </a:rPr>
              <a:t>reticularis</a:t>
            </a:r>
            <a:endParaRPr lang="en-US" sz="3200" dirty="0">
              <a:solidFill>
                <a:srgbClr val="FF0000"/>
              </a:solidFill>
              <a:latin typeface="Algerian" panose="04020705040A02060702" pitchFamily="82" charset="0"/>
            </a:endParaRPr>
          </a:p>
        </p:txBody>
      </p:sp>
      <p:sp>
        <p:nvSpPr>
          <p:cNvPr id="14" name="TextBox 13"/>
          <p:cNvSpPr txBox="1"/>
          <p:nvPr/>
        </p:nvSpPr>
        <p:spPr>
          <a:xfrm>
            <a:off x="314828" y="4268295"/>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contraindications</a:t>
            </a:r>
            <a:endParaRPr lang="en-US" sz="3200" dirty="0">
              <a:solidFill>
                <a:srgbClr val="FF0000"/>
              </a:solidFill>
              <a:latin typeface="Algerian" panose="04020705040A02060702" pitchFamily="82" charset="0"/>
            </a:endParaRPr>
          </a:p>
        </p:txBody>
      </p:sp>
      <p:sp>
        <p:nvSpPr>
          <p:cNvPr id="6146" name="AutoShape 2" descr="نتيجة بحث الصور عن ‪livedo reticularis‬‏"/>
          <p:cNvSpPr>
            <a:spLocks noChangeAspect="1" noChangeArrowheads="1"/>
          </p:cNvSpPr>
          <p:nvPr/>
        </p:nvSpPr>
        <p:spPr bwMode="auto">
          <a:xfrm>
            <a:off x="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148" name="AutoShape 4" descr="نتيجة بحث الصور عن ‪livedo reticularis‬‏"/>
          <p:cNvSpPr>
            <a:spLocks noChangeAspect="1" noChangeArrowheads="1"/>
          </p:cNvSpPr>
          <p:nvPr/>
        </p:nvSpPr>
        <p:spPr bwMode="auto">
          <a:xfrm>
            <a:off x="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6150" name="Picture 6" descr="https://belladonnalilly.files.wordpress.com/2013/12/livedo-reticularis.jpg">
            <a:hlinkClick r:id="rId3"/>
          </p:cNvPr>
          <p:cNvPicPr>
            <a:picLocks noChangeAspect="1" noChangeArrowheads="1"/>
          </p:cNvPicPr>
          <p:nvPr/>
        </p:nvPicPr>
        <p:blipFill>
          <a:blip r:embed="rId4"/>
          <a:srcRect/>
          <a:stretch>
            <a:fillRect/>
          </a:stretch>
        </p:blipFill>
        <p:spPr bwMode="auto">
          <a:xfrm>
            <a:off x="8503920" y="2821577"/>
            <a:ext cx="3688080" cy="3028724"/>
          </a:xfrm>
          <a:prstGeom prst="rect">
            <a:avLst/>
          </a:prstGeom>
          <a:noFill/>
        </p:spPr>
      </p:pic>
      <p:sp>
        <p:nvSpPr>
          <p:cNvPr id="17" name="TextBox 16"/>
          <p:cNvSpPr txBox="1"/>
          <p:nvPr/>
        </p:nvSpPr>
        <p:spPr>
          <a:xfrm>
            <a:off x="9392195" y="3122023"/>
            <a:ext cx="1789612" cy="369332"/>
          </a:xfrm>
          <a:prstGeom prst="rect">
            <a:avLst/>
          </a:prstGeom>
          <a:noFill/>
        </p:spPr>
        <p:txBody>
          <a:bodyPr wrap="square" rtlCol="0">
            <a:spAutoFit/>
          </a:bodyPr>
          <a:lstStyle/>
          <a:p>
            <a:r>
              <a:rPr lang="en-US" dirty="0" err="1">
                <a:solidFill>
                  <a:schemeClr val="bg1"/>
                </a:solidFill>
              </a:rPr>
              <a:t>Livedo</a:t>
            </a:r>
            <a:r>
              <a:rPr lang="en-US" dirty="0">
                <a:solidFill>
                  <a:schemeClr val="bg1"/>
                </a:solidFill>
              </a:rPr>
              <a:t> </a:t>
            </a:r>
            <a:r>
              <a:rPr lang="en-US" dirty="0" err="1">
                <a:solidFill>
                  <a:schemeClr val="bg1"/>
                </a:solidFill>
              </a:rPr>
              <a:t>reticularis</a:t>
            </a:r>
            <a:endParaRPr lang="en-US" dirty="0">
              <a:solidFill>
                <a:schemeClr val="bg1"/>
              </a:solidFill>
            </a:endParaRPr>
          </a:p>
        </p:txBody>
      </p:sp>
    </p:spTree>
    <p:extLst>
      <p:ext uri="{BB962C8B-B14F-4D97-AF65-F5344CB8AC3E}">
        <p14:creationId xmlns:p14="http://schemas.microsoft.com/office/powerpoint/2010/main" val="377951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xit" presetSubtype="16" fill="hold" grpId="1" nodeType="clickEffect">
                                  <p:stCondLst>
                                    <p:cond delay="0"/>
                                  </p:stCondLst>
                                  <p:childTnLst>
                                    <p:animEffect transition="out" filter="box(in)">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par>
                                <p:cTn id="56" presetID="4" presetClass="exit" presetSubtype="16" fill="hold" grpId="1" nodeType="withEffect">
                                  <p:stCondLst>
                                    <p:cond delay="0"/>
                                  </p:stCondLst>
                                  <p:childTnLst>
                                    <p:animEffect transition="out" filter="box(in)">
                                      <p:cBhvr>
                                        <p:cTn id="57" dur="500"/>
                                        <p:tgtEl>
                                          <p:spTgt spid="5"/>
                                        </p:tgtEl>
                                      </p:cBhvr>
                                    </p:animEffect>
                                    <p:set>
                                      <p:cBhvr>
                                        <p:cTn id="58" dur="1" fill="hold">
                                          <p:stCondLst>
                                            <p:cond delay="499"/>
                                          </p:stCondLst>
                                        </p:cTn>
                                        <p:tgtEl>
                                          <p:spTgt spid="5"/>
                                        </p:tgtEl>
                                        <p:attrNameLst>
                                          <p:attrName>style.visibility</p:attrName>
                                        </p:attrNameLst>
                                      </p:cBhvr>
                                      <p:to>
                                        <p:strVal val="hidden"/>
                                      </p:to>
                                    </p:set>
                                  </p:childTnLst>
                                </p:cTn>
                              </p:par>
                              <p:par>
                                <p:cTn id="59" presetID="4" presetClass="exit" presetSubtype="16" fill="hold" grpId="1" nodeType="withEffect">
                                  <p:stCondLst>
                                    <p:cond delay="0"/>
                                  </p:stCondLst>
                                  <p:childTnLst>
                                    <p:animEffect transition="out" filter="box(in)">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par>
                                <p:cTn id="62" presetID="4" presetClass="exit" presetSubtype="16" fill="hold" grpId="1" nodeType="withEffect">
                                  <p:stCondLst>
                                    <p:cond delay="0"/>
                                  </p:stCondLst>
                                  <p:childTnLst>
                                    <p:animEffect transition="out" filter="box(in)">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25" presetClass="entr" presetSubtype="0" fill="hold" grpId="0" nodeType="click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72" dur="1000" fill="hold"/>
                                        <p:tgtEl>
                                          <p:spTgt spid="11"/>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11"/>
                                        </p:tgtEl>
                                      </p:cBhvr>
                                    </p:animEffect>
                                  </p:childTnLst>
                                </p:cTn>
                              </p:par>
                            </p:childTnLst>
                          </p:cTn>
                        </p:par>
                      </p:childTnLst>
                    </p:cTn>
                  </p:par>
                  <p:par>
                    <p:cTn id="77" fill="hold">
                      <p:stCondLst>
                        <p:cond delay="indefinite"/>
                      </p:stCondLst>
                      <p:childTnLst>
                        <p:par>
                          <p:cTn id="78" fill="hold">
                            <p:stCondLst>
                              <p:cond delay="0"/>
                            </p:stCondLst>
                            <p:childTnLst>
                              <p:par>
                                <p:cTn id="79" presetID="25" presetClass="entr" presetSubtype="0"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84" dur="1000" fill="hold"/>
                                        <p:tgtEl>
                                          <p:spTgt spid="8"/>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8"/>
                                        </p:tgtEl>
                                      </p:cBhvr>
                                    </p:animEffect>
                                  </p:childTnLst>
                                </p:cTn>
                              </p:par>
                            </p:childTnLst>
                          </p:cTn>
                        </p:par>
                      </p:childTnLst>
                    </p:cTn>
                  </p:par>
                  <p:par>
                    <p:cTn id="89" fill="hold">
                      <p:stCondLst>
                        <p:cond delay="indefinite"/>
                      </p:stCondLst>
                      <p:childTnLst>
                        <p:par>
                          <p:cTn id="90" fill="hold">
                            <p:stCondLst>
                              <p:cond delay="0"/>
                            </p:stCondLst>
                            <p:childTnLst>
                              <p:par>
                                <p:cTn id="91" presetID="25" presetClass="entr" presetSubtype="0" fill="hold" grpId="0" nodeType="clickEffect">
                                  <p:stCondLst>
                                    <p:cond delay="0"/>
                                  </p:stCondLst>
                                  <p:childTnLst>
                                    <p:set>
                                      <p:cBhvr>
                                        <p:cTn id="92" dur="1" fill="hold">
                                          <p:stCondLst>
                                            <p:cond delay="0"/>
                                          </p:stCondLst>
                                        </p:cTn>
                                        <p:tgtEl>
                                          <p:spTgt spid="13"/>
                                        </p:tgtEl>
                                        <p:attrNameLst>
                                          <p:attrName>style.visibility</p:attrName>
                                        </p:attrNameLst>
                                      </p:cBhvr>
                                      <p:to>
                                        <p:strVal val="visible"/>
                                      </p:to>
                                    </p:set>
                                    <p:anim calcmode="lin" valueType="num">
                                      <p:cBhvr>
                                        <p:cTn id="9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96" dur="1000" fill="hold"/>
                                        <p:tgtEl>
                                          <p:spTgt spid="13"/>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13"/>
                                        </p:tgtEl>
                                      </p:cBhvr>
                                    </p:animEffect>
                                  </p:childTnLst>
                                </p:cTn>
                              </p:par>
                              <p:par>
                                <p:cTn id="101" presetID="25" presetClass="entr" presetSubtype="0" fill="hold" nodeType="withEffect">
                                  <p:stCondLst>
                                    <p:cond delay="0"/>
                                  </p:stCondLst>
                                  <p:childTnLst>
                                    <p:set>
                                      <p:cBhvr>
                                        <p:cTn id="102" dur="1" fill="hold">
                                          <p:stCondLst>
                                            <p:cond delay="0"/>
                                          </p:stCondLst>
                                        </p:cTn>
                                        <p:tgtEl>
                                          <p:spTgt spid="6150"/>
                                        </p:tgtEl>
                                        <p:attrNameLst>
                                          <p:attrName>style.visibility</p:attrName>
                                        </p:attrNameLst>
                                      </p:cBhvr>
                                      <p:to>
                                        <p:strVal val="visible"/>
                                      </p:to>
                                    </p:set>
                                    <p:anim calcmode="lin" valueType="num">
                                      <p:cBhvr>
                                        <p:cTn id="103" dur="500" decel="50000" fill="hold">
                                          <p:stCondLst>
                                            <p:cond delay="0"/>
                                          </p:stCondLst>
                                        </p:cTn>
                                        <p:tgtEl>
                                          <p:spTgt spid="6150"/>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6150"/>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6150"/>
                                        </p:tgtEl>
                                        <p:attrNameLst>
                                          <p:attrName>ppt_w</p:attrName>
                                        </p:attrNameLst>
                                      </p:cBhvr>
                                      <p:tavLst>
                                        <p:tav tm="0">
                                          <p:val>
                                            <p:strVal val="#ppt_w*.05"/>
                                          </p:val>
                                        </p:tav>
                                        <p:tav tm="100000">
                                          <p:val>
                                            <p:strVal val="#ppt_w"/>
                                          </p:val>
                                        </p:tav>
                                      </p:tavLst>
                                    </p:anim>
                                    <p:anim calcmode="lin" valueType="num">
                                      <p:cBhvr>
                                        <p:cTn id="106" dur="1000" fill="hold"/>
                                        <p:tgtEl>
                                          <p:spTgt spid="6150"/>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6150"/>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6150"/>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6150"/>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6150"/>
                                        </p:tgtEl>
                                      </p:cBhvr>
                                    </p:animEffect>
                                  </p:childTnLst>
                                </p:cTn>
                              </p:par>
                            </p:childTnLst>
                          </p:cTn>
                        </p:par>
                      </p:childTnLst>
                    </p:cTn>
                  </p:par>
                  <p:par>
                    <p:cTn id="111" fill="hold">
                      <p:stCondLst>
                        <p:cond delay="indefinite"/>
                      </p:stCondLst>
                      <p:childTnLst>
                        <p:par>
                          <p:cTn id="112" fill="hold">
                            <p:stCondLst>
                              <p:cond delay="0"/>
                            </p:stCondLst>
                            <p:childTnLst>
                              <p:par>
                                <p:cTn id="113" presetID="4" presetClass="exit" presetSubtype="16" fill="hold" nodeType="clickEffect">
                                  <p:stCondLst>
                                    <p:cond delay="0"/>
                                  </p:stCondLst>
                                  <p:childTnLst>
                                    <p:animEffect transition="out" filter="box(in)">
                                      <p:cBhvr>
                                        <p:cTn id="114" dur="500"/>
                                        <p:tgtEl>
                                          <p:spTgt spid="6150"/>
                                        </p:tgtEl>
                                      </p:cBhvr>
                                    </p:animEffect>
                                    <p:set>
                                      <p:cBhvr>
                                        <p:cTn id="115" dur="1" fill="hold">
                                          <p:stCondLst>
                                            <p:cond delay="499"/>
                                          </p:stCondLst>
                                        </p:cTn>
                                        <p:tgtEl>
                                          <p:spTgt spid="6150"/>
                                        </p:tgtEl>
                                        <p:attrNameLst>
                                          <p:attrName>style.visibility</p:attrName>
                                        </p:attrNameLst>
                                      </p:cBhvr>
                                      <p:to>
                                        <p:strVal val="hidden"/>
                                      </p:to>
                                    </p:set>
                                  </p:childTnLst>
                                </p:cTn>
                              </p:par>
                              <p:par>
                                <p:cTn id="116" presetID="4" presetClass="exit" presetSubtype="16" fill="hold" grpId="0" nodeType="withEffect">
                                  <p:stCondLst>
                                    <p:cond delay="0"/>
                                  </p:stCondLst>
                                  <p:childTnLst>
                                    <p:animEffect transition="out" filter="box(in)">
                                      <p:cBhvr>
                                        <p:cTn id="117" dur="500"/>
                                        <p:tgtEl>
                                          <p:spTgt spid="17"/>
                                        </p:tgtEl>
                                      </p:cBhvr>
                                    </p:animEffect>
                                    <p:set>
                                      <p:cBhvr>
                                        <p:cTn id="118" dur="1" fill="hold">
                                          <p:stCondLst>
                                            <p:cond delay="499"/>
                                          </p:stCondLst>
                                        </p:cTn>
                                        <p:tgtEl>
                                          <p:spTgt spid="17"/>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25" presetClass="entr" presetSubtype="0" fill="hold" grpId="0" nodeType="clickEffect">
                                  <p:stCondLst>
                                    <p:cond delay="0"/>
                                  </p:stCondLst>
                                  <p:childTnLst>
                                    <p:set>
                                      <p:cBhvr>
                                        <p:cTn id="122" dur="1" fill="hold">
                                          <p:stCondLst>
                                            <p:cond delay="0"/>
                                          </p:stCondLst>
                                        </p:cTn>
                                        <p:tgtEl>
                                          <p:spTgt spid="14"/>
                                        </p:tgtEl>
                                        <p:attrNameLst>
                                          <p:attrName>style.visibility</p:attrName>
                                        </p:attrNameLst>
                                      </p:cBhvr>
                                      <p:to>
                                        <p:strVal val="visible"/>
                                      </p:to>
                                    </p:set>
                                    <p:anim calcmode="lin" valueType="num">
                                      <p:cBhvr>
                                        <p:cTn id="12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2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2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26" dur="1000" fill="hold"/>
                                        <p:tgtEl>
                                          <p:spTgt spid="14"/>
                                        </p:tgtEl>
                                        <p:attrNameLst>
                                          <p:attrName>ppt_h</p:attrName>
                                        </p:attrNameLst>
                                      </p:cBhvr>
                                      <p:tavLst>
                                        <p:tav tm="0">
                                          <p:val>
                                            <p:strVal val="#ppt_h"/>
                                          </p:val>
                                        </p:tav>
                                        <p:tav tm="100000">
                                          <p:val>
                                            <p:strVal val="#ppt_h"/>
                                          </p:val>
                                        </p:tav>
                                      </p:tavLst>
                                    </p:anim>
                                    <p:anim calcmode="lin" valueType="num">
                                      <p:cBhvr>
                                        <p:cTn id="12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2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2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30" dur="1000" decel="50000">
                                          <p:stCondLst>
                                            <p:cond delay="0"/>
                                          </p:stCondLst>
                                        </p:cTn>
                                        <p:tgtEl>
                                          <p:spTgt spid="14"/>
                                        </p:tgtEl>
                                      </p:cBhvr>
                                    </p:animEffect>
                                  </p:childTnLst>
                                </p:cTn>
                              </p:par>
                            </p:childTnLst>
                          </p:cTn>
                        </p:par>
                      </p:childTnLst>
                    </p:cTn>
                  </p:par>
                  <p:par>
                    <p:cTn id="131" fill="hold">
                      <p:stCondLst>
                        <p:cond delay="indefinite"/>
                      </p:stCondLst>
                      <p:childTnLst>
                        <p:par>
                          <p:cTn id="132" fill="hold">
                            <p:stCondLst>
                              <p:cond delay="0"/>
                            </p:stCondLst>
                            <p:childTnLst>
                              <p:par>
                                <p:cTn id="133" presetID="25" presetClass="entr" presetSubtype="0" fill="hold" grpId="0" nodeType="clickEffect">
                                  <p:stCondLst>
                                    <p:cond delay="0"/>
                                  </p:stCondLst>
                                  <p:childTnLst>
                                    <p:set>
                                      <p:cBhvr>
                                        <p:cTn id="134" dur="1" fill="hold">
                                          <p:stCondLst>
                                            <p:cond delay="0"/>
                                          </p:stCondLst>
                                        </p:cTn>
                                        <p:tgtEl>
                                          <p:spTgt spid="12"/>
                                        </p:tgtEl>
                                        <p:attrNameLst>
                                          <p:attrName>style.visibility</p:attrName>
                                        </p:attrNameLst>
                                      </p:cBhvr>
                                      <p:to>
                                        <p:strVal val="visible"/>
                                      </p:to>
                                    </p:set>
                                    <p:anim calcmode="lin" valueType="num">
                                      <p:cBhvr>
                                        <p:cTn id="135"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36"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37"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138" dur="1000" fill="hold"/>
                                        <p:tgtEl>
                                          <p:spTgt spid="12"/>
                                        </p:tgtEl>
                                        <p:attrNameLst>
                                          <p:attrName>ppt_h</p:attrName>
                                        </p:attrNameLst>
                                      </p:cBhvr>
                                      <p:tavLst>
                                        <p:tav tm="0">
                                          <p:val>
                                            <p:strVal val="#ppt_h"/>
                                          </p:val>
                                        </p:tav>
                                        <p:tav tm="100000">
                                          <p:val>
                                            <p:strVal val="#ppt_h"/>
                                          </p:val>
                                        </p:tav>
                                      </p:tavLst>
                                    </p:anim>
                                    <p:anim calcmode="lin" valueType="num">
                                      <p:cBhvr>
                                        <p:cTn id="139"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140"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141"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142" dur="1000" decel="50000">
                                          <p:stCondLst>
                                            <p:cond delay="0"/>
                                          </p:stCondLst>
                                        </p:cTn>
                                        <p:tgtEl>
                                          <p:spTgt spid="12"/>
                                        </p:tgtEl>
                                      </p:cBhvr>
                                    </p:animEffect>
                                  </p:childTnLst>
                                </p:cTn>
                              </p:par>
                            </p:childTnLst>
                          </p:cTn>
                        </p:par>
                      </p:childTnLst>
                    </p:cTn>
                  </p:par>
                  <p:par>
                    <p:cTn id="143" fill="hold">
                      <p:stCondLst>
                        <p:cond delay="indefinite"/>
                      </p:stCondLst>
                      <p:childTnLst>
                        <p:par>
                          <p:cTn id="144" fill="hold">
                            <p:stCondLst>
                              <p:cond delay="0"/>
                            </p:stCondLst>
                            <p:childTnLst>
                              <p:par>
                                <p:cTn id="145" presetID="25" presetClass="entr" presetSubtype="0" fill="hold" grpId="0" nodeType="clickEffect">
                                  <p:stCondLst>
                                    <p:cond delay="0"/>
                                  </p:stCondLst>
                                  <p:childTnLst>
                                    <p:set>
                                      <p:cBhvr>
                                        <p:cTn id="146" dur="1" fill="hold">
                                          <p:stCondLst>
                                            <p:cond delay="0"/>
                                          </p:stCondLst>
                                        </p:cTn>
                                        <p:tgtEl>
                                          <p:spTgt spid="4"/>
                                        </p:tgtEl>
                                        <p:attrNameLst>
                                          <p:attrName>style.visibility</p:attrName>
                                        </p:attrNameLst>
                                      </p:cBhvr>
                                      <p:to>
                                        <p:strVal val="visible"/>
                                      </p:to>
                                    </p:set>
                                    <p:anim calcmode="lin" valueType="num">
                                      <p:cBhvr>
                                        <p:cTn id="14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4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4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50" dur="1000" fill="hold"/>
                                        <p:tgtEl>
                                          <p:spTgt spid="4"/>
                                        </p:tgtEl>
                                        <p:attrNameLst>
                                          <p:attrName>ppt_h</p:attrName>
                                        </p:attrNameLst>
                                      </p:cBhvr>
                                      <p:tavLst>
                                        <p:tav tm="0">
                                          <p:val>
                                            <p:strVal val="#ppt_h"/>
                                          </p:val>
                                        </p:tav>
                                        <p:tav tm="100000">
                                          <p:val>
                                            <p:strVal val="#ppt_h"/>
                                          </p:val>
                                        </p:tav>
                                      </p:tavLst>
                                    </p:anim>
                                    <p:anim calcmode="lin" valueType="num">
                                      <p:cBhvr>
                                        <p:cTn id="15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5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5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5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5" grpId="1" animBg="1"/>
      <p:bldP spid="6" grpId="0" animBg="1"/>
      <p:bldP spid="6" grpId="1" animBg="1"/>
      <p:bldP spid="8" grpId="0" animBg="1"/>
      <p:bldP spid="9" grpId="0" animBg="1"/>
      <p:bldP spid="9" grpId="1" animBg="1"/>
      <p:bldP spid="10" grpId="0" animBg="1"/>
      <p:bldP spid="10" grpId="1" animBg="1"/>
      <p:bldP spid="11" grpId="0" animBg="1"/>
      <p:bldP spid="12" grpId="0" animBg="1"/>
      <p:bldP spid="13" grpId="0" animBg="1"/>
      <p:bldP spid="14" grpId="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2216" y="5668762"/>
            <a:ext cx="8100291"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Minimize or delay the onset of </a:t>
            </a:r>
            <a:r>
              <a:rPr lang="en-US" sz="2800" dirty="0" err="1">
                <a:solidFill>
                  <a:srgbClr val="FF0000"/>
                </a:solidFill>
              </a:rPr>
              <a:t>dyskinesias</a:t>
            </a:r>
            <a:r>
              <a:rPr lang="en-US" sz="2800" dirty="0">
                <a:solidFill>
                  <a:srgbClr val="FF0000"/>
                </a:solidFill>
              </a:rPr>
              <a:t> and motor fluctuations that accompany treatment with levodopa</a:t>
            </a:r>
            <a:endParaRPr lang="en-US" sz="2800" dirty="0">
              <a:solidFill>
                <a:srgbClr val="FF0000"/>
              </a:solidFill>
              <a:latin typeface="Algerian" panose="04020705040A02060702" pitchFamily="82" charset="0"/>
            </a:endParaRPr>
          </a:p>
        </p:txBody>
      </p:sp>
      <p:sp>
        <p:nvSpPr>
          <p:cNvPr id="5" name="TextBox 4"/>
          <p:cNvSpPr txBox="1"/>
          <p:nvPr/>
        </p:nvSpPr>
        <p:spPr>
          <a:xfrm>
            <a:off x="409568" y="1783410"/>
            <a:ext cx="7740072"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Blockade of dopamine metabolism makes more dopamine available for stimulation of its  receptors.</a:t>
            </a:r>
          </a:p>
        </p:txBody>
      </p:sp>
      <p:sp>
        <p:nvSpPr>
          <p:cNvPr id="6" name="TextBox 5"/>
          <p:cNvSpPr txBox="1"/>
          <p:nvPr/>
        </p:nvSpPr>
        <p:spPr>
          <a:xfrm>
            <a:off x="409568" y="1136459"/>
            <a:ext cx="5689599"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An irreversible inhibitor of MAO-B</a:t>
            </a:r>
            <a:endParaRPr lang="en-US" sz="2800" dirty="0">
              <a:solidFill>
                <a:srgbClr val="FF0000"/>
              </a:solidFill>
              <a:latin typeface="Algerian" panose="04020705040A02060702" pitchFamily="82" charset="0"/>
            </a:endParaRPr>
          </a:p>
        </p:txBody>
      </p:sp>
      <p:sp>
        <p:nvSpPr>
          <p:cNvPr id="7" name="TextBox 6"/>
          <p:cNvSpPr txBox="1"/>
          <p:nvPr/>
        </p:nvSpPr>
        <p:spPr>
          <a:xfrm>
            <a:off x="465511" y="194765"/>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b="1" dirty="0" err="1">
                <a:solidFill>
                  <a:srgbClr val="FF0066"/>
                </a:solidFill>
                <a:latin typeface="Algerian" panose="04020705040A02060702" pitchFamily="82" charset="0"/>
              </a:rPr>
              <a:t>Selegiline</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357316" y="3971109"/>
            <a:ext cx="7780844" cy="138499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In later-stage, it is used in conjunction with </a:t>
            </a:r>
            <a:r>
              <a:rPr lang="en-US" sz="2800" dirty="0" err="1">
                <a:solidFill>
                  <a:srgbClr val="FF0000"/>
                </a:solidFill>
              </a:rPr>
              <a:t>levodopa-carbidopa</a:t>
            </a:r>
            <a:r>
              <a:rPr lang="en-US" sz="2800" dirty="0">
                <a:solidFill>
                  <a:srgbClr val="FF0000"/>
                </a:solidFill>
              </a:rPr>
              <a:t> </a:t>
            </a:r>
            <a:r>
              <a:rPr lang="en-US" sz="2800" dirty="0">
                <a:solidFill>
                  <a:srgbClr val="FF0000"/>
                </a:solidFill>
                <a:latin typeface="Calibri"/>
              </a:rPr>
              <a:t>→</a:t>
            </a:r>
            <a:r>
              <a:rPr lang="en-US" sz="2800" dirty="0">
                <a:solidFill>
                  <a:srgbClr val="FF0000"/>
                </a:solidFill>
              </a:rPr>
              <a:t>reduces </a:t>
            </a:r>
            <a:r>
              <a:rPr lang="en-US" sz="2800" dirty="0" err="1">
                <a:solidFill>
                  <a:srgbClr val="FF0000"/>
                </a:solidFill>
              </a:rPr>
              <a:t>levodopa</a:t>
            </a:r>
            <a:r>
              <a:rPr lang="en-US" sz="2800" dirty="0">
                <a:solidFill>
                  <a:srgbClr val="FF0000"/>
                </a:solidFill>
              </a:rPr>
              <a:t> dosage requirements</a:t>
            </a:r>
            <a:endParaRPr lang="en-US" sz="2800" dirty="0">
              <a:solidFill>
                <a:srgbClr val="FF0000"/>
              </a:solidFill>
              <a:latin typeface="Algerian" panose="04020705040A02060702" pitchFamily="82" charset="0"/>
            </a:endParaRPr>
          </a:p>
        </p:txBody>
      </p:sp>
      <p:sp>
        <p:nvSpPr>
          <p:cNvPr id="9" name="TextBox 8"/>
          <p:cNvSpPr txBox="1"/>
          <p:nvPr/>
        </p:nvSpPr>
        <p:spPr>
          <a:xfrm>
            <a:off x="383440" y="2903386"/>
            <a:ext cx="7793908"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As </a:t>
            </a:r>
            <a:r>
              <a:rPr lang="en-US" sz="2800" dirty="0" err="1">
                <a:solidFill>
                  <a:srgbClr val="FF0000"/>
                </a:solidFill>
              </a:rPr>
              <a:t>monotherapy</a:t>
            </a:r>
            <a:r>
              <a:rPr lang="en-US" sz="2800" dirty="0">
                <a:solidFill>
                  <a:srgbClr val="FF0000"/>
                </a:solidFill>
              </a:rPr>
              <a:t>, may be effective in the newly diagnosed patient</a:t>
            </a:r>
            <a:endParaRPr lang="en-US" sz="2800" dirty="0">
              <a:solidFill>
                <a:srgbClr val="FF0000"/>
              </a:solidFill>
              <a:latin typeface="Algerian" panose="04020705040A02060702" pitchFamily="82" charset="0"/>
            </a:endParaRPr>
          </a:p>
        </p:txBody>
      </p:sp>
      <p:pic>
        <p:nvPicPr>
          <p:cNvPr id="2" name="Picture 1"/>
          <p:cNvPicPr>
            <a:picLocks noChangeAspect="1"/>
          </p:cNvPicPr>
          <p:nvPr/>
        </p:nvPicPr>
        <p:blipFill>
          <a:blip r:embed="rId3"/>
          <a:stretch>
            <a:fillRect/>
          </a:stretch>
        </p:blipFill>
        <p:spPr>
          <a:xfrm>
            <a:off x="8476705" y="2043378"/>
            <a:ext cx="3463586" cy="3805715"/>
          </a:xfrm>
          <a:prstGeom prst="rect">
            <a:avLst/>
          </a:prstGeom>
        </p:spPr>
      </p:pic>
    </p:spTree>
    <p:extLst>
      <p:ext uri="{BB962C8B-B14F-4D97-AF65-F5344CB8AC3E}">
        <p14:creationId xmlns:p14="http://schemas.microsoft.com/office/powerpoint/2010/main" val="159562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6" dur="1000" fill="hold"/>
                                        <p:tgtEl>
                                          <p:spTgt spid="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8" dur="1000" fill="hold"/>
                                        <p:tgtEl>
                                          <p:spTgt spid="4"/>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95034" y="5995499"/>
            <a:ext cx="8899238"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Metabolized to </a:t>
            </a:r>
            <a:r>
              <a:rPr lang="en-US" sz="2800" dirty="0" err="1">
                <a:solidFill>
                  <a:srgbClr val="FF0000"/>
                </a:solidFill>
              </a:rPr>
              <a:t>desmethylselegiline</a:t>
            </a:r>
            <a:r>
              <a:rPr lang="en-US" sz="2800" dirty="0">
                <a:solidFill>
                  <a:srgbClr val="FF0000"/>
                </a:solidFill>
              </a:rPr>
              <a:t>, Which is  </a:t>
            </a:r>
            <a:r>
              <a:rPr lang="en-US" sz="2800" b="1" dirty="0" err="1">
                <a:solidFill>
                  <a:srgbClr val="FF0000"/>
                </a:solidFill>
              </a:rPr>
              <a:t>antiapoptotic</a:t>
            </a:r>
            <a:endParaRPr lang="en-US" sz="2800" dirty="0">
              <a:solidFill>
                <a:srgbClr val="FF0000"/>
              </a:solidFill>
              <a:latin typeface="Algerian" panose="04020705040A02060702" pitchFamily="82" charset="0"/>
            </a:endParaRPr>
          </a:p>
        </p:txBody>
      </p:sp>
      <p:sp>
        <p:nvSpPr>
          <p:cNvPr id="7" name="TextBox 6"/>
          <p:cNvSpPr txBox="1"/>
          <p:nvPr/>
        </p:nvSpPr>
        <p:spPr>
          <a:xfrm>
            <a:off x="255846" y="1219728"/>
            <a:ext cx="7726219" cy="144655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pPr>
              <a:buBlip>
                <a:blip r:embed="rId2"/>
              </a:buBlip>
            </a:pPr>
            <a:r>
              <a:rPr lang="en-US" sz="2800" dirty="0">
                <a:solidFill>
                  <a:srgbClr val="FF0000"/>
                </a:solidFill>
              </a:rPr>
              <a:t>It slows the progression of the disease by ↓the formation of  toxic </a:t>
            </a:r>
            <a:r>
              <a:rPr lang="en-US" sz="2800" b="1" dirty="0">
                <a:solidFill>
                  <a:srgbClr val="FF0000"/>
                </a:solidFill>
              </a:rPr>
              <a:t>free radicals</a:t>
            </a:r>
            <a:r>
              <a:rPr lang="en-US" sz="2800" dirty="0">
                <a:solidFill>
                  <a:srgbClr val="FF0000"/>
                </a:solidFill>
              </a:rPr>
              <a:t> produced during the metabolism of dopamine</a:t>
            </a:r>
            <a:r>
              <a:rPr lang="en-US" sz="3200" dirty="0"/>
              <a:t>.</a:t>
            </a:r>
          </a:p>
        </p:txBody>
      </p:sp>
      <p:pic>
        <p:nvPicPr>
          <p:cNvPr id="3" name="Picture 2"/>
          <p:cNvPicPr>
            <a:picLocks noChangeAspect="1"/>
          </p:cNvPicPr>
          <p:nvPr/>
        </p:nvPicPr>
        <p:blipFill>
          <a:blip r:embed="rId3"/>
          <a:stretch>
            <a:fillRect/>
          </a:stretch>
        </p:blipFill>
        <p:spPr>
          <a:xfrm>
            <a:off x="9476509" y="2133600"/>
            <a:ext cx="2417600" cy="4538791"/>
          </a:xfrm>
          <a:prstGeom prst="rect">
            <a:avLst/>
          </a:prstGeom>
        </p:spPr>
      </p:pic>
      <p:pic>
        <p:nvPicPr>
          <p:cNvPr id="8" name="Picture 3"/>
          <p:cNvPicPr>
            <a:picLocks noChangeAspect="1" noChangeArrowheads="1"/>
          </p:cNvPicPr>
          <p:nvPr/>
        </p:nvPicPr>
        <p:blipFill>
          <a:blip r:embed="rId4"/>
          <a:srcRect/>
          <a:stretch>
            <a:fillRect/>
          </a:stretch>
        </p:blipFill>
        <p:spPr bwMode="auto">
          <a:xfrm>
            <a:off x="263433" y="2819400"/>
            <a:ext cx="7587343" cy="3006634"/>
          </a:xfrm>
          <a:prstGeom prst="rect">
            <a:avLst/>
          </a:prstGeom>
          <a:noFill/>
          <a:ln w="9525">
            <a:noFill/>
            <a:miter lim="800000"/>
            <a:headEnd/>
            <a:tailEnd/>
          </a:ln>
        </p:spPr>
      </p:pic>
      <p:sp>
        <p:nvSpPr>
          <p:cNvPr id="9" name="TextBox 8"/>
          <p:cNvSpPr txBox="1"/>
          <p:nvPr/>
        </p:nvSpPr>
        <p:spPr>
          <a:xfrm>
            <a:off x="1379911" y="156754"/>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b="1" dirty="0" err="1">
                <a:solidFill>
                  <a:srgbClr val="FF0066"/>
                </a:solidFill>
                <a:latin typeface="Algerian" panose="04020705040A02060702" pitchFamily="82" charset="0"/>
              </a:rPr>
              <a:t>Selegiline</a:t>
            </a:r>
            <a:r>
              <a:rPr lang="en-US" sz="3200" b="1" dirty="0">
                <a:solidFill>
                  <a:srgbClr val="FF0066"/>
                </a:solidFill>
                <a:latin typeface="Algerian" panose="04020705040A02060702" pitchFamily="82" charset="0"/>
              </a:rPr>
              <a:t>, </a:t>
            </a:r>
            <a:r>
              <a:rPr lang="en-US" sz="3200" b="1" dirty="0" err="1">
                <a:solidFill>
                  <a:srgbClr val="FF0066"/>
                </a:solidFill>
                <a:latin typeface="Algerian" panose="04020705040A02060702" pitchFamily="82" charset="0"/>
              </a:rPr>
              <a:t>rasagiline</a:t>
            </a:r>
            <a:endParaRPr lang="en-US" sz="32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52130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par>
                                <p:cTn id="15" presetID="25"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1865" y="2879503"/>
            <a:ext cx="580967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May cause insomnia when taken later during the day</a:t>
            </a:r>
            <a:endParaRPr lang="en-US" sz="2800" dirty="0">
              <a:solidFill>
                <a:srgbClr val="FF0000"/>
              </a:solidFill>
              <a:latin typeface="Algerian" panose="04020705040A02060702" pitchFamily="82" charset="0"/>
            </a:endParaRPr>
          </a:p>
        </p:txBody>
      </p:sp>
      <p:sp>
        <p:nvSpPr>
          <p:cNvPr id="6" name="TextBox 5"/>
          <p:cNvSpPr txBox="1"/>
          <p:nvPr/>
        </p:nvSpPr>
        <p:spPr>
          <a:xfrm>
            <a:off x="457991" y="2179060"/>
            <a:ext cx="580967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At higher doses may  inhibit MAO-A</a:t>
            </a:r>
            <a:endParaRPr lang="en-US" sz="2800" dirty="0">
              <a:solidFill>
                <a:srgbClr val="FF0000"/>
              </a:solidFill>
              <a:latin typeface="Algerian" panose="04020705040A02060702" pitchFamily="82" charset="0"/>
            </a:endParaRPr>
          </a:p>
        </p:txBody>
      </p:sp>
      <p:sp>
        <p:nvSpPr>
          <p:cNvPr id="7" name="TextBox 6"/>
          <p:cNvSpPr txBox="1"/>
          <p:nvPr/>
        </p:nvSpPr>
        <p:spPr>
          <a:xfrm>
            <a:off x="417484" y="1284636"/>
            <a:ext cx="1861128"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dirty="0" err="1">
                <a:solidFill>
                  <a:srgbClr val="FF0000"/>
                </a:solidFill>
                <a:latin typeface="Algerian" panose="04020705040A02060702" pitchFamily="82" charset="0"/>
              </a:rPr>
              <a:t>adrs</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457990" y="4710018"/>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contraindications</a:t>
            </a:r>
            <a:endParaRPr lang="en-US" sz="3200" dirty="0">
              <a:solidFill>
                <a:srgbClr val="FF0000"/>
              </a:solidFill>
              <a:latin typeface="Algerian" panose="04020705040A02060702" pitchFamily="82" charset="0"/>
            </a:endParaRPr>
          </a:p>
        </p:txBody>
      </p:sp>
      <p:sp>
        <p:nvSpPr>
          <p:cNvPr id="9" name="TextBox 8"/>
          <p:cNvSpPr txBox="1"/>
          <p:nvPr/>
        </p:nvSpPr>
        <p:spPr>
          <a:xfrm>
            <a:off x="471054" y="5597237"/>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Should not be co administered with TCA, </a:t>
            </a:r>
            <a:r>
              <a:rPr lang="en-US" sz="2800" dirty="0" err="1">
                <a:solidFill>
                  <a:srgbClr val="FF0000"/>
                </a:solidFill>
              </a:rPr>
              <a:t>meperidine</a:t>
            </a:r>
            <a:r>
              <a:rPr lang="en-US" sz="2800" dirty="0">
                <a:solidFill>
                  <a:srgbClr val="FF0000"/>
                </a:solidFill>
              </a:rPr>
              <a:t> or SSRIs</a:t>
            </a:r>
            <a:endParaRPr lang="en-US" sz="2800" dirty="0">
              <a:solidFill>
                <a:srgbClr val="FF0000"/>
              </a:solidFill>
              <a:latin typeface="Algerian" panose="04020705040A02060702" pitchFamily="82" charset="0"/>
            </a:endParaRPr>
          </a:p>
        </p:txBody>
      </p:sp>
      <p:sp>
        <p:nvSpPr>
          <p:cNvPr id="10" name="TextBox 9"/>
          <p:cNvSpPr txBox="1"/>
          <p:nvPr/>
        </p:nvSpPr>
        <p:spPr>
          <a:xfrm>
            <a:off x="457990" y="4014315"/>
            <a:ext cx="5809674"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May ↑the adverse effects of levodopa</a:t>
            </a:r>
            <a:endParaRPr lang="en-US" sz="2800" dirty="0">
              <a:solidFill>
                <a:srgbClr val="FF0000"/>
              </a:solidFill>
              <a:latin typeface="Algerian" panose="04020705040A02060702" pitchFamily="82" charset="0"/>
            </a:endParaRPr>
          </a:p>
        </p:txBody>
      </p:sp>
      <p:sp>
        <p:nvSpPr>
          <p:cNvPr id="11" name="TextBox 10"/>
          <p:cNvSpPr txBox="1"/>
          <p:nvPr/>
        </p:nvSpPr>
        <p:spPr>
          <a:xfrm>
            <a:off x="1824048" y="247016"/>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b="1" dirty="0" err="1">
                <a:solidFill>
                  <a:srgbClr val="FF0066"/>
                </a:solidFill>
                <a:latin typeface="Algerian" panose="04020705040A02060702" pitchFamily="82" charset="0"/>
              </a:rPr>
              <a:t>Selegiline</a:t>
            </a:r>
            <a:endParaRPr lang="en-US" sz="32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369418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6" dur="1000" fill="hold"/>
                                        <p:tgtEl>
                                          <p:spTgt spid="8"/>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8" dur="1000" fill="hold"/>
                                        <p:tgtEl>
                                          <p:spTgt spid="9"/>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3357" y="3110252"/>
            <a:ext cx="7439891"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i="1" dirty="0">
                <a:solidFill>
                  <a:srgbClr val="FF0000"/>
                </a:solidFill>
              </a:rPr>
              <a:t>Modest efficacy, used during the early stages of the disease or as an adjunct to levodopa</a:t>
            </a:r>
            <a:endParaRPr lang="en-US" sz="2800" dirty="0">
              <a:solidFill>
                <a:srgbClr val="FF0000"/>
              </a:solidFill>
              <a:latin typeface="Algerian" panose="04020705040A02060702" pitchFamily="82" charset="0"/>
            </a:endParaRPr>
          </a:p>
        </p:txBody>
      </p:sp>
      <p:sp>
        <p:nvSpPr>
          <p:cNvPr id="6" name="TextBox 5"/>
          <p:cNvSpPr txBox="1"/>
          <p:nvPr/>
        </p:nvSpPr>
        <p:spPr>
          <a:xfrm>
            <a:off x="368135" y="1716362"/>
            <a:ext cx="8506691"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Efficacy is due to blockade of muscarinic receptors in the striatum</a:t>
            </a:r>
            <a:endParaRPr lang="en-US" sz="2800" dirty="0">
              <a:solidFill>
                <a:srgbClr val="FF0000"/>
              </a:solidFill>
              <a:latin typeface="Algerian" panose="04020705040A02060702" pitchFamily="82" charset="0"/>
            </a:endParaRPr>
          </a:p>
        </p:txBody>
      </p:sp>
      <p:sp>
        <p:nvSpPr>
          <p:cNvPr id="7" name="TextBox 6"/>
          <p:cNvSpPr txBox="1"/>
          <p:nvPr/>
        </p:nvSpPr>
        <p:spPr>
          <a:xfrm>
            <a:off x="1574799" y="331275"/>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b="1" u="sng" dirty="0">
                <a:solidFill>
                  <a:srgbClr val="FF0000"/>
                </a:solidFill>
                <a:latin typeface="Algerian" panose="04020705040A02060702" pitchFamily="82" charset="0"/>
              </a:rPr>
              <a:t>Anticholinergic Drugs</a:t>
            </a: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9" name="TextBox 8"/>
          <p:cNvSpPr txBox="1"/>
          <p:nvPr/>
        </p:nvSpPr>
        <p:spPr>
          <a:xfrm>
            <a:off x="405608" y="5745798"/>
            <a:ext cx="5398656"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e.g. </a:t>
            </a:r>
            <a:r>
              <a:rPr lang="en-US" sz="2800" b="1" dirty="0" err="1">
                <a:solidFill>
                  <a:srgbClr val="FF0000"/>
                </a:solidFill>
              </a:rPr>
              <a:t>Benztropine</a:t>
            </a:r>
            <a:r>
              <a:rPr lang="en-US" sz="2800" b="1" dirty="0">
                <a:solidFill>
                  <a:srgbClr val="FF0000"/>
                </a:solidFill>
              </a:rPr>
              <a:t>, </a:t>
            </a:r>
            <a:r>
              <a:rPr lang="en-US" sz="2800" b="1" dirty="0" err="1">
                <a:solidFill>
                  <a:srgbClr val="FF0000"/>
                </a:solidFill>
              </a:rPr>
              <a:t>Trihexyphenidyl</a:t>
            </a:r>
            <a:r>
              <a:rPr lang="en-US" sz="2800" b="1" dirty="0">
                <a:solidFill>
                  <a:srgbClr val="FF0000"/>
                </a:solidFill>
              </a:rPr>
              <a:t>.</a:t>
            </a:r>
          </a:p>
        </p:txBody>
      </p:sp>
      <p:sp>
        <p:nvSpPr>
          <p:cNvPr id="10" name="TextBox 9"/>
          <p:cNvSpPr txBox="1"/>
          <p:nvPr/>
        </p:nvSpPr>
        <p:spPr>
          <a:xfrm>
            <a:off x="366419" y="4454982"/>
            <a:ext cx="6747165"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Anticholinergics</a:t>
            </a:r>
            <a:r>
              <a:rPr lang="en-US" sz="2800" dirty="0">
                <a:solidFill>
                  <a:srgbClr val="FF0000"/>
                </a:solidFill>
              </a:rPr>
              <a:t> can provide benefit in drug- induced parkinsonism</a:t>
            </a:r>
            <a:endParaRPr lang="en-US" sz="28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354194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6" dur="1000" fill="hold"/>
                                        <p:tgtEl>
                                          <p:spTgt spid="9"/>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14036" y="4479637"/>
            <a:ext cx="7906328"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Trihexyphenidyl</a:t>
            </a:r>
            <a:r>
              <a:rPr lang="en-US" sz="2800" dirty="0">
                <a:solidFill>
                  <a:srgbClr val="FF0000"/>
                </a:solidFill>
              </a:rPr>
              <a:t> may cause withdrawal symptoms in patients receiving large doses.</a:t>
            </a:r>
            <a:endParaRPr lang="en-US" sz="3200" dirty="0">
              <a:solidFill>
                <a:srgbClr val="FF0000"/>
              </a:solidFill>
              <a:latin typeface="Algerian" panose="04020705040A02060702" pitchFamily="82" charset="0"/>
            </a:endParaRPr>
          </a:p>
        </p:txBody>
      </p:sp>
      <p:sp>
        <p:nvSpPr>
          <p:cNvPr id="5" name="TextBox 4"/>
          <p:cNvSpPr txBox="1"/>
          <p:nvPr/>
        </p:nvSpPr>
        <p:spPr>
          <a:xfrm>
            <a:off x="305459" y="3346845"/>
            <a:ext cx="8091055"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Confusion, delirium, and hallucinations may occur at higher doses</a:t>
            </a:r>
            <a:endParaRPr lang="en-US" sz="2800" dirty="0">
              <a:solidFill>
                <a:srgbClr val="FF0000"/>
              </a:solidFill>
              <a:latin typeface="Algerian" panose="04020705040A02060702" pitchFamily="82" charset="0"/>
            </a:endParaRPr>
          </a:p>
        </p:txBody>
      </p:sp>
      <p:sp>
        <p:nvSpPr>
          <p:cNvPr id="6" name="TextBox 5"/>
          <p:cNvSpPr txBox="1"/>
          <p:nvPr/>
        </p:nvSpPr>
        <p:spPr>
          <a:xfrm>
            <a:off x="331585" y="2531901"/>
            <a:ext cx="8820728"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Cycloplegia</a:t>
            </a:r>
            <a:r>
              <a:rPr lang="en-US" sz="2800" dirty="0">
                <a:solidFill>
                  <a:srgbClr val="FF0000"/>
                </a:solidFill>
              </a:rPr>
              <a:t>, dry mouth, urinary retention, and constipation</a:t>
            </a:r>
            <a:endParaRPr lang="en-US" sz="2800" dirty="0">
              <a:solidFill>
                <a:srgbClr val="FF0000"/>
              </a:solidFill>
              <a:latin typeface="Algerian" panose="04020705040A02060702" pitchFamily="82" charset="0"/>
            </a:endParaRPr>
          </a:p>
        </p:txBody>
      </p:sp>
      <p:sp>
        <p:nvSpPr>
          <p:cNvPr id="7" name="TextBox 6"/>
          <p:cNvSpPr txBox="1"/>
          <p:nvPr/>
        </p:nvSpPr>
        <p:spPr>
          <a:xfrm>
            <a:off x="1981200" y="644812"/>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err="1">
                <a:solidFill>
                  <a:srgbClr val="FF0000"/>
                </a:solidFill>
                <a:latin typeface="Algerian" panose="04020705040A02060702" pitchFamily="82" charset="0"/>
              </a:rPr>
              <a:t>adrs</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pic>
        <p:nvPicPr>
          <p:cNvPr id="1026" name="Picture 2"/>
          <p:cNvPicPr>
            <a:picLocks noChangeAspect="1" noChangeArrowheads="1"/>
          </p:cNvPicPr>
          <p:nvPr/>
        </p:nvPicPr>
        <p:blipFill>
          <a:blip r:embed="rId3"/>
          <a:srcRect/>
          <a:stretch>
            <a:fillRect/>
          </a:stretch>
        </p:blipFill>
        <p:spPr bwMode="auto">
          <a:xfrm>
            <a:off x="169817" y="2416630"/>
            <a:ext cx="9000309" cy="3004456"/>
          </a:xfrm>
          <a:prstGeom prst="rect">
            <a:avLst/>
          </a:prstGeom>
          <a:noFill/>
          <a:ln w="9525">
            <a:noFill/>
            <a:miter lim="800000"/>
            <a:headEnd/>
            <a:tailEnd/>
          </a:ln>
        </p:spPr>
      </p:pic>
    </p:spTree>
    <p:extLst>
      <p:ext uri="{BB962C8B-B14F-4D97-AF65-F5344CB8AC3E}">
        <p14:creationId xmlns:p14="http://schemas.microsoft.com/office/powerpoint/2010/main" val="74023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4" dur="1000" fill="hold"/>
                                        <p:tgtEl>
                                          <p:spTgt spid="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 calcmode="lin" valueType="num">
                                      <p:cBhvr>
                                        <p:cTn id="43"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46" dur="1000" fill="hold"/>
                                        <p:tgtEl>
                                          <p:spTgt spid="102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xfrm>
            <a:off x="304800" y="1066800"/>
            <a:ext cx="7620000" cy="5791200"/>
          </a:xfrm>
        </p:spPr>
        <p:txBody>
          <a:bodyPr/>
          <a:lstStyle/>
          <a:p>
            <a:pPr eaLnBrk="1" hangingPunct="1">
              <a:lnSpc>
                <a:spcPct val="80000"/>
              </a:lnSpc>
              <a:buFontTx/>
              <a:buBlip>
                <a:blip r:embed="rId3"/>
              </a:buBlip>
            </a:pPr>
            <a:endParaRPr lang="en-US" sz="2800"/>
          </a:p>
          <a:p>
            <a:pPr eaLnBrk="1" hangingPunct="1">
              <a:lnSpc>
                <a:spcPct val="80000"/>
              </a:lnSpc>
              <a:buFontTx/>
              <a:buNone/>
            </a:pPr>
            <a:endParaRPr lang="en-US" sz="2800"/>
          </a:p>
        </p:txBody>
      </p:sp>
      <p:sp>
        <p:nvSpPr>
          <p:cNvPr id="36867" name="AutoShape 3" descr="VIP_Ambulance"/>
          <p:cNvSpPr>
            <a:spLocks noChangeAspect="1" noChangeArrowheads="1"/>
          </p:cNvSpPr>
          <p:nvPr/>
        </p:nvSpPr>
        <p:spPr bwMode="auto">
          <a:xfrm>
            <a:off x="11866034" y="46038"/>
            <a:ext cx="6337300" cy="3810000"/>
          </a:xfrm>
          <a:prstGeom prst="rect">
            <a:avLst/>
          </a:prstGeom>
          <a:noFill/>
          <a:ln w="9525">
            <a:noFill/>
            <a:miter lim="800000"/>
            <a:headEnd/>
            <a:tailEnd/>
          </a:ln>
        </p:spPr>
        <p:txBody>
          <a:bodyPr/>
          <a:lstStyle/>
          <a:p>
            <a:endParaRPr lang="en-US"/>
          </a:p>
        </p:txBody>
      </p:sp>
      <p:pic>
        <p:nvPicPr>
          <p:cNvPr id="36868" name="Picture 4" descr="VIP_Ambulance"/>
          <p:cNvPicPr>
            <a:picLocks noChangeAspect="1" noChangeArrowheads="1"/>
          </p:cNvPicPr>
          <p:nvPr/>
        </p:nvPicPr>
        <p:blipFill>
          <a:blip r:embed="rId4"/>
          <a:srcRect/>
          <a:stretch>
            <a:fillRect/>
          </a:stretch>
        </p:blipFill>
        <p:spPr bwMode="auto">
          <a:xfrm>
            <a:off x="8921810" y="182880"/>
            <a:ext cx="3004579" cy="2484120"/>
          </a:xfrm>
          <a:prstGeom prst="rect">
            <a:avLst/>
          </a:prstGeom>
          <a:noFill/>
          <a:ln w="9525">
            <a:noFill/>
            <a:miter lim="800000"/>
            <a:headEnd/>
            <a:tailEnd/>
          </a:ln>
        </p:spPr>
      </p:pic>
      <p:pic>
        <p:nvPicPr>
          <p:cNvPr id="36869" name="Picture 5" descr="Ambulance_Stretcher"/>
          <p:cNvPicPr>
            <a:picLocks noChangeAspect="1" noChangeArrowheads="1"/>
          </p:cNvPicPr>
          <p:nvPr/>
        </p:nvPicPr>
        <p:blipFill>
          <a:blip r:embed="rId5"/>
          <a:srcRect/>
          <a:stretch>
            <a:fillRect/>
          </a:stretch>
        </p:blipFill>
        <p:spPr bwMode="auto">
          <a:xfrm>
            <a:off x="9392195" y="3068638"/>
            <a:ext cx="2599508" cy="2514600"/>
          </a:xfrm>
          <a:prstGeom prst="rect">
            <a:avLst/>
          </a:prstGeom>
          <a:noFill/>
          <a:ln w="9525">
            <a:noFill/>
            <a:miter lim="800000"/>
            <a:headEnd/>
            <a:tailEnd/>
          </a:ln>
        </p:spPr>
      </p:pic>
      <p:sp>
        <p:nvSpPr>
          <p:cNvPr id="36870" name="WordArt 6"/>
          <p:cNvSpPr>
            <a:spLocks noChangeArrowheads="1" noChangeShapeType="1" noTextEdit="1"/>
          </p:cNvSpPr>
          <p:nvPr/>
        </p:nvSpPr>
        <p:spPr bwMode="auto">
          <a:xfrm rot="248677">
            <a:off x="711200" y="228601"/>
            <a:ext cx="4876800" cy="874713"/>
          </a:xfrm>
          <a:prstGeom prst="rect">
            <a:avLst/>
          </a:prstGeom>
        </p:spPr>
        <p:txBody>
          <a:bodyPr wrap="none" fromWordArt="1">
            <a:prstTxWarp prst="textCascadeUp">
              <a:avLst>
                <a:gd name="adj" fmla="val 44444"/>
              </a:avLst>
            </a:prstTxWarp>
            <a:scene3d>
              <a:camera prst="legacyPerspectiveFront">
                <a:rot lat="20519990" lon="1080000" rev="0"/>
              </a:camera>
              <a:lightRig rig="legacyHarsh2" dir="b"/>
            </a:scene3d>
            <a:sp3d extrusionH="430200" prstMaterial="legacyMatte">
              <a:extrusionClr>
                <a:srgbClr val="FF6600"/>
              </a:extrusionClr>
            </a:sp3d>
          </a:bodyPr>
          <a:lstStyle/>
          <a:p>
            <a:pPr algn="ctr" rtl="0"/>
            <a:r>
              <a:rPr lang="en-US" sz="3600" kern="10">
                <a:ln w="9525">
                  <a:round/>
                  <a:headEnd/>
                  <a:tailEnd/>
                </a:ln>
                <a:gradFill rotWithShape="1">
                  <a:gsLst>
                    <a:gs pos="0">
                      <a:srgbClr val="FFE701"/>
                    </a:gs>
                    <a:gs pos="100000">
                      <a:srgbClr val="FE3E02"/>
                    </a:gs>
                  </a:gsLst>
                  <a:lin ang="5100000" scaled="1"/>
                </a:gradFill>
                <a:latin typeface="Impact"/>
              </a:rPr>
              <a:t>Case</a:t>
            </a:r>
          </a:p>
        </p:txBody>
      </p:sp>
      <p:sp>
        <p:nvSpPr>
          <p:cNvPr id="36871" name="Rectangle 7"/>
          <p:cNvSpPr>
            <a:spLocks noChangeArrowheads="1"/>
          </p:cNvSpPr>
          <p:nvPr/>
        </p:nvSpPr>
        <p:spPr bwMode="auto">
          <a:xfrm>
            <a:off x="248194" y="1268413"/>
            <a:ext cx="9200606" cy="5693866"/>
          </a:xfrm>
          <a:prstGeom prst="rect">
            <a:avLst/>
          </a:prstGeom>
          <a:noFill/>
          <a:ln w="9525">
            <a:noFill/>
            <a:miter lim="800000"/>
            <a:headEnd/>
            <a:tailEnd/>
          </a:ln>
        </p:spPr>
        <p:txBody>
          <a:bodyPr wrap="square">
            <a:spAutoFit/>
          </a:bodyPr>
          <a:lstStyle/>
          <a:p>
            <a:pPr algn="l" rtl="0"/>
            <a:r>
              <a:rPr lang="en-US" sz="2800" dirty="0"/>
              <a:t>M. S. is a 60-year old architect who designs buildings. His drawings are very detailed and they must be drawn to a specific scale. During the past month he has developed a slight tremor in his right hand that causes some embarrassment but does not interfere with function. He has, however, noticed that his writing and drawing have gotten much smaller, causing problems with his work. His primary care physician has referred him to a neurologist for evaluation. On examination, the neurologist notes some motor rigidity in the right arm. He also observes a slight slowing in the patient’s walk and a reduction in the swing of his arms as he walks. What is the diagnosis, and how should the patient be treated?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71454" y="752764"/>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Drugs in parkinsonism</a:t>
            </a:r>
            <a:endParaRPr lang="en-US" sz="3200" dirty="0">
              <a:solidFill>
                <a:srgbClr val="FF0000"/>
              </a:solidFill>
              <a:latin typeface="Algerian" panose="04020705040A02060702" pitchFamily="82" charset="0"/>
            </a:endParaRPr>
          </a:p>
        </p:txBody>
      </p:sp>
      <p:sp>
        <p:nvSpPr>
          <p:cNvPr id="6" name="TextBox 5"/>
          <p:cNvSpPr txBox="1"/>
          <p:nvPr/>
        </p:nvSpPr>
        <p:spPr>
          <a:xfrm>
            <a:off x="329671" y="3827167"/>
            <a:ext cx="5070763" cy="1815882"/>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pPr>
              <a:buBlip>
                <a:blip r:embed="rId2"/>
              </a:buBlip>
            </a:pPr>
            <a:r>
              <a:rPr lang="en-US" sz="2800" dirty="0">
                <a:solidFill>
                  <a:srgbClr val="FF0000"/>
                </a:solidFill>
              </a:rPr>
              <a:t>Tremor at rest</a:t>
            </a:r>
          </a:p>
          <a:p>
            <a:pPr>
              <a:buBlip>
                <a:blip r:embed="rId2"/>
              </a:buBlip>
            </a:pPr>
            <a:r>
              <a:rPr lang="en-US" sz="2800" dirty="0">
                <a:solidFill>
                  <a:srgbClr val="FF0000"/>
                </a:solidFill>
              </a:rPr>
              <a:t>Muscle rigidity</a:t>
            </a:r>
          </a:p>
          <a:p>
            <a:pPr>
              <a:buBlip>
                <a:blip r:embed="rId2"/>
              </a:buBlip>
            </a:pPr>
            <a:r>
              <a:rPr lang="en-US" sz="2800" dirty="0" err="1">
                <a:solidFill>
                  <a:srgbClr val="FF0000"/>
                </a:solidFill>
              </a:rPr>
              <a:t>Hypokinesia</a:t>
            </a:r>
            <a:endParaRPr lang="en-US" sz="2800" dirty="0">
              <a:solidFill>
                <a:srgbClr val="FF0000"/>
              </a:solidFill>
            </a:endParaRPr>
          </a:p>
          <a:p>
            <a:pPr>
              <a:buBlip>
                <a:blip r:embed="rId2"/>
              </a:buBlip>
            </a:pPr>
            <a:r>
              <a:rPr lang="en-US" sz="2800" dirty="0">
                <a:solidFill>
                  <a:srgbClr val="FF0000"/>
                </a:solidFill>
              </a:rPr>
              <a:t>Postural instability</a:t>
            </a:r>
            <a:endParaRPr lang="en-US" sz="3200" dirty="0">
              <a:solidFill>
                <a:srgbClr val="FF0000"/>
              </a:solidFill>
              <a:latin typeface="Algerian" panose="04020705040A02060702" pitchFamily="82" charset="0"/>
            </a:endParaRPr>
          </a:p>
        </p:txBody>
      </p:sp>
      <p:sp>
        <p:nvSpPr>
          <p:cNvPr id="7" name="TextBox 6"/>
          <p:cNvSpPr txBox="1"/>
          <p:nvPr/>
        </p:nvSpPr>
        <p:spPr>
          <a:xfrm>
            <a:off x="329671" y="2104221"/>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 progressive disorder that occur mainly in the elderly</a:t>
            </a:r>
            <a:endParaRPr lang="en-US" sz="2800" dirty="0">
              <a:solidFill>
                <a:srgbClr val="FF0000"/>
              </a:solidFill>
              <a:latin typeface="Algerian" panose="04020705040A02060702" pitchFamily="82" charset="0"/>
            </a:endParaRPr>
          </a:p>
        </p:txBody>
      </p:sp>
      <p:pic>
        <p:nvPicPr>
          <p:cNvPr id="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9817" y="2104221"/>
            <a:ext cx="3048000" cy="441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p:cNvPicPr>
            <a:picLocks noChangeAspect="1" noChangeArrowheads="1"/>
          </p:cNvPicPr>
          <p:nvPr/>
        </p:nvPicPr>
        <p:blipFill>
          <a:blip r:embed="rId4"/>
          <a:srcRect/>
          <a:stretch>
            <a:fillRect/>
          </a:stretch>
        </p:blipFill>
        <p:spPr bwMode="auto">
          <a:xfrm>
            <a:off x="6198870" y="197030"/>
            <a:ext cx="5829300" cy="6478089"/>
          </a:xfrm>
          <a:prstGeom prst="rect">
            <a:avLst/>
          </a:prstGeom>
          <a:noFill/>
          <a:ln w="9525">
            <a:noFill/>
            <a:miter lim="800000"/>
            <a:headEnd/>
            <a:tailEnd/>
          </a:ln>
        </p:spPr>
      </p:pic>
    </p:spTree>
    <p:extLst>
      <p:ext uri="{BB962C8B-B14F-4D97-AF65-F5344CB8AC3E}">
        <p14:creationId xmlns:p14="http://schemas.microsoft.com/office/powerpoint/2010/main" val="2548791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2" dur="1000" fill="hold"/>
                                        <p:tgtEl>
                                          <p:spTgt spid="102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04800" y="152400"/>
            <a:ext cx="4318000" cy="6553200"/>
            <a:chOff x="0" y="0"/>
            <a:chExt cx="2016" cy="4320"/>
          </a:xfrm>
        </p:grpSpPr>
        <p:sp>
          <p:nvSpPr>
            <p:cNvPr id="34826" name="Rectangle 3"/>
            <p:cNvSpPr>
              <a:spLocks noChangeArrowheads="1"/>
            </p:cNvSpPr>
            <p:nvPr/>
          </p:nvSpPr>
          <p:spPr bwMode="auto">
            <a:xfrm>
              <a:off x="0" y="0"/>
              <a:ext cx="480" cy="4320"/>
            </a:xfrm>
            <a:prstGeom prst="rect">
              <a:avLst/>
            </a:prstGeom>
            <a:solidFill>
              <a:srgbClr val="99CC99"/>
            </a:solidFill>
            <a:ln w="9525">
              <a:noFill/>
              <a:miter lim="800000"/>
              <a:headEnd/>
              <a:tailEnd/>
            </a:ln>
          </p:spPr>
          <p:txBody>
            <a:bodyPr wrap="none" anchor="ctr"/>
            <a:lstStyle/>
            <a:p>
              <a:endParaRPr lang="en-US"/>
            </a:p>
          </p:txBody>
        </p:sp>
        <p:sp>
          <p:nvSpPr>
            <p:cNvPr id="34827" name="Rectangle 4"/>
            <p:cNvSpPr>
              <a:spLocks noChangeArrowheads="1"/>
            </p:cNvSpPr>
            <p:nvPr/>
          </p:nvSpPr>
          <p:spPr bwMode="auto">
            <a:xfrm>
              <a:off x="432" y="0"/>
              <a:ext cx="1584" cy="672"/>
            </a:xfrm>
            <a:prstGeom prst="rect">
              <a:avLst/>
            </a:prstGeom>
            <a:solidFill>
              <a:srgbClr val="99CC99"/>
            </a:solidFill>
            <a:ln w="9525">
              <a:noFill/>
              <a:miter lim="800000"/>
              <a:headEnd/>
              <a:tailEnd/>
            </a:ln>
          </p:spPr>
          <p:txBody>
            <a:bodyPr wrap="none" anchor="ctr"/>
            <a:lstStyle/>
            <a:p>
              <a:endParaRPr lang="en-US"/>
            </a:p>
          </p:txBody>
        </p:sp>
      </p:grpSp>
      <p:sp>
        <p:nvSpPr>
          <p:cNvPr id="34819" name="AutoShape 5"/>
          <p:cNvSpPr>
            <a:spLocks noChangeArrowheads="1"/>
          </p:cNvSpPr>
          <p:nvPr/>
        </p:nvSpPr>
        <p:spPr bwMode="auto">
          <a:xfrm>
            <a:off x="1371600" y="914400"/>
            <a:ext cx="6807200" cy="609600"/>
          </a:xfrm>
          <a:prstGeom prst="roundRect">
            <a:avLst>
              <a:gd name="adj" fmla="val 50000"/>
            </a:avLst>
          </a:prstGeom>
          <a:solidFill>
            <a:schemeClr val="bg1"/>
          </a:solidFill>
          <a:ln w="9525">
            <a:noFill/>
            <a:round/>
            <a:headEnd/>
            <a:tailEnd/>
          </a:ln>
        </p:spPr>
        <p:txBody>
          <a:bodyPr wrap="none" anchor="ctr"/>
          <a:lstStyle/>
          <a:p>
            <a:endParaRPr lang="en-US"/>
          </a:p>
        </p:txBody>
      </p:sp>
      <p:grpSp>
        <p:nvGrpSpPr>
          <p:cNvPr id="3" name="Group 6"/>
          <p:cNvGrpSpPr>
            <a:grpSpLocks/>
          </p:cNvGrpSpPr>
          <p:nvPr/>
        </p:nvGrpSpPr>
        <p:grpSpPr bwMode="auto">
          <a:xfrm>
            <a:off x="1117600" y="1447800"/>
            <a:ext cx="9855200" cy="319088"/>
            <a:chOff x="144" y="1248"/>
            <a:chExt cx="4656" cy="201"/>
          </a:xfrm>
        </p:grpSpPr>
        <p:sp>
          <p:nvSpPr>
            <p:cNvPr id="34824" name="AutoShape 7"/>
            <p:cNvSpPr>
              <a:spLocks noChangeArrowheads="1"/>
            </p:cNvSpPr>
            <p:nvPr/>
          </p:nvSpPr>
          <p:spPr bwMode="auto">
            <a:xfrm>
              <a:off x="384" y="1248"/>
              <a:ext cx="4416" cy="200"/>
            </a:xfrm>
            <a:prstGeom prst="roundRect">
              <a:avLst>
                <a:gd name="adj" fmla="val 0"/>
              </a:avLst>
            </a:prstGeom>
            <a:solidFill>
              <a:srgbClr val="003366"/>
            </a:solidFill>
            <a:ln w="9525">
              <a:noFill/>
              <a:round/>
              <a:headEnd/>
              <a:tailEnd/>
            </a:ln>
          </p:spPr>
          <p:txBody>
            <a:bodyPr wrap="none" anchor="ctr"/>
            <a:lstStyle/>
            <a:p>
              <a:endParaRPr lang="en-US"/>
            </a:p>
          </p:txBody>
        </p:sp>
        <p:sp>
          <p:nvSpPr>
            <p:cNvPr id="34825" name="AutoShape 8"/>
            <p:cNvSpPr>
              <a:spLocks noChangeArrowheads="1"/>
            </p:cNvSpPr>
            <p:nvPr/>
          </p:nvSpPr>
          <p:spPr bwMode="auto">
            <a:xfrm flipH="1">
              <a:off x="144" y="1248"/>
              <a:ext cx="248" cy="201"/>
            </a:xfrm>
            <a:prstGeom prst="flowChartDelay">
              <a:avLst/>
            </a:prstGeom>
            <a:solidFill>
              <a:srgbClr val="003366"/>
            </a:solidFill>
            <a:ln w="9525">
              <a:noFill/>
              <a:miter lim="800000"/>
              <a:headEnd/>
              <a:tailEnd/>
            </a:ln>
          </p:spPr>
          <p:txBody>
            <a:bodyPr wrap="none" anchor="ctr"/>
            <a:lstStyle/>
            <a:p>
              <a:endParaRPr lang="en-US"/>
            </a:p>
          </p:txBody>
        </p:sp>
      </p:grpSp>
      <p:sp>
        <p:nvSpPr>
          <p:cNvPr id="34821" name="Rectangle 9"/>
          <p:cNvSpPr>
            <a:spLocks noChangeArrowheads="1"/>
          </p:cNvSpPr>
          <p:nvPr/>
        </p:nvSpPr>
        <p:spPr bwMode="auto">
          <a:xfrm>
            <a:off x="1404983" y="914400"/>
            <a:ext cx="10312400" cy="609600"/>
          </a:xfrm>
          <a:prstGeom prst="rect">
            <a:avLst/>
          </a:prstGeom>
          <a:solidFill>
            <a:srgbClr val="FFFFFF"/>
          </a:solidFill>
          <a:ln w="9525">
            <a:solidFill>
              <a:srgbClr val="000000"/>
            </a:solidFill>
            <a:miter lim="800000"/>
            <a:headEnd/>
            <a:tailEnd/>
          </a:ln>
        </p:spPr>
        <p:txBody>
          <a:bodyPr/>
          <a:lstStyle/>
          <a:p>
            <a:pPr algn="l">
              <a:lnSpc>
                <a:spcPct val="90000"/>
              </a:lnSpc>
            </a:pPr>
            <a:r>
              <a:rPr lang="en-US" sz="3600" b="1" dirty="0">
                <a:solidFill>
                  <a:schemeClr val="bg2">
                    <a:lumMod val="60000"/>
                    <a:lumOff val="40000"/>
                  </a:schemeClr>
                </a:solidFill>
              </a:rPr>
              <a:t>Quiz 1?</a:t>
            </a:r>
            <a:endParaRPr lang="en-US" sz="4400" dirty="0">
              <a:solidFill>
                <a:schemeClr val="bg2">
                  <a:lumMod val="60000"/>
                  <a:lumOff val="40000"/>
                </a:schemeClr>
              </a:solidFill>
            </a:endParaRPr>
          </a:p>
        </p:txBody>
      </p:sp>
      <p:sp>
        <p:nvSpPr>
          <p:cNvPr id="34822" name="Rectangle 10"/>
          <p:cNvSpPr>
            <a:spLocks noChangeArrowheads="1"/>
          </p:cNvSpPr>
          <p:nvPr/>
        </p:nvSpPr>
        <p:spPr bwMode="auto">
          <a:xfrm>
            <a:off x="1423851" y="2142309"/>
            <a:ext cx="7265066" cy="4545874"/>
          </a:xfrm>
          <a:prstGeom prst="rect">
            <a:avLst/>
          </a:prstGeom>
          <a:solidFill>
            <a:srgbClr val="FFFFFF"/>
          </a:solidFill>
          <a:ln w="9525">
            <a:solidFill>
              <a:srgbClr val="000000"/>
            </a:solidFill>
            <a:miter lim="800000"/>
            <a:headEnd/>
            <a:tailEnd/>
          </a:ln>
        </p:spPr>
        <p:txBody>
          <a:bodyPr/>
          <a:lstStyle/>
          <a:p>
            <a:pPr marL="342900" indent="-342900" algn="l" rtl="0">
              <a:spcBef>
                <a:spcPct val="20000"/>
              </a:spcBef>
              <a:buFontTx/>
              <a:buChar char="•"/>
            </a:pPr>
            <a:r>
              <a:rPr lang="en-US" sz="2800" b="1" dirty="0">
                <a:solidFill>
                  <a:srgbClr val="FF0000"/>
                </a:solidFill>
              </a:rPr>
              <a:t>Great caution must be exercised in the use of this drug in </a:t>
            </a:r>
            <a:r>
              <a:rPr lang="en-US" sz="2800" b="1" dirty="0" err="1">
                <a:solidFill>
                  <a:srgbClr val="FF0000"/>
                </a:solidFill>
              </a:rPr>
              <a:t>parkinsonian</a:t>
            </a:r>
            <a:r>
              <a:rPr lang="en-US" sz="2800" b="1" dirty="0">
                <a:solidFill>
                  <a:srgbClr val="FF0000"/>
                </a:solidFill>
              </a:rPr>
              <a:t> patients who have prostatic hypertrophy :-</a:t>
            </a:r>
          </a:p>
          <a:p>
            <a:pPr marL="342900" indent="-342900" algn="l" rtl="0">
              <a:spcBef>
                <a:spcPct val="20000"/>
              </a:spcBef>
              <a:buFontTx/>
              <a:buChar char="•"/>
            </a:pPr>
            <a:r>
              <a:rPr lang="en-US" sz="2800" b="1" dirty="0">
                <a:solidFill>
                  <a:srgbClr val="FF0000"/>
                </a:solidFill>
              </a:rPr>
              <a:t>     (A) </a:t>
            </a:r>
            <a:r>
              <a:rPr lang="en-US" sz="2800" b="1" dirty="0" err="1">
                <a:solidFill>
                  <a:srgbClr val="FF0000"/>
                </a:solidFill>
              </a:rPr>
              <a:t>Benztropine</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(B) </a:t>
            </a:r>
            <a:r>
              <a:rPr lang="en-US" sz="2800" b="1" dirty="0" err="1">
                <a:solidFill>
                  <a:srgbClr val="FF0000"/>
                </a:solidFill>
              </a:rPr>
              <a:t>Carbidopa</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(C) </a:t>
            </a:r>
            <a:r>
              <a:rPr lang="en-US" sz="2800" b="1" dirty="0" err="1">
                <a:solidFill>
                  <a:srgbClr val="FF0000"/>
                </a:solidFill>
              </a:rPr>
              <a:t>Levodopa</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(D) </a:t>
            </a:r>
            <a:r>
              <a:rPr lang="en-US" sz="2800" b="1" dirty="0" err="1">
                <a:solidFill>
                  <a:srgbClr val="FF0000"/>
                </a:solidFill>
              </a:rPr>
              <a:t>Bromocriptine</a:t>
            </a:r>
            <a:endParaRPr lang="en-US" sz="2800" b="1" dirty="0">
              <a:solidFill>
                <a:srgbClr val="FF0000"/>
              </a:solidFill>
            </a:endParaRPr>
          </a:p>
          <a:p>
            <a:pPr marL="342900" indent="-342900" algn="l" rtl="0">
              <a:spcBef>
                <a:spcPct val="20000"/>
              </a:spcBef>
              <a:buFontTx/>
              <a:buChar char="•"/>
            </a:pPr>
            <a:r>
              <a:rPr lang="en-US" sz="2800" b="1" dirty="0">
                <a:solidFill>
                  <a:srgbClr val="FF0000"/>
                </a:solidFill>
              </a:rPr>
              <a:t>     (E) </a:t>
            </a:r>
            <a:r>
              <a:rPr lang="en-US" sz="2800" b="1" dirty="0" err="1">
                <a:solidFill>
                  <a:srgbClr val="FF0000"/>
                </a:solidFill>
              </a:rPr>
              <a:t>Selegiline</a:t>
            </a:r>
            <a:r>
              <a:rPr lang="en-US" sz="2800" b="1" dirty="0">
                <a:solidFill>
                  <a:srgbClr val="FF0000"/>
                </a:solidFill>
              </a:rPr>
              <a:t> </a:t>
            </a:r>
          </a:p>
        </p:txBody>
      </p:sp>
      <p:pic>
        <p:nvPicPr>
          <p:cNvPr id="34823" name="Picture 11" descr="QUESTION"/>
          <p:cNvPicPr>
            <a:picLocks noChangeAspect="1" noChangeArrowheads="1"/>
          </p:cNvPicPr>
          <p:nvPr/>
        </p:nvPicPr>
        <p:blipFill>
          <a:blip r:embed="rId2"/>
          <a:srcRect/>
          <a:stretch>
            <a:fillRect/>
          </a:stretch>
        </p:blipFill>
        <p:spPr bwMode="auto">
          <a:xfrm>
            <a:off x="8784167" y="2420939"/>
            <a:ext cx="3168651" cy="410368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04800" y="152400"/>
            <a:ext cx="4318000" cy="6553200"/>
            <a:chOff x="0" y="0"/>
            <a:chExt cx="2016" cy="4320"/>
          </a:xfrm>
        </p:grpSpPr>
        <p:sp>
          <p:nvSpPr>
            <p:cNvPr id="35850" name="Rectangle 3"/>
            <p:cNvSpPr>
              <a:spLocks noChangeArrowheads="1"/>
            </p:cNvSpPr>
            <p:nvPr/>
          </p:nvSpPr>
          <p:spPr bwMode="auto">
            <a:xfrm>
              <a:off x="0" y="0"/>
              <a:ext cx="480" cy="4320"/>
            </a:xfrm>
            <a:prstGeom prst="rect">
              <a:avLst/>
            </a:prstGeom>
            <a:solidFill>
              <a:srgbClr val="99CC99"/>
            </a:solidFill>
            <a:ln w="9525">
              <a:noFill/>
              <a:miter lim="800000"/>
              <a:headEnd/>
              <a:tailEnd/>
            </a:ln>
          </p:spPr>
          <p:txBody>
            <a:bodyPr wrap="none" anchor="ctr"/>
            <a:lstStyle/>
            <a:p>
              <a:endParaRPr lang="en-US"/>
            </a:p>
          </p:txBody>
        </p:sp>
        <p:sp>
          <p:nvSpPr>
            <p:cNvPr id="35851" name="Rectangle 4"/>
            <p:cNvSpPr>
              <a:spLocks noChangeArrowheads="1"/>
            </p:cNvSpPr>
            <p:nvPr/>
          </p:nvSpPr>
          <p:spPr bwMode="auto">
            <a:xfrm>
              <a:off x="432" y="0"/>
              <a:ext cx="1584" cy="672"/>
            </a:xfrm>
            <a:prstGeom prst="rect">
              <a:avLst/>
            </a:prstGeom>
            <a:solidFill>
              <a:srgbClr val="99CC99"/>
            </a:solidFill>
            <a:ln w="9525">
              <a:noFill/>
              <a:miter lim="800000"/>
              <a:headEnd/>
              <a:tailEnd/>
            </a:ln>
          </p:spPr>
          <p:txBody>
            <a:bodyPr wrap="none" anchor="ctr"/>
            <a:lstStyle/>
            <a:p>
              <a:endParaRPr lang="en-US"/>
            </a:p>
          </p:txBody>
        </p:sp>
      </p:grpSp>
      <p:sp>
        <p:nvSpPr>
          <p:cNvPr id="35843" name="AutoShape 5"/>
          <p:cNvSpPr>
            <a:spLocks noChangeArrowheads="1"/>
          </p:cNvSpPr>
          <p:nvPr/>
        </p:nvSpPr>
        <p:spPr bwMode="auto">
          <a:xfrm>
            <a:off x="1371600" y="914400"/>
            <a:ext cx="6807200" cy="609600"/>
          </a:xfrm>
          <a:prstGeom prst="roundRect">
            <a:avLst>
              <a:gd name="adj" fmla="val 50000"/>
            </a:avLst>
          </a:prstGeom>
          <a:solidFill>
            <a:schemeClr val="bg1"/>
          </a:solidFill>
          <a:ln w="9525">
            <a:noFill/>
            <a:round/>
            <a:headEnd/>
            <a:tailEnd/>
          </a:ln>
        </p:spPr>
        <p:txBody>
          <a:bodyPr wrap="none" anchor="ctr"/>
          <a:lstStyle/>
          <a:p>
            <a:endParaRPr lang="en-US"/>
          </a:p>
        </p:txBody>
      </p:sp>
      <p:grpSp>
        <p:nvGrpSpPr>
          <p:cNvPr id="3" name="Group 6"/>
          <p:cNvGrpSpPr>
            <a:grpSpLocks/>
          </p:cNvGrpSpPr>
          <p:nvPr/>
        </p:nvGrpSpPr>
        <p:grpSpPr bwMode="auto">
          <a:xfrm>
            <a:off x="1117600" y="1371600"/>
            <a:ext cx="9855200" cy="319088"/>
            <a:chOff x="144" y="1248"/>
            <a:chExt cx="4656" cy="201"/>
          </a:xfrm>
        </p:grpSpPr>
        <p:sp>
          <p:nvSpPr>
            <p:cNvPr id="35848" name="AutoShape 7"/>
            <p:cNvSpPr>
              <a:spLocks noChangeArrowheads="1"/>
            </p:cNvSpPr>
            <p:nvPr/>
          </p:nvSpPr>
          <p:spPr bwMode="auto">
            <a:xfrm>
              <a:off x="384" y="1248"/>
              <a:ext cx="4416" cy="200"/>
            </a:xfrm>
            <a:prstGeom prst="roundRect">
              <a:avLst>
                <a:gd name="adj" fmla="val 0"/>
              </a:avLst>
            </a:prstGeom>
            <a:solidFill>
              <a:srgbClr val="003366"/>
            </a:solidFill>
            <a:ln w="9525">
              <a:noFill/>
              <a:round/>
              <a:headEnd/>
              <a:tailEnd/>
            </a:ln>
          </p:spPr>
          <p:txBody>
            <a:bodyPr wrap="none" anchor="ctr"/>
            <a:lstStyle/>
            <a:p>
              <a:endParaRPr lang="en-US"/>
            </a:p>
          </p:txBody>
        </p:sp>
        <p:sp>
          <p:nvSpPr>
            <p:cNvPr id="35849" name="AutoShape 8"/>
            <p:cNvSpPr>
              <a:spLocks noChangeArrowheads="1"/>
            </p:cNvSpPr>
            <p:nvPr/>
          </p:nvSpPr>
          <p:spPr bwMode="auto">
            <a:xfrm flipH="1">
              <a:off x="144" y="1248"/>
              <a:ext cx="248" cy="201"/>
            </a:xfrm>
            <a:prstGeom prst="flowChartDelay">
              <a:avLst/>
            </a:prstGeom>
            <a:solidFill>
              <a:srgbClr val="003366"/>
            </a:solidFill>
            <a:ln w="9525">
              <a:noFill/>
              <a:miter lim="800000"/>
              <a:headEnd/>
              <a:tailEnd/>
            </a:ln>
          </p:spPr>
          <p:txBody>
            <a:bodyPr wrap="none" anchor="ctr"/>
            <a:lstStyle/>
            <a:p>
              <a:endParaRPr lang="en-US"/>
            </a:p>
          </p:txBody>
        </p:sp>
      </p:grpSp>
      <p:sp>
        <p:nvSpPr>
          <p:cNvPr id="35845" name="Rectangle 9"/>
          <p:cNvSpPr>
            <a:spLocks noChangeArrowheads="1"/>
          </p:cNvSpPr>
          <p:nvPr/>
        </p:nvSpPr>
        <p:spPr bwMode="auto">
          <a:xfrm>
            <a:off x="1574800" y="914400"/>
            <a:ext cx="10312400" cy="457200"/>
          </a:xfrm>
          <a:prstGeom prst="rect">
            <a:avLst/>
          </a:prstGeom>
          <a:solidFill>
            <a:srgbClr val="FFFFFF"/>
          </a:solidFill>
          <a:ln w="9525">
            <a:solidFill>
              <a:srgbClr val="000000"/>
            </a:solidFill>
            <a:miter lim="800000"/>
            <a:headEnd/>
            <a:tailEnd/>
          </a:ln>
        </p:spPr>
        <p:txBody>
          <a:bodyPr/>
          <a:lstStyle/>
          <a:p>
            <a:pPr algn="l">
              <a:lnSpc>
                <a:spcPct val="90000"/>
              </a:lnSpc>
            </a:pPr>
            <a:r>
              <a:rPr lang="en-US" sz="3600" b="1" dirty="0">
                <a:solidFill>
                  <a:schemeClr val="bg2">
                    <a:lumMod val="60000"/>
                    <a:lumOff val="40000"/>
                  </a:schemeClr>
                </a:solidFill>
              </a:rPr>
              <a:t>Quiz 2?</a:t>
            </a:r>
            <a:endParaRPr lang="en-US" sz="4400" dirty="0">
              <a:solidFill>
                <a:schemeClr val="bg2">
                  <a:lumMod val="60000"/>
                  <a:lumOff val="40000"/>
                </a:schemeClr>
              </a:solidFill>
            </a:endParaRPr>
          </a:p>
        </p:txBody>
      </p:sp>
      <p:sp>
        <p:nvSpPr>
          <p:cNvPr id="35846" name="Rectangle 10"/>
          <p:cNvSpPr>
            <a:spLocks noChangeArrowheads="1"/>
          </p:cNvSpPr>
          <p:nvPr/>
        </p:nvSpPr>
        <p:spPr bwMode="auto">
          <a:xfrm>
            <a:off x="1789610" y="1752600"/>
            <a:ext cx="6635933" cy="4800600"/>
          </a:xfrm>
          <a:prstGeom prst="rect">
            <a:avLst/>
          </a:prstGeom>
          <a:solidFill>
            <a:srgbClr val="FFFFFF"/>
          </a:solidFill>
          <a:ln w="9525">
            <a:solidFill>
              <a:srgbClr val="000000"/>
            </a:solidFill>
            <a:miter lim="800000"/>
            <a:headEnd/>
            <a:tailEnd/>
          </a:ln>
        </p:spPr>
        <p:txBody>
          <a:bodyPr/>
          <a:lstStyle/>
          <a:p>
            <a:pPr marL="342900" indent="-342900" algn="l" rtl="0">
              <a:spcBef>
                <a:spcPct val="20000"/>
              </a:spcBef>
              <a:buFontTx/>
              <a:buChar char="•"/>
            </a:pPr>
            <a:r>
              <a:rPr lang="en-US" sz="2800" b="1" dirty="0">
                <a:solidFill>
                  <a:srgbClr val="FF0000"/>
                </a:solidFill>
              </a:rPr>
              <a:t>A drug that is used in the treatment of parkinsonism and will also attenuate reversible </a:t>
            </a:r>
            <a:r>
              <a:rPr lang="en-US" sz="2800" b="1" dirty="0" err="1">
                <a:solidFill>
                  <a:srgbClr val="FF0000"/>
                </a:solidFill>
              </a:rPr>
              <a:t>extrapyramidal</a:t>
            </a:r>
            <a:r>
              <a:rPr lang="en-US" sz="2800" b="1" dirty="0">
                <a:solidFill>
                  <a:srgbClr val="FF0000"/>
                </a:solidFill>
              </a:rPr>
              <a:t> side effects of </a:t>
            </a:r>
            <a:r>
              <a:rPr lang="en-US" sz="2800" b="1" dirty="0" err="1">
                <a:solidFill>
                  <a:srgbClr val="FF0000"/>
                </a:solidFill>
              </a:rPr>
              <a:t>neuroleptics</a:t>
            </a:r>
            <a:r>
              <a:rPr lang="en-US" sz="2800" b="1" dirty="0">
                <a:solidFill>
                  <a:srgbClr val="FF0000"/>
                </a:solidFill>
              </a:rPr>
              <a:t> is</a:t>
            </a:r>
          </a:p>
          <a:p>
            <a:pPr marL="342900" indent="-342900" algn="l" rtl="0">
              <a:spcBef>
                <a:spcPct val="20000"/>
              </a:spcBef>
              <a:buFontTx/>
              <a:buChar char="•"/>
            </a:pPr>
            <a:r>
              <a:rPr lang="en-US" sz="2800" b="1" dirty="0">
                <a:solidFill>
                  <a:srgbClr val="FF0000"/>
                </a:solidFill>
              </a:rPr>
              <a:t>                (A) </a:t>
            </a:r>
            <a:r>
              <a:rPr lang="en-US" sz="2800" b="1" dirty="0" err="1">
                <a:solidFill>
                  <a:srgbClr val="FF0000"/>
                </a:solidFill>
              </a:rPr>
              <a:t>Amantadine</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(B) </a:t>
            </a:r>
            <a:r>
              <a:rPr lang="en-US" sz="2800" b="1" dirty="0" err="1">
                <a:solidFill>
                  <a:srgbClr val="FF0000"/>
                </a:solidFill>
              </a:rPr>
              <a:t>Levodopa</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(C) </a:t>
            </a:r>
            <a:r>
              <a:rPr lang="en-US" sz="2800" b="1" dirty="0" err="1">
                <a:solidFill>
                  <a:srgbClr val="FF0000"/>
                </a:solidFill>
              </a:rPr>
              <a:t>Pergolide</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(D) </a:t>
            </a:r>
            <a:r>
              <a:rPr lang="en-US" sz="2800" b="1" dirty="0" err="1">
                <a:solidFill>
                  <a:srgbClr val="FF0000"/>
                </a:solidFill>
              </a:rPr>
              <a:t>Selegiline</a:t>
            </a:r>
            <a:r>
              <a:rPr lang="en-US" sz="2800" b="1" dirty="0">
                <a:solidFill>
                  <a:srgbClr val="FF0000"/>
                </a:solidFill>
              </a:rPr>
              <a:t>             </a:t>
            </a:r>
          </a:p>
          <a:p>
            <a:pPr marL="342900" indent="-342900" algn="l" rtl="0">
              <a:spcBef>
                <a:spcPct val="20000"/>
              </a:spcBef>
              <a:buFontTx/>
              <a:buChar char="•"/>
            </a:pPr>
            <a:r>
              <a:rPr lang="en-US" sz="2800" b="1" dirty="0">
                <a:solidFill>
                  <a:srgbClr val="FF0000"/>
                </a:solidFill>
              </a:rPr>
              <a:t>                (E) </a:t>
            </a:r>
            <a:r>
              <a:rPr lang="en-US" sz="2800" b="1" dirty="0" err="1">
                <a:solidFill>
                  <a:srgbClr val="FF0000"/>
                </a:solidFill>
              </a:rPr>
              <a:t>Trihexyphenidyl</a:t>
            </a:r>
            <a:r>
              <a:rPr lang="en-US" sz="2800" b="1" dirty="0">
                <a:solidFill>
                  <a:srgbClr val="FF0000"/>
                </a:solidFill>
              </a:rPr>
              <a:t> </a:t>
            </a:r>
          </a:p>
        </p:txBody>
      </p:sp>
      <p:pic>
        <p:nvPicPr>
          <p:cNvPr id="35847" name="Picture 11" descr="QUESTION"/>
          <p:cNvPicPr>
            <a:picLocks noChangeAspect="1" noChangeArrowheads="1"/>
          </p:cNvPicPr>
          <p:nvPr/>
        </p:nvPicPr>
        <p:blipFill>
          <a:blip r:embed="rId2"/>
          <a:srcRect/>
          <a:stretch>
            <a:fillRect/>
          </a:stretch>
        </p:blipFill>
        <p:spPr bwMode="auto">
          <a:xfrm>
            <a:off x="8784167" y="2420939"/>
            <a:ext cx="3168651" cy="4103687"/>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4941" y="2877158"/>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Drugs that mimic the effects of dopamine at D2&amp; D3-receptors</a:t>
            </a:r>
            <a:endParaRPr lang="en-US" sz="2800" dirty="0">
              <a:solidFill>
                <a:srgbClr val="FF0000"/>
              </a:solidFill>
              <a:latin typeface="Algerian" panose="04020705040A02060702" pitchFamily="82" charset="0"/>
            </a:endParaRPr>
          </a:p>
        </p:txBody>
      </p:sp>
      <p:sp>
        <p:nvSpPr>
          <p:cNvPr id="6" name="TextBox 5"/>
          <p:cNvSpPr txBox="1"/>
          <p:nvPr/>
        </p:nvSpPr>
        <p:spPr>
          <a:xfrm>
            <a:off x="544942" y="1696204"/>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Replacement of dopamine by levodopa</a:t>
            </a:r>
            <a:endParaRPr lang="en-US" sz="2800" dirty="0">
              <a:solidFill>
                <a:srgbClr val="FF0000"/>
              </a:solidFill>
              <a:latin typeface="Algerian" panose="04020705040A02060702" pitchFamily="82" charset="0"/>
            </a:endParaRPr>
          </a:p>
        </p:txBody>
      </p:sp>
      <p:sp>
        <p:nvSpPr>
          <p:cNvPr id="7" name="TextBox 6"/>
          <p:cNvSpPr txBox="1"/>
          <p:nvPr/>
        </p:nvSpPr>
        <p:spPr>
          <a:xfrm>
            <a:off x="544942" y="558739"/>
            <a:ext cx="6192982"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Approach for treatment</a:t>
            </a:r>
            <a:endParaRPr lang="en-US" sz="3200" dirty="0">
              <a:solidFill>
                <a:srgbClr val="FF0000"/>
              </a:solidFill>
              <a:latin typeface="Algerian" panose="04020705040A02060702" pitchFamily="82" charset="0"/>
            </a:endParaRPr>
          </a:p>
        </p:txBody>
      </p:sp>
      <p:sp>
        <p:nvSpPr>
          <p:cNvPr id="9" name="TextBox 8"/>
          <p:cNvSpPr txBox="1"/>
          <p:nvPr/>
        </p:nvSpPr>
        <p:spPr>
          <a:xfrm>
            <a:off x="544939" y="5903893"/>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Muscarinic acetylcholine antagonists e.g. </a:t>
            </a:r>
            <a:r>
              <a:rPr lang="en-US" sz="2800" dirty="0" err="1">
                <a:solidFill>
                  <a:srgbClr val="FF0000"/>
                </a:solidFill>
              </a:rPr>
              <a:t>benzatropine</a:t>
            </a:r>
            <a:endParaRPr lang="en-US" sz="3200" dirty="0">
              <a:solidFill>
                <a:srgbClr val="FF0000"/>
              </a:solidFill>
              <a:latin typeface="Algerian" panose="04020705040A02060702" pitchFamily="82" charset="0"/>
            </a:endParaRPr>
          </a:p>
        </p:txBody>
      </p:sp>
      <p:sp>
        <p:nvSpPr>
          <p:cNvPr id="10" name="TextBox 9"/>
          <p:cNvSpPr txBox="1"/>
          <p:nvPr/>
        </p:nvSpPr>
        <p:spPr>
          <a:xfrm>
            <a:off x="544940" y="4784108"/>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Drugs that release dopamine  e.g. amantadine</a:t>
            </a:r>
            <a:endParaRPr lang="en-US" sz="3200" dirty="0">
              <a:solidFill>
                <a:srgbClr val="FF0000"/>
              </a:solidFill>
              <a:latin typeface="Algerian" panose="04020705040A02060702" pitchFamily="82" charset="0"/>
            </a:endParaRPr>
          </a:p>
        </p:txBody>
      </p:sp>
      <p:sp>
        <p:nvSpPr>
          <p:cNvPr id="11" name="TextBox 10"/>
          <p:cNvSpPr txBox="1"/>
          <p:nvPr/>
        </p:nvSpPr>
        <p:spPr>
          <a:xfrm>
            <a:off x="544941" y="4080207"/>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MAO-B inhibitors e.g. </a:t>
            </a:r>
            <a:r>
              <a:rPr lang="en-US" sz="2800" dirty="0" err="1">
                <a:solidFill>
                  <a:srgbClr val="FF0000"/>
                </a:solidFill>
              </a:rPr>
              <a:t>selegiline</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5688014" y="1346097"/>
            <a:ext cx="5119201" cy="3754972"/>
          </a:xfrm>
          <a:prstGeom prst="rect">
            <a:avLst/>
          </a:prstGeom>
        </p:spPr>
      </p:pic>
      <p:pic>
        <p:nvPicPr>
          <p:cNvPr id="12" name="Picture 4" descr="dopamine drugs"/>
          <p:cNvPicPr>
            <a:picLocks noChangeAspect="1" noChangeArrowheads="1"/>
          </p:cNvPicPr>
          <p:nvPr/>
        </p:nvPicPr>
        <p:blipFill>
          <a:blip r:embed="rId3"/>
          <a:srcRect/>
          <a:stretch>
            <a:fillRect/>
          </a:stretch>
        </p:blipFill>
        <p:spPr bwMode="auto">
          <a:xfrm>
            <a:off x="5643155" y="1541417"/>
            <a:ext cx="5765074" cy="5159827"/>
          </a:xfrm>
          <a:prstGeom prst="rect">
            <a:avLst/>
          </a:prstGeom>
          <a:noFill/>
          <a:ln w="9525">
            <a:noFill/>
            <a:miter lim="800000"/>
            <a:headEnd/>
            <a:tailEnd/>
          </a:ln>
        </p:spPr>
      </p:pic>
    </p:spTree>
    <p:extLst>
      <p:ext uri="{BB962C8B-B14F-4D97-AF65-F5344CB8AC3E}">
        <p14:creationId xmlns:p14="http://schemas.microsoft.com/office/powerpoint/2010/main" val="1884924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2" dur="1000" fill="hold"/>
                                        <p:tgtEl>
                                          <p:spTgt spid="12"/>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2"/>
                                        </p:tgtEl>
                                      </p:cBhvr>
                                    </p:animEffect>
                                  </p:childTnLst>
                                </p:cTn>
                              </p:par>
                              <p:par>
                                <p:cTn id="27" presetID="4" presetClass="exit" presetSubtype="16" fill="hold" nodeType="withEffect">
                                  <p:stCondLst>
                                    <p:cond delay="0"/>
                                  </p:stCondLst>
                                  <p:childTnLst>
                                    <p:animEffect transition="out" filter="box(in)">
                                      <p:cBhvr>
                                        <p:cTn id="28" dur="500"/>
                                        <p:tgtEl>
                                          <p:spTgt spid="3"/>
                                        </p:tgtEl>
                                      </p:cBhvr>
                                    </p:animEffect>
                                    <p:set>
                                      <p:cBhvr>
                                        <p:cTn id="29" dur="1" fill="hold">
                                          <p:stCondLst>
                                            <p:cond delay="499"/>
                                          </p:stCondLst>
                                        </p:cTn>
                                        <p:tgtEl>
                                          <p:spTgt spid="3"/>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7" dur="1000" fill="hold"/>
                                        <p:tgtEl>
                                          <p:spTgt spid="6"/>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9" dur="1000" fill="hold"/>
                                        <p:tgtEl>
                                          <p:spTgt spid="5"/>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61" dur="1000" fill="hold"/>
                                        <p:tgtEl>
                                          <p:spTgt spid="11"/>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25" presetClass="entr" presetSubtype="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73" dur="1000" fill="hold"/>
                                        <p:tgtEl>
                                          <p:spTgt spid="10"/>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5" presetClass="entr" presetSubtype="0" fill="hold" grpId="0" nodeType="click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85" dur="1000" fill="hold"/>
                                        <p:tgtEl>
                                          <p:spTgt spid="9"/>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7015" y="5107620"/>
            <a:ext cx="6022110" cy="138499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Effective against all types of parkinsonism except those associated with antipsychotic drug therapy.</a:t>
            </a:r>
            <a:endParaRPr lang="en-US" sz="2800" dirty="0">
              <a:solidFill>
                <a:srgbClr val="FF0000"/>
              </a:solidFill>
              <a:latin typeface="Algerian" panose="04020705040A02060702" pitchFamily="82" charset="0"/>
            </a:endParaRPr>
          </a:p>
        </p:txBody>
      </p:sp>
      <p:sp>
        <p:nvSpPr>
          <p:cNvPr id="5" name="TextBox 4"/>
          <p:cNvSpPr txBox="1"/>
          <p:nvPr/>
        </p:nvSpPr>
        <p:spPr>
          <a:xfrm>
            <a:off x="283951" y="3602649"/>
            <a:ext cx="5202449" cy="1255728"/>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pPr>
              <a:lnSpc>
                <a:spcPct val="90000"/>
              </a:lnSpc>
              <a:buBlip>
                <a:blip r:embed="rId2"/>
              </a:buBlip>
            </a:pPr>
            <a:r>
              <a:rPr lang="en-US" sz="2800" dirty="0">
                <a:solidFill>
                  <a:srgbClr val="FF0000"/>
                </a:solidFill>
              </a:rPr>
              <a:t>Absorbed from the small intestine &amp; crosses BBB  by active transport, t½=2h</a:t>
            </a:r>
          </a:p>
        </p:txBody>
      </p:sp>
      <p:sp>
        <p:nvSpPr>
          <p:cNvPr id="6" name="TextBox 5"/>
          <p:cNvSpPr txBox="1"/>
          <p:nvPr/>
        </p:nvSpPr>
        <p:spPr>
          <a:xfrm>
            <a:off x="297015" y="1988278"/>
            <a:ext cx="5333076" cy="138499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Combined with peripheral </a:t>
            </a:r>
            <a:r>
              <a:rPr lang="en-US" sz="2800" dirty="0" err="1">
                <a:solidFill>
                  <a:srgbClr val="FF0000"/>
                </a:solidFill>
              </a:rPr>
              <a:t>dopa</a:t>
            </a:r>
            <a:r>
              <a:rPr lang="en-US" sz="2800" dirty="0">
                <a:solidFill>
                  <a:srgbClr val="FF0000"/>
                </a:solidFill>
              </a:rPr>
              <a:t> </a:t>
            </a:r>
            <a:r>
              <a:rPr lang="en-US" sz="2800" dirty="0" err="1">
                <a:solidFill>
                  <a:srgbClr val="FF0000"/>
                </a:solidFill>
              </a:rPr>
              <a:t>decarboxylase</a:t>
            </a:r>
            <a:r>
              <a:rPr lang="en-US" sz="2800" dirty="0">
                <a:solidFill>
                  <a:srgbClr val="FF0000"/>
                </a:solidFill>
              </a:rPr>
              <a:t> inhibitors </a:t>
            </a:r>
            <a:r>
              <a:rPr lang="en-US" sz="2800" dirty="0">
                <a:solidFill>
                  <a:schemeClr val="bg2">
                    <a:lumMod val="60000"/>
                    <a:lumOff val="40000"/>
                  </a:schemeClr>
                </a:solidFill>
              </a:rPr>
              <a:t>(</a:t>
            </a:r>
            <a:r>
              <a:rPr lang="en-US" sz="2800" dirty="0" err="1">
                <a:solidFill>
                  <a:schemeClr val="bg2">
                    <a:lumMod val="60000"/>
                    <a:lumOff val="40000"/>
                  </a:schemeClr>
                </a:solidFill>
              </a:rPr>
              <a:t>carbidopa</a:t>
            </a:r>
            <a:r>
              <a:rPr lang="en-US" sz="2800" dirty="0">
                <a:solidFill>
                  <a:schemeClr val="bg2">
                    <a:lumMod val="60000"/>
                    <a:lumOff val="40000"/>
                  </a:schemeClr>
                </a:solidFill>
              </a:rPr>
              <a:t>, </a:t>
            </a:r>
            <a:r>
              <a:rPr lang="en-US" sz="2800" dirty="0" err="1">
                <a:solidFill>
                  <a:schemeClr val="bg2">
                    <a:lumMod val="60000"/>
                    <a:lumOff val="40000"/>
                  </a:schemeClr>
                </a:solidFill>
              </a:rPr>
              <a:t>benserazide</a:t>
            </a:r>
            <a:r>
              <a:rPr lang="en-US" sz="2800" dirty="0">
                <a:solidFill>
                  <a:schemeClr val="bg2">
                    <a:lumMod val="60000"/>
                    <a:lumOff val="40000"/>
                  </a:schemeClr>
                </a:solidFill>
              </a:rPr>
              <a:t>)</a:t>
            </a:r>
            <a:endParaRPr lang="en-US" sz="2800" dirty="0">
              <a:solidFill>
                <a:schemeClr val="bg2">
                  <a:lumMod val="60000"/>
                  <a:lumOff val="40000"/>
                </a:schemeClr>
              </a:solidFill>
              <a:latin typeface="Algerian" panose="04020705040A02060702" pitchFamily="82" charset="0"/>
            </a:endParaRPr>
          </a:p>
        </p:txBody>
      </p:sp>
      <p:sp>
        <p:nvSpPr>
          <p:cNvPr id="7" name="TextBox 6"/>
          <p:cNvSpPr txBox="1"/>
          <p:nvPr/>
        </p:nvSpPr>
        <p:spPr>
          <a:xfrm>
            <a:off x="1175260" y="719231"/>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kern="10" dirty="0">
                <a:ln w="9525">
                  <a:solidFill>
                    <a:srgbClr val="CC99FF"/>
                  </a:solidFill>
                  <a:round/>
                  <a:headEnd/>
                  <a:tailEnd/>
                </a:ln>
                <a:solidFill>
                  <a:srgbClr val="FF0000"/>
                </a:solidFill>
                <a:effectLst>
                  <a:outerShdw dist="53882" dir="2700000" algn="ctr" rotWithShape="0">
                    <a:srgbClr val="9999FF">
                      <a:alpha val="80000"/>
                    </a:srgbClr>
                  </a:outerShdw>
                </a:effectLst>
                <a:latin typeface="Algerian" panose="04020705040A02060702" pitchFamily="82" charset="0"/>
              </a:rPr>
              <a:t>levodopa</a:t>
            </a:r>
            <a:endParaRPr lang="en-US" sz="3200" dirty="0">
              <a:solidFill>
                <a:srgbClr val="FF0000"/>
              </a:solidFill>
              <a:latin typeface="Algerian" panose="04020705040A02060702" pitchFamily="82" charset="0"/>
            </a:endParaRPr>
          </a:p>
        </p:txBody>
      </p:sp>
      <p:pic>
        <p:nvPicPr>
          <p:cNvPr id="8" name="Picture 10" descr="http://www.diseasesweb.org/wp-content/uploads/2013/05/Parkinson-3.jpg">
            <a:hlinkClick r:id="rId3"/>
          </p:cNvPr>
          <p:cNvPicPr>
            <a:picLocks noChangeAspect="1" noChangeArrowheads="1"/>
          </p:cNvPicPr>
          <p:nvPr/>
        </p:nvPicPr>
        <p:blipFill>
          <a:blip r:embed="rId4" cstate="print"/>
          <a:srcRect/>
          <a:stretch>
            <a:fillRect/>
          </a:stretch>
        </p:blipFill>
        <p:spPr bwMode="auto">
          <a:xfrm>
            <a:off x="7790689" y="1527483"/>
            <a:ext cx="3499104" cy="4742688"/>
          </a:xfrm>
          <a:prstGeom prst="rect">
            <a:avLst/>
          </a:prstGeom>
          <a:noFill/>
        </p:spPr>
      </p:pic>
      <p:pic>
        <p:nvPicPr>
          <p:cNvPr id="3" name="Picture 2"/>
          <p:cNvPicPr>
            <a:picLocks noChangeAspect="1"/>
          </p:cNvPicPr>
          <p:nvPr/>
        </p:nvPicPr>
        <p:blipFill>
          <a:blip r:embed="rId5"/>
          <a:stretch>
            <a:fillRect/>
          </a:stretch>
        </p:blipFill>
        <p:spPr>
          <a:xfrm>
            <a:off x="6635931" y="1476103"/>
            <a:ext cx="5556069" cy="5068389"/>
          </a:xfrm>
          <a:prstGeom prst="rect">
            <a:avLst/>
          </a:prstGeom>
        </p:spPr>
      </p:pic>
      <p:pic>
        <p:nvPicPr>
          <p:cNvPr id="1026" name="Picture 2"/>
          <p:cNvPicPr>
            <a:picLocks noChangeAspect="1" noChangeArrowheads="1"/>
          </p:cNvPicPr>
          <p:nvPr/>
        </p:nvPicPr>
        <p:blipFill>
          <a:blip r:embed="rId6"/>
          <a:srcRect/>
          <a:stretch>
            <a:fillRect/>
          </a:stretch>
        </p:blipFill>
        <p:spPr bwMode="auto">
          <a:xfrm>
            <a:off x="6675393" y="1695859"/>
            <a:ext cx="5516608" cy="4981575"/>
          </a:xfrm>
          <a:prstGeom prst="rect">
            <a:avLst/>
          </a:prstGeom>
          <a:noFill/>
          <a:ln w="9525">
            <a:noFill/>
            <a:miter lim="800000"/>
            <a:headEnd/>
            <a:tailEnd/>
          </a:ln>
        </p:spPr>
      </p:pic>
      <p:pic>
        <p:nvPicPr>
          <p:cNvPr id="2050" name="Picture 2"/>
          <p:cNvPicPr>
            <a:picLocks noChangeAspect="1" noChangeArrowheads="1"/>
          </p:cNvPicPr>
          <p:nvPr/>
        </p:nvPicPr>
        <p:blipFill>
          <a:blip r:embed="rId7"/>
          <a:srcRect/>
          <a:stretch>
            <a:fillRect/>
          </a:stretch>
        </p:blipFill>
        <p:spPr bwMode="auto">
          <a:xfrm>
            <a:off x="6735265" y="1455285"/>
            <a:ext cx="5269502" cy="4984704"/>
          </a:xfrm>
          <a:prstGeom prst="rect">
            <a:avLst/>
          </a:prstGeom>
          <a:noFill/>
          <a:ln w="9525">
            <a:noFill/>
            <a:miter lim="800000"/>
            <a:headEnd/>
            <a:tailEnd/>
          </a:ln>
        </p:spPr>
      </p:pic>
    </p:spTree>
    <p:extLst>
      <p:ext uri="{BB962C8B-B14F-4D97-AF65-F5344CB8AC3E}">
        <p14:creationId xmlns:p14="http://schemas.microsoft.com/office/powerpoint/2010/main" val="1285830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anim calcmode="lin" valueType="num">
                                      <p:cBhvr>
                                        <p:cTn id="29"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32" dur="1000" fill="hold"/>
                                        <p:tgtEl>
                                          <p:spTgt spid="1026"/>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026"/>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xit" presetSubtype="16" fill="hold" nodeType="clickEffect">
                                  <p:stCondLst>
                                    <p:cond delay="0"/>
                                  </p:stCondLst>
                                  <p:childTnLst>
                                    <p:animEffect transition="out" filter="box(in)">
                                      <p:cBhvr>
                                        <p:cTn id="40" dur="500"/>
                                        <p:tgtEl>
                                          <p:spTgt spid="3"/>
                                        </p:tgtEl>
                                      </p:cBhvr>
                                    </p:animEffect>
                                    <p:set>
                                      <p:cBhvr>
                                        <p:cTn id="41" dur="1" fill="hold">
                                          <p:stCondLst>
                                            <p:cond delay="499"/>
                                          </p:stCondLst>
                                        </p:cTn>
                                        <p:tgtEl>
                                          <p:spTgt spid="3"/>
                                        </p:tgtEl>
                                        <p:attrNameLst>
                                          <p:attrName>style.visibility</p:attrName>
                                        </p:attrNameLst>
                                      </p:cBhvr>
                                      <p:to>
                                        <p:strVal val="hidden"/>
                                      </p:to>
                                    </p:set>
                                  </p:childTnLst>
                                </p:cTn>
                              </p:par>
                              <p:par>
                                <p:cTn id="42" presetID="4" presetClass="exit" presetSubtype="16" fill="hold" nodeType="withEffect">
                                  <p:stCondLst>
                                    <p:cond delay="0"/>
                                  </p:stCondLst>
                                  <p:childTnLst>
                                    <p:animEffect transition="out" filter="box(in)">
                                      <p:cBhvr>
                                        <p:cTn id="43" dur="500"/>
                                        <p:tgtEl>
                                          <p:spTgt spid="1026"/>
                                        </p:tgtEl>
                                      </p:cBhvr>
                                    </p:animEffect>
                                    <p:set>
                                      <p:cBhvr>
                                        <p:cTn id="44" dur="1" fill="hold">
                                          <p:stCondLst>
                                            <p:cond delay="499"/>
                                          </p:stCondLst>
                                        </p:cTn>
                                        <p:tgtEl>
                                          <p:spTgt spid="102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2" dur="1000" fill="hold"/>
                                        <p:tgtEl>
                                          <p:spTgt spid="5"/>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5"/>
                                        </p:tgtEl>
                                      </p:cBhvr>
                                    </p:animEffect>
                                  </p:childTnLst>
                                </p:cTn>
                              </p:par>
                              <p:par>
                                <p:cTn id="57" presetID="25" presetClass="entr" presetSubtype="0" fill="hold" nodeType="withEffect">
                                  <p:stCondLst>
                                    <p:cond delay="0"/>
                                  </p:stCondLst>
                                  <p:childTnLst>
                                    <p:set>
                                      <p:cBhvr>
                                        <p:cTn id="58" dur="1" fill="hold">
                                          <p:stCondLst>
                                            <p:cond delay="0"/>
                                          </p:stCondLst>
                                        </p:cTn>
                                        <p:tgtEl>
                                          <p:spTgt spid="2050"/>
                                        </p:tgtEl>
                                        <p:attrNameLst>
                                          <p:attrName>style.visibility</p:attrName>
                                        </p:attrNameLst>
                                      </p:cBhvr>
                                      <p:to>
                                        <p:strVal val="visible"/>
                                      </p:to>
                                    </p:set>
                                    <p:anim calcmode="lin" valueType="num">
                                      <p:cBhvr>
                                        <p:cTn id="59"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62" dur="1000" fill="hold"/>
                                        <p:tgtEl>
                                          <p:spTgt spid="2050"/>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2050"/>
                                        </p:tgtEl>
                                      </p:cBhvr>
                                    </p:animEffect>
                                  </p:childTnLst>
                                </p:cTn>
                              </p:par>
                            </p:childTnLst>
                          </p:cTn>
                        </p:par>
                      </p:childTnLst>
                    </p:cTn>
                  </p:par>
                  <p:par>
                    <p:cTn id="67" fill="hold">
                      <p:stCondLst>
                        <p:cond delay="indefinite"/>
                      </p:stCondLst>
                      <p:childTnLst>
                        <p:par>
                          <p:cTn id="68" fill="hold">
                            <p:stCondLst>
                              <p:cond delay="0"/>
                            </p:stCondLst>
                            <p:childTnLst>
                              <p:par>
                                <p:cTn id="69" presetID="25" presetClass="entr" presetSubtype="0" fill="hold" grpId="0" nodeType="click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p:cTn id="71"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74" dur="1000" fill="hold"/>
                                        <p:tgtEl>
                                          <p:spTgt spid="4"/>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19054" y="600364"/>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Motor fluctuations</a:t>
            </a:r>
            <a:endParaRPr lang="en-US" sz="3200" dirty="0">
              <a:solidFill>
                <a:srgbClr val="FF0000"/>
              </a:solidFill>
              <a:latin typeface="Algerian" panose="04020705040A02060702" pitchFamily="82" charset="0"/>
            </a:endParaRPr>
          </a:p>
        </p:txBody>
      </p:sp>
      <p:sp>
        <p:nvSpPr>
          <p:cNvPr id="5" name="TextBox 4"/>
          <p:cNvSpPr txBox="1"/>
          <p:nvPr/>
        </p:nvSpPr>
        <p:spPr>
          <a:xfrm>
            <a:off x="598018" y="4478487"/>
            <a:ext cx="3172691"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i="1" dirty="0" err="1">
                <a:solidFill>
                  <a:srgbClr val="FF0000"/>
                </a:solidFill>
              </a:rPr>
              <a:t>Dyskinesias</a:t>
            </a:r>
            <a:endParaRPr lang="en-US" sz="2800" dirty="0">
              <a:solidFill>
                <a:srgbClr val="FF0000"/>
              </a:solidFill>
              <a:latin typeface="Algerian" panose="04020705040A02060702" pitchFamily="82" charset="0"/>
            </a:endParaRPr>
          </a:p>
        </p:txBody>
      </p:sp>
      <p:sp>
        <p:nvSpPr>
          <p:cNvPr id="6" name="TextBox 5"/>
          <p:cNvSpPr txBox="1"/>
          <p:nvPr/>
        </p:nvSpPr>
        <p:spPr>
          <a:xfrm>
            <a:off x="598019" y="3343671"/>
            <a:ext cx="3172691"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i="1" dirty="0">
                <a:solidFill>
                  <a:srgbClr val="FF0000"/>
                </a:solidFill>
              </a:rPr>
              <a:t>on-off </a:t>
            </a:r>
            <a:r>
              <a:rPr lang="en-US" sz="2800" dirty="0">
                <a:solidFill>
                  <a:srgbClr val="FF0000"/>
                </a:solidFill>
              </a:rPr>
              <a:t>effect</a:t>
            </a:r>
            <a:endParaRPr lang="en-US" sz="2800" dirty="0">
              <a:solidFill>
                <a:srgbClr val="FF0000"/>
              </a:solidFill>
              <a:latin typeface="Algerian" panose="04020705040A02060702" pitchFamily="82" charset="0"/>
            </a:endParaRPr>
          </a:p>
        </p:txBody>
      </p:sp>
      <p:sp>
        <p:nvSpPr>
          <p:cNvPr id="7" name="TextBox 6"/>
          <p:cNvSpPr txBox="1"/>
          <p:nvPr/>
        </p:nvSpPr>
        <p:spPr>
          <a:xfrm>
            <a:off x="598020" y="2133600"/>
            <a:ext cx="3172691"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i="1" dirty="0">
                <a:solidFill>
                  <a:srgbClr val="FF0000"/>
                </a:solidFill>
              </a:rPr>
              <a:t>wearing-off </a:t>
            </a:r>
            <a:r>
              <a:rPr lang="en-US" sz="2800" dirty="0">
                <a:solidFill>
                  <a:srgbClr val="FF0000"/>
                </a:solidFill>
              </a:rPr>
              <a:t>effect</a:t>
            </a:r>
            <a:endParaRPr lang="en-US" sz="28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pic>
        <p:nvPicPr>
          <p:cNvPr id="1026" name="Picture 2"/>
          <p:cNvPicPr>
            <a:picLocks noChangeAspect="1" noChangeArrowheads="1"/>
          </p:cNvPicPr>
          <p:nvPr/>
        </p:nvPicPr>
        <p:blipFill>
          <a:blip r:embed="rId3"/>
          <a:srcRect/>
          <a:stretch>
            <a:fillRect/>
          </a:stretch>
        </p:blipFill>
        <p:spPr bwMode="auto">
          <a:xfrm>
            <a:off x="4585063" y="1699941"/>
            <a:ext cx="7404327" cy="4988242"/>
          </a:xfrm>
          <a:prstGeom prst="rect">
            <a:avLst/>
          </a:prstGeom>
          <a:noFill/>
          <a:ln w="9525">
            <a:noFill/>
            <a:miter lim="800000"/>
            <a:headEnd/>
            <a:tailEnd/>
          </a:ln>
        </p:spPr>
      </p:pic>
    </p:spTree>
    <p:extLst>
      <p:ext uri="{BB962C8B-B14F-4D97-AF65-F5344CB8AC3E}">
        <p14:creationId xmlns:p14="http://schemas.microsoft.com/office/powerpoint/2010/main" val="1659907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
                                        </p:tgtEl>
                                      </p:cBhvr>
                                    </p:animEffect>
                                  </p:childTnLst>
                                </p:cTn>
                              </p:par>
                              <p:par>
                                <p:cTn id="15" presetID="25"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0" dur="1000" fill="hold"/>
                                        <p:tgtEl>
                                          <p:spTgt spid="102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5"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4" dur="1000" fill="hold"/>
                                        <p:tgtEl>
                                          <p:spTgt spid="5"/>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28253" y="3008094"/>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Cardiac arrhythmias</a:t>
            </a:r>
            <a:endParaRPr lang="en-US" sz="2800" dirty="0">
              <a:solidFill>
                <a:srgbClr val="FF0000"/>
              </a:solidFill>
              <a:latin typeface="Algerian" panose="04020705040A02060702" pitchFamily="82" charset="0"/>
            </a:endParaRPr>
          </a:p>
        </p:txBody>
      </p:sp>
      <p:sp>
        <p:nvSpPr>
          <p:cNvPr id="6" name="TextBox 5"/>
          <p:cNvSpPr txBox="1"/>
          <p:nvPr/>
        </p:nvSpPr>
        <p:spPr>
          <a:xfrm>
            <a:off x="928253" y="2133600"/>
            <a:ext cx="5070763"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Orthostatic hypotension</a:t>
            </a:r>
            <a:endParaRPr lang="en-US" sz="2800" dirty="0">
              <a:solidFill>
                <a:srgbClr val="FF0000"/>
              </a:solidFill>
              <a:latin typeface="Algerian" panose="04020705040A02060702" pitchFamily="82" charset="0"/>
            </a:endParaRPr>
          </a:p>
        </p:txBody>
      </p:sp>
      <p:sp>
        <p:nvSpPr>
          <p:cNvPr id="7" name="TextBox 6"/>
          <p:cNvSpPr txBox="1"/>
          <p:nvPr/>
        </p:nvSpPr>
        <p:spPr>
          <a:xfrm>
            <a:off x="928253" y="1197551"/>
            <a:ext cx="1778001"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ADRs</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10" name="TextBox 9"/>
          <p:cNvSpPr txBox="1"/>
          <p:nvPr/>
        </p:nvSpPr>
        <p:spPr>
          <a:xfrm>
            <a:off x="1002143" y="3882588"/>
            <a:ext cx="5070763" cy="1815882"/>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CNS ADRs</a:t>
            </a:r>
          </a:p>
          <a:p>
            <a:r>
              <a:rPr lang="en-US" sz="2800" dirty="0">
                <a:solidFill>
                  <a:srgbClr val="FF0000"/>
                </a:solidFill>
              </a:rPr>
              <a:t>vivid dreams, delusions, hallucinations, confusion and sleep disturbances</a:t>
            </a:r>
            <a:endParaRPr lang="en-US" sz="28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123131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9695" y="4179712"/>
            <a:ext cx="4453380"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Adrenomimetic</a:t>
            </a:r>
            <a:r>
              <a:rPr lang="en-US" sz="2800" dirty="0">
                <a:solidFill>
                  <a:srgbClr val="FF0000"/>
                </a:solidFill>
              </a:rPr>
              <a:t> amines</a:t>
            </a:r>
            <a:endParaRPr lang="en-US" sz="2800" dirty="0">
              <a:solidFill>
                <a:srgbClr val="FF0000"/>
              </a:solidFill>
              <a:latin typeface="Algerian" panose="04020705040A02060702" pitchFamily="82" charset="0"/>
            </a:endParaRPr>
          </a:p>
        </p:txBody>
      </p:sp>
      <p:sp>
        <p:nvSpPr>
          <p:cNvPr id="6" name="TextBox 5"/>
          <p:cNvSpPr txBox="1"/>
          <p:nvPr/>
        </p:nvSpPr>
        <p:spPr>
          <a:xfrm>
            <a:off x="536631" y="1964313"/>
            <a:ext cx="4584009"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Nonselective MAO inhibitors (</a:t>
            </a:r>
            <a:r>
              <a:rPr lang="en-US" sz="2800" dirty="0" err="1">
                <a:solidFill>
                  <a:srgbClr val="FF0000"/>
                </a:solidFill>
              </a:rPr>
              <a:t>phenelzine</a:t>
            </a:r>
            <a:r>
              <a:rPr lang="en-US" sz="2800" dirty="0">
                <a:solidFill>
                  <a:srgbClr val="FF0000"/>
                </a:solidFill>
              </a:rPr>
              <a:t>, tranylcypromine)</a:t>
            </a:r>
            <a:endParaRPr lang="en-US" sz="2800" dirty="0">
              <a:solidFill>
                <a:srgbClr val="FF0000"/>
              </a:solidFill>
              <a:latin typeface="Algerian" panose="04020705040A02060702" pitchFamily="82" charset="0"/>
            </a:endParaRPr>
          </a:p>
        </p:txBody>
      </p:sp>
      <p:sp>
        <p:nvSpPr>
          <p:cNvPr id="7" name="TextBox 6"/>
          <p:cNvSpPr txBox="1"/>
          <p:nvPr/>
        </p:nvSpPr>
        <p:spPr>
          <a:xfrm>
            <a:off x="2794000" y="549565"/>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contraindications</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588881" y="6154539"/>
            <a:ext cx="4401131"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Proteins ingested with meals</a:t>
            </a:r>
            <a:endParaRPr lang="en-US" sz="2800" dirty="0">
              <a:solidFill>
                <a:srgbClr val="FF0000"/>
              </a:solidFill>
              <a:latin typeface="Algerian" panose="04020705040A02060702" pitchFamily="82" charset="0"/>
            </a:endParaRPr>
          </a:p>
        </p:txBody>
      </p:sp>
      <p:sp>
        <p:nvSpPr>
          <p:cNvPr id="9" name="TextBox 8"/>
          <p:cNvSpPr txBox="1"/>
          <p:nvPr/>
        </p:nvSpPr>
        <p:spPr>
          <a:xfrm>
            <a:off x="562757" y="5010636"/>
            <a:ext cx="4466444"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Cardiac arrhythmias or recent cardiac infarction</a:t>
            </a:r>
            <a:endParaRPr lang="en-US" sz="2800" dirty="0">
              <a:solidFill>
                <a:srgbClr val="FF0000"/>
              </a:solidFill>
              <a:latin typeface="Algerian" panose="04020705040A02060702" pitchFamily="82" charset="0"/>
            </a:endParaRPr>
          </a:p>
        </p:txBody>
      </p:sp>
      <p:pic>
        <p:nvPicPr>
          <p:cNvPr id="1026" name="Picture 2"/>
          <p:cNvPicPr>
            <a:picLocks noChangeAspect="1" noChangeArrowheads="1"/>
          </p:cNvPicPr>
          <p:nvPr/>
        </p:nvPicPr>
        <p:blipFill>
          <a:blip r:embed="rId3"/>
          <a:srcRect/>
          <a:stretch>
            <a:fillRect/>
          </a:stretch>
        </p:blipFill>
        <p:spPr bwMode="auto">
          <a:xfrm>
            <a:off x="5747657" y="1227909"/>
            <a:ext cx="6178732" cy="3017520"/>
          </a:xfrm>
          <a:prstGeom prst="rect">
            <a:avLst/>
          </a:prstGeom>
          <a:noFill/>
          <a:ln w="9525">
            <a:noFill/>
            <a:miter lim="800000"/>
            <a:headEnd/>
            <a:tailEnd/>
          </a:ln>
        </p:spPr>
      </p:pic>
      <p:pic>
        <p:nvPicPr>
          <p:cNvPr id="2050" name="Picture 2"/>
          <p:cNvPicPr>
            <a:picLocks noChangeAspect="1" noChangeArrowheads="1"/>
          </p:cNvPicPr>
          <p:nvPr/>
        </p:nvPicPr>
        <p:blipFill>
          <a:blip r:embed="rId4"/>
          <a:srcRect/>
          <a:stretch>
            <a:fillRect/>
          </a:stretch>
        </p:blipFill>
        <p:spPr bwMode="auto">
          <a:xfrm>
            <a:off x="5705475" y="4323806"/>
            <a:ext cx="6273165" cy="2308997"/>
          </a:xfrm>
          <a:prstGeom prst="rect">
            <a:avLst/>
          </a:prstGeom>
          <a:noFill/>
          <a:ln w="9525">
            <a:noFill/>
            <a:miter lim="800000"/>
            <a:headEnd/>
            <a:tailEnd/>
          </a:ln>
        </p:spPr>
      </p:pic>
      <p:sp>
        <p:nvSpPr>
          <p:cNvPr id="10" name="TextBox 9"/>
          <p:cNvSpPr txBox="1"/>
          <p:nvPr/>
        </p:nvSpPr>
        <p:spPr>
          <a:xfrm>
            <a:off x="571463" y="3302481"/>
            <a:ext cx="4401131"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Pyridoxine</a:t>
            </a:r>
            <a:endParaRPr lang="en-US" sz="28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409931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20" dur="1000" fill="hold"/>
                                        <p:tgtEl>
                                          <p:spTgt spid="102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2" dur="1000" fill="hold"/>
                                        <p:tgtEl>
                                          <p:spTgt spid="1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0"/>
                                        </p:tgtEl>
                                      </p:cBhvr>
                                    </p:animEffect>
                                  </p:childTnLst>
                                </p:cTn>
                              </p:par>
                              <p:par>
                                <p:cTn id="37" presetID="25" presetClass="entr" presetSubtype="0" fill="hold" nodeType="withEffect">
                                  <p:stCondLst>
                                    <p:cond delay="0"/>
                                  </p:stCondLst>
                                  <p:childTnLst>
                                    <p:set>
                                      <p:cBhvr>
                                        <p:cTn id="38" dur="1" fill="hold">
                                          <p:stCondLst>
                                            <p:cond delay="0"/>
                                          </p:stCondLst>
                                        </p:cTn>
                                        <p:tgtEl>
                                          <p:spTgt spid="2050"/>
                                        </p:tgtEl>
                                        <p:attrNameLst>
                                          <p:attrName>style.visibility</p:attrName>
                                        </p:attrNameLst>
                                      </p:cBhvr>
                                      <p:to>
                                        <p:strVal val="visible"/>
                                      </p:to>
                                    </p:set>
                                    <p:anim calcmode="lin" valueType="num">
                                      <p:cBhvr>
                                        <p:cTn id="39"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42" dur="1000" fill="hold"/>
                                        <p:tgtEl>
                                          <p:spTgt spid="205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2050"/>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4" dur="1000" fill="hold"/>
                                        <p:tgtEl>
                                          <p:spTgt spid="5"/>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5"/>
                                        </p:tgtEl>
                                      </p:cBhvr>
                                    </p:animEffect>
                                  </p:childTnLst>
                                </p:cTn>
                              </p:par>
                            </p:childTnLst>
                          </p:cTn>
                        </p:par>
                      </p:childTnLst>
                    </p:cTn>
                  </p:par>
                  <p:par>
                    <p:cTn id="59" fill="hold">
                      <p:stCondLst>
                        <p:cond delay="indefinite"/>
                      </p:stCondLst>
                      <p:childTnLst>
                        <p:par>
                          <p:cTn id="60" fill="hold">
                            <p:stCondLst>
                              <p:cond delay="0"/>
                            </p:stCondLst>
                            <p:childTnLst>
                              <p:par>
                                <p:cTn id="61" presetID="25" presetClass="entr" presetSubtype="0" fill="hold" grpId="0"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66" dur="1000" fill="hold"/>
                                        <p:tgtEl>
                                          <p:spTgt spid="9"/>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9"/>
                                        </p:tgtEl>
                                      </p:cBhvr>
                                    </p:animEffect>
                                  </p:childTnLst>
                                </p:cTn>
                              </p:par>
                            </p:childTnLst>
                          </p:cTn>
                        </p:par>
                      </p:childTnLst>
                    </p:cTn>
                  </p:par>
                  <p:par>
                    <p:cTn id="71" fill="hold">
                      <p:stCondLst>
                        <p:cond delay="indefinite"/>
                      </p:stCondLst>
                      <p:childTnLst>
                        <p:par>
                          <p:cTn id="72" fill="hold">
                            <p:stCondLst>
                              <p:cond delay="0"/>
                            </p:stCondLst>
                            <p:childTnLst>
                              <p:par>
                                <p:cTn id="73" presetID="25" presetClass="entr" presetSubtype="0" fill="hold" grpId="0" nodeType="click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78" dur="1000" fill="hold"/>
                                        <p:tgtEl>
                                          <p:spTgt spid="8"/>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2556" y="3481495"/>
            <a:ext cx="5070763"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As </a:t>
            </a:r>
            <a:r>
              <a:rPr lang="en-US" sz="2800" dirty="0" err="1">
                <a:solidFill>
                  <a:srgbClr val="FF0000"/>
                </a:solidFill>
              </a:rPr>
              <a:t>monotherapy</a:t>
            </a:r>
            <a:r>
              <a:rPr lang="en-US" sz="2800" dirty="0">
                <a:solidFill>
                  <a:srgbClr val="FF0000"/>
                </a:solidFill>
              </a:rPr>
              <a:t>, they are less effective than levodopa</a:t>
            </a:r>
            <a:endParaRPr lang="en-US" sz="2800" dirty="0">
              <a:solidFill>
                <a:srgbClr val="FF0000"/>
              </a:solidFill>
              <a:latin typeface="Algerian" panose="04020705040A02060702" pitchFamily="82" charset="0"/>
            </a:endParaRPr>
          </a:p>
        </p:txBody>
      </p:sp>
      <p:sp>
        <p:nvSpPr>
          <p:cNvPr id="6" name="TextBox 5"/>
          <p:cNvSpPr txBox="1"/>
          <p:nvPr/>
        </p:nvSpPr>
        <p:spPr>
          <a:xfrm>
            <a:off x="315619" y="2070359"/>
            <a:ext cx="5883564" cy="954107"/>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Long duration of action ,less likely to cause </a:t>
            </a:r>
            <a:r>
              <a:rPr lang="en-US" sz="2800" dirty="0" err="1">
                <a:solidFill>
                  <a:srgbClr val="FF0000"/>
                </a:solidFill>
              </a:rPr>
              <a:t>dyskinesias</a:t>
            </a:r>
            <a:r>
              <a:rPr lang="en-US" sz="2800" dirty="0">
                <a:solidFill>
                  <a:srgbClr val="FF0000"/>
                </a:solidFill>
              </a:rPr>
              <a:t> than levodopa</a:t>
            </a:r>
            <a:endParaRPr lang="en-US" sz="2800" dirty="0">
              <a:solidFill>
                <a:srgbClr val="FF0000"/>
              </a:solidFill>
              <a:latin typeface="Algerian" panose="04020705040A02060702" pitchFamily="82" charset="0"/>
            </a:endParaRPr>
          </a:p>
        </p:txBody>
      </p:sp>
      <p:sp>
        <p:nvSpPr>
          <p:cNvPr id="7" name="TextBox 6"/>
          <p:cNvSpPr txBox="1"/>
          <p:nvPr/>
        </p:nvSpPr>
        <p:spPr>
          <a:xfrm>
            <a:off x="1218277" y="871631"/>
            <a:ext cx="6913418"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3200" b="1" dirty="0">
                <a:solidFill>
                  <a:srgbClr val="FF0066"/>
                </a:solidFill>
                <a:latin typeface="Algerian" panose="04020705040A02060702" pitchFamily="82" charset="0"/>
              </a:rPr>
              <a:t>Dopamine receptor agonists</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9" name="TextBox 8"/>
          <p:cNvSpPr txBox="1"/>
          <p:nvPr/>
        </p:nvSpPr>
        <p:spPr>
          <a:xfrm>
            <a:off x="315619" y="4830196"/>
            <a:ext cx="6169891" cy="156966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a:solidFill>
                  <a:srgbClr val="FF0000"/>
                </a:solidFill>
              </a:rPr>
              <a:t>Combined with levodopa in advanced stages →clinical improvement </a:t>
            </a:r>
            <a:r>
              <a:rPr lang="en-US" sz="4000" dirty="0">
                <a:solidFill>
                  <a:srgbClr val="FF0000"/>
                </a:solidFill>
              </a:rPr>
              <a:t>+</a:t>
            </a:r>
            <a:r>
              <a:rPr lang="en-US" sz="2800" dirty="0">
                <a:solidFill>
                  <a:srgbClr val="FF0000"/>
                </a:solidFill>
              </a:rPr>
              <a:t>↓levodopa dosage needs</a:t>
            </a:r>
            <a:endParaRPr lang="en-US" sz="2800" dirty="0">
              <a:solidFill>
                <a:srgbClr val="FF0000"/>
              </a:solidFill>
              <a:latin typeface="Algerian" panose="04020705040A02060702" pitchFamily="82" charset="0"/>
            </a:endParaRPr>
          </a:p>
        </p:txBody>
      </p:sp>
      <p:pic>
        <p:nvPicPr>
          <p:cNvPr id="1026" name="Picture 2"/>
          <p:cNvPicPr>
            <a:picLocks noChangeAspect="1" noChangeArrowheads="1"/>
          </p:cNvPicPr>
          <p:nvPr/>
        </p:nvPicPr>
        <p:blipFill>
          <a:blip r:embed="rId3"/>
          <a:srcRect/>
          <a:stretch>
            <a:fillRect/>
          </a:stretch>
        </p:blipFill>
        <p:spPr bwMode="auto">
          <a:xfrm>
            <a:off x="6988629" y="2033588"/>
            <a:ext cx="4987290" cy="4641532"/>
          </a:xfrm>
          <a:prstGeom prst="rect">
            <a:avLst/>
          </a:prstGeom>
          <a:noFill/>
          <a:ln w="9525">
            <a:noFill/>
            <a:miter lim="800000"/>
            <a:headEnd/>
            <a:tailEnd/>
          </a:ln>
        </p:spPr>
      </p:pic>
    </p:spTree>
    <p:extLst>
      <p:ext uri="{BB962C8B-B14F-4D97-AF65-F5344CB8AC3E}">
        <p14:creationId xmlns:p14="http://schemas.microsoft.com/office/powerpoint/2010/main" val="4136476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24582" y="4607396"/>
            <a:ext cx="3897349"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pramipexole</a:t>
            </a:r>
            <a:r>
              <a:rPr lang="en-US" sz="2800" dirty="0">
                <a:solidFill>
                  <a:srgbClr val="FF0000"/>
                </a:solidFill>
              </a:rPr>
              <a:t> , </a:t>
            </a:r>
            <a:r>
              <a:rPr lang="en-US" sz="2800" dirty="0" err="1">
                <a:solidFill>
                  <a:srgbClr val="FF0000"/>
                </a:solidFill>
              </a:rPr>
              <a:t>ropinirole</a:t>
            </a:r>
            <a:endParaRPr lang="en-US" sz="2800" dirty="0">
              <a:solidFill>
                <a:srgbClr val="FF0000"/>
              </a:solidFill>
              <a:latin typeface="Algerian" panose="04020705040A02060702" pitchFamily="82" charset="0"/>
            </a:endParaRPr>
          </a:p>
        </p:txBody>
      </p:sp>
      <p:sp>
        <p:nvSpPr>
          <p:cNvPr id="5" name="TextBox 4"/>
          <p:cNvSpPr txBox="1"/>
          <p:nvPr/>
        </p:nvSpPr>
        <p:spPr>
          <a:xfrm>
            <a:off x="4978004" y="3201357"/>
            <a:ext cx="3920837" cy="523220"/>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US" sz="2800" dirty="0" err="1">
                <a:solidFill>
                  <a:srgbClr val="FF0000"/>
                </a:solidFill>
              </a:rPr>
              <a:t>bromocriptine</a:t>
            </a:r>
            <a:r>
              <a:rPr lang="en-US" sz="2800" dirty="0">
                <a:solidFill>
                  <a:srgbClr val="FF0000"/>
                </a:solidFill>
              </a:rPr>
              <a:t>, </a:t>
            </a:r>
            <a:r>
              <a:rPr lang="en-US" sz="2800" dirty="0" err="1">
                <a:solidFill>
                  <a:srgbClr val="FF0000"/>
                </a:solidFill>
              </a:rPr>
              <a:t>pergolide</a:t>
            </a:r>
            <a:endParaRPr lang="en-US" sz="2800" dirty="0">
              <a:solidFill>
                <a:srgbClr val="FF0000"/>
              </a:solidFill>
              <a:latin typeface="Algerian" panose="04020705040A02060702" pitchFamily="82" charset="0"/>
            </a:endParaRPr>
          </a:p>
        </p:txBody>
      </p:sp>
      <p:sp>
        <p:nvSpPr>
          <p:cNvPr id="6" name="TextBox 5"/>
          <p:cNvSpPr txBox="1"/>
          <p:nvPr/>
        </p:nvSpPr>
        <p:spPr>
          <a:xfrm>
            <a:off x="290418" y="3079141"/>
            <a:ext cx="2857732" cy="1077218"/>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Ergot derivatives</a:t>
            </a:r>
            <a:endParaRPr lang="en-US" sz="3200" dirty="0">
              <a:solidFill>
                <a:srgbClr val="FF0000"/>
              </a:solidFill>
              <a:latin typeface="Algerian" panose="04020705040A02060702" pitchFamily="82" charset="0"/>
            </a:endParaRPr>
          </a:p>
        </p:txBody>
      </p:sp>
      <p:sp>
        <p:nvSpPr>
          <p:cNvPr id="7" name="TextBox 6"/>
          <p:cNvSpPr txBox="1"/>
          <p:nvPr/>
        </p:nvSpPr>
        <p:spPr>
          <a:xfrm>
            <a:off x="1802015" y="1127760"/>
            <a:ext cx="5070763"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classification</a:t>
            </a:r>
            <a:endParaRPr lang="en-US" sz="3200" dirty="0">
              <a:solidFill>
                <a:srgbClr val="FF0000"/>
              </a:solidFill>
              <a:latin typeface="Algerian" panose="04020705040A02060702" pitchFamily="82" charset="0"/>
            </a:endParaRPr>
          </a:p>
        </p:txBody>
      </p:sp>
      <p:pic>
        <p:nvPicPr>
          <p:cNvPr id="3" name="Picture 2"/>
          <p:cNvPicPr>
            <a:picLocks noChangeAspect="1"/>
          </p:cNvPicPr>
          <p:nvPr/>
        </p:nvPicPr>
        <p:blipFill>
          <a:blip r:embed="rId2"/>
          <a:stretch>
            <a:fillRect/>
          </a:stretch>
        </p:blipFill>
        <p:spPr>
          <a:xfrm>
            <a:off x="9476509" y="2133600"/>
            <a:ext cx="2417600" cy="4538791"/>
          </a:xfrm>
          <a:prstGeom prst="rect">
            <a:avLst/>
          </a:prstGeom>
        </p:spPr>
      </p:pic>
      <p:sp>
        <p:nvSpPr>
          <p:cNvPr id="8" name="TextBox 7"/>
          <p:cNvSpPr txBox="1"/>
          <p:nvPr/>
        </p:nvSpPr>
        <p:spPr>
          <a:xfrm>
            <a:off x="339635" y="4576619"/>
            <a:ext cx="2782387" cy="584775"/>
          </a:xfrm>
          <a:prstGeom prst="rect">
            <a:avLst/>
          </a:prstGeom>
          <a:solidFill>
            <a:srgbClr val="FFFF00"/>
          </a:solidFill>
          <a:ln w="38100">
            <a:solidFill>
              <a:schemeClr val="accent3">
                <a:lumMod val="75000"/>
              </a:schemeClr>
            </a:solidFill>
          </a:ln>
          <a:scene3d>
            <a:camera prst="orthographicFront"/>
            <a:lightRig rig="threePt" dir="t"/>
          </a:scene3d>
          <a:sp3d>
            <a:bevelT w="165100" h="158750" prst="convex"/>
          </a:sp3d>
        </p:spPr>
        <p:txBody>
          <a:bodyPr wrap="square" rtlCol="0">
            <a:spAutoFit/>
          </a:bodyPr>
          <a:lstStyle/>
          <a:p>
            <a:r>
              <a:rPr lang="en-TT" sz="3200" dirty="0">
                <a:solidFill>
                  <a:srgbClr val="FF0000"/>
                </a:solidFill>
                <a:latin typeface="Algerian" panose="04020705040A02060702" pitchFamily="82" charset="0"/>
              </a:rPr>
              <a:t>synthetics</a:t>
            </a:r>
            <a:endParaRPr lang="en-US" sz="3200" dirty="0">
              <a:solidFill>
                <a:srgbClr val="FF0000"/>
              </a:solidFill>
              <a:latin typeface="Algerian" panose="04020705040A02060702" pitchFamily="82" charset="0"/>
            </a:endParaRPr>
          </a:p>
        </p:txBody>
      </p:sp>
    </p:spTree>
    <p:extLst>
      <p:ext uri="{BB962C8B-B14F-4D97-AF65-F5344CB8AC3E}">
        <p14:creationId xmlns:p14="http://schemas.microsoft.com/office/powerpoint/2010/main" val="330900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8"/>
                                        </p:tgtEl>
                                      </p:cBhvr>
                                    </p:animEffect>
                                  </p:childTnLst>
                                </p:cTn>
                              </p:par>
                              <p:par>
                                <p:cTn id="37" presetID="25"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p:cTn id="3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42" dur="1000" fill="hold"/>
                                        <p:tgtEl>
                                          <p:spTgt spid="4"/>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TM03457452[[fn=Celestial]]</Template>
  <TotalTime>2482</TotalTime>
  <Words>974</Words>
  <Application>Microsoft Office PowerPoint</Application>
  <PresentationFormat>Widescreen</PresentationFormat>
  <Paragraphs>134</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Celestial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salah osama</dc:creator>
  <cp:lastModifiedBy>عبدالله البريكان ID 439100773</cp:lastModifiedBy>
  <cp:revision>98</cp:revision>
  <dcterms:created xsi:type="dcterms:W3CDTF">2015-09-22T14:03:28Z</dcterms:created>
  <dcterms:modified xsi:type="dcterms:W3CDTF">2020-11-10T05:47:13Z</dcterms:modified>
</cp:coreProperties>
</file>