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7" r:id="rId2"/>
    <p:sldId id="262" r:id="rId3"/>
    <p:sldId id="258" r:id="rId4"/>
    <p:sldId id="259" r:id="rId5"/>
    <p:sldId id="260" r:id="rId6"/>
    <p:sldId id="263" r:id="rId7"/>
    <p:sldId id="264" r:id="rId8"/>
    <p:sldId id="265" r:id="rId9"/>
    <p:sldId id="266" r:id="rId10"/>
    <p:sldId id="267" r:id="rId11"/>
    <p:sldId id="268" r:id="rId12"/>
    <p:sldId id="269" r:id="rId13"/>
    <p:sldId id="277" r:id="rId14"/>
    <p:sldId id="270" r:id="rId15"/>
    <p:sldId id="271" r:id="rId16"/>
    <p:sldId id="272" r:id="rId17"/>
    <p:sldId id="273" r:id="rId18"/>
    <p:sldId id="275" r:id="rId19"/>
    <p:sldId id="280" r:id="rId20"/>
    <p:sldId id="281"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73" d="100"/>
          <a:sy n="73" d="100"/>
        </p:scale>
        <p:origin x="-288" y="-87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A1201-0513-472C-8005-D5700307290C}" type="datetimeFigureOut">
              <a:rPr lang="en-US" smtClean="0"/>
              <a:t>11/10/20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620A8-FB95-4C28-96F2-7CC2395E42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0616580-A79A-41ED-81A3-FDC4B83BC175}" type="slidenum">
              <a:rPr lang="ar-SA" smtClean="0"/>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l" rtl="0" eaLnBrk="1" hangingPunct="1"/>
            <a:r>
              <a:rPr lang="ar-SA" dirty="0">
                <a:cs typeface="Times New Roman" pitchFamily="18" charset="0"/>
              </a:rPr>
              <a:t>&lt;</a:t>
            </a:r>
            <a:r>
              <a:rPr lang="en-US" dirty="0"/>
              <a:t>The patient is in early-stage parkinsonism,</a:t>
            </a:r>
          </a:p>
          <a:p>
            <a:pPr algn="l" rtl="0" eaLnBrk="1" hangingPunct="1"/>
            <a:r>
              <a:rPr lang="en-US" dirty="0"/>
              <a:t>most likely idiopathic (Parkinson’s disease).</a:t>
            </a:r>
          </a:p>
          <a:p>
            <a:pPr algn="l" rtl="0" eaLnBrk="1" hangingPunct="1"/>
            <a:r>
              <a:rPr lang="en-US" dirty="0"/>
              <a:t>Clinically, the disease is very mild and the</a:t>
            </a:r>
          </a:p>
          <a:p>
            <a:pPr algn="l" rtl="0" eaLnBrk="1" hangingPunct="1"/>
            <a:r>
              <a:rPr lang="en-US" dirty="0"/>
              <a:t>neurologist might consider not treating him at this</a:t>
            </a:r>
          </a:p>
          <a:p>
            <a:pPr algn="l" rtl="0" eaLnBrk="1" hangingPunct="1"/>
            <a:r>
              <a:rPr lang="en-US" dirty="0"/>
              <a:t>point, but because the </a:t>
            </a:r>
            <a:r>
              <a:rPr lang="en-US" dirty="0" err="1"/>
              <a:t>micrographia</a:t>
            </a:r>
            <a:r>
              <a:rPr lang="en-US" dirty="0"/>
              <a:t> interferes with</a:t>
            </a:r>
          </a:p>
          <a:p>
            <a:pPr algn="l" rtl="0" eaLnBrk="1" hangingPunct="1"/>
            <a:r>
              <a:rPr lang="en-US" dirty="0"/>
              <a:t>his work, the neurologist decides to prescribe</a:t>
            </a:r>
          </a:p>
          <a:p>
            <a:pPr algn="l" rtl="0" eaLnBrk="1" hangingPunct="1"/>
            <a:r>
              <a:rPr lang="en-US" dirty="0"/>
              <a:t>medication. Several drugs can be used to treat</a:t>
            </a:r>
          </a:p>
          <a:p>
            <a:pPr algn="l" rtl="0" eaLnBrk="1" hangingPunct="1"/>
            <a:r>
              <a:rPr lang="en-US" dirty="0"/>
              <a:t>early-onset </a:t>
            </a:r>
            <a:r>
              <a:rPr lang="en-US" dirty="0" err="1"/>
              <a:t>parkinsonism.The</a:t>
            </a:r>
            <a:r>
              <a:rPr lang="en-US" dirty="0"/>
              <a:t> most commonly used</a:t>
            </a:r>
          </a:p>
          <a:p>
            <a:pPr algn="l" rtl="0" eaLnBrk="1" hangingPunct="1"/>
            <a:r>
              <a:rPr lang="en-US" dirty="0"/>
              <a:t>are the dopamine receptor agonists (</a:t>
            </a:r>
            <a:r>
              <a:rPr lang="en-US" dirty="0" err="1"/>
              <a:t>pramipexole</a:t>
            </a:r>
            <a:r>
              <a:rPr lang="en-US" dirty="0"/>
              <a:t>,</a:t>
            </a:r>
          </a:p>
          <a:p>
            <a:pPr algn="l" rtl="0" eaLnBrk="1" hangingPunct="1"/>
            <a:r>
              <a:rPr lang="en-US" dirty="0" err="1"/>
              <a:t>ropinirole</a:t>
            </a:r>
            <a:r>
              <a:rPr lang="en-US" dirty="0"/>
              <a:t>, </a:t>
            </a:r>
            <a:r>
              <a:rPr lang="en-US" dirty="0" err="1"/>
              <a:t>pergolide</a:t>
            </a:r>
            <a:r>
              <a:rPr lang="en-US" dirty="0"/>
              <a:t>; </a:t>
            </a:r>
            <a:r>
              <a:rPr lang="en-US" dirty="0" err="1"/>
              <a:t>amantadine</a:t>
            </a:r>
            <a:r>
              <a:rPr lang="en-US" dirty="0"/>
              <a:t> is also a</a:t>
            </a:r>
          </a:p>
          <a:p>
            <a:pPr algn="l" rtl="0" eaLnBrk="1" hangingPunct="1"/>
            <a:r>
              <a:rPr lang="en-US" dirty="0"/>
              <a:t>possibility, and some people get an acceptable</a:t>
            </a:r>
          </a:p>
          <a:p>
            <a:pPr algn="l" rtl="0" eaLnBrk="1" hangingPunct="1"/>
            <a:r>
              <a:rPr lang="en-US" dirty="0"/>
              <a:t>response to </a:t>
            </a:r>
            <a:r>
              <a:rPr lang="en-US" dirty="0" err="1"/>
              <a:t>selegiline</a:t>
            </a:r>
            <a:r>
              <a:rPr lang="en-US" dirty="0"/>
              <a:t>, the MAO inhibitor).</a:t>
            </a:r>
          </a:p>
          <a:p>
            <a:pPr algn="l" rtl="0" eaLnBrk="1" hangingPunct="1"/>
            <a:r>
              <a:rPr lang="en-US" dirty="0" err="1"/>
              <a:t>Levodopa–carbidopa</a:t>
            </a:r>
            <a:r>
              <a:rPr lang="en-US" dirty="0"/>
              <a:t> could also be used; however,</a:t>
            </a:r>
          </a:p>
          <a:p>
            <a:pPr algn="l" rtl="0" eaLnBrk="1" hangingPunct="1"/>
            <a:r>
              <a:rPr lang="en-US" dirty="0"/>
              <a:t>most clinicians prefer to delay its use until</a:t>
            </a:r>
          </a:p>
          <a:p>
            <a:pPr algn="l" rtl="0" eaLnBrk="1" hangingPunct="1"/>
            <a:r>
              <a:rPr lang="en-US" dirty="0"/>
              <a:t>absolutely needed because of the adverse effects,</a:t>
            </a:r>
          </a:p>
          <a:p>
            <a:pPr algn="l" rtl="0" eaLnBrk="1" hangingPunct="1"/>
            <a:r>
              <a:rPr lang="en-US" dirty="0"/>
              <a:t>such as motor fluctuations and </a:t>
            </a:r>
            <a:r>
              <a:rPr lang="en-US" dirty="0" err="1"/>
              <a:t>dyskinesias</a:t>
            </a:r>
            <a:r>
              <a:rPr lang="en-US" dirty="0"/>
              <a:t>, that</a:t>
            </a:r>
          </a:p>
          <a:p>
            <a:pPr algn="l" rtl="0" eaLnBrk="1" hangingPunct="1"/>
            <a:r>
              <a:rPr lang="en-US" dirty="0"/>
              <a:t>accompany long-term use of </a:t>
            </a:r>
            <a:r>
              <a:rPr lang="en-US" dirty="0" err="1"/>
              <a:t>levodopa</a:t>
            </a:r>
            <a:r>
              <a:rPr lang="en-US" dirty="0"/>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elladonnalilly.wordpress.com/2013/12/01/livedo-reticularis/"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CAcQjRxqFQoTCNKZn9aqqMgCFUFqGgodO6MGvg&amp;url=http://www.diseasesweb.org/neurology-2/parkinsons-disease&amp;psig=AFQjCNEMwTa7Bc3SYVZcJJehCiZgXveFoQ&amp;ust=1444030995597682"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9054" y="600364"/>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Drugs in parkinsonism</a:t>
            </a:r>
            <a:endParaRPr lang="en-US" sz="3200" dirty="0">
              <a:solidFill>
                <a:srgbClr val="FF0000"/>
              </a:solidFill>
              <a:latin typeface="Algerian" panose="04020705040A02060702" pitchFamily="82" charset="0"/>
            </a:endParaRPr>
          </a:p>
        </p:txBody>
      </p:sp>
      <p:sp>
        <p:nvSpPr>
          <p:cNvPr id="6" name="TextBox 5"/>
          <p:cNvSpPr txBox="1"/>
          <p:nvPr/>
        </p:nvSpPr>
        <p:spPr>
          <a:xfrm>
            <a:off x="556556" y="2081566"/>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err="1">
                <a:solidFill>
                  <a:srgbClr val="FF0000"/>
                </a:solidFill>
                <a:latin typeface="Algerian" panose="04020705040A02060702" pitchFamily="82" charset="0"/>
              </a:rPr>
              <a:t>ilos</a:t>
            </a:r>
            <a:endParaRPr lang="en-US" sz="3200" dirty="0">
              <a:solidFill>
                <a:srgbClr val="FF0000"/>
              </a:solidFill>
              <a:latin typeface="Algerian" panose="04020705040A02060702" pitchFamily="82" charset="0"/>
            </a:endParaRPr>
          </a:p>
        </p:txBody>
      </p:sp>
      <p:sp>
        <p:nvSpPr>
          <p:cNvPr id="7" name="TextBox 6"/>
          <p:cNvSpPr txBox="1"/>
          <p:nvPr/>
        </p:nvSpPr>
        <p:spPr>
          <a:xfrm>
            <a:off x="522250" y="3301322"/>
            <a:ext cx="6597008" cy="1077218"/>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dirty="0">
                <a:solidFill>
                  <a:srgbClr val="FF0000"/>
                </a:solidFill>
              </a:rPr>
              <a:t>Describe the pharmacological approach for treatment of </a:t>
            </a:r>
            <a:r>
              <a:rPr lang="en-US" sz="3200" dirty="0" err="1">
                <a:solidFill>
                  <a:srgbClr val="FF0000"/>
                </a:solidFill>
              </a:rPr>
              <a:t>Parkisonism</a:t>
            </a:r>
            <a:endParaRPr lang="en-US" sz="3200" dirty="0">
              <a:solidFill>
                <a:srgbClr val="FF0000"/>
              </a:solidFill>
              <a:latin typeface="Algerian" panose="04020705040A02060702" pitchFamily="82" charset="0"/>
            </a:endParaRPr>
          </a:p>
        </p:txBody>
      </p:sp>
      <p:sp>
        <p:nvSpPr>
          <p:cNvPr id="8" name="TextBox 7"/>
          <p:cNvSpPr txBox="1"/>
          <p:nvPr/>
        </p:nvSpPr>
        <p:spPr>
          <a:xfrm>
            <a:off x="530958" y="4694694"/>
            <a:ext cx="6597008" cy="156966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dirty="0">
                <a:solidFill>
                  <a:srgbClr val="FF0000"/>
                </a:solidFill>
              </a:rPr>
              <a:t>Detail on the </a:t>
            </a:r>
            <a:r>
              <a:rPr lang="en-US" sz="3200" dirty="0" err="1">
                <a:solidFill>
                  <a:srgbClr val="FF0000"/>
                </a:solidFill>
              </a:rPr>
              <a:t>pharmacokietic</a:t>
            </a:r>
            <a:r>
              <a:rPr lang="en-US" sz="3200" dirty="0">
                <a:solidFill>
                  <a:srgbClr val="FF0000"/>
                </a:solidFill>
              </a:rPr>
              <a:t> aspects and </a:t>
            </a:r>
            <a:r>
              <a:rPr lang="en-US" sz="3200" dirty="0" err="1">
                <a:solidFill>
                  <a:srgbClr val="FF0000"/>
                </a:solidFill>
              </a:rPr>
              <a:t>pharmacodynamic</a:t>
            </a:r>
            <a:r>
              <a:rPr lang="en-US" sz="3200" dirty="0">
                <a:solidFill>
                  <a:srgbClr val="FF0000"/>
                </a:solidFill>
              </a:rPr>
              <a:t> effects of drugs used to treat </a:t>
            </a:r>
            <a:r>
              <a:rPr lang="en-US" sz="3200" dirty="0" err="1">
                <a:solidFill>
                  <a:srgbClr val="FF0000"/>
                </a:solidFill>
              </a:rPr>
              <a:t>Parkisonism</a:t>
            </a:r>
            <a:endParaRPr lang="en-US" sz="3200" dirty="0">
              <a:solidFill>
                <a:srgbClr val="FF0000"/>
              </a:solidFill>
              <a:latin typeface="Algerian" panose="04020705040A02060702" pitchFamily="82" charset="0"/>
            </a:endParaRPr>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817" y="2104221"/>
            <a:ext cx="3048000" cy="441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0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707" y="5557895"/>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Used for </a:t>
            </a:r>
            <a:r>
              <a:rPr lang="en-US" sz="2800" dirty="0" err="1">
                <a:solidFill>
                  <a:srgbClr val="FF0000"/>
                </a:solidFill>
              </a:rPr>
              <a:t>hyperprolactinemia</a:t>
            </a:r>
            <a:endParaRPr lang="en-US" sz="2800" dirty="0">
              <a:solidFill>
                <a:srgbClr val="FF0000"/>
              </a:solidFill>
              <a:latin typeface="Algerian" panose="04020705040A02060702" pitchFamily="82" charset="0"/>
            </a:endParaRPr>
          </a:p>
        </p:txBody>
      </p:sp>
      <p:sp>
        <p:nvSpPr>
          <p:cNvPr id="5" name="TextBox 4"/>
          <p:cNvSpPr txBox="1"/>
          <p:nvPr/>
        </p:nvSpPr>
        <p:spPr>
          <a:xfrm>
            <a:off x="246346" y="2586710"/>
            <a:ext cx="8585200"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Absorbed to a variable extent from the GIT ; peak plasma levels are reached within 1–2 hours after an oral dose. </a:t>
            </a:r>
          </a:p>
        </p:txBody>
      </p:sp>
      <p:sp>
        <p:nvSpPr>
          <p:cNvPr id="6" name="TextBox 5"/>
          <p:cNvSpPr txBox="1"/>
          <p:nvPr/>
        </p:nvSpPr>
        <p:spPr>
          <a:xfrm>
            <a:off x="259409" y="1630420"/>
            <a:ext cx="8788400"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An agonist at the D2-receptors and a partial D1-antagonist</a:t>
            </a:r>
            <a:endParaRPr lang="en-US" sz="2800" dirty="0">
              <a:solidFill>
                <a:srgbClr val="FF0000"/>
              </a:solidFill>
              <a:latin typeface="Algerian" panose="04020705040A02060702" pitchFamily="82" charset="0"/>
            </a:endParaRPr>
          </a:p>
        </p:txBody>
      </p:sp>
      <p:sp>
        <p:nvSpPr>
          <p:cNvPr id="7" name="TextBox 6"/>
          <p:cNvSpPr txBox="1"/>
          <p:nvPr/>
        </p:nvSpPr>
        <p:spPr>
          <a:xfrm>
            <a:off x="2271091" y="379171"/>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err="1">
                <a:solidFill>
                  <a:srgbClr val="FF0000"/>
                </a:solidFill>
                <a:latin typeface="Algerian" panose="04020705040A02060702" pitchFamily="82" charset="0"/>
              </a:rPr>
              <a:t>bromocriptine</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255847" y="2604260"/>
            <a:ext cx="6599382"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Postural hypotension, nausea, somnolence</a:t>
            </a:r>
          </a:p>
        </p:txBody>
      </p:sp>
      <p:sp>
        <p:nvSpPr>
          <p:cNvPr id="9" name="TextBox 8"/>
          <p:cNvSpPr txBox="1"/>
          <p:nvPr/>
        </p:nvSpPr>
        <p:spPr>
          <a:xfrm>
            <a:off x="278014" y="1633669"/>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err="1">
                <a:solidFill>
                  <a:srgbClr val="FF0000"/>
                </a:solidFill>
                <a:latin typeface="Algerian" panose="04020705040A02060702" pitchFamily="82" charset="0"/>
              </a:rPr>
              <a:t>adrs</a:t>
            </a:r>
            <a:endParaRPr lang="en-US" sz="3200" dirty="0">
              <a:solidFill>
                <a:srgbClr val="FF0000"/>
              </a:solidFill>
              <a:latin typeface="Algerian" panose="04020705040A02060702" pitchFamily="82" charset="0"/>
            </a:endParaRPr>
          </a:p>
        </p:txBody>
      </p:sp>
      <p:sp>
        <p:nvSpPr>
          <p:cNvPr id="10" name="TextBox 9"/>
          <p:cNvSpPr txBox="1"/>
          <p:nvPr/>
        </p:nvSpPr>
        <p:spPr>
          <a:xfrm>
            <a:off x="246347" y="3960823"/>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Excreted in the bile and feces.</a:t>
            </a:r>
          </a:p>
        </p:txBody>
      </p:sp>
      <p:sp>
        <p:nvSpPr>
          <p:cNvPr id="11" name="TextBox 10"/>
          <p:cNvSpPr txBox="1"/>
          <p:nvPr/>
        </p:nvSpPr>
        <p:spPr>
          <a:xfrm>
            <a:off x="198448" y="3933977"/>
            <a:ext cx="6100619"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dirty="0">
                <a:solidFill>
                  <a:srgbClr val="FF0000"/>
                </a:solidFill>
              </a:rPr>
              <a:t>Confusion, hallucinations, delusions</a:t>
            </a:r>
            <a:endParaRPr lang="en-US" sz="3200" dirty="0">
              <a:solidFill>
                <a:srgbClr val="FF0000"/>
              </a:solidFill>
              <a:latin typeface="Algerian" panose="04020705040A02060702" pitchFamily="82" charset="0"/>
            </a:endParaRPr>
          </a:p>
        </p:txBody>
      </p:sp>
      <p:sp>
        <p:nvSpPr>
          <p:cNvPr id="12" name="TextBox 11"/>
          <p:cNvSpPr txBox="1"/>
          <p:nvPr/>
        </p:nvSpPr>
        <p:spPr>
          <a:xfrm>
            <a:off x="180109" y="4741817"/>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Dyskinesias</a:t>
            </a:r>
            <a:endParaRPr lang="en-US" sz="2800" dirty="0">
              <a:solidFill>
                <a:srgbClr val="FF0000"/>
              </a:solidFill>
              <a:latin typeface="Algerian" panose="04020705040A02060702" pitchFamily="82" charset="0"/>
            </a:endParaRPr>
          </a:p>
        </p:txBody>
      </p:sp>
      <p:pic>
        <p:nvPicPr>
          <p:cNvPr id="3074" name="Picture 2"/>
          <p:cNvPicPr>
            <a:picLocks noChangeAspect="1" noChangeArrowheads="1"/>
          </p:cNvPicPr>
          <p:nvPr/>
        </p:nvPicPr>
        <p:blipFill>
          <a:blip r:embed="rId3"/>
          <a:srcRect/>
          <a:stretch>
            <a:fillRect/>
          </a:stretch>
        </p:blipFill>
        <p:spPr bwMode="auto">
          <a:xfrm>
            <a:off x="6772275" y="3631474"/>
            <a:ext cx="5219427" cy="3043646"/>
          </a:xfrm>
          <a:prstGeom prst="rect">
            <a:avLst/>
          </a:prstGeom>
          <a:noFill/>
          <a:ln w="9525">
            <a:noFill/>
            <a:miter lim="800000"/>
            <a:headEnd/>
            <a:tailEnd/>
          </a:ln>
        </p:spPr>
      </p:pic>
    </p:spTree>
    <p:extLst>
      <p:ext uri="{BB962C8B-B14F-4D97-AF65-F5344CB8AC3E}">
        <p14:creationId xmlns:p14="http://schemas.microsoft.com/office/powerpoint/2010/main" val="23803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9" dur="1000" fill="hold"/>
                                        <p:tgtEl>
                                          <p:spTgt spid="8"/>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1" dur="1000" fill="hold"/>
                                        <p:tgtEl>
                                          <p:spTgt spid="1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3" dur="1000" fill="hold"/>
                                        <p:tgtEl>
                                          <p:spTgt spid="12"/>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5" presetClass="entr" presetSubtype="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5" dur="1000" fill="hold"/>
                                        <p:tgtEl>
                                          <p:spTgt spid="4"/>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4"/>
                                        </p:tgtEl>
                                      </p:cBhvr>
                                    </p:animEffect>
                                  </p:childTnLst>
                                </p:cTn>
                              </p:par>
                              <p:par>
                                <p:cTn id="110" presetID="25" presetClass="entr" presetSubtype="0" fill="hold" nodeType="withEffect">
                                  <p:stCondLst>
                                    <p:cond delay="0"/>
                                  </p:stCondLst>
                                  <p:childTnLst>
                                    <p:set>
                                      <p:cBhvr>
                                        <p:cTn id="111" dur="1" fill="hold">
                                          <p:stCondLst>
                                            <p:cond delay="0"/>
                                          </p:stCondLst>
                                        </p:cTn>
                                        <p:tgtEl>
                                          <p:spTgt spid="3074"/>
                                        </p:tgtEl>
                                        <p:attrNameLst>
                                          <p:attrName>style.visibility</p:attrName>
                                        </p:attrNameLst>
                                      </p:cBhvr>
                                      <p:to>
                                        <p:strVal val="visible"/>
                                      </p:to>
                                    </p:set>
                                    <p:anim calcmode="lin" valueType="num">
                                      <p:cBhvr>
                                        <p:cTn id="11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15" dur="1000" fill="hold"/>
                                        <p:tgtEl>
                                          <p:spTgt spid="3074"/>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8" grpId="0" animBg="1"/>
      <p:bldP spid="9" grpId="0" animBg="1"/>
      <p:bldP spid="10" grpId="0" animBg="1"/>
      <p:bldP spid="10" grpId="1"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182" y="2483999"/>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Recent myocardial infarction</a:t>
            </a:r>
            <a:endParaRPr lang="en-US" sz="2800" dirty="0">
              <a:solidFill>
                <a:srgbClr val="FF0000"/>
              </a:solidFill>
              <a:latin typeface="Algerian" panose="04020705040A02060702" pitchFamily="82" charset="0"/>
            </a:endParaRPr>
          </a:p>
        </p:txBody>
      </p:sp>
      <p:sp>
        <p:nvSpPr>
          <p:cNvPr id="6" name="TextBox 5"/>
          <p:cNvSpPr txBox="1"/>
          <p:nvPr/>
        </p:nvSpPr>
        <p:spPr>
          <a:xfrm>
            <a:off x="554182" y="1629927"/>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History of psychotic illness</a:t>
            </a:r>
            <a:endParaRPr lang="en-US" sz="2800" dirty="0">
              <a:solidFill>
                <a:srgbClr val="FF0000"/>
              </a:solidFill>
              <a:latin typeface="Algerian" panose="04020705040A02060702" pitchFamily="82" charset="0"/>
            </a:endParaRPr>
          </a:p>
        </p:txBody>
      </p:sp>
      <p:sp>
        <p:nvSpPr>
          <p:cNvPr id="7" name="TextBox 6"/>
          <p:cNvSpPr txBox="1"/>
          <p:nvPr/>
        </p:nvSpPr>
        <p:spPr>
          <a:xfrm>
            <a:off x="511694" y="351519"/>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contraindications</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554181" y="4715363"/>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Best avoided in patients with peripheral vascular disease</a:t>
            </a:r>
            <a:endParaRPr lang="en-US" sz="2800" dirty="0">
              <a:solidFill>
                <a:srgbClr val="FF0000"/>
              </a:solidFill>
              <a:latin typeface="Algerian" panose="04020705040A02060702" pitchFamily="82" charset="0"/>
            </a:endParaRPr>
          </a:p>
        </p:txBody>
      </p:sp>
      <p:sp>
        <p:nvSpPr>
          <p:cNvPr id="9" name="TextBox 8"/>
          <p:cNvSpPr txBox="1"/>
          <p:nvPr/>
        </p:nvSpPr>
        <p:spPr>
          <a:xfrm>
            <a:off x="554181" y="3338071"/>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Active peptic ulceration</a:t>
            </a:r>
            <a:endParaRPr lang="en-US"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2453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90" y="5421746"/>
            <a:ext cx="8220365"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Renal insufficiency may necessitate dosage adjustment</a:t>
            </a:r>
            <a:endParaRPr lang="en-US" sz="2800" dirty="0">
              <a:solidFill>
                <a:srgbClr val="FF0000"/>
              </a:solidFill>
              <a:latin typeface="Algerian" panose="04020705040A02060702" pitchFamily="82" charset="0"/>
            </a:endParaRPr>
          </a:p>
        </p:txBody>
      </p:sp>
      <p:sp>
        <p:nvSpPr>
          <p:cNvPr id="5" name="TextBox 4"/>
          <p:cNvSpPr txBox="1"/>
          <p:nvPr/>
        </p:nvSpPr>
        <p:spPr>
          <a:xfrm>
            <a:off x="378690" y="3422210"/>
            <a:ext cx="8220365" cy="138499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Rapidly absorbed, reaching peak plasma concentrations in approximately 2 hours, excreted largely unchanged in the urine</a:t>
            </a:r>
            <a:endParaRPr lang="en-US" sz="2800" dirty="0">
              <a:solidFill>
                <a:srgbClr val="FF0000"/>
              </a:solidFill>
              <a:latin typeface="Algerian" panose="04020705040A02060702" pitchFamily="82" charset="0"/>
            </a:endParaRPr>
          </a:p>
        </p:txBody>
      </p:sp>
      <p:sp>
        <p:nvSpPr>
          <p:cNvPr id="6" name="TextBox 5"/>
          <p:cNvSpPr txBox="1"/>
          <p:nvPr/>
        </p:nvSpPr>
        <p:spPr>
          <a:xfrm>
            <a:off x="378690" y="2256741"/>
            <a:ext cx="8109528"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Has preferential affinity for the D3 family of receptors</a:t>
            </a:r>
            <a:endParaRPr lang="en-US" sz="2800" dirty="0">
              <a:solidFill>
                <a:srgbClr val="FF0000"/>
              </a:solidFill>
              <a:latin typeface="Algerian" panose="04020705040A02060702" pitchFamily="82" charset="0"/>
            </a:endParaRPr>
          </a:p>
        </p:txBody>
      </p:sp>
      <p:sp>
        <p:nvSpPr>
          <p:cNvPr id="7" name="TextBox 6"/>
          <p:cNvSpPr txBox="1"/>
          <p:nvPr/>
        </p:nvSpPr>
        <p:spPr>
          <a:xfrm>
            <a:off x="2064326" y="780473"/>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err="1">
                <a:solidFill>
                  <a:srgbClr val="FF0000"/>
                </a:solidFill>
                <a:latin typeface="Algerian" panose="04020705040A02060702" pitchFamily="82" charset="0"/>
              </a:rPr>
              <a:t>pramipexole</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Tree>
    <p:extLst>
      <p:ext uri="{BB962C8B-B14F-4D97-AF65-F5344CB8AC3E}">
        <p14:creationId xmlns:p14="http://schemas.microsoft.com/office/powerpoint/2010/main" val="36305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543" y="5838391"/>
            <a:ext cx="7906328"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In patients with a history of seizures or heart failure</a:t>
            </a:r>
            <a:endParaRPr lang="en-US" sz="3200" dirty="0">
              <a:solidFill>
                <a:srgbClr val="FF0000"/>
              </a:solidFill>
              <a:latin typeface="Algerian" panose="04020705040A02060702" pitchFamily="82" charset="0"/>
            </a:endParaRPr>
          </a:p>
        </p:txBody>
      </p:sp>
      <p:sp>
        <p:nvSpPr>
          <p:cNvPr id="5" name="TextBox 4"/>
          <p:cNvSpPr txBox="1"/>
          <p:nvPr/>
        </p:nvSpPr>
        <p:spPr>
          <a:xfrm>
            <a:off x="326572" y="2655726"/>
            <a:ext cx="8091055"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Useful in the early stages of parkinsonism or as an adjunct to levodopa therapy</a:t>
            </a:r>
            <a:endParaRPr lang="en-US" sz="2800" dirty="0">
              <a:solidFill>
                <a:srgbClr val="FF0000"/>
              </a:solidFill>
              <a:latin typeface="Algerian" panose="04020705040A02060702" pitchFamily="82" charset="0"/>
            </a:endParaRPr>
          </a:p>
        </p:txBody>
      </p:sp>
      <p:sp>
        <p:nvSpPr>
          <p:cNvPr id="6" name="TextBox 5"/>
          <p:cNvSpPr txBox="1"/>
          <p:nvPr/>
        </p:nvSpPr>
        <p:spPr>
          <a:xfrm>
            <a:off x="338842" y="1875604"/>
            <a:ext cx="4294910"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Modest effectiveness</a:t>
            </a:r>
            <a:endParaRPr lang="en-US" sz="2800" dirty="0">
              <a:solidFill>
                <a:srgbClr val="FF0000"/>
              </a:solidFill>
              <a:latin typeface="Algerian" panose="04020705040A02060702" pitchFamily="82" charset="0"/>
            </a:endParaRPr>
          </a:p>
        </p:txBody>
      </p:sp>
      <p:sp>
        <p:nvSpPr>
          <p:cNvPr id="7" name="TextBox 6"/>
          <p:cNvSpPr txBox="1"/>
          <p:nvPr/>
        </p:nvSpPr>
        <p:spPr>
          <a:xfrm>
            <a:off x="1981200" y="644812"/>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amantadine</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326571" y="2624928"/>
            <a:ext cx="8201892"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Nausea, dizziness, insomnia, confusion, hallucinations</a:t>
            </a:r>
            <a:endParaRPr lang="en-US" sz="3200" dirty="0">
              <a:solidFill>
                <a:srgbClr val="FF0000"/>
              </a:solidFill>
              <a:latin typeface="Algerian" panose="04020705040A02060702" pitchFamily="82" charset="0"/>
            </a:endParaRPr>
          </a:p>
        </p:txBody>
      </p:sp>
      <p:sp>
        <p:nvSpPr>
          <p:cNvPr id="9" name="TextBox 8"/>
          <p:cNvSpPr txBox="1"/>
          <p:nvPr/>
        </p:nvSpPr>
        <p:spPr>
          <a:xfrm>
            <a:off x="391886" y="5233729"/>
            <a:ext cx="7906328"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t½=2-4h, most of the drug being excreted unchanged in the urine</a:t>
            </a:r>
            <a:endParaRPr lang="en-US" sz="3200" dirty="0">
              <a:solidFill>
                <a:srgbClr val="FF0000"/>
              </a:solidFill>
              <a:latin typeface="Algerian" panose="04020705040A02060702" pitchFamily="82" charset="0"/>
            </a:endParaRPr>
          </a:p>
        </p:txBody>
      </p:sp>
      <p:sp>
        <p:nvSpPr>
          <p:cNvPr id="10" name="TextBox 9"/>
          <p:cNvSpPr txBox="1"/>
          <p:nvPr/>
        </p:nvSpPr>
        <p:spPr>
          <a:xfrm>
            <a:off x="328815" y="3942820"/>
            <a:ext cx="7901709"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Affects dopamine release and reuptake,</a:t>
            </a:r>
          </a:p>
          <a:p>
            <a:r>
              <a:rPr lang="en-US" sz="2800" dirty="0">
                <a:solidFill>
                  <a:srgbClr val="FF0000"/>
                </a:solidFill>
              </a:rPr>
              <a:t>antagonist at muscarinic and NMDA receptors</a:t>
            </a:r>
            <a:endParaRPr lang="en-US" sz="3200" dirty="0">
              <a:solidFill>
                <a:srgbClr val="FF0000"/>
              </a:solidFill>
              <a:latin typeface="Algerian" panose="04020705040A02060702" pitchFamily="82" charset="0"/>
            </a:endParaRPr>
          </a:p>
        </p:txBody>
      </p:sp>
      <p:sp>
        <p:nvSpPr>
          <p:cNvPr id="11" name="TextBox 10"/>
          <p:cNvSpPr txBox="1"/>
          <p:nvPr/>
        </p:nvSpPr>
        <p:spPr>
          <a:xfrm>
            <a:off x="305064" y="1876047"/>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err="1">
                <a:solidFill>
                  <a:srgbClr val="FF0000"/>
                </a:solidFill>
                <a:latin typeface="Algerian" panose="04020705040A02060702" pitchFamily="82" charset="0"/>
              </a:rPr>
              <a:t>adrs</a:t>
            </a:r>
            <a:endParaRPr lang="en-US" sz="3200" dirty="0">
              <a:solidFill>
                <a:srgbClr val="FF0000"/>
              </a:solidFill>
              <a:latin typeface="Algerian" panose="04020705040A02060702" pitchFamily="82" charset="0"/>
            </a:endParaRPr>
          </a:p>
        </p:txBody>
      </p:sp>
      <p:sp>
        <p:nvSpPr>
          <p:cNvPr id="12" name="TextBox 11"/>
          <p:cNvSpPr txBox="1"/>
          <p:nvPr/>
        </p:nvSpPr>
        <p:spPr>
          <a:xfrm>
            <a:off x="283820" y="5015867"/>
            <a:ext cx="7906328"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Anticholinergics</a:t>
            </a:r>
            <a:endParaRPr lang="en-US" sz="3200" dirty="0">
              <a:solidFill>
                <a:srgbClr val="FF0000"/>
              </a:solidFill>
              <a:latin typeface="Algerian" panose="04020705040A02060702" pitchFamily="82" charset="0"/>
            </a:endParaRPr>
          </a:p>
        </p:txBody>
      </p:sp>
      <p:sp>
        <p:nvSpPr>
          <p:cNvPr id="13" name="TextBox 12"/>
          <p:cNvSpPr txBox="1"/>
          <p:nvPr/>
        </p:nvSpPr>
        <p:spPr>
          <a:xfrm>
            <a:off x="313508" y="3500846"/>
            <a:ext cx="7906328"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Ankle edema, and </a:t>
            </a:r>
            <a:r>
              <a:rPr lang="en-US" sz="2800" dirty="0" err="1">
                <a:solidFill>
                  <a:srgbClr val="FF0000"/>
                </a:solidFill>
              </a:rPr>
              <a:t>livedo</a:t>
            </a:r>
            <a:r>
              <a:rPr lang="en-US" sz="2800" dirty="0">
                <a:solidFill>
                  <a:srgbClr val="FF0000"/>
                </a:solidFill>
              </a:rPr>
              <a:t> </a:t>
            </a:r>
            <a:r>
              <a:rPr lang="en-US" sz="2800" dirty="0" err="1">
                <a:solidFill>
                  <a:srgbClr val="FF0000"/>
                </a:solidFill>
              </a:rPr>
              <a:t>reticularis</a:t>
            </a:r>
            <a:endParaRPr lang="en-US" sz="3200" dirty="0">
              <a:solidFill>
                <a:srgbClr val="FF0000"/>
              </a:solidFill>
              <a:latin typeface="Algerian" panose="04020705040A02060702" pitchFamily="82" charset="0"/>
            </a:endParaRPr>
          </a:p>
        </p:txBody>
      </p:sp>
      <p:sp>
        <p:nvSpPr>
          <p:cNvPr id="14" name="TextBox 13"/>
          <p:cNvSpPr txBox="1"/>
          <p:nvPr/>
        </p:nvSpPr>
        <p:spPr>
          <a:xfrm>
            <a:off x="314828" y="4268295"/>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contraindications</a:t>
            </a:r>
            <a:endParaRPr lang="en-US" sz="3200" dirty="0">
              <a:solidFill>
                <a:srgbClr val="FF0000"/>
              </a:solidFill>
              <a:latin typeface="Algerian" panose="04020705040A02060702" pitchFamily="82" charset="0"/>
            </a:endParaRPr>
          </a:p>
        </p:txBody>
      </p:sp>
      <p:sp>
        <p:nvSpPr>
          <p:cNvPr id="6146" name="AutoShape 2" descr="نتيجة بحث الصور عن ‪livedo reticularis‬‏"/>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نتيجة بحث الصور عن ‪livedo reticularis‬‏"/>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https://belladonnalilly.files.wordpress.com/2013/12/livedo-reticularis.jpg">
            <a:hlinkClick r:id="rId3"/>
          </p:cNvPr>
          <p:cNvPicPr>
            <a:picLocks noChangeAspect="1" noChangeArrowheads="1"/>
          </p:cNvPicPr>
          <p:nvPr/>
        </p:nvPicPr>
        <p:blipFill>
          <a:blip r:embed="rId4"/>
          <a:srcRect/>
          <a:stretch>
            <a:fillRect/>
          </a:stretch>
        </p:blipFill>
        <p:spPr bwMode="auto">
          <a:xfrm>
            <a:off x="8503920" y="2821577"/>
            <a:ext cx="3688080" cy="3028724"/>
          </a:xfrm>
          <a:prstGeom prst="rect">
            <a:avLst/>
          </a:prstGeom>
          <a:noFill/>
        </p:spPr>
      </p:pic>
      <p:sp>
        <p:nvSpPr>
          <p:cNvPr id="17" name="TextBox 16"/>
          <p:cNvSpPr txBox="1"/>
          <p:nvPr/>
        </p:nvSpPr>
        <p:spPr>
          <a:xfrm>
            <a:off x="9392195" y="3122023"/>
            <a:ext cx="1789612" cy="369332"/>
          </a:xfrm>
          <a:prstGeom prst="rect">
            <a:avLst/>
          </a:prstGeom>
          <a:noFill/>
        </p:spPr>
        <p:txBody>
          <a:bodyPr wrap="square" rtlCol="0">
            <a:spAutoFit/>
          </a:bodyPr>
          <a:lstStyle/>
          <a:p>
            <a:r>
              <a:rPr lang="en-US" dirty="0" err="1">
                <a:solidFill>
                  <a:schemeClr val="bg1"/>
                </a:solidFill>
              </a:rPr>
              <a:t>Livedo</a:t>
            </a:r>
            <a:r>
              <a:rPr lang="en-US" dirty="0">
                <a:solidFill>
                  <a:schemeClr val="bg1"/>
                </a:solidFill>
              </a:rPr>
              <a:t> </a:t>
            </a:r>
            <a:r>
              <a:rPr lang="en-US" dirty="0" err="1">
                <a:solidFill>
                  <a:schemeClr val="bg1"/>
                </a:solidFill>
              </a:rPr>
              <a:t>reticularis</a:t>
            </a:r>
            <a:endParaRPr lang="en-US" dirty="0">
              <a:solidFill>
                <a:schemeClr val="bg1"/>
              </a:solidFill>
            </a:endParaRPr>
          </a:p>
        </p:txBody>
      </p:sp>
    </p:spTree>
    <p:extLst>
      <p:ext uri="{BB962C8B-B14F-4D97-AF65-F5344CB8AC3E}">
        <p14:creationId xmlns:p14="http://schemas.microsoft.com/office/powerpoint/2010/main" val="377951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4" presetClass="exit" presetSubtype="16" fill="hold" grpId="1" nodeType="withEffect">
                                  <p:stCondLst>
                                    <p:cond delay="0"/>
                                  </p:stCondLst>
                                  <p:childTnLst>
                                    <p:animEffect transition="out" filter="box(in)">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2" dur="1000" fill="hold"/>
                                        <p:tgtEl>
                                          <p:spTgt spid="11"/>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5"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4" dur="1000" fill="hold"/>
                                        <p:tgtEl>
                                          <p:spTgt spid="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6" dur="1000" fill="hold"/>
                                        <p:tgtEl>
                                          <p:spTgt spid="13"/>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3"/>
                                        </p:tgtEl>
                                      </p:cBhvr>
                                    </p:animEffect>
                                  </p:childTnLst>
                                </p:cTn>
                              </p:par>
                              <p:par>
                                <p:cTn id="101" presetID="25" presetClass="entr" presetSubtype="0" fill="hold" nodeType="withEffect">
                                  <p:stCondLst>
                                    <p:cond delay="0"/>
                                  </p:stCondLst>
                                  <p:childTnLst>
                                    <p:set>
                                      <p:cBhvr>
                                        <p:cTn id="102" dur="1" fill="hold">
                                          <p:stCondLst>
                                            <p:cond delay="0"/>
                                          </p:stCondLst>
                                        </p:cTn>
                                        <p:tgtEl>
                                          <p:spTgt spid="6150"/>
                                        </p:tgtEl>
                                        <p:attrNameLst>
                                          <p:attrName>style.visibility</p:attrName>
                                        </p:attrNameLst>
                                      </p:cBhvr>
                                      <p:to>
                                        <p:strVal val="visible"/>
                                      </p:to>
                                    </p:set>
                                    <p:anim calcmode="lin" valueType="num">
                                      <p:cBhvr>
                                        <p:cTn id="103" dur="500" decel="50000" fill="hold">
                                          <p:stCondLst>
                                            <p:cond delay="0"/>
                                          </p:stCondLst>
                                        </p:cTn>
                                        <p:tgtEl>
                                          <p:spTgt spid="6150"/>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6150"/>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6150"/>
                                        </p:tgtEl>
                                        <p:attrNameLst>
                                          <p:attrName>ppt_w</p:attrName>
                                        </p:attrNameLst>
                                      </p:cBhvr>
                                      <p:tavLst>
                                        <p:tav tm="0">
                                          <p:val>
                                            <p:strVal val="#ppt_w*.05"/>
                                          </p:val>
                                        </p:tav>
                                        <p:tav tm="100000">
                                          <p:val>
                                            <p:strVal val="#ppt_w"/>
                                          </p:val>
                                        </p:tav>
                                      </p:tavLst>
                                    </p:anim>
                                    <p:anim calcmode="lin" valueType="num">
                                      <p:cBhvr>
                                        <p:cTn id="106" dur="1000" fill="hold"/>
                                        <p:tgtEl>
                                          <p:spTgt spid="6150"/>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6150"/>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6150"/>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6150"/>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6150"/>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xit" presetSubtype="16" fill="hold" nodeType="clickEffect">
                                  <p:stCondLst>
                                    <p:cond delay="0"/>
                                  </p:stCondLst>
                                  <p:childTnLst>
                                    <p:animEffect transition="out" filter="box(in)">
                                      <p:cBhvr>
                                        <p:cTn id="114" dur="500"/>
                                        <p:tgtEl>
                                          <p:spTgt spid="6150"/>
                                        </p:tgtEl>
                                      </p:cBhvr>
                                    </p:animEffect>
                                    <p:set>
                                      <p:cBhvr>
                                        <p:cTn id="115" dur="1" fill="hold">
                                          <p:stCondLst>
                                            <p:cond delay="499"/>
                                          </p:stCondLst>
                                        </p:cTn>
                                        <p:tgtEl>
                                          <p:spTgt spid="6150"/>
                                        </p:tgtEl>
                                        <p:attrNameLst>
                                          <p:attrName>style.visibility</p:attrName>
                                        </p:attrNameLst>
                                      </p:cBhvr>
                                      <p:to>
                                        <p:strVal val="hidden"/>
                                      </p:to>
                                    </p:set>
                                  </p:childTnLst>
                                </p:cTn>
                              </p:par>
                              <p:par>
                                <p:cTn id="116" presetID="4" presetClass="exit" presetSubtype="16" fill="hold" grpId="0" nodeType="withEffect">
                                  <p:stCondLst>
                                    <p:cond delay="0"/>
                                  </p:stCondLst>
                                  <p:childTnLst>
                                    <p:animEffect transition="out" filter="box(in)">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26" dur="1000" fill="hold"/>
                                        <p:tgtEl>
                                          <p:spTgt spid="14"/>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4"/>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p:cTn id="13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38" dur="1000" fill="hold"/>
                                        <p:tgtEl>
                                          <p:spTgt spid="12"/>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2"/>
                                        </p:tgtEl>
                                      </p:cBhvr>
                                    </p:animEffect>
                                  </p:childTnLst>
                                </p:cTn>
                              </p:par>
                            </p:childTnLst>
                          </p:cTn>
                        </p:par>
                      </p:childTnLst>
                    </p:cTn>
                  </p:par>
                  <p:par>
                    <p:cTn id="143" fill="hold">
                      <p:stCondLst>
                        <p:cond delay="indefinite"/>
                      </p:stCondLst>
                      <p:childTnLst>
                        <p:par>
                          <p:cTn id="144" fill="hold">
                            <p:stCondLst>
                              <p:cond delay="0"/>
                            </p:stCondLst>
                            <p:childTnLst>
                              <p:par>
                                <p:cTn id="145" presetID="25" presetClass="entr" presetSubtype="0" fill="hold" grpId="0" nodeType="clickEffect">
                                  <p:stCondLst>
                                    <p:cond delay="0"/>
                                  </p:stCondLst>
                                  <p:childTnLst>
                                    <p:set>
                                      <p:cBhvr>
                                        <p:cTn id="146" dur="1" fill="hold">
                                          <p:stCondLst>
                                            <p:cond delay="0"/>
                                          </p:stCondLst>
                                        </p:cTn>
                                        <p:tgtEl>
                                          <p:spTgt spid="4"/>
                                        </p:tgtEl>
                                        <p:attrNameLst>
                                          <p:attrName>style.visibility</p:attrName>
                                        </p:attrNameLst>
                                      </p:cBhvr>
                                      <p:to>
                                        <p:strVal val="visible"/>
                                      </p:to>
                                    </p:set>
                                    <p:anim calcmode="lin" valueType="num">
                                      <p:cBhvr>
                                        <p:cTn id="1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0" dur="1000" fill="hold"/>
                                        <p:tgtEl>
                                          <p:spTgt spid="4"/>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8" grpId="0" animBg="1"/>
      <p:bldP spid="9" grpId="0" animBg="1"/>
      <p:bldP spid="9" grpId="1" animBg="1"/>
      <p:bldP spid="10" grpId="0" animBg="1"/>
      <p:bldP spid="10" grpId="1" animBg="1"/>
      <p:bldP spid="11" grpId="0" animBg="1"/>
      <p:bldP spid="12" grpId="0" animBg="1"/>
      <p:bldP spid="13" grpId="0" animBg="1"/>
      <p:bldP spid="14"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216" y="5668762"/>
            <a:ext cx="8100291"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Minimize or delay the onset of </a:t>
            </a:r>
            <a:r>
              <a:rPr lang="en-US" sz="2800" dirty="0" err="1">
                <a:solidFill>
                  <a:srgbClr val="FF0000"/>
                </a:solidFill>
              </a:rPr>
              <a:t>dyskinesias</a:t>
            </a:r>
            <a:r>
              <a:rPr lang="en-US" sz="2800" dirty="0">
                <a:solidFill>
                  <a:srgbClr val="FF0000"/>
                </a:solidFill>
              </a:rPr>
              <a:t> and motor fluctuations that accompany treatment with levodopa</a:t>
            </a:r>
            <a:endParaRPr lang="en-US" sz="2800" dirty="0">
              <a:solidFill>
                <a:srgbClr val="FF0000"/>
              </a:solidFill>
              <a:latin typeface="Algerian" panose="04020705040A02060702" pitchFamily="82" charset="0"/>
            </a:endParaRPr>
          </a:p>
        </p:txBody>
      </p:sp>
      <p:sp>
        <p:nvSpPr>
          <p:cNvPr id="5" name="TextBox 4"/>
          <p:cNvSpPr txBox="1"/>
          <p:nvPr/>
        </p:nvSpPr>
        <p:spPr>
          <a:xfrm>
            <a:off x="409568" y="1783410"/>
            <a:ext cx="7740072"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Blockade of dopamine metabolism makes more dopamine available for stimulation of its  receptors.</a:t>
            </a:r>
          </a:p>
        </p:txBody>
      </p:sp>
      <p:sp>
        <p:nvSpPr>
          <p:cNvPr id="6" name="TextBox 5"/>
          <p:cNvSpPr txBox="1"/>
          <p:nvPr/>
        </p:nvSpPr>
        <p:spPr>
          <a:xfrm>
            <a:off x="409568" y="1136459"/>
            <a:ext cx="5689599"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An irreversible inhibitor of MAO-B</a:t>
            </a:r>
            <a:endParaRPr lang="en-US" sz="2800" dirty="0">
              <a:solidFill>
                <a:srgbClr val="FF0000"/>
              </a:solidFill>
              <a:latin typeface="Algerian" panose="04020705040A02060702" pitchFamily="82" charset="0"/>
            </a:endParaRPr>
          </a:p>
        </p:txBody>
      </p:sp>
      <p:sp>
        <p:nvSpPr>
          <p:cNvPr id="7" name="TextBox 6"/>
          <p:cNvSpPr txBox="1"/>
          <p:nvPr/>
        </p:nvSpPr>
        <p:spPr>
          <a:xfrm>
            <a:off x="465511" y="194765"/>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b="1" dirty="0" err="1">
                <a:solidFill>
                  <a:srgbClr val="FF0066"/>
                </a:solidFill>
                <a:latin typeface="Algerian" panose="04020705040A02060702" pitchFamily="82" charset="0"/>
              </a:rPr>
              <a:t>Selegiline</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357316" y="3971109"/>
            <a:ext cx="7780844" cy="138499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In later-stage, it is used in conjunction with </a:t>
            </a:r>
            <a:r>
              <a:rPr lang="en-US" sz="2800" dirty="0" err="1">
                <a:solidFill>
                  <a:srgbClr val="FF0000"/>
                </a:solidFill>
              </a:rPr>
              <a:t>levodopa-carbidopa</a:t>
            </a:r>
            <a:r>
              <a:rPr lang="en-US" sz="2800" dirty="0">
                <a:solidFill>
                  <a:srgbClr val="FF0000"/>
                </a:solidFill>
              </a:rPr>
              <a:t> </a:t>
            </a:r>
            <a:r>
              <a:rPr lang="en-US" sz="2800" dirty="0">
                <a:solidFill>
                  <a:srgbClr val="FF0000"/>
                </a:solidFill>
                <a:latin typeface="Calibri"/>
              </a:rPr>
              <a:t>→</a:t>
            </a:r>
            <a:r>
              <a:rPr lang="en-US" sz="2800" dirty="0">
                <a:solidFill>
                  <a:srgbClr val="FF0000"/>
                </a:solidFill>
              </a:rPr>
              <a:t>reduces </a:t>
            </a:r>
            <a:r>
              <a:rPr lang="en-US" sz="2800" dirty="0" err="1">
                <a:solidFill>
                  <a:srgbClr val="FF0000"/>
                </a:solidFill>
              </a:rPr>
              <a:t>levodopa</a:t>
            </a:r>
            <a:r>
              <a:rPr lang="en-US" sz="2800" dirty="0">
                <a:solidFill>
                  <a:srgbClr val="FF0000"/>
                </a:solidFill>
              </a:rPr>
              <a:t> dosage requirements</a:t>
            </a:r>
            <a:endParaRPr lang="en-US" sz="2800" dirty="0">
              <a:solidFill>
                <a:srgbClr val="FF0000"/>
              </a:solidFill>
              <a:latin typeface="Algerian" panose="04020705040A02060702" pitchFamily="82" charset="0"/>
            </a:endParaRPr>
          </a:p>
        </p:txBody>
      </p:sp>
      <p:sp>
        <p:nvSpPr>
          <p:cNvPr id="9" name="TextBox 8"/>
          <p:cNvSpPr txBox="1"/>
          <p:nvPr/>
        </p:nvSpPr>
        <p:spPr>
          <a:xfrm>
            <a:off x="383440" y="2903386"/>
            <a:ext cx="7793908"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As </a:t>
            </a:r>
            <a:r>
              <a:rPr lang="en-US" sz="2800" dirty="0" err="1">
                <a:solidFill>
                  <a:srgbClr val="FF0000"/>
                </a:solidFill>
              </a:rPr>
              <a:t>monotherapy</a:t>
            </a:r>
            <a:r>
              <a:rPr lang="en-US" sz="2800" dirty="0">
                <a:solidFill>
                  <a:srgbClr val="FF0000"/>
                </a:solidFill>
              </a:rPr>
              <a:t>, may be effective in the newly diagnosed patient</a:t>
            </a:r>
            <a:endParaRPr lang="en-US" sz="2800" dirty="0">
              <a:solidFill>
                <a:srgbClr val="FF0000"/>
              </a:solidFill>
              <a:latin typeface="Algerian" panose="04020705040A02060702" pitchFamily="82" charset="0"/>
            </a:endParaRPr>
          </a:p>
        </p:txBody>
      </p:sp>
      <p:pic>
        <p:nvPicPr>
          <p:cNvPr id="2" name="Picture 1"/>
          <p:cNvPicPr>
            <a:picLocks noChangeAspect="1"/>
          </p:cNvPicPr>
          <p:nvPr/>
        </p:nvPicPr>
        <p:blipFill>
          <a:blip r:embed="rId3"/>
          <a:stretch>
            <a:fillRect/>
          </a:stretch>
        </p:blipFill>
        <p:spPr>
          <a:xfrm>
            <a:off x="8476705" y="2043378"/>
            <a:ext cx="3463586" cy="3805715"/>
          </a:xfrm>
          <a:prstGeom prst="rect">
            <a:avLst/>
          </a:prstGeom>
        </p:spPr>
      </p:pic>
    </p:spTree>
    <p:extLst>
      <p:ext uri="{BB962C8B-B14F-4D97-AF65-F5344CB8AC3E}">
        <p14:creationId xmlns:p14="http://schemas.microsoft.com/office/powerpoint/2010/main" val="159562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34" y="5995499"/>
            <a:ext cx="8899238"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Metabolized to </a:t>
            </a:r>
            <a:r>
              <a:rPr lang="en-US" sz="2800" dirty="0" err="1">
                <a:solidFill>
                  <a:srgbClr val="FF0000"/>
                </a:solidFill>
              </a:rPr>
              <a:t>desmethylselegiline</a:t>
            </a:r>
            <a:r>
              <a:rPr lang="en-US" sz="2800" dirty="0">
                <a:solidFill>
                  <a:srgbClr val="FF0000"/>
                </a:solidFill>
              </a:rPr>
              <a:t>, Which is  </a:t>
            </a:r>
            <a:r>
              <a:rPr lang="en-US" sz="2800" b="1" dirty="0" err="1">
                <a:solidFill>
                  <a:srgbClr val="FF0000"/>
                </a:solidFill>
              </a:rPr>
              <a:t>antiapoptotic</a:t>
            </a:r>
            <a:endParaRPr lang="en-US" sz="2800" dirty="0">
              <a:solidFill>
                <a:srgbClr val="FF0000"/>
              </a:solidFill>
              <a:latin typeface="Algerian" panose="04020705040A02060702" pitchFamily="82" charset="0"/>
            </a:endParaRPr>
          </a:p>
        </p:txBody>
      </p:sp>
      <p:sp>
        <p:nvSpPr>
          <p:cNvPr id="7" name="TextBox 6"/>
          <p:cNvSpPr txBox="1"/>
          <p:nvPr/>
        </p:nvSpPr>
        <p:spPr>
          <a:xfrm>
            <a:off x="255846" y="1219728"/>
            <a:ext cx="7726219" cy="144655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pPr>
              <a:buBlip>
                <a:blip r:embed="rId2"/>
              </a:buBlip>
            </a:pPr>
            <a:r>
              <a:rPr lang="en-US" sz="2800" dirty="0">
                <a:solidFill>
                  <a:srgbClr val="FF0000"/>
                </a:solidFill>
              </a:rPr>
              <a:t>It slows the progression of the disease by ↓the formation of  toxic </a:t>
            </a:r>
            <a:r>
              <a:rPr lang="en-US" sz="2800" b="1" dirty="0">
                <a:solidFill>
                  <a:srgbClr val="FF0000"/>
                </a:solidFill>
              </a:rPr>
              <a:t>free radicals</a:t>
            </a:r>
            <a:r>
              <a:rPr lang="en-US" sz="2800" dirty="0">
                <a:solidFill>
                  <a:srgbClr val="FF0000"/>
                </a:solidFill>
              </a:rPr>
              <a:t> produced during the metabolism of dopamine</a:t>
            </a:r>
            <a:r>
              <a:rPr lang="en-US" sz="3200" dirty="0"/>
              <a:t>.</a:t>
            </a:r>
          </a:p>
        </p:txBody>
      </p:sp>
      <p:pic>
        <p:nvPicPr>
          <p:cNvPr id="3" name="Picture 2"/>
          <p:cNvPicPr>
            <a:picLocks noChangeAspect="1"/>
          </p:cNvPicPr>
          <p:nvPr/>
        </p:nvPicPr>
        <p:blipFill>
          <a:blip r:embed="rId3"/>
          <a:stretch>
            <a:fillRect/>
          </a:stretch>
        </p:blipFill>
        <p:spPr>
          <a:xfrm>
            <a:off x="9476509" y="2133600"/>
            <a:ext cx="2417600" cy="4538791"/>
          </a:xfrm>
          <a:prstGeom prst="rect">
            <a:avLst/>
          </a:prstGeom>
        </p:spPr>
      </p:pic>
      <p:pic>
        <p:nvPicPr>
          <p:cNvPr id="8" name="Picture 3"/>
          <p:cNvPicPr>
            <a:picLocks noChangeAspect="1" noChangeArrowheads="1"/>
          </p:cNvPicPr>
          <p:nvPr/>
        </p:nvPicPr>
        <p:blipFill>
          <a:blip r:embed="rId4"/>
          <a:srcRect/>
          <a:stretch>
            <a:fillRect/>
          </a:stretch>
        </p:blipFill>
        <p:spPr bwMode="auto">
          <a:xfrm>
            <a:off x="263433" y="2819400"/>
            <a:ext cx="7587343" cy="3006634"/>
          </a:xfrm>
          <a:prstGeom prst="rect">
            <a:avLst/>
          </a:prstGeom>
          <a:noFill/>
          <a:ln w="9525">
            <a:noFill/>
            <a:miter lim="800000"/>
            <a:headEnd/>
            <a:tailEnd/>
          </a:ln>
        </p:spPr>
      </p:pic>
      <p:sp>
        <p:nvSpPr>
          <p:cNvPr id="9" name="TextBox 8"/>
          <p:cNvSpPr txBox="1"/>
          <p:nvPr/>
        </p:nvSpPr>
        <p:spPr>
          <a:xfrm>
            <a:off x="1379911" y="156754"/>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b="1" dirty="0" err="1">
                <a:solidFill>
                  <a:srgbClr val="FF0066"/>
                </a:solidFill>
                <a:latin typeface="Algerian" panose="04020705040A02060702" pitchFamily="82" charset="0"/>
              </a:rPr>
              <a:t>Selegiline</a:t>
            </a:r>
            <a:r>
              <a:rPr lang="en-US" sz="3200" b="1" dirty="0">
                <a:solidFill>
                  <a:srgbClr val="FF0066"/>
                </a:solidFill>
                <a:latin typeface="Algerian" panose="04020705040A02060702" pitchFamily="82" charset="0"/>
              </a:rPr>
              <a:t>, </a:t>
            </a:r>
            <a:r>
              <a:rPr lang="en-US" sz="3200" b="1" dirty="0" err="1">
                <a:solidFill>
                  <a:srgbClr val="FF0066"/>
                </a:solidFill>
                <a:latin typeface="Algerian" panose="04020705040A02060702" pitchFamily="82" charset="0"/>
              </a:rPr>
              <a:t>rasagiline</a:t>
            </a:r>
            <a:endParaRPr lang="en-US"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521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865" y="2879503"/>
            <a:ext cx="580967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May cause insomnia when taken later during the day</a:t>
            </a:r>
            <a:endParaRPr lang="en-US" sz="2800" dirty="0">
              <a:solidFill>
                <a:srgbClr val="FF0000"/>
              </a:solidFill>
              <a:latin typeface="Algerian" panose="04020705040A02060702" pitchFamily="82" charset="0"/>
            </a:endParaRPr>
          </a:p>
        </p:txBody>
      </p:sp>
      <p:sp>
        <p:nvSpPr>
          <p:cNvPr id="6" name="TextBox 5"/>
          <p:cNvSpPr txBox="1"/>
          <p:nvPr/>
        </p:nvSpPr>
        <p:spPr>
          <a:xfrm>
            <a:off x="457991" y="2179060"/>
            <a:ext cx="580967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At higher doses may  inhibit MAO-A</a:t>
            </a:r>
            <a:endParaRPr lang="en-US" sz="2800" dirty="0">
              <a:solidFill>
                <a:srgbClr val="FF0000"/>
              </a:solidFill>
              <a:latin typeface="Algerian" panose="04020705040A02060702" pitchFamily="82" charset="0"/>
            </a:endParaRPr>
          </a:p>
        </p:txBody>
      </p:sp>
      <p:sp>
        <p:nvSpPr>
          <p:cNvPr id="7" name="TextBox 6"/>
          <p:cNvSpPr txBox="1"/>
          <p:nvPr/>
        </p:nvSpPr>
        <p:spPr>
          <a:xfrm>
            <a:off x="417484" y="1284636"/>
            <a:ext cx="1861128"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dirty="0" err="1">
                <a:solidFill>
                  <a:srgbClr val="FF0000"/>
                </a:solidFill>
                <a:latin typeface="Algerian" panose="04020705040A02060702" pitchFamily="82" charset="0"/>
              </a:rPr>
              <a:t>adrs</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457990" y="4710018"/>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contraindications</a:t>
            </a:r>
            <a:endParaRPr lang="en-US" sz="3200" dirty="0">
              <a:solidFill>
                <a:srgbClr val="FF0000"/>
              </a:solidFill>
              <a:latin typeface="Algerian" panose="04020705040A02060702" pitchFamily="82" charset="0"/>
            </a:endParaRPr>
          </a:p>
        </p:txBody>
      </p:sp>
      <p:sp>
        <p:nvSpPr>
          <p:cNvPr id="9" name="TextBox 8"/>
          <p:cNvSpPr txBox="1"/>
          <p:nvPr/>
        </p:nvSpPr>
        <p:spPr>
          <a:xfrm>
            <a:off x="471054" y="5597237"/>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Should not be co administered with TCA, </a:t>
            </a:r>
            <a:r>
              <a:rPr lang="en-US" sz="2800" dirty="0" err="1">
                <a:solidFill>
                  <a:srgbClr val="FF0000"/>
                </a:solidFill>
              </a:rPr>
              <a:t>meperidine</a:t>
            </a:r>
            <a:r>
              <a:rPr lang="en-US" sz="2800" dirty="0">
                <a:solidFill>
                  <a:srgbClr val="FF0000"/>
                </a:solidFill>
              </a:rPr>
              <a:t> or SSRIs</a:t>
            </a:r>
            <a:endParaRPr lang="en-US" sz="2800" dirty="0">
              <a:solidFill>
                <a:srgbClr val="FF0000"/>
              </a:solidFill>
              <a:latin typeface="Algerian" panose="04020705040A02060702" pitchFamily="82" charset="0"/>
            </a:endParaRPr>
          </a:p>
        </p:txBody>
      </p:sp>
      <p:sp>
        <p:nvSpPr>
          <p:cNvPr id="10" name="TextBox 9"/>
          <p:cNvSpPr txBox="1"/>
          <p:nvPr/>
        </p:nvSpPr>
        <p:spPr>
          <a:xfrm>
            <a:off x="457990" y="4014315"/>
            <a:ext cx="5809674"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May ↑the adverse effects of levodopa</a:t>
            </a:r>
            <a:endParaRPr lang="en-US" sz="2800" dirty="0">
              <a:solidFill>
                <a:srgbClr val="FF0000"/>
              </a:solidFill>
              <a:latin typeface="Algerian" panose="04020705040A02060702" pitchFamily="82" charset="0"/>
            </a:endParaRPr>
          </a:p>
        </p:txBody>
      </p:sp>
      <p:sp>
        <p:nvSpPr>
          <p:cNvPr id="11" name="TextBox 10"/>
          <p:cNvSpPr txBox="1"/>
          <p:nvPr/>
        </p:nvSpPr>
        <p:spPr>
          <a:xfrm>
            <a:off x="1824048" y="247016"/>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b="1" dirty="0" err="1">
                <a:solidFill>
                  <a:srgbClr val="FF0066"/>
                </a:solidFill>
                <a:latin typeface="Algerian" panose="04020705040A02060702" pitchFamily="82" charset="0"/>
              </a:rPr>
              <a:t>Selegiline</a:t>
            </a:r>
            <a:endParaRPr lang="en-US"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6941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3357" y="3110252"/>
            <a:ext cx="7439891"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i="1" dirty="0">
                <a:solidFill>
                  <a:srgbClr val="FF0000"/>
                </a:solidFill>
              </a:rPr>
              <a:t>Modest efficacy, used during the early stages of the disease or as an adjunct to levodopa</a:t>
            </a:r>
            <a:endParaRPr lang="en-US" sz="2800" dirty="0">
              <a:solidFill>
                <a:srgbClr val="FF0000"/>
              </a:solidFill>
              <a:latin typeface="Algerian" panose="04020705040A02060702" pitchFamily="82" charset="0"/>
            </a:endParaRPr>
          </a:p>
        </p:txBody>
      </p:sp>
      <p:sp>
        <p:nvSpPr>
          <p:cNvPr id="6" name="TextBox 5"/>
          <p:cNvSpPr txBox="1"/>
          <p:nvPr/>
        </p:nvSpPr>
        <p:spPr>
          <a:xfrm>
            <a:off x="368135" y="1716362"/>
            <a:ext cx="8506691"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Efficacy is due to blockade of muscarinic receptors in the striatum</a:t>
            </a:r>
            <a:endParaRPr lang="en-US" sz="2800" dirty="0">
              <a:solidFill>
                <a:srgbClr val="FF0000"/>
              </a:solidFill>
              <a:latin typeface="Algerian" panose="04020705040A02060702" pitchFamily="82" charset="0"/>
            </a:endParaRPr>
          </a:p>
        </p:txBody>
      </p:sp>
      <p:sp>
        <p:nvSpPr>
          <p:cNvPr id="7" name="TextBox 6"/>
          <p:cNvSpPr txBox="1"/>
          <p:nvPr/>
        </p:nvSpPr>
        <p:spPr>
          <a:xfrm>
            <a:off x="1574799" y="331275"/>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b="1" u="sng" dirty="0">
                <a:solidFill>
                  <a:srgbClr val="FF0000"/>
                </a:solidFill>
                <a:latin typeface="Algerian" panose="04020705040A02060702" pitchFamily="82" charset="0"/>
              </a:rPr>
              <a:t>Anticholinergic Drugs</a:t>
            </a: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9" name="TextBox 8"/>
          <p:cNvSpPr txBox="1"/>
          <p:nvPr/>
        </p:nvSpPr>
        <p:spPr>
          <a:xfrm>
            <a:off x="405608" y="5745798"/>
            <a:ext cx="5398656"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e.g. </a:t>
            </a:r>
            <a:r>
              <a:rPr lang="en-US" sz="2800" b="1" dirty="0" err="1">
                <a:solidFill>
                  <a:srgbClr val="FF0000"/>
                </a:solidFill>
              </a:rPr>
              <a:t>Benztropine</a:t>
            </a:r>
            <a:r>
              <a:rPr lang="en-US" sz="2800" b="1" dirty="0">
                <a:solidFill>
                  <a:srgbClr val="FF0000"/>
                </a:solidFill>
              </a:rPr>
              <a:t>, </a:t>
            </a:r>
            <a:r>
              <a:rPr lang="en-US" sz="2800" b="1" dirty="0" err="1">
                <a:solidFill>
                  <a:srgbClr val="FF0000"/>
                </a:solidFill>
              </a:rPr>
              <a:t>Trihexyphenidyl</a:t>
            </a:r>
            <a:r>
              <a:rPr lang="en-US" sz="2800" b="1" dirty="0">
                <a:solidFill>
                  <a:srgbClr val="FF0000"/>
                </a:solidFill>
              </a:rPr>
              <a:t>.</a:t>
            </a:r>
          </a:p>
        </p:txBody>
      </p:sp>
      <p:sp>
        <p:nvSpPr>
          <p:cNvPr id="10" name="TextBox 9"/>
          <p:cNvSpPr txBox="1"/>
          <p:nvPr/>
        </p:nvSpPr>
        <p:spPr>
          <a:xfrm>
            <a:off x="366419" y="4454982"/>
            <a:ext cx="6747165"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Anticholinergics</a:t>
            </a:r>
            <a:r>
              <a:rPr lang="en-US" sz="2800" dirty="0">
                <a:solidFill>
                  <a:srgbClr val="FF0000"/>
                </a:solidFill>
              </a:rPr>
              <a:t> can provide benefit in drug- induced parkinsonism</a:t>
            </a:r>
            <a:endParaRPr lang="en-US"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5419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036" y="4479637"/>
            <a:ext cx="7906328"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Trihexyphenidyl</a:t>
            </a:r>
            <a:r>
              <a:rPr lang="en-US" sz="2800" dirty="0">
                <a:solidFill>
                  <a:srgbClr val="FF0000"/>
                </a:solidFill>
              </a:rPr>
              <a:t> may cause withdrawal symptoms in patients receiving large doses.</a:t>
            </a:r>
            <a:endParaRPr lang="en-US" sz="3200" dirty="0">
              <a:solidFill>
                <a:srgbClr val="FF0000"/>
              </a:solidFill>
              <a:latin typeface="Algerian" panose="04020705040A02060702" pitchFamily="82" charset="0"/>
            </a:endParaRPr>
          </a:p>
        </p:txBody>
      </p:sp>
      <p:sp>
        <p:nvSpPr>
          <p:cNvPr id="5" name="TextBox 4"/>
          <p:cNvSpPr txBox="1"/>
          <p:nvPr/>
        </p:nvSpPr>
        <p:spPr>
          <a:xfrm>
            <a:off x="305459" y="3346845"/>
            <a:ext cx="8091055"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Confusion, delirium, and hallucinations may occur at higher doses</a:t>
            </a:r>
            <a:endParaRPr lang="en-US" sz="2800" dirty="0">
              <a:solidFill>
                <a:srgbClr val="FF0000"/>
              </a:solidFill>
              <a:latin typeface="Algerian" panose="04020705040A02060702" pitchFamily="82" charset="0"/>
            </a:endParaRPr>
          </a:p>
        </p:txBody>
      </p:sp>
      <p:sp>
        <p:nvSpPr>
          <p:cNvPr id="6" name="TextBox 5"/>
          <p:cNvSpPr txBox="1"/>
          <p:nvPr/>
        </p:nvSpPr>
        <p:spPr>
          <a:xfrm>
            <a:off x="331585" y="2531901"/>
            <a:ext cx="8820728"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Cycloplegia</a:t>
            </a:r>
            <a:r>
              <a:rPr lang="en-US" sz="2800" dirty="0">
                <a:solidFill>
                  <a:srgbClr val="FF0000"/>
                </a:solidFill>
              </a:rPr>
              <a:t>, dry mouth, urinary retention, and constipation</a:t>
            </a:r>
            <a:endParaRPr lang="en-US" sz="2800" dirty="0">
              <a:solidFill>
                <a:srgbClr val="FF0000"/>
              </a:solidFill>
              <a:latin typeface="Algerian" panose="04020705040A02060702" pitchFamily="82" charset="0"/>
            </a:endParaRPr>
          </a:p>
        </p:txBody>
      </p:sp>
      <p:sp>
        <p:nvSpPr>
          <p:cNvPr id="7" name="TextBox 6"/>
          <p:cNvSpPr txBox="1"/>
          <p:nvPr/>
        </p:nvSpPr>
        <p:spPr>
          <a:xfrm>
            <a:off x="1981200" y="644812"/>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err="1">
                <a:solidFill>
                  <a:srgbClr val="FF0000"/>
                </a:solidFill>
                <a:latin typeface="Algerian" panose="04020705040A02060702" pitchFamily="82" charset="0"/>
              </a:rPr>
              <a:t>adrs</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69817" y="2416630"/>
            <a:ext cx="9000309" cy="3004456"/>
          </a:xfrm>
          <a:prstGeom prst="rect">
            <a:avLst/>
          </a:prstGeom>
          <a:noFill/>
          <a:ln w="9525">
            <a:noFill/>
            <a:miter lim="800000"/>
            <a:headEnd/>
            <a:tailEnd/>
          </a:ln>
        </p:spPr>
      </p:pic>
    </p:spTree>
    <p:extLst>
      <p:ext uri="{BB962C8B-B14F-4D97-AF65-F5344CB8AC3E}">
        <p14:creationId xmlns:p14="http://schemas.microsoft.com/office/powerpoint/2010/main" val="7402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6" dur="1000" fill="hold"/>
                                        <p:tgtEl>
                                          <p:spTgt spid="102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066800"/>
            <a:ext cx="7620000" cy="5791200"/>
          </a:xfrm>
        </p:spPr>
        <p:txBody>
          <a:bodyPr/>
          <a:lstStyle/>
          <a:p>
            <a:pPr eaLnBrk="1" hangingPunct="1">
              <a:lnSpc>
                <a:spcPct val="80000"/>
              </a:lnSpc>
              <a:buFontTx/>
              <a:buBlip>
                <a:blip r:embed="rId3"/>
              </a:buBlip>
            </a:pPr>
            <a:endParaRPr lang="en-US" sz="2800"/>
          </a:p>
          <a:p>
            <a:pPr eaLnBrk="1" hangingPunct="1">
              <a:lnSpc>
                <a:spcPct val="80000"/>
              </a:lnSpc>
              <a:buFontTx/>
              <a:buNone/>
            </a:pPr>
            <a:endParaRPr lang="en-US" sz="2800"/>
          </a:p>
        </p:txBody>
      </p:sp>
      <p:sp>
        <p:nvSpPr>
          <p:cNvPr id="36867" name="AutoShape 3" descr="VIP_Ambulance"/>
          <p:cNvSpPr>
            <a:spLocks noChangeAspect="1" noChangeArrowheads="1"/>
          </p:cNvSpPr>
          <p:nvPr/>
        </p:nvSpPr>
        <p:spPr bwMode="auto">
          <a:xfrm>
            <a:off x="11866034" y="46038"/>
            <a:ext cx="6337300" cy="3810000"/>
          </a:xfrm>
          <a:prstGeom prst="rect">
            <a:avLst/>
          </a:prstGeom>
          <a:noFill/>
          <a:ln w="9525">
            <a:noFill/>
            <a:miter lim="800000"/>
            <a:headEnd/>
            <a:tailEnd/>
          </a:ln>
        </p:spPr>
        <p:txBody>
          <a:bodyPr/>
          <a:lstStyle/>
          <a:p>
            <a:endParaRPr lang="en-US"/>
          </a:p>
        </p:txBody>
      </p:sp>
      <p:pic>
        <p:nvPicPr>
          <p:cNvPr id="36868" name="Picture 4" descr="VIP_Ambulance"/>
          <p:cNvPicPr>
            <a:picLocks noChangeAspect="1" noChangeArrowheads="1"/>
          </p:cNvPicPr>
          <p:nvPr/>
        </p:nvPicPr>
        <p:blipFill>
          <a:blip r:embed="rId4"/>
          <a:srcRect/>
          <a:stretch>
            <a:fillRect/>
          </a:stretch>
        </p:blipFill>
        <p:spPr bwMode="auto">
          <a:xfrm>
            <a:off x="8921810" y="182880"/>
            <a:ext cx="3004579" cy="2484120"/>
          </a:xfrm>
          <a:prstGeom prst="rect">
            <a:avLst/>
          </a:prstGeom>
          <a:noFill/>
          <a:ln w="9525">
            <a:noFill/>
            <a:miter lim="800000"/>
            <a:headEnd/>
            <a:tailEnd/>
          </a:ln>
        </p:spPr>
      </p:pic>
      <p:pic>
        <p:nvPicPr>
          <p:cNvPr id="36869" name="Picture 5" descr="Ambulance_Stretcher"/>
          <p:cNvPicPr>
            <a:picLocks noChangeAspect="1" noChangeArrowheads="1"/>
          </p:cNvPicPr>
          <p:nvPr/>
        </p:nvPicPr>
        <p:blipFill>
          <a:blip r:embed="rId5"/>
          <a:srcRect/>
          <a:stretch>
            <a:fillRect/>
          </a:stretch>
        </p:blipFill>
        <p:spPr bwMode="auto">
          <a:xfrm>
            <a:off x="9392195" y="3068638"/>
            <a:ext cx="2599508" cy="2514600"/>
          </a:xfrm>
          <a:prstGeom prst="rect">
            <a:avLst/>
          </a:prstGeom>
          <a:noFill/>
          <a:ln w="9525">
            <a:noFill/>
            <a:miter lim="800000"/>
            <a:headEnd/>
            <a:tailEnd/>
          </a:ln>
        </p:spPr>
      </p:pic>
      <p:sp>
        <p:nvSpPr>
          <p:cNvPr id="36870" name="WordArt 6"/>
          <p:cNvSpPr>
            <a:spLocks noChangeArrowheads="1" noChangeShapeType="1" noTextEdit="1"/>
          </p:cNvSpPr>
          <p:nvPr/>
        </p:nvSpPr>
        <p:spPr bwMode="auto">
          <a:xfrm rot="248677">
            <a:off x="711200" y="228601"/>
            <a:ext cx="4876800" cy="874713"/>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rtl="0"/>
            <a:r>
              <a:rPr lang="en-US" sz="3600" kern="10">
                <a:ln w="9525">
                  <a:round/>
                  <a:headEnd/>
                  <a:tailEnd/>
                </a:ln>
                <a:gradFill rotWithShape="1">
                  <a:gsLst>
                    <a:gs pos="0">
                      <a:srgbClr val="FFE701"/>
                    </a:gs>
                    <a:gs pos="100000">
                      <a:srgbClr val="FE3E02"/>
                    </a:gs>
                  </a:gsLst>
                  <a:lin ang="5100000" scaled="1"/>
                </a:gradFill>
                <a:latin typeface="Impact"/>
              </a:rPr>
              <a:t>Case</a:t>
            </a:r>
          </a:p>
        </p:txBody>
      </p:sp>
      <p:sp>
        <p:nvSpPr>
          <p:cNvPr id="36871" name="Rectangle 7"/>
          <p:cNvSpPr>
            <a:spLocks noChangeArrowheads="1"/>
          </p:cNvSpPr>
          <p:nvPr/>
        </p:nvSpPr>
        <p:spPr bwMode="auto">
          <a:xfrm>
            <a:off x="248194" y="1268413"/>
            <a:ext cx="9200606" cy="5693866"/>
          </a:xfrm>
          <a:prstGeom prst="rect">
            <a:avLst/>
          </a:prstGeom>
          <a:noFill/>
          <a:ln w="9525">
            <a:noFill/>
            <a:miter lim="800000"/>
            <a:headEnd/>
            <a:tailEnd/>
          </a:ln>
        </p:spPr>
        <p:txBody>
          <a:bodyPr wrap="square">
            <a:spAutoFit/>
          </a:bodyPr>
          <a:lstStyle/>
          <a:p>
            <a:pPr algn="l" rtl="0"/>
            <a:r>
              <a:rPr lang="en-US" sz="2800" dirty="0"/>
              <a:t>M. S. is a 60-year old architect who designs buildings. His drawings are very detailed and they must be drawn to a specific scale. During the past month he has developed a slight tremor in his right hand that causes some embarrassment but does not interfere with function. He has, however, noticed that his writing and drawing have gotten much smaller, causing problems with his work. His primary care physician has referred him to a neurologist for evaluation. On examination, the neurologist notes some motor rigidity in the right arm. He also observes a slight slowing in the patient’s walk and a reduction in the swing of his arms as he walks. What is the diagnosis, and how should the patient be treated?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1454" y="752764"/>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Drugs in parkinsonism</a:t>
            </a:r>
            <a:endParaRPr lang="en-US" sz="3200" dirty="0">
              <a:solidFill>
                <a:srgbClr val="FF0000"/>
              </a:solidFill>
              <a:latin typeface="Algerian" panose="04020705040A02060702" pitchFamily="82" charset="0"/>
            </a:endParaRPr>
          </a:p>
        </p:txBody>
      </p:sp>
      <p:sp>
        <p:nvSpPr>
          <p:cNvPr id="6" name="TextBox 5"/>
          <p:cNvSpPr txBox="1"/>
          <p:nvPr/>
        </p:nvSpPr>
        <p:spPr>
          <a:xfrm>
            <a:off x="329671" y="3827167"/>
            <a:ext cx="5070763" cy="1815882"/>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pPr>
              <a:buBlip>
                <a:blip r:embed="rId2"/>
              </a:buBlip>
            </a:pPr>
            <a:r>
              <a:rPr lang="en-US" sz="2800" dirty="0">
                <a:solidFill>
                  <a:srgbClr val="FF0000"/>
                </a:solidFill>
              </a:rPr>
              <a:t>Tremor at rest</a:t>
            </a:r>
          </a:p>
          <a:p>
            <a:pPr>
              <a:buBlip>
                <a:blip r:embed="rId2"/>
              </a:buBlip>
            </a:pPr>
            <a:r>
              <a:rPr lang="en-US" sz="2800" dirty="0">
                <a:solidFill>
                  <a:srgbClr val="FF0000"/>
                </a:solidFill>
              </a:rPr>
              <a:t>Muscle rigidity</a:t>
            </a:r>
          </a:p>
          <a:p>
            <a:pPr>
              <a:buBlip>
                <a:blip r:embed="rId2"/>
              </a:buBlip>
            </a:pPr>
            <a:r>
              <a:rPr lang="en-US" sz="2800" dirty="0" err="1">
                <a:solidFill>
                  <a:srgbClr val="FF0000"/>
                </a:solidFill>
              </a:rPr>
              <a:t>Hypokinesia</a:t>
            </a:r>
            <a:endParaRPr lang="en-US" sz="2800" dirty="0">
              <a:solidFill>
                <a:srgbClr val="FF0000"/>
              </a:solidFill>
            </a:endParaRPr>
          </a:p>
          <a:p>
            <a:pPr>
              <a:buBlip>
                <a:blip r:embed="rId2"/>
              </a:buBlip>
            </a:pPr>
            <a:r>
              <a:rPr lang="en-US" sz="2800" dirty="0">
                <a:solidFill>
                  <a:srgbClr val="FF0000"/>
                </a:solidFill>
              </a:rPr>
              <a:t>Postural instability</a:t>
            </a:r>
            <a:endParaRPr lang="en-US" sz="3200" dirty="0">
              <a:solidFill>
                <a:srgbClr val="FF0000"/>
              </a:solidFill>
              <a:latin typeface="Algerian" panose="04020705040A02060702" pitchFamily="82" charset="0"/>
            </a:endParaRPr>
          </a:p>
        </p:txBody>
      </p:sp>
      <p:sp>
        <p:nvSpPr>
          <p:cNvPr id="7" name="TextBox 6"/>
          <p:cNvSpPr txBox="1"/>
          <p:nvPr/>
        </p:nvSpPr>
        <p:spPr>
          <a:xfrm>
            <a:off x="329671" y="2104221"/>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 progressive disorder that occur mainly in the elderly</a:t>
            </a:r>
            <a:endParaRPr lang="en-US" sz="2800" dirty="0">
              <a:solidFill>
                <a:srgbClr val="FF0000"/>
              </a:solidFill>
              <a:latin typeface="Algerian" panose="04020705040A02060702" pitchFamily="82"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17" y="2104221"/>
            <a:ext cx="3048000" cy="441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srcRect/>
          <a:stretch>
            <a:fillRect/>
          </a:stretch>
        </p:blipFill>
        <p:spPr bwMode="auto">
          <a:xfrm>
            <a:off x="6198870" y="197030"/>
            <a:ext cx="5829300" cy="6478089"/>
          </a:xfrm>
          <a:prstGeom prst="rect">
            <a:avLst/>
          </a:prstGeom>
          <a:noFill/>
          <a:ln w="9525">
            <a:noFill/>
            <a:miter lim="800000"/>
            <a:headEnd/>
            <a:tailEnd/>
          </a:ln>
        </p:spPr>
      </p:pic>
    </p:spTree>
    <p:extLst>
      <p:ext uri="{BB962C8B-B14F-4D97-AF65-F5344CB8AC3E}">
        <p14:creationId xmlns:p14="http://schemas.microsoft.com/office/powerpoint/2010/main" val="254879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2" dur="1000" fill="hold"/>
                                        <p:tgtEl>
                                          <p:spTgt spid="102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152400"/>
            <a:ext cx="4318000" cy="6553200"/>
            <a:chOff x="0" y="0"/>
            <a:chExt cx="2016" cy="4320"/>
          </a:xfrm>
        </p:grpSpPr>
        <p:sp>
          <p:nvSpPr>
            <p:cNvPr id="34826"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34827"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34819" name="AutoShape 5"/>
          <p:cNvSpPr>
            <a:spLocks noChangeArrowheads="1"/>
          </p:cNvSpPr>
          <p:nvPr/>
        </p:nvSpPr>
        <p:spPr bwMode="auto">
          <a:xfrm>
            <a:off x="1371600" y="914400"/>
            <a:ext cx="68072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1117600" y="1447800"/>
            <a:ext cx="9855200" cy="319088"/>
            <a:chOff x="144" y="1248"/>
            <a:chExt cx="4656" cy="201"/>
          </a:xfrm>
        </p:grpSpPr>
        <p:sp>
          <p:nvSpPr>
            <p:cNvPr id="34824"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34825"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34821" name="Rectangle 9"/>
          <p:cNvSpPr>
            <a:spLocks noChangeArrowheads="1"/>
          </p:cNvSpPr>
          <p:nvPr/>
        </p:nvSpPr>
        <p:spPr bwMode="auto">
          <a:xfrm>
            <a:off x="1404983" y="914400"/>
            <a:ext cx="103124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a:solidFill>
                  <a:schemeClr val="bg2">
                    <a:lumMod val="60000"/>
                    <a:lumOff val="40000"/>
                  </a:schemeClr>
                </a:solidFill>
              </a:rPr>
              <a:t>Quiz 1?</a:t>
            </a:r>
            <a:endParaRPr lang="en-US" sz="4400" dirty="0">
              <a:solidFill>
                <a:schemeClr val="bg2">
                  <a:lumMod val="60000"/>
                  <a:lumOff val="40000"/>
                </a:schemeClr>
              </a:solidFill>
            </a:endParaRPr>
          </a:p>
        </p:txBody>
      </p:sp>
      <p:sp>
        <p:nvSpPr>
          <p:cNvPr id="34822" name="Rectangle 10"/>
          <p:cNvSpPr>
            <a:spLocks noChangeArrowheads="1"/>
          </p:cNvSpPr>
          <p:nvPr/>
        </p:nvSpPr>
        <p:spPr bwMode="auto">
          <a:xfrm>
            <a:off x="1423851" y="2142309"/>
            <a:ext cx="7265066" cy="4545874"/>
          </a:xfrm>
          <a:prstGeom prst="rect">
            <a:avLst/>
          </a:prstGeom>
          <a:solidFill>
            <a:srgbClr val="FFFFFF"/>
          </a:solidFill>
          <a:ln w="9525">
            <a:solidFill>
              <a:srgbClr val="000000"/>
            </a:solidFill>
            <a:miter lim="800000"/>
            <a:headEnd/>
            <a:tailEnd/>
          </a:ln>
        </p:spPr>
        <p:txBody>
          <a:bodyPr/>
          <a:lstStyle/>
          <a:p>
            <a:pPr marL="342900" indent="-342900" algn="l" rtl="0">
              <a:spcBef>
                <a:spcPct val="20000"/>
              </a:spcBef>
              <a:buFontTx/>
              <a:buChar char="•"/>
            </a:pPr>
            <a:r>
              <a:rPr lang="en-US" sz="2800" b="1" dirty="0">
                <a:solidFill>
                  <a:srgbClr val="FF0000"/>
                </a:solidFill>
              </a:rPr>
              <a:t>Great caution must be exercised in the use of this drug in </a:t>
            </a:r>
            <a:r>
              <a:rPr lang="en-US" sz="2800" b="1" dirty="0" err="1">
                <a:solidFill>
                  <a:srgbClr val="FF0000"/>
                </a:solidFill>
              </a:rPr>
              <a:t>parkinsonian</a:t>
            </a:r>
            <a:r>
              <a:rPr lang="en-US" sz="2800" b="1" dirty="0">
                <a:solidFill>
                  <a:srgbClr val="FF0000"/>
                </a:solidFill>
              </a:rPr>
              <a:t> patients who have prostatic hypertrophy :-</a:t>
            </a:r>
          </a:p>
          <a:p>
            <a:pPr marL="342900" indent="-342900" algn="l" rtl="0">
              <a:spcBef>
                <a:spcPct val="20000"/>
              </a:spcBef>
              <a:buFontTx/>
              <a:buChar char="•"/>
            </a:pPr>
            <a:r>
              <a:rPr lang="en-US" sz="2800" b="1" dirty="0">
                <a:solidFill>
                  <a:srgbClr val="FF0000"/>
                </a:solidFill>
              </a:rPr>
              <a:t>     (A) </a:t>
            </a:r>
            <a:r>
              <a:rPr lang="en-US" sz="2800" b="1" dirty="0" err="1">
                <a:solidFill>
                  <a:srgbClr val="FF0000"/>
                </a:solidFill>
              </a:rPr>
              <a:t>Benztropine</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(B) </a:t>
            </a:r>
            <a:r>
              <a:rPr lang="en-US" sz="2800" b="1" dirty="0" err="1">
                <a:solidFill>
                  <a:srgbClr val="FF0000"/>
                </a:solidFill>
              </a:rPr>
              <a:t>Carbidopa</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(C) </a:t>
            </a:r>
            <a:r>
              <a:rPr lang="en-US" sz="2800" b="1" dirty="0" err="1">
                <a:solidFill>
                  <a:srgbClr val="FF0000"/>
                </a:solidFill>
              </a:rPr>
              <a:t>Levodopa</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(D) </a:t>
            </a:r>
            <a:r>
              <a:rPr lang="en-US" sz="2800" b="1" dirty="0" err="1">
                <a:solidFill>
                  <a:srgbClr val="FF0000"/>
                </a:solidFill>
              </a:rPr>
              <a:t>Bromocriptine</a:t>
            </a:r>
            <a:endParaRPr lang="en-US" sz="2800" b="1" dirty="0">
              <a:solidFill>
                <a:srgbClr val="FF0000"/>
              </a:solidFill>
            </a:endParaRPr>
          </a:p>
          <a:p>
            <a:pPr marL="342900" indent="-342900" algn="l" rtl="0">
              <a:spcBef>
                <a:spcPct val="20000"/>
              </a:spcBef>
              <a:buFontTx/>
              <a:buChar char="•"/>
            </a:pPr>
            <a:r>
              <a:rPr lang="en-US" sz="2800" b="1" dirty="0">
                <a:solidFill>
                  <a:srgbClr val="FF0000"/>
                </a:solidFill>
              </a:rPr>
              <a:t>     (E) </a:t>
            </a:r>
            <a:r>
              <a:rPr lang="en-US" sz="2800" b="1" dirty="0" err="1">
                <a:solidFill>
                  <a:srgbClr val="FF0000"/>
                </a:solidFill>
              </a:rPr>
              <a:t>Selegiline</a:t>
            </a:r>
            <a:r>
              <a:rPr lang="en-US" sz="2800" b="1" dirty="0">
                <a:solidFill>
                  <a:srgbClr val="FF0000"/>
                </a:solidFill>
              </a:rPr>
              <a:t> </a:t>
            </a:r>
          </a:p>
        </p:txBody>
      </p:sp>
      <p:pic>
        <p:nvPicPr>
          <p:cNvPr id="34823" name="Picture 11" descr="QUESTION"/>
          <p:cNvPicPr>
            <a:picLocks noChangeAspect="1" noChangeArrowheads="1"/>
          </p:cNvPicPr>
          <p:nvPr/>
        </p:nvPicPr>
        <p:blipFill>
          <a:blip r:embed="rId2"/>
          <a:srcRect/>
          <a:stretch>
            <a:fillRect/>
          </a:stretch>
        </p:blipFill>
        <p:spPr bwMode="auto">
          <a:xfrm>
            <a:off x="8784167" y="2420939"/>
            <a:ext cx="3168651" cy="41036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152400"/>
            <a:ext cx="4318000" cy="6553200"/>
            <a:chOff x="0" y="0"/>
            <a:chExt cx="2016" cy="4320"/>
          </a:xfrm>
        </p:grpSpPr>
        <p:sp>
          <p:nvSpPr>
            <p:cNvPr id="35850"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35851"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35843" name="AutoShape 5"/>
          <p:cNvSpPr>
            <a:spLocks noChangeArrowheads="1"/>
          </p:cNvSpPr>
          <p:nvPr/>
        </p:nvSpPr>
        <p:spPr bwMode="auto">
          <a:xfrm>
            <a:off x="1371600" y="914400"/>
            <a:ext cx="68072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1117600" y="1371600"/>
            <a:ext cx="9855200" cy="319088"/>
            <a:chOff x="144" y="1248"/>
            <a:chExt cx="4656" cy="201"/>
          </a:xfrm>
        </p:grpSpPr>
        <p:sp>
          <p:nvSpPr>
            <p:cNvPr id="35848"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35849"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35845" name="Rectangle 9"/>
          <p:cNvSpPr>
            <a:spLocks noChangeArrowheads="1"/>
          </p:cNvSpPr>
          <p:nvPr/>
        </p:nvSpPr>
        <p:spPr bwMode="auto">
          <a:xfrm>
            <a:off x="1574800" y="914400"/>
            <a:ext cx="10312400" cy="4572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a:solidFill>
                  <a:schemeClr val="bg2">
                    <a:lumMod val="60000"/>
                    <a:lumOff val="40000"/>
                  </a:schemeClr>
                </a:solidFill>
              </a:rPr>
              <a:t>Quiz 2?</a:t>
            </a:r>
            <a:endParaRPr lang="en-US" sz="4400" dirty="0">
              <a:solidFill>
                <a:schemeClr val="bg2">
                  <a:lumMod val="60000"/>
                  <a:lumOff val="40000"/>
                </a:schemeClr>
              </a:solidFill>
            </a:endParaRPr>
          </a:p>
        </p:txBody>
      </p:sp>
      <p:sp>
        <p:nvSpPr>
          <p:cNvPr id="35846" name="Rectangle 10"/>
          <p:cNvSpPr>
            <a:spLocks noChangeArrowheads="1"/>
          </p:cNvSpPr>
          <p:nvPr/>
        </p:nvSpPr>
        <p:spPr bwMode="auto">
          <a:xfrm>
            <a:off x="1789610" y="1752600"/>
            <a:ext cx="6635933" cy="4800600"/>
          </a:xfrm>
          <a:prstGeom prst="rect">
            <a:avLst/>
          </a:prstGeom>
          <a:solidFill>
            <a:srgbClr val="FFFFFF"/>
          </a:solidFill>
          <a:ln w="9525">
            <a:solidFill>
              <a:srgbClr val="000000"/>
            </a:solidFill>
            <a:miter lim="800000"/>
            <a:headEnd/>
            <a:tailEnd/>
          </a:ln>
        </p:spPr>
        <p:txBody>
          <a:bodyPr/>
          <a:lstStyle/>
          <a:p>
            <a:pPr marL="342900" indent="-342900" algn="l" rtl="0">
              <a:spcBef>
                <a:spcPct val="20000"/>
              </a:spcBef>
              <a:buFontTx/>
              <a:buChar char="•"/>
            </a:pPr>
            <a:r>
              <a:rPr lang="en-US" sz="2800" b="1" dirty="0">
                <a:solidFill>
                  <a:srgbClr val="FF0000"/>
                </a:solidFill>
              </a:rPr>
              <a:t>A drug that is used in the treatment of parkinsonism and will also attenuate reversible </a:t>
            </a:r>
            <a:r>
              <a:rPr lang="en-US" sz="2800" b="1" dirty="0" err="1">
                <a:solidFill>
                  <a:srgbClr val="FF0000"/>
                </a:solidFill>
              </a:rPr>
              <a:t>extrapyramidal</a:t>
            </a:r>
            <a:r>
              <a:rPr lang="en-US" sz="2800" b="1" dirty="0">
                <a:solidFill>
                  <a:srgbClr val="FF0000"/>
                </a:solidFill>
              </a:rPr>
              <a:t> side effects of </a:t>
            </a:r>
            <a:r>
              <a:rPr lang="en-US" sz="2800" b="1" dirty="0" err="1">
                <a:solidFill>
                  <a:srgbClr val="FF0000"/>
                </a:solidFill>
              </a:rPr>
              <a:t>neuroleptics</a:t>
            </a:r>
            <a:r>
              <a:rPr lang="en-US" sz="2800" b="1" dirty="0">
                <a:solidFill>
                  <a:srgbClr val="FF0000"/>
                </a:solidFill>
              </a:rPr>
              <a:t> is</a:t>
            </a:r>
          </a:p>
          <a:p>
            <a:pPr marL="342900" indent="-342900" algn="l" rtl="0">
              <a:spcBef>
                <a:spcPct val="20000"/>
              </a:spcBef>
              <a:buFontTx/>
              <a:buChar char="•"/>
            </a:pPr>
            <a:r>
              <a:rPr lang="en-US" sz="2800" b="1" dirty="0">
                <a:solidFill>
                  <a:srgbClr val="FF0000"/>
                </a:solidFill>
              </a:rPr>
              <a:t>                (A) </a:t>
            </a:r>
            <a:r>
              <a:rPr lang="en-US" sz="2800" b="1" dirty="0" err="1">
                <a:solidFill>
                  <a:srgbClr val="FF0000"/>
                </a:solidFill>
              </a:rPr>
              <a:t>Amantadine</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(B) </a:t>
            </a:r>
            <a:r>
              <a:rPr lang="en-US" sz="2800" b="1" dirty="0" err="1">
                <a:solidFill>
                  <a:srgbClr val="FF0000"/>
                </a:solidFill>
              </a:rPr>
              <a:t>Levodopa</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(C) </a:t>
            </a:r>
            <a:r>
              <a:rPr lang="en-US" sz="2800" b="1" dirty="0" err="1">
                <a:solidFill>
                  <a:srgbClr val="FF0000"/>
                </a:solidFill>
              </a:rPr>
              <a:t>Pergolide</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(D) </a:t>
            </a:r>
            <a:r>
              <a:rPr lang="en-US" sz="2800" b="1" dirty="0" err="1">
                <a:solidFill>
                  <a:srgbClr val="FF0000"/>
                </a:solidFill>
              </a:rPr>
              <a:t>Selegiline</a:t>
            </a:r>
            <a:r>
              <a:rPr lang="en-US" sz="2800" b="1" dirty="0">
                <a:solidFill>
                  <a:srgbClr val="FF0000"/>
                </a:solidFill>
              </a:rPr>
              <a:t>             </a:t>
            </a:r>
          </a:p>
          <a:p>
            <a:pPr marL="342900" indent="-342900" algn="l" rtl="0">
              <a:spcBef>
                <a:spcPct val="20000"/>
              </a:spcBef>
              <a:buFontTx/>
              <a:buChar char="•"/>
            </a:pPr>
            <a:r>
              <a:rPr lang="en-US" sz="2800" b="1" dirty="0">
                <a:solidFill>
                  <a:srgbClr val="FF0000"/>
                </a:solidFill>
              </a:rPr>
              <a:t>                (E) </a:t>
            </a:r>
            <a:r>
              <a:rPr lang="en-US" sz="2800" b="1" dirty="0" err="1">
                <a:solidFill>
                  <a:srgbClr val="FF0000"/>
                </a:solidFill>
              </a:rPr>
              <a:t>Trihexyphenidyl</a:t>
            </a:r>
            <a:r>
              <a:rPr lang="en-US" sz="2800" b="1" dirty="0">
                <a:solidFill>
                  <a:srgbClr val="FF0000"/>
                </a:solidFill>
              </a:rPr>
              <a:t> </a:t>
            </a:r>
          </a:p>
        </p:txBody>
      </p:sp>
      <p:pic>
        <p:nvPicPr>
          <p:cNvPr id="35847" name="Picture 11" descr="QUESTION"/>
          <p:cNvPicPr>
            <a:picLocks noChangeAspect="1" noChangeArrowheads="1"/>
          </p:cNvPicPr>
          <p:nvPr/>
        </p:nvPicPr>
        <p:blipFill>
          <a:blip r:embed="rId2"/>
          <a:srcRect/>
          <a:stretch>
            <a:fillRect/>
          </a:stretch>
        </p:blipFill>
        <p:spPr bwMode="auto">
          <a:xfrm>
            <a:off x="8784167" y="2420939"/>
            <a:ext cx="3168651" cy="41036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4941" y="2877158"/>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Drugs that mimic the effects of dopamine at D2&amp; D3-receptors</a:t>
            </a:r>
            <a:endParaRPr lang="en-US" sz="2800" dirty="0">
              <a:solidFill>
                <a:srgbClr val="FF0000"/>
              </a:solidFill>
              <a:latin typeface="Algerian" panose="04020705040A02060702" pitchFamily="82" charset="0"/>
            </a:endParaRPr>
          </a:p>
        </p:txBody>
      </p:sp>
      <p:sp>
        <p:nvSpPr>
          <p:cNvPr id="6" name="TextBox 5"/>
          <p:cNvSpPr txBox="1"/>
          <p:nvPr/>
        </p:nvSpPr>
        <p:spPr>
          <a:xfrm>
            <a:off x="544942" y="1696204"/>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Replacement of dopamine by levodopa</a:t>
            </a:r>
            <a:endParaRPr lang="en-US" sz="2800" dirty="0">
              <a:solidFill>
                <a:srgbClr val="FF0000"/>
              </a:solidFill>
              <a:latin typeface="Algerian" panose="04020705040A02060702" pitchFamily="82" charset="0"/>
            </a:endParaRPr>
          </a:p>
        </p:txBody>
      </p:sp>
      <p:sp>
        <p:nvSpPr>
          <p:cNvPr id="7" name="TextBox 6"/>
          <p:cNvSpPr txBox="1"/>
          <p:nvPr/>
        </p:nvSpPr>
        <p:spPr>
          <a:xfrm>
            <a:off x="544942" y="558739"/>
            <a:ext cx="6192982"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Approach for treatment</a:t>
            </a:r>
            <a:endParaRPr lang="en-US" sz="3200" dirty="0">
              <a:solidFill>
                <a:srgbClr val="FF0000"/>
              </a:solidFill>
              <a:latin typeface="Algerian" panose="04020705040A02060702" pitchFamily="82" charset="0"/>
            </a:endParaRPr>
          </a:p>
        </p:txBody>
      </p:sp>
      <p:sp>
        <p:nvSpPr>
          <p:cNvPr id="9" name="TextBox 8"/>
          <p:cNvSpPr txBox="1"/>
          <p:nvPr/>
        </p:nvSpPr>
        <p:spPr>
          <a:xfrm>
            <a:off x="544939" y="5903893"/>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Muscarinic acetylcholine antagonists e.g. </a:t>
            </a:r>
            <a:r>
              <a:rPr lang="en-US" sz="2800" dirty="0" err="1">
                <a:solidFill>
                  <a:srgbClr val="FF0000"/>
                </a:solidFill>
              </a:rPr>
              <a:t>benzatropine</a:t>
            </a:r>
            <a:endParaRPr lang="en-US" sz="3200" dirty="0">
              <a:solidFill>
                <a:srgbClr val="FF0000"/>
              </a:solidFill>
              <a:latin typeface="Algerian" panose="04020705040A02060702" pitchFamily="82" charset="0"/>
            </a:endParaRPr>
          </a:p>
        </p:txBody>
      </p:sp>
      <p:sp>
        <p:nvSpPr>
          <p:cNvPr id="10" name="TextBox 9"/>
          <p:cNvSpPr txBox="1"/>
          <p:nvPr/>
        </p:nvSpPr>
        <p:spPr>
          <a:xfrm>
            <a:off x="544940" y="4784108"/>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Drugs that release dopamine  e.g. amantadine</a:t>
            </a:r>
            <a:endParaRPr lang="en-US" sz="3200" dirty="0">
              <a:solidFill>
                <a:srgbClr val="FF0000"/>
              </a:solidFill>
              <a:latin typeface="Algerian" panose="04020705040A02060702" pitchFamily="82" charset="0"/>
            </a:endParaRPr>
          </a:p>
        </p:txBody>
      </p:sp>
      <p:sp>
        <p:nvSpPr>
          <p:cNvPr id="11" name="TextBox 10"/>
          <p:cNvSpPr txBox="1"/>
          <p:nvPr/>
        </p:nvSpPr>
        <p:spPr>
          <a:xfrm>
            <a:off x="544941" y="4080207"/>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MAO-B inhibitors e.g. </a:t>
            </a:r>
            <a:r>
              <a:rPr lang="en-US" sz="2800" dirty="0" err="1">
                <a:solidFill>
                  <a:srgbClr val="FF0000"/>
                </a:solidFill>
              </a:rPr>
              <a:t>selegiline</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5688014" y="1346097"/>
            <a:ext cx="5119201" cy="3754972"/>
          </a:xfrm>
          <a:prstGeom prst="rect">
            <a:avLst/>
          </a:prstGeom>
        </p:spPr>
      </p:pic>
      <p:pic>
        <p:nvPicPr>
          <p:cNvPr id="12" name="Picture 4" descr="dopamine drugs"/>
          <p:cNvPicPr>
            <a:picLocks noChangeAspect="1" noChangeArrowheads="1"/>
          </p:cNvPicPr>
          <p:nvPr/>
        </p:nvPicPr>
        <p:blipFill>
          <a:blip r:embed="rId3"/>
          <a:srcRect/>
          <a:stretch>
            <a:fillRect/>
          </a:stretch>
        </p:blipFill>
        <p:spPr bwMode="auto">
          <a:xfrm>
            <a:off x="5643155" y="1541417"/>
            <a:ext cx="5765074" cy="5159827"/>
          </a:xfrm>
          <a:prstGeom prst="rect">
            <a:avLst/>
          </a:prstGeom>
          <a:noFill/>
          <a:ln w="9525">
            <a:noFill/>
            <a:miter lim="800000"/>
            <a:headEnd/>
            <a:tailEnd/>
          </a:ln>
        </p:spPr>
      </p:pic>
    </p:spTree>
    <p:extLst>
      <p:ext uri="{BB962C8B-B14F-4D97-AF65-F5344CB8AC3E}">
        <p14:creationId xmlns:p14="http://schemas.microsoft.com/office/powerpoint/2010/main" val="18849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par>
                                <p:cTn id="27" presetID="4" presetClass="exit" presetSubtype="16" fill="hold" nodeType="withEffect">
                                  <p:stCondLst>
                                    <p:cond delay="0"/>
                                  </p:stCondLst>
                                  <p:childTnLst>
                                    <p:animEffect transition="out" filter="box(in)">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1" dur="1000" fill="hold"/>
                                        <p:tgtEl>
                                          <p:spTgt spid="11"/>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3" dur="1000" fill="hold"/>
                                        <p:tgtEl>
                                          <p:spTgt spid="10"/>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85" dur="1000" fill="hold"/>
                                        <p:tgtEl>
                                          <p:spTgt spid="9"/>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15" y="5107620"/>
            <a:ext cx="6022110" cy="138499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Effective against all types of parkinsonism except those associated with antipsychotic drug therapy.</a:t>
            </a:r>
            <a:endParaRPr lang="en-US" sz="2800" dirty="0">
              <a:solidFill>
                <a:srgbClr val="FF0000"/>
              </a:solidFill>
              <a:latin typeface="Algerian" panose="04020705040A02060702" pitchFamily="82" charset="0"/>
            </a:endParaRPr>
          </a:p>
        </p:txBody>
      </p:sp>
      <p:sp>
        <p:nvSpPr>
          <p:cNvPr id="5" name="TextBox 4"/>
          <p:cNvSpPr txBox="1"/>
          <p:nvPr/>
        </p:nvSpPr>
        <p:spPr>
          <a:xfrm>
            <a:off x="283951" y="3602649"/>
            <a:ext cx="5202449" cy="1255728"/>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pPr>
              <a:lnSpc>
                <a:spcPct val="90000"/>
              </a:lnSpc>
              <a:buBlip>
                <a:blip r:embed="rId2"/>
              </a:buBlip>
            </a:pPr>
            <a:r>
              <a:rPr lang="en-US" sz="2800" dirty="0">
                <a:solidFill>
                  <a:srgbClr val="FF0000"/>
                </a:solidFill>
              </a:rPr>
              <a:t>Absorbed from the small intestine &amp; crosses BBB  by active transport, t½=2h</a:t>
            </a:r>
          </a:p>
        </p:txBody>
      </p:sp>
      <p:sp>
        <p:nvSpPr>
          <p:cNvPr id="6" name="TextBox 5"/>
          <p:cNvSpPr txBox="1"/>
          <p:nvPr/>
        </p:nvSpPr>
        <p:spPr>
          <a:xfrm>
            <a:off x="297015" y="1988278"/>
            <a:ext cx="5333076" cy="138499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Combined with peripheral </a:t>
            </a:r>
            <a:r>
              <a:rPr lang="en-US" sz="2800" dirty="0" err="1">
                <a:solidFill>
                  <a:srgbClr val="FF0000"/>
                </a:solidFill>
              </a:rPr>
              <a:t>dopa</a:t>
            </a:r>
            <a:r>
              <a:rPr lang="en-US" sz="2800" dirty="0">
                <a:solidFill>
                  <a:srgbClr val="FF0000"/>
                </a:solidFill>
              </a:rPr>
              <a:t> </a:t>
            </a:r>
            <a:r>
              <a:rPr lang="en-US" sz="2800" dirty="0" err="1">
                <a:solidFill>
                  <a:srgbClr val="FF0000"/>
                </a:solidFill>
              </a:rPr>
              <a:t>decarboxylase</a:t>
            </a:r>
            <a:r>
              <a:rPr lang="en-US" sz="2800" dirty="0">
                <a:solidFill>
                  <a:srgbClr val="FF0000"/>
                </a:solidFill>
              </a:rPr>
              <a:t> inhibitors </a:t>
            </a:r>
            <a:r>
              <a:rPr lang="en-US" sz="2800" dirty="0">
                <a:solidFill>
                  <a:schemeClr val="bg2">
                    <a:lumMod val="60000"/>
                    <a:lumOff val="40000"/>
                  </a:schemeClr>
                </a:solidFill>
              </a:rPr>
              <a:t>(</a:t>
            </a:r>
            <a:r>
              <a:rPr lang="en-US" sz="2800" dirty="0" err="1">
                <a:solidFill>
                  <a:schemeClr val="bg2">
                    <a:lumMod val="60000"/>
                    <a:lumOff val="40000"/>
                  </a:schemeClr>
                </a:solidFill>
              </a:rPr>
              <a:t>carbidopa</a:t>
            </a:r>
            <a:r>
              <a:rPr lang="en-US" sz="2800" dirty="0">
                <a:solidFill>
                  <a:schemeClr val="bg2">
                    <a:lumMod val="60000"/>
                    <a:lumOff val="40000"/>
                  </a:schemeClr>
                </a:solidFill>
              </a:rPr>
              <a:t>, </a:t>
            </a:r>
            <a:r>
              <a:rPr lang="en-US" sz="2800" dirty="0" err="1">
                <a:solidFill>
                  <a:schemeClr val="bg2">
                    <a:lumMod val="60000"/>
                    <a:lumOff val="40000"/>
                  </a:schemeClr>
                </a:solidFill>
              </a:rPr>
              <a:t>benserazide</a:t>
            </a:r>
            <a:r>
              <a:rPr lang="en-US" sz="2800" dirty="0">
                <a:solidFill>
                  <a:schemeClr val="bg2">
                    <a:lumMod val="60000"/>
                    <a:lumOff val="40000"/>
                  </a:schemeClr>
                </a:solidFill>
              </a:rPr>
              <a:t>)</a:t>
            </a:r>
            <a:endParaRPr lang="en-US" sz="2800" dirty="0">
              <a:solidFill>
                <a:schemeClr val="bg2">
                  <a:lumMod val="60000"/>
                  <a:lumOff val="40000"/>
                </a:schemeClr>
              </a:solidFill>
              <a:latin typeface="Algerian" panose="04020705040A02060702" pitchFamily="82" charset="0"/>
            </a:endParaRPr>
          </a:p>
        </p:txBody>
      </p:sp>
      <p:sp>
        <p:nvSpPr>
          <p:cNvPr id="7" name="TextBox 6"/>
          <p:cNvSpPr txBox="1"/>
          <p:nvPr/>
        </p:nvSpPr>
        <p:spPr>
          <a:xfrm>
            <a:off x="1175260" y="719231"/>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Algerian" panose="04020705040A02060702" pitchFamily="82" charset="0"/>
              </a:rPr>
              <a:t>levodopa</a:t>
            </a:r>
            <a:endParaRPr lang="en-US" sz="3200" dirty="0">
              <a:solidFill>
                <a:srgbClr val="FF0000"/>
              </a:solidFill>
              <a:latin typeface="Algerian" panose="04020705040A02060702" pitchFamily="82" charset="0"/>
            </a:endParaRPr>
          </a:p>
        </p:txBody>
      </p:sp>
      <p:pic>
        <p:nvPicPr>
          <p:cNvPr id="8" name="Picture 10" descr="http://www.diseasesweb.org/wp-content/uploads/2013/05/Parkinson-3.jpg">
            <a:hlinkClick r:id="rId3"/>
          </p:cNvPr>
          <p:cNvPicPr>
            <a:picLocks noChangeAspect="1" noChangeArrowheads="1"/>
          </p:cNvPicPr>
          <p:nvPr/>
        </p:nvPicPr>
        <p:blipFill>
          <a:blip r:embed="rId4" cstate="print"/>
          <a:srcRect/>
          <a:stretch>
            <a:fillRect/>
          </a:stretch>
        </p:blipFill>
        <p:spPr bwMode="auto">
          <a:xfrm>
            <a:off x="7790689" y="1527483"/>
            <a:ext cx="3499104" cy="4742688"/>
          </a:xfrm>
          <a:prstGeom prst="rect">
            <a:avLst/>
          </a:prstGeom>
          <a:noFill/>
        </p:spPr>
      </p:pic>
      <p:pic>
        <p:nvPicPr>
          <p:cNvPr id="3" name="Picture 2"/>
          <p:cNvPicPr>
            <a:picLocks noChangeAspect="1"/>
          </p:cNvPicPr>
          <p:nvPr/>
        </p:nvPicPr>
        <p:blipFill>
          <a:blip r:embed="rId5"/>
          <a:stretch>
            <a:fillRect/>
          </a:stretch>
        </p:blipFill>
        <p:spPr>
          <a:xfrm>
            <a:off x="6635931" y="1476103"/>
            <a:ext cx="5556069" cy="5068389"/>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6675393" y="1695859"/>
            <a:ext cx="5516608" cy="4981575"/>
          </a:xfrm>
          <a:prstGeom prst="rect">
            <a:avLst/>
          </a:prstGeom>
          <a:noFill/>
          <a:ln w="9525">
            <a:noFill/>
            <a:miter lim="800000"/>
            <a:headEnd/>
            <a:tailEnd/>
          </a:ln>
        </p:spPr>
      </p:pic>
      <p:pic>
        <p:nvPicPr>
          <p:cNvPr id="2050" name="Picture 2"/>
          <p:cNvPicPr>
            <a:picLocks noChangeAspect="1" noChangeArrowheads="1"/>
          </p:cNvPicPr>
          <p:nvPr/>
        </p:nvPicPr>
        <p:blipFill>
          <a:blip r:embed="rId7"/>
          <a:srcRect/>
          <a:stretch>
            <a:fillRect/>
          </a:stretch>
        </p:blipFill>
        <p:spPr bwMode="auto">
          <a:xfrm>
            <a:off x="6735265" y="1455285"/>
            <a:ext cx="5269502" cy="4984704"/>
          </a:xfrm>
          <a:prstGeom prst="rect">
            <a:avLst/>
          </a:prstGeom>
          <a:noFill/>
          <a:ln w="9525">
            <a:noFill/>
            <a:miter lim="800000"/>
            <a:headEnd/>
            <a:tailEnd/>
          </a:ln>
        </p:spPr>
      </p:pic>
    </p:spTree>
    <p:extLst>
      <p:ext uri="{BB962C8B-B14F-4D97-AF65-F5344CB8AC3E}">
        <p14:creationId xmlns:p14="http://schemas.microsoft.com/office/powerpoint/2010/main" val="12858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2" dur="1000" fill="hold"/>
                                        <p:tgtEl>
                                          <p:spTgt spid="10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nodeType="clickEffect">
                                  <p:stCondLst>
                                    <p:cond delay="0"/>
                                  </p:stCondLst>
                                  <p:childTnLst>
                                    <p:animEffect transition="out" filter="box(in)">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4" presetClass="exit" presetSubtype="16" fill="hold" nodeType="withEffect">
                                  <p:stCondLst>
                                    <p:cond delay="0"/>
                                  </p:stCondLst>
                                  <p:childTnLst>
                                    <p:animEffect transition="out" filter="box(in)">
                                      <p:cBhvr>
                                        <p:cTn id="43" dur="500"/>
                                        <p:tgtEl>
                                          <p:spTgt spid="1026"/>
                                        </p:tgtEl>
                                      </p:cBhvr>
                                    </p:animEffect>
                                    <p:set>
                                      <p:cBhvr>
                                        <p:cTn id="44" dur="1" fill="hold">
                                          <p:stCondLst>
                                            <p:cond delay="499"/>
                                          </p:stCondLst>
                                        </p:cTn>
                                        <p:tgtEl>
                                          <p:spTgt spid="10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gtEl>
                                      </p:cBhvr>
                                    </p:animEffect>
                                  </p:childTnLst>
                                </p:cTn>
                              </p:par>
                              <p:par>
                                <p:cTn id="57" presetID="25" presetClass="entr" presetSubtype="0" fill="hold" nodeType="withEffect">
                                  <p:stCondLst>
                                    <p:cond delay="0"/>
                                  </p:stCondLst>
                                  <p:childTnLst>
                                    <p:set>
                                      <p:cBhvr>
                                        <p:cTn id="58" dur="1" fill="hold">
                                          <p:stCondLst>
                                            <p:cond delay="0"/>
                                          </p:stCondLst>
                                        </p:cTn>
                                        <p:tgtEl>
                                          <p:spTgt spid="2050"/>
                                        </p:tgtEl>
                                        <p:attrNameLst>
                                          <p:attrName>style.visibility</p:attrName>
                                        </p:attrNameLst>
                                      </p:cBhvr>
                                      <p:to>
                                        <p:strVal val="visible"/>
                                      </p:to>
                                    </p:set>
                                    <p:anim calcmode="lin" valueType="num">
                                      <p:cBhvr>
                                        <p:cTn id="5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62" dur="1000" fill="hold"/>
                                        <p:tgtEl>
                                          <p:spTgt spid="205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050"/>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74" dur="1000" fill="hold"/>
                                        <p:tgtEl>
                                          <p:spTgt spid="4"/>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9054" y="600364"/>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Motor fluctuations</a:t>
            </a:r>
            <a:endParaRPr lang="en-US" sz="3200" dirty="0">
              <a:solidFill>
                <a:srgbClr val="FF0000"/>
              </a:solidFill>
              <a:latin typeface="Algerian" panose="04020705040A02060702" pitchFamily="82" charset="0"/>
            </a:endParaRPr>
          </a:p>
        </p:txBody>
      </p:sp>
      <p:sp>
        <p:nvSpPr>
          <p:cNvPr id="5" name="TextBox 4"/>
          <p:cNvSpPr txBox="1"/>
          <p:nvPr/>
        </p:nvSpPr>
        <p:spPr>
          <a:xfrm>
            <a:off x="598018" y="4478487"/>
            <a:ext cx="3172691"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i="1" dirty="0" err="1">
                <a:solidFill>
                  <a:srgbClr val="FF0000"/>
                </a:solidFill>
              </a:rPr>
              <a:t>Dyskinesias</a:t>
            </a:r>
            <a:endParaRPr lang="en-US" sz="2800" dirty="0">
              <a:solidFill>
                <a:srgbClr val="FF0000"/>
              </a:solidFill>
              <a:latin typeface="Algerian" panose="04020705040A02060702" pitchFamily="82" charset="0"/>
            </a:endParaRPr>
          </a:p>
        </p:txBody>
      </p:sp>
      <p:sp>
        <p:nvSpPr>
          <p:cNvPr id="6" name="TextBox 5"/>
          <p:cNvSpPr txBox="1"/>
          <p:nvPr/>
        </p:nvSpPr>
        <p:spPr>
          <a:xfrm>
            <a:off x="598019" y="3343671"/>
            <a:ext cx="3172691"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i="1" dirty="0">
                <a:solidFill>
                  <a:srgbClr val="FF0000"/>
                </a:solidFill>
              </a:rPr>
              <a:t>on-off </a:t>
            </a:r>
            <a:r>
              <a:rPr lang="en-US" sz="2800" dirty="0">
                <a:solidFill>
                  <a:srgbClr val="FF0000"/>
                </a:solidFill>
              </a:rPr>
              <a:t>effect</a:t>
            </a:r>
            <a:endParaRPr lang="en-US" sz="2800" dirty="0">
              <a:solidFill>
                <a:srgbClr val="FF0000"/>
              </a:solidFill>
              <a:latin typeface="Algerian" panose="04020705040A02060702" pitchFamily="82" charset="0"/>
            </a:endParaRPr>
          </a:p>
        </p:txBody>
      </p:sp>
      <p:sp>
        <p:nvSpPr>
          <p:cNvPr id="7" name="TextBox 6"/>
          <p:cNvSpPr txBox="1"/>
          <p:nvPr/>
        </p:nvSpPr>
        <p:spPr>
          <a:xfrm>
            <a:off x="598020" y="2133600"/>
            <a:ext cx="3172691"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i="1" dirty="0">
                <a:solidFill>
                  <a:srgbClr val="FF0000"/>
                </a:solidFill>
              </a:rPr>
              <a:t>wearing-off </a:t>
            </a:r>
            <a:r>
              <a:rPr lang="en-US" sz="2800" dirty="0">
                <a:solidFill>
                  <a:srgbClr val="FF0000"/>
                </a:solidFill>
              </a:rPr>
              <a:t>effect</a:t>
            </a:r>
            <a:endParaRPr lang="en-US" sz="28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4585063" y="1699941"/>
            <a:ext cx="7404327" cy="4988242"/>
          </a:xfrm>
          <a:prstGeom prst="rect">
            <a:avLst/>
          </a:prstGeom>
          <a:noFill/>
          <a:ln w="9525">
            <a:noFill/>
            <a:miter lim="800000"/>
            <a:headEnd/>
            <a:tailEnd/>
          </a:ln>
        </p:spPr>
      </p:pic>
    </p:spTree>
    <p:extLst>
      <p:ext uri="{BB962C8B-B14F-4D97-AF65-F5344CB8AC3E}">
        <p14:creationId xmlns:p14="http://schemas.microsoft.com/office/powerpoint/2010/main" val="16599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253" y="3008094"/>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Cardiac arrhythmias</a:t>
            </a:r>
            <a:endParaRPr lang="en-US" sz="2800" dirty="0">
              <a:solidFill>
                <a:srgbClr val="FF0000"/>
              </a:solidFill>
              <a:latin typeface="Algerian" panose="04020705040A02060702" pitchFamily="82" charset="0"/>
            </a:endParaRPr>
          </a:p>
        </p:txBody>
      </p:sp>
      <p:sp>
        <p:nvSpPr>
          <p:cNvPr id="6" name="TextBox 5"/>
          <p:cNvSpPr txBox="1"/>
          <p:nvPr/>
        </p:nvSpPr>
        <p:spPr>
          <a:xfrm>
            <a:off x="928253" y="2133600"/>
            <a:ext cx="5070763"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Orthostatic hypotension</a:t>
            </a:r>
            <a:endParaRPr lang="en-US" sz="2800" dirty="0">
              <a:solidFill>
                <a:srgbClr val="FF0000"/>
              </a:solidFill>
              <a:latin typeface="Algerian" panose="04020705040A02060702" pitchFamily="82" charset="0"/>
            </a:endParaRPr>
          </a:p>
        </p:txBody>
      </p:sp>
      <p:sp>
        <p:nvSpPr>
          <p:cNvPr id="7" name="TextBox 6"/>
          <p:cNvSpPr txBox="1"/>
          <p:nvPr/>
        </p:nvSpPr>
        <p:spPr>
          <a:xfrm>
            <a:off x="928253" y="1197551"/>
            <a:ext cx="1778001"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ADRs</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10" name="TextBox 9"/>
          <p:cNvSpPr txBox="1"/>
          <p:nvPr/>
        </p:nvSpPr>
        <p:spPr>
          <a:xfrm>
            <a:off x="1002143" y="3882588"/>
            <a:ext cx="5070763" cy="1815882"/>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CNS ADRs</a:t>
            </a:r>
          </a:p>
          <a:p>
            <a:r>
              <a:rPr lang="en-US" sz="2800" dirty="0">
                <a:solidFill>
                  <a:srgbClr val="FF0000"/>
                </a:solidFill>
              </a:rPr>
              <a:t>vivid dreams, delusions, hallucinations, confusion and sleep disturbances</a:t>
            </a:r>
            <a:endParaRPr lang="en-US"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2313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695" y="4179712"/>
            <a:ext cx="4453380"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Adrenomimetic</a:t>
            </a:r>
            <a:r>
              <a:rPr lang="en-US" sz="2800" dirty="0">
                <a:solidFill>
                  <a:srgbClr val="FF0000"/>
                </a:solidFill>
              </a:rPr>
              <a:t> amines</a:t>
            </a:r>
            <a:endParaRPr lang="en-US" sz="2800" dirty="0">
              <a:solidFill>
                <a:srgbClr val="FF0000"/>
              </a:solidFill>
              <a:latin typeface="Algerian" panose="04020705040A02060702" pitchFamily="82" charset="0"/>
            </a:endParaRPr>
          </a:p>
        </p:txBody>
      </p:sp>
      <p:sp>
        <p:nvSpPr>
          <p:cNvPr id="6" name="TextBox 5"/>
          <p:cNvSpPr txBox="1"/>
          <p:nvPr/>
        </p:nvSpPr>
        <p:spPr>
          <a:xfrm>
            <a:off x="536631" y="1964313"/>
            <a:ext cx="4584009"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Nonselective MAO inhibitors (</a:t>
            </a:r>
            <a:r>
              <a:rPr lang="en-US" sz="2800" dirty="0" err="1">
                <a:solidFill>
                  <a:srgbClr val="FF0000"/>
                </a:solidFill>
              </a:rPr>
              <a:t>phenelzine</a:t>
            </a:r>
            <a:r>
              <a:rPr lang="en-US" sz="2800" dirty="0">
                <a:solidFill>
                  <a:srgbClr val="FF0000"/>
                </a:solidFill>
              </a:rPr>
              <a:t>, tranylcypromine)</a:t>
            </a:r>
            <a:endParaRPr lang="en-US" sz="2800" dirty="0">
              <a:solidFill>
                <a:srgbClr val="FF0000"/>
              </a:solidFill>
              <a:latin typeface="Algerian" panose="04020705040A02060702" pitchFamily="82" charset="0"/>
            </a:endParaRPr>
          </a:p>
        </p:txBody>
      </p:sp>
      <p:sp>
        <p:nvSpPr>
          <p:cNvPr id="7" name="TextBox 6"/>
          <p:cNvSpPr txBox="1"/>
          <p:nvPr/>
        </p:nvSpPr>
        <p:spPr>
          <a:xfrm>
            <a:off x="2794000" y="549565"/>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contraindications</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588881" y="6154539"/>
            <a:ext cx="4401131"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Proteins ingested with meals</a:t>
            </a:r>
            <a:endParaRPr lang="en-US" sz="2800" dirty="0">
              <a:solidFill>
                <a:srgbClr val="FF0000"/>
              </a:solidFill>
              <a:latin typeface="Algerian" panose="04020705040A02060702" pitchFamily="82" charset="0"/>
            </a:endParaRPr>
          </a:p>
        </p:txBody>
      </p:sp>
      <p:sp>
        <p:nvSpPr>
          <p:cNvPr id="9" name="TextBox 8"/>
          <p:cNvSpPr txBox="1"/>
          <p:nvPr/>
        </p:nvSpPr>
        <p:spPr>
          <a:xfrm>
            <a:off x="562757" y="5010636"/>
            <a:ext cx="4466444"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Cardiac arrhythmias or recent cardiac infarction</a:t>
            </a:r>
            <a:endParaRPr lang="en-US" sz="2800" dirty="0">
              <a:solidFill>
                <a:srgbClr val="FF0000"/>
              </a:solidFill>
              <a:latin typeface="Algerian" panose="04020705040A02060702" pitchFamily="82" charset="0"/>
            </a:endParaRPr>
          </a:p>
        </p:txBody>
      </p:sp>
      <p:pic>
        <p:nvPicPr>
          <p:cNvPr id="1026" name="Picture 2"/>
          <p:cNvPicPr>
            <a:picLocks noChangeAspect="1" noChangeArrowheads="1"/>
          </p:cNvPicPr>
          <p:nvPr/>
        </p:nvPicPr>
        <p:blipFill>
          <a:blip r:embed="rId3"/>
          <a:srcRect/>
          <a:stretch>
            <a:fillRect/>
          </a:stretch>
        </p:blipFill>
        <p:spPr bwMode="auto">
          <a:xfrm>
            <a:off x="5747657" y="1227909"/>
            <a:ext cx="6178732" cy="3017520"/>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5705475" y="4323806"/>
            <a:ext cx="6273165" cy="2308997"/>
          </a:xfrm>
          <a:prstGeom prst="rect">
            <a:avLst/>
          </a:prstGeom>
          <a:noFill/>
          <a:ln w="9525">
            <a:noFill/>
            <a:miter lim="800000"/>
            <a:headEnd/>
            <a:tailEnd/>
          </a:ln>
        </p:spPr>
      </p:pic>
      <p:sp>
        <p:nvSpPr>
          <p:cNvPr id="10" name="TextBox 9"/>
          <p:cNvSpPr txBox="1"/>
          <p:nvPr/>
        </p:nvSpPr>
        <p:spPr>
          <a:xfrm>
            <a:off x="571463" y="3302481"/>
            <a:ext cx="4401131"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Pyridoxine</a:t>
            </a:r>
            <a:endParaRPr lang="en-US"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99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par>
                                <p:cTn id="37" presetID="25"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p:cTn id="3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2" dur="1000" fill="hold"/>
                                        <p:tgtEl>
                                          <p:spTgt spid="205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4" dur="1000" fill="hold"/>
                                        <p:tgtEl>
                                          <p:spTgt spid="5"/>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6" dur="1000" fill="hold"/>
                                        <p:tgtEl>
                                          <p:spTgt spid="9"/>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8" dur="1000" fill="hold"/>
                                        <p:tgtEl>
                                          <p:spTgt spid="8"/>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556" y="3481495"/>
            <a:ext cx="5070763"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As </a:t>
            </a:r>
            <a:r>
              <a:rPr lang="en-US" sz="2800" dirty="0" err="1">
                <a:solidFill>
                  <a:srgbClr val="FF0000"/>
                </a:solidFill>
              </a:rPr>
              <a:t>monotherapy</a:t>
            </a:r>
            <a:r>
              <a:rPr lang="en-US" sz="2800" dirty="0">
                <a:solidFill>
                  <a:srgbClr val="FF0000"/>
                </a:solidFill>
              </a:rPr>
              <a:t>, they are less effective than levodopa</a:t>
            </a:r>
            <a:endParaRPr lang="en-US" sz="2800" dirty="0">
              <a:solidFill>
                <a:srgbClr val="FF0000"/>
              </a:solidFill>
              <a:latin typeface="Algerian" panose="04020705040A02060702" pitchFamily="82" charset="0"/>
            </a:endParaRPr>
          </a:p>
        </p:txBody>
      </p:sp>
      <p:sp>
        <p:nvSpPr>
          <p:cNvPr id="6" name="TextBox 5"/>
          <p:cNvSpPr txBox="1"/>
          <p:nvPr/>
        </p:nvSpPr>
        <p:spPr>
          <a:xfrm>
            <a:off x="315619" y="2070359"/>
            <a:ext cx="5883564" cy="954107"/>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Long duration of action ,less likely to cause </a:t>
            </a:r>
            <a:r>
              <a:rPr lang="en-US" sz="2800" dirty="0" err="1">
                <a:solidFill>
                  <a:srgbClr val="FF0000"/>
                </a:solidFill>
              </a:rPr>
              <a:t>dyskinesias</a:t>
            </a:r>
            <a:r>
              <a:rPr lang="en-US" sz="2800" dirty="0">
                <a:solidFill>
                  <a:srgbClr val="FF0000"/>
                </a:solidFill>
              </a:rPr>
              <a:t> than levodopa</a:t>
            </a:r>
            <a:endParaRPr lang="en-US" sz="2800" dirty="0">
              <a:solidFill>
                <a:srgbClr val="FF0000"/>
              </a:solidFill>
              <a:latin typeface="Algerian" panose="04020705040A02060702" pitchFamily="82" charset="0"/>
            </a:endParaRPr>
          </a:p>
        </p:txBody>
      </p:sp>
      <p:sp>
        <p:nvSpPr>
          <p:cNvPr id="7" name="TextBox 6"/>
          <p:cNvSpPr txBox="1"/>
          <p:nvPr/>
        </p:nvSpPr>
        <p:spPr>
          <a:xfrm>
            <a:off x="1218277" y="871631"/>
            <a:ext cx="6913418"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3200" b="1" dirty="0">
                <a:solidFill>
                  <a:srgbClr val="FF0066"/>
                </a:solidFill>
                <a:latin typeface="Algerian" panose="04020705040A02060702" pitchFamily="82" charset="0"/>
              </a:rPr>
              <a:t>Dopamine receptor agonists</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9" name="TextBox 8"/>
          <p:cNvSpPr txBox="1"/>
          <p:nvPr/>
        </p:nvSpPr>
        <p:spPr>
          <a:xfrm>
            <a:off x="315619" y="4830196"/>
            <a:ext cx="6169891" cy="156966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a:solidFill>
                  <a:srgbClr val="FF0000"/>
                </a:solidFill>
              </a:rPr>
              <a:t>Combined with levodopa in advanced stages →clinical improvement </a:t>
            </a:r>
            <a:r>
              <a:rPr lang="en-US" sz="4000" dirty="0">
                <a:solidFill>
                  <a:srgbClr val="FF0000"/>
                </a:solidFill>
              </a:rPr>
              <a:t>+</a:t>
            </a:r>
            <a:r>
              <a:rPr lang="en-US" sz="2800" dirty="0">
                <a:solidFill>
                  <a:srgbClr val="FF0000"/>
                </a:solidFill>
              </a:rPr>
              <a:t>↓levodopa dosage needs</a:t>
            </a:r>
            <a:endParaRPr lang="en-US" sz="2800" dirty="0">
              <a:solidFill>
                <a:srgbClr val="FF0000"/>
              </a:solidFill>
              <a:latin typeface="Algerian" panose="04020705040A02060702" pitchFamily="82" charset="0"/>
            </a:endParaRPr>
          </a:p>
        </p:txBody>
      </p:sp>
      <p:pic>
        <p:nvPicPr>
          <p:cNvPr id="1026" name="Picture 2"/>
          <p:cNvPicPr>
            <a:picLocks noChangeAspect="1" noChangeArrowheads="1"/>
          </p:cNvPicPr>
          <p:nvPr/>
        </p:nvPicPr>
        <p:blipFill>
          <a:blip r:embed="rId3"/>
          <a:srcRect/>
          <a:stretch>
            <a:fillRect/>
          </a:stretch>
        </p:blipFill>
        <p:spPr bwMode="auto">
          <a:xfrm>
            <a:off x="6988629" y="2033588"/>
            <a:ext cx="4987290" cy="4641532"/>
          </a:xfrm>
          <a:prstGeom prst="rect">
            <a:avLst/>
          </a:prstGeom>
          <a:noFill/>
          <a:ln w="9525">
            <a:noFill/>
            <a:miter lim="800000"/>
            <a:headEnd/>
            <a:tailEnd/>
          </a:ln>
        </p:spPr>
      </p:pic>
    </p:spTree>
    <p:extLst>
      <p:ext uri="{BB962C8B-B14F-4D97-AF65-F5344CB8AC3E}">
        <p14:creationId xmlns:p14="http://schemas.microsoft.com/office/powerpoint/2010/main" val="41364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4582" y="4607396"/>
            <a:ext cx="3897349"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pramipexole</a:t>
            </a:r>
            <a:r>
              <a:rPr lang="en-US" sz="2800" dirty="0">
                <a:solidFill>
                  <a:srgbClr val="FF0000"/>
                </a:solidFill>
              </a:rPr>
              <a:t> , </a:t>
            </a:r>
            <a:r>
              <a:rPr lang="en-US" sz="2800" dirty="0" err="1">
                <a:solidFill>
                  <a:srgbClr val="FF0000"/>
                </a:solidFill>
              </a:rPr>
              <a:t>ropinirole</a:t>
            </a:r>
            <a:endParaRPr lang="en-US" sz="2800" dirty="0">
              <a:solidFill>
                <a:srgbClr val="FF0000"/>
              </a:solidFill>
              <a:latin typeface="Algerian" panose="04020705040A02060702" pitchFamily="82" charset="0"/>
            </a:endParaRPr>
          </a:p>
        </p:txBody>
      </p:sp>
      <p:sp>
        <p:nvSpPr>
          <p:cNvPr id="5" name="TextBox 4"/>
          <p:cNvSpPr txBox="1"/>
          <p:nvPr/>
        </p:nvSpPr>
        <p:spPr>
          <a:xfrm>
            <a:off x="4978004" y="3201357"/>
            <a:ext cx="3920837" cy="523220"/>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US" sz="2800" dirty="0" err="1">
                <a:solidFill>
                  <a:srgbClr val="FF0000"/>
                </a:solidFill>
              </a:rPr>
              <a:t>bromocriptine</a:t>
            </a:r>
            <a:r>
              <a:rPr lang="en-US" sz="2800" dirty="0">
                <a:solidFill>
                  <a:srgbClr val="FF0000"/>
                </a:solidFill>
              </a:rPr>
              <a:t>, </a:t>
            </a:r>
            <a:r>
              <a:rPr lang="en-US" sz="2800" dirty="0" err="1">
                <a:solidFill>
                  <a:srgbClr val="FF0000"/>
                </a:solidFill>
              </a:rPr>
              <a:t>pergolide</a:t>
            </a:r>
            <a:endParaRPr lang="en-US" sz="2800" dirty="0">
              <a:solidFill>
                <a:srgbClr val="FF0000"/>
              </a:solidFill>
              <a:latin typeface="Algerian" panose="04020705040A02060702" pitchFamily="82" charset="0"/>
            </a:endParaRPr>
          </a:p>
        </p:txBody>
      </p:sp>
      <p:sp>
        <p:nvSpPr>
          <p:cNvPr id="6" name="TextBox 5"/>
          <p:cNvSpPr txBox="1"/>
          <p:nvPr/>
        </p:nvSpPr>
        <p:spPr>
          <a:xfrm>
            <a:off x="290418" y="3079141"/>
            <a:ext cx="2857732" cy="1077218"/>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Ergot derivatives</a:t>
            </a:r>
            <a:endParaRPr lang="en-US" sz="3200" dirty="0">
              <a:solidFill>
                <a:srgbClr val="FF0000"/>
              </a:solidFill>
              <a:latin typeface="Algerian" panose="04020705040A02060702" pitchFamily="82" charset="0"/>
            </a:endParaRPr>
          </a:p>
        </p:txBody>
      </p:sp>
      <p:sp>
        <p:nvSpPr>
          <p:cNvPr id="7" name="TextBox 6"/>
          <p:cNvSpPr txBox="1"/>
          <p:nvPr/>
        </p:nvSpPr>
        <p:spPr>
          <a:xfrm>
            <a:off x="1802015" y="1127760"/>
            <a:ext cx="5070763"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classification</a:t>
            </a:r>
            <a:endParaRPr lang="en-US" sz="3200" dirty="0">
              <a:solidFill>
                <a:srgbClr val="FF0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9476509" y="2133600"/>
            <a:ext cx="2417600" cy="4538791"/>
          </a:xfrm>
          <a:prstGeom prst="rect">
            <a:avLst/>
          </a:prstGeom>
        </p:spPr>
      </p:pic>
      <p:sp>
        <p:nvSpPr>
          <p:cNvPr id="8" name="TextBox 7"/>
          <p:cNvSpPr txBox="1"/>
          <p:nvPr/>
        </p:nvSpPr>
        <p:spPr>
          <a:xfrm>
            <a:off x="339635" y="4576619"/>
            <a:ext cx="2782387" cy="584775"/>
          </a:xfrm>
          <a:prstGeom prst="rect">
            <a:avLst/>
          </a:prstGeom>
          <a:solidFill>
            <a:srgbClr val="FFFF00"/>
          </a:solidFill>
          <a:ln w="38100">
            <a:solidFill>
              <a:schemeClr val="accent3">
                <a:lumMod val="75000"/>
              </a:schemeClr>
            </a:solidFill>
          </a:ln>
          <a:scene3d>
            <a:camera prst="orthographicFront"/>
            <a:lightRig rig="threePt" dir="t"/>
          </a:scene3d>
          <a:sp3d>
            <a:bevelT w="165100" h="158750" prst="convex"/>
          </a:sp3d>
        </p:spPr>
        <p:txBody>
          <a:bodyPr wrap="square" rtlCol="0">
            <a:spAutoFit/>
          </a:bodyPr>
          <a:lstStyle/>
          <a:p>
            <a:r>
              <a:rPr lang="en-TT" sz="3200" dirty="0">
                <a:solidFill>
                  <a:srgbClr val="FF0000"/>
                </a:solidFill>
                <a:latin typeface="Algerian" panose="04020705040A02060702" pitchFamily="82" charset="0"/>
              </a:rPr>
              <a:t>synthetics</a:t>
            </a:r>
            <a:endParaRPr lang="en-US"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3090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2482</TotalTime>
  <Words>974</Words>
  <Application>Microsoft Office PowerPoint</Application>
  <PresentationFormat>Widescreen</PresentationFormat>
  <Paragraphs>134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عبدالله البريكان ID 439100773</cp:lastModifiedBy>
  <cp:revision>98</cp:revision>
  <dcterms:created xsi:type="dcterms:W3CDTF">2015-09-22T14:03:28Z</dcterms:created>
  <dcterms:modified xsi:type="dcterms:W3CDTF">2020-11-10T05:47:13Z</dcterms:modified>
</cp:coreProperties>
</file>