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2" r:id="rId2"/>
    <p:sldId id="323" r:id="rId3"/>
    <p:sldId id="324" r:id="rId4"/>
    <p:sldId id="326" r:id="rId5"/>
    <p:sldId id="327" r:id="rId6"/>
    <p:sldId id="328" r:id="rId7"/>
    <p:sldId id="329" r:id="rId8"/>
    <p:sldId id="343" r:id="rId9"/>
    <p:sldId id="330" r:id="rId10"/>
    <p:sldId id="331" r:id="rId11"/>
    <p:sldId id="342" r:id="rId12"/>
    <p:sldId id="286" r:id="rId13"/>
    <p:sldId id="338" r:id="rId14"/>
    <p:sldId id="341" r:id="rId15"/>
    <p:sldId id="340" r:id="rId16"/>
    <p:sldId id="309" r:id="rId17"/>
    <p:sldId id="310" r:id="rId18"/>
    <p:sldId id="312" r:id="rId19"/>
    <p:sldId id="315" r:id="rId20"/>
    <p:sldId id="317" r:id="rId21"/>
    <p:sldId id="320" r:id="rId22"/>
    <p:sldId id="319" r:id="rId23"/>
    <p:sldId id="344" r:id="rId24"/>
    <p:sldId id="306" r:id="rId25"/>
    <p:sldId id="33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96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ergotamine-drug-information?source=see_link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pharmacologycorner.com/wp-content/uploads/2009/06/migraine_clinical_features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en-US" sz="4000" dirty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16129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1893890" y="9144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581400" y="1646093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94409" y="2479828"/>
            <a:ext cx="8534400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 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→ migraine headache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751513"/>
            <a:ext cx="289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Bernard MT Condensed" pitchFamily="18" charset="0"/>
              </a:rPr>
              <a:t>Which is Pry </a:t>
            </a:r>
          </a:p>
          <a:p>
            <a:r>
              <a:rPr lang="en-US" sz="2800" dirty="0">
                <a:latin typeface="Bernard MT Condensed" pitchFamily="18" charset="0"/>
              </a:rPr>
              <a:t>Which is secondary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7" grpId="1" build="allAtOnce"/>
      <p:bldP spid="21" grpId="0"/>
      <p:bldP spid="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torstevesbanjo.com/wp-content/uploads/2009/10/first-thoughts-on-mig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800600" cy="4191000"/>
          </a:xfrm>
          <a:prstGeom prst="rect">
            <a:avLst/>
          </a:prstGeom>
          <a:noFill/>
        </p:spPr>
      </p:pic>
      <p:pic>
        <p:nvPicPr>
          <p:cNvPr id="1028" name="Picture 4" descr="http://drgominak.com/wp-content/uploads/2010/11/trigeminal-ne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36576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Stimulation of the trigeminal nerve causes the release of </a:t>
            </a:r>
            <a:r>
              <a:rPr lang="en-US" sz="2400" b="1" dirty="0" err="1"/>
              <a:t>vasoactive</a:t>
            </a:r>
            <a:r>
              <a:rPr lang="en-US" sz="2400" b="1" dirty="0"/>
              <a:t> peptides; this is responsible for the head pain, as well as the facial and neck pain, experienced during migraine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810000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>
                <a:latin typeface="Arial Narrow" pitchFamily="34" charset="0"/>
              </a:rPr>
              <a:t>recurrence 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duration &amp; / or disability</a:t>
            </a:r>
          </a:p>
          <a:p>
            <a:pPr>
              <a:lnSpc>
                <a:spcPct val="900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>
                <a:latin typeface="Arial Narrow" pitchFamily="34" charset="0"/>
              </a:rPr>
              <a:t>responsiveness to abortive therapy</a:t>
            </a: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3048000" y="4953000"/>
            <a:ext cx="60960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early, just before the pain starts, 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609600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effect of therapy 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continue for 6 m. </a:t>
            </a:r>
          </a:p>
          <a:p>
            <a:pPr>
              <a:lnSpc>
                <a:spcPts val="2200"/>
              </a:lnSpc>
            </a:pP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0" y="87038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8000" y="9996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of Acute Attack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28863" y="584833"/>
            <a:ext cx="48768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 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(ibuprofen , naproxen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mild to moderate attack with no nausea and vomiting</a:t>
            </a:r>
            <a:r>
              <a:rPr lang="en-US" sz="2400" b="1" dirty="0">
                <a:latin typeface="Arial Narrow" pitchFamily="34" charset="0"/>
              </a:rPr>
              <a:t>)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err="1">
                <a:latin typeface="Arial Narrow" pitchFamily="34" charset="0"/>
              </a:rPr>
              <a:t>Non-opioid:weak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Symbol" pitchFamily="18" charset="2"/>
              </a:rPr>
              <a:t>m </a:t>
            </a:r>
            <a:r>
              <a:rPr lang="en-US" sz="2400" b="1" dirty="0" err="1">
                <a:latin typeface="Arial Narrow" pitchFamily="34" charset="0"/>
              </a:rPr>
              <a:t>agonist;Tramadol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Tramdol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also inhibits serotonin reuptake                       </a:t>
            </a:r>
            <a:br>
              <a:rPr lang="en-US" sz="2400" b="1" dirty="0">
                <a:latin typeface="Arial Narrow" pitchFamily="34" charset="0"/>
              </a:rPr>
            </a:b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247015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Meclizine, diphenhydramine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Promethazine</a:t>
            </a:r>
            <a:r>
              <a:rPr lang="en-US" sz="2400" b="1" dirty="0">
                <a:latin typeface="Arial Narrow" pitchFamily="34" charset="0"/>
              </a:rPr>
              <a:t> 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3039032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673722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286000" y="4293765"/>
            <a:ext cx="677921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antagonists (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severe nausea and vomiting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+sedation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3027105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Absorption &amp; 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4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4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4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9144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of Acute Attack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05000" y="1447800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Absorption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of Acute Attack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&gt; 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7693132" cy="461665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on rye/ grains</a:t>
            </a: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(5HT-1D/1B found in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cerebereal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And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menigeal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vessels )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nerve 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</a:t>
            </a:r>
          </a:p>
          <a:p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of Acute Attack</a:t>
            </a: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resticted</a:t>
            </a:r>
            <a:r>
              <a:rPr lang="en-US" sz="2400" dirty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 use</a:t>
            </a: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)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>
                <a:latin typeface="Arial Narrow" pitchFamily="34" charset="0"/>
              </a:rPr>
              <a:t>Oral, sublingual, rectal suppository, </a:t>
            </a:r>
            <a:br>
              <a:rPr lang="en-US" sz="2200" b="1" i="1" dirty="0">
                <a:latin typeface="Arial Narrow" pitchFamily="34" charset="0"/>
              </a:rPr>
            </a:br>
            <a:r>
              <a:rPr lang="en-US" sz="2200" b="1" i="1" dirty="0">
                <a:latin typeface="Arial Narrow" pitchFamily="34" charset="0"/>
              </a:rPr>
              <a:t>                inhaler </a:t>
            </a: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>
                <a:latin typeface="Arial Narrow" pitchFamily="34" charset="0"/>
              </a:rPr>
              <a:t>Nasal spray, inhaler &amp; </a:t>
            </a:r>
            <a:r>
              <a:rPr lang="en-US" sz="2200" b="1" i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</a:rPr>
              <a:t> forms  (good to use if patient is vomiting) </a:t>
            </a: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701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rare clinical use due to sever adverse effects</a:t>
            </a:r>
            <a:r>
              <a:rPr lang="en-US" sz="26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Oral 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342900" y="1840260"/>
            <a:ext cx="8153400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ability.</a:t>
            </a:r>
          </a:p>
          <a:p>
            <a:pPr>
              <a:lnSpc>
                <a:spcPts val="2500"/>
              </a:lnSpc>
            </a:pPr>
            <a:r>
              <a:rPr lang="en-US" sz="2400" u="sng" dirty="0">
                <a:solidFill>
                  <a:srgbClr val="FF0000"/>
                </a:solidFill>
                <a:hlinkClick r:id="rId2"/>
              </a:rPr>
              <a:t>Ergotamine</a:t>
            </a:r>
            <a:r>
              <a:rPr lang="en-US" sz="2400" dirty="0">
                <a:solidFill>
                  <a:srgbClr val="FF0000"/>
                </a:solidFill>
              </a:rPr>
              <a:t> tartrate has significant side effects, and may worsen the nausea and vomiting associated with migraine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Given </a:t>
            </a:r>
            <a:r>
              <a:rPr lang="en-US" sz="2400" b="1" dirty="0" err="1">
                <a:latin typeface="Arial Narrow" pitchFamily="34" charset="0"/>
              </a:rPr>
              <a:t>parenterally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Dihydroergotamine</a:t>
            </a:r>
            <a:r>
              <a:rPr lang="en-US" sz="2400" b="1" dirty="0">
                <a:latin typeface="Arial Narrow" pitchFamily="34" charset="0"/>
              </a:rPr>
              <a:t> is eliminated more rapidly than ergotamine, presumably due to its rapid hepatic clearance and has less adverse effects.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5953296" cy="424732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preferred in clinical setting</a:t>
            </a:r>
            <a:endParaRPr lang="en-US" sz="2400" i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 dirty="0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 dirty="0" err="1">
                <a:latin typeface="Arial Narrow" pitchFamily="34" charset="0"/>
              </a:rPr>
              <a:t>Dihydroergotamine</a:t>
            </a:r>
            <a:r>
              <a:rPr lang="en-US" sz="2000" b="1" i="1" dirty="0">
                <a:latin typeface="Arial Narrow" pitchFamily="34" charset="0"/>
              </a:rPr>
              <a:t> can be </a:t>
            </a:r>
            <a:r>
              <a:rPr lang="en-US" sz="2000" b="1" i="1" dirty="0">
                <a:solidFill>
                  <a:srgbClr val="FF0000"/>
                </a:solidFill>
                <a:latin typeface="Arial Narrow" pitchFamily="34" charset="0"/>
              </a:rPr>
              <a:t>given for severe, recurrent attacks not responding to other drugs </a:t>
            </a:r>
            <a:r>
              <a:rPr lang="en-US" sz="2000" b="1" dirty="0">
                <a:latin typeface="Arial Narrow" pitchFamily="34" charset="0"/>
              </a:rPr>
              <a:t>]</a:t>
            </a:r>
            <a:endParaRPr lang="en-US" sz="2000" b="1" i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GIT upset 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Prolong use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→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rebound headache due to vasodilatation  followed by  vasoconstriction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(tingling or burning sensation)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fetal distress and miscarriage (ergot is uterine stimulant and vasoconstrictor</a:t>
            </a:r>
            <a:r>
              <a:rPr lang="en-US" sz="2400" b="1" dirty="0">
                <a:latin typeface="Arial Narrow" pitchFamily="34" charset="0"/>
              </a:rPr>
              <a:t>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prophylaxis of migraine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ergotamine and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191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dirty="0">
                <a:latin typeface="Arial Narrow" pitchFamily="34" charset="0"/>
              </a:rPr>
              <a:t>Same as discussed for ergotamine except that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 are more selective as </a:t>
            </a:r>
            <a:r>
              <a:rPr lang="en-US" sz="2400" b="1" dirty="0" err="1">
                <a:latin typeface="Arial Narrow" pitchFamily="34" charset="0"/>
              </a:rPr>
              <a:t>serotonergic</a:t>
            </a:r>
            <a:r>
              <a:rPr lang="en-US" sz="2400" b="1" dirty="0">
                <a:latin typeface="Arial Narrow" pitchFamily="34" charset="0"/>
              </a:rPr>
              <a:t> agonist. 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receptors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of Acute Attack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421610"/>
            <a:chOff x="76200" y="3805237"/>
            <a:chExt cx="8839200" cy="1421610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1054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low  / </a:t>
              </a:r>
              <a:r>
                <a:rPr lang="en-US" sz="2400" b="1" dirty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Subcutaneous bioavailability is 97%, </a:t>
              </a:r>
              <a:r>
                <a:rPr lang="en-US" sz="2400" b="1" dirty="0">
                  <a:solidFill>
                    <a:srgbClr val="FF0000"/>
                  </a:solidFill>
                  <a:latin typeface="Calibri" pitchFamily="34" charset="0"/>
                </a:rPr>
                <a:t>peaks </a:t>
              </a:r>
              <a:r>
                <a:rPr lang="en-US" sz="2400" b="1" dirty="0">
                  <a:latin typeface="Calibri" pitchFamily="34" charset="0"/>
                </a:rPr>
                <a:t>after 2 min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 (fast action with </a:t>
              </a:r>
              <a:r>
                <a:rPr lang="en-US" sz="2400" b="1" dirty="0" err="1">
                  <a:latin typeface="Arial Narrow" pitchFamily="34" charset="0"/>
                  <a:cs typeface="Times New Roman" pitchFamily="18" charset="0"/>
                </a:rPr>
                <a:t>Sc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, </a:t>
              </a:r>
              <a:r>
                <a:rPr lang="en-US" sz="2400" b="1" dirty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good for patient with vomiting)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→oral, nasal spray, and injectable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1103205"/>
            <a:chOff x="76200" y="5862637"/>
            <a:chExt cx="8763000" cy="1103205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hours (slower onset , less side effects)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" y="2895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err="1"/>
              <a:t>Triptans</a:t>
            </a:r>
            <a:r>
              <a:rPr lang="en-US" dirty="0"/>
              <a:t> inhibit the release of vasoactive peptides, promote vasoconstriction, and block pain pathways in the brainstem . </a:t>
            </a:r>
            <a:r>
              <a:rPr lang="en-US" dirty="0" err="1"/>
              <a:t>Triptans</a:t>
            </a:r>
            <a:r>
              <a:rPr lang="en-US" dirty="0"/>
              <a:t> inhibit transmission in the trigeminal nucleus </a:t>
            </a:r>
            <a:r>
              <a:rPr lang="en-US" dirty="0" err="1"/>
              <a:t>caudalis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>
                <a:latin typeface="Arial Narrow" pitchFamily="34" charset="0"/>
              </a:rPr>
              <a:t> </a:t>
            </a:r>
            <a:r>
              <a:rPr lang="en-US" sz="2600" b="1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</a:p>
        </p:txBody>
      </p:sp>
    </p:spTree>
  </p:cSld>
  <p:clrMapOvr>
    <a:masterClrMapping/>
  </p:clrMapOvr>
  <p:transition spd="med"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15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most of adv are the same as with ergot  but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triptans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are better tolerated.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Mild 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93420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Vasospasm,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Ischemic heart; Angina 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and Arrhythmias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Coronary vasospasm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343400"/>
            <a:ext cx="854075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MAOIs,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5HT increased to toxic level</a:t>
            </a:r>
            <a:r>
              <a:rPr lang="en-US" sz="2400" b="1" dirty="0">
                <a:latin typeface="Arial Narrow" pitchFamily="34" charset="0"/>
              </a:rPr>
              <a:t>))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Renal or hepatic impairment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sumatriptan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and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TRIYPTAN 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headache episodes lasting 2 or 3 days at a time, DHE is often the optimal choice because it has longer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367145" y="2362200"/>
            <a:ext cx="80438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triptans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are often a better choice</a:t>
            </a:r>
          </a:p>
          <a:p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pregnant women: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paracetamol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or intranasal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sumitriptan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and or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diphenhydramin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, meclizine are safe to be used.</a:t>
            </a: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3" grpId="0"/>
      <p:bldP spid="52233" grpId="1"/>
      <p:bldP spid="52234" grpId="0"/>
      <p:bldP spid="52234" grpId="1"/>
      <p:bldP spid="522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228600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pain.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</a:t>
            </a:r>
            <a:r>
              <a:rPr lang="en-US" sz="2600" b="1" baseline="-25000" dirty="0">
                <a:latin typeface="Arial Narrow" pitchFamily="34" charset="0"/>
              </a:rPr>
              <a:t>1/2</a:t>
            </a: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a clinical effect in terms of recurrence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pain.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 dirty="0">
                <a:latin typeface="Arial Narrow" pitchFamily="34" charset="0"/>
              </a:rPr>
              <a:t>Differences in t</a:t>
            </a:r>
            <a:r>
              <a:rPr lang="en-US" sz="2600" b="1" baseline="-25000" dirty="0">
                <a:latin typeface="Arial Narrow" pitchFamily="34" charset="0"/>
              </a:rPr>
              <a:t>1/2</a:t>
            </a: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a clinical effect in terms of recurrence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8572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extremely fast relief within 15 min. injectable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is the only choice. </a:t>
            </a: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3841750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If expected re-dosing is needed &amp; / or recurrence of headache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 ,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, have slower onset, fewer side effects, and a lower recurrence rate </a:t>
            </a:r>
          </a:p>
          <a:p>
            <a:r>
              <a:rPr lang="en-US" sz="2400" dirty="0" err="1"/>
              <a:t>Menstraul</a:t>
            </a:r>
            <a:r>
              <a:rPr lang="en-US" sz="2400" dirty="0"/>
              <a:t> migraine: </a:t>
            </a:r>
            <a:r>
              <a:rPr lang="en-US" sz="2400" dirty="0" err="1">
                <a:solidFill>
                  <a:srgbClr val="FF0000"/>
                </a:solidFill>
              </a:rPr>
              <a:t>Frovatriptan</a:t>
            </a:r>
            <a:r>
              <a:rPr lang="en-US" sz="2400" dirty="0">
                <a:solidFill>
                  <a:srgbClr val="FF0000"/>
                </a:solidFill>
              </a:rPr>
              <a:t> (longer half life (26 </a:t>
            </a:r>
            <a:r>
              <a:rPr lang="en-US" sz="2400" dirty="0" err="1">
                <a:solidFill>
                  <a:srgbClr val="FF0000"/>
                </a:solidFill>
              </a:rPr>
              <a:t>hrs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/>
              <a:t> 2.5 mg twice per day beginning two days before the anticipated onset of menstrual migraine and continuing for six days</a:t>
            </a:r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0248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624078"/>
            <a:ext cx="2743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624078"/>
            <a:ext cx="3352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blockers; </a:t>
            </a:r>
            <a:r>
              <a:rPr lang="en-US" sz="2400" b="1" dirty="0" err="1">
                <a:solidFill>
                  <a:srgbClr val="0000FF"/>
                </a:solidFill>
                <a:latin typeface="Arial Narrow" pitchFamily="34" charset="0"/>
              </a:rPr>
              <a:t>propranolol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</a:pPr>
            <a:r>
              <a:rPr lang="en-US" sz="2200" b="1" i="1" dirty="0">
                <a:latin typeface="Arial Narrow" pitchFamily="34" charset="0"/>
              </a:rPr>
              <a:t>.Propranolol is commonly used in </a:t>
            </a:r>
            <a:r>
              <a:rPr lang="en-US" sz="2200" b="1" i="1" dirty="0" err="1">
                <a:latin typeface="Arial Narrow" pitchFamily="34" charset="0"/>
              </a:rPr>
              <a:t>pophylaxis</a:t>
            </a:r>
            <a:r>
              <a:rPr lang="en-US" sz="2200" b="1" i="1" dirty="0">
                <a:latin typeface="Arial Narrow" pitchFamily="34" charset="0"/>
              </a:rPr>
              <a:t> of migraine attack</a:t>
            </a: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624078"/>
            <a:ext cx="2971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TCA;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amitryptylin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 and </a:t>
            </a:r>
            <a:r>
              <a:rPr lang="en-US" sz="2400" b="1" dirty="0" err="1">
                <a:solidFill>
                  <a:srgbClr val="0000FF"/>
                </a:solidFill>
                <a:latin typeface="Arial Narrow" pitchFamily="34" charset="0"/>
              </a:rPr>
              <a:t>nortryptyline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anywhere in the region of the head or neck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 blood 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( muscles, nerves , arteries ,veins, subcutaneous tissues ,eyes, ears and other tissues)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7589" name="Picture 2" descr="http://healthpsych.psy.vanderbilt.edu/MigrainesBiofeedback_files/image002.gif"/>
          <p:cNvPicPr>
            <a:picLocks noChangeAspect="1" noChangeArrowheads="1" noCrop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2792413"/>
            <a:ext cx="68580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>
                <a:latin typeface="Arial Narrow" pitchFamily="34" charset="0"/>
              </a:rPr>
              <a:t>+ </a:t>
            </a:r>
            <a:r>
              <a:rPr lang="en-US" sz="2400" b="1">
                <a:latin typeface="Arial Narrow" pitchFamily="34" charset="0"/>
              </a:rPr>
              <a:t>Preceded </a:t>
            </a:r>
            <a:r>
              <a:rPr lang="en-US" sz="2000" b="1" i="1">
                <a:latin typeface="Arial Narrow" pitchFamily="34" charset="0"/>
              </a:rPr>
              <a:t>(or accompanied) </a:t>
            </a:r>
            <a:r>
              <a:rPr lang="en-US" sz="2400" b="1">
                <a:latin typeface="Arial Narrow" pitchFamily="34" charset="0"/>
              </a:rPr>
              <a:t>by </a:t>
            </a:r>
            <a:r>
              <a:rPr lang="en-US" sz="2600" b="1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1752600"/>
            <a:ext cx="6705600" cy="3353276"/>
            <a:chOff x="1676400" y="2438400"/>
            <a:chExt cx="7162800" cy="3353276"/>
          </a:xfrm>
        </p:grpSpPr>
        <p:sp>
          <p:nvSpPr>
            <p:cNvPr id="11" name="Horizontal Scroll 10"/>
            <p:cNvSpPr/>
            <p:nvPr/>
          </p:nvSpPr>
          <p:spPr>
            <a:xfrm>
              <a:off x="1676400" y="2438400"/>
              <a:ext cx="7162800" cy="2514600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1982" y="2590800"/>
              <a:ext cx="6628642" cy="32008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….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Sensory; abnormal sensation of  at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face,extremeties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min. &amp; last fewer than 60 min</a:t>
              </a:r>
              <a:r>
                <a:rPr lang="en-US" sz="2200" dirty="0">
                  <a:latin typeface="Arial Narrow" pitchFamily="34" charset="0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b="1" dirty="0"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latin typeface="Arial Narrow" pitchFamily="34" charset="0"/>
                  <a:cs typeface="+mn-cs"/>
                </a:rPr>
                <a:t>Aura: </a:t>
              </a:r>
              <a:r>
                <a:rPr lang="en-US" sz="2400" dirty="0"/>
                <a:t>flashes of light, blind spots or tingling in your arm.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4953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Migraine pain is usually  on one side of head with facial and neck pain and nausea and vomiting.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1200329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behavior (irritability, neck </a:t>
            </a:r>
            <a:r>
              <a:rPr lang="en-US" sz="2400" b="1" dirty="0" err="1">
                <a:latin typeface="Arial Narrow" pitchFamily="34" charset="0"/>
                <a:cs typeface="+mn-cs"/>
              </a:rPr>
              <a:t>stifness</a:t>
            </a:r>
            <a:r>
              <a:rPr lang="en-US" sz="2400" b="1" dirty="0">
                <a:latin typeface="Arial Narrow" pitchFamily="34" charset="0"/>
                <a:cs typeface="+mn-cs"/>
              </a:rPr>
              <a:t>) 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9812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>
                <a:latin typeface="Arial Narrow" pitchFamily="34" charset="0"/>
                <a:cs typeface="+mn-cs"/>
              </a:rPr>
              <a:t>still not normal, either;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Arial Narrow" pitchFamily="34" charset="0"/>
                <a:cs typeface="+mn-cs"/>
              </a:rPr>
              <a:t>More 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+mn-cs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2971800"/>
            <a:ext cx="7620000" cy="2308324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>
                <a:latin typeface="Arial Narrow" pitchFamily="34" charset="0"/>
                <a:cs typeface="+mn-cs"/>
              </a:rPr>
              <a:t>moderate to severe pain, </a:t>
            </a:r>
            <a:r>
              <a:rPr lang="en-US" sz="2400" b="1" dirty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</a:rPr>
              <a:t>Blurry vision /Blocked nose /Pale face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22" name="Picture 4" descr="Migraine headache. Example of a central scotoma a..."/>
          <p:cNvPicPr>
            <a:picLocks noChangeAspect="1" noChangeArrowheads="1"/>
          </p:cNvPicPr>
          <p:nvPr/>
        </p:nvPicPr>
        <p:blipFill>
          <a:blip r:embed="rId3" cstate="print"/>
          <a:srcRect l="1430" t="952" r="5714"/>
          <a:stretch>
            <a:fillRect/>
          </a:stretch>
        </p:blipFill>
        <p:spPr bwMode="auto">
          <a:xfrm>
            <a:off x="7546302" y="3843082"/>
            <a:ext cx="1369098" cy="103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Migraine headache. Example of visual changes duri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8851" y="2851202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071942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TYPES OF MIGRAINE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4840069"/>
            <a:ext cx="20574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Classic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4876800"/>
            <a:ext cx="22098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COMMoN</a:t>
            </a: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0200" y="5588913"/>
            <a:ext cx="1981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 Aura [20%]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665113"/>
            <a:ext cx="2362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Without Aura [80%]</a:t>
            </a:r>
          </a:p>
        </p:txBody>
      </p:sp>
      <p:pic>
        <p:nvPicPr>
          <p:cNvPr id="69646" name="Picture 11" descr="migraine_clinical_fea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20000"/>
          </a:blip>
          <a:srcRect t="24008" r="-565"/>
          <a:stretch>
            <a:fillRect/>
          </a:stretch>
        </p:blipFill>
        <p:spPr bwMode="auto">
          <a:xfrm>
            <a:off x="285750" y="76200"/>
            <a:ext cx="821531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7" name="Rectangle 12"/>
          <p:cNvSpPr>
            <a:spLocks noChangeArrowheads="1"/>
          </p:cNvSpPr>
          <p:nvPr/>
        </p:nvSpPr>
        <p:spPr bwMode="auto">
          <a:xfrm>
            <a:off x="2286000" y="3467100"/>
            <a:ext cx="386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Bernard MT Condensed" pitchFamily="18" charset="0"/>
              </a:rPr>
              <a:t>Curtain like effect over one eye</a:t>
            </a:r>
          </a:p>
        </p:txBody>
      </p:sp>
      <p:sp>
        <p:nvSpPr>
          <p:cNvPr id="19" name="Curved Left Arrow 18"/>
          <p:cNvSpPr/>
          <p:nvPr/>
        </p:nvSpPr>
        <p:spPr>
          <a:xfrm>
            <a:off x="35814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flipH="1">
            <a:off x="42672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Aged cheese, Alcohol, Chocolate, Caffeine, Hot dogs, Avocado, </a:t>
            </a: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5029200" cy="83099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changes: Menstrual migraine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Most common 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8950" y="2979187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5375" y="3650902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226227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4180686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Antibiotics, </a:t>
            </a:r>
            <a:r>
              <a:rPr lang="en-US" sz="2000" b="1" dirty="0" err="1">
                <a:latin typeface="Calibri" pitchFamily="34" charset="0"/>
              </a:rPr>
              <a:t>Antihypertensives</a:t>
            </a:r>
            <a:r>
              <a:rPr lang="en-US" sz="2000" b="1" dirty="0">
                <a:latin typeface="Calibri" pitchFamily="34" charset="0"/>
              </a:rPr>
              <a:t>, H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blockers, Vasodilators,    Oral contraceptives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932371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62600" y="49530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0" y="51054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400" y="52578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5648325"/>
            <a:ext cx="16764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Theories</a:t>
            </a:r>
          </a:p>
        </p:txBody>
      </p:sp>
      <p:sp>
        <p:nvSpPr>
          <p:cNvPr id="28" name="Left Arrow 27"/>
          <p:cNvSpPr/>
          <p:nvPr/>
        </p:nvSpPr>
        <p:spPr>
          <a:xfrm>
            <a:off x="4876800" y="5638800"/>
            <a:ext cx="838200" cy="533400"/>
          </a:xfrm>
          <a:prstGeom prst="left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66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7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9308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</p:spTree>
    <p:extLst>
      <p:ext uri="{BB962C8B-B14F-4D97-AF65-F5344CB8AC3E}">
        <p14:creationId xmlns:p14="http://schemas.microsoft.com/office/powerpoint/2010/main" val="88512498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9308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1968" y="2035894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focal ischemia → ↑ mediators → rebound vasodilatation → ↑ permeability &amp; leak → inflammatory  reaction → activates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nociceptive</a:t>
            </a:r>
            <a:r>
              <a:rPr lang="en-US" sz="2400" b="1" dirty="0">
                <a:latin typeface="Arial Narrow" pitchFamily="34" charset="0"/>
              </a:rPr>
              <a:t> nerves → migraine headache 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8133</TotalTime>
  <Words>1540</Words>
  <Application>Microsoft Office PowerPoint</Application>
  <PresentationFormat>On-screen Show (4:3)</PresentationFormat>
  <Paragraphs>263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عبدالله البريكان ID 439100773</cp:lastModifiedBy>
  <cp:revision>207</cp:revision>
  <dcterms:created xsi:type="dcterms:W3CDTF">2010-10-14T12:46:39Z</dcterms:created>
  <dcterms:modified xsi:type="dcterms:W3CDTF">2020-11-03T00:39:12Z</dcterms:modified>
</cp:coreProperties>
</file>