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81" r:id="rId2"/>
    <p:sldId id="256" r:id="rId3"/>
    <p:sldId id="262" r:id="rId4"/>
    <p:sldId id="257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59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3F7"/>
    <a:srgbClr val="3333F7"/>
    <a:srgbClr val="2AA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3A5694-882D-4ADF-AB9B-1961D300332C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4E013C-B1BC-48E7-8879-4E9482EF98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B5C13-C6D2-4F4B-ADA4-6FAE742DA0EF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BE0AA-8D47-4441-8AA7-AA0140007A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DBE0AA-8D47-4441-8AA7-AA0140007AA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044FA-BE00-4E6E-AFB2-EAD5A7C88CE2}" type="datetimeFigureOut">
              <a:rPr lang="en-US" smtClean="0"/>
              <a:pPr/>
              <a:t>10/7/20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C3550-61E1-4C2D-AE89-F344E8CEC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hyperlink" Target="http://www.google.com.eg/url?sa=i&amp;rct=j&amp;q=&amp;esrc=s&amp;source=images&amp;cd=&amp;cad=rja&amp;uact=8&amp;ved=0ahUKEwiT99e9g77PAhVGbxQKHUAiC88QjRwIBw&amp;url=http://www.web-books.com/eLibrary/Medicine/Physiology/Eye/Eye.htm&amp;psig=AFQjCNEu6Fsq-PaUQg9MDCbIoXwKm-SYrQ&amp;ust=147556302297966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eg/url?sa=i&amp;rct=j&amp;q=&amp;esrc=s&amp;source=images&amp;cd=&amp;ved=2ahUKEwi1w_SG_ujkAhXwzIUKHUSMDCkQjRx6BAgBEAQ&amp;url=https://www.reviewofophthalmology.com/article/uveoscleral-outflow-a-better-way-to-go&amp;psig=AOvVaw3o6WDIHRhrAuFpth7DWfz7&amp;ust=15693982063708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://www.noorvision.com/fa/31667/%D8%A8%DB%8C%D9%85%D8%A7%D8%B1%D8%B3%D8%AA%D8%A7%D9%86-%D9%88-%D9%85%D8%B1%D8%A7%DA%A9%D8%B2-%D9%81%D9%88%D9%82-%D8%AA%D8%AE%D8%B5%D8%B5%DB%8C-%DA%86%D8%B4%D9%85-%D9%BE%D8%B2%D8%B4%DA%A9%DB%8C-%D9%86%D9%88%D8%B1-%D9%85%D8%B5%D8%B1%D9%81-%D8%AE%D9%88%D8%AF%D8%B3%D8%B1%D8%A7%D9%86%D9%87-%D9%82%D8%B7%D8%B1%D9%87-%D9%87%D8%A7%DB%8C-%DA%86%D8%B4%D9%85%DB%8C-%D9%85%D9%85%D9%86%D9%88%D8%B9" TargetMode="External"/><Relationship Id="rId7" Type="http://schemas.openxmlformats.org/officeDocument/2006/relationships/hyperlink" Target="http://www.alifelessbeige.com/article/eyeballs-cleaned-in-vietnam-hoi-an-travel-misadventures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hyperlink" Target="http://www.google.com.eg/url?sa=i&amp;rct=j&amp;q=&amp;esrc=s&amp;source=images&amp;cd=&amp;cad=rja&amp;uact=8&amp;ved=0ahUKEwjZ2LquqLvPAhUExRQKHTbnCJ4QjRwIBw&amp;url=http://pharmlabs.unc.edu/labs/ophthalmics/administration.htm&amp;psig=AFQjCNF111Yhhjv1ZG9gsGtuw_C0Vit3Wg&amp;ust=1475469911868553" TargetMode="Externa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hyperlink" Target="http://www.google.com.eg/url?sa=i&amp;rct=j&amp;q=&amp;esrc=s&amp;source=images&amp;cd=&amp;cad=rja&amp;uact=8&amp;ved=0ahUKEwiZ0r2vsr7PAhXDwxQKHWxIAycQjRwIBw&amp;url=http://www.brainshare.ug/open_content/notes/861-sense-organs&amp;psig=AFQjCNHIbHpqF3n-jWqFQORLoDCmvM1Deg&amp;ust=1475575776963470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457200"/>
            <a:ext cx="67056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Ocular pharmacology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4811523"/>
            <a:ext cx="8229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Elaborate on autonomic, anti-inflammatory  drugs &amp; drugs used for glaucoma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2119580"/>
            <a:ext cx="5181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Outline common routes of administration of drugs to the eye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1219200"/>
            <a:ext cx="5029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ILOS</a:t>
            </a:r>
            <a:endParaRPr lang="en-US" sz="2800" b="1" dirty="0"/>
          </a:p>
        </p:txBody>
      </p:sp>
      <p:pic>
        <p:nvPicPr>
          <p:cNvPr id="24578" name="Picture 2" descr="نتيجة بحث الصور عن ‪the eye‬‏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1154668"/>
            <a:ext cx="3276600" cy="33528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8600" y="3450847"/>
            <a:ext cx="5029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Classify drugs used for treatment of disorders of the eye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6172200"/>
            <a:ext cx="7772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Hint on ocular toxicity of some drugs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343400"/>
            <a:ext cx="80010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en-US" sz="2800" dirty="0">
                <a:solidFill>
                  <a:srgbClr val="3C33F7"/>
                </a:solidFill>
              </a:rPr>
              <a:t>In accommodative </a:t>
            </a:r>
            <a:r>
              <a:rPr lang="en-US" sz="2800" dirty="0" err="1">
                <a:solidFill>
                  <a:srgbClr val="3C33F7"/>
                </a:solidFill>
              </a:rPr>
              <a:t>esotropia</a:t>
            </a:r>
            <a:r>
              <a:rPr lang="en-US" sz="2800" dirty="0">
                <a:solidFill>
                  <a:srgbClr val="3C33F7"/>
                </a:solidFill>
              </a:rPr>
              <a:t> </a:t>
            </a:r>
            <a:r>
              <a:rPr lang="en-US" sz="2800" b="1" u="sng" dirty="0">
                <a:solidFill>
                  <a:srgbClr val="3C33F7"/>
                </a:solidFill>
              </a:rPr>
              <a:t>(</a:t>
            </a:r>
            <a:r>
              <a:rPr lang="en-US" sz="2800" b="1" u="sng" dirty="0" err="1">
                <a:solidFill>
                  <a:srgbClr val="3C33F7"/>
                </a:solidFill>
              </a:rPr>
              <a:t>ecothiophate</a:t>
            </a:r>
            <a:r>
              <a:rPr lang="en-US" sz="2800" b="1" u="sng" dirty="0">
                <a:solidFill>
                  <a:srgbClr val="3C33F7"/>
                </a:solidFill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3657600"/>
            <a:ext cx="61722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en-US" sz="2800" dirty="0">
                <a:solidFill>
                  <a:srgbClr val="3C33F7"/>
                </a:solidFill>
              </a:rPr>
              <a:t>To break adhesions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2895600"/>
            <a:ext cx="6858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Counteract action of </a:t>
            </a:r>
            <a:r>
              <a:rPr lang="en-US" sz="2800" dirty="0" err="1">
                <a:solidFill>
                  <a:srgbClr val="3C33F7"/>
                </a:solidFill>
              </a:rPr>
              <a:t>mydriatics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2209800"/>
            <a:ext cx="6781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Glaucoma (open and close angle)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13716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Clinical uses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304800"/>
            <a:ext cx="67818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Parasympathetic Drugs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55626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Ocular ADRS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3400" y="6211669"/>
            <a:ext cx="7543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Diminished vision (myopia), headache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3400" y="5029200"/>
            <a:ext cx="77724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FontTx/>
              <a:buChar char="-"/>
            </a:pPr>
            <a:r>
              <a:rPr lang="en-US" sz="2800" dirty="0">
                <a:solidFill>
                  <a:srgbClr val="3C33F7"/>
                </a:solidFill>
              </a:rPr>
              <a:t>In lice infestation of lashes </a:t>
            </a:r>
            <a:r>
              <a:rPr lang="en-US" sz="2800" b="1" u="sng" dirty="0">
                <a:solidFill>
                  <a:srgbClr val="3C33F7"/>
                </a:solidFill>
              </a:rPr>
              <a:t>(</a:t>
            </a:r>
            <a:r>
              <a:rPr lang="en-US" sz="2800" b="1" u="sng" dirty="0" err="1">
                <a:solidFill>
                  <a:srgbClr val="3C33F7"/>
                </a:solidFill>
              </a:rPr>
              <a:t>physostigmine</a:t>
            </a:r>
            <a:r>
              <a:rPr lang="en-US" sz="2800" b="1" u="sng" dirty="0">
                <a:solidFill>
                  <a:srgbClr val="3C33F7"/>
                </a:solidFill>
              </a:rPr>
              <a:t>)</a:t>
            </a:r>
            <a:endParaRPr lang="ar-EG" sz="2800" b="1" u="sng" dirty="0">
              <a:solidFill>
                <a:srgbClr val="3C33F7"/>
              </a:solidFill>
            </a:endParaRPr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/>
        </p:nvGraphicFramePr>
        <p:xfrm>
          <a:off x="1600200" y="2209800"/>
          <a:ext cx="5943600" cy="4232337"/>
        </p:xfrm>
        <a:graphic>
          <a:graphicData uri="http://schemas.openxmlformats.org/drawingml/2006/table">
            <a:tbl>
              <a:tblPr rtl="1" firstRow="1" bandRow="1">
                <a:tableStyleId>{00A15C55-8517-42AA-B614-E9B94910E393}</a:tableStyleId>
              </a:tblPr>
              <a:tblGrid>
                <a:gridCol w="3912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1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0685"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/>
                        <a:t>Ocular uses</a:t>
                      </a:r>
                      <a:endParaRPr lang="ar-SA" sz="2800" dirty="0"/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800" dirty="0"/>
                        <a:t>Drugs</a:t>
                      </a:r>
                      <a:endParaRPr lang="ar-SA" sz="2800" dirty="0"/>
                    </a:p>
                  </a:txBody>
                  <a:tcPr marT="45730" marB="4573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0933">
                <a:tc>
                  <a:txBody>
                    <a:bodyPr/>
                    <a:lstStyle/>
                    <a:p>
                      <a:pPr algn="l" rtl="0"/>
                      <a:endParaRPr lang="en-US" sz="2400" dirty="0"/>
                    </a:p>
                    <a:p>
                      <a:pPr algn="l" rtl="0"/>
                      <a:r>
                        <a:rPr lang="en-US" sz="2400" dirty="0"/>
                        <a:t>Induction</a:t>
                      </a:r>
                      <a:r>
                        <a:rPr lang="en-US" sz="2400" baseline="0" dirty="0"/>
                        <a:t> of miosis in surgery</a:t>
                      </a:r>
                    </a:p>
                    <a:p>
                      <a:pPr algn="l" rtl="0"/>
                      <a:r>
                        <a:rPr lang="en-US" sz="2400" baseline="0" dirty="0"/>
                        <a:t>Glaucoma</a:t>
                      </a:r>
                      <a:endParaRPr lang="ar-SA" sz="2400" dirty="0"/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Acetycholine</a:t>
                      </a:r>
                    </a:p>
                    <a:p>
                      <a:pPr algn="l" rtl="0"/>
                      <a:r>
                        <a:rPr lang="en-US" sz="2400" dirty="0"/>
                        <a:t>Carbachol</a:t>
                      </a:r>
                    </a:p>
                    <a:p>
                      <a:pPr algn="l" rtl="0"/>
                      <a:r>
                        <a:rPr lang="en-US" sz="2400" dirty="0"/>
                        <a:t>Methacholine</a:t>
                      </a:r>
                    </a:p>
                  </a:txBody>
                  <a:tcPr marT="45730" marB="4573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3697">
                <a:tc>
                  <a:txBody>
                    <a:bodyPr/>
                    <a:lstStyle/>
                    <a:p>
                      <a:r>
                        <a:rPr lang="en-US" sz="2400" dirty="0"/>
                        <a:t>In open angle glaucoma</a:t>
                      </a:r>
                      <a:endParaRPr lang="ar-SA" sz="2400" dirty="0"/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Pilocarpine</a:t>
                      </a:r>
                    </a:p>
                  </a:txBody>
                  <a:tcPr marT="45730" marB="4573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849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Glaucoma, accommodative esotropia</a:t>
                      </a:r>
                    </a:p>
                    <a:p>
                      <a:pPr algn="l" rtl="0"/>
                      <a:endParaRPr lang="ar-SA" sz="2400" dirty="0"/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Physostigmine</a:t>
                      </a:r>
                      <a:endParaRPr lang="ar-SA" sz="2400" dirty="0"/>
                    </a:p>
                  </a:txBody>
                  <a:tcPr marT="45730" marB="4573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3217"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Glaucoma, accommodative esotropia</a:t>
                      </a:r>
                      <a:endParaRPr lang="ar-SA" sz="2400" dirty="0"/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2400" dirty="0"/>
                        <a:t>Ecothiophate</a:t>
                      </a:r>
                      <a:endParaRPr lang="ar-SA" sz="2400" dirty="0"/>
                    </a:p>
                  </a:txBody>
                  <a:tcPr marT="45730" marB="4573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44958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Increased I.O.P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3733800"/>
            <a:ext cx="4495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Loss of light reflex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590800"/>
            <a:ext cx="7848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en-US" sz="2800" b="1" dirty="0" err="1">
                <a:solidFill>
                  <a:srgbClr val="3C33F7"/>
                </a:solidFill>
              </a:rPr>
              <a:t>Cycloplegia</a:t>
            </a:r>
            <a:r>
              <a:rPr lang="en-US" sz="2800" b="1" dirty="0">
                <a:solidFill>
                  <a:srgbClr val="3C33F7"/>
                </a:solidFill>
              </a:rPr>
              <a:t> </a:t>
            </a:r>
            <a:r>
              <a:rPr lang="en-US" sz="2800" dirty="0">
                <a:solidFill>
                  <a:srgbClr val="3C33F7"/>
                </a:solidFill>
              </a:rPr>
              <a:t>(loss of near accommodation) due to relaxation of </a:t>
            </a:r>
            <a:r>
              <a:rPr lang="en-US" sz="2800" dirty="0" err="1">
                <a:solidFill>
                  <a:srgbClr val="3C33F7"/>
                </a:solidFill>
              </a:rPr>
              <a:t>ciliary</a:t>
            </a:r>
            <a:r>
              <a:rPr lang="en-US" sz="2800" dirty="0">
                <a:solidFill>
                  <a:srgbClr val="3C33F7"/>
                </a:solidFill>
              </a:rPr>
              <a:t> muscles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1905000"/>
            <a:ext cx="7772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en-US" b="1" dirty="0"/>
              <a:t> </a:t>
            </a:r>
            <a:r>
              <a:rPr lang="en-US" sz="2800" b="1" dirty="0" err="1">
                <a:solidFill>
                  <a:srgbClr val="3C33F7"/>
                </a:solidFill>
              </a:rPr>
              <a:t>Mydriasis</a:t>
            </a:r>
            <a:r>
              <a:rPr lang="en-US" sz="2800" b="1" dirty="0">
                <a:solidFill>
                  <a:srgbClr val="3C33F7"/>
                </a:solidFill>
              </a:rPr>
              <a:t>  </a:t>
            </a:r>
            <a:r>
              <a:rPr lang="en-US" sz="2800" i="1" dirty="0">
                <a:solidFill>
                  <a:srgbClr val="3C33F7"/>
                </a:solidFill>
              </a:rPr>
              <a:t>due to relaxation of circular muscles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457200"/>
            <a:ext cx="65532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3C33F7"/>
                </a:solidFill>
                <a:latin typeface="Algerian" pitchFamily="82" charset="0"/>
              </a:rPr>
              <a:t>Cholinergic antagonists 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5257800"/>
            <a:ext cx="6172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Char char="§"/>
            </a:pPr>
            <a:r>
              <a:rPr lang="en-US" sz="2800" dirty="0">
                <a:solidFill>
                  <a:srgbClr val="3C33F7"/>
                </a:solidFill>
                <a:sym typeface="Symbol" pitchFamily="18" charset="2"/>
              </a:rPr>
              <a:t></a:t>
            </a:r>
            <a:r>
              <a:rPr lang="en-US" sz="2800" dirty="0">
                <a:solidFill>
                  <a:srgbClr val="3C33F7"/>
                </a:solidFill>
              </a:rPr>
              <a:t> </a:t>
            </a:r>
            <a:r>
              <a:rPr lang="en-US" sz="2800" dirty="0" err="1">
                <a:solidFill>
                  <a:srgbClr val="3C33F7"/>
                </a:solidFill>
              </a:rPr>
              <a:t>Lacrimal</a:t>
            </a:r>
            <a:r>
              <a:rPr lang="en-US" sz="2800" dirty="0">
                <a:solidFill>
                  <a:srgbClr val="3C33F7"/>
                </a:solidFill>
              </a:rPr>
              <a:t> secretion </a:t>
            </a:r>
            <a:r>
              <a:rPr lang="en-US" sz="2800" dirty="0">
                <a:solidFill>
                  <a:srgbClr val="3C33F7"/>
                </a:solidFill>
                <a:sym typeface="Symbol" pitchFamily="18" charset="2"/>
              </a:rPr>
              <a:t></a:t>
            </a:r>
            <a:r>
              <a:rPr lang="en-US" sz="2800" dirty="0">
                <a:solidFill>
                  <a:srgbClr val="3C33F7"/>
                </a:solidFill>
              </a:rPr>
              <a:t> sandy eye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4114800"/>
            <a:ext cx="6019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Tx/>
              <a:buChar char="-"/>
              <a:defRPr/>
            </a:pPr>
            <a:r>
              <a:rPr lang="en-US" sz="2800" dirty="0">
                <a:solidFill>
                  <a:srgbClr val="3C33F7"/>
                </a:solidFill>
              </a:rPr>
              <a:t>Measurement of refractive error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3200400"/>
            <a:ext cx="6096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Tx/>
              <a:buChar char="-"/>
              <a:defRPr/>
            </a:pPr>
            <a:r>
              <a:rPr lang="en-US" sz="2800" dirty="0" err="1">
                <a:solidFill>
                  <a:srgbClr val="3C33F7"/>
                </a:solidFill>
              </a:rPr>
              <a:t>Funduscopic</a:t>
            </a:r>
            <a:r>
              <a:rPr lang="en-US" sz="2800" dirty="0">
                <a:solidFill>
                  <a:srgbClr val="3C33F7"/>
                </a:solidFill>
              </a:rPr>
              <a:t> examination of the eye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2209800"/>
            <a:ext cx="5943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Tx/>
              <a:buChar char="-"/>
              <a:defRPr/>
            </a:pPr>
            <a:r>
              <a:rPr lang="en-US" sz="2800" dirty="0">
                <a:solidFill>
                  <a:srgbClr val="3C33F7"/>
                </a:solidFill>
              </a:rPr>
              <a:t>To prevent adhesion in </a:t>
            </a:r>
            <a:r>
              <a:rPr lang="en-US" sz="2800" dirty="0" err="1">
                <a:solidFill>
                  <a:srgbClr val="3C33F7"/>
                </a:solidFill>
              </a:rPr>
              <a:t>uveitis</a:t>
            </a:r>
            <a:r>
              <a:rPr lang="en-US" sz="2800" dirty="0">
                <a:solidFill>
                  <a:srgbClr val="3C33F7"/>
                </a:solidFill>
              </a:rPr>
              <a:t> &amp; </a:t>
            </a:r>
            <a:r>
              <a:rPr lang="en-US" sz="2800" dirty="0" err="1">
                <a:solidFill>
                  <a:srgbClr val="3C33F7"/>
                </a:solidFill>
              </a:rPr>
              <a:t>iritis</a:t>
            </a:r>
            <a:r>
              <a:rPr lang="en-US" sz="2800" dirty="0">
                <a:solidFill>
                  <a:srgbClr val="3C33F7"/>
                </a:solidFill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" y="152400"/>
            <a:ext cx="65532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3C33F7"/>
                </a:solidFill>
                <a:latin typeface="Algerian" pitchFamily="82" charset="0"/>
              </a:rPr>
              <a:t>Cholinergic antagonists 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2192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Clinical uses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038600"/>
            <a:ext cx="6019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3C33F7"/>
                </a:solidFill>
              </a:rPr>
              <a:t>Mydriasis</a:t>
            </a:r>
            <a:r>
              <a:rPr lang="en-US" sz="2800" dirty="0">
                <a:solidFill>
                  <a:srgbClr val="3C33F7"/>
                </a:solidFill>
              </a:rPr>
              <a:t> (</a:t>
            </a:r>
            <a:r>
              <a:rPr lang="en-US" sz="2800" u="sng" dirty="0">
                <a:solidFill>
                  <a:srgbClr val="3C33F7"/>
                </a:solidFill>
              </a:rPr>
              <a:t>without</a:t>
            </a:r>
            <a:r>
              <a:rPr lang="en-US" sz="2800" dirty="0">
                <a:solidFill>
                  <a:srgbClr val="3C33F7"/>
                </a:solidFill>
              </a:rPr>
              <a:t> </a:t>
            </a:r>
            <a:r>
              <a:rPr lang="en-US" sz="2800" dirty="0" err="1">
                <a:solidFill>
                  <a:srgbClr val="3C33F7"/>
                </a:solidFill>
              </a:rPr>
              <a:t>cycloplegia</a:t>
            </a:r>
            <a:r>
              <a:rPr lang="en-US" sz="2800" dirty="0">
                <a:solidFill>
                  <a:srgbClr val="3C33F7"/>
                </a:solidFill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3352800"/>
            <a:ext cx="6477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l-GR" sz="2800" b="1" dirty="0">
                <a:solidFill>
                  <a:srgbClr val="0033CC"/>
                </a:solidFill>
              </a:rPr>
              <a:t>α</a:t>
            </a:r>
            <a:r>
              <a:rPr lang="en-US" sz="2800" b="1" baseline="-25000" dirty="0">
                <a:solidFill>
                  <a:srgbClr val="0033CC"/>
                </a:solidFill>
              </a:rPr>
              <a:t>1</a:t>
            </a:r>
            <a:r>
              <a:rPr lang="en-US" sz="2800" b="1" dirty="0">
                <a:solidFill>
                  <a:srgbClr val="0033CC"/>
                </a:solidFill>
              </a:rPr>
              <a:t> agonists </a:t>
            </a:r>
            <a:r>
              <a:rPr lang="en-US" sz="2800" dirty="0">
                <a:solidFill>
                  <a:srgbClr val="0033CC"/>
                </a:solidFill>
              </a:rPr>
              <a:t>e.g. </a:t>
            </a:r>
            <a:r>
              <a:rPr lang="en-US" sz="2800" dirty="0" err="1">
                <a:solidFill>
                  <a:srgbClr val="0033CC"/>
                </a:solidFill>
              </a:rPr>
              <a:t>phenylepherine</a:t>
            </a:r>
            <a:endParaRPr lang="en-US" sz="2800" dirty="0">
              <a:solidFill>
                <a:srgbClr val="0033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2667000"/>
            <a:ext cx="42672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3C33F7"/>
                </a:solidFill>
              </a:rPr>
              <a:t>Uses</a:t>
            </a:r>
            <a:r>
              <a:rPr lang="en-US" sz="2800" dirty="0">
                <a:solidFill>
                  <a:srgbClr val="3C33F7"/>
                </a:solidFill>
              </a:rPr>
              <a:t>: open angle glaucoma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1981200"/>
            <a:ext cx="83058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3C33F7"/>
                </a:solidFill>
              </a:rPr>
              <a:t>Mechanism</a:t>
            </a:r>
            <a:r>
              <a:rPr lang="en-US" sz="2800" dirty="0">
                <a:solidFill>
                  <a:srgbClr val="3C33F7"/>
                </a:solidFill>
              </a:rPr>
              <a:t>: </a:t>
            </a:r>
            <a:r>
              <a:rPr lang="en-US" sz="2800" dirty="0">
                <a:solidFill>
                  <a:srgbClr val="3C33F7"/>
                </a:solidFill>
                <a:sym typeface="Symbol" pitchFamily="18" charset="2"/>
              </a:rPr>
              <a:t></a:t>
            </a:r>
            <a:r>
              <a:rPr lang="en-US" sz="2800" dirty="0">
                <a:solidFill>
                  <a:srgbClr val="3C33F7"/>
                </a:solidFill>
              </a:rPr>
              <a:t> </a:t>
            </a:r>
            <a:r>
              <a:rPr lang="en-US" sz="2800" dirty="0" err="1">
                <a:solidFill>
                  <a:srgbClr val="3C33F7"/>
                </a:solidFill>
              </a:rPr>
              <a:t>uveoscleral</a:t>
            </a:r>
            <a:r>
              <a:rPr lang="en-US" sz="2800" dirty="0">
                <a:solidFill>
                  <a:srgbClr val="3C33F7"/>
                </a:solidFill>
              </a:rPr>
              <a:t> outflow of aqueous humor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1219200"/>
            <a:ext cx="3810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33CC"/>
                </a:solidFill>
              </a:rPr>
              <a:t>Non-selective agonists 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4724400"/>
            <a:ext cx="6019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Char char="-"/>
            </a:pPr>
            <a:r>
              <a:rPr lang="en-US" sz="2800" dirty="0" err="1">
                <a:solidFill>
                  <a:srgbClr val="3C33F7"/>
                </a:solidFill>
              </a:rPr>
              <a:t>Funduscopic</a:t>
            </a:r>
            <a:r>
              <a:rPr lang="en-US" sz="2800" dirty="0">
                <a:solidFill>
                  <a:srgbClr val="3C33F7"/>
                </a:solidFill>
              </a:rPr>
              <a:t> examination of the eye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6172200"/>
            <a:ext cx="7010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Char char="-"/>
            </a:pPr>
            <a:r>
              <a:rPr lang="en-US" sz="2800" dirty="0">
                <a:solidFill>
                  <a:srgbClr val="3C33F7"/>
                </a:solidFill>
              </a:rPr>
              <a:t>To prevent adhesion in </a:t>
            </a:r>
            <a:r>
              <a:rPr lang="en-US" sz="2800" dirty="0" err="1">
                <a:solidFill>
                  <a:srgbClr val="3C33F7"/>
                </a:solidFill>
              </a:rPr>
              <a:t>uveitis</a:t>
            </a:r>
            <a:r>
              <a:rPr lang="en-US" sz="2800" dirty="0">
                <a:solidFill>
                  <a:srgbClr val="3C33F7"/>
                </a:solidFill>
              </a:rPr>
              <a:t> &amp; </a:t>
            </a:r>
            <a:r>
              <a:rPr lang="en-US" sz="2800" dirty="0" err="1">
                <a:solidFill>
                  <a:srgbClr val="3C33F7"/>
                </a:solidFill>
              </a:rPr>
              <a:t>iritis</a:t>
            </a:r>
            <a:r>
              <a:rPr lang="en-US" sz="2800" dirty="0">
                <a:solidFill>
                  <a:srgbClr val="3C33F7"/>
                </a:solidFill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" y="5410200"/>
            <a:ext cx="7543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Char char="-"/>
            </a:pPr>
            <a:r>
              <a:rPr lang="en-US" sz="2800" dirty="0">
                <a:solidFill>
                  <a:srgbClr val="3C33F7"/>
                </a:solidFill>
              </a:rPr>
              <a:t>Decongestant in minor allergic hyperemia of eye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90600" y="381000"/>
            <a:ext cx="48768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Adrenergic agonists</a:t>
            </a:r>
          </a:p>
        </p:txBody>
      </p:sp>
      <p:pic>
        <p:nvPicPr>
          <p:cNvPr id="13314" name="Picture 2" descr="نتيجة بحث الصور عن ‪uveoscleral outflow‬‏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066800"/>
            <a:ext cx="3810000" cy="3114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4038600"/>
            <a:ext cx="56388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b="1" dirty="0">
                <a:solidFill>
                  <a:srgbClr val="3C33F7"/>
                </a:solidFill>
              </a:rPr>
              <a:t>Uses: </a:t>
            </a:r>
            <a:r>
              <a:rPr lang="en-US" sz="2800" dirty="0">
                <a:solidFill>
                  <a:srgbClr val="3C33F7"/>
                </a:solidFill>
              </a:rPr>
              <a:t>glaucoma treatment, </a:t>
            </a:r>
          </a:p>
          <a:p>
            <a:pPr>
              <a:spcBef>
                <a:spcPct val="0"/>
              </a:spcBef>
            </a:pPr>
            <a:r>
              <a:rPr lang="en-US" sz="2800" dirty="0">
                <a:solidFill>
                  <a:srgbClr val="3C33F7"/>
                </a:solidFill>
              </a:rPr>
              <a:t>Prophylaxis against IOP spiking after</a:t>
            </a:r>
          </a:p>
          <a:p>
            <a:pPr>
              <a:spcBef>
                <a:spcPct val="0"/>
              </a:spcBef>
            </a:pPr>
            <a:r>
              <a:rPr lang="en-US" sz="2800" dirty="0">
                <a:solidFill>
                  <a:srgbClr val="3C33F7"/>
                </a:solidFill>
              </a:rPr>
              <a:t>glaucoma laser procedures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2667000"/>
            <a:ext cx="5943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b="1" dirty="0">
                <a:solidFill>
                  <a:srgbClr val="3C33F7"/>
                </a:solidFill>
              </a:rPr>
              <a:t>Mechanism: </a:t>
            </a:r>
            <a:r>
              <a:rPr lang="en-US" sz="2800" dirty="0">
                <a:solidFill>
                  <a:srgbClr val="3C33F7"/>
                </a:solidFill>
                <a:sym typeface="Symbol" pitchFamily="18" charset="2"/>
              </a:rPr>
              <a:t></a:t>
            </a:r>
            <a:r>
              <a:rPr lang="en-US" sz="2800" dirty="0">
                <a:solidFill>
                  <a:srgbClr val="3C33F7"/>
                </a:solidFill>
              </a:rPr>
              <a:t> production of aqueous humor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1676400"/>
            <a:ext cx="5791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l-GR" sz="2800" b="1" dirty="0">
                <a:solidFill>
                  <a:srgbClr val="3C33F7"/>
                </a:solidFill>
              </a:rPr>
              <a:t>α</a:t>
            </a:r>
            <a:r>
              <a:rPr lang="en-US" sz="2800" b="1" baseline="-25000" dirty="0">
                <a:solidFill>
                  <a:srgbClr val="3C33F7"/>
                </a:solidFill>
              </a:rPr>
              <a:t>2</a:t>
            </a:r>
            <a:r>
              <a:rPr lang="en-US" sz="2800" b="1" dirty="0">
                <a:solidFill>
                  <a:srgbClr val="3C33F7"/>
                </a:solidFill>
              </a:rPr>
              <a:t> agonists  e.g. </a:t>
            </a:r>
            <a:r>
              <a:rPr lang="en-US" sz="2800" b="1" dirty="0" err="1">
                <a:solidFill>
                  <a:srgbClr val="3C33F7"/>
                </a:solidFill>
              </a:rPr>
              <a:t>apraclonidine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0600" y="381000"/>
            <a:ext cx="48768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Adrenergic agonists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343400"/>
            <a:ext cx="632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3C33F7"/>
                </a:solidFill>
              </a:rPr>
              <a:t>Uses: </a:t>
            </a:r>
            <a:r>
              <a:rPr lang="en-US" sz="2800" dirty="0">
                <a:solidFill>
                  <a:srgbClr val="3C33F7"/>
                </a:solidFill>
              </a:rPr>
              <a:t>open angle glaucoma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3124200"/>
            <a:ext cx="7086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3C33F7"/>
                </a:solidFill>
              </a:rPr>
              <a:t>Mechanism: </a:t>
            </a:r>
            <a:r>
              <a:rPr lang="en-US" sz="2800" dirty="0">
                <a:solidFill>
                  <a:srgbClr val="3C33F7"/>
                </a:solidFill>
              </a:rPr>
              <a:t>Act on </a:t>
            </a:r>
            <a:r>
              <a:rPr lang="en-US" sz="2800" dirty="0" err="1">
                <a:solidFill>
                  <a:srgbClr val="3C33F7"/>
                </a:solidFill>
              </a:rPr>
              <a:t>ciliary</a:t>
            </a:r>
            <a:r>
              <a:rPr lang="en-US" sz="2800" dirty="0">
                <a:solidFill>
                  <a:srgbClr val="3C33F7"/>
                </a:solidFill>
              </a:rPr>
              <a:t> body to </a:t>
            </a:r>
            <a:r>
              <a:rPr lang="en-US" sz="2800" dirty="0">
                <a:solidFill>
                  <a:srgbClr val="3C33F7"/>
                </a:solidFill>
                <a:sym typeface="Symbol" pitchFamily="18" charset="2"/>
              </a:rPr>
              <a:t></a:t>
            </a:r>
            <a:r>
              <a:rPr lang="en-US" sz="2800" dirty="0">
                <a:solidFill>
                  <a:srgbClr val="3C33F7"/>
                </a:solidFill>
              </a:rPr>
              <a:t> production of aqueous humor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1981200"/>
            <a:ext cx="5181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defRPr/>
            </a:pPr>
            <a:r>
              <a:rPr lang="en-US" sz="2800" dirty="0">
                <a:solidFill>
                  <a:srgbClr val="3C33F7"/>
                </a:solidFill>
              </a:rPr>
              <a:t>selective: </a:t>
            </a:r>
            <a:r>
              <a:rPr lang="en-US" sz="2800" dirty="0" err="1">
                <a:solidFill>
                  <a:srgbClr val="3C33F7"/>
                </a:solidFill>
              </a:rPr>
              <a:t>betaxolol</a:t>
            </a:r>
            <a:r>
              <a:rPr lang="en-US" sz="2800" dirty="0">
                <a:solidFill>
                  <a:srgbClr val="3C33F7"/>
                </a:solidFill>
              </a:rPr>
              <a:t> (beta 1 “</a:t>
            </a:r>
            <a:r>
              <a:rPr lang="en-US" sz="2800" dirty="0" err="1">
                <a:solidFill>
                  <a:srgbClr val="3C33F7"/>
                </a:solidFill>
              </a:rPr>
              <a:t>cardioselective</a:t>
            </a:r>
            <a:r>
              <a:rPr lang="en-US" sz="2800" dirty="0">
                <a:solidFill>
                  <a:srgbClr val="3C33F7"/>
                </a:solidFill>
              </a:rPr>
              <a:t>”)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1295400"/>
            <a:ext cx="5867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defRPr/>
            </a:pPr>
            <a:r>
              <a:rPr lang="en-US" sz="2800" dirty="0">
                <a:solidFill>
                  <a:srgbClr val="3C33F7"/>
                </a:solidFill>
              </a:rPr>
              <a:t>non-selective: </a:t>
            </a:r>
            <a:r>
              <a:rPr lang="en-US" sz="2800" dirty="0" err="1">
                <a:solidFill>
                  <a:srgbClr val="3C33F7"/>
                </a:solidFill>
              </a:rPr>
              <a:t>timolol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carteolol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304800"/>
            <a:ext cx="35052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l-GR" sz="3200" b="1" dirty="0">
                <a:solidFill>
                  <a:srgbClr val="3C33F7"/>
                </a:solidFill>
              </a:rPr>
              <a:t>β</a:t>
            </a:r>
            <a:r>
              <a:rPr lang="en-US" sz="3200" b="1" dirty="0">
                <a:solidFill>
                  <a:srgbClr val="3C33F7"/>
                </a:solidFill>
              </a:rPr>
              <a:t>-</a:t>
            </a:r>
            <a:r>
              <a:rPr lang="en-US" sz="3200" b="1" dirty="0">
                <a:solidFill>
                  <a:srgbClr val="3C33F7"/>
                </a:solidFill>
                <a:latin typeface="Algerian" pitchFamily="82" charset="0"/>
              </a:rPr>
              <a:t> blockers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" y="5029200"/>
            <a:ext cx="71628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3C33F7"/>
                </a:solidFill>
              </a:rPr>
              <a:t>Advantages </a:t>
            </a:r>
            <a:r>
              <a:rPr lang="en-US" sz="2800" dirty="0">
                <a:solidFill>
                  <a:srgbClr val="3C33F7"/>
                </a:solidFill>
              </a:rPr>
              <a:t>can be used in patients with hypertension/ischemic heart disease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3400" y="6172200"/>
            <a:ext cx="7162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3C33F7"/>
                </a:solidFill>
              </a:rPr>
              <a:t>Ocular ADRS:-  </a:t>
            </a:r>
            <a:r>
              <a:rPr lang="en-US" sz="2800" dirty="0">
                <a:solidFill>
                  <a:srgbClr val="3C33F7"/>
                </a:solidFill>
              </a:rPr>
              <a:t>irritation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1676400"/>
            <a:ext cx="4572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  <a:latin typeface="Times" charset="0"/>
              </a:rPr>
              <a:t>Goal is to decrease IOP 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2362200"/>
            <a:ext cx="7162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609600" indent="-609600">
              <a:spcBef>
                <a:spcPct val="50000"/>
              </a:spcBef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3C33F7"/>
                </a:solidFill>
                <a:latin typeface="Times" charset="0"/>
              </a:rPr>
              <a:t>Decreasing production of aqueous humor </a:t>
            </a:r>
            <a:endParaRPr lang="en-US" sz="2800" b="1" dirty="0">
              <a:solidFill>
                <a:srgbClr val="3C33F7"/>
              </a:solidFill>
              <a:latin typeface="Times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4648200"/>
            <a:ext cx="6629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609600" indent="-609600">
              <a:buFont typeface="Wingdings" pitchFamily="2" charset="2"/>
              <a:buChar char="Ø"/>
              <a:defRPr/>
            </a:pPr>
            <a:r>
              <a:rPr lang="en-US" sz="2800" dirty="0">
                <a:solidFill>
                  <a:srgbClr val="3C33F7"/>
                </a:solidFill>
                <a:latin typeface="Times" charset="0"/>
              </a:rPr>
              <a:t>Increasing outflow of aqueous humor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3048000"/>
            <a:ext cx="48768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l-GR" sz="2800" b="1" dirty="0">
                <a:solidFill>
                  <a:srgbClr val="C00000"/>
                </a:solidFill>
              </a:rPr>
              <a:t>Β</a:t>
            </a:r>
            <a:r>
              <a:rPr lang="en-US" sz="2800" b="1" dirty="0">
                <a:solidFill>
                  <a:srgbClr val="C00000"/>
                </a:solidFill>
              </a:rPr>
              <a:t>- blockers</a:t>
            </a:r>
          </a:p>
          <a:p>
            <a:pPr>
              <a:defRPr/>
            </a:pPr>
            <a:r>
              <a:rPr lang="el-GR" sz="2800" b="1" dirty="0">
                <a:solidFill>
                  <a:srgbClr val="C00000"/>
                </a:solidFill>
              </a:rPr>
              <a:t>α</a:t>
            </a:r>
            <a:r>
              <a:rPr lang="en-US" sz="2800" b="1" baseline="-25000" dirty="0">
                <a:solidFill>
                  <a:srgbClr val="C00000"/>
                </a:solidFill>
              </a:rPr>
              <a:t>2 </a:t>
            </a:r>
            <a:r>
              <a:rPr lang="en-US" sz="2800" b="1" dirty="0">
                <a:solidFill>
                  <a:srgbClr val="C00000"/>
                </a:solidFill>
              </a:rPr>
              <a:t>agonists </a:t>
            </a:r>
          </a:p>
          <a:p>
            <a:pPr>
              <a:defRPr/>
            </a:pPr>
            <a:r>
              <a:rPr lang="en-US" sz="2800" b="1" dirty="0">
                <a:solidFill>
                  <a:srgbClr val="C00000"/>
                </a:solidFill>
              </a:rPr>
              <a:t>Carbonic </a:t>
            </a:r>
            <a:r>
              <a:rPr lang="en-US" sz="2800" b="1" dirty="0" err="1">
                <a:solidFill>
                  <a:srgbClr val="C00000"/>
                </a:solidFill>
              </a:rPr>
              <a:t>anhydrase</a:t>
            </a:r>
            <a:r>
              <a:rPr lang="en-US" sz="2800" b="1" dirty="0">
                <a:solidFill>
                  <a:srgbClr val="C00000"/>
                </a:solidFill>
              </a:rPr>
              <a:t> inhibitors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304800"/>
            <a:ext cx="6096000" cy="1077218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>
                <a:solidFill>
                  <a:srgbClr val="3C33F7"/>
                </a:solidFill>
                <a:latin typeface="Algerian" pitchFamily="82" charset="0"/>
              </a:rPr>
              <a:t>Treatment of open angle glaucoma (chronic)</a:t>
            </a:r>
            <a:endParaRPr lang="en-US" sz="3200" dirty="0">
              <a:solidFill>
                <a:srgbClr val="3C33F7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5334000"/>
            <a:ext cx="86868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/>
              <a:t>Prostaglandins</a:t>
            </a:r>
          </a:p>
          <a:p>
            <a:r>
              <a:rPr lang="en-US" sz="2800" b="1" dirty="0"/>
              <a:t>Adrenergic agonists (non-specific)     </a:t>
            </a:r>
            <a:r>
              <a:rPr lang="en-US" sz="2800" b="1" dirty="0">
                <a:latin typeface="Times New Roman"/>
                <a:cs typeface="Times New Roman"/>
              </a:rPr>
              <a:t>↑</a:t>
            </a:r>
            <a:r>
              <a:rPr lang="en-US" sz="2800" b="1" dirty="0" err="1"/>
              <a:t>uveoscleral</a:t>
            </a:r>
            <a:r>
              <a:rPr lang="en-US" sz="2800" b="1" dirty="0"/>
              <a:t> outflow</a:t>
            </a:r>
          </a:p>
          <a:p>
            <a:r>
              <a:rPr lang="en-US" sz="2800" b="1" dirty="0" err="1"/>
              <a:t>Parasympathomimetics</a:t>
            </a:r>
            <a:endParaRPr lang="en-US" sz="2800" b="1" dirty="0"/>
          </a:p>
        </p:txBody>
      </p:sp>
      <p:sp>
        <p:nvSpPr>
          <p:cNvPr id="9" name="Chevron 8"/>
          <p:cNvSpPr/>
          <p:nvPr/>
        </p:nvSpPr>
        <p:spPr>
          <a:xfrm>
            <a:off x="5334000" y="5421261"/>
            <a:ext cx="533400" cy="540097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447800"/>
            <a:ext cx="7543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Acetazolamide</a:t>
            </a:r>
            <a:r>
              <a:rPr lang="en-US" sz="2800" dirty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(oral), </a:t>
            </a:r>
            <a:r>
              <a:rPr lang="en-US" sz="2800" dirty="0" err="1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Dorzolamide</a:t>
            </a:r>
            <a:r>
              <a:rPr lang="en-US" sz="2800" dirty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(topical)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209800"/>
            <a:ext cx="7391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Mechanism:-</a:t>
            </a:r>
            <a:r>
              <a:rPr lang="en-US" sz="2800" dirty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production of aqueous humor 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124200"/>
            <a:ext cx="5867400" cy="1729704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800" b="1" dirty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Side Effects:</a:t>
            </a:r>
          </a:p>
          <a:p>
            <a:r>
              <a:rPr lang="en-US" sz="2800" dirty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myopia, malaise, anorexia, GI upset, headache</a:t>
            </a:r>
          </a:p>
          <a:p>
            <a:r>
              <a:rPr lang="en-US" sz="2800" dirty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metabolic acidosis, renal stone,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5486400"/>
            <a:ext cx="67818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Contraindications: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sulpha</a:t>
            </a:r>
            <a:r>
              <a:rPr lang="en-US" sz="2800" dirty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 allergy, digitalis users, pregnancy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304800"/>
            <a:ext cx="7543800" cy="48628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3200" b="1" dirty="0">
                <a:solidFill>
                  <a:srgbClr val="0000CC"/>
                </a:solidFill>
                <a:latin typeface="Algerian" pitchFamily="82" charset="0"/>
                <a:sym typeface="Symbol" pitchFamily="18" charset="2"/>
              </a:rPr>
              <a:t>Carbonic </a:t>
            </a:r>
            <a:r>
              <a:rPr lang="en-US" sz="3200" b="1" dirty="0" err="1">
                <a:solidFill>
                  <a:srgbClr val="0000CC"/>
                </a:solidFill>
                <a:latin typeface="Algerian" pitchFamily="82" charset="0"/>
                <a:sym typeface="Symbol" pitchFamily="18" charset="2"/>
              </a:rPr>
              <a:t>anhydrase</a:t>
            </a:r>
            <a:r>
              <a:rPr lang="en-US" sz="3200" b="1" dirty="0">
                <a:solidFill>
                  <a:srgbClr val="0000CC"/>
                </a:solidFill>
                <a:latin typeface="Algerian" pitchFamily="82" charset="0"/>
                <a:sym typeface="Symbol" pitchFamily="18" charset="2"/>
              </a:rPr>
              <a:t> inhibitors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181600"/>
            <a:ext cx="6019800" cy="437043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800" b="1" dirty="0">
                <a:solidFill>
                  <a:srgbClr val="3C33F7"/>
                </a:solidFill>
                <a:latin typeface="Times" pitchFamily="18" charset="0"/>
              </a:rPr>
              <a:t>Administration: </a:t>
            </a:r>
            <a:r>
              <a:rPr lang="en-US" sz="2800" dirty="0">
                <a:solidFill>
                  <a:srgbClr val="3C33F7"/>
                </a:solidFill>
                <a:latin typeface="Times" pitchFamily="18" charset="0"/>
              </a:rPr>
              <a:t>Topical drops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343400"/>
            <a:ext cx="6019800" cy="437043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800" b="1" dirty="0">
                <a:solidFill>
                  <a:srgbClr val="3C33F7"/>
                </a:solidFill>
                <a:latin typeface="Times" pitchFamily="18" charset="0"/>
              </a:rPr>
              <a:t>Uses:</a:t>
            </a:r>
            <a:r>
              <a:rPr lang="en-US" sz="2800" dirty="0">
                <a:solidFill>
                  <a:srgbClr val="3C33F7"/>
                </a:solidFill>
                <a:latin typeface="Times" pitchFamily="18" charset="0"/>
              </a:rPr>
              <a:t> open angle glaucoma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2895600"/>
            <a:ext cx="5410200" cy="437043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800" b="1" dirty="0">
                <a:solidFill>
                  <a:srgbClr val="3C33F7"/>
                </a:solidFill>
                <a:latin typeface="Times" pitchFamily="18" charset="0"/>
              </a:rPr>
              <a:t>Mechanism: </a:t>
            </a:r>
            <a:r>
              <a:rPr lang="en-US" sz="2800" b="1" dirty="0">
                <a:solidFill>
                  <a:srgbClr val="3C33F7"/>
                </a:solidFill>
                <a:latin typeface="Times New Roman"/>
                <a:cs typeface="Times New Roman"/>
              </a:rPr>
              <a:t>↑</a:t>
            </a:r>
            <a:r>
              <a:rPr lang="en-US" sz="2800" dirty="0" err="1">
                <a:solidFill>
                  <a:srgbClr val="3C33F7"/>
                </a:solidFill>
                <a:latin typeface="Times" pitchFamily="18" charset="0"/>
                <a:sym typeface="Symbol" pitchFamily="18" charset="2"/>
              </a:rPr>
              <a:t>Uveoscleral</a:t>
            </a:r>
            <a:r>
              <a:rPr lang="en-US" sz="2800" dirty="0">
                <a:solidFill>
                  <a:srgbClr val="3C33F7"/>
                </a:solidFill>
                <a:latin typeface="Times" pitchFamily="18" charset="0"/>
                <a:sym typeface="Symbol" pitchFamily="18" charset="2"/>
              </a:rPr>
              <a:t> outflow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5240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3C33F7"/>
                </a:solidFill>
                <a:latin typeface="Times" pitchFamily="18" charset="0"/>
              </a:rPr>
              <a:t>Latanoprost</a:t>
            </a:r>
            <a:r>
              <a:rPr lang="en-US" sz="2800" b="1" dirty="0">
                <a:solidFill>
                  <a:srgbClr val="3C33F7"/>
                </a:solidFill>
                <a:latin typeface="Times" pitchFamily="18" charset="0"/>
              </a:rPr>
              <a:t> 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0" y="457200"/>
            <a:ext cx="38100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prostaglandins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096000"/>
            <a:ext cx="6096000" cy="437043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sz="2800" b="1" dirty="0">
                <a:solidFill>
                  <a:srgbClr val="3C33F7"/>
                </a:solidFill>
                <a:latin typeface="Times" pitchFamily="18" charset="0"/>
              </a:rPr>
              <a:t>Side Effects</a:t>
            </a:r>
            <a:r>
              <a:rPr lang="en-US" sz="2800" dirty="0">
                <a:solidFill>
                  <a:srgbClr val="3C33F7"/>
                </a:solidFill>
                <a:latin typeface="Times" pitchFamily="18" charset="0"/>
              </a:rPr>
              <a:t>: Iris color change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953125" y="3648077"/>
            <a:ext cx="3943349" cy="198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600200"/>
            <a:ext cx="69342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3C33F7"/>
                </a:solidFill>
              </a:rPr>
              <a:t>Acute, painful increases of pressure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2286000"/>
            <a:ext cx="80010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3C33F7"/>
                </a:solidFill>
              </a:rPr>
              <a:t>Is associated with occlusion of the outflow drainage pathway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2971800"/>
            <a:ext cx="7086600" cy="83099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3C33F7"/>
                </a:solidFill>
              </a:rPr>
              <a:t>Emergency  situation that require treatment before surgery (</a:t>
            </a:r>
            <a:r>
              <a:rPr lang="en-US" sz="2400" dirty="0" err="1">
                <a:solidFill>
                  <a:srgbClr val="3C33F7"/>
                </a:solidFill>
              </a:rPr>
              <a:t>Iridectomy</a:t>
            </a:r>
            <a:r>
              <a:rPr lang="en-US" sz="2400" dirty="0">
                <a:solidFill>
                  <a:srgbClr val="3C33F7"/>
                </a:solidFill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4572000"/>
            <a:ext cx="8077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>
                <a:solidFill>
                  <a:srgbClr val="3C33F7"/>
                </a:solidFill>
              </a:rPr>
              <a:t>Topical </a:t>
            </a:r>
            <a:r>
              <a:rPr lang="en-US" sz="2800" dirty="0" err="1">
                <a:solidFill>
                  <a:srgbClr val="3C33F7"/>
                </a:solidFill>
              </a:rPr>
              <a:t>cholinomimetics</a:t>
            </a:r>
            <a:r>
              <a:rPr lang="en-US" sz="2800" dirty="0">
                <a:solidFill>
                  <a:srgbClr val="3C33F7"/>
                </a:solidFill>
              </a:rPr>
              <a:t> e.g.: </a:t>
            </a:r>
            <a:r>
              <a:rPr lang="en-US" sz="2800" dirty="0" err="1">
                <a:solidFill>
                  <a:srgbClr val="3C33F7"/>
                </a:solidFill>
              </a:rPr>
              <a:t>pilocarpine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76200"/>
            <a:ext cx="7772400" cy="1077218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Algerian" pitchFamily="82" charset="0"/>
                <a:cs typeface="Sakkal Majalla" pitchFamily="2" charset="-78"/>
              </a:rPr>
              <a:t>Drug Therapy of acute angle closure glaucoma (narrow angle)</a:t>
            </a:r>
            <a:endParaRPr lang="en-US" sz="3200" dirty="0">
              <a:latin typeface="Algerian" pitchFamily="82" charset="0"/>
              <a:cs typeface="Sakkal Majalla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6172200"/>
            <a:ext cx="67056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3C33F7"/>
                </a:solidFill>
              </a:rPr>
              <a:t>Analgesics: </a:t>
            </a:r>
            <a:r>
              <a:rPr lang="en-US" sz="2400" dirty="0" err="1">
                <a:solidFill>
                  <a:srgbClr val="3C33F7"/>
                </a:solidFill>
              </a:rPr>
              <a:t>pethidine</a:t>
            </a:r>
            <a:r>
              <a:rPr lang="en-US" sz="2400" dirty="0">
                <a:solidFill>
                  <a:srgbClr val="3C33F7"/>
                </a:solidFill>
              </a:rPr>
              <a:t> or morphine (for pain)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3962400"/>
            <a:ext cx="3962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800" dirty="0">
                <a:solidFill>
                  <a:srgbClr val="3C33F7"/>
                </a:solidFill>
              </a:rPr>
              <a:t>Oral </a:t>
            </a:r>
            <a:r>
              <a:rPr lang="en-US" sz="2800" dirty="0" err="1">
                <a:solidFill>
                  <a:srgbClr val="3C33F7"/>
                </a:solidFill>
              </a:rPr>
              <a:t>Acetazolamide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5181600"/>
            <a:ext cx="7696200" cy="83099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>
                <a:solidFill>
                  <a:srgbClr val="3C33F7"/>
                </a:solidFill>
              </a:rPr>
              <a:t>Dehydrating agents: IV infusion Of hypertonic solution              ( </a:t>
            </a:r>
            <a:r>
              <a:rPr lang="en-US" sz="2400" dirty="0" err="1">
                <a:solidFill>
                  <a:srgbClr val="3C33F7"/>
                </a:solidFill>
              </a:rPr>
              <a:t>Mannitol</a:t>
            </a:r>
            <a:r>
              <a:rPr lang="en-US" sz="2400" dirty="0">
                <a:solidFill>
                  <a:srgbClr val="3C33F7"/>
                </a:solidFill>
              </a:rPr>
              <a:t>, Glycerol)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40386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Injections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31242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Ointments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3622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Eye drops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15240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1- Topical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228600"/>
            <a:ext cx="63246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Routes of administration</a:t>
            </a:r>
          </a:p>
        </p:txBody>
      </p:sp>
      <p:pic>
        <p:nvPicPr>
          <p:cNvPr id="14" name="Picture 4" descr="نتيجة بحث الصور عن ‪administration of drugs to the eye‬‏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447800"/>
            <a:ext cx="2286000" cy="1295400"/>
          </a:xfrm>
          <a:prstGeom prst="rect">
            <a:avLst/>
          </a:prstGeom>
          <a:noFill/>
        </p:spPr>
      </p:pic>
      <p:pic>
        <p:nvPicPr>
          <p:cNvPr id="15" name="Picture 4" descr="نتيجة بحث الصور عن ‪administration of drugs to the eye‬‏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2895600"/>
            <a:ext cx="2505075" cy="1676400"/>
          </a:xfrm>
          <a:prstGeom prst="rect">
            <a:avLst/>
          </a:prstGeom>
          <a:noFill/>
        </p:spPr>
      </p:pic>
      <p:pic>
        <p:nvPicPr>
          <p:cNvPr id="16" name="Picture 6" descr="نتيجة بحث الصور عن ‪administration of drugs to the eye‬‏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2600" y="4800600"/>
            <a:ext cx="2952750" cy="15240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09600" y="51054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2- Systemic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600" y="60198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Oral, IV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2514600"/>
            <a:ext cx="8458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b="1" dirty="0" err="1">
                <a:solidFill>
                  <a:srgbClr val="3C33F7"/>
                </a:solidFill>
              </a:rPr>
              <a:t>Mannitol</a:t>
            </a:r>
            <a:r>
              <a:rPr lang="en-US" sz="2800" dirty="0">
                <a:solidFill>
                  <a:srgbClr val="3C33F7"/>
                </a:solidFill>
              </a:rPr>
              <a:t> 20% IV (cause fluid overload and not used in heart failure)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1752600"/>
            <a:ext cx="8077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b="1" dirty="0">
                <a:solidFill>
                  <a:srgbClr val="3C33F7"/>
                </a:solidFill>
              </a:rPr>
              <a:t>Glycerol</a:t>
            </a:r>
            <a:r>
              <a:rPr lang="en-US" sz="2800" dirty="0">
                <a:solidFill>
                  <a:srgbClr val="3C33F7"/>
                </a:solidFill>
              </a:rPr>
              <a:t> 50% syrup (cause nausea, hyperglycemia)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4522113"/>
            <a:ext cx="64770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Dehydrate vitreous body which reduce IOP prior to anterior surgical procedures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5000" y="457200"/>
            <a:ext cx="41148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00CC"/>
                </a:solidFill>
                <a:latin typeface="Algerian" pitchFamily="82" charset="0"/>
                <a:cs typeface="Arial" pitchFamily="34" charset="0"/>
              </a:rPr>
              <a:t>Osmotic agents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5715000"/>
            <a:ext cx="68580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Used for short term management of acute rise in IOP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7927" y="3760113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Clinical uses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2667000"/>
            <a:ext cx="80010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defRPr/>
            </a:pPr>
            <a:r>
              <a:rPr lang="en-US" sz="2800" b="1" dirty="0">
                <a:solidFill>
                  <a:srgbClr val="3C33F7"/>
                </a:solidFill>
              </a:rPr>
              <a:t>Uses: </a:t>
            </a:r>
            <a:r>
              <a:rPr lang="en-US" sz="2800" dirty="0">
                <a:solidFill>
                  <a:srgbClr val="3C33F7"/>
                </a:solidFill>
              </a:rPr>
              <a:t>postoperatively, anterior </a:t>
            </a:r>
            <a:r>
              <a:rPr lang="en-US" sz="2800" dirty="0" err="1">
                <a:solidFill>
                  <a:srgbClr val="3C33F7"/>
                </a:solidFill>
              </a:rPr>
              <a:t>uveitis</a:t>
            </a:r>
            <a:r>
              <a:rPr lang="en-US" sz="2800" dirty="0">
                <a:solidFill>
                  <a:srgbClr val="3C33F7"/>
                </a:solidFill>
              </a:rPr>
              <a:t>, severe allergic conjunctivitis, </a:t>
            </a:r>
            <a:r>
              <a:rPr lang="en-US" sz="2800" dirty="0" err="1">
                <a:solidFill>
                  <a:srgbClr val="3C33F7"/>
                </a:solidFill>
              </a:rPr>
              <a:t>scleritis</a:t>
            </a:r>
            <a:r>
              <a:rPr lang="en-US" sz="2800" dirty="0">
                <a:solidFill>
                  <a:srgbClr val="3C33F7"/>
                </a:solidFill>
              </a:rPr>
              <a:t>, prevention and suppression of corneal graft rejection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057400"/>
            <a:ext cx="8305800" cy="437043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800" b="1" dirty="0">
                <a:solidFill>
                  <a:srgbClr val="3C33F7"/>
                </a:solidFill>
              </a:rPr>
              <a:t>Topical</a:t>
            </a:r>
            <a:r>
              <a:rPr lang="en-US" sz="2800" dirty="0">
                <a:solidFill>
                  <a:srgbClr val="3C33F7"/>
                </a:solidFill>
              </a:rPr>
              <a:t>:-</a:t>
            </a:r>
            <a:r>
              <a:rPr lang="en-US" sz="2800" dirty="0" err="1">
                <a:solidFill>
                  <a:srgbClr val="3C33F7"/>
                </a:solidFill>
              </a:rPr>
              <a:t>prednisolone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dexamethasone</a:t>
            </a:r>
            <a:r>
              <a:rPr lang="en-US" sz="2800" dirty="0">
                <a:solidFill>
                  <a:srgbClr val="3C33F7"/>
                </a:solidFill>
              </a:rPr>
              <a:t>, hydrocortisone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52600" y="152400"/>
            <a:ext cx="40386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Corticosteroids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5715000"/>
            <a:ext cx="8458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b="1" dirty="0">
                <a:solidFill>
                  <a:srgbClr val="3C33F7"/>
                </a:solidFill>
              </a:rPr>
              <a:t>Ocular ADRS:-</a:t>
            </a:r>
            <a:r>
              <a:rPr lang="en-US" sz="2800" dirty="0">
                <a:solidFill>
                  <a:srgbClr val="3C33F7"/>
                </a:solidFill>
              </a:rPr>
              <a:t>Glaucoma, cataract, skin atrophy, secondary infection, delayed wound healing.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5105400"/>
            <a:ext cx="7162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defRPr/>
            </a:pPr>
            <a:r>
              <a:rPr lang="en-US" sz="2800" b="1" dirty="0">
                <a:solidFill>
                  <a:srgbClr val="3C33F7"/>
                </a:solidFill>
              </a:rPr>
              <a:t>Uses: </a:t>
            </a:r>
            <a:r>
              <a:rPr lang="en-US" sz="2800" dirty="0">
                <a:solidFill>
                  <a:srgbClr val="3C33F7"/>
                </a:solidFill>
              </a:rPr>
              <a:t>posterior </a:t>
            </a:r>
            <a:r>
              <a:rPr lang="en-US" sz="2800" dirty="0" err="1">
                <a:solidFill>
                  <a:srgbClr val="3C33F7"/>
                </a:solidFill>
              </a:rPr>
              <a:t>uveitis</a:t>
            </a:r>
            <a:r>
              <a:rPr lang="en-US" sz="2800" dirty="0">
                <a:solidFill>
                  <a:srgbClr val="3C33F7"/>
                </a:solidFill>
              </a:rPr>
              <a:t>, optic neuritis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" y="4343400"/>
            <a:ext cx="6934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3C33F7"/>
                </a:solidFill>
              </a:rPr>
              <a:t>Systemic:-</a:t>
            </a:r>
            <a:r>
              <a:rPr lang="en-US" sz="2800" dirty="0">
                <a:solidFill>
                  <a:srgbClr val="3C33F7"/>
                </a:solidFill>
              </a:rPr>
              <a:t> </a:t>
            </a:r>
            <a:r>
              <a:rPr lang="en-US" sz="2800" dirty="0" err="1">
                <a:solidFill>
                  <a:srgbClr val="3C33F7"/>
                </a:solidFill>
              </a:rPr>
              <a:t>prednisolone</a:t>
            </a:r>
            <a:r>
              <a:rPr lang="en-US" sz="2800" dirty="0">
                <a:solidFill>
                  <a:srgbClr val="3C33F7"/>
                </a:solidFill>
              </a:rPr>
              <a:t>, cortisone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000" y="1143000"/>
            <a:ext cx="7620000" cy="79034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800" b="1" dirty="0">
                <a:solidFill>
                  <a:srgbClr val="3C33F7"/>
                </a:solidFill>
              </a:rPr>
              <a:t>Mechanism:- </a:t>
            </a:r>
            <a:r>
              <a:rPr lang="en-US" sz="2800" dirty="0">
                <a:solidFill>
                  <a:srgbClr val="3C33F7"/>
                </a:solidFill>
              </a:rPr>
              <a:t>Inhibition of </a:t>
            </a:r>
            <a:r>
              <a:rPr lang="en-US" sz="2800" dirty="0" err="1">
                <a:solidFill>
                  <a:srgbClr val="3C33F7"/>
                </a:solidFill>
              </a:rPr>
              <a:t>arachidonic</a:t>
            </a:r>
            <a:r>
              <a:rPr lang="en-US" sz="2800" dirty="0">
                <a:solidFill>
                  <a:srgbClr val="3C33F7"/>
                </a:solidFill>
              </a:rPr>
              <a:t> acid release by inhibiting </a:t>
            </a:r>
            <a:r>
              <a:rPr lang="en-US" sz="2800" dirty="0" err="1">
                <a:solidFill>
                  <a:srgbClr val="3C33F7"/>
                </a:solidFill>
              </a:rPr>
              <a:t>phospholipase</a:t>
            </a:r>
            <a:r>
              <a:rPr lang="en-US" sz="2800" dirty="0">
                <a:solidFill>
                  <a:srgbClr val="3C33F7"/>
                </a:solidFill>
              </a:rPr>
              <a:t> A</a:t>
            </a:r>
            <a:r>
              <a:rPr lang="en-US" sz="2000" dirty="0">
                <a:solidFill>
                  <a:srgbClr val="3C33F7"/>
                </a:solidFill>
              </a:rPr>
              <a:t>2</a:t>
            </a:r>
            <a:endParaRPr lang="en-US" sz="2800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5791200"/>
            <a:ext cx="71628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3C33F7"/>
                </a:solidFill>
              </a:rPr>
              <a:t>Side effects: </a:t>
            </a:r>
            <a:r>
              <a:rPr lang="en-US" sz="2800" dirty="0">
                <a:solidFill>
                  <a:srgbClr val="3C33F7"/>
                </a:solidFill>
              </a:rPr>
              <a:t>stinging , sterile corneal melt&amp; perforation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3048000"/>
            <a:ext cx="73914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3C33F7"/>
                </a:solidFill>
              </a:rPr>
              <a:t>Uses: </a:t>
            </a:r>
            <a:r>
              <a:rPr lang="en-US" sz="2800" b="1" dirty="0" err="1">
                <a:solidFill>
                  <a:srgbClr val="3C33F7"/>
                </a:solidFill>
              </a:rPr>
              <a:t>Flurbiprofen</a:t>
            </a:r>
            <a:r>
              <a:rPr lang="en-US" sz="2800" b="1" dirty="0">
                <a:solidFill>
                  <a:srgbClr val="3C33F7"/>
                </a:solidFill>
              </a:rPr>
              <a:t> </a:t>
            </a:r>
            <a:r>
              <a:rPr lang="en-US" sz="2800" dirty="0">
                <a:solidFill>
                  <a:srgbClr val="3C33F7"/>
                </a:solidFill>
              </a:rPr>
              <a:t>preoperatively to prevent </a:t>
            </a:r>
            <a:r>
              <a:rPr lang="en-US" sz="2800" dirty="0" err="1">
                <a:solidFill>
                  <a:srgbClr val="3C33F7"/>
                </a:solidFill>
              </a:rPr>
              <a:t>miosis</a:t>
            </a:r>
            <a:r>
              <a:rPr lang="en-US" sz="2800" dirty="0">
                <a:solidFill>
                  <a:srgbClr val="3C33F7"/>
                </a:solidFill>
              </a:rPr>
              <a:t> following  cataract surgery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209800"/>
            <a:ext cx="64770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solidFill>
                  <a:srgbClr val="3C33F7"/>
                </a:solidFill>
              </a:rPr>
              <a:t>Mechanism: </a:t>
            </a:r>
            <a:r>
              <a:rPr lang="en-US" sz="2800" dirty="0">
                <a:solidFill>
                  <a:srgbClr val="3C33F7"/>
                </a:solidFill>
              </a:rPr>
              <a:t>inhibition of </a:t>
            </a:r>
            <a:r>
              <a:rPr lang="en-US" sz="2800" dirty="0" err="1">
                <a:solidFill>
                  <a:srgbClr val="3C33F7"/>
                </a:solidFill>
              </a:rPr>
              <a:t>cyclo-oxygenase</a:t>
            </a:r>
            <a:r>
              <a:rPr lang="en-US" sz="2800" dirty="0">
                <a:solidFill>
                  <a:srgbClr val="3C33F7"/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1447800"/>
            <a:ext cx="67818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3C33F7"/>
                </a:solidFill>
              </a:rPr>
              <a:t>e.g. </a:t>
            </a:r>
            <a:r>
              <a:rPr lang="en-US" sz="2800" dirty="0" err="1">
                <a:solidFill>
                  <a:srgbClr val="3C33F7"/>
                </a:solidFill>
              </a:rPr>
              <a:t>flurbiprofen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diclofenac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ketorolac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7400" y="304800"/>
            <a:ext cx="25146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NSAIDs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4800600"/>
            <a:ext cx="73914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err="1">
                <a:solidFill>
                  <a:srgbClr val="3C33F7"/>
                </a:solidFill>
              </a:rPr>
              <a:t>Ketorolac</a:t>
            </a:r>
            <a:r>
              <a:rPr lang="en-US" sz="2800" b="1" dirty="0">
                <a:solidFill>
                  <a:srgbClr val="3C33F7"/>
                </a:solidFill>
              </a:rPr>
              <a:t>  </a:t>
            </a:r>
            <a:r>
              <a:rPr lang="en-US" sz="2800" dirty="0">
                <a:solidFill>
                  <a:srgbClr val="3C33F7"/>
                </a:solidFill>
              </a:rPr>
              <a:t>for </a:t>
            </a:r>
            <a:r>
              <a:rPr lang="en-US" sz="2800" dirty="0" err="1">
                <a:solidFill>
                  <a:srgbClr val="3C33F7"/>
                </a:solidFill>
              </a:rPr>
              <a:t>cystoid</a:t>
            </a:r>
            <a:r>
              <a:rPr lang="en-US" sz="2800" dirty="0">
                <a:solidFill>
                  <a:srgbClr val="3C33F7"/>
                </a:solidFill>
              </a:rPr>
              <a:t> macular edema occurring after cataract surgery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4191000"/>
            <a:ext cx="70866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err="1">
                <a:solidFill>
                  <a:srgbClr val="3C33F7"/>
                </a:solidFill>
              </a:rPr>
              <a:t>Diclofenac</a:t>
            </a:r>
            <a:r>
              <a:rPr lang="en-US" sz="2800" b="1" dirty="0">
                <a:solidFill>
                  <a:srgbClr val="3C33F7"/>
                </a:solidFill>
              </a:rPr>
              <a:t> </a:t>
            </a:r>
            <a:r>
              <a:rPr lang="en-US" sz="2800" dirty="0">
                <a:solidFill>
                  <a:srgbClr val="3C33F7"/>
                </a:solidFill>
              </a:rPr>
              <a:t>for postoperative inflammation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5257800"/>
            <a:ext cx="7696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3C33F7"/>
                </a:solidFill>
              </a:rPr>
              <a:t>Phenothizines</a:t>
            </a:r>
            <a:r>
              <a:rPr lang="en-US" sz="2800" dirty="0">
                <a:solidFill>
                  <a:srgbClr val="3C33F7"/>
                </a:solidFill>
              </a:rPr>
              <a:t> cause brown </a:t>
            </a:r>
            <a:r>
              <a:rPr lang="en-US" sz="2800" dirty="0" err="1">
                <a:solidFill>
                  <a:srgbClr val="3C33F7"/>
                </a:solidFill>
              </a:rPr>
              <a:t>pigmentary</a:t>
            </a:r>
            <a:r>
              <a:rPr lang="en-US" sz="2800" dirty="0">
                <a:solidFill>
                  <a:srgbClr val="3C33F7"/>
                </a:solidFill>
              </a:rPr>
              <a:t> deposits in the cornea, conjunctiva &amp; eyelid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3962400"/>
            <a:ext cx="58674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3C33F7"/>
                </a:solidFill>
              </a:rPr>
              <a:t>Amiodarone</a:t>
            </a:r>
            <a:r>
              <a:rPr lang="en-US" sz="2800" dirty="0">
                <a:solidFill>
                  <a:srgbClr val="3C33F7"/>
                </a:solidFill>
              </a:rPr>
              <a:t> causes optic neuropathy &amp; pigmented deposits of the cornea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2743200"/>
            <a:ext cx="44196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3333F7"/>
                </a:solidFill>
              </a:rPr>
              <a:t>Chloroquine</a:t>
            </a:r>
            <a:r>
              <a:rPr lang="en-US" sz="2800" dirty="0">
                <a:solidFill>
                  <a:srgbClr val="3333F7"/>
                </a:solidFill>
              </a:rPr>
              <a:t> causes retinopathy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1524000"/>
            <a:ext cx="52578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Digitalis </a:t>
            </a:r>
            <a:r>
              <a:rPr lang="en-US" sz="2800" dirty="0">
                <a:solidFill>
                  <a:srgbClr val="3C33F7"/>
                </a:solidFill>
              </a:rPr>
              <a:t>causes </a:t>
            </a:r>
            <a:r>
              <a:rPr lang="en-US" sz="2800" dirty="0" err="1">
                <a:solidFill>
                  <a:srgbClr val="3C33F7"/>
                </a:solidFill>
              </a:rPr>
              <a:t>chromotopsia</a:t>
            </a:r>
            <a:r>
              <a:rPr lang="en-US" sz="2800" dirty="0">
                <a:solidFill>
                  <a:srgbClr val="3C33F7"/>
                </a:solidFill>
              </a:rPr>
              <a:t> with overdose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200" y="304800"/>
            <a:ext cx="39624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333F7"/>
                </a:solidFill>
                <a:latin typeface="Algerian" pitchFamily="82" charset="0"/>
              </a:rPr>
              <a:t>toxicology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447800"/>
            <a:ext cx="3124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257800"/>
            <a:ext cx="80010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3C33F7"/>
                </a:solidFill>
              </a:rPr>
              <a:t>Ethambutol</a:t>
            </a:r>
            <a:r>
              <a:rPr lang="en-US" sz="2800" dirty="0">
                <a:solidFill>
                  <a:srgbClr val="3C33F7"/>
                </a:solidFill>
              </a:rPr>
              <a:t> → optic neuropathy characterized by gradually progressive central </a:t>
            </a:r>
            <a:r>
              <a:rPr lang="en-US" sz="2800" dirty="0" err="1">
                <a:solidFill>
                  <a:srgbClr val="3C33F7"/>
                </a:solidFill>
              </a:rPr>
              <a:t>scotomas</a:t>
            </a:r>
            <a:r>
              <a:rPr lang="en-US" sz="2800" dirty="0">
                <a:solidFill>
                  <a:srgbClr val="3C33F7"/>
                </a:solidFill>
              </a:rPr>
              <a:t> &amp; vision loss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4343400"/>
            <a:ext cx="8458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Steroids </a:t>
            </a:r>
            <a:r>
              <a:rPr lang="en-US" sz="2800" dirty="0">
                <a:solidFill>
                  <a:srgbClr val="3C33F7"/>
                </a:solidFill>
              </a:rPr>
              <a:t>→ cataract formation, elevated IOP &amp; glaucoma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2590800"/>
            <a:ext cx="80010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It also mildly inhibits PDE</a:t>
            </a:r>
            <a:r>
              <a:rPr lang="en-US" sz="2000" dirty="0">
                <a:solidFill>
                  <a:srgbClr val="3C33F7"/>
                </a:solidFill>
              </a:rPr>
              <a:t>6</a:t>
            </a:r>
            <a:r>
              <a:rPr lang="en-US" sz="2800" dirty="0">
                <a:solidFill>
                  <a:srgbClr val="3C33F7"/>
                </a:solidFill>
              </a:rPr>
              <a:t> which controls the level of cyclic GMP in the retina</a:t>
            </a:r>
            <a:r>
              <a:rPr lang="en-US" sz="2800" dirty="0">
                <a:solidFill>
                  <a:srgbClr val="3C33F7"/>
                </a:solidFill>
                <a:latin typeface="Calibri"/>
              </a:rPr>
              <a:t>→ seeing a bluish haze &amp; causing light sensitivity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85800"/>
            <a:ext cx="81534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 </a:t>
            </a:r>
            <a:r>
              <a:rPr lang="en-US" sz="2800" b="1" dirty="0" err="1">
                <a:solidFill>
                  <a:srgbClr val="3C33F7"/>
                </a:solidFill>
              </a:rPr>
              <a:t>Sildenafil</a:t>
            </a:r>
            <a:endParaRPr lang="en-US" sz="2800" b="1" dirty="0">
              <a:solidFill>
                <a:srgbClr val="3C33F7"/>
              </a:solidFill>
            </a:endParaRPr>
          </a:p>
          <a:p>
            <a:r>
              <a:rPr lang="en-US" sz="2800" dirty="0">
                <a:solidFill>
                  <a:srgbClr val="3C33F7"/>
                </a:solidFill>
              </a:rPr>
              <a:t>Inhibits PDE</a:t>
            </a:r>
            <a:r>
              <a:rPr lang="en-US" sz="2000" dirty="0">
                <a:solidFill>
                  <a:srgbClr val="3C33F7"/>
                </a:solidFill>
              </a:rPr>
              <a:t>5</a:t>
            </a:r>
            <a:r>
              <a:rPr lang="en-US" sz="2800" dirty="0">
                <a:solidFill>
                  <a:srgbClr val="3C33F7"/>
                </a:solidFill>
              </a:rPr>
              <a:t> in the corpus </a:t>
            </a:r>
            <a:r>
              <a:rPr lang="en-US" sz="2800" dirty="0" err="1">
                <a:solidFill>
                  <a:srgbClr val="3C33F7"/>
                </a:solidFill>
              </a:rPr>
              <a:t>cavernosum</a:t>
            </a:r>
            <a:r>
              <a:rPr lang="en-US" sz="2800" dirty="0">
                <a:solidFill>
                  <a:srgbClr val="3C33F7"/>
                </a:solidFill>
              </a:rPr>
              <a:t> to achieve penile erection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46482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Disadvantages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37338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Relatively safe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30480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Economic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24384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Convenient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17526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Advantages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54102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Compliance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6172200"/>
            <a:ext cx="5867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Corneal &amp; </a:t>
            </a:r>
            <a:r>
              <a:rPr lang="en-US" sz="2800" dirty="0" err="1">
                <a:solidFill>
                  <a:srgbClr val="3C33F7"/>
                </a:solidFill>
              </a:rPr>
              <a:t>conjunctival</a:t>
            </a:r>
            <a:r>
              <a:rPr lang="en-US" sz="2800" dirty="0">
                <a:solidFill>
                  <a:srgbClr val="3C33F7"/>
                </a:solidFill>
              </a:rPr>
              <a:t> toxicity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52600" y="609600"/>
            <a:ext cx="57912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Topical applications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5410200"/>
            <a:ext cx="4191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3C33F7"/>
                </a:solidFill>
              </a:rPr>
              <a:t>Intracameral</a:t>
            </a:r>
            <a:r>
              <a:rPr lang="en-US" sz="2800" dirty="0">
                <a:solidFill>
                  <a:srgbClr val="3C33F7"/>
                </a:solidFill>
              </a:rPr>
              <a:t> or </a:t>
            </a:r>
            <a:r>
              <a:rPr lang="en-US" sz="2800" dirty="0" err="1">
                <a:solidFill>
                  <a:srgbClr val="3C33F7"/>
                </a:solidFill>
              </a:rPr>
              <a:t>intravitreal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2590800"/>
            <a:ext cx="39624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3C33F7"/>
                </a:solidFill>
              </a:rPr>
              <a:t>Subconjunctival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peribulbar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retrobulbar</a:t>
            </a:r>
            <a:r>
              <a:rPr lang="en-US" sz="2800" dirty="0">
                <a:solidFill>
                  <a:srgbClr val="3C33F7"/>
                </a:solidFill>
              </a:rPr>
              <a:t>, or </a:t>
            </a:r>
            <a:r>
              <a:rPr lang="en-US" sz="2800" dirty="0" err="1">
                <a:solidFill>
                  <a:srgbClr val="3C33F7"/>
                </a:solidFill>
              </a:rPr>
              <a:t>subtenon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3434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ii- Intraocular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1752600"/>
            <a:ext cx="2514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3C33F7"/>
                </a:solidFill>
              </a:rPr>
              <a:t>i</a:t>
            </a:r>
            <a:r>
              <a:rPr lang="en-US" sz="2800" b="1" dirty="0">
                <a:solidFill>
                  <a:srgbClr val="3C33F7"/>
                </a:solidFill>
              </a:rPr>
              <a:t>- </a:t>
            </a:r>
            <a:r>
              <a:rPr lang="en-US" sz="2800" b="1" dirty="0" err="1">
                <a:solidFill>
                  <a:srgbClr val="3C33F7"/>
                </a:solidFill>
              </a:rPr>
              <a:t>Periocular</a:t>
            </a:r>
            <a:endParaRPr lang="en-US" sz="2800" b="1" dirty="0">
              <a:solidFill>
                <a:srgbClr val="3C33F7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57200"/>
            <a:ext cx="38100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3C33F7"/>
                </a:solidFill>
                <a:latin typeface="Algerian" pitchFamily="82" charset="0"/>
              </a:rPr>
              <a:t>Local injections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04800"/>
            <a:ext cx="37433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581400"/>
            <a:ext cx="410527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04800"/>
            <a:ext cx="3810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2286000"/>
            <a:ext cx="76962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For infection of anterior segment and inflammation of </a:t>
            </a:r>
            <a:r>
              <a:rPr lang="en-US" sz="2800" dirty="0" err="1">
                <a:solidFill>
                  <a:srgbClr val="3C33F7"/>
                </a:solidFill>
              </a:rPr>
              <a:t>uvea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5562600"/>
            <a:ext cx="67818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Local toxicity</a:t>
            </a:r>
            <a:r>
              <a:rPr lang="en-US" sz="2800" dirty="0">
                <a:solidFill>
                  <a:srgbClr val="3C33F7"/>
                </a:solidFill>
              </a:rPr>
              <a:t>, tissue injury, globe perforation, optic nerve damage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1219200"/>
            <a:ext cx="7467600" cy="781752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dirty="0" err="1">
                <a:solidFill>
                  <a:srgbClr val="3C33F7"/>
                </a:solidFill>
              </a:rPr>
              <a:t>Subconjunctival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subtenon</a:t>
            </a:r>
            <a:r>
              <a:rPr lang="en-US" sz="2800" dirty="0">
                <a:solidFill>
                  <a:srgbClr val="3C33F7"/>
                </a:solidFill>
              </a:rPr>
              <a:t>, </a:t>
            </a:r>
            <a:r>
              <a:rPr lang="en-US" sz="2800" dirty="0" err="1">
                <a:solidFill>
                  <a:srgbClr val="3C33F7"/>
                </a:solidFill>
              </a:rPr>
              <a:t>peribulbar</a:t>
            </a:r>
            <a:r>
              <a:rPr lang="en-US" sz="2800" dirty="0">
                <a:solidFill>
                  <a:srgbClr val="3C33F7"/>
                </a:solidFill>
              </a:rPr>
              <a:t>, or </a:t>
            </a:r>
            <a:r>
              <a:rPr lang="en-US" sz="2800" dirty="0" err="1">
                <a:solidFill>
                  <a:srgbClr val="3C33F7"/>
                </a:solidFill>
              </a:rPr>
              <a:t>retrobulbar</a:t>
            </a:r>
            <a:r>
              <a:rPr lang="en-US" sz="2800" dirty="0">
                <a:solidFill>
                  <a:srgbClr val="3C33F7"/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3352800"/>
            <a:ext cx="7162800" cy="1126462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dirty="0">
                <a:solidFill>
                  <a:srgbClr val="3C33F7"/>
                </a:solidFill>
              </a:rPr>
              <a:t>bypass the </a:t>
            </a:r>
            <a:r>
              <a:rPr lang="en-US" sz="2800" dirty="0" err="1">
                <a:solidFill>
                  <a:srgbClr val="3C33F7"/>
                </a:solidFill>
              </a:rPr>
              <a:t>conjunctival</a:t>
            </a:r>
            <a:r>
              <a:rPr lang="en-US" sz="2800" dirty="0">
                <a:solidFill>
                  <a:srgbClr val="3C33F7"/>
                </a:solidFill>
              </a:rPr>
              <a:t> and corneal epithelium which is good for drugs with low lipid solubility (e.g. </a:t>
            </a:r>
            <a:r>
              <a:rPr lang="en-US" sz="2800" dirty="0" err="1">
                <a:solidFill>
                  <a:srgbClr val="3C33F7"/>
                </a:solidFill>
              </a:rPr>
              <a:t>penicillins</a:t>
            </a:r>
            <a:r>
              <a:rPr lang="en-US" sz="2800" dirty="0">
                <a:solidFill>
                  <a:srgbClr val="3C33F7"/>
                </a:solidFill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6800" y="228600"/>
            <a:ext cx="53340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3C33F7"/>
                </a:solidFill>
                <a:latin typeface="Algerian" pitchFamily="82" charset="0"/>
                <a:cs typeface="Times New Roman" pitchFamily="18" charset="0"/>
              </a:rPr>
              <a:t>Peri</a:t>
            </a:r>
            <a:r>
              <a:rPr lang="en-US" sz="3200" b="1" dirty="0">
                <a:solidFill>
                  <a:srgbClr val="3C33F7"/>
                </a:solidFill>
                <a:latin typeface="Algerian" pitchFamily="82" charset="0"/>
                <a:cs typeface="Times New Roman" pitchFamily="18" charset="0"/>
              </a:rPr>
              <a:t>-ocular injections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4800600"/>
            <a:ext cx="6019800" cy="44563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800" b="1" dirty="0">
                <a:solidFill>
                  <a:srgbClr val="3C33F7"/>
                </a:solidFill>
              </a:rPr>
              <a:t>steroid and local anesthetics</a:t>
            </a:r>
            <a:endParaRPr lang="en-US" sz="2800" dirty="0">
              <a:solidFill>
                <a:srgbClr val="3C33F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3962400"/>
            <a:ext cx="83058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 err="1">
                <a:solidFill>
                  <a:srgbClr val="3C33F7"/>
                </a:solidFill>
              </a:rPr>
              <a:t>Intravitreal</a:t>
            </a:r>
            <a:r>
              <a:rPr lang="en-US" sz="2800" b="1" dirty="0">
                <a:solidFill>
                  <a:srgbClr val="3C33F7"/>
                </a:solidFill>
              </a:rPr>
              <a:t> </a:t>
            </a:r>
            <a:r>
              <a:rPr lang="en-US" sz="2800" dirty="0">
                <a:solidFill>
                  <a:srgbClr val="3C33F7"/>
                </a:solidFill>
              </a:rPr>
              <a:t>antibiotics</a:t>
            </a:r>
            <a:r>
              <a:rPr lang="en-US" sz="2800" b="1" dirty="0">
                <a:solidFill>
                  <a:srgbClr val="3C33F7"/>
                </a:solidFill>
              </a:rPr>
              <a:t> </a:t>
            </a:r>
            <a:r>
              <a:rPr lang="en-US" sz="2800" dirty="0">
                <a:solidFill>
                  <a:srgbClr val="3C33F7"/>
                </a:solidFill>
              </a:rPr>
              <a:t>in cases of </a:t>
            </a:r>
            <a:r>
              <a:rPr lang="en-US" sz="2800" dirty="0" err="1">
                <a:solidFill>
                  <a:srgbClr val="3C33F7"/>
                </a:solidFill>
              </a:rPr>
              <a:t>endophthalmitis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2667000"/>
            <a:ext cx="83820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 err="1">
                <a:solidFill>
                  <a:srgbClr val="3C33F7"/>
                </a:solidFill>
              </a:rPr>
              <a:t>Intracameral</a:t>
            </a:r>
            <a:r>
              <a:rPr lang="en-US" sz="2800" b="1" dirty="0">
                <a:solidFill>
                  <a:srgbClr val="3C33F7"/>
                </a:solidFill>
              </a:rPr>
              <a:t> </a:t>
            </a:r>
            <a:r>
              <a:rPr lang="en-US" sz="2800" dirty="0">
                <a:solidFill>
                  <a:srgbClr val="3C33F7"/>
                </a:solidFill>
              </a:rPr>
              <a:t>acetylcholine during cataract surgery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5791200"/>
            <a:ext cx="6400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ADRS</a:t>
            </a:r>
            <a:r>
              <a:rPr lang="en-US" sz="2800" dirty="0">
                <a:solidFill>
                  <a:srgbClr val="3C33F7"/>
                </a:solidFill>
              </a:rPr>
              <a:t>: Retinal, intraocular , corneal toxicity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1676400"/>
            <a:ext cx="7620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For anterior segment surgery, infections &amp; retinitis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0600" y="381000"/>
            <a:ext cx="5791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  <a:latin typeface="Times New Roman" pitchFamily="18" charset="0"/>
                <a:cs typeface="Times New Roman" pitchFamily="18" charset="0"/>
              </a:rPr>
              <a:t>Intraocular injections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4953000"/>
            <a:ext cx="6248400" cy="480131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 err="1">
                <a:solidFill>
                  <a:srgbClr val="3C33F7"/>
                </a:solidFill>
              </a:rPr>
              <a:t>Intravitreal</a:t>
            </a:r>
            <a:r>
              <a:rPr lang="en-US" sz="2800" b="1" dirty="0">
                <a:solidFill>
                  <a:srgbClr val="3C33F7"/>
                </a:solidFill>
              </a:rPr>
              <a:t> </a:t>
            </a:r>
            <a:r>
              <a:rPr lang="en-US" sz="2800" dirty="0">
                <a:solidFill>
                  <a:srgbClr val="3C33F7"/>
                </a:solidFill>
              </a:rPr>
              <a:t>steroid in macular edema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5334000"/>
            <a:ext cx="60198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>
                <a:solidFill>
                  <a:srgbClr val="3C33F7"/>
                </a:solidFill>
              </a:rPr>
              <a:t>Eye inflammation:</a:t>
            </a:r>
            <a:r>
              <a:rPr lang="en-US" sz="2800" dirty="0">
                <a:solidFill>
                  <a:srgbClr val="3C33F7"/>
                </a:solidFill>
              </a:rPr>
              <a:t> more penetration with ocular inflammation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3886200"/>
            <a:ext cx="59436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>
                <a:solidFill>
                  <a:srgbClr val="3C33F7"/>
                </a:solidFill>
              </a:rPr>
              <a:t>Protein binding:</a:t>
            </a:r>
            <a:r>
              <a:rPr lang="en-US" sz="2800" dirty="0">
                <a:solidFill>
                  <a:srgbClr val="3C33F7"/>
                </a:solidFill>
              </a:rPr>
              <a:t> more effect with low protein binding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2743200"/>
            <a:ext cx="6629400" cy="86793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800" b="1" dirty="0">
                <a:solidFill>
                  <a:srgbClr val="3C33F7"/>
                </a:solidFill>
              </a:rPr>
              <a:t>lipid solubility of the drug</a:t>
            </a:r>
            <a:r>
              <a:rPr lang="en-US" sz="2800" dirty="0">
                <a:solidFill>
                  <a:srgbClr val="3C33F7"/>
                </a:solidFill>
              </a:rPr>
              <a:t>: more penetration with high lipid solubility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400" y="1371600"/>
            <a:ext cx="6400800" cy="95410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Factor influencing systemic drug penetration into ocular tissue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0600" y="304800"/>
            <a:ext cx="57912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Systemic drugs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38800" y="4038600"/>
            <a:ext cx="3276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Steroids &amp; NSAIDs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4038600"/>
            <a:ext cx="4038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>
                <a:solidFill>
                  <a:srgbClr val="3C33F7"/>
                </a:solidFill>
              </a:rPr>
              <a:t>Anti-inflammatory drugs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62600" y="1524000"/>
            <a:ext cx="2209800" cy="138499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800" dirty="0" err="1">
                <a:solidFill>
                  <a:srgbClr val="3C33F7"/>
                </a:solidFill>
              </a:rPr>
              <a:t>Miotics</a:t>
            </a:r>
            <a:endParaRPr lang="en-US" sz="2800" dirty="0">
              <a:solidFill>
                <a:srgbClr val="3C33F7"/>
              </a:solidFill>
            </a:endParaRPr>
          </a:p>
          <a:p>
            <a:pPr lvl="0"/>
            <a:r>
              <a:rPr lang="en-US" sz="2800" dirty="0" err="1">
                <a:solidFill>
                  <a:srgbClr val="3C33F7"/>
                </a:solidFill>
              </a:rPr>
              <a:t>Mydriatics</a:t>
            </a:r>
            <a:endParaRPr lang="en-US" sz="2800" dirty="0">
              <a:solidFill>
                <a:srgbClr val="3C33F7"/>
              </a:solidFill>
            </a:endParaRPr>
          </a:p>
          <a:p>
            <a:pPr lvl="0"/>
            <a:r>
              <a:rPr lang="en-US" sz="2800" dirty="0" err="1">
                <a:solidFill>
                  <a:srgbClr val="3C33F7"/>
                </a:solidFill>
              </a:rPr>
              <a:t>Cycloplegics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1600200"/>
            <a:ext cx="3429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Autonomic drugs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0600" y="381000"/>
            <a:ext cx="43434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Ocular drugs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4800600"/>
            <a:ext cx="3200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Chemotherapeutics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3200400"/>
            <a:ext cx="3276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3C33F7"/>
                </a:solidFill>
              </a:rPr>
              <a:t>Antiglaucoma</a:t>
            </a:r>
            <a:r>
              <a:rPr lang="en-US" sz="2800" b="1" dirty="0">
                <a:solidFill>
                  <a:srgbClr val="3C33F7"/>
                </a:solidFill>
              </a:rPr>
              <a:t> Drugs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38800" y="4876800"/>
            <a:ext cx="2514600" cy="1815882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Antibacterial, antifungal, antiviral, </a:t>
            </a:r>
            <a:r>
              <a:rPr lang="en-US" sz="2800" dirty="0" err="1">
                <a:solidFill>
                  <a:srgbClr val="3C33F7"/>
                </a:solidFill>
              </a:rPr>
              <a:t>antimitotic</a:t>
            </a:r>
            <a:endParaRPr lang="en-US" sz="2800" dirty="0">
              <a:solidFill>
                <a:srgbClr val="3C33F7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6172200"/>
            <a:ext cx="31242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Ocular lubricants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1000" y="5486400"/>
            <a:ext cx="3657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Local anesthetics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4419600"/>
            <a:ext cx="48768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C33F7"/>
                </a:solidFill>
              </a:rPr>
              <a:t>Decrease intraocular pressure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2667000"/>
            <a:ext cx="87630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rgbClr val="3C33F7"/>
                </a:solidFill>
              </a:rPr>
              <a:t>Contraction of the </a:t>
            </a:r>
            <a:r>
              <a:rPr lang="en-US" sz="2400" dirty="0" err="1">
                <a:solidFill>
                  <a:srgbClr val="3C33F7"/>
                </a:solidFill>
              </a:rPr>
              <a:t>ciliary</a:t>
            </a:r>
            <a:r>
              <a:rPr lang="en-US" sz="2400" dirty="0">
                <a:solidFill>
                  <a:srgbClr val="3C33F7"/>
                </a:solidFill>
              </a:rPr>
              <a:t> muscle </a:t>
            </a:r>
            <a:r>
              <a:rPr lang="en-US" sz="2400" u="sng" dirty="0">
                <a:solidFill>
                  <a:srgbClr val="3C33F7"/>
                </a:solidFill>
              </a:rPr>
              <a:t>(accommodation for near vision).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1828800"/>
            <a:ext cx="86106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dirty="0">
                <a:solidFill>
                  <a:srgbClr val="3C33F7"/>
                </a:solidFill>
              </a:rPr>
              <a:t>Constriction of the </a:t>
            </a:r>
            <a:r>
              <a:rPr lang="en-US" sz="2800" dirty="0" err="1">
                <a:solidFill>
                  <a:srgbClr val="3C33F7"/>
                </a:solidFill>
              </a:rPr>
              <a:t>pupillary</a:t>
            </a:r>
            <a:r>
              <a:rPr lang="en-US" sz="2800" dirty="0">
                <a:solidFill>
                  <a:srgbClr val="3C33F7"/>
                </a:solidFill>
              </a:rPr>
              <a:t> sphincter muscle </a:t>
            </a:r>
            <a:r>
              <a:rPr lang="en-US" sz="2800" b="1" u="sng" dirty="0">
                <a:solidFill>
                  <a:srgbClr val="3C33F7"/>
                </a:solidFill>
              </a:rPr>
              <a:t>(</a:t>
            </a:r>
            <a:r>
              <a:rPr lang="en-US" sz="2800" b="1" u="sng" dirty="0" err="1">
                <a:solidFill>
                  <a:srgbClr val="3C33F7"/>
                </a:solidFill>
              </a:rPr>
              <a:t>miosis</a:t>
            </a:r>
            <a:r>
              <a:rPr lang="en-US" sz="2800" b="1" u="sng" dirty="0">
                <a:solidFill>
                  <a:srgbClr val="3C33F7"/>
                </a:solidFill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990600"/>
            <a:ext cx="45720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3C33F7"/>
                </a:solidFill>
              </a:rPr>
              <a:t>Parasympathetic Drugs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0600" y="152400"/>
            <a:ext cx="4038600" cy="58477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3C33F7"/>
                </a:solidFill>
                <a:latin typeface="Algerian" pitchFamily="82" charset="0"/>
              </a:rPr>
              <a:t>Autonomic drugs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3352800"/>
            <a:ext cx="8610600" cy="830997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 marL="342900" lvl="2" indent="-342900">
              <a:buFont typeface="Wingdings" pitchFamily="2" charset="2"/>
              <a:buChar char="§"/>
            </a:pPr>
            <a:r>
              <a:rPr lang="en-US" sz="2400" dirty="0">
                <a:solidFill>
                  <a:srgbClr val="3C33F7"/>
                </a:solidFill>
              </a:rPr>
              <a:t>Increase aqueous outflow through the </a:t>
            </a:r>
            <a:r>
              <a:rPr lang="en-US" sz="2400" dirty="0" err="1">
                <a:solidFill>
                  <a:srgbClr val="3C33F7"/>
                </a:solidFill>
              </a:rPr>
              <a:t>trabecular</a:t>
            </a:r>
            <a:r>
              <a:rPr lang="en-US" sz="2400" dirty="0">
                <a:solidFill>
                  <a:srgbClr val="3C33F7"/>
                </a:solidFill>
              </a:rPr>
              <a:t> meshwork into canal of </a:t>
            </a:r>
            <a:r>
              <a:rPr lang="en-US" sz="2400" dirty="0" err="1">
                <a:solidFill>
                  <a:srgbClr val="3C33F7"/>
                </a:solidFill>
              </a:rPr>
              <a:t>Schlemm</a:t>
            </a:r>
            <a:r>
              <a:rPr lang="en-US" sz="2400" dirty="0">
                <a:solidFill>
                  <a:srgbClr val="3C33F7"/>
                </a:solidFill>
              </a:rPr>
              <a:t> by </a:t>
            </a:r>
            <a:r>
              <a:rPr lang="en-US" sz="2400" dirty="0" err="1">
                <a:solidFill>
                  <a:srgbClr val="3C33F7"/>
                </a:solidFill>
              </a:rPr>
              <a:t>ciliary</a:t>
            </a:r>
            <a:r>
              <a:rPr lang="en-US" sz="2400" dirty="0">
                <a:solidFill>
                  <a:srgbClr val="3C33F7"/>
                </a:solidFill>
              </a:rPr>
              <a:t> muscle contraction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800" y="5943600"/>
            <a:ext cx="5105400" cy="523220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dirty="0" err="1">
                <a:solidFill>
                  <a:srgbClr val="3C33F7"/>
                </a:solidFill>
              </a:rPr>
              <a:t>Conjunctival</a:t>
            </a:r>
            <a:r>
              <a:rPr lang="en-US" sz="2800" dirty="0">
                <a:solidFill>
                  <a:srgbClr val="3C33F7"/>
                </a:solidFill>
              </a:rPr>
              <a:t> vasodilatation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" y="5181600"/>
            <a:ext cx="4191000" cy="461665"/>
          </a:xfrm>
          <a:prstGeom prst="rect">
            <a:avLst/>
          </a:prstGeom>
          <a:solidFill>
            <a:srgbClr val="FFFF00"/>
          </a:solidFill>
          <a:ln w="28575">
            <a:solidFill>
              <a:srgbClr val="2AA62A"/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400" dirty="0">
                <a:solidFill>
                  <a:srgbClr val="3C33F7"/>
                </a:solidFill>
              </a:rPr>
              <a:t>Increase </a:t>
            </a:r>
            <a:r>
              <a:rPr lang="en-US" sz="2400" dirty="0" err="1">
                <a:solidFill>
                  <a:srgbClr val="3C33F7"/>
                </a:solidFill>
              </a:rPr>
              <a:t>lacrimation</a:t>
            </a:r>
            <a:endParaRPr lang="en-US" sz="2400" dirty="0">
              <a:solidFill>
                <a:srgbClr val="3C33F7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4191000"/>
            <a:ext cx="6105526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2362200"/>
            <a:ext cx="35814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نتيجة بحث الصور عن ‪contraction of ciliary muscle accommodation for near vision‬‏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3124200"/>
            <a:ext cx="3810000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17028</TotalTime>
  <Words>962</Words>
  <Application>Microsoft Office PowerPoint</Application>
  <PresentationFormat>On-screen Show (4:3)</PresentationFormat>
  <Paragraphs>182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Osama</dc:creator>
  <cp:lastModifiedBy>عبدالله البريكان ID 439100773</cp:lastModifiedBy>
  <cp:revision>774</cp:revision>
  <dcterms:created xsi:type="dcterms:W3CDTF">2016-10-02T05:03:41Z</dcterms:created>
  <dcterms:modified xsi:type="dcterms:W3CDTF">2020-10-07T05:19:34Z</dcterms:modified>
</cp:coreProperties>
</file>