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1" r:id="rId1"/>
  </p:sldMasterIdLst>
  <p:notesMasterIdLst>
    <p:notesMasterId r:id="rId33"/>
  </p:notesMasterIdLst>
  <p:handoutMasterIdLst>
    <p:handoutMasterId r:id="rId34"/>
  </p:handoutMasterIdLst>
  <p:sldIdLst>
    <p:sldId id="256" r:id="rId2"/>
    <p:sldId id="376" r:id="rId3"/>
    <p:sldId id="352" r:id="rId4"/>
    <p:sldId id="257" r:id="rId5"/>
    <p:sldId id="374" r:id="rId6"/>
    <p:sldId id="346" r:id="rId7"/>
    <p:sldId id="370" r:id="rId8"/>
    <p:sldId id="362" r:id="rId9"/>
    <p:sldId id="356" r:id="rId10"/>
    <p:sldId id="361" r:id="rId11"/>
    <p:sldId id="353" r:id="rId12"/>
    <p:sldId id="357" r:id="rId13"/>
    <p:sldId id="266" r:id="rId14"/>
    <p:sldId id="368" r:id="rId15"/>
    <p:sldId id="325" r:id="rId16"/>
    <p:sldId id="364" r:id="rId17"/>
    <p:sldId id="371" r:id="rId18"/>
    <p:sldId id="348" r:id="rId19"/>
    <p:sldId id="298" r:id="rId20"/>
    <p:sldId id="366" r:id="rId21"/>
    <p:sldId id="337" r:id="rId22"/>
    <p:sldId id="272" r:id="rId23"/>
    <p:sldId id="365" r:id="rId24"/>
    <p:sldId id="373" r:id="rId25"/>
    <p:sldId id="320" r:id="rId26"/>
    <p:sldId id="321" r:id="rId27"/>
    <p:sldId id="296" r:id="rId28"/>
    <p:sldId id="278" r:id="rId29"/>
    <p:sldId id="279" r:id="rId30"/>
    <p:sldId id="334" r:id="rId31"/>
    <p:sldId id="335" r:id="rId32"/>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3CB29AC-F62B-4A31-ACDB-B58E160AB477}"/>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39939" name="Rectangle 3">
            <a:extLst>
              <a:ext uri="{FF2B5EF4-FFF2-40B4-BE49-F238E27FC236}">
                <a16:creationId xmlns:a16="http://schemas.microsoft.com/office/drawing/2014/main" id="{4E299F0D-FF8F-4852-8DED-EBC92B83C4CB}"/>
              </a:ext>
            </a:extLst>
          </p:cNvPr>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US"/>
          </a:p>
        </p:txBody>
      </p:sp>
      <p:sp>
        <p:nvSpPr>
          <p:cNvPr id="39940" name="Rectangle 4">
            <a:extLst>
              <a:ext uri="{FF2B5EF4-FFF2-40B4-BE49-F238E27FC236}">
                <a16:creationId xmlns:a16="http://schemas.microsoft.com/office/drawing/2014/main" id="{1F0655B9-5C42-4C85-8C46-F1EA1FC9A458}"/>
              </a:ext>
            </a:extLst>
          </p:cNvPr>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39941" name="Rectangle 5">
            <a:extLst>
              <a:ext uri="{FF2B5EF4-FFF2-40B4-BE49-F238E27FC236}">
                <a16:creationId xmlns:a16="http://schemas.microsoft.com/office/drawing/2014/main" id="{5C71A2E4-148B-420B-AAF8-4A25665365ED}"/>
              </a:ext>
            </a:extLst>
          </p:cNvPr>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66EEA6B5-638D-46A3-89E8-12DE029B8B03}" type="slidenum">
              <a:rPr lang="ar-SA"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E80DB39-CB11-4BE5-9DBA-1B1F24808B60}"/>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26627" name="Rectangle 3">
            <a:extLst>
              <a:ext uri="{FF2B5EF4-FFF2-40B4-BE49-F238E27FC236}">
                <a16:creationId xmlns:a16="http://schemas.microsoft.com/office/drawing/2014/main" id="{7274BE73-2C22-4E32-A521-F47675BEC84A}"/>
              </a:ext>
            </a:extLst>
          </p:cNvPr>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US"/>
          </a:p>
        </p:txBody>
      </p:sp>
      <p:sp>
        <p:nvSpPr>
          <p:cNvPr id="2052" name="Rectangle 4">
            <a:extLst>
              <a:ext uri="{FF2B5EF4-FFF2-40B4-BE49-F238E27FC236}">
                <a16:creationId xmlns:a16="http://schemas.microsoft.com/office/drawing/2014/main" id="{1B29B343-D83B-4B06-9B8A-D5A93F64824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a:extLst>
              <a:ext uri="{FF2B5EF4-FFF2-40B4-BE49-F238E27FC236}">
                <a16:creationId xmlns:a16="http://schemas.microsoft.com/office/drawing/2014/main" id="{05C7F0F4-469B-4537-BE57-C2C1CCA4C0D0}"/>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a:extLst>
              <a:ext uri="{FF2B5EF4-FFF2-40B4-BE49-F238E27FC236}">
                <a16:creationId xmlns:a16="http://schemas.microsoft.com/office/drawing/2014/main" id="{3FAFF42D-FC39-48D4-B061-B3BFBA12D3A7}"/>
              </a:ext>
            </a:extLst>
          </p:cNvPr>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defRPr sz="1200">
                <a:latin typeface="Arial" charset="0"/>
                <a:cs typeface="Arial" charset="0"/>
              </a:defRPr>
            </a:lvl1pPr>
          </a:lstStyle>
          <a:p>
            <a:pPr>
              <a:defRPr/>
            </a:pPr>
            <a:endParaRPr lang="en-US"/>
          </a:p>
        </p:txBody>
      </p:sp>
      <p:sp>
        <p:nvSpPr>
          <p:cNvPr id="26631" name="Rectangle 7">
            <a:extLst>
              <a:ext uri="{FF2B5EF4-FFF2-40B4-BE49-F238E27FC236}">
                <a16:creationId xmlns:a16="http://schemas.microsoft.com/office/drawing/2014/main" id="{68C544E9-47E9-465A-B794-8020A0BD8A18}"/>
              </a:ext>
            </a:extLst>
          </p:cNvPr>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defRPr sz="1200"/>
            </a:lvl1pPr>
          </a:lstStyle>
          <a:p>
            <a:fld id="{1D902BAA-BF5A-4EEC-8BE6-6DCBFC9AC044}"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4FA47E89-C2F8-4181-A104-824E7CB46AC5}"/>
              </a:ext>
            </a:extLst>
          </p:cNvPr>
          <p:cNvSpPr>
            <a:spLocks noGrp="1" noRot="1" noChangeAspect="1" noTextEdit="1"/>
          </p:cNvSpPr>
          <p:nvPr>
            <p:ph type="sldImg"/>
          </p:nvPr>
        </p:nvSpPr>
        <p:spPr>
          <a:ln/>
        </p:spPr>
      </p:sp>
      <p:sp>
        <p:nvSpPr>
          <p:cNvPr id="8195" name="Notes Placeholder 2">
            <a:extLst>
              <a:ext uri="{FF2B5EF4-FFF2-40B4-BE49-F238E27FC236}">
                <a16:creationId xmlns:a16="http://schemas.microsoft.com/office/drawing/2014/main" id="{3A3B5760-8E49-4B44-9E02-2736A5D4F9E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panose="020B0604020202020204" pitchFamily="34" charset="0"/>
                <a:cs typeface="Arial" panose="020B0604020202020204" pitchFamily="34" charset="0"/>
              </a:rPr>
              <a:t>ADH; </a:t>
            </a:r>
            <a:r>
              <a:rPr lang="en-US" altLang="en-US">
                <a:latin typeface="Arial" panose="020B0604020202020204" pitchFamily="34" charset="0"/>
                <a:cs typeface="Arial" panose="020B0604020202020204" pitchFamily="34" charset="0"/>
              </a:rPr>
              <a:t>Alcohol dehydrogenase, </a:t>
            </a:r>
            <a:r>
              <a:rPr lang="en-US" altLang="en-US" b="1">
                <a:latin typeface="Arial" panose="020B0604020202020204" pitchFamily="34" charset="0"/>
                <a:cs typeface="Arial" panose="020B0604020202020204" pitchFamily="34" charset="0"/>
              </a:rPr>
              <a:t>ALDH; </a:t>
            </a:r>
            <a:r>
              <a:rPr lang="en-US" altLang="en-US">
                <a:latin typeface="Arial" panose="020B0604020202020204" pitchFamily="34" charset="0"/>
                <a:cs typeface="Arial" panose="020B0604020202020204" pitchFamily="34" charset="0"/>
              </a:rPr>
              <a:t>Aldehyde dehydrogenase </a:t>
            </a:r>
            <a:r>
              <a:rPr lang="en-US" altLang="en-US" b="1">
                <a:latin typeface="Arial" panose="020B0604020202020204" pitchFamily="34" charset="0"/>
                <a:cs typeface="Arial" panose="020B0604020202020204" pitchFamily="34" charset="0"/>
              </a:rPr>
              <a:t>. </a:t>
            </a:r>
            <a:r>
              <a:rPr lang="en-US" altLang="en-US" b="1">
                <a:latin typeface="Helvetica" panose="020B0604020202020204" pitchFamily="34" charset="0"/>
                <a:cs typeface="Arial" panose="020B0604020202020204" pitchFamily="34" charset="0"/>
              </a:rPr>
              <a:t>NAD</a:t>
            </a:r>
            <a:r>
              <a:rPr lang="en-US" altLang="en-US" b="1" baseline="30000">
                <a:latin typeface="Helvetica" panose="020B0604020202020204" pitchFamily="34" charset="0"/>
                <a:cs typeface="Arial" panose="020B0604020202020204" pitchFamily="34" charset="0"/>
              </a:rPr>
              <a:t>+</a:t>
            </a:r>
            <a:r>
              <a:rPr lang="en-US" altLang="en-US" b="1">
                <a:latin typeface="Helvetica" panose="020B0604020202020204" pitchFamily="34" charset="0"/>
                <a:cs typeface="Arial" panose="020B0604020202020204" pitchFamily="34" charset="0"/>
              </a:rPr>
              <a:t>/NADH</a:t>
            </a:r>
            <a:r>
              <a:rPr lang="en-US" altLang="en-US">
                <a:latin typeface="Helvetica" panose="020B0604020202020204" pitchFamily="34" charset="0"/>
                <a:cs typeface="Arial" panose="020B0604020202020204" pitchFamily="34" charset="0"/>
              </a:rPr>
              <a:t>: nicotinamide adenine dinucleotide</a:t>
            </a:r>
            <a:endParaRPr lang="en-US" altLang="en-US">
              <a:latin typeface="Arial" panose="020B0604020202020204" pitchFamily="34" charset="0"/>
              <a:cs typeface="Arial" panose="020B0604020202020204" pitchFamily="34" charset="0"/>
            </a:endParaRPr>
          </a:p>
        </p:txBody>
      </p:sp>
      <p:sp>
        <p:nvSpPr>
          <p:cNvPr id="8196" name="Slide Number Placeholder 3">
            <a:extLst>
              <a:ext uri="{FF2B5EF4-FFF2-40B4-BE49-F238E27FC236}">
                <a16:creationId xmlns:a16="http://schemas.microsoft.com/office/drawing/2014/main" id="{EE9C853B-DDCC-4DE6-93F8-1B39A242386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D03F195-BB3B-4AE9-B966-71D2D7FB6DF7}" type="slidenum">
              <a:rPr lang="ar-EG" altLang="en-US"/>
              <a:pPr algn="l">
                <a:spcBef>
                  <a:spcPct val="0"/>
                </a:spcBef>
              </a:pPr>
              <a:t>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FD794E1C-F0DD-4814-998F-F3A07D9659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33B91EB-4542-4F0F-BDEE-8AA5E9E911CF}" type="slidenum">
              <a:rPr lang="en-US" altLang="en-US"/>
              <a:pPr algn="l">
                <a:spcBef>
                  <a:spcPct val="0"/>
                </a:spcBef>
              </a:pPr>
              <a:t>5</a:t>
            </a:fld>
            <a:endParaRPr lang="en-US" altLang="en-US"/>
          </a:p>
        </p:txBody>
      </p:sp>
      <p:sp>
        <p:nvSpPr>
          <p:cNvPr id="10243" name="Rectangle 2">
            <a:extLst>
              <a:ext uri="{FF2B5EF4-FFF2-40B4-BE49-F238E27FC236}">
                <a16:creationId xmlns:a16="http://schemas.microsoft.com/office/drawing/2014/main" id="{6554FCFB-AA48-4AEA-B8B7-707B1BC4154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F44390F-BFC5-407B-94B4-14E82D2A71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2739EB62-5F84-4C46-8AE9-41104A8C04EA}"/>
              </a:ext>
            </a:extLst>
          </p:cNvPr>
          <p:cNvSpPr>
            <a:spLocks noGrp="1" noRot="1" noChangeAspect="1" noTextEdit="1"/>
          </p:cNvSpPr>
          <p:nvPr>
            <p:ph type="sldImg"/>
          </p:nvPr>
        </p:nvSpPr>
        <p:spPr>
          <a:ln/>
        </p:spPr>
      </p:sp>
      <p:sp>
        <p:nvSpPr>
          <p:cNvPr id="14339" name="Notes Placeholder 2">
            <a:extLst>
              <a:ext uri="{FF2B5EF4-FFF2-40B4-BE49-F238E27FC236}">
                <a16:creationId xmlns:a16="http://schemas.microsoft.com/office/drawing/2014/main" id="{576FAE03-DDE9-48E0-AD4D-096229661E2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latin typeface="Arial" panose="020B0604020202020204" pitchFamily="34" charset="0"/>
                <a:cs typeface="Arial" panose="020B0604020202020204" pitchFamily="34" charset="0"/>
              </a:rPr>
              <a:t>ADH; </a:t>
            </a:r>
            <a:r>
              <a:rPr lang="en-US" altLang="en-US">
                <a:latin typeface="Arial" panose="020B0604020202020204" pitchFamily="34" charset="0"/>
                <a:cs typeface="Arial" panose="020B0604020202020204" pitchFamily="34" charset="0"/>
              </a:rPr>
              <a:t>Alcohol dehydrogenase, </a:t>
            </a:r>
            <a:r>
              <a:rPr lang="en-US" altLang="en-US" b="1">
                <a:latin typeface="Arial" panose="020B0604020202020204" pitchFamily="34" charset="0"/>
                <a:cs typeface="Arial" panose="020B0604020202020204" pitchFamily="34" charset="0"/>
              </a:rPr>
              <a:t>ALDH; </a:t>
            </a:r>
            <a:r>
              <a:rPr lang="en-US" altLang="en-US">
                <a:latin typeface="Arial" panose="020B0604020202020204" pitchFamily="34" charset="0"/>
                <a:cs typeface="Arial" panose="020B0604020202020204" pitchFamily="34" charset="0"/>
              </a:rPr>
              <a:t>Aldehyde dehydrogenase </a:t>
            </a:r>
            <a:r>
              <a:rPr lang="en-US" altLang="en-US" b="1">
                <a:latin typeface="Arial" panose="020B0604020202020204" pitchFamily="34" charset="0"/>
                <a:cs typeface="Arial" panose="020B0604020202020204" pitchFamily="34" charset="0"/>
              </a:rPr>
              <a:t>. </a:t>
            </a:r>
            <a:r>
              <a:rPr lang="en-US" altLang="en-US" b="1">
                <a:latin typeface="Helvetica" panose="020B0604020202020204" pitchFamily="34" charset="0"/>
                <a:cs typeface="Arial" panose="020B0604020202020204" pitchFamily="34" charset="0"/>
              </a:rPr>
              <a:t>NAD</a:t>
            </a:r>
            <a:r>
              <a:rPr lang="en-US" altLang="en-US" b="1" baseline="30000">
                <a:latin typeface="Helvetica" panose="020B0604020202020204" pitchFamily="34" charset="0"/>
                <a:cs typeface="Arial" panose="020B0604020202020204" pitchFamily="34" charset="0"/>
              </a:rPr>
              <a:t>+</a:t>
            </a:r>
            <a:r>
              <a:rPr lang="en-US" altLang="en-US" b="1">
                <a:latin typeface="Helvetica" panose="020B0604020202020204" pitchFamily="34" charset="0"/>
                <a:cs typeface="Arial" panose="020B0604020202020204" pitchFamily="34" charset="0"/>
              </a:rPr>
              <a:t>/NADH</a:t>
            </a:r>
            <a:r>
              <a:rPr lang="en-US" altLang="en-US">
                <a:latin typeface="Helvetica" panose="020B0604020202020204" pitchFamily="34" charset="0"/>
                <a:cs typeface="Arial" panose="020B0604020202020204" pitchFamily="34" charset="0"/>
              </a:rPr>
              <a:t>: nicotinamide adenine dinucleotide</a:t>
            </a:r>
            <a:endParaRPr lang="en-US" altLang="en-US">
              <a:latin typeface="Arial" panose="020B0604020202020204" pitchFamily="34" charset="0"/>
              <a:cs typeface="Arial" panose="020B0604020202020204" pitchFamily="34" charset="0"/>
            </a:endParaRPr>
          </a:p>
        </p:txBody>
      </p:sp>
      <p:sp>
        <p:nvSpPr>
          <p:cNvPr id="14340" name="Slide Number Placeholder 3">
            <a:extLst>
              <a:ext uri="{FF2B5EF4-FFF2-40B4-BE49-F238E27FC236}">
                <a16:creationId xmlns:a16="http://schemas.microsoft.com/office/drawing/2014/main" id="{907A0F35-85A2-42BF-94CB-A3EDA0707FA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CE048A4-CDD5-46EE-A5FB-181255C00A82}" type="slidenum">
              <a:rPr lang="ar-EG" altLang="en-US"/>
              <a:pPr algn="l">
                <a:spcBef>
                  <a:spcPct val="0"/>
                </a:spcBef>
              </a:pPr>
              <a:t>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A285A9BE-AF01-4FFF-AB2F-5C637058CE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C89F5341-607E-48FC-A493-ED62B4E50096}" type="slidenum">
              <a:rPr lang="en-US" altLang="en-US"/>
              <a:pPr algn="l">
                <a:spcBef>
                  <a:spcPct val="0"/>
                </a:spcBef>
              </a:pPr>
              <a:t>7</a:t>
            </a:fld>
            <a:endParaRPr lang="en-US" altLang="en-US"/>
          </a:p>
        </p:txBody>
      </p:sp>
      <p:sp>
        <p:nvSpPr>
          <p:cNvPr id="16387" name="Rectangle 1026">
            <a:extLst>
              <a:ext uri="{FF2B5EF4-FFF2-40B4-BE49-F238E27FC236}">
                <a16:creationId xmlns:a16="http://schemas.microsoft.com/office/drawing/2014/main" id="{AD3FB7F3-FDF0-4CC0-B026-F483130E6B54}"/>
              </a:ext>
            </a:extLst>
          </p:cNvPr>
          <p:cNvSpPr>
            <a:spLocks noGrp="1" noRot="1" noChangeAspect="1" noChangeArrowheads="1" noTextEdit="1"/>
          </p:cNvSpPr>
          <p:nvPr>
            <p:ph type="sldImg"/>
          </p:nvPr>
        </p:nvSpPr>
        <p:spPr>
          <a:ln/>
        </p:spPr>
      </p:sp>
      <p:sp>
        <p:nvSpPr>
          <p:cNvPr id="16388" name="Rectangle 1027">
            <a:extLst>
              <a:ext uri="{FF2B5EF4-FFF2-40B4-BE49-F238E27FC236}">
                <a16:creationId xmlns:a16="http://schemas.microsoft.com/office/drawing/2014/main" id="{E8224185-5D80-453F-B87C-CB9D1C2F63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cs typeface="Arial" panose="020B0604020202020204" pitchFamily="34" charset="0"/>
              </a:rPr>
              <a:t>Genetic Variation in alcohol metabolizing enzymes: ALDH</a:t>
            </a:r>
          </a:p>
          <a:p>
            <a:r>
              <a:rPr lang="en-US" altLang="en-US">
                <a:latin typeface="Arial" panose="020B0604020202020204" pitchFamily="34" charset="0"/>
                <a:cs typeface="Arial" panose="020B0604020202020204" pitchFamily="34" charset="0"/>
              </a:rPr>
              <a:t>Polymorphism also occurs at the aldehyde dehydrogenase resulting in a variant allele - ALDH2*2. Its possessed by 50% of Asian populations (including Chinese, Japanese, Taiwanese, Korean). This results in an isozyme with a decreased elimination of acetaldehyde and consequently a characteristic flushing response to alcohol, along with nausea, headache and other unpleasant experiences. This makes the alcohol very aversive to these individuals and may protect them from becoming alcoholic. In fact, the prevalence of alcohol problems is almost zero in persons with the ALDH2*2 allele.</a:t>
            </a:r>
          </a:p>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343B64AA-8044-484E-A53A-A4EE0CECB1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17B9A031-4FE9-4FEC-AD6B-35EB4A693D65}" type="slidenum">
              <a:rPr lang="en-US" altLang="en-US"/>
              <a:pPr algn="l">
                <a:spcBef>
                  <a:spcPct val="0"/>
                </a:spcBef>
              </a:pPr>
              <a:t>15</a:t>
            </a:fld>
            <a:endParaRPr lang="en-US" altLang="en-US"/>
          </a:p>
        </p:txBody>
      </p:sp>
      <p:sp>
        <p:nvSpPr>
          <p:cNvPr id="25603" name="Rectangle 2">
            <a:extLst>
              <a:ext uri="{FF2B5EF4-FFF2-40B4-BE49-F238E27FC236}">
                <a16:creationId xmlns:a16="http://schemas.microsoft.com/office/drawing/2014/main" id="{C668EDDF-2CA0-4AE0-81C5-8E271DE4B09C}"/>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CB76BF76-D14E-414B-AA61-6A25B9731F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49AEF43-DE50-42AE-94BE-BC5746B9923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FCD2769-4C7F-4EAC-8F30-839EE811684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CD60282-22D5-4D6C-8179-9F52399D9222}"/>
              </a:ext>
            </a:extLst>
          </p:cNvPr>
          <p:cNvSpPr>
            <a:spLocks noGrp="1"/>
          </p:cNvSpPr>
          <p:nvPr>
            <p:ph type="sldNum" sz="quarter" idx="12"/>
          </p:nvPr>
        </p:nvSpPr>
        <p:spPr/>
        <p:txBody>
          <a:bodyPr/>
          <a:lstStyle>
            <a:lvl1pPr>
              <a:defRPr/>
            </a:lvl1pPr>
          </a:lstStyle>
          <a:p>
            <a:fld id="{B5A02AE1-06A2-4A0D-8858-BE209F8FE022}" type="slidenum">
              <a:rPr lang="ar-SA" altLang="en-US"/>
              <a:pPr/>
              <a:t>‹#›</a:t>
            </a:fld>
            <a:endParaRPr lang="en-US" altLang="en-US"/>
          </a:p>
        </p:txBody>
      </p:sp>
    </p:spTree>
    <p:extLst>
      <p:ext uri="{BB962C8B-B14F-4D97-AF65-F5344CB8AC3E}">
        <p14:creationId xmlns:p14="http://schemas.microsoft.com/office/powerpoint/2010/main" val="97939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8DEE0D-0654-4618-B6BF-81B5EF776C7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7F192BA-8CEC-4444-B2B5-49CA8185B2B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009C35F-5C9B-4EF1-87AB-68FBA4904BD4}"/>
              </a:ext>
            </a:extLst>
          </p:cNvPr>
          <p:cNvSpPr>
            <a:spLocks noGrp="1"/>
          </p:cNvSpPr>
          <p:nvPr>
            <p:ph type="sldNum" sz="quarter" idx="12"/>
          </p:nvPr>
        </p:nvSpPr>
        <p:spPr/>
        <p:txBody>
          <a:bodyPr/>
          <a:lstStyle>
            <a:lvl1pPr>
              <a:defRPr/>
            </a:lvl1pPr>
          </a:lstStyle>
          <a:p>
            <a:fld id="{CF7E8AF5-E60A-4F95-8139-51B295D715E7}" type="slidenum">
              <a:rPr lang="ar-SA" altLang="en-US"/>
              <a:pPr/>
              <a:t>‹#›</a:t>
            </a:fld>
            <a:endParaRPr lang="en-US" altLang="en-US"/>
          </a:p>
        </p:txBody>
      </p:sp>
    </p:spTree>
    <p:extLst>
      <p:ext uri="{BB962C8B-B14F-4D97-AF65-F5344CB8AC3E}">
        <p14:creationId xmlns:p14="http://schemas.microsoft.com/office/powerpoint/2010/main" val="398254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0989E7-5DAB-41A2-825E-CBD9D667AC9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68F7D4-9899-4AB9-9896-2C3256ED1D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EB8CF68-3AE3-4581-B4FF-6D84F3457162}"/>
              </a:ext>
            </a:extLst>
          </p:cNvPr>
          <p:cNvSpPr>
            <a:spLocks noGrp="1"/>
          </p:cNvSpPr>
          <p:nvPr>
            <p:ph type="sldNum" sz="quarter" idx="12"/>
          </p:nvPr>
        </p:nvSpPr>
        <p:spPr/>
        <p:txBody>
          <a:bodyPr/>
          <a:lstStyle>
            <a:lvl1pPr>
              <a:defRPr/>
            </a:lvl1pPr>
          </a:lstStyle>
          <a:p>
            <a:fld id="{F6CEE6A8-8B8E-4FDB-BEBA-D6EBA6E2C30B}" type="slidenum">
              <a:rPr lang="ar-SA" altLang="en-US"/>
              <a:pPr/>
              <a:t>‹#›</a:t>
            </a:fld>
            <a:endParaRPr lang="en-US" altLang="en-US"/>
          </a:p>
        </p:txBody>
      </p:sp>
    </p:spTree>
    <p:extLst>
      <p:ext uri="{BB962C8B-B14F-4D97-AF65-F5344CB8AC3E}">
        <p14:creationId xmlns:p14="http://schemas.microsoft.com/office/powerpoint/2010/main" val="193706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6F2722-7100-481E-895F-161DCC79A28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7AFFDC4-0EB6-4906-8CBE-C42A5A89869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85488A4-DB2D-4890-8908-112FB07A100E}"/>
              </a:ext>
            </a:extLst>
          </p:cNvPr>
          <p:cNvSpPr>
            <a:spLocks noGrp="1"/>
          </p:cNvSpPr>
          <p:nvPr>
            <p:ph type="sldNum" sz="quarter" idx="12"/>
          </p:nvPr>
        </p:nvSpPr>
        <p:spPr/>
        <p:txBody>
          <a:bodyPr/>
          <a:lstStyle>
            <a:lvl1pPr>
              <a:defRPr/>
            </a:lvl1pPr>
          </a:lstStyle>
          <a:p>
            <a:fld id="{CD6C6DD9-8792-49F6-8565-B781C61060B2}" type="slidenum">
              <a:rPr lang="ar-SA" altLang="en-US"/>
              <a:pPr/>
              <a:t>‹#›</a:t>
            </a:fld>
            <a:endParaRPr lang="en-US" altLang="en-US"/>
          </a:p>
        </p:txBody>
      </p:sp>
    </p:spTree>
    <p:extLst>
      <p:ext uri="{BB962C8B-B14F-4D97-AF65-F5344CB8AC3E}">
        <p14:creationId xmlns:p14="http://schemas.microsoft.com/office/powerpoint/2010/main" val="348022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02560B-81AD-45A1-8213-2A49104125B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2B3C343-81C7-4BCF-8773-F3B958EC0A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F225309-D9BC-4933-AB45-E6AB9428563D}"/>
              </a:ext>
            </a:extLst>
          </p:cNvPr>
          <p:cNvSpPr>
            <a:spLocks noGrp="1"/>
          </p:cNvSpPr>
          <p:nvPr>
            <p:ph type="sldNum" sz="quarter" idx="12"/>
          </p:nvPr>
        </p:nvSpPr>
        <p:spPr/>
        <p:txBody>
          <a:bodyPr/>
          <a:lstStyle>
            <a:lvl1pPr>
              <a:defRPr/>
            </a:lvl1pPr>
          </a:lstStyle>
          <a:p>
            <a:fld id="{AF817AE7-A53C-454A-9CC9-361CFCBB3491}" type="slidenum">
              <a:rPr lang="ar-SA" altLang="en-US"/>
              <a:pPr/>
              <a:t>‹#›</a:t>
            </a:fld>
            <a:endParaRPr lang="en-US" altLang="en-US"/>
          </a:p>
        </p:txBody>
      </p:sp>
    </p:spTree>
    <p:extLst>
      <p:ext uri="{BB962C8B-B14F-4D97-AF65-F5344CB8AC3E}">
        <p14:creationId xmlns:p14="http://schemas.microsoft.com/office/powerpoint/2010/main" val="272020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91DF9A2-7383-49AF-88B2-3B6775A7147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E70208E-7E56-4585-877A-8500D0A514D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2E82B7C-BC4E-4B9F-821D-1816F6BD01BB}"/>
              </a:ext>
            </a:extLst>
          </p:cNvPr>
          <p:cNvSpPr>
            <a:spLocks noGrp="1"/>
          </p:cNvSpPr>
          <p:nvPr>
            <p:ph type="sldNum" sz="quarter" idx="12"/>
          </p:nvPr>
        </p:nvSpPr>
        <p:spPr/>
        <p:txBody>
          <a:bodyPr/>
          <a:lstStyle>
            <a:lvl1pPr>
              <a:defRPr/>
            </a:lvl1pPr>
          </a:lstStyle>
          <a:p>
            <a:fld id="{407B97C3-0AA8-4A2E-BB0E-41D6E84E779A}" type="slidenum">
              <a:rPr lang="ar-SA" altLang="en-US"/>
              <a:pPr/>
              <a:t>‹#›</a:t>
            </a:fld>
            <a:endParaRPr lang="en-US" altLang="en-US"/>
          </a:p>
        </p:txBody>
      </p:sp>
    </p:spTree>
    <p:extLst>
      <p:ext uri="{BB962C8B-B14F-4D97-AF65-F5344CB8AC3E}">
        <p14:creationId xmlns:p14="http://schemas.microsoft.com/office/powerpoint/2010/main" val="2780916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11E598D-B965-4A7E-8476-723284ED65C3}"/>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5014F3EE-46F0-4560-A808-CFDCE68602F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D07BF29-D708-4170-BA24-F0AB736EC0CE}"/>
              </a:ext>
            </a:extLst>
          </p:cNvPr>
          <p:cNvSpPr>
            <a:spLocks noGrp="1"/>
          </p:cNvSpPr>
          <p:nvPr>
            <p:ph type="sldNum" sz="quarter" idx="12"/>
          </p:nvPr>
        </p:nvSpPr>
        <p:spPr/>
        <p:txBody>
          <a:bodyPr/>
          <a:lstStyle>
            <a:lvl1pPr>
              <a:defRPr/>
            </a:lvl1pPr>
          </a:lstStyle>
          <a:p>
            <a:fld id="{6026A929-0815-4534-A129-E85B367AD419}" type="slidenum">
              <a:rPr lang="ar-SA" altLang="en-US"/>
              <a:pPr/>
              <a:t>‹#›</a:t>
            </a:fld>
            <a:endParaRPr lang="en-US" altLang="en-US"/>
          </a:p>
        </p:txBody>
      </p:sp>
    </p:spTree>
    <p:extLst>
      <p:ext uri="{BB962C8B-B14F-4D97-AF65-F5344CB8AC3E}">
        <p14:creationId xmlns:p14="http://schemas.microsoft.com/office/powerpoint/2010/main" val="32236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DC861FD-B225-496C-9DAD-641694E328E9}"/>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9023389-9312-4573-9006-9B989910B86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D79545B-42F1-4F2C-AB76-821AA15050AD}"/>
              </a:ext>
            </a:extLst>
          </p:cNvPr>
          <p:cNvSpPr>
            <a:spLocks noGrp="1"/>
          </p:cNvSpPr>
          <p:nvPr>
            <p:ph type="sldNum" sz="quarter" idx="12"/>
          </p:nvPr>
        </p:nvSpPr>
        <p:spPr/>
        <p:txBody>
          <a:bodyPr/>
          <a:lstStyle>
            <a:lvl1pPr>
              <a:defRPr/>
            </a:lvl1pPr>
          </a:lstStyle>
          <a:p>
            <a:fld id="{3DFA9EFE-2108-4DB8-BC83-1878123EDC1C}" type="slidenum">
              <a:rPr lang="ar-SA" altLang="en-US"/>
              <a:pPr/>
              <a:t>‹#›</a:t>
            </a:fld>
            <a:endParaRPr lang="en-US" altLang="en-US"/>
          </a:p>
        </p:txBody>
      </p:sp>
    </p:spTree>
    <p:extLst>
      <p:ext uri="{BB962C8B-B14F-4D97-AF65-F5344CB8AC3E}">
        <p14:creationId xmlns:p14="http://schemas.microsoft.com/office/powerpoint/2010/main" val="313419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7442DE6-3263-4B8E-AE36-09B14EC34DF4}"/>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2ED8EBCD-4D6D-4F18-889B-536A1DFE5EB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1D17235-E68A-4AE4-80FD-CDC95F421C60}"/>
              </a:ext>
            </a:extLst>
          </p:cNvPr>
          <p:cNvSpPr>
            <a:spLocks noGrp="1"/>
          </p:cNvSpPr>
          <p:nvPr>
            <p:ph type="sldNum" sz="quarter" idx="12"/>
          </p:nvPr>
        </p:nvSpPr>
        <p:spPr/>
        <p:txBody>
          <a:bodyPr/>
          <a:lstStyle>
            <a:lvl1pPr>
              <a:defRPr/>
            </a:lvl1pPr>
          </a:lstStyle>
          <a:p>
            <a:fld id="{0527C9D2-3E2B-4581-A8A9-A7470E1B800B}" type="slidenum">
              <a:rPr lang="ar-SA" altLang="en-US"/>
              <a:pPr/>
              <a:t>‹#›</a:t>
            </a:fld>
            <a:endParaRPr lang="en-US" altLang="en-US"/>
          </a:p>
        </p:txBody>
      </p:sp>
    </p:spTree>
    <p:extLst>
      <p:ext uri="{BB962C8B-B14F-4D97-AF65-F5344CB8AC3E}">
        <p14:creationId xmlns:p14="http://schemas.microsoft.com/office/powerpoint/2010/main" val="2957842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CFAD9B3-5AEC-4DC4-B38D-DE614F209FC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6BC5E1E-3EE9-43B8-843F-B6284B603BC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E676C6-DA05-4009-B0EB-AAE70DEA3B02}"/>
              </a:ext>
            </a:extLst>
          </p:cNvPr>
          <p:cNvSpPr>
            <a:spLocks noGrp="1"/>
          </p:cNvSpPr>
          <p:nvPr>
            <p:ph type="sldNum" sz="quarter" idx="12"/>
          </p:nvPr>
        </p:nvSpPr>
        <p:spPr/>
        <p:txBody>
          <a:bodyPr/>
          <a:lstStyle>
            <a:lvl1pPr>
              <a:defRPr/>
            </a:lvl1pPr>
          </a:lstStyle>
          <a:p>
            <a:fld id="{175CEDF5-0229-4803-8A8A-7F974756BB0A}" type="slidenum">
              <a:rPr lang="ar-SA" altLang="en-US"/>
              <a:pPr/>
              <a:t>‹#›</a:t>
            </a:fld>
            <a:endParaRPr lang="en-US" altLang="en-US"/>
          </a:p>
        </p:txBody>
      </p:sp>
    </p:spTree>
    <p:extLst>
      <p:ext uri="{BB962C8B-B14F-4D97-AF65-F5344CB8AC3E}">
        <p14:creationId xmlns:p14="http://schemas.microsoft.com/office/powerpoint/2010/main" val="2216631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B3C034C-89B9-400C-9D29-7B808D2EE2D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4F3AF93-8B86-4DBF-9858-E7B6AB65BC6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E51100A-D715-440C-9843-C1A8AC5D6337}"/>
              </a:ext>
            </a:extLst>
          </p:cNvPr>
          <p:cNvSpPr>
            <a:spLocks noGrp="1"/>
          </p:cNvSpPr>
          <p:nvPr>
            <p:ph type="sldNum" sz="quarter" idx="12"/>
          </p:nvPr>
        </p:nvSpPr>
        <p:spPr/>
        <p:txBody>
          <a:bodyPr/>
          <a:lstStyle>
            <a:lvl1pPr>
              <a:defRPr/>
            </a:lvl1pPr>
          </a:lstStyle>
          <a:p>
            <a:fld id="{64AA5891-F671-4CB4-9EE6-AAC6239F857F}" type="slidenum">
              <a:rPr lang="ar-SA" altLang="en-US"/>
              <a:pPr/>
              <a:t>‹#›</a:t>
            </a:fld>
            <a:endParaRPr lang="en-US" altLang="en-US"/>
          </a:p>
        </p:txBody>
      </p:sp>
    </p:spTree>
    <p:extLst>
      <p:ext uri="{BB962C8B-B14F-4D97-AF65-F5344CB8AC3E}">
        <p14:creationId xmlns:p14="http://schemas.microsoft.com/office/powerpoint/2010/main" val="915020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CCDD47F-1A2E-4C0E-B5E2-A9F5B3D1D2D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1C71807-728A-4C5C-B242-E1DECE3EA15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B9F97EE-60E7-4781-973F-17E020DD3483}"/>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1" eaLnBrk="1" hangingPunct="1">
              <a:defRPr sz="1200">
                <a:solidFill>
                  <a:schemeClr val="tx1">
                    <a:tint val="75000"/>
                  </a:schemeClr>
                </a:solidFill>
                <a:latin typeface="Arial" charset="0"/>
                <a:cs typeface="Arial" charset="0"/>
              </a:defRPr>
            </a:lvl1pPr>
          </a:lstStyle>
          <a:p>
            <a:pPr>
              <a:defRPr/>
            </a:pPr>
            <a:endParaRPr lang="en-US"/>
          </a:p>
        </p:txBody>
      </p:sp>
      <p:sp>
        <p:nvSpPr>
          <p:cNvPr id="5" name="Footer Placeholder 4">
            <a:extLst>
              <a:ext uri="{FF2B5EF4-FFF2-40B4-BE49-F238E27FC236}">
                <a16:creationId xmlns:a16="http://schemas.microsoft.com/office/drawing/2014/main" id="{E95DE74D-CE40-43FF-9297-3A883B59F3A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1"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2B8E0FA7-5CFB-4A2F-BC1D-B7CFDD0C752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rtl="1" eaLnBrk="1" hangingPunct="1">
              <a:defRPr sz="1200">
                <a:solidFill>
                  <a:srgbClr val="898989"/>
                </a:solidFill>
              </a:defRPr>
            </a:lvl1pPr>
          </a:lstStyle>
          <a:p>
            <a:fld id="{016763CE-DACD-4CC7-BAC0-EC38C15DDEF2}"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0"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0"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0"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0" fontAlgn="base">
        <a:spcBef>
          <a:spcPct val="0"/>
        </a:spcBef>
        <a:spcAft>
          <a:spcPct val="0"/>
        </a:spcAft>
        <a:defRPr sz="4400">
          <a:solidFill>
            <a:schemeClr val="tx1"/>
          </a:solidFill>
          <a:latin typeface="Calibri" pitchFamily="34" charset="0"/>
          <a:cs typeface="Times New Roman" pitchFamily="18" charset="0"/>
        </a:defRPr>
      </a:lvl6pPr>
      <a:lvl7pPr marL="914400" algn="ctr" rtl="0" fontAlgn="base">
        <a:spcBef>
          <a:spcPct val="0"/>
        </a:spcBef>
        <a:spcAft>
          <a:spcPct val="0"/>
        </a:spcAft>
        <a:defRPr sz="4400">
          <a:solidFill>
            <a:schemeClr val="tx1"/>
          </a:solidFill>
          <a:latin typeface="Calibri" pitchFamily="34" charset="0"/>
          <a:cs typeface="Times New Roman" pitchFamily="18" charset="0"/>
        </a:defRPr>
      </a:lvl7pPr>
      <a:lvl8pPr marL="1371600" algn="ctr" rtl="0" fontAlgn="base">
        <a:spcBef>
          <a:spcPct val="0"/>
        </a:spcBef>
        <a:spcAft>
          <a:spcPct val="0"/>
        </a:spcAft>
        <a:defRPr sz="4400">
          <a:solidFill>
            <a:schemeClr val="tx1"/>
          </a:solidFill>
          <a:latin typeface="Calibri" pitchFamily="34" charset="0"/>
          <a:cs typeface="Times New Roman" pitchFamily="18" charset="0"/>
        </a:defRPr>
      </a:lvl8pPr>
      <a:lvl9pPr marL="1828800" algn="ctr" rtl="0"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7/72/Photo_of_baby_with_FAS.jp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6515FF8-F653-499A-B2AE-E2547F44D822}"/>
              </a:ext>
            </a:extLst>
          </p:cNvPr>
          <p:cNvSpPr>
            <a:spLocks noGrp="1" noChangeArrowheads="1"/>
          </p:cNvSpPr>
          <p:nvPr>
            <p:ph type="ctrTitle"/>
          </p:nvPr>
        </p:nvSpPr>
        <p:spPr>
          <a:xfrm>
            <a:off x="838200" y="1295400"/>
            <a:ext cx="7772400" cy="1470025"/>
          </a:xfrm>
        </p:spPr>
        <p:txBody>
          <a:bodyPr/>
          <a:lstStyle/>
          <a:p>
            <a:pPr eaLnBrk="1" hangingPunct="1"/>
            <a:r>
              <a:rPr lang="en-US" altLang="en-US" sz="5400">
                <a:cs typeface="Times New Roman" panose="02020603050405020304" pitchFamily="18" charset="0"/>
              </a:rPr>
              <a:t>Alcohol and the brain</a:t>
            </a:r>
          </a:p>
        </p:txBody>
      </p:sp>
      <p:sp>
        <p:nvSpPr>
          <p:cNvPr id="4099" name="Rectangle 4">
            <a:extLst>
              <a:ext uri="{FF2B5EF4-FFF2-40B4-BE49-F238E27FC236}">
                <a16:creationId xmlns:a16="http://schemas.microsoft.com/office/drawing/2014/main" id="{01B7B7E0-FB6D-42E7-8BB9-36CB991FC492}"/>
              </a:ext>
            </a:extLst>
          </p:cNvPr>
          <p:cNvSpPr>
            <a:spLocks noGrp="1" noChangeArrowheads="1"/>
          </p:cNvSpPr>
          <p:nvPr>
            <p:ph type="subTitle" idx="1"/>
          </p:nvPr>
        </p:nvSpPr>
        <p:spPr>
          <a:xfrm>
            <a:off x="228600" y="3429000"/>
            <a:ext cx="8686800" cy="2209800"/>
          </a:xfrm>
          <a:noFill/>
        </p:spPr>
        <p:txBody>
          <a:bodyPr/>
          <a:lstStyle/>
          <a:p>
            <a:pPr eaLnBrk="1" hangingPunct="1"/>
            <a:r>
              <a:rPr lang="en-US" altLang="en-US" b="1">
                <a:solidFill>
                  <a:srgbClr val="0033CC"/>
                </a:solidFill>
                <a:latin typeface="Times New Roman" panose="02020603050405020304" pitchFamily="18" charset="0"/>
                <a:cs typeface="Times New Roman" panose="02020603050405020304" pitchFamily="18" charset="0"/>
              </a:rPr>
              <a:t>Prof. Hanan Hagar</a:t>
            </a:r>
          </a:p>
          <a:p>
            <a:pPr eaLnBrk="1" hangingPunct="1"/>
            <a:r>
              <a:rPr lang="en-US" altLang="en-US" b="1">
                <a:solidFill>
                  <a:srgbClr val="0033CC"/>
                </a:solidFill>
                <a:latin typeface="Times New Roman" panose="02020603050405020304" pitchFamily="18" charset="0"/>
                <a:cs typeface="Times New Roman" panose="02020603050405020304" pitchFamily="18" charset="0"/>
              </a:rPr>
              <a:t>Dr. Ishfaq Bukhari</a:t>
            </a:r>
          </a:p>
          <a:p>
            <a:pPr eaLnBrk="1" hangingPunct="1"/>
            <a:r>
              <a:rPr lang="en-US" altLang="en-US" b="1" i="1">
                <a:solidFill>
                  <a:srgbClr val="0033CC"/>
                </a:solidFill>
                <a:latin typeface="Times New Roman" panose="02020603050405020304" pitchFamily="18" charset="0"/>
                <a:cs typeface="Times New Roman" panose="02020603050405020304" pitchFamily="18" charset="0"/>
              </a:rPr>
              <a:t>Pharmacology Unit</a:t>
            </a:r>
          </a:p>
          <a:p>
            <a:pPr eaLnBrk="1" hangingPunct="1"/>
            <a:r>
              <a:rPr lang="en-US" altLang="en-US" b="1" i="1">
                <a:solidFill>
                  <a:srgbClr val="0033CC"/>
                </a:solidFill>
                <a:latin typeface="Times New Roman" panose="02020603050405020304" pitchFamily="18" charset="0"/>
                <a:cs typeface="Times New Roman" panose="02020603050405020304" pitchFamily="18" charset="0"/>
              </a:rPr>
              <a:t>College of Medicine</a:t>
            </a:r>
          </a:p>
          <a:p>
            <a:pPr eaLnBrk="1" hangingPunct="1"/>
            <a:r>
              <a:rPr lang="en-US" altLang="en-US" b="1" i="1">
                <a:solidFill>
                  <a:srgbClr val="0033CC"/>
                </a:solidFill>
                <a:latin typeface="Times New Roman" panose="02020603050405020304" pitchFamily="18" charset="0"/>
                <a:cs typeface="Times New Roman" panose="02020603050405020304" pitchFamily="18" charset="0"/>
              </a:rPr>
              <a:t>KSU</a:t>
            </a:r>
          </a:p>
        </p:txBody>
      </p:sp>
      <p:sp>
        <p:nvSpPr>
          <p:cNvPr id="4100" name="Slide Number Placeholder 5">
            <a:extLst>
              <a:ext uri="{FF2B5EF4-FFF2-40B4-BE49-F238E27FC236}">
                <a16:creationId xmlns:a16="http://schemas.microsoft.com/office/drawing/2014/main" id="{BC15A02B-633E-48E1-8922-D450B8CB99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A2F8A284-6144-464A-8472-9BB9172C2BE1}" type="slidenum">
              <a:rPr lang="ar-SA" altLang="en-US" sz="1200">
                <a:solidFill>
                  <a:srgbClr val="898989"/>
                </a:solidFill>
                <a:latin typeface="Arial" panose="020B0604020202020204" pitchFamily="34" charset="0"/>
              </a:rPr>
              <a:pPr>
                <a:spcBef>
                  <a:spcPct val="0"/>
                </a:spcBef>
                <a:buFontTx/>
                <a:buNone/>
              </a:pPr>
              <a:t>1</a:t>
            </a:fld>
            <a:endParaRPr lang="en-US" altLang="en-US" sz="1200">
              <a:solidFill>
                <a:srgbClr val="898989"/>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a:extLst>
              <a:ext uri="{FF2B5EF4-FFF2-40B4-BE49-F238E27FC236}">
                <a16:creationId xmlns:a16="http://schemas.microsoft.com/office/drawing/2014/main" id="{56E47EBD-B281-42D7-AAC5-71A16C970120}"/>
              </a:ext>
            </a:extLst>
          </p:cNvPr>
          <p:cNvSpPr>
            <a:spLocks noGrp="1"/>
          </p:cNvSpPr>
          <p:nvPr>
            <p:ph idx="1"/>
          </p:nvPr>
        </p:nvSpPr>
        <p:spPr>
          <a:xfrm>
            <a:off x="152400" y="228600"/>
            <a:ext cx="8839200" cy="6400800"/>
          </a:xfrm>
        </p:spPr>
        <p:txBody>
          <a:bodyPr/>
          <a:lstStyle/>
          <a:p>
            <a:pPr eaLnBrk="1" hangingPunct="1">
              <a:lnSpc>
                <a:spcPct val="120000"/>
              </a:lnSpc>
              <a:spcBef>
                <a:spcPct val="0"/>
              </a:spcBef>
              <a:buFontTx/>
              <a:buNone/>
            </a:pPr>
            <a:endParaRPr lang="en-US" altLang="en-US" sz="1100" b="1">
              <a:solidFill>
                <a:srgbClr val="0033CC"/>
              </a:solidFill>
              <a:latin typeface="Times New Roman" panose="02020603050405020304" pitchFamily="18" charset="0"/>
              <a:cs typeface="Times New Roman" panose="02020603050405020304" pitchFamily="18" charset="0"/>
            </a:endParaRPr>
          </a:p>
          <a:p>
            <a:pPr eaLnBrk="1" hangingPunct="1">
              <a:lnSpc>
                <a:spcPct val="120000"/>
              </a:lnSpc>
              <a:spcBef>
                <a:spcPct val="0"/>
              </a:spcBef>
              <a:buFontTx/>
              <a:buNone/>
            </a:pPr>
            <a:r>
              <a:rPr lang="en-US" altLang="en-US" b="1">
                <a:solidFill>
                  <a:srgbClr val="0033CC"/>
                </a:solidFill>
                <a:latin typeface="Times New Roman" panose="02020603050405020304" pitchFamily="18" charset="0"/>
                <a:cs typeface="Times New Roman" panose="02020603050405020304" pitchFamily="18" charset="0"/>
              </a:rPr>
              <a:t>Chronic alcohol leads to  </a:t>
            </a:r>
          </a:p>
          <a:p>
            <a:pPr eaLnBrk="1" hangingPunct="1">
              <a:lnSpc>
                <a:spcPct val="120000"/>
              </a:lnSpc>
              <a:spcBef>
                <a:spcPct val="0"/>
              </a:spcBef>
              <a:buFontTx/>
              <a:buNone/>
            </a:pPr>
            <a:r>
              <a:rPr lang="en-US" altLang="en-US" b="1">
                <a:solidFill>
                  <a:srgbClr val="FF0000"/>
                </a:solidFill>
                <a:latin typeface="Times New Roman" panose="02020603050405020304" pitchFamily="18" charset="0"/>
                <a:cs typeface="Times New Roman" panose="02020603050405020304" pitchFamily="18" charset="0"/>
              </a:rPr>
              <a:t>up-regulation of </a:t>
            </a:r>
            <a:r>
              <a:rPr lang="en-US" altLang="en-US">
                <a:solidFill>
                  <a:srgbClr val="FF0000"/>
                </a:solidFill>
                <a:latin typeface="Times New Roman" panose="02020603050405020304" pitchFamily="18" charset="0"/>
                <a:cs typeface="Times New Roman" panose="02020603050405020304" pitchFamily="18" charset="0"/>
              </a:rPr>
              <a:t>NMDA receptors </a:t>
            </a:r>
            <a:r>
              <a:rPr lang="en-US" altLang="en-US">
                <a:latin typeface="Times New Roman" panose="02020603050405020304" pitchFamily="18" charset="0"/>
                <a:cs typeface="Times New Roman" panose="02020603050405020304" pitchFamily="18" charset="0"/>
              </a:rPr>
              <a:t>&amp; voltage</a:t>
            </a:r>
          </a:p>
          <a:p>
            <a:pPr eaLnBrk="1" hangingPunct="1">
              <a:lnSpc>
                <a:spcPct val="120000"/>
              </a:lnSpc>
              <a:spcBef>
                <a:spcPct val="0"/>
              </a:spcBef>
              <a:buFontTx/>
              <a:buNone/>
            </a:pPr>
            <a:r>
              <a:rPr lang="en-US" altLang="en-US">
                <a:latin typeface="Times New Roman" panose="02020603050405020304" pitchFamily="18" charset="0"/>
                <a:cs typeface="Times New Roman" panose="02020603050405020304" pitchFamily="18" charset="0"/>
              </a:rPr>
              <a:t>sensitive Ca channels (Ca influx to nerve cells)</a:t>
            </a:r>
          </a:p>
          <a:p>
            <a:pPr eaLnBrk="1" hangingPunct="1">
              <a:lnSpc>
                <a:spcPct val="120000"/>
              </a:lnSpc>
              <a:spcBef>
                <a:spcPct val="0"/>
              </a:spcBef>
              <a:buFontTx/>
              <a:buNone/>
            </a:pPr>
            <a:r>
              <a:rPr lang="en-US" altLang="en-US">
                <a:latin typeface="Times New Roman" panose="02020603050405020304" pitchFamily="18" charset="0"/>
                <a:cs typeface="Times New Roman" panose="02020603050405020304" pitchFamily="18" charset="0"/>
              </a:rPr>
              <a:t>leading to alcohol tolerance &amp; withdrawal</a:t>
            </a:r>
          </a:p>
          <a:p>
            <a:pPr eaLnBrk="1" hangingPunct="1">
              <a:lnSpc>
                <a:spcPct val="120000"/>
              </a:lnSpc>
              <a:spcBef>
                <a:spcPct val="0"/>
              </a:spcBef>
              <a:buFontTx/>
              <a:buNone/>
            </a:pPr>
            <a:r>
              <a:rPr lang="en-US" altLang="en-US">
                <a:latin typeface="Times New Roman" panose="02020603050405020304" pitchFamily="18" charset="0"/>
                <a:cs typeface="Times New Roman" panose="02020603050405020304" pitchFamily="18" charset="0"/>
              </a:rPr>
              <a:t>symptoms</a:t>
            </a:r>
            <a:r>
              <a:rPr lang="en-US" altLang="en-US" b="1">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(tremors, exaggerated response &amp;</a:t>
            </a:r>
          </a:p>
          <a:p>
            <a:pPr eaLnBrk="1" hangingPunct="1">
              <a:lnSpc>
                <a:spcPct val="120000"/>
              </a:lnSpc>
              <a:spcBef>
                <a:spcPct val="0"/>
              </a:spcBef>
              <a:buFontTx/>
              <a:buNone/>
            </a:pPr>
            <a:r>
              <a:rPr lang="en-US" altLang="en-US">
                <a:latin typeface="Times New Roman" panose="02020603050405020304" pitchFamily="18" charset="0"/>
                <a:cs typeface="Times New Roman" panose="02020603050405020304" pitchFamily="18" charset="0"/>
              </a:rPr>
              <a:t>seizures).</a:t>
            </a:r>
          </a:p>
          <a:p>
            <a:pPr eaLnBrk="1" hangingPunct="1">
              <a:buFont typeface="Arial" panose="020B0604020202020204" pitchFamily="34" charset="0"/>
              <a:buNone/>
            </a:pPr>
            <a:endParaRPr lang="en-US" altLang="en-US">
              <a:latin typeface="Times New Roman" panose="02020603050405020304" pitchFamily="18" charset="0"/>
              <a:cs typeface="Times New Roman" panose="02020603050405020304" pitchFamily="18" charset="0"/>
            </a:endParaRPr>
          </a:p>
        </p:txBody>
      </p:sp>
      <p:sp>
        <p:nvSpPr>
          <p:cNvPr id="19459" name="Slide Number Placeholder 3">
            <a:extLst>
              <a:ext uri="{FF2B5EF4-FFF2-40B4-BE49-F238E27FC236}">
                <a16:creationId xmlns:a16="http://schemas.microsoft.com/office/drawing/2014/main" id="{11A5FF22-ED19-4CAF-90B4-D1C302307A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4C49805A-5FC1-4CE0-8C6E-F70F0189EDF0}" type="slidenum">
              <a:rPr lang="ar-SA" altLang="en-US" sz="1200">
                <a:solidFill>
                  <a:srgbClr val="898989"/>
                </a:solidFill>
                <a:latin typeface="Arial" panose="020B0604020202020204" pitchFamily="34" charset="0"/>
              </a:rPr>
              <a:pPr>
                <a:spcBef>
                  <a:spcPct val="0"/>
                </a:spcBef>
                <a:buFontTx/>
                <a:buNone/>
              </a:pPr>
              <a:t>10</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290">
                                            <p:txEl>
                                              <p:pRg st="2" end="2"/>
                                            </p:txEl>
                                          </p:spTgt>
                                        </p:tgtEl>
                                        <p:attrNameLst>
                                          <p:attrName>style.visibility</p:attrName>
                                        </p:attrNameLst>
                                      </p:cBhvr>
                                      <p:to>
                                        <p:strVal val="visible"/>
                                      </p:to>
                                    </p:set>
                                    <p:anim calcmode="lin" valueType="num">
                                      <p:cBhvr additive="base">
                                        <p:cTn id="7" dur="500" fill="hold"/>
                                        <p:tgtEl>
                                          <p:spTgt spid="1229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290">
                                            <p:txEl>
                                              <p:pRg st="3" end="3"/>
                                            </p:txEl>
                                          </p:spTgt>
                                        </p:tgtEl>
                                        <p:attrNameLst>
                                          <p:attrName>style.visibility</p:attrName>
                                        </p:attrNameLst>
                                      </p:cBhvr>
                                      <p:to>
                                        <p:strVal val="visible"/>
                                      </p:to>
                                    </p:set>
                                    <p:anim calcmode="lin" valueType="num">
                                      <p:cBhvr additive="base">
                                        <p:cTn id="13" dur="500" fill="hold"/>
                                        <p:tgtEl>
                                          <p:spTgt spid="1229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290">
                                            <p:txEl>
                                              <p:pRg st="4" end="4"/>
                                            </p:txEl>
                                          </p:spTgt>
                                        </p:tgtEl>
                                        <p:attrNameLst>
                                          <p:attrName>style.visibility</p:attrName>
                                        </p:attrNameLst>
                                      </p:cBhvr>
                                      <p:to>
                                        <p:strVal val="visible"/>
                                      </p:to>
                                    </p:set>
                                    <p:anim calcmode="lin" valueType="num">
                                      <p:cBhvr additive="base">
                                        <p:cTn id="19" dur="500" fill="hold"/>
                                        <p:tgtEl>
                                          <p:spTgt spid="1229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90">
                                            <p:txEl>
                                              <p:pRg st="5" end="5"/>
                                            </p:txEl>
                                          </p:spTgt>
                                        </p:tgtEl>
                                        <p:attrNameLst>
                                          <p:attrName>style.visibility</p:attrName>
                                        </p:attrNameLst>
                                      </p:cBhvr>
                                      <p:to>
                                        <p:strVal val="visible"/>
                                      </p:to>
                                    </p:set>
                                    <p:anim calcmode="lin" valueType="num">
                                      <p:cBhvr additive="base">
                                        <p:cTn id="25" dur="500" fill="hold"/>
                                        <p:tgtEl>
                                          <p:spTgt spid="12290">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2290">
                                            <p:txEl>
                                              <p:pRg st="6" end="6"/>
                                            </p:txEl>
                                          </p:spTgt>
                                        </p:tgtEl>
                                        <p:attrNameLst>
                                          <p:attrName>style.visibility</p:attrName>
                                        </p:attrNameLst>
                                      </p:cBhvr>
                                      <p:to>
                                        <p:strVal val="visible"/>
                                      </p:to>
                                    </p:set>
                                    <p:anim calcmode="lin" valueType="num">
                                      <p:cBhvr additive="base">
                                        <p:cTn id="31" dur="500" fill="hold"/>
                                        <p:tgtEl>
                                          <p:spTgt spid="1229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88E9F63-E8F1-4DD1-A217-2DDDFAD47493}"/>
              </a:ext>
            </a:extLst>
          </p:cNvPr>
          <p:cNvSpPr>
            <a:spLocks noGrp="1" noChangeArrowheads="1"/>
          </p:cNvSpPr>
          <p:nvPr>
            <p:ph idx="4294967295"/>
          </p:nvPr>
        </p:nvSpPr>
        <p:spPr>
          <a:xfrm>
            <a:off x="76200" y="152400"/>
            <a:ext cx="8991600" cy="6629400"/>
          </a:xfrm>
        </p:spPr>
        <p:txBody>
          <a:bodyPr>
            <a:normAutofit/>
          </a:bodyPr>
          <a:lstStyle/>
          <a:p>
            <a:pPr eaLnBrk="1" hangingPunct="1">
              <a:spcBef>
                <a:spcPts val="0"/>
              </a:spcBef>
              <a:buClr>
                <a:srgbClr val="0033CC"/>
              </a:buClr>
              <a:buFont typeface="Arial" panose="020B0604020202020204" pitchFamily="34" charset="0"/>
              <a:buNone/>
              <a:defRPr/>
            </a:pPr>
            <a:r>
              <a:rPr lang="en-US" sz="3600" b="1" dirty="0">
                <a:solidFill>
                  <a:srgbClr val="0033CC"/>
                </a:solidFill>
                <a:latin typeface="Times New Roman" pitchFamily="18" charset="0"/>
                <a:cs typeface="Times New Roman" pitchFamily="18" charset="0"/>
              </a:rPr>
              <a:t>Acute actions of alcohol</a:t>
            </a:r>
            <a:r>
              <a:rPr lang="en-US" sz="3600" dirty="0">
                <a:latin typeface="Times New Roman" pitchFamily="18" charset="0"/>
                <a:cs typeface="Times New Roman" pitchFamily="18" charset="0"/>
              </a:rPr>
              <a:t>: </a:t>
            </a:r>
          </a:p>
          <a:p>
            <a:pPr marL="91440" eaLnBrk="1" hangingPunct="1">
              <a:spcBef>
                <a:spcPts val="0"/>
              </a:spcBef>
              <a:buClr>
                <a:srgbClr val="0033CC"/>
              </a:buClr>
              <a:buFont typeface="Arial" panose="020B0604020202020204" pitchFamily="34" charset="0"/>
              <a:buNone/>
              <a:defRPr/>
            </a:pPr>
            <a:endParaRPr lang="en-US" sz="1000" b="1" dirty="0">
              <a:latin typeface="Times New Roman" pitchFamily="18" charset="0"/>
              <a:cs typeface="Times New Roman" pitchFamily="18" charset="0"/>
            </a:endParaRPr>
          </a:p>
          <a:p>
            <a:pPr marL="91440" eaLnBrk="1" hangingPunct="1">
              <a:spcBef>
                <a:spcPts val="0"/>
              </a:spcBef>
              <a:buClr>
                <a:srgbClr val="0033CC"/>
              </a:buClr>
              <a:buFont typeface="Arial" panose="020B0604020202020204" pitchFamily="34" charset="0"/>
              <a:buNone/>
              <a:defRPr/>
            </a:pPr>
            <a:r>
              <a:rPr lang="en-US" b="1" dirty="0">
                <a:solidFill>
                  <a:srgbClr val="FF0000"/>
                </a:solidFill>
                <a:latin typeface="Times New Roman" pitchFamily="18" charset="0"/>
                <a:cs typeface="Times New Roman" pitchFamily="18" charset="0"/>
              </a:rPr>
              <a:t>In mild-moderate amounts</a:t>
            </a:r>
          </a:p>
          <a:p>
            <a:pPr marL="91440" eaLnBrk="1" hangingPunct="1">
              <a:spcBef>
                <a:spcPts val="0"/>
              </a:spcBef>
              <a:buClr>
                <a:srgbClr val="0033CC"/>
              </a:buClr>
              <a:buFont typeface="Arial" panose="020B0604020202020204" pitchFamily="34" charset="0"/>
              <a:buNone/>
              <a:defRPr/>
            </a:pPr>
            <a:r>
              <a:rPr lang="en-US" b="1" dirty="0">
                <a:latin typeface="Times New Roman" pitchFamily="18" charset="0"/>
                <a:cs typeface="Times New Roman" pitchFamily="18" charset="0"/>
              </a:rPr>
              <a:t>CNS depression </a:t>
            </a:r>
          </a:p>
          <a:p>
            <a:pPr marL="491490" lvl="2" eaLnBrk="1" hangingPunct="1">
              <a:spcBef>
                <a:spcPts val="0"/>
              </a:spcBef>
              <a:buClr>
                <a:srgbClr val="0033CC"/>
              </a:buClr>
              <a:buFont typeface="Wingdings" pitchFamily="2" charset="2"/>
              <a:buChar char="§"/>
              <a:defRPr/>
            </a:pPr>
            <a:r>
              <a:rPr lang="en-US" sz="2800" dirty="0">
                <a:latin typeface="Times New Roman" pitchFamily="18" charset="0"/>
                <a:cs typeface="Times New Roman" pitchFamily="18" charset="0"/>
              </a:rPr>
              <a:t>relieves anxiety, euphoria (feeling of well-being).</a:t>
            </a:r>
          </a:p>
          <a:p>
            <a:pPr marL="491490" lvl="2" eaLnBrk="1" hangingPunct="1">
              <a:spcBef>
                <a:spcPts val="0"/>
              </a:spcBef>
              <a:buClr>
                <a:srgbClr val="0033CC"/>
              </a:buClr>
              <a:buFont typeface="Wingdings" pitchFamily="2" charset="2"/>
              <a:buChar char="§"/>
              <a:defRPr/>
            </a:pPr>
            <a:r>
              <a:rPr lang="en-US" sz="2800" dirty="0">
                <a:latin typeface="Times New Roman" pitchFamily="18" charset="0"/>
                <a:cs typeface="Times New Roman" pitchFamily="18" charset="0"/>
              </a:rPr>
              <a:t>slurred speech, impaired judgment, ataxia</a:t>
            </a:r>
          </a:p>
          <a:p>
            <a:pPr marL="491490" lvl="2" eaLnBrk="1" hangingPunct="1">
              <a:spcBef>
                <a:spcPts val="0"/>
              </a:spcBef>
              <a:buClr>
                <a:srgbClr val="0033CC"/>
              </a:buClr>
              <a:buFont typeface="Wingdings" pitchFamily="2" charset="2"/>
              <a:buChar char="§"/>
              <a:defRPr/>
            </a:pPr>
            <a:r>
              <a:rPr lang="en-US" sz="2800" dirty="0">
                <a:latin typeface="Times New Roman" pitchFamily="18" charset="0"/>
                <a:cs typeface="Times New Roman" pitchFamily="18" charset="0"/>
              </a:rPr>
              <a:t>Sedation, hypnosis, loss of consciousness</a:t>
            </a:r>
          </a:p>
          <a:p>
            <a:pPr marL="491490" lvl="2" eaLnBrk="1" hangingPunct="1">
              <a:spcBef>
                <a:spcPts val="0"/>
              </a:spcBef>
              <a:buClr>
                <a:srgbClr val="0033CC"/>
              </a:buClr>
              <a:buFont typeface="Wingdings" pitchFamily="2" charset="2"/>
              <a:buChar char="§"/>
              <a:defRPr/>
            </a:pPr>
            <a:r>
              <a:rPr lang="en-US" sz="2800" b="1" dirty="0">
                <a:solidFill>
                  <a:srgbClr val="0033CC"/>
                </a:solidFill>
                <a:latin typeface="Times New Roman" pitchFamily="18" charset="0"/>
                <a:cs typeface="Times New Roman" pitchFamily="18" charset="0"/>
              </a:rPr>
              <a:t>In huge amounts</a:t>
            </a:r>
            <a:r>
              <a:rPr lang="en-US" sz="2800" dirty="0">
                <a:latin typeface="Times New Roman" pitchFamily="18" charset="0"/>
                <a:cs typeface="Times New Roman" pitchFamily="18" charset="0"/>
              </a:rPr>
              <a:t>,  severe CNS depression (respiratory depression, respiratory acidosis, pulmonary aspiration, coma.</a:t>
            </a:r>
          </a:p>
          <a:p>
            <a:pPr eaLnBrk="1" hangingPunct="1">
              <a:spcBef>
                <a:spcPts val="0"/>
              </a:spcBef>
              <a:buFont typeface="Arial" panose="020B0604020202020204" pitchFamily="34" charset="0"/>
              <a:buNone/>
              <a:defRPr/>
            </a:pPr>
            <a:endParaRPr lang="en-US" dirty="0">
              <a:latin typeface="Times New Roman" pitchFamily="18" charset="0"/>
              <a:cs typeface="Times New Roman" pitchFamily="18" charset="0"/>
            </a:endParaRPr>
          </a:p>
        </p:txBody>
      </p:sp>
      <p:sp>
        <p:nvSpPr>
          <p:cNvPr id="20483" name="Slide Number Placeholder 5">
            <a:extLst>
              <a:ext uri="{FF2B5EF4-FFF2-40B4-BE49-F238E27FC236}">
                <a16:creationId xmlns:a16="http://schemas.microsoft.com/office/drawing/2014/main" id="{5705EFE7-6F74-4CB8-B5EF-B1CC89D005E7}"/>
              </a:ext>
            </a:extLst>
          </p:cNvPr>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r" rtl="1" eaLnBrk="1" hangingPunct="1">
              <a:spcBef>
                <a:spcPct val="0"/>
              </a:spcBef>
              <a:buFontTx/>
              <a:buNone/>
            </a:pPr>
            <a:fld id="{2E8AE9DF-7974-4B28-8662-41889FAAB291}" type="slidenum">
              <a:rPr lang="ar-SA" altLang="en-US" sz="1200">
                <a:solidFill>
                  <a:srgbClr val="898989"/>
                </a:solidFill>
                <a:latin typeface="Arial" panose="020B0604020202020204" pitchFamily="34" charset="0"/>
              </a:rPr>
              <a:pPr algn="r" rtl="1" eaLnBrk="1" hangingPunct="1">
                <a:spcBef>
                  <a:spcPct val="0"/>
                </a:spcBef>
                <a:buFontTx/>
                <a:buNone/>
              </a:pPr>
              <a:t>11</a:t>
            </a:fld>
            <a:endParaRPr lang="en-US" altLang="en-US" sz="1200">
              <a:solidFill>
                <a:srgbClr val="898989"/>
              </a:solidFill>
              <a:latin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9CD7941-067D-44F9-BCE0-02F785AC4EF2}"/>
              </a:ext>
            </a:extLst>
          </p:cNvPr>
          <p:cNvSpPr>
            <a:spLocks noGrp="1" noChangeArrowheads="1"/>
          </p:cNvSpPr>
          <p:nvPr>
            <p:ph idx="1"/>
          </p:nvPr>
        </p:nvSpPr>
        <p:spPr>
          <a:xfrm>
            <a:off x="76200" y="152400"/>
            <a:ext cx="8991600" cy="6629400"/>
          </a:xfrm>
        </p:spPr>
        <p:txBody>
          <a:bodyPr/>
          <a:lstStyle/>
          <a:p>
            <a:pPr eaLnBrk="1" hangingPunct="1">
              <a:lnSpc>
                <a:spcPct val="90000"/>
              </a:lnSpc>
              <a:buClr>
                <a:srgbClr val="000000"/>
              </a:buClr>
              <a:buFont typeface="Wingdings 2" pitchFamily="18" charset="2"/>
              <a:buNone/>
              <a:defRPr/>
            </a:pPr>
            <a:r>
              <a:rPr lang="en-US" sz="3600" b="1" dirty="0">
                <a:solidFill>
                  <a:srgbClr val="0033CC"/>
                </a:solidFill>
                <a:latin typeface="Times New Roman" pitchFamily="18" charset="0"/>
                <a:cs typeface="Times New Roman" pitchFamily="18" charset="0"/>
              </a:rPr>
              <a:t>Acute actions of ethanol :</a:t>
            </a:r>
          </a:p>
          <a:p>
            <a:pPr eaLnBrk="1" hangingPunct="1">
              <a:spcBef>
                <a:spcPts val="0"/>
              </a:spcBef>
              <a:buFont typeface="Arial" charset="0"/>
              <a:buNone/>
              <a:defRPr/>
            </a:pPr>
            <a:endParaRPr lang="en-US" sz="800" b="1" dirty="0">
              <a:solidFill>
                <a:srgbClr val="FF0000"/>
              </a:solidFill>
              <a:latin typeface="Times New Roman" pitchFamily="18" charset="0"/>
              <a:cs typeface="Times New Roman" pitchFamily="18" charset="0"/>
            </a:endParaRPr>
          </a:p>
          <a:p>
            <a:pPr eaLnBrk="1" hangingPunct="1">
              <a:spcBef>
                <a:spcPts val="0"/>
              </a:spcBef>
              <a:buFont typeface="Arial" charset="0"/>
              <a:buNone/>
              <a:defRPr/>
            </a:pPr>
            <a:r>
              <a:rPr lang="en-US" b="1" dirty="0">
                <a:solidFill>
                  <a:srgbClr val="FF0000"/>
                </a:solidFill>
                <a:latin typeface="Times New Roman" pitchFamily="18" charset="0"/>
                <a:cs typeface="Times New Roman" pitchFamily="18" charset="0"/>
              </a:rPr>
              <a:t>In severe amounts</a:t>
            </a:r>
          </a:p>
          <a:p>
            <a:pPr eaLnBrk="1" hangingPunct="1">
              <a:spcBef>
                <a:spcPts val="0"/>
              </a:spcBef>
              <a:buFont typeface="Arial" charset="0"/>
              <a:buNone/>
              <a:defRPr/>
            </a:pPr>
            <a:endParaRPr lang="en-US" sz="1100" b="1" dirty="0">
              <a:solidFill>
                <a:srgbClr val="FF0000"/>
              </a:solidFill>
              <a:latin typeface="Times New Roman" pitchFamily="18" charset="0"/>
              <a:cs typeface="Times New Roman" pitchFamily="18" charset="0"/>
            </a:endParaRPr>
          </a:p>
          <a:p>
            <a:pPr marL="0" eaLnBrk="1" hangingPunct="1">
              <a:spcBef>
                <a:spcPts val="600"/>
              </a:spcBef>
              <a:buFont typeface="Wingdings" pitchFamily="2" charset="2"/>
              <a:buChar char="§"/>
              <a:defRPr/>
            </a:pPr>
            <a:r>
              <a:rPr lang="en-US" dirty="0">
                <a:latin typeface="Times New Roman" pitchFamily="18" charset="0"/>
                <a:cs typeface="Times New Roman" pitchFamily="18" charset="0"/>
              </a:rPr>
              <a:t>Severe CNS depression</a:t>
            </a:r>
          </a:p>
          <a:p>
            <a:pPr marL="0" eaLnBrk="1" hangingPunct="1">
              <a:spcBef>
                <a:spcPts val="600"/>
              </a:spcBef>
              <a:buFont typeface="Wingdings" pitchFamily="2" charset="2"/>
              <a:buChar char="§"/>
              <a:defRPr/>
            </a:pPr>
            <a:r>
              <a:rPr lang="en-US" dirty="0">
                <a:latin typeface="Times New Roman" pitchFamily="18" charset="0"/>
                <a:cs typeface="Times New Roman" pitchFamily="18" charset="0"/>
              </a:rPr>
              <a:t>Nausea, vomiting, aspiration of vomitus.</a:t>
            </a:r>
          </a:p>
          <a:p>
            <a:pPr marL="0" eaLnBrk="1" hangingPunct="1">
              <a:spcBef>
                <a:spcPts val="600"/>
              </a:spcBef>
              <a:buFont typeface="Wingdings" pitchFamily="2" charset="2"/>
              <a:buChar char="§"/>
              <a:defRPr/>
            </a:pPr>
            <a:r>
              <a:rPr lang="en-US" dirty="0">
                <a:latin typeface="Times New Roman" pitchFamily="18" charset="0"/>
                <a:cs typeface="Times New Roman" pitchFamily="18" charset="0"/>
              </a:rPr>
              <a:t>Respiratory depression.</a:t>
            </a:r>
          </a:p>
          <a:p>
            <a:pPr marL="0" eaLnBrk="1" hangingPunct="1">
              <a:spcBef>
                <a:spcPts val="600"/>
              </a:spcBef>
              <a:buFont typeface="Wingdings" pitchFamily="2" charset="2"/>
              <a:buChar char="§"/>
              <a:defRPr/>
            </a:pPr>
            <a:r>
              <a:rPr lang="en-US" dirty="0">
                <a:latin typeface="Times New Roman" pitchFamily="18" charset="0"/>
                <a:cs typeface="Times New Roman" pitchFamily="18" charset="0"/>
              </a:rPr>
              <a:t>CVS depression </a:t>
            </a:r>
          </a:p>
          <a:p>
            <a:pPr marL="0" eaLnBrk="1" hangingPunct="1">
              <a:spcBef>
                <a:spcPts val="600"/>
              </a:spcBef>
              <a:buFont typeface="Wingdings" pitchFamily="2" charset="2"/>
              <a:buChar char="§"/>
              <a:defRPr/>
            </a:pPr>
            <a:r>
              <a:rPr lang="en-US" dirty="0">
                <a:latin typeface="Times New Roman" pitchFamily="18" charset="0"/>
                <a:cs typeface="Times New Roman" pitchFamily="18" charset="0"/>
              </a:rPr>
              <a:t>Volume depletion</a:t>
            </a:r>
          </a:p>
          <a:p>
            <a:pPr marL="0" eaLnBrk="1" hangingPunct="1">
              <a:spcBef>
                <a:spcPts val="600"/>
              </a:spcBef>
              <a:buFont typeface="Wingdings" pitchFamily="2" charset="2"/>
              <a:buChar char="§"/>
              <a:defRPr/>
            </a:pPr>
            <a:r>
              <a:rPr lang="en-US" dirty="0">
                <a:latin typeface="Times New Roman" pitchFamily="18" charset="0"/>
                <a:cs typeface="Times New Roman" pitchFamily="18" charset="0"/>
              </a:rPr>
              <a:t>Hypotension</a:t>
            </a:r>
          </a:p>
          <a:p>
            <a:pPr marL="0" eaLnBrk="1" hangingPunct="1">
              <a:spcBef>
                <a:spcPts val="600"/>
              </a:spcBef>
              <a:buFont typeface="Wingdings" pitchFamily="2" charset="2"/>
              <a:buChar char="§"/>
              <a:defRPr/>
            </a:pPr>
            <a:r>
              <a:rPr lang="en-US" dirty="0">
                <a:latin typeface="Times New Roman" pitchFamily="18" charset="0"/>
                <a:cs typeface="Times New Roman" pitchFamily="18" charset="0"/>
              </a:rPr>
              <a:t>Hypothermia</a:t>
            </a:r>
          </a:p>
          <a:p>
            <a:pPr marL="0" eaLnBrk="1" hangingPunct="1">
              <a:spcBef>
                <a:spcPts val="600"/>
              </a:spcBef>
              <a:buFont typeface="Wingdings" pitchFamily="2" charset="2"/>
              <a:buChar char="§"/>
              <a:defRPr/>
            </a:pPr>
            <a:r>
              <a:rPr lang="en-US" dirty="0">
                <a:latin typeface="Times New Roman" pitchFamily="18" charset="0"/>
                <a:cs typeface="Times New Roman" pitchFamily="18" charset="0"/>
              </a:rPr>
              <a:t>Coma, death.</a:t>
            </a:r>
          </a:p>
          <a:p>
            <a:pPr marL="0" lvl="1" eaLnBrk="1" hangingPunct="1">
              <a:spcBef>
                <a:spcPct val="0"/>
              </a:spcBef>
              <a:buFont typeface="Arial" charset="0"/>
              <a:buNone/>
              <a:defRPr/>
            </a:pPr>
            <a:endParaRPr lang="en-US" dirty="0">
              <a:latin typeface="Times New Roman" pitchFamily="18" charset="0"/>
              <a:cs typeface="Times New Roman" pitchFamily="18" charset="0"/>
            </a:endParaRPr>
          </a:p>
        </p:txBody>
      </p:sp>
      <p:sp>
        <p:nvSpPr>
          <p:cNvPr id="21507" name="Slide Number Placeholder 5">
            <a:extLst>
              <a:ext uri="{FF2B5EF4-FFF2-40B4-BE49-F238E27FC236}">
                <a16:creationId xmlns:a16="http://schemas.microsoft.com/office/drawing/2014/main" id="{68BF7ECF-93F6-4EA0-AC39-03A7FC3BA48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D3F6E5A6-CFAF-4771-9354-40BC904DF508}" type="slidenum">
              <a:rPr lang="ar-SA" altLang="en-US" sz="1200">
                <a:solidFill>
                  <a:srgbClr val="898989"/>
                </a:solidFill>
                <a:latin typeface="Arial" panose="020B0604020202020204" pitchFamily="34" charset="0"/>
              </a:rPr>
              <a:pPr>
                <a:spcBef>
                  <a:spcPct val="0"/>
                </a:spcBef>
                <a:buFontTx/>
                <a:buNone/>
              </a:pPr>
              <a:t>12</a:t>
            </a:fld>
            <a:endParaRPr lang="en-US" altLang="en-US" sz="1200">
              <a:solidFill>
                <a:srgbClr val="898989"/>
              </a:solidFill>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169572E-CDD2-4BD5-82BA-2DF664391F7E}"/>
              </a:ext>
            </a:extLst>
          </p:cNvPr>
          <p:cNvSpPr>
            <a:spLocks noGrp="1" noChangeArrowheads="1"/>
          </p:cNvSpPr>
          <p:nvPr>
            <p:ph idx="1"/>
          </p:nvPr>
        </p:nvSpPr>
        <p:spPr>
          <a:xfrm>
            <a:off x="76200" y="152400"/>
            <a:ext cx="8991600" cy="6629400"/>
          </a:xfrm>
        </p:spPr>
        <p:txBody>
          <a:bodyPr/>
          <a:lstStyle/>
          <a:p>
            <a:pPr eaLnBrk="1" hangingPunct="1">
              <a:buClr>
                <a:srgbClr val="0033CC"/>
              </a:buClr>
              <a:buFont typeface="Arial" panose="020B0604020202020204" pitchFamily="34" charset="0"/>
              <a:buNone/>
            </a:pPr>
            <a:r>
              <a:rPr lang="en-US" altLang="en-US" b="1">
                <a:solidFill>
                  <a:srgbClr val="0033CC"/>
                </a:solidFill>
                <a:latin typeface="Times New Roman" panose="02020603050405020304" pitchFamily="18" charset="0"/>
                <a:cs typeface="Times New Roman" panose="02020603050405020304" pitchFamily="18" charset="0"/>
              </a:rPr>
              <a:t>Chronic ethanol abuse  (alcoholism) is associated with many complications</a:t>
            </a:r>
          </a:p>
          <a:p>
            <a:pPr eaLnBrk="1" hangingPunct="1">
              <a:buClr>
                <a:srgbClr val="0033CC"/>
              </a:buClr>
              <a:buFont typeface="Arial" panose="020B0604020202020204" pitchFamily="34" charset="0"/>
              <a:buNone/>
            </a:pPr>
            <a:endParaRPr lang="en-US" altLang="en-US" sz="1000" b="1">
              <a:solidFill>
                <a:srgbClr val="0033CC"/>
              </a:solidFill>
              <a:latin typeface="Times New Roman" panose="02020603050405020304" pitchFamily="18" charset="0"/>
              <a:cs typeface="Times New Roman" panose="02020603050405020304" pitchFamily="18" charset="0"/>
            </a:endParaRPr>
          </a:p>
          <a:p>
            <a:pPr lvl="1" eaLnBrk="1" hangingPunct="1">
              <a:spcBef>
                <a:spcPct val="0"/>
              </a:spcBef>
              <a:buClr>
                <a:srgbClr val="0033CC"/>
              </a:buClr>
              <a:buFont typeface="Wingdings" panose="05000000000000000000" pitchFamily="2" charset="2"/>
              <a:buChar char="§"/>
            </a:pPr>
            <a:r>
              <a:rPr lang="en-US" altLang="en-US" sz="3200" b="1">
                <a:latin typeface="Times New Roman" panose="02020603050405020304" pitchFamily="18" charset="0"/>
                <a:cs typeface="Times New Roman" panose="02020603050405020304" pitchFamily="18" charset="0"/>
              </a:rPr>
              <a:t>Tolerance, dependence, addiction, behavioral changes</a:t>
            </a:r>
          </a:p>
          <a:p>
            <a:pPr lvl="1" eaLnBrk="1" hangingPunct="1">
              <a:spcBef>
                <a:spcPct val="0"/>
              </a:spcBef>
              <a:buClr>
                <a:srgbClr val="0033CC"/>
              </a:buClr>
              <a:buFont typeface="Wingdings" panose="05000000000000000000" pitchFamily="2" charset="2"/>
              <a:buChar char="§"/>
            </a:pPr>
            <a:r>
              <a:rPr lang="en-US" altLang="en-US" sz="3200" b="1">
                <a:latin typeface="Times New Roman" panose="02020603050405020304" pitchFamily="18" charset="0"/>
                <a:cs typeface="Times New Roman" panose="02020603050405020304" pitchFamily="18" charset="0"/>
              </a:rPr>
              <a:t>Liver</a:t>
            </a:r>
            <a:r>
              <a:rPr lang="en-US" altLang="en-US">
                <a:latin typeface="Times New Roman" panose="02020603050405020304" pitchFamily="18" charset="0"/>
                <a:cs typeface="Times New Roman" panose="02020603050405020304" pitchFamily="18" charset="0"/>
              </a:rPr>
              <a:t>: hepatic cirrhosis &amp; liver failure.</a:t>
            </a:r>
          </a:p>
          <a:p>
            <a:pPr lvl="1" eaLnBrk="1" hangingPunct="1">
              <a:spcBef>
                <a:spcPct val="0"/>
              </a:spcBef>
              <a:buClr>
                <a:srgbClr val="0033CC"/>
              </a:buClr>
              <a:buFont typeface="Wingdings" panose="05000000000000000000" pitchFamily="2" charset="2"/>
              <a:buChar char="§"/>
            </a:pPr>
            <a:r>
              <a:rPr lang="en-US" altLang="en-US" sz="3200" b="1">
                <a:latin typeface="Times New Roman" panose="02020603050405020304" pitchFamily="18" charset="0"/>
                <a:cs typeface="Times New Roman" panose="02020603050405020304" pitchFamily="18" charset="0"/>
              </a:rPr>
              <a:t>CVS: </a:t>
            </a:r>
            <a:r>
              <a:rPr lang="en-US" altLang="en-US">
                <a:latin typeface="Times New Roman" panose="02020603050405020304" pitchFamily="18" charset="0"/>
                <a:cs typeface="Times New Roman" panose="02020603050405020304" pitchFamily="18" charset="0"/>
              </a:rPr>
              <a:t>hypertension, myocardial infarction</a:t>
            </a:r>
          </a:p>
          <a:p>
            <a:pPr lvl="1" eaLnBrk="1" hangingPunct="1">
              <a:buClr>
                <a:srgbClr val="0033CC"/>
              </a:buClr>
              <a:buFont typeface="Wingdings" panose="05000000000000000000" pitchFamily="2" charset="2"/>
              <a:buChar char="§"/>
            </a:pPr>
            <a:r>
              <a:rPr lang="en-US" altLang="en-US" b="1">
                <a:latin typeface="Times New Roman" panose="02020603050405020304" pitchFamily="18" charset="0"/>
                <a:cs typeface="Times New Roman" panose="02020603050405020304" pitchFamily="18" charset="0"/>
              </a:rPr>
              <a:t>CNS: </a:t>
            </a:r>
            <a:r>
              <a:rPr lang="en-US" altLang="en-US">
                <a:latin typeface="Times New Roman" panose="02020603050405020304" pitchFamily="18" charset="0"/>
                <a:cs typeface="Times New Roman" panose="02020603050405020304" pitchFamily="18" charset="0"/>
              </a:rPr>
              <a:t>cerebellar degeneration, and peripheral neuropathy. Wernicke encephalopathy or Korsakoff psychosis may occur.</a:t>
            </a:r>
          </a:p>
          <a:p>
            <a:pPr lvl="1" eaLnBrk="1" hangingPunct="1">
              <a:buClr>
                <a:srgbClr val="0033CC"/>
              </a:buClr>
              <a:buFont typeface="Wingdings" panose="05000000000000000000" pitchFamily="2" charset="2"/>
              <a:buChar char="§"/>
            </a:pPr>
            <a:r>
              <a:rPr lang="en-US" altLang="en-US" b="1">
                <a:latin typeface="Times New Roman" panose="02020603050405020304" pitchFamily="18" charset="0"/>
                <a:cs typeface="Times New Roman" panose="02020603050405020304" pitchFamily="18" charset="0"/>
              </a:rPr>
              <a:t>GIT system: </a:t>
            </a:r>
            <a:r>
              <a:rPr lang="en-US" altLang="en-US">
                <a:latin typeface="Times New Roman" panose="02020603050405020304" pitchFamily="18" charset="0"/>
                <a:cs typeface="Times New Roman" panose="02020603050405020304" pitchFamily="18" charset="0"/>
              </a:rPr>
              <a:t>irritation, inflammation, bleeding, nutritional deficiencies</a:t>
            </a:r>
          </a:p>
          <a:p>
            <a:pPr lvl="1" eaLnBrk="1" hangingPunct="1">
              <a:spcBef>
                <a:spcPct val="0"/>
              </a:spcBef>
              <a:buClr>
                <a:srgbClr val="0033CC"/>
              </a:buClr>
              <a:buFont typeface="Wingdings" panose="05000000000000000000" pitchFamily="2" charset="2"/>
              <a:buChar char="§"/>
            </a:pPr>
            <a:r>
              <a:rPr lang="en-US" altLang="en-US" b="1">
                <a:latin typeface="Times New Roman" panose="02020603050405020304" pitchFamily="18" charset="0"/>
                <a:cs typeface="Times New Roman" panose="02020603050405020304" pitchFamily="18" charset="0"/>
              </a:rPr>
              <a:t>Endocrine system: </a:t>
            </a:r>
            <a:r>
              <a:rPr lang="en-US" altLang="en-US">
                <a:latin typeface="Times New Roman" panose="02020603050405020304" pitchFamily="18" charset="0"/>
                <a:cs typeface="Times New Roman" panose="02020603050405020304" pitchFamily="18" charset="0"/>
              </a:rPr>
              <a:t>gynecomastia &amp; testicular atrophy</a:t>
            </a:r>
          </a:p>
          <a:p>
            <a:pPr lvl="1" eaLnBrk="1" hangingPunct="1">
              <a:spcBef>
                <a:spcPct val="0"/>
              </a:spcBef>
              <a:buClr>
                <a:srgbClr val="0033CC"/>
              </a:buCl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Hematological disorders, neoplasia.</a:t>
            </a:r>
          </a:p>
          <a:p>
            <a:pPr lvl="1" eaLnBrk="1" hangingPunct="1">
              <a:spcBef>
                <a:spcPct val="0"/>
              </a:spcBef>
              <a:buClr>
                <a:srgbClr val="0033CC"/>
              </a:buClr>
              <a:buFont typeface="Arial" panose="020B0604020202020204" pitchFamily="34" charset="0"/>
              <a:buNone/>
            </a:pPr>
            <a:endParaRPr lang="en-US" altLang="en-US">
              <a:latin typeface="Times New Roman" panose="02020603050405020304" pitchFamily="18" charset="0"/>
              <a:cs typeface="Times New Roman" panose="02020603050405020304" pitchFamily="18" charset="0"/>
            </a:endParaRPr>
          </a:p>
          <a:p>
            <a:pPr lvl="1" eaLnBrk="1" hangingPunct="1">
              <a:spcBef>
                <a:spcPct val="0"/>
              </a:spcBef>
              <a:buClr>
                <a:srgbClr val="0033CC"/>
              </a:buClr>
              <a:buFont typeface="Arial" panose="020B0604020202020204" pitchFamily="34" charset="0"/>
              <a:buNone/>
            </a:pPr>
            <a:endParaRPr lang="en-US" altLang="en-US">
              <a:latin typeface="Times New Roman" panose="02020603050405020304" pitchFamily="18" charset="0"/>
              <a:cs typeface="Times New Roman" panose="02020603050405020304" pitchFamily="18" charset="0"/>
            </a:endParaRPr>
          </a:p>
          <a:p>
            <a:pPr lvl="1" eaLnBrk="1" hangingPunct="1">
              <a:spcBef>
                <a:spcPct val="0"/>
              </a:spcBef>
              <a:buClr>
                <a:srgbClr val="0033CC"/>
              </a:buClr>
              <a:buFont typeface="Wingdings" panose="05000000000000000000" pitchFamily="2" charset="2"/>
              <a:buChar char="§"/>
            </a:pPr>
            <a:endParaRPr lang="en-US" altLang="en-US" b="1">
              <a:latin typeface="Times New Roman" panose="02020603050405020304" pitchFamily="18" charset="0"/>
              <a:cs typeface="Times New Roman" panose="02020603050405020304" pitchFamily="18" charset="0"/>
            </a:endParaRPr>
          </a:p>
        </p:txBody>
      </p:sp>
      <p:sp>
        <p:nvSpPr>
          <p:cNvPr id="22531" name="Slide Number Placeholder 5">
            <a:extLst>
              <a:ext uri="{FF2B5EF4-FFF2-40B4-BE49-F238E27FC236}">
                <a16:creationId xmlns:a16="http://schemas.microsoft.com/office/drawing/2014/main" id="{2AF54157-76C7-4D22-A86C-67125AEE67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02011E50-AA25-486C-89D7-7EC8C89F75BF}" type="slidenum">
              <a:rPr lang="ar-SA" altLang="en-US" sz="1200">
                <a:solidFill>
                  <a:srgbClr val="898989"/>
                </a:solidFill>
                <a:latin typeface="Arial" panose="020B0604020202020204" pitchFamily="34" charset="0"/>
              </a:rPr>
              <a:pPr>
                <a:spcBef>
                  <a:spcPct val="0"/>
                </a:spcBef>
                <a:buFontTx/>
                <a:buNone/>
              </a:pPr>
              <a:t>13</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0">
                                            <p:txEl>
                                              <p:pRg st="2" end="2"/>
                                            </p:txEl>
                                          </p:spTgt>
                                        </p:tgtEl>
                                        <p:attrNameLst>
                                          <p:attrName>style.visibility</p:attrName>
                                        </p:attrNameLst>
                                      </p:cBhvr>
                                      <p:to>
                                        <p:strVal val="visible"/>
                                      </p:to>
                                    </p:set>
                                    <p:anim calcmode="lin" valueType="num">
                                      <p:cBhvr additive="base">
                                        <p:cTn id="7" dur="10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74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10">
                                            <p:txEl>
                                              <p:pRg st="3" end="3"/>
                                            </p:txEl>
                                          </p:spTgt>
                                        </p:tgtEl>
                                        <p:attrNameLst>
                                          <p:attrName>style.visibility</p:attrName>
                                        </p:attrNameLst>
                                      </p:cBhvr>
                                      <p:to>
                                        <p:strVal val="visible"/>
                                      </p:to>
                                    </p:set>
                                    <p:anim calcmode="lin" valueType="num">
                                      <p:cBhvr additive="base">
                                        <p:cTn id="13"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74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7410">
                                            <p:txEl>
                                              <p:pRg st="4" end="4"/>
                                            </p:txEl>
                                          </p:spTgt>
                                        </p:tgtEl>
                                        <p:attrNameLst>
                                          <p:attrName>style.visibility</p:attrName>
                                        </p:attrNameLst>
                                      </p:cBhvr>
                                      <p:to>
                                        <p:strVal val="visible"/>
                                      </p:to>
                                    </p:set>
                                    <p:anim calcmode="lin" valueType="num">
                                      <p:cBhvr additive="base">
                                        <p:cTn id="19"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74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410">
                                            <p:txEl>
                                              <p:pRg st="5" end="5"/>
                                            </p:txEl>
                                          </p:spTgt>
                                        </p:tgtEl>
                                        <p:attrNameLst>
                                          <p:attrName>style.visibility</p:attrName>
                                        </p:attrNameLst>
                                      </p:cBhvr>
                                      <p:to>
                                        <p:strVal val="visible"/>
                                      </p:to>
                                    </p:set>
                                    <p:anim calcmode="lin" valueType="num">
                                      <p:cBhvr additive="base">
                                        <p:cTn id="25"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74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7410">
                                            <p:txEl>
                                              <p:pRg st="6" end="6"/>
                                            </p:txEl>
                                          </p:spTgt>
                                        </p:tgtEl>
                                        <p:attrNameLst>
                                          <p:attrName>style.visibility</p:attrName>
                                        </p:attrNameLst>
                                      </p:cBhvr>
                                      <p:to>
                                        <p:strVal val="visible"/>
                                      </p:to>
                                    </p:set>
                                    <p:anim calcmode="lin" valueType="num">
                                      <p:cBhvr additive="base">
                                        <p:cTn id="31"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74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7410">
                                            <p:txEl>
                                              <p:pRg st="7" end="7"/>
                                            </p:txEl>
                                          </p:spTgt>
                                        </p:tgtEl>
                                        <p:attrNameLst>
                                          <p:attrName>style.visibility</p:attrName>
                                        </p:attrNameLst>
                                      </p:cBhvr>
                                      <p:to>
                                        <p:strVal val="visible"/>
                                      </p:to>
                                    </p:set>
                                    <p:anim calcmode="lin" valueType="num">
                                      <p:cBhvr additive="base">
                                        <p:cTn id="37" dur="1000" fill="hold"/>
                                        <p:tgtEl>
                                          <p:spTgt spid="17410">
                                            <p:txEl>
                                              <p:pRg st="7" end="7"/>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174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7410">
                                            <p:txEl>
                                              <p:pRg st="8" end="8"/>
                                            </p:txEl>
                                          </p:spTgt>
                                        </p:tgtEl>
                                        <p:attrNameLst>
                                          <p:attrName>style.visibility</p:attrName>
                                        </p:attrNameLst>
                                      </p:cBhvr>
                                      <p:to>
                                        <p:strVal val="visible"/>
                                      </p:to>
                                    </p:set>
                                    <p:anim calcmode="lin" valueType="num">
                                      <p:cBhvr additive="base">
                                        <p:cTn id="43" dur="1000" fill="hold"/>
                                        <p:tgtEl>
                                          <p:spTgt spid="17410">
                                            <p:txEl>
                                              <p:pRg st="8" end="8"/>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174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9272C29-1EBE-4602-B7EA-A3BA95395673}"/>
              </a:ext>
            </a:extLst>
          </p:cNvPr>
          <p:cNvSpPr>
            <a:spLocks noGrp="1" noChangeArrowheads="1"/>
          </p:cNvSpPr>
          <p:nvPr>
            <p:ph idx="1"/>
          </p:nvPr>
        </p:nvSpPr>
        <p:spPr>
          <a:xfrm>
            <a:off x="228600" y="76200"/>
            <a:ext cx="8686800" cy="6553200"/>
          </a:xfrm>
        </p:spPr>
        <p:txBody>
          <a:bodyPr/>
          <a:lstStyle/>
          <a:p>
            <a:pPr eaLnBrk="1" hangingPunct="1">
              <a:lnSpc>
                <a:spcPct val="90000"/>
              </a:lnSpc>
              <a:buFont typeface="Arial" panose="020B0604020202020204" pitchFamily="34" charset="0"/>
              <a:buNone/>
            </a:pPr>
            <a:r>
              <a:rPr lang="en-US" altLang="en-US" sz="3600" b="1">
                <a:solidFill>
                  <a:srgbClr val="0033CC"/>
                </a:solidFill>
                <a:latin typeface="Times New Roman" panose="02020603050405020304" pitchFamily="18" charset="0"/>
                <a:cs typeface="Times New Roman" panose="02020603050405020304" pitchFamily="18" charset="0"/>
              </a:rPr>
              <a:t>Chronic alcohol use (Alcoholism)</a:t>
            </a:r>
          </a:p>
          <a:p>
            <a:pPr eaLnBrk="1" hangingPunct="1">
              <a:lnSpc>
                <a:spcPct val="90000"/>
              </a:lnSpc>
              <a:buFont typeface="Arial" panose="020B0604020202020204" pitchFamily="34" charset="0"/>
              <a:buNone/>
            </a:pPr>
            <a:r>
              <a:rPr lang="en-US" altLang="en-US" sz="3600" b="1">
                <a:solidFill>
                  <a:srgbClr val="0033CC"/>
                </a:solidFill>
                <a:latin typeface="Times New Roman" panose="02020603050405020304" pitchFamily="18" charset="0"/>
                <a:cs typeface="Times New Roman" panose="02020603050405020304" pitchFamily="18" charset="0"/>
              </a:rPr>
              <a:t> </a:t>
            </a:r>
            <a:r>
              <a:rPr lang="en-US" altLang="en-US" sz="3600" b="1">
                <a:solidFill>
                  <a:srgbClr val="C00000"/>
                </a:solidFill>
                <a:latin typeface="Times New Roman" panose="02020603050405020304" pitchFamily="18" charset="0"/>
                <a:cs typeface="Times New Roman" panose="02020603050405020304" pitchFamily="18" charset="0"/>
              </a:rPr>
              <a:t>Liver</a:t>
            </a:r>
          </a:p>
          <a:p>
            <a:pPr eaLnBrk="1" hangingPunct="1">
              <a:lnSpc>
                <a:spcPct val="90000"/>
              </a:lnSpc>
              <a:buFont typeface="Arial" panose="020B0604020202020204" pitchFamily="34" charset="0"/>
              <a:buNone/>
            </a:pPr>
            <a:r>
              <a:rPr lang="en-US" altLang="en-US" sz="3600" b="1">
                <a:solidFill>
                  <a:srgbClr val="C00000"/>
                </a:solidFill>
                <a:latin typeface="Times New Roman" panose="02020603050405020304" pitchFamily="18" charset="0"/>
                <a:cs typeface="Times New Roman" panose="02020603050405020304" pitchFamily="18" charset="0"/>
              </a:rPr>
              <a:t> </a:t>
            </a:r>
            <a:r>
              <a:rPr lang="en-US" altLang="en-US" b="1">
                <a:latin typeface="Times New Roman" panose="02020603050405020304" pitchFamily="18" charset="0"/>
                <a:cs typeface="Times New Roman" panose="02020603050405020304" pitchFamily="18" charset="0"/>
              </a:rPr>
              <a:t>The most common medical complication</a:t>
            </a:r>
          </a:p>
          <a:p>
            <a:pPr lvl="1" eaLnBrk="1" hangingPunct="1">
              <a:spcBef>
                <a:spcPct val="0"/>
              </a:spcBef>
              <a:buClr>
                <a:srgbClr val="0033CC"/>
              </a:buClr>
              <a:buFont typeface="Wingdings" panose="05000000000000000000" pitchFamily="2" charset="2"/>
              <a:buChar char="§"/>
            </a:pPr>
            <a:r>
              <a:rPr lang="en-US" altLang="en-US" sz="3200">
                <a:latin typeface="Times New Roman" panose="02020603050405020304" pitchFamily="18" charset="0"/>
                <a:cs typeface="Times New Roman" panose="02020603050405020304" pitchFamily="18" charset="0"/>
              </a:rPr>
              <a:t>Fatty liver/ alcoholic steatosis </a:t>
            </a:r>
          </a:p>
          <a:p>
            <a:pPr lvl="1" eaLnBrk="1" hangingPunct="1">
              <a:spcBef>
                <a:spcPct val="0"/>
              </a:spcBef>
              <a:buClr>
                <a:srgbClr val="0033CC"/>
              </a:buClr>
              <a:buFont typeface="Wingdings" panose="05000000000000000000" pitchFamily="2" charset="2"/>
              <a:buChar char="§"/>
            </a:pPr>
            <a:r>
              <a:rPr lang="en-US" altLang="en-US" sz="3200">
                <a:latin typeface="Times New Roman" panose="02020603050405020304" pitchFamily="18" charset="0"/>
                <a:cs typeface="Times New Roman" panose="02020603050405020304" pitchFamily="18" charset="0"/>
              </a:rPr>
              <a:t>Hepatitis </a:t>
            </a:r>
          </a:p>
          <a:p>
            <a:pPr lvl="1" eaLnBrk="1" hangingPunct="1">
              <a:spcBef>
                <a:spcPct val="0"/>
              </a:spcBef>
              <a:buClr>
                <a:srgbClr val="0033CC"/>
              </a:buClr>
              <a:buFont typeface="Wingdings" panose="05000000000000000000" pitchFamily="2" charset="2"/>
              <a:buChar char="§"/>
            </a:pPr>
            <a:r>
              <a:rPr lang="en-US" altLang="en-US" sz="3200" b="1">
                <a:latin typeface="Times New Roman" panose="02020603050405020304" pitchFamily="18" charset="0"/>
                <a:cs typeface="Times New Roman" panose="02020603050405020304" pitchFamily="18" charset="0"/>
              </a:rPr>
              <a:t>Hepatic cirrhosis</a:t>
            </a:r>
            <a:r>
              <a:rPr lang="en-US" altLang="en-US" sz="3200">
                <a:latin typeface="Times New Roman" panose="02020603050405020304" pitchFamily="18" charset="0"/>
                <a:cs typeface="Times New Roman" panose="02020603050405020304" pitchFamily="18" charset="0"/>
              </a:rPr>
              <a:t>: jaundice, ascites, bleeding, encephalopathy.</a:t>
            </a:r>
          </a:p>
          <a:p>
            <a:pPr lvl="1" eaLnBrk="1" hangingPunct="1">
              <a:spcBef>
                <a:spcPct val="0"/>
              </a:spcBef>
              <a:buClr>
                <a:srgbClr val="0033CC"/>
              </a:buClr>
              <a:buFont typeface="Wingdings" panose="05000000000000000000" pitchFamily="2" charset="2"/>
              <a:buChar char="§"/>
            </a:pPr>
            <a:r>
              <a:rPr lang="en-US" altLang="en-US" sz="3200">
                <a:latin typeface="Times New Roman" panose="02020603050405020304" pitchFamily="18" charset="0"/>
                <a:cs typeface="Times New Roman" panose="02020603050405020304" pitchFamily="18" charset="0"/>
              </a:rPr>
              <a:t>Irreversible liver failure.</a:t>
            </a:r>
          </a:p>
        </p:txBody>
      </p:sp>
      <p:sp>
        <p:nvSpPr>
          <p:cNvPr id="23555" name="Slide Number Placeholder 5">
            <a:extLst>
              <a:ext uri="{FF2B5EF4-FFF2-40B4-BE49-F238E27FC236}">
                <a16:creationId xmlns:a16="http://schemas.microsoft.com/office/drawing/2014/main" id="{18A7A315-338C-4D38-8D0F-E0A4EEEAB29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C98A39D8-0F7E-465F-A511-CA4FF2C9B195}" type="slidenum">
              <a:rPr lang="ar-SA" altLang="en-US" sz="1200">
                <a:solidFill>
                  <a:srgbClr val="898989"/>
                </a:solidFill>
                <a:latin typeface="Arial" panose="020B0604020202020204" pitchFamily="34" charset="0"/>
              </a:rPr>
              <a:pPr>
                <a:spcBef>
                  <a:spcPct val="0"/>
                </a:spcBef>
                <a:buFontTx/>
                <a:buNone/>
              </a:pPr>
              <a:t>14</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410">
                                            <p:txEl>
                                              <p:pRg st="3" end="3"/>
                                            </p:txEl>
                                          </p:spTgt>
                                        </p:tgtEl>
                                        <p:attrNameLst>
                                          <p:attrName>style.visibility</p:attrName>
                                        </p:attrNameLst>
                                      </p:cBhvr>
                                      <p:to>
                                        <p:strVal val="visible"/>
                                      </p:to>
                                    </p:set>
                                    <p:anim calcmode="lin" valueType="num">
                                      <p:cBhvr additive="base">
                                        <p:cTn id="7" dur="10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74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7410">
                                            <p:txEl>
                                              <p:pRg st="4" end="4"/>
                                            </p:txEl>
                                          </p:spTgt>
                                        </p:tgtEl>
                                        <p:attrNameLst>
                                          <p:attrName>style.visibility</p:attrName>
                                        </p:attrNameLst>
                                      </p:cBhvr>
                                      <p:to>
                                        <p:strVal val="visible"/>
                                      </p:to>
                                    </p:set>
                                    <p:anim calcmode="lin" valueType="num">
                                      <p:cBhvr additive="base">
                                        <p:cTn id="13" dur="10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74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7410">
                                            <p:txEl>
                                              <p:pRg st="5" end="5"/>
                                            </p:txEl>
                                          </p:spTgt>
                                        </p:tgtEl>
                                        <p:attrNameLst>
                                          <p:attrName>style.visibility</p:attrName>
                                        </p:attrNameLst>
                                      </p:cBhvr>
                                      <p:to>
                                        <p:strVal val="visible"/>
                                      </p:to>
                                    </p:set>
                                    <p:anim calcmode="lin" valueType="num">
                                      <p:cBhvr additive="base">
                                        <p:cTn id="19" dur="1000" fill="hold"/>
                                        <p:tgtEl>
                                          <p:spTgt spid="17410">
                                            <p:txEl>
                                              <p:pRg st="5" end="5"/>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74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410">
                                            <p:txEl>
                                              <p:pRg st="6" end="6"/>
                                            </p:txEl>
                                          </p:spTgt>
                                        </p:tgtEl>
                                        <p:attrNameLst>
                                          <p:attrName>style.visibility</p:attrName>
                                        </p:attrNameLst>
                                      </p:cBhvr>
                                      <p:to>
                                        <p:strVal val="visible"/>
                                      </p:to>
                                    </p:set>
                                    <p:anim calcmode="lin" valueType="num">
                                      <p:cBhvr additive="base">
                                        <p:cTn id="25" dur="1000" fill="hold"/>
                                        <p:tgtEl>
                                          <p:spTgt spid="17410">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74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2">
            <a:extLst>
              <a:ext uri="{FF2B5EF4-FFF2-40B4-BE49-F238E27FC236}">
                <a16:creationId xmlns:a16="http://schemas.microsoft.com/office/drawing/2014/main" id="{ADD994D1-48A9-4370-8141-C8E3BC96B0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068313C0-77F2-454F-AB57-3196C1CFE3DA}" type="slidenum">
              <a:rPr lang="en-US" altLang="en-US" sz="1200">
                <a:solidFill>
                  <a:srgbClr val="898989"/>
                </a:solidFill>
                <a:latin typeface="Arial" panose="020B0604020202020204" pitchFamily="34" charset="0"/>
              </a:rPr>
              <a:pPr>
                <a:spcBef>
                  <a:spcPct val="0"/>
                </a:spcBef>
                <a:buFontTx/>
                <a:buNone/>
              </a:pPr>
              <a:t>15</a:t>
            </a:fld>
            <a:endParaRPr lang="en-US" altLang="en-US" sz="1200">
              <a:solidFill>
                <a:srgbClr val="898989"/>
              </a:solidFill>
              <a:latin typeface="Arial" panose="020B0604020202020204" pitchFamily="34" charset="0"/>
            </a:endParaRPr>
          </a:p>
        </p:txBody>
      </p:sp>
      <p:sp>
        <p:nvSpPr>
          <p:cNvPr id="4098" name="Rectangle 2">
            <a:extLst>
              <a:ext uri="{FF2B5EF4-FFF2-40B4-BE49-F238E27FC236}">
                <a16:creationId xmlns:a16="http://schemas.microsoft.com/office/drawing/2014/main" id="{CB55D29C-4567-4BD2-8530-1ABD422015D4}"/>
              </a:ext>
            </a:extLst>
          </p:cNvPr>
          <p:cNvSpPr>
            <a:spLocks noGrp="1" noChangeArrowheads="1"/>
          </p:cNvSpPr>
          <p:nvPr>
            <p:ph type="title" idx="4294967295"/>
          </p:nvPr>
        </p:nvSpPr>
        <p:spPr>
          <a:xfrm>
            <a:off x="685800" y="228600"/>
            <a:ext cx="3276600" cy="609600"/>
          </a:xfrm>
        </p:spPr>
        <p:txBody>
          <a:bodyPr rtlCol="0">
            <a:normAutofit fontScale="90000"/>
          </a:bodyPr>
          <a:lstStyle/>
          <a:p>
            <a:pPr eaLnBrk="1" fontAlgn="auto" hangingPunct="1">
              <a:spcAft>
                <a:spcPts val="0"/>
              </a:spcAft>
              <a:defRPr/>
            </a:pPr>
            <a:r>
              <a:rPr lang="en-US" dirty="0"/>
              <a:t>Healthy Liver</a:t>
            </a:r>
          </a:p>
        </p:txBody>
      </p:sp>
      <p:pic>
        <p:nvPicPr>
          <p:cNvPr id="24580" name="Picture 3">
            <a:extLst>
              <a:ext uri="{FF2B5EF4-FFF2-40B4-BE49-F238E27FC236}">
                <a16:creationId xmlns:a16="http://schemas.microsoft.com/office/drawing/2014/main" id="{B9961981-525B-4E90-A16C-D461BCCB440C}"/>
              </a:ext>
            </a:extLst>
          </p:cNvPr>
          <p:cNvPicPr>
            <a:picLocks noGrp="1" noChangeAspect="1" noChangeArrowheads="1"/>
          </p:cNvPicPr>
          <p:nvPr>
            <p:ph type="body" idx="4294967295"/>
          </p:nvPr>
        </p:nvPicPr>
        <p:blipFill>
          <a:blip r:embed="rId3">
            <a:extLst>
              <a:ext uri="{28A0092B-C50C-407E-A947-70E740481C1C}">
                <a14:useLocalDpi xmlns:a14="http://schemas.microsoft.com/office/drawing/2010/main" val="0"/>
              </a:ext>
            </a:extLst>
          </a:blip>
          <a:srcRect/>
          <a:stretch>
            <a:fillRect/>
          </a:stretch>
        </p:blipFill>
        <p:spPr>
          <a:xfrm>
            <a:off x="457200" y="1295400"/>
            <a:ext cx="3886200" cy="4525963"/>
          </a:xfrm>
        </p:spPr>
      </p:pic>
      <p:pic>
        <p:nvPicPr>
          <p:cNvPr id="24581" name="Picture 3">
            <a:extLst>
              <a:ext uri="{FF2B5EF4-FFF2-40B4-BE49-F238E27FC236}">
                <a16:creationId xmlns:a16="http://schemas.microsoft.com/office/drawing/2014/main" id="{3C89C15A-9B4F-4848-B915-BD9E4F3706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295400"/>
            <a:ext cx="3810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4065265B-2DEC-489D-A505-1E537872FC17}"/>
              </a:ext>
            </a:extLst>
          </p:cNvPr>
          <p:cNvSpPr txBox="1">
            <a:spLocks noChangeArrowheads="1"/>
          </p:cNvSpPr>
          <p:nvPr/>
        </p:nvSpPr>
        <p:spPr>
          <a:xfrm>
            <a:off x="4495800" y="228600"/>
            <a:ext cx="3352800" cy="990600"/>
          </a:xfrm>
          <a:prstGeom prst="rect">
            <a:avLst/>
          </a:prstGeom>
        </p:spPr>
        <p:txBody>
          <a:bodyPr anchor="ctr">
            <a:normAutofit fontScale="82500" lnSpcReduction="20000"/>
          </a:bodyPr>
          <a:lstStyle/>
          <a:p>
            <a:pPr algn="ctr" eaLnBrk="1" fontAlgn="auto" hangingPunct="1">
              <a:spcAft>
                <a:spcPts val="0"/>
              </a:spcAft>
              <a:defRPr/>
            </a:pPr>
            <a:r>
              <a:rPr lang="en-US" sz="4400">
                <a:latin typeface="+mj-lt"/>
                <a:ea typeface="+mj-ea"/>
                <a:cs typeface="+mj-cs"/>
              </a:rPr>
              <a:t>Liver in chronic alcoholics </a:t>
            </a:r>
            <a:endParaRPr lang="en-US" sz="4400" dirty="0">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E89B6E78-E252-4611-9CD8-4CD09869FE61}"/>
              </a:ext>
            </a:extLst>
          </p:cNvPr>
          <p:cNvSpPr>
            <a:spLocks noGrp="1" noRot="1" noChangeArrowheads="1"/>
          </p:cNvSpPr>
          <p:nvPr>
            <p:ph type="title"/>
          </p:nvPr>
        </p:nvSpPr>
        <p:spPr>
          <a:xfrm>
            <a:off x="457200" y="274638"/>
            <a:ext cx="8229600" cy="487362"/>
          </a:xfrm>
        </p:spPr>
        <p:txBody>
          <a:bodyPr rtlCol="0">
            <a:normAutofit fontScale="90000"/>
          </a:bodyPr>
          <a:lstStyle/>
          <a:p>
            <a:pPr eaLnBrk="1" fontAlgn="auto" hangingPunct="1">
              <a:spcAft>
                <a:spcPts val="0"/>
              </a:spcAft>
              <a:defRPr/>
            </a:pPr>
            <a:r>
              <a:rPr lang="en-US" dirty="0"/>
              <a:t>Healthy Liver </a:t>
            </a:r>
            <a:r>
              <a:rPr lang="en-US" i="1" dirty="0" err="1"/>
              <a:t>vs</a:t>
            </a:r>
            <a:r>
              <a:rPr lang="en-US" i="1" dirty="0"/>
              <a:t> </a:t>
            </a:r>
            <a:r>
              <a:rPr lang="en-US" dirty="0"/>
              <a:t>Fatty Liver</a:t>
            </a:r>
          </a:p>
        </p:txBody>
      </p:sp>
      <p:pic>
        <p:nvPicPr>
          <p:cNvPr id="20483" name="Picture 3">
            <a:extLst>
              <a:ext uri="{FF2B5EF4-FFF2-40B4-BE49-F238E27FC236}">
                <a16:creationId xmlns:a16="http://schemas.microsoft.com/office/drawing/2014/main" id="{92C32D7D-6661-4878-8987-F9E9BDC180B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1371600"/>
            <a:ext cx="4033838" cy="4038600"/>
          </a:xfrm>
        </p:spPr>
      </p:pic>
      <p:pic>
        <p:nvPicPr>
          <p:cNvPr id="20484" name="Picture 4">
            <a:extLst>
              <a:ext uri="{FF2B5EF4-FFF2-40B4-BE49-F238E27FC236}">
                <a16:creationId xmlns:a16="http://schemas.microsoft.com/office/drawing/2014/main" id="{AC2D0D30-8070-49F2-AF2F-19549D9DBCA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29163" y="1371600"/>
            <a:ext cx="4033837" cy="4038600"/>
          </a:xfrm>
        </p:spPr>
      </p:pic>
      <p:sp>
        <p:nvSpPr>
          <p:cNvPr id="26629" name="Slide Number Placeholder 5">
            <a:extLst>
              <a:ext uri="{FF2B5EF4-FFF2-40B4-BE49-F238E27FC236}">
                <a16:creationId xmlns:a16="http://schemas.microsoft.com/office/drawing/2014/main" id="{BE17485A-A694-4234-9009-5973A9F4434E}"/>
              </a:ext>
            </a:extLst>
          </p:cNvPr>
          <p:cNvSpPr>
            <a:spLocks noGrp="1"/>
          </p:cNvSpPr>
          <p:nvPr>
            <p:ph type="sldNum" sz="quarter" idx="12"/>
          </p:nvPr>
        </p:nvSpPr>
        <p:spPr bwMode="auto">
          <a:xfrm>
            <a:off x="3124200" y="6416675"/>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a:spcBef>
                <a:spcPct val="0"/>
              </a:spcBef>
              <a:buFontTx/>
              <a:buNone/>
            </a:pPr>
            <a:fld id="{B7AE78A7-7B3A-4F0B-A19A-BB3768E6390A}" type="slidenum">
              <a:rPr lang="en-US" altLang="en-US" sz="1200">
                <a:solidFill>
                  <a:srgbClr val="898989"/>
                </a:solidFill>
                <a:latin typeface="Arial" panose="020B0604020202020204" pitchFamily="34" charset="0"/>
              </a:rPr>
              <a:pPr algn="ctr">
                <a:spcBef>
                  <a:spcPct val="0"/>
                </a:spcBef>
                <a:buFontTx/>
                <a:buNone/>
              </a:pPr>
              <a:t>16</a:t>
            </a:fld>
            <a:endParaRPr lang="en-US" altLang="en-US" sz="1200">
              <a:solidFill>
                <a:srgbClr val="898989"/>
              </a:solidFill>
              <a:latin typeface="Arial" panose="020B0604020202020204" pitchFamily="34" charset="0"/>
            </a:endParaRPr>
          </a:p>
        </p:txBody>
      </p:sp>
      <p:sp>
        <p:nvSpPr>
          <p:cNvPr id="7" name="Rectangle 2">
            <a:extLst>
              <a:ext uri="{FF2B5EF4-FFF2-40B4-BE49-F238E27FC236}">
                <a16:creationId xmlns:a16="http://schemas.microsoft.com/office/drawing/2014/main" id="{6D3EBDA7-5BE0-4A77-A17B-D67DA92C69D2}"/>
              </a:ext>
            </a:extLst>
          </p:cNvPr>
          <p:cNvSpPr txBox="1">
            <a:spLocks noRot="1" noChangeArrowheads="1"/>
          </p:cNvSpPr>
          <p:nvPr/>
        </p:nvSpPr>
        <p:spPr>
          <a:xfrm>
            <a:off x="228600" y="5486400"/>
            <a:ext cx="8686800" cy="838200"/>
          </a:xfrm>
          <a:prstGeom prst="rect">
            <a:avLst/>
          </a:prstGeom>
        </p:spPr>
        <p:txBody>
          <a:bodyPr anchor="ctr">
            <a:scene3d>
              <a:camera prst="orthographicFront"/>
              <a:lightRig rig="soft" dir="t">
                <a:rot lat="0" lon="0" rev="16800000"/>
              </a:lightRig>
            </a:scene3d>
            <a:sp3d prstMaterial="softEdge">
              <a:bevelT w="38100" h="38100"/>
            </a:sp3d>
          </a:bodyPr>
          <a:lstStyle/>
          <a:p>
            <a:pPr rtl="1" eaLnBrk="1" hangingPunct="1">
              <a:lnSpc>
                <a:spcPct val="90000"/>
              </a:lnSpc>
              <a:defRPr/>
            </a:pPr>
            <a:r>
              <a:rPr lang="en-US" sz="2400" b="1" dirty="0">
                <a:latin typeface="Times New Roman" pitchFamily="18" charset="0"/>
                <a:cs typeface="Times New Roman" pitchFamily="18" charset="0"/>
              </a:rPr>
              <a:t>Acetaldehyde is more toxic than alcohol </a:t>
            </a:r>
            <a:r>
              <a:rPr lang="en-US" sz="2400" b="1" dirty="0">
                <a:latin typeface="Times New Roman" pitchFamily="18" charset="0"/>
                <a:cs typeface="Times New Roman" pitchFamily="18" charset="0"/>
                <a:sym typeface="Wingdings" pitchFamily="2" charset="2"/>
              </a:rPr>
              <a:t></a:t>
            </a:r>
            <a:r>
              <a:rPr lang="en-US" sz="2400" b="1" dirty="0">
                <a:latin typeface="Times New Roman" pitchFamily="18" charset="0"/>
                <a:cs typeface="Times New Roman" pitchFamily="18" charset="0"/>
              </a:rPr>
              <a:t>causing mild inflammation and fat cell proliferation</a:t>
            </a:r>
          </a:p>
        </p:txBody>
      </p:sp>
      <p:sp>
        <p:nvSpPr>
          <p:cNvPr id="26631" name="TextBox 7">
            <a:extLst>
              <a:ext uri="{FF2B5EF4-FFF2-40B4-BE49-F238E27FC236}">
                <a16:creationId xmlns:a16="http://schemas.microsoft.com/office/drawing/2014/main" id="{27449193-FF86-4BF4-B9B2-7B3529127DC6}"/>
              </a:ext>
            </a:extLst>
          </p:cNvPr>
          <p:cNvSpPr txBox="1">
            <a:spLocks noChangeArrowheads="1"/>
          </p:cNvSpPr>
          <p:nvPr/>
        </p:nvSpPr>
        <p:spPr bwMode="auto">
          <a:xfrm>
            <a:off x="838200" y="914400"/>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rtl="1" eaLnBrk="1" hangingPunct="1">
              <a:spcBef>
                <a:spcPct val="0"/>
              </a:spcBef>
              <a:buFontTx/>
              <a:buNone/>
            </a:pPr>
            <a:r>
              <a:rPr lang="en-US" altLang="en-US" sz="2000">
                <a:latin typeface="Arial" panose="020B0604020202020204" pitchFamily="34" charset="0"/>
              </a:rPr>
              <a:t>Normal liver</a:t>
            </a:r>
          </a:p>
        </p:txBody>
      </p:sp>
      <p:sp>
        <p:nvSpPr>
          <p:cNvPr id="26632" name="TextBox 8">
            <a:extLst>
              <a:ext uri="{FF2B5EF4-FFF2-40B4-BE49-F238E27FC236}">
                <a16:creationId xmlns:a16="http://schemas.microsoft.com/office/drawing/2014/main" id="{4A3BC45E-EAAE-4BCA-A04A-8D7C1E62609C}"/>
              </a:ext>
            </a:extLst>
          </p:cNvPr>
          <p:cNvSpPr txBox="1">
            <a:spLocks noChangeArrowheads="1"/>
          </p:cNvSpPr>
          <p:nvPr/>
        </p:nvSpPr>
        <p:spPr bwMode="auto">
          <a:xfrm>
            <a:off x="4800600" y="914400"/>
            <a:ext cx="1676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rtl="1" eaLnBrk="1" hangingPunct="1">
              <a:spcBef>
                <a:spcPct val="0"/>
              </a:spcBef>
              <a:buFontTx/>
              <a:buNone/>
            </a:pPr>
            <a:r>
              <a:rPr lang="en-US" altLang="en-US" sz="2000">
                <a:latin typeface="Arial" panose="020B0604020202020204" pitchFamily="34" charset="0"/>
              </a:rPr>
              <a:t>Fatty liver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1000" fill="hold"/>
                                        <p:tgtEl>
                                          <p:spTgt spid="20483"/>
                                        </p:tgtEl>
                                        <p:attrNameLst>
                                          <p:attrName>ppt_x</p:attrName>
                                        </p:attrNameLst>
                                      </p:cBhvr>
                                      <p:tavLst>
                                        <p:tav tm="0">
                                          <p:val>
                                            <p:strVal val="#ppt_x"/>
                                          </p:val>
                                        </p:tav>
                                        <p:tav tm="100000">
                                          <p:val>
                                            <p:strVal val="#ppt_x"/>
                                          </p:val>
                                        </p:tav>
                                      </p:tavLst>
                                    </p:anim>
                                    <p:anim calcmode="lin" valueType="num">
                                      <p:cBhvr additive="base">
                                        <p:cTn id="8" dur="1000" fill="hold"/>
                                        <p:tgtEl>
                                          <p:spTgt spid="2048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nodeType="clickEffect">
                                  <p:stCondLst>
                                    <p:cond delay="0"/>
                                  </p:stCondLst>
                                  <p:childTnLst>
                                    <p:set>
                                      <p:cBhvr>
                                        <p:cTn id="12" dur="1" fill="hold">
                                          <p:stCondLst>
                                            <p:cond delay="0"/>
                                          </p:stCondLst>
                                        </p:cTn>
                                        <p:tgtEl>
                                          <p:spTgt spid="20484"/>
                                        </p:tgtEl>
                                        <p:attrNameLst>
                                          <p:attrName>style.visibility</p:attrName>
                                        </p:attrNameLst>
                                      </p:cBhvr>
                                      <p:to>
                                        <p:strVal val="visible"/>
                                      </p:to>
                                    </p:set>
                                    <p:animEffect transition="in" filter="fade">
                                      <p:cBhvr>
                                        <p:cTn id="13" dur="1000"/>
                                        <p:tgtEl>
                                          <p:spTgt spid="20484"/>
                                        </p:tgtEl>
                                      </p:cBhvr>
                                    </p:animEffect>
                                    <p:anim calcmode="lin" valueType="num">
                                      <p:cBhvr>
                                        <p:cTn id="14" dur="1000" fill="hold"/>
                                        <p:tgtEl>
                                          <p:spTgt spid="20484"/>
                                        </p:tgtEl>
                                        <p:attrNameLst>
                                          <p:attrName>ppt_x</p:attrName>
                                        </p:attrNameLst>
                                      </p:cBhvr>
                                      <p:tavLst>
                                        <p:tav tm="0">
                                          <p:val>
                                            <p:strVal val="#ppt_x"/>
                                          </p:val>
                                        </p:tav>
                                        <p:tav tm="100000">
                                          <p:val>
                                            <p:strVal val="#ppt_x"/>
                                          </p:val>
                                        </p:tav>
                                      </p:tavLst>
                                    </p:anim>
                                    <p:anim calcmode="lin" valueType="num">
                                      <p:cBhvr>
                                        <p:cTn id="15" dur="900" decel="100000" fill="hold"/>
                                        <p:tgtEl>
                                          <p:spTgt spid="2048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048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B160BAB-A27B-431B-B62F-6B4E0B61CD86}"/>
              </a:ext>
            </a:extLst>
          </p:cNvPr>
          <p:cNvSpPr>
            <a:spLocks noGrp="1" noChangeArrowheads="1"/>
          </p:cNvSpPr>
          <p:nvPr>
            <p:ph idx="1"/>
          </p:nvPr>
        </p:nvSpPr>
        <p:spPr>
          <a:xfrm>
            <a:off x="76200" y="152400"/>
            <a:ext cx="8991600" cy="6629400"/>
          </a:xfrm>
        </p:spPr>
        <p:txBody>
          <a:bodyPr/>
          <a:lstStyle/>
          <a:p>
            <a:pPr eaLnBrk="1" hangingPunct="1">
              <a:lnSpc>
                <a:spcPct val="90000"/>
              </a:lnSpc>
              <a:buFont typeface="Arial" panose="020B0604020202020204" pitchFamily="34" charset="0"/>
              <a:buNone/>
            </a:pPr>
            <a:r>
              <a:rPr lang="en-US" altLang="en-US" sz="3600" b="1">
                <a:solidFill>
                  <a:srgbClr val="C00000"/>
                </a:solidFill>
                <a:latin typeface="Times New Roman" panose="02020603050405020304" pitchFamily="18" charset="0"/>
                <a:cs typeface="Times New Roman" panose="02020603050405020304" pitchFamily="18" charset="0"/>
              </a:rPr>
              <a:t>Gastrointestinal system</a:t>
            </a:r>
          </a:p>
          <a:p>
            <a:pPr eaLnBrk="1" hangingPunct="1">
              <a:lnSpc>
                <a:spcPct val="105000"/>
              </a:lnSpc>
              <a:buClr>
                <a:srgbClr val="0033CC"/>
              </a:buCl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Gastritis, hemorrhagic esopahgitis, ulcer diseases, pancreatitis </a:t>
            </a:r>
            <a:r>
              <a:rPr lang="en-US" altLang="en-US" sz="3000" i="1">
                <a:latin typeface="Times New Roman" panose="02020603050405020304" pitchFamily="18" charset="0"/>
                <a:cs typeface="Times New Roman" panose="02020603050405020304" pitchFamily="18" charset="0"/>
              </a:rPr>
              <a:t>(due to direct toxic action on epithelium)</a:t>
            </a:r>
          </a:p>
          <a:p>
            <a:pPr eaLnBrk="1" hangingPunct="1">
              <a:lnSpc>
                <a:spcPct val="105000"/>
              </a:lnSpc>
              <a:buClr>
                <a:srgbClr val="0033CC"/>
              </a:buCl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Diarrhea</a:t>
            </a:r>
          </a:p>
          <a:p>
            <a:pPr eaLnBrk="1" hangingPunct="1">
              <a:lnSpc>
                <a:spcPct val="105000"/>
              </a:lnSpc>
              <a:buClr>
                <a:srgbClr val="0033CC"/>
              </a:buCl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Deficiency of vitamins. </a:t>
            </a:r>
          </a:p>
          <a:p>
            <a:pPr eaLnBrk="1" hangingPunct="1">
              <a:lnSpc>
                <a:spcPct val="105000"/>
              </a:lnSpc>
              <a:buClr>
                <a:srgbClr val="0033CC"/>
              </a:buCl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Exacerbates nutritional deficiencies</a:t>
            </a:r>
          </a:p>
          <a:p>
            <a:pPr eaLnBrk="1" hangingPunct="1">
              <a:lnSpc>
                <a:spcPct val="105000"/>
              </a:lnSpc>
              <a:buClr>
                <a:srgbClr val="0033CC"/>
              </a:buCl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weight loss, and malnutrition</a:t>
            </a:r>
          </a:p>
        </p:txBody>
      </p:sp>
      <p:sp>
        <p:nvSpPr>
          <p:cNvPr id="29699" name="Slide Number Placeholder 5">
            <a:extLst>
              <a:ext uri="{FF2B5EF4-FFF2-40B4-BE49-F238E27FC236}">
                <a16:creationId xmlns:a16="http://schemas.microsoft.com/office/drawing/2014/main" id="{6EC13A24-795A-43A0-B0A9-4EF083230D7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D294D286-5BAE-4277-ACFF-A65CE38BE1D0}" type="slidenum">
              <a:rPr lang="ar-SA" altLang="en-US" sz="1200">
                <a:solidFill>
                  <a:srgbClr val="898989"/>
                </a:solidFill>
                <a:latin typeface="Arial" panose="020B0604020202020204" pitchFamily="34" charset="0"/>
              </a:rPr>
              <a:pPr>
                <a:spcBef>
                  <a:spcPct val="0"/>
                </a:spcBef>
                <a:buFontTx/>
                <a:buNone/>
              </a:pPr>
              <a:t>17</a:t>
            </a:fld>
            <a:endParaRPr lang="en-US" altLang="en-US" sz="1200">
              <a:solidFill>
                <a:srgbClr val="898989"/>
              </a:solidFill>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B771831-4B85-482D-A3A2-B21B5ACDA8B2}"/>
              </a:ext>
            </a:extLst>
          </p:cNvPr>
          <p:cNvSpPr>
            <a:spLocks noGrp="1" noChangeArrowheads="1"/>
          </p:cNvSpPr>
          <p:nvPr>
            <p:ph idx="1"/>
          </p:nvPr>
        </p:nvSpPr>
        <p:spPr>
          <a:xfrm>
            <a:off x="152400" y="511910"/>
            <a:ext cx="8839200" cy="6629400"/>
          </a:xfrm>
        </p:spPr>
        <p:txBody>
          <a:bodyPr/>
          <a:lstStyle/>
          <a:p>
            <a:pPr eaLnBrk="1" hangingPunct="1">
              <a:lnSpc>
                <a:spcPct val="90000"/>
              </a:lnSpc>
              <a:buFont typeface="Arial" panose="020B0604020202020204" pitchFamily="34" charset="0"/>
              <a:buNone/>
            </a:pPr>
            <a:r>
              <a:rPr lang="en-US" altLang="en-US" sz="3600" b="1">
                <a:solidFill>
                  <a:srgbClr val="0033CC"/>
                </a:solidFill>
                <a:latin typeface="Times New Roman" panose="02020603050405020304" pitchFamily="18" charset="0"/>
                <a:cs typeface="Times New Roman" panose="02020603050405020304" pitchFamily="18" charset="0"/>
              </a:rPr>
              <a:t>Alcoholism </a:t>
            </a:r>
          </a:p>
          <a:p>
            <a:pPr eaLnBrk="1" hangingPunct="1">
              <a:lnSpc>
                <a:spcPct val="90000"/>
              </a:lnSpc>
              <a:buFont typeface="Arial" panose="020B0604020202020204" pitchFamily="34" charset="0"/>
              <a:buNone/>
            </a:pPr>
            <a:r>
              <a:rPr lang="en-US" altLang="en-US" sz="3600" b="1">
                <a:solidFill>
                  <a:srgbClr val="C00000"/>
                </a:solidFill>
                <a:latin typeface="Times New Roman" panose="02020603050405020304" pitchFamily="18" charset="0"/>
                <a:cs typeface="Times New Roman" panose="02020603050405020304" pitchFamily="18" charset="0"/>
              </a:rPr>
              <a:t>Cardiovascular System</a:t>
            </a:r>
          </a:p>
          <a:p>
            <a:pPr eaLnBrk="1" hangingPunct="1">
              <a:lnSpc>
                <a:spcPct val="90000"/>
              </a:lnSpc>
              <a:spcBef>
                <a:spcPts val="1200"/>
              </a:spcBef>
              <a:buFontTx/>
              <a:buNone/>
            </a:pPr>
            <a:r>
              <a:rPr lang="en-US" altLang="en-US">
                <a:latin typeface="Times New Roman" panose="02020603050405020304" pitchFamily="18" charset="0"/>
                <a:cs typeface="Times New Roman" panose="02020603050405020304" pitchFamily="18" charset="0"/>
              </a:rPr>
              <a:t>Chronic alcohol abuse can lead to </a:t>
            </a:r>
            <a:r>
              <a:rPr lang="en-US" altLang="en-US" b="1">
                <a:latin typeface="Times New Roman" panose="02020603050405020304" pitchFamily="18" charset="0"/>
                <a:cs typeface="Times New Roman" panose="02020603050405020304" pitchFamily="18" charset="0"/>
              </a:rPr>
              <a:t>cardiomyopathy</a:t>
            </a:r>
          </a:p>
          <a:p>
            <a:pPr eaLnBrk="1" hangingPunct="1">
              <a:lnSpc>
                <a:spcPct val="90000"/>
              </a:lnSpc>
              <a:spcBef>
                <a:spcPts val="1200"/>
              </a:spcBef>
              <a:buFontTx/>
              <a:buChar char="-"/>
            </a:pPr>
            <a:r>
              <a:rPr lang="en-US" altLang="en-US">
                <a:latin typeface="Times New Roman" panose="02020603050405020304" pitchFamily="18" charset="0"/>
                <a:cs typeface="Times New Roman" panose="02020603050405020304" pitchFamily="18" charset="0"/>
              </a:rPr>
              <a:t>Cardiac hypertrophy</a:t>
            </a:r>
          </a:p>
          <a:p>
            <a:pPr eaLnBrk="1" hangingPunct="1">
              <a:lnSpc>
                <a:spcPct val="90000"/>
              </a:lnSpc>
              <a:spcBef>
                <a:spcPts val="1200"/>
              </a:spcBef>
              <a:buFontTx/>
              <a:buChar char="-"/>
            </a:pPr>
            <a:r>
              <a:rPr lang="en-US" altLang="en-US">
                <a:latin typeface="Times New Roman" panose="02020603050405020304" pitchFamily="18" charset="0"/>
                <a:cs typeface="Times New Roman" panose="02020603050405020304" pitchFamily="18" charset="0"/>
              </a:rPr>
              <a:t>Congestive heart failure.</a:t>
            </a:r>
          </a:p>
          <a:p>
            <a:pPr eaLnBrk="1" hangingPunct="1">
              <a:lnSpc>
                <a:spcPct val="90000"/>
              </a:lnSpc>
              <a:spcBef>
                <a:spcPts val="1200"/>
              </a:spcBef>
              <a:buFontTx/>
              <a:buChar char="-"/>
            </a:pPr>
            <a:r>
              <a:rPr lang="en-US" altLang="en-US" b="1">
                <a:latin typeface="Times New Roman" panose="02020603050405020304" pitchFamily="18" charset="0"/>
                <a:cs typeface="Times New Roman" panose="02020603050405020304" pitchFamily="18" charset="0"/>
              </a:rPr>
              <a:t>Arrhythmia </a:t>
            </a:r>
            <a:r>
              <a:rPr lang="en-US" altLang="en-US">
                <a:latin typeface="Times New Roman" panose="02020603050405020304" pitchFamily="18" charset="0"/>
                <a:cs typeface="Times New Roman" panose="02020603050405020304" pitchFamily="18" charset="0"/>
              </a:rPr>
              <a:t>(</a:t>
            </a:r>
            <a:r>
              <a:rPr lang="en-US" altLang="en-US" sz="2800">
                <a:latin typeface="Times New Roman" panose="02020603050405020304" pitchFamily="18" charset="0"/>
                <a:cs typeface="Times New Roman" panose="02020603050405020304" pitchFamily="18" charset="0"/>
              </a:rPr>
              <a:t>due to </a:t>
            </a:r>
            <a:r>
              <a:rPr lang="en-US" altLang="en-US" sz="2800">
                <a:cs typeface="Arial" panose="020B0604020202020204" pitchFamily="34" charset="0"/>
              </a:rPr>
              <a:t>potassium and magnesium depletion</a:t>
            </a:r>
            <a:r>
              <a:rPr lang="en-US" altLang="en-US" sz="2800">
                <a:latin typeface="Times New Roman" panose="02020603050405020304" pitchFamily="18" charset="0"/>
                <a:cs typeface="Times New Roman" panose="02020603050405020304" pitchFamily="18" charset="0"/>
              </a:rPr>
              <a:t>)</a:t>
            </a:r>
          </a:p>
          <a:p>
            <a:pPr eaLnBrk="1" hangingPunct="1">
              <a:lnSpc>
                <a:spcPct val="90000"/>
              </a:lnSpc>
              <a:spcBef>
                <a:spcPts val="1200"/>
              </a:spcBef>
              <a:buFontTx/>
              <a:buChar char="-"/>
            </a:pPr>
            <a:r>
              <a:rPr lang="en-US" altLang="en-US" b="1">
                <a:latin typeface="Times New Roman" panose="02020603050405020304" pitchFamily="18" charset="0"/>
                <a:cs typeface="Times New Roman" panose="02020603050405020304" pitchFamily="18" charset="0"/>
              </a:rPr>
              <a:t>Hypertension</a:t>
            </a:r>
            <a:r>
              <a:rPr lang="en-US" altLang="en-US">
                <a:latin typeface="Times New Roman" panose="02020603050405020304" pitchFamily="18" charset="0"/>
                <a:cs typeface="Times New Roman" panose="02020603050405020304" pitchFamily="18" charset="0"/>
              </a:rPr>
              <a:t>: due to  increased calcium &amp;  sympathetic activity.</a:t>
            </a:r>
          </a:p>
        </p:txBody>
      </p:sp>
      <p:sp>
        <p:nvSpPr>
          <p:cNvPr id="30723" name="Slide Number Placeholder 5">
            <a:extLst>
              <a:ext uri="{FF2B5EF4-FFF2-40B4-BE49-F238E27FC236}">
                <a16:creationId xmlns:a16="http://schemas.microsoft.com/office/drawing/2014/main" id="{0D9EE700-DAC6-4D86-AC35-72CEE2710DB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18A786BA-F359-4A9E-9E5D-41B812DDF8C0}" type="slidenum">
              <a:rPr lang="ar-SA" altLang="en-US" sz="1200">
                <a:solidFill>
                  <a:srgbClr val="898989"/>
                </a:solidFill>
                <a:latin typeface="Arial" panose="020B0604020202020204" pitchFamily="34" charset="0"/>
              </a:rPr>
              <a:pPr>
                <a:spcBef>
                  <a:spcPct val="0"/>
                </a:spcBef>
                <a:buFontTx/>
                <a:buNone/>
              </a:pPr>
              <a:t>18</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2530">
                                            <p:txEl>
                                              <p:pRg st="2" end="2"/>
                                            </p:txEl>
                                          </p:spTgt>
                                        </p:tgtEl>
                                        <p:attrNameLst>
                                          <p:attrName>style.visibility</p:attrName>
                                        </p:attrNameLst>
                                      </p:cBhvr>
                                      <p:to>
                                        <p:strVal val="visible"/>
                                      </p:to>
                                    </p:set>
                                    <p:anim calcmode="lin" valueType="num">
                                      <p:cBhvr additive="base">
                                        <p:cTn id="7" dur="1000" fill="hold"/>
                                        <p:tgtEl>
                                          <p:spTgt spid="22530">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25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0">
                                            <p:txEl>
                                              <p:pRg st="3" end="3"/>
                                            </p:txEl>
                                          </p:spTgt>
                                        </p:tgtEl>
                                        <p:attrNameLst>
                                          <p:attrName>style.visibility</p:attrName>
                                        </p:attrNameLst>
                                      </p:cBhvr>
                                      <p:to>
                                        <p:strVal val="visible"/>
                                      </p:to>
                                    </p:set>
                                    <p:anim calcmode="lin" valueType="num">
                                      <p:cBhvr additive="base">
                                        <p:cTn id="13" dur="10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25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anim calcmode="lin" valueType="num">
                                      <p:cBhvr additive="base">
                                        <p:cTn id="19" dur="10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2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2530">
                                            <p:txEl>
                                              <p:pRg st="5" end="5"/>
                                            </p:txEl>
                                          </p:spTgt>
                                        </p:tgtEl>
                                        <p:attrNameLst>
                                          <p:attrName>style.visibility</p:attrName>
                                        </p:attrNameLst>
                                      </p:cBhvr>
                                      <p:to>
                                        <p:strVal val="visible"/>
                                      </p:to>
                                    </p:set>
                                    <p:anim calcmode="lin" valueType="num">
                                      <p:cBhvr additive="base">
                                        <p:cTn id="25" dur="1000" fill="hold"/>
                                        <p:tgtEl>
                                          <p:spTgt spid="22530">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25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2530">
                                            <p:txEl>
                                              <p:pRg st="6" end="6"/>
                                            </p:txEl>
                                          </p:spTgt>
                                        </p:tgtEl>
                                        <p:attrNameLst>
                                          <p:attrName>style.visibility</p:attrName>
                                        </p:attrNameLst>
                                      </p:cBhvr>
                                      <p:to>
                                        <p:strVal val="visible"/>
                                      </p:to>
                                    </p:set>
                                    <p:anim calcmode="lin" valueType="num">
                                      <p:cBhvr additive="base">
                                        <p:cTn id="31" dur="1000" fill="hold"/>
                                        <p:tgtEl>
                                          <p:spTgt spid="22530">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253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B6AAF026-0FFE-469C-93E3-27198932293F}"/>
              </a:ext>
            </a:extLst>
          </p:cNvPr>
          <p:cNvSpPr>
            <a:spLocks noGrp="1" noChangeArrowheads="1"/>
          </p:cNvSpPr>
          <p:nvPr>
            <p:ph idx="1"/>
          </p:nvPr>
        </p:nvSpPr>
        <p:spPr>
          <a:xfrm>
            <a:off x="152400" y="152400"/>
            <a:ext cx="8839200" cy="6553200"/>
          </a:xfrm>
        </p:spPr>
        <p:txBody>
          <a:bodyPr/>
          <a:lstStyle/>
          <a:p>
            <a:pPr eaLnBrk="1" hangingPunct="1">
              <a:buFontTx/>
              <a:buNone/>
            </a:pPr>
            <a:r>
              <a:rPr lang="en-US" altLang="en-US" sz="3600" b="1">
                <a:solidFill>
                  <a:srgbClr val="C00000"/>
                </a:solidFill>
                <a:latin typeface="Times New Roman" panose="02020603050405020304" pitchFamily="18" charset="0"/>
                <a:cs typeface="Times New Roman" panose="02020603050405020304" pitchFamily="18" charset="0"/>
              </a:rPr>
              <a:t>Hematological complications:</a:t>
            </a:r>
          </a:p>
          <a:p>
            <a:pPr eaLnBrk="1" hangingPunct="1">
              <a:buClr>
                <a:srgbClr val="0033CC"/>
              </a:buClr>
              <a:buFont typeface="Wingdings" panose="05000000000000000000" pitchFamily="2" charset="2"/>
              <a:buChar char="§"/>
            </a:pPr>
            <a:r>
              <a:rPr lang="en-US" altLang="en-US" b="1">
                <a:latin typeface="Times New Roman" panose="02020603050405020304" pitchFamily="18" charset="0"/>
                <a:cs typeface="Times New Roman" panose="02020603050405020304" pitchFamily="18" charset="0"/>
              </a:rPr>
              <a:t>Iron deficiency anemia</a:t>
            </a:r>
            <a:r>
              <a:rPr lang="en-US" altLang="en-US">
                <a:latin typeface="Times New Roman" panose="02020603050405020304" pitchFamily="18" charset="0"/>
                <a:cs typeface="Times New Roman" panose="02020603050405020304" pitchFamily="18" charset="0"/>
              </a:rPr>
              <a:t> </a:t>
            </a:r>
            <a:r>
              <a:rPr lang="en-US" altLang="en-US" sz="3000">
                <a:latin typeface="Times New Roman" panose="02020603050405020304" pitchFamily="18" charset="0"/>
                <a:cs typeface="Times New Roman" panose="02020603050405020304" pitchFamily="18" charset="0"/>
              </a:rPr>
              <a:t>(due to inadequate dietary intake &amp; GIT blood loss).</a:t>
            </a:r>
          </a:p>
          <a:p>
            <a:pPr eaLnBrk="1" hangingPunct="1">
              <a:buClr>
                <a:srgbClr val="0033CC"/>
              </a:buClr>
              <a:buFont typeface="Wingdings" panose="05000000000000000000" pitchFamily="2" charset="2"/>
              <a:buChar char="§"/>
            </a:pPr>
            <a:r>
              <a:rPr lang="en-US" altLang="en-US" b="1">
                <a:latin typeface="Times New Roman" panose="02020603050405020304" pitchFamily="18" charset="0"/>
                <a:cs typeface="Times New Roman" panose="02020603050405020304" pitchFamily="18" charset="0"/>
              </a:rPr>
              <a:t>Megaloblastic anemia</a:t>
            </a:r>
            <a:r>
              <a:rPr lang="en-US" altLang="en-US">
                <a:latin typeface="Times New Roman" panose="02020603050405020304" pitchFamily="18" charset="0"/>
                <a:cs typeface="Times New Roman" panose="02020603050405020304" pitchFamily="18" charset="0"/>
              </a:rPr>
              <a:t>: </a:t>
            </a:r>
            <a:r>
              <a:rPr lang="en-US" altLang="en-US" sz="3000">
                <a:latin typeface="Times New Roman" panose="02020603050405020304" pitchFamily="18" charset="0"/>
                <a:cs typeface="Times New Roman" panose="02020603050405020304" pitchFamily="18" charset="0"/>
              </a:rPr>
              <a:t>(due to folate deficiency, malnutrition, impaired folate absorption).</a:t>
            </a:r>
          </a:p>
          <a:p>
            <a:pPr eaLnBrk="1" hangingPunct="1">
              <a:buClr>
                <a:srgbClr val="0033CC"/>
              </a:buClr>
              <a:buFont typeface="Wingdings" panose="05000000000000000000" pitchFamily="2" charset="2"/>
              <a:buChar char="§"/>
            </a:pPr>
            <a:r>
              <a:rPr lang="en-US" altLang="en-US" b="1">
                <a:latin typeface="Times New Roman" panose="02020603050405020304" pitchFamily="18" charset="0"/>
                <a:cs typeface="Times New Roman" panose="02020603050405020304" pitchFamily="18" charset="0"/>
              </a:rPr>
              <a:t>Hemolytic anemia</a:t>
            </a:r>
            <a:r>
              <a:rPr lang="en-US" altLang="en-US">
                <a:latin typeface="Times New Roman" panose="02020603050405020304" pitchFamily="18" charset="0"/>
                <a:cs typeface="Times New Roman" panose="02020603050405020304" pitchFamily="18" charset="0"/>
              </a:rPr>
              <a:t>.</a:t>
            </a:r>
          </a:p>
          <a:p>
            <a:pPr eaLnBrk="1" hangingPunct="1">
              <a:buClr>
                <a:srgbClr val="0033CC"/>
              </a:buClr>
              <a:buFont typeface="Wingdings" panose="05000000000000000000" pitchFamily="2" charset="2"/>
              <a:buChar char="§"/>
            </a:pPr>
            <a:r>
              <a:rPr lang="en-US" altLang="en-US" b="1">
                <a:latin typeface="Times New Roman" panose="02020603050405020304" pitchFamily="18" charset="0"/>
                <a:cs typeface="Times New Roman" panose="02020603050405020304" pitchFamily="18" charset="0"/>
              </a:rPr>
              <a:t>Bone marrow suppression</a:t>
            </a:r>
          </a:p>
          <a:p>
            <a:pPr eaLnBrk="1" hangingPunct="1">
              <a:buClr>
                <a:srgbClr val="0033CC"/>
              </a:buClr>
              <a:buFont typeface="Wingdings" panose="05000000000000000000" pitchFamily="2" charset="2"/>
              <a:buChar char="§"/>
            </a:pPr>
            <a:r>
              <a:rPr lang="en-US" altLang="en-US" b="1">
                <a:latin typeface="Times New Roman" panose="02020603050405020304" pitchFamily="18" charset="0"/>
                <a:cs typeface="Times New Roman" panose="02020603050405020304" pitchFamily="18" charset="0"/>
              </a:rPr>
              <a:t>Thrombocytopenia</a:t>
            </a:r>
            <a:r>
              <a:rPr lang="en-US" altLang="en-US">
                <a:latin typeface="Times New Roman" panose="02020603050405020304" pitchFamily="18" charset="0"/>
                <a:cs typeface="Times New Roman" panose="02020603050405020304" pitchFamily="18" charset="0"/>
              </a:rPr>
              <a:t> </a:t>
            </a:r>
            <a:r>
              <a:rPr lang="en-US" altLang="en-US" sz="3000">
                <a:latin typeface="Times New Roman" panose="02020603050405020304" pitchFamily="18" charset="0"/>
                <a:cs typeface="Times New Roman" panose="02020603050405020304" pitchFamily="18" charset="0"/>
              </a:rPr>
              <a:t>(suppressing platelet formation,  prolong bleeding times).</a:t>
            </a:r>
          </a:p>
          <a:p>
            <a:pPr eaLnBrk="1" hangingPunct="1">
              <a:buClr>
                <a:srgbClr val="0033CC"/>
              </a:buClr>
              <a:buFont typeface="Wingdings" panose="05000000000000000000" pitchFamily="2" charset="2"/>
              <a:buChar char="§"/>
            </a:pPr>
            <a:r>
              <a:rPr lang="en-US" altLang="en-US">
                <a:latin typeface="Times New Roman" panose="02020603050405020304" pitchFamily="18" charset="0"/>
                <a:cs typeface="Times New Roman" panose="02020603050405020304" pitchFamily="18" charset="0"/>
              </a:rPr>
              <a:t>Impaired production of </a:t>
            </a:r>
            <a:r>
              <a:rPr lang="en-US" altLang="en-US" b="1">
                <a:latin typeface="Times New Roman" panose="02020603050405020304" pitchFamily="18" charset="0"/>
                <a:cs typeface="Times New Roman" panose="02020603050405020304" pitchFamily="18" charset="0"/>
              </a:rPr>
              <a:t>vitamin-K dependent clotting factors</a:t>
            </a:r>
            <a:r>
              <a:rPr lang="en-US" altLang="en-US" sz="3000">
                <a:latin typeface="Times New Roman" panose="02020603050405020304" pitchFamily="18" charset="0"/>
                <a:cs typeface="Times New Roman" panose="02020603050405020304" pitchFamily="18" charset="0"/>
              </a:rPr>
              <a:t> </a:t>
            </a:r>
            <a:r>
              <a:rPr lang="en-US" altLang="en-US" sz="2800">
                <a:cs typeface="Arial" panose="020B0604020202020204" pitchFamily="34" charset="0"/>
              </a:rPr>
              <a:t>leading to prolonged prothrombin time. </a:t>
            </a:r>
            <a:endParaRPr lang="en-US" altLang="en-US" sz="3000">
              <a:latin typeface="Times New Roman" panose="02020603050405020304" pitchFamily="18" charset="0"/>
              <a:cs typeface="Times New Roman" panose="02020603050405020304" pitchFamily="18" charset="0"/>
            </a:endParaRPr>
          </a:p>
        </p:txBody>
      </p:sp>
      <p:sp>
        <p:nvSpPr>
          <p:cNvPr id="31747" name="Slide Number Placeholder 5">
            <a:extLst>
              <a:ext uri="{FF2B5EF4-FFF2-40B4-BE49-F238E27FC236}">
                <a16:creationId xmlns:a16="http://schemas.microsoft.com/office/drawing/2014/main" id="{1F718B89-ABA1-4E0D-A5E1-25BD2B09A25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514C46EE-174D-4208-8E0C-F6C654834844}" type="slidenum">
              <a:rPr lang="ar-SA" altLang="en-US" sz="1200">
                <a:solidFill>
                  <a:srgbClr val="898989"/>
                </a:solidFill>
                <a:latin typeface="Arial" panose="020B0604020202020204" pitchFamily="34" charset="0"/>
              </a:rPr>
              <a:pPr>
                <a:spcBef>
                  <a:spcPct val="0"/>
                </a:spcBef>
                <a:buFontTx/>
                <a:buNone/>
              </a:pPr>
              <a:t>19</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10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2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0">
                                            <p:txEl>
                                              <p:pRg st="1" end="1"/>
                                            </p:txEl>
                                          </p:spTgt>
                                        </p:tgtEl>
                                        <p:attrNameLst>
                                          <p:attrName>style.visibility</p:attrName>
                                        </p:attrNameLst>
                                      </p:cBhvr>
                                      <p:to>
                                        <p:strVal val="visible"/>
                                      </p:to>
                                    </p:set>
                                    <p:anim calcmode="lin" valueType="num">
                                      <p:cBhvr additive="base">
                                        <p:cTn id="13" dur="10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25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0">
                                            <p:txEl>
                                              <p:pRg st="2" end="2"/>
                                            </p:txEl>
                                          </p:spTgt>
                                        </p:tgtEl>
                                        <p:attrNameLst>
                                          <p:attrName>style.visibility</p:attrName>
                                        </p:attrNameLst>
                                      </p:cBhvr>
                                      <p:to>
                                        <p:strVal val="visible"/>
                                      </p:to>
                                    </p:set>
                                    <p:anim calcmode="lin" valueType="num">
                                      <p:cBhvr additive="base">
                                        <p:cTn id="19" dur="1000" fill="hold"/>
                                        <p:tgtEl>
                                          <p:spTgt spid="22530">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25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530">
                                            <p:txEl>
                                              <p:pRg st="3" end="3"/>
                                            </p:txEl>
                                          </p:spTgt>
                                        </p:tgtEl>
                                        <p:attrNameLst>
                                          <p:attrName>style.visibility</p:attrName>
                                        </p:attrNameLst>
                                      </p:cBhvr>
                                      <p:to>
                                        <p:strVal val="visible"/>
                                      </p:to>
                                    </p:set>
                                    <p:anim calcmode="lin" valueType="num">
                                      <p:cBhvr additive="base">
                                        <p:cTn id="25" dur="1000" fill="hold"/>
                                        <p:tgtEl>
                                          <p:spTgt spid="22530">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25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530">
                                            <p:txEl>
                                              <p:pRg st="4" end="4"/>
                                            </p:txEl>
                                          </p:spTgt>
                                        </p:tgtEl>
                                        <p:attrNameLst>
                                          <p:attrName>style.visibility</p:attrName>
                                        </p:attrNameLst>
                                      </p:cBhvr>
                                      <p:to>
                                        <p:strVal val="visible"/>
                                      </p:to>
                                    </p:set>
                                    <p:anim calcmode="lin" valueType="num">
                                      <p:cBhvr additive="base">
                                        <p:cTn id="31" dur="1000" fill="hold"/>
                                        <p:tgtEl>
                                          <p:spTgt spid="22530">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2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530">
                                            <p:txEl>
                                              <p:pRg st="5" end="5"/>
                                            </p:txEl>
                                          </p:spTgt>
                                        </p:tgtEl>
                                        <p:attrNameLst>
                                          <p:attrName>style.visibility</p:attrName>
                                        </p:attrNameLst>
                                      </p:cBhvr>
                                      <p:to>
                                        <p:strVal val="visible"/>
                                      </p:to>
                                    </p:set>
                                    <p:anim calcmode="lin" valueType="num">
                                      <p:cBhvr additive="base">
                                        <p:cTn id="37" dur="1000" fill="hold"/>
                                        <p:tgtEl>
                                          <p:spTgt spid="22530">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25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530">
                                            <p:txEl>
                                              <p:pRg st="6" end="6"/>
                                            </p:txEl>
                                          </p:spTgt>
                                        </p:tgtEl>
                                        <p:attrNameLst>
                                          <p:attrName>style.visibility</p:attrName>
                                        </p:attrNameLst>
                                      </p:cBhvr>
                                      <p:to>
                                        <p:strVal val="visible"/>
                                      </p:to>
                                    </p:set>
                                    <p:anim calcmode="lin" valueType="num">
                                      <p:cBhvr additive="base">
                                        <p:cTn id="43" dur="1000" fill="hold"/>
                                        <p:tgtEl>
                                          <p:spTgt spid="22530">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253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40E8876-1D48-4F34-A51B-890BB7A4FAF4}"/>
              </a:ext>
            </a:extLst>
          </p:cNvPr>
          <p:cNvSpPr>
            <a:spLocks noGrp="1"/>
          </p:cNvSpPr>
          <p:nvPr>
            <p:ph type="title"/>
          </p:nvPr>
        </p:nvSpPr>
        <p:spPr/>
        <p:txBody>
          <a:bodyPr/>
          <a:lstStyle/>
          <a:p>
            <a:r>
              <a:rPr lang="en-US" altLang="en-US">
                <a:solidFill>
                  <a:srgbClr val="FF0000"/>
                </a:solidFill>
                <a:cs typeface="Times New Roman" panose="02020603050405020304" pitchFamily="18" charset="0"/>
              </a:rPr>
              <a:t>Alcohol: The mother of All Evils </a:t>
            </a:r>
          </a:p>
        </p:txBody>
      </p:sp>
      <p:sp>
        <p:nvSpPr>
          <p:cNvPr id="5123" name="Slide Number Placeholder 3">
            <a:extLst>
              <a:ext uri="{FF2B5EF4-FFF2-40B4-BE49-F238E27FC236}">
                <a16:creationId xmlns:a16="http://schemas.microsoft.com/office/drawing/2014/main" id="{6E6AB837-3FA1-45E5-8AE3-37A06BF084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CBC35697-CB39-4F39-BABB-DA69F00E7877}" type="slidenum">
              <a:rPr lang="ar-SA" altLang="en-US" sz="1200">
                <a:solidFill>
                  <a:srgbClr val="898989"/>
                </a:solidFill>
                <a:latin typeface="Arial" panose="020B0604020202020204" pitchFamily="34" charset="0"/>
              </a:rPr>
              <a:pPr>
                <a:spcBef>
                  <a:spcPct val="0"/>
                </a:spcBef>
                <a:buFontTx/>
                <a:buNone/>
              </a:pPr>
              <a:t>2</a:t>
            </a:fld>
            <a:endParaRPr lang="en-US" altLang="en-US" sz="1200">
              <a:solidFill>
                <a:srgbClr val="898989"/>
              </a:solidFill>
              <a:latin typeface="Arial" panose="020B0604020202020204" pitchFamily="34" charset="0"/>
            </a:endParaRPr>
          </a:p>
        </p:txBody>
      </p:sp>
      <p:pic>
        <p:nvPicPr>
          <p:cNvPr id="5124" name="Picture 2">
            <a:extLst>
              <a:ext uri="{FF2B5EF4-FFF2-40B4-BE49-F238E27FC236}">
                <a16:creationId xmlns:a16="http://schemas.microsoft.com/office/drawing/2014/main" id="{945CC37A-CBBB-46BC-B887-5733C2448DD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828800"/>
            <a:ext cx="5791200" cy="4114800"/>
          </a:xfr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7FC471E-43FC-47FC-B86C-0966D9509D22}"/>
              </a:ext>
            </a:extLst>
          </p:cNvPr>
          <p:cNvSpPr>
            <a:spLocks noGrp="1" noChangeArrowheads="1"/>
          </p:cNvSpPr>
          <p:nvPr>
            <p:ph idx="1"/>
          </p:nvPr>
        </p:nvSpPr>
        <p:spPr>
          <a:xfrm>
            <a:off x="76200" y="152400"/>
            <a:ext cx="8991600" cy="6629400"/>
          </a:xfrm>
        </p:spPr>
        <p:txBody>
          <a:bodyPr/>
          <a:lstStyle/>
          <a:p>
            <a:pPr eaLnBrk="1" hangingPunct="1">
              <a:lnSpc>
                <a:spcPct val="90000"/>
              </a:lnSpc>
              <a:buFont typeface="Arial" panose="020B0604020202020204" pitchFamily="34" charset="0"/>
              <a:buNone/>
            </a:pPr>
            <a:r>
              <a:rPr lang="en-US" altLang="en-US" sz="3600" b="1">
                <a:solidFill>
                  <a:srgbClr val="C00000"/>
                </a:solidFill>
                <a:latin typeface="Times New Roman" panose="02020603050405020304" pitchFamily="18" charset="0"/>
                <a:cs typeface="Times New Roman" panose="02020603050405020304" pitchFamily="18" charset="0"/>
              </a:rPr>
              <a:t>Fetal Alcohol Syndrome: Irreversible</a:t>
            </a:r>
            <a:endParaRPr lang="en-US" altLang="en-US" sz="3600">
              <a:latin typeface="Times New Roman" panose="02020603050405020304" pitchFamily="18" charset="0"/>
              <a:cs typeface="Times New Roman" panose="02020603050405020304" pitchFamily="18" charset="0"/>
            </a:endParaRPr>
          </a:p>
          <a:p>
            <a:pPr eaLnBrk="1" hangingPunct="1">
              <a:lnSpc>
                <a:spcPct val="90000"/>
              </a:lnSpc>
            </a:pPr>
            <a:r>
              <a:rPr lang="en-US" altLang="en-US">
                <a:latin typeface="Times New Roman" panose="02020603050405020304" pitchFamily="18" charset="0"/>
                <a:cs typeface="Times New Roman" panose="02020603050405020304" pitchFamily="18" charset="0"/>
              </a:rPr>
              <a:t>Ethanol rapidly crosses placenta</a:t>
            </a:r>
          </a:p>
          <a:p>
            <a:pPr eaLnBrk="1" hangingPunct="1">
              <a:lnSpc>
                <a:spcPct val="90000"/>
              </a:lnSpc>
            </a:pPr>
            <a:r>
              <a:rPr lang="en-US" altLang="en-US">
                <a:latin typeface="Times New Roman" panose="02020603050405020304" pitchFamily="18" charset="0"/>
                <a:cs typeface="Times New Roman" panose="02020603050405020304" pitchFamily="18" charset="0"/>
              </a:rPr>
              <a:t>Pre-natal exposure to alcohol causes:</a:t>
            </a:r>
          </a:p>
          <a:p>
            <a:pPr eaLnBrk="1" hangingPunct="1">
              <a:lnSpc>
                <a:spcPct val="90000"/>
              </a:lnSpc>
              <a:buFont typeface="Arial" panose="020B0604020202020204" pitchFamily="34" charset="0"/>
              <a:buNone/>
            </a:pPr>
            <a:r>
              <a:rPr lang="en-US" altLang="en-US">
                <a:latin typeface="Times New Roman" panose="02020603050405020304" pitchFamily="18" charset="0"/>
                <a:cs typeface="Times New Roman" panose="02020603050405020304" pitchFamily="18" charset="0"/>
              </a:rPr>
              <a:t> -  Intrauterine </a:t>
            </a:r>
            <a:r>
              <a:rPr lang="en-US" altLang="en-US" b="1">
                <a:latin typeface="Times New Roman" panose="02020603050405020304" pitchFamily="18" charset="0"/>
                <a:cs typeface="Times New Roman" panose="02020603050405020304" pitchFamily="18" charset="0"/>
              </a:rPr>
              <a:t>growth retardation</a:t>
            </a:r>
            <a:r>
              <a:rPr lang="en-US" altLang="en-US">
                <a:latin typeface="Times New Roman" panose="02020603050405020304" pitchFamily="18" charset="0"/>
                <a:cs typeface="Times New Roman" panose="02020603050405020304" pitchFamily="18" charset="0"/>
              </a:rPr>
              <a:t> (due to hypoxia)</a:t>
            </a:r>
          </a:p>
          <a:p>
            <a:pPr eaLnBrk="1" hangingPunct="1">
              <a:lnSpc>
                <a:spcPct val="90000"/>
              </a:lnSpc>
              <a:buFontTx/>
              <a:buChar char="-"/>
            </a:pPr>
            <a:r>
              <a:rPr lang="en-US" altLang="en-US" b="1">
                <a:latin typeface="Times New Roman" panose="02020603050405020304" pitchFamily="18" charset="0"/>
                <a:cs typeface="Times New Roman" panose="02020603050405020304" pitchFamily="18" charset="0"/>
              </a:rPr>
              <a:t>Congenital malformation</a:t>
            </a:r>
            <a:r>
              <a:rPr lang="en-US" altLang="en-US">
                <a:latin typeface="Times New Roman" panose="02020603050405020304" pitchFamily="18" charset="0"/>
                <a:cs typeface="Times New Roman" panose="02020603050405020304" pitchFamily="18" charset="0"/>
              </a:rPr>
              <a:t> </a:t>
            </a:r>
            <a:r>
              <a:rPr lang="en-US" altLang="en-US" b="1">
                <a:solidFill>
                  <a:srgbClr val="0033CC"/>
                </a:solidFill>
                <a:latin typeface="Times New Roman" panose="02020603050405020304" pitchFamily="18" charset="0"/>
                <a:cs typeface="Times New Roman" panose="02020603050405020304" pitchFamily="18" charset="0"/>
              </a:rPr>
              <a:t>(teratogenesis): </a:t>
            </a:r>
          </a:p>
          <a:p>
            <a:pPr lvl="1" eaLnBrk="1" hangingPunct="1">
              <a:lnSpc>
                <a:spcPct val="90000"/>
              </a:lnSpc>
              <a:buFontTx/>
              <a:buChar char="-"/>
            </a:pPr>
            <a:r>
              <a:rPr lang="en-US" altLang="en-US" sz="3000">
                <a:latin typeface="Times New Roman" panose="02020603050405020304" pitchFamily="18" charset="0"/>
                <a:cs typeface="Times New Roman" panose="02020603050405020304" pitchFamily="18" charset="0"/>
              </a:rPr>
              <a:t>Microcephaly</a:t>
            </a:r>
          </a:p>
          <a:p>
            <a:pPr lvl="1" eaLnBrk="1" hangingPunct="1">
              <a:lnSpc>
                <a:spcPct val="90000"/>
              </a:lnSpc>
              <a:buFontTx/>
              <a:buChar char="-"/>
            </a:pPr>
            <a:r>
              <a:rPr lang="en-US" altLang="en-US" sz="3000">
                <a:latin typeface="Times New Roman" panose="02020603050405020304" pitchFamily="18" charset="0"/>
                <a:cs typeface="Times New Roman" panose="02020603050405020304" pitchFamily="18" charset="0"/>
              </a:rPr>
              <a:t>Impaired facial development</a:t>
            </a:r>
          </a:p>
          <a:p>
            <a:pPr lvl="1" eaLnBrk="1" hangingPunct="1">
              <a:lnSpc>
                <a:spcPct val="90000"/>
              </a:lnSpc>
              <a:buFontTx/>
              <a:buChar char="-"/>
            </a:pPr>
            <a:r>
              <a:rPr lang="en-US" altLang="en-US" sz="3000">
                <a:latin typeface="Times New Roman" panose="02020603050405020304" pitchFamily="18" charset="0"/>
                <a:cs typeface="Times New Roman" panose="02020603050405020304" pitchFamily="18" charset="0"/>
              </a:rPr>
              <a:t>Congenital heart defects</a:t>
            </a:r>
          </a:p>
          <a:p>
            <a:pPr lvl="1" eaLnBrk="1" hangingPunct="1">
              <a:lnSpc>
                <a:spcPct val="90000"/>
              </a:lnSpc>
              <a:buFontTx/>
              <a:buChar char="-"/>
            </a:pPr>
            <a:r>
              <a:rPr lang="en-US" altLang="en-US" sz="3000">
                <a:latin typeface="Times New Roman" panose="02020603050405020304" pitchFamily="18" charset="0"/>
                <a:cs typeface="Times New Roman" panose="02020603050405020304" pitchFamily="18" charset="0"/>
              </a:rPr>
              <a:t>Physical and mental retardation.</a:t>
            </a:r>
          </a:p>
          <a:p>
            <a:pPr lvl="1" eaLnBrk="1" hangingPunct="1">
              <a:lnSpc>
                <a:spcPct val="90000"/>
              </a:lnSpc>
              <a:buFontTx/>
              <a:buNone/>
            </a:pPr>
            <a:endParaRPr lang="en-US" altLang="en-US" sz="3000">
              <a:latin typeface="Times New Roman" panose="02020603050405020304" pitchFamily="18" charset="0"/>
              <a:cs typeface="Times New Roman" panose="02020603050405020304" pitchFamily="18" charset="0"/>
            </a:endParaRPr>
          </a:p>
        </p:txBody>
      </p:sp>
      <p:sp>
        <p:nvSpPr>
          <p:cNvPr id="32771" name="Slide Number Placeholder 5">
            <a:extLst>
              <a:ext uri="{FF2B5EF4-FFF2-40B4-BE49-F238E27FC236}">
                <a16:creationId xmlns:a16="http://schemas.microsoft.com/office/drawing/2014/main" id="{AF0888FC-BB61-4304-9064-BBCBC90F27B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A2A49825-0F39-431B-ABC8-B51B18FF8B94}" type="slidenum">
              <a:rPr lang="ar-SA" altLang="en-US" sz="1200">
                <a:solidFill>
                  <a:srgbClr val="898989"/>
                </a:solidFill>
                <a:latin typeface="Arial" panose="020B0604020202020204" pitchFamily="34" charset="0"/>
              </a:rPr>
              <a:pPr>
                <a:spcBef>
                  <a:spcPct val="0"/>
                </a:spcBef>
                <a:buFontTx/>
                <a:buNone/>
              </a:pPr>
              <a:t>20</a:t>
            </a:fld>
            <a:endParaRPr lang="en-US" altLang="en-US" sz="1200">
              <a:solidFill>
                <a:srgbClr val="898989"/>
              </a:solidFill>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descr="File:Photo of baby with FAS.jpg">
            <a:hlinkClick r:id="rId2"/>
            <a:extLst>
              <a:ext uri="{FF2B5EF4-FFF2-40B4-BE49-F238E27FC236}">
                <a16:creationId xmlns:a16="http://schemas.microsoft.com/office/drawing/2014/main" id="{904A2E37-A926-4B9A-B1F7-8B9AC26EE6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371600"/>
            <a:ext cx="6019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Rectangle 2">
            <a:extLst>
              <a:ext uri="{FF2B5EF4-FFF2-40B4-BE49-F238E27FC236}">
                <a16:creationId xmlns:a16="http://schemas.microsoft.com/office/drawing/2014/main" id="{65E5A7D5-12C2-4A97-8BAA-6BE5DC96A21B}"/>
              </a:ext>
            </a:extLst>
          </p:cNvPr>
          <p:cNvSpPr>
            <a:spLocks noChangeArrowheads="1"/>
          </p:cNvSpPr>
          <p:nvPr/>
        </p:nvSpPr>
        <p:spPr bwMode="auto">
          <a:xfrm>
            <a:off x="609600" y="228600"/>
            <a:ext cx="8305800" cy="685800"/>
          </a:xfrm>
          <a:prstGeom prst="rect">
            <a:avLst/>
          </a:prstGeom>
          <a:noFill/>
          <a:ln>
            <a:noFill/>
          </a:ln>
          <a:effectLst>
            <a:outerShdw dist="35921" dir="2700000" algn="ctr" rotWithShape="0">
              <a:schemeClr val="accent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1" eaLnBrk="1" hangingPunct="1">
              <a:spcBef>
                <a:spcPct val="0"/>
              </a:spcBef>
              <a:buFontTx/>
              <a:buNone/>
            </a:pPr>
            <a:r>
              <a:rPr lang="en-US" altLang="en-US" sz="3600" b="1">
                <a:solidFill>
                  <a:srgbClr val="FF3300"/>
                </a:solidFill>
                <a:latin typeface="Arial" panose="020B0604020202020204" pitchFamily="34" charset="0"/>
              </a:rPr>
              <a:t>Fetal </a:t>
            </a:r>
            <a:r>
              <a:rPr lang="en-US" altLang="en-US" sz="3600" b="1">
                <a:solidFill>
                  <a:srgbClr val="FF3300"/>
                </a:solidFill>
                <a:latin typeface="Times New Roman" panose="02020603050405020304" pitchFamily="18" charset="0"/>
                <a:cs typeface="Times New Roman" panose="02020603050405020304" pitchFamily="18" charset="0"/>
              </a:rPr>
              <a:t>Alcohol</a:t>
            </a:r>
            <a:r>
              <a:rPr lang="en-US" altLang="en-US" sz="3600" b="1">
                <a:solidFill>
                  <a:srgbClr val="FF3300"/>
                </a:solidFill>
                <a:latin typeface="Arial" panose="020B0604020202020204" pitchFamily="34" charset="0"/>
              </a:rPr>
              <a:t> Syndrome ( FAS )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2CDA1BC-44E1-4AE1-A7B0-5E79A2C7AB5D}"/>
              </a:ext>
            </a:extLst>
          </p:cNvPr>
          <p:cNvSpPr>
            <a:spLocks noGrp="1" noChangeArrowheads="1"/>
          </p:cNvSpPr>
          <p:nvPr>
            <p:ph idx="1"/>
          </p:nvPr>
        </p:nvSpPr>
        <p:spPr>
          <a:xfrm>
            <a:off x="76200" y="152400"/>
            <a:ext cx="8991600" cy="6629400"/>
          </a:xfrm>
        </p:spPr>
        <p:txBody>
          <a:bodyPr/>
          <a:lstStyle/>
          <a:p>
            <a:pPr eaLnBrk="1" hangingPunct="1">
              <a:spcBef>
                <a:spcPct val="0"/>
              </a:spcBef>
              <a:buFont typeface="Arial" panose="020B0604020202020204" pitchFamily="34" charset="0"/>
              <a:buNone/>
            </a:pPr>
            <a:r>
              <a:rPr lang="en-US" altLang="en-US" sz="3600" b="1">
                <a:solidFill>
                  <a:srgbClr val="C00000"/>
                </a:solidFill>
                <a:latin typeface="Times New Roman" panose="02020603050405020304" pitchFamily="18" charset="0"/>
                <a:cs typeface="Times New Roman" panose="02020603050405020304" pitchFamily="18" charset="0"/>
              </a:rPr>
              <a:t>Endocrine system:</a:t>
            </a:r>
            <a:r>
              <a:rPr lang="en-US" altLang="en-US">
                <a:cs typeface="Times New Roman" panose="02020603050405020304" pitchFamily="18" charset="0"/>
              </a:rPr>
              <a:t> </a:t>
            </a:r>
            <a:endParaRPr lang="en-US" altLang="en-US" sz="3600" b="1">
              <a:solidFill>
                <a:srgbClr val="C00000"/>
              </a:solidFill>
              <a:latin typeface="Times New Roman" panose="02020603050405020304" pitchFamily="18" charset="0"/>
              <a:cs typeface="Times New Roman" panose="02020603050405020304" pitchFamily="18" charset="0"/>
            </a:endParaRPr>
          </a:p>
          <a:p>
            <a:pPr eaLnBrk="1" hangingPunct="1">
              <a:spcBef>
                <a:spcPct val="0"/>
              </a:spcBef>
              <a:buClr>
                <a:srgbClr val="0033CC"/>
              </a:buClr>
              <a:buFont typeface="Wingdings" panose="05000000000000000000" pitchFamily="2" charset="2"/>
              <a:buChar char="Ø"/>
            </a:pPr>
            <a:r>
              <a:rPr lang="en-US" altLang="en-US" b="1">
                <a:solidFill>
                  <a:srgbClr val="0033CC"/>
                </a:solidFill>
                <a:latin typeface="Times New Roman" panose="02020603050405020304" pitchFamily="18" charset="0"/>
                <a:cs typeface="Times New Roman" panose="02020603050405020304" pitchFamily="18" charset="0"/>
              </a:rPr>
              <a:t>Hypogonadism:</a:t>
            </a:r>
          </a:p>
          <a:p>
            <a:pPr eaLnBrk="1" hangingPunct="1">
              <a:spcBef>
                <a:spcPct val="0"/>
              </a:spcBef>
              <a:buFontTx/>
              <a:buNone/>
            </a:pPr>
            <a:r>
              <a:rPr lang="en-US" altLang="en-US" b="1">
                <a:solidFill>
                  <a:srgbClr val="C00000"/>
                </a:solidFill>
                <a:latin typeface="Times New Roman" panose="02020603050405020304" pitchFamily="18" charset="0"/>
                <a:cs typeface="Times New Roman" panose="02020603050405020304" pitchFamily="18" charset="0"/>
              </a:rPr>
              <a:t>	</a:t>
            </a:r>
            <a:r>
              <a:rPr lang="en-US" altLang="en-US" b="1">
                <a:latin typeface="Times New Roman" panose="02020603050405020304" pitchFamily="18" charset="0"/>
                <a:cs typeface="Times New Roman" panose="02020603050405020304" pitchFamily="18" charset="0"/>
              </a:rPr>
              <a:t>In women:</a:t>
            </a:r>
            <a:r>
              <a:rPr lang="en-US" altLang="en-US">
                <a:latin typeface="Times New Roman" panose="02020603050405020304" pitchFamily="18" charset="0"/>
                <a:cs typeface="Times New Roman" panose="02020603050405020304" pitchFamily="18" charset="0"/>
              </a:rPr>
              <a:t> ovarian dysfunction, amenorrhea, anovulation, hyperprolactinemia, infertility.</a:t>
            </a:r>
          </a:p>
          <a:p>
            <a:pPr eaLnBrk="1" hangingPunct="1">
              <a:spcBef>
                <a:spcPct val="0"/>
              </a:spcBef>
              <a:buFont typeface="Arial" panose="020B0604020202020204" pitchFamily="34" charset="0"/>
              <a:buNone/>
            </a:pPr>
            <a:endParaRPr lang="en-US" altLang="en-US" sz="800">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b="1">
                <a:latin typeface="Times New Roman" panose="02020603050405020304" pitchFamily="18" charset="0"/>
                <a:cs typeface="Times New Roman" panose="02020603050405020304" pitchFamily="18" charset="0"/>
              </a:rPr>
              <a:t>	In men: </a:t>
            </a:r>
            <a:r>
              <a:rPr lang="en-US" altLang="en-US">
                <a:latin typeface="Times New Roman" panose="02020603050405020304" pitchFamily="18" charset="0"/>
                <a:cs typeface="Times New Roman" panose="02020603050405020304" pitchFamily="18" charset="0"/>
              </a:rPr>
              <a:t>gynecomastia, decreased muscle &amp; bone mass, testicular atrophy</a:t>
            </a:r>
            <a:r>
              <a:rPr lang="en-US" altLang="en-US" sz="3000">
                <a:solidFill>
                  <a:srgbClr val="0033CC"/>
                </a:solidFill>
                <a:latin typeface="Times New Roman" panose="02020603050405020304" pitchFamily="18" charset="0"/>
                <a:cs typeface="Times New Roman" panose="02020603050405020304" pitchFamily="18" charset="0"/>
              </a:rPr>
              <a:t> and decrease in testosterone, </a:t>
            </a:r>
          </a:p>
          <a:p>
            <a:pPr eaLnBrk="1" hangingPunct="1">
              <a:spcBef>
                <a:spcPct val="0"/>
              </a:spcBef>
              <a:buFontTx/>
              <a:buNone/>
            </a:pPr>
            <a:r>
              <a:rPr lang="en-US" altLang="en-US">
                <a:latin typeface="Times New Roman" panose="02020603050405020304" pitchFamily="18" charset="0"/>
                <a:cs typeface="Times New Roman" panose="02020603050405020304" pitchFamily="18" charset="0"/>
              </a:rPr>
              <a:t>	</a:t>
            </a:r>
          </a:p>
          <a:p>
            <a:pPr eaLnBrk="1" hangingPunct="1">
              <a:spcBef>
                <a:spcPct val="0"/>
              </a:spcBef>
              <a:buClr>
                <a:srgbClr val="0033CC"/>
              </a:buClr>
              <a:buFont typeface="Wingdings" panose="05000000000000000000" pitchFamily="2" charset="2"/>
              <a:buChar char="Ø"/>
            </a:pPr>
            <a:r>
              <a:rPr lang="en-US" altLang="en-US" b="1">
                <a:solidFill>
                  <a:srgbClr val="0033CC"/>
                </a:solidFill>
                <a:latin typeface="Times New Roman" panose="02020603050405020304" pitchFamily="18" charset="0"/>
                <a:cs typeface="Times New Roman" panose="02020603050405020304" pitchFamily="18" charset="0"/>
              </a:rPr>
              <a:t>Hypoglycemia &amp; ketoacidosis </a:t>
            </a:r>
            <a:r>
              <a:rPr lang="en-US" altLang="en-US">
                <a:latin typeface="Times New Roman" panose="02020603050405020304" pitchFamily="18" charset="0"/>
                <a:cs typeface="Times New Roman" panose="02020603050405020304" pitchFamily="18" charset="0"/>
              </a:rPr>
              <a:t>due to impaired hepatic gluconeogenesis &amp; excessive lipolytic factors, especially increased cortisol and growth hormone.</a:t>
            </a:r>
          </a:p>
          <a:p>
            <a:pPr eaLnBrk="1" hangingPunct="1">
              <a:spcBef>
                <a:spcPct val="0"/>
              </a:spcBef>
              <a:buFontTx/>
              <a:buNone/>
            </a:pPr>
            <a:endParaRPr lang="en-US" altLang="en-US">
              <a:latin typeface="Times New Roman" panose="02020603050405020304" pitchFamily="18" charset="0"/>
              <a:cs typeface="Times New Roman" panose="02020603050405020304" pitchFamily="18" charset="0"/>
            </a:endParaRPr>
          </a:p>
        </p:txBody>
      </p:sp>
      <p:sp>
        <p:nvSpPr>
          <p:cNvPr id="34819" name="Slide Number Placeholder 5">
            <a:extLst>
              <a:ext uri="{FF2B5EF4-FFF2-40B4-BE49-F238E27FC236}">
                <a16:creationId xmlns:a16="http://schemas.microsoft.com/office/drawing/2014/main" id="{BFC3F6D1-18AB-4A01-A9E8-0D623C26022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41808DEF-797D-49A1-9776-82635C45D486}" type="slidenum">
              <a:rPr lang="ar-SA" altLang="en-US" sz="1200">
                <a:solidFill>
                  <a:srgbClr val="898989"/>
                </a:solidFill>
                <a:latin typeface="Arial" panose="020B0604020202020204" pitchFamily="34" charset="0"/>
              </a:rPr>
              <a:pPr>
                <a:spcBef>
                  <a:spcPct val="0"/>
                </a:spcBef>
                <a:buFontTx/>
                <a:buNone/>
              </a:pPr>
              <a:t>22</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 calcmode="lin" valueType="num">
                                      <p:cBhvr additive="base">
                                        <p:cTn id="7" dur="1000" fill="hold"/>
                                        <p:tgtEl>
                                          <p:spTgt spid="27650">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7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7650">
                                            <p:txEl>
                                              <p:pRg st="6" end="6"/>
                                            </p:txEl>
                                          </p:spTgt>
                                        </p:tgtEl>
                                        <p:attrNameLst>
                                          <p:attrName>style.visibility</p:attrName>
                                        </p:attrNameLst>
                                      </p:cBhvr>
                                      <p:to>
                                        <p:strVal val="visible"/>
                                      </p:to>
                                    </p:set>
                                    <p:anim calcmode="lin" valueType="num">
                                      <p:cBhvr additive="base">
                                        <p:cTn id="13" dur="1000" fill="hold"/>
                                        <p:tgtEl>
                                          <p:spTgt spid="27650">
                                            <p:txEl>
                                              <p:pRg st="6" end="6"/>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76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7650">
                                            <p:txEl>
                                              <p:pRg st="1" end="1"/>
                                            </p:txEl>
                                          </p:spTgt>
                                        </p:tgtEl>
                                        <p:attrNameLst>
                                          <p:attrName>style.visibility</p:attrName>
                                        </p:attrNameLst>
                                      </p:cBhvr>
                                      <p:to>
                                        <p:strVal val="visible"/>
                                      </p:to>
                                    </p:set>
                                    <p:anim calcmode="lin" valueType="num">
                                      <p:cBhvr additive="base">
                                        <p:cTn id="19" dur="1000" fill="hold"/>
                                        <p:tgtEl>
                                          <p:spTgt spid="27650">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76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7650">
                                            <p:txEl>
                                              <p:pRg st="2" end="2"/>
                                            </p:txEl>
                                          </p:spTgt>
                                        </p:tgtEl>
                                        <p:attrNameLst>
                                          <p:attrName>style.visibility</p:attrName>
                                        </p:attrNameLst>
                                      </p:cBhvr>
                                      <p:to>
                                        <p:strVal val="visible"/>
                                      </p:to>
                                    </p:set>
                                    <p:anim calcmode="lin" valueType="num">
                                      <p:cBhvr additive="base">
                                        <p:cTn id="25" dur="1000" fill="hold"/>
                                        <p:tgtEl>
                                          <p:spTgt spid="27650">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76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7650">
                                            <p:txEl>
                                              <p:pRg st="4" end="4"/>
                                            </p:txEl>
                                          </p:spTgt>
                                        </p:tgtEl>
                                        <p:attrNameLst>
                                          <p:attrName>style.visibility</p:attrName>
                                        </p:attrNameLst>
                                      </p:cBhvr>
                                      <p:to>
                                        <p:strVal val="visible"/>
                                      </p:to>
                                    </p:set>
                                    <p:anim calcmode="lin" valueType="num">
                                      <p:cBhvr additive="base">
                                        <p:cTn id="31" dur="10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7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7650">
                                            <p:txEl>
                                              <p:pRg st="5" end="5"/>
                                            </p:txEl>
                                          </p:spTgt>
                                        </p:tgtEl>
                                        <p:attrNameLst>
                                          <p:attrName>style.visibility</p:attrName>
                                        </p:attrNameLst>
                                      </p:cBhvr>
                                      <p:to>
                                        <p:strVal val="visible"/>
                                      </p:to>
                                    </p:set>
                                    <p:anim calcmode="lin" valueType="num">
                                      <p:cBhvr additive="base">
                                        <p:cTn id="37" dur="1000" fill="hold"/>
                                        <p:tgtEl>
                                          <p:spTgt spid="27650">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765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FDDCF38-87D4-46B1-8CDF-D7528931C063}"/>
              </a:ext>
            </a:extLst>
          </p:cNvPr>
          <p:cNvSpPr>
            <a:spLocks noGrp="1" noChangeArrowheads="1"/>
          </p:cNvSpPr>
          <p:nvPr>
            <p:ph idx="1"/>
          </p:nvPr>
        </p:nvSpPr>
        <p:spPr>
          <a:xfrm>
            <a:off x="76200" y="152400"/>
            <a:ext cx="8991600" cy="6629400"/>
          </a:xfrm>
        </p:spPr>
        <p:txBody>
          <a:bodyPr/>
          <a:lstStyle/>
          <a:p>
            <a:pPr eaLnBrk="1" hangingPunct="1">
              <a:buFont typeface="Arial" panose="020B0604020202020204" pitchFamily="34" charset="0"/>
              <a:buNone/>
            </a:pPr>
            <a:r>
              <a:rPr lang="en-US" altLang="en-US" sz="3600" b="1">
                <a:solidFill>
                  <a:srgbClr val="C00000"/>
                </a:solidFill>
                <a:latin typeface="Times New Roman" panose="02020603050405020304" pitchFamily="18" charset="0"/>
                <a:cs typeface="Times New Roman" panose="02020603050405020304" pitchFamily="18" charset="0"/>
              </a:rPr>
              <a:t>Central Nervous System</a:t>
            </a:r>
          </a:p>
          <a:p>
            <a:pPr lvl="1" eaLnBrk="1" hangingPunct="1">
              <a:buClr>
                <a:srgbClr val="0033CC"/>
              </a:buClr>
              <a:buFont typeface="Wingdings" panose="05000000000000000000" pitchFamily="2" charset="2"/>
              <a:buChar char="§"/>
            </a:pPr>
            <a:r>
              <a:rPr lang="en-US" altLang="en-US" sz="3200">
                <a:latin typeface="Times New Roman" panose="02020603050405020304" pitchFamily="18" charset="0"/>
                <a:cs typeface="Times New Roman" panose="02020603050405020304" pitchFamily="18" charset="0"/>
              </a:rPr>
              <a:t>Tolerance</a:t>
            </a:r>
          </a:p>
          <a:p>
            <a:pPr lvl="1" eaLnBrk="1" hangingPunct="1">
              <a:buClr>
                <a:srgbClr val="0033CC"/>
              </a:buClr>
              <a:buFont typeface="Wingdings" panose="05000000000000000000" pitchFamily="2" charset="2"/>
              <a:buChar char="§"/>
            </a:pPr>
            <a:r>
              <a:rPr lang="en-US" altLang="en-US" sz="3200">
                <a:latin typeface="Times New Roman" panose="02020603050405020304" pitchFamily="18" charset="0"/>
                <a:cs typeface="Times New Roman" panose="02020603050405020304" pitchFamily="18" charset="0"/>
              </a:rPr>
              <a:t>Physiological and psychological dependence</a:t>
            </a:r>
          </a:p>
          <a:p>
            <a:pPr lvl="1" eaLnBrk="1" hangingPunct="1">
              <a:buClr>
                <a:srgbClr val="0033CC"/>
              </a:buClr>
              <a:buFont typeface="Wingdings" panose="05000000000000000000" pitchFamily="2" charset="2"/>
              <a:buChar char="§"/>
            </a:pPr>
            <a:r>
              <a:rPr lang="en-US" altLang="en-US" sz="3200">
                <a:latin typeface="Times New Roman" panose="02020603050405020304" pitchFamily="18" charset="0"/>
                <a:cs typeface="Times New Roman" panose="02020603050405020304" pitchFamily="18" charset="0"/>
              </a:rPr>
              <a:t>Addiction: </a:t>
            </a:r>
            <a:r>
              <a:rPr lang="en-US" altLang="en-US" sz="3200" b="1">
                <a:latin typeface="Times New Roman" panose="02020603050405020304" pitchFamily="18" charset="0"/>
                <a:cs typeface="Times New Roman" panose="02020603050405020304" pitchFamily="18" charset="0"/>
              </a:rPr>
              <a:t>dopamine, serotonin and opioids </a:t>
            </a:r>
            <a:r>
              <a:rPr lang="en-US" altLang="en-US" sz="3200">
                <a:latin typeface="Times New Roman" panose="02020603050405020304" pitchFamily="18" charset="0"/>
                <a:cs typeface="Times New Roman" panose="02020603050405020304" pitchFamily="18" charset="0"/>
              </a:rPr>
              <a:t>are involved.</a:t>
            </a:r>
          </a:p>
          <a:p>
            <a:pPr lvl="1" eaLnBrk="1" hangingPunct="1">
              <a:buClr>
                <a:srgbClr val="0033CC"/>
              </a:buClr>
              <a:buFont typeface="Wingdings" panose="05000000000000000000" pitchFamily="2" charset="2"/>
              <a:buChar char="§"/>
            </a:pPr>
            <a:r>
              <a:rPr lang="en-US" altLang="en-US" sz="3200">
                <a:latin typeface="Times New Roman" panose="02020603050405020304" pitchFamily="18" charset="0"/>
                <a:cs typeface="Times New Roman" panose="02020603050405020304" pitchFamily="18" charset="0"/>
              </a:rPr>
              <a:t>Neurologic disturbances</a:t>
            </a:r>
          </a:p>
          <a:p>
            <a:pPr lvl="1" eaLnBrk="1" hangingPunct="1">
              <a:buClr>
                <a:srgbClr val="0033CC"/>
              </a:buClr>
              <a:buFont typeface="Wingdings" panose="05000000000000000000" pitchFamily="2" charset="2"/>
              <a:buChar char="§"/>
            </a:pPr>
            <a:r>
              <a:rPr lang="en-US" altLang="en-US" sz="3200">
                <a:latin typeface="Times New Roman" panose="02020603050405020304" pitchFamily="18" charset="0"/>
                <a:cs typeface="Times New Roman" panose="02020603050405020304" pitchFamily="18" charset="0"/>
              </a:rPr>
              <a:t>Wernicke-Korsakoff syndrome</a:t>
            </a:r>
            <a:endParaRPr lang="ar-SA" altLang="en-US" sz="3200">
              <a:latin typeface="Times New Roman" panose="02020603050405020304" pitchFamily="18" charset="0"/>
              <a:cs typeface="Times New Roman" panose="02020603050405020304" pitchFamily="18" charset="0"/>
            </a:endParaRPr>
          </a:p>
          <a:p>
            <a:pPr lvl="1" eaLnBrk="1" hangingPunct="1">
              <a:buClr>
                <a:srgbClr val="0033CC"/>
              </a:buClr>
              <a:buFont typeface="Arial" panose="020B0604020202020204" pitchFamily="34" charset="0"/>
              <a:buNone/>
            </a:pPr>
            <a:endParaRPr lang="en-US" altLang="en-US" sz="3200">
              <a:latin typeface="Times New Roman" panose="02020603050405020304" pitchFamily="18" charset="0"/>
              <a:cs typeface="Times New Roman" panose="02020603050405020304" pitchFamily="18" charset="0"/>
            </a:endParaRPr>
          </a:p>
        </p:txBody>
      </p:sp>
      <p:sp>
        <p:nvSpPr>
          <p:cNvPr id="35843" name="Slide Number Placeholder 5">
            <a:extLst>
              <a:ext uri="{FF2B5EF4-FFF2-40B4-BE49-F238E27FC236}">
                <a16:creationId xmlns:a16="http://schemas.microsoft.com/office/drawing/2014/main" id="{05185FDC-73AA-4FA1-BD6B-84ACC396838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837C5666-1CA0-4BFB-9175-06AA2D28A9F6}" type="slidenum">
              <a:rPr lang="ar-SA" altLang="en-US" sz="1200">
                <a:solidFill>
                  <a:srgbClr val="898989"/>
                </a:solidFill>
                <a:latin typeface="Arial" panose="020B0604020202020204" pitchFamily="34" charset="0"/>
              </a:rPr>
              <a:pPr>
                <a:spcBef>
                  <a:spcPct val="0"/>
                </a:spcBef>
                <a:buFontTx/>
                <a:buNone/>
              </a:pPr>
              <a:t>23</a:t>
            </a:fld>
            <a:endParaRPr lang="en-US" altLang="en-US" sz="1200">
              <a:solidFill>
                <a:srgbClr val="898989"/>
              </a:solidFill>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C43A7482-F6BA-4989-83DC-77B92C1F2B3A}"/>
              </a:ext>
            </a:extLst>
          </p:cNvPr>
          <p:cNvSpPr>
            <a:spLocks noGrp="1" noChangeArrowheads="1"/>
          </p:cNvSpPr>
          <p:nvPr>
            <p:ph idx="1"/>
          </p:nvPr>
        </p:nvSpPr>
        <p:spPr>
          <a:xfrm>
            <a:off x="76200" y="152400"/>
            <a:ext cx="8915400" cy="6477000"/>
          </a:xfrm>
        </p:spPr>
        <p:txBody>
          <a:bodyPr/>
          <a:lstStyle/>
          <a:p>
            <a:pPr marL="547688" indent="-411163" eaLnBrk="1" hangingPunct="1">
              <a:spcBef>
                <a:spcPct val="0"/>
              </a:spcBef>
              <a:buClr>
                <a:srgbClr val="000000"/>
              </a:buClr>
              <a:buFont typeface="Wingdings 2" pitchFamily="18" charset="2"/>
              <a:buNone/>
              <a:defRPr/>
            </a:pPr>
            <a:r>
              <a:rPr lang="en-US" sz="3400" b="1" dirty="0">
                <a:solidFill>
                  <a:srgbClr val="C00000"/>
                </a:solidFill>
                <a:latin typeface="Times New Roman" pitchFamily="18" charset="0"/>
                <a:cs typeface="Times New Roman" pitchFamily="18" charset="0"/>
              </a:rPr>
              <a:t>Wernicke-Korsakoff syndrome</a:t>
            </a:r>
            <a:endParaRPr lang="ar-SA" sz="3400" b="1" dirty="0">
              <a:solidFill>
                <a:srgbClr val="C00000"/>
              </a:solidFill>
              <a:latin typeface="Times New Roman" pitchFamily="18" charset="0"/>
              <a:cs typeface="Times New Roman" pitchFamily="18" charset="0"/>
            </a:endParaRPr>
          </a:p>
          <a:p>
            <a:pPr marL="547688" indent="-411163" eaLnBrk="1" hangingPunct="1">
              <a:spcBef>
                <a:spcPts val="0"/>
              </a:spcBef>
              <a:buClr>
                <a:srgbClr val="000000"/>
              </a:buClr>
              <a:buFontTx/>
              <a:buNone/>
              <a:defRPr/>
            </a:pPr>
            <a:r>
              <a:rPr lang="en-US" dirty="0">
                <a:latin typeface="Times New Roman" pitchFamily="18" charset="0"/>
                <a:cs typeface="Times New Roman" pitchFamily="18" charset="0"/>
              </a:rPr>
              <a:t>It is a combined manifestation of 2 disorders:</a:t>
            </a:r>
          </a:p>
          <a:p>
            <a:pPr marL="547688" indent="-411163" eaLnBrk="1" hangingPunct="1">
              <a:spcBef>
                <a:spcPts val="0"/>
              </a:spcBef>
              <a:buClr>
                <a:srgbClr val="000000"/>
              </a:buClr>
              <a:buFontTx/>
              <a:buNone/>
              <a:defRPr/>
            </a:pPr>
            <a:r>
              <a:rPr lang="en-US" b="1" dirty="0">
                <a:latin typeface="Times New Roman" pitchFamily="18" charset="0"/>
                <a:cs typeface="Times New Roman" pitchFamily="18" charset="0"/>
              </a:rPr>
              <a:t>Wernicke's encephalopathy</a:t>
            </a:r>
            <a:r>
              <a:rPr lang="en-US" dirty="0">
                <a:latin typeface="Times New Roman" pitchFamily="18" charset="0"/>
                <a:cs typeface="Times New Roman" pitchFamily="18" charset="0"/>
              </a:rPr>
              <a:t>: characterized by</a:t>
            </a:r>
          </a:p>
          <a:p>
            <a:pPr>
              <a:spcBef>
                <a:spcPts val="0"/>
              </a:spcBef>
              <a:buFont typeface="Arial" charset="0"/>
              <a:buChar char="•"/>
              <a:defRPr/>
            </a:pPr>
            <a:r>
              <a:rPr lang="en-US" dirty="0">
                <a:latin typeface="Times New Roman" pitchFamily="18" charset="0"/>
                <a:cs typeface="Times New Roman" pitchFamily="18" charset="0"/>
              </a:rPr>
              <a:t>ocular disturbances  -  unsteady gait</a:t>
            </a:r>
          </a:p>
          <a:p>
            <a:pPr>
              <a:spcBef>
                <a:spcPts val="0"/>
              </a:spcBef>
              <a:buFont typeface="Arial" charset="0"/>
              <a:buChar char="•"/>
              <a:defRPr/>
            </a:pPr>
            <a:r>
              <a:rPr lang="en-US" dirty="0">
                <a:latin typeface="Times New Roman" pitchFamily="18" charset="0"/>
                <a:cs typeface="Times New Roman" pitchFamily="18" charset="0"/>
              </a:rPr>
              <a:t>changes in mental state as confusion, delirium,  ataxia</a:t>
            </a:r>
          </a:p>
          <a:p>
            <a:pPr marL="547688" indent="-411163" eaLnBrk="1" hangingPunct="1">
              <a:spcBef>
                <a:spcPts val="0"/>
              </a:spcBef>
              <a:buClr>
                <a:srgbClr val="000000"/>
              </a:buClr>
              <a:buFontTx/>
              <a:buNone/>
              <a:defRPr/>
            </a:pPr>
            <a:endParaRPr lang="en-US" sz="1000" b="1" dirty="0">
              <a:latin typeface="Times New Roman" pitchFamily="18" charset="0"/>
              <a:cs typeface="Times New Roman" pitchFamily="18" charset="0"/>
            </a:endParaRPr>
          </a:p>
          <a:p>
            <a:pPr marL="547688" indent="-411163" eaLnBrk="1" hangingPunct="1">
              <a:spcBef>
                <a:spcPts val="0"/>
              </a:spcBef>
              <a:buClr>
                <a:srgbClr val="000000"/>
              </a:buClr>
              <a:buFontTx/>
              <a:buNone/>
              <a:defRPr/>
            </a:pPr>
            <a:r>
              <a:rPr lang="en-US" b="1" dirty="0">
                <a:latin typeface="Times New Roman" pitchFamily="18" charset="0"/>
                <a:cs typeface="Times New Roman" pitchFamily="18" charset="0"/>
              </a:rPr>
              <a:t>Korsakoff's psychosis: </a:t>
            </a:r>
            <a:r>
              <a:rPr lang="en-US" dirty="0">
                <a:latin typeface="Times New Roman" pitchFamily="18" charset="0"/>
                <a:cs typeface="Times New Roman" pitchFamily="18" charset="0"/>
              </a:rPr>
              <a:t>impaired memory &amp;</a:t>
            </a:r>
          </a:p>
          <a:p>
            <a:pPr marL="547688" indent="-411163" eaLnBrk="1" hangingPunct="1">
              <a:spcBef>
                <a:spcPts val="0"/>
              </a:spcBef>
              <a:buClr>
                <a:srgbClr val="000000"/>
              </a:buClr>
              <a:buFontTx/>
              <a:buNone/>
              <a:defRPr/>
            </a:pPr>
            <a:r>
              <a:rPr lang="en-US" dirty="0">
                <a:latin typeface="Times New Roman" pitchFamily="18" charset="0"/>
                <a:cs typeface="Times New Roman" pitchFamily="18" charset="0"/>
              </a:rPr>
              <a:t>cognitive and behavioral dysfunction.</a:t>
            </a:r>
          </a:p>
          <a:p>
            <a:pPr marL="547688" indent="-411163" eaLnBrk="1" hangingPunct="1">
              <a:spcBef>
                <a:spcPts val="0"/>
              </a:spcBef>
              <a:buClr>
                <a:srgbClr val="000000"/>
              </a:buClr>
              <a:buFontTx/>
              <a:buNone/>
              <a:defRPr/>
            </a:pPr>
            <a:endParaRPr lang="en-US" sz="1200" dirty="0">
              <a:latin typeface="Times New Roman" pitchFamily="18" charset="0"/>
              <a:cs typeface="Times New Roman" pitchFamily="18" charset="0"/>
            </a:endParaRPr>
          </a:p>
          <a:p>
            <a:pPr marL="547688" indent="-411163" eaLnBrk="1" hangingPunct="1">
              <a:spcBef>
                <a:spcPts val="0"/>
              </a:spcBef>
              <a:buFontTx/>
              <a:buNone/>
              <a:defRPr/>
            </a:pPr>
            <a:r>
              <a:rPr lang="en-US" b="1" dirty="0">
                <a:latin typeface="Times New Roman" pitchFamily="18" charset="0"/>
                <a:cs typeface="Times New Roman" pitchFamily="18" charset="0"/>
              </a:rPr>
              <a:t>Cause</a:t>
            </a:r>
            <a:r>
              <a:rPr lang="en-US" b="1" dirty="0">
                <a:cs typeface="Arial" charset="0"/>
              </a:rPr>
              <a:t>: </a:t>
            </a:r>
            <a:r>
              <a:rPr lang="en-US" b="1" dirty="0">
                <a:solidFill>
                  <a:schemeClr val="hlink"/>
                </a:solidFill>
                <a:latin typeface="Times New Roman" pitchFamily="18" charset="0"/>
                <a:cs typeface="Times New Roman" pitchFamily="18" charset="0"/>
              </a:rPr>
              <a:t>thiamine (vitamin B1) deficiency</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due to:</a:t>
            </a:r>
          </a:p>
          <a:p>
            <a:pPr lvl="1" eaLnBrk="1" hangingPunct="1">
              <a:spcBef>
                <a:spcPts val="0"/>
              </a:spcBef>
              <a:buFontTx/>
              <a:buChar char=""/>
              <a:defRPr/>
            </a:pPr>
            <a:r>
              <a:rPr lang="en-US" dirty="0">
                <a:latin typeface="Times New Roman" pitchFamily="18" charset="0"/>
                <a:cs typeface="Times New Roman" pitchFamily="18" charset="0"/>
              </a:rPr>
              <a:t>	inadequate nutritional intake</a:t>
            </a:r>
          </a:p>
          <a:p>
            <a:pPr lvl="1" eaLnBrk="1" hangingPunct="1">
              <a:spcBef>
                <a:spcPts val="0"/>
              </a:spcBef>
              <a:buFontTx/>
              <a:buChar char=""/>
              <a:defRPr/>
            </a:pPr>
            <a:r>
              <a:rPr lang="en-US" dirty="0">
                <a:latin typeface="Times New Roman" pitchFamily="18" charset="0"/>
                <a:cs typeface="Times New Roman" pitchFamily="18" charset="0"/>
              </a:rPr>
              <a:t>	decreased uptake of thiamine from GIT</a:t>
            </a:r>
          </a:p>
          <a:p>
            <a:pPr lvl="1" eaLnBrk="1" hangingPunct="1">
              <a:spcBef>
                <a:spcPts val="0"/>
              </a:spcBef>
              <a:buFontTx/>
              <a:buChar char=""/>
              <a:defRPr/>
            </a:pPr>
            <a:r>
              <a:rPr lang="en-US" dirty="0">
                <a:latin typeface="Times New Roman" pitchFamily="18" charset="0"/>
                <a:cs typeface="Times New Roman" pitchFamily="18" charset="0"/>
              </a:rPr>
              <a:t>	decreased liver thiamine stores </a:t>
            </a:r>
          </a:p>
          <a:p>
            <a:pPr lvl="1" eaLnBrk="1" hangingPunct="1">
              <a:spcBef>
                <a:spcPts val="0"/>
              </a:spcBef>
              <a:buFont typeface="Arial" charset="0"/>
              <a:buNone/>
              <a:defRPr/>
            </a:pPr>
            <a:r>
              <a:rPr lang="en-US" b="1" dirty="0">
                <a:solidFill>
                  <a:srgbClr val="FF0000"/>
                </a:solidFill>
                <a:latin typeface="Times New Roman" pitchFamily="18" charset="0"/>
                <a:cs typeface="Times New Roman" pitchFamily="18" charset="0"/>
              </a:rPr>
              <a:t>Treated by: </a:t>
            </a:r>
            <a:r>
              <a:rPr lang="en-US" dirty="0">
                <a:solidFill>
                  <a:srgbClr val="FF0000"/>
                </a:solidFill>
                <a:latin typeface="Times New Roman" pitchFamily="18" charset="0"/>
                <a:cs typeface="Times New Roman" pitchFamily="18" charset="0"/>
              </a:rPr>
              <a:t>thiamine + dextrose-containing IV fluids</a:t>
            </a:r>
            <a:r>
              <a:rPr lang="en-US" dirty="0">
                <a:latin typeface="Times New Roman" pitchFamily="18" charset="0"/>
                <a:cs typeface="Times New Roman" pitchFamily="18" charset="0"/>
              </a:rPr>
              <a:t>.</a:t>
            </a:r>
          </a:p>
        </p:txBody>
      </p:sp>
      <p:sp>
        <p:nvSpPr>
          <p:cNvPr id="36867" name="Slide Number Placeholder 5">
            <a:extLst>
              <a:ext uri="{FF2B5EF4-FFF2-40B4-BE49-F238E27FC236}">
                <a16:creationId xmlns:a16="http://schemas.microsoft.com/office/drawing/2014/main" id="{5FC91D48-7F5C-4E2C-AE15-D021D4BCB1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3168FF72-349C-468E-8F21-FA19F92F157C}" type="slidenum">
              <a:rPr lang="ar-SA" altLang="en-US" sz="1200">
                <a:solidFill>
                  <a:srgbClr val="898989"/>
                </a:solidFill>
                <a:latin typeface="Arial" panose="020B0604020202020204" pitchFamily="34" charset="0"/>
              </a:rPr>
              <a:pPr>
                <a:spcBef>
                  <a:spcPct val="0"/>
                </a:spcBef>
                <a:buFontTx/>
                <a:buNone/>
              </a:pPr>
              <a:t>24</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additive="base">
                                        <p:cTn id="7" dur="1000" fill="hold"/>
                                        <p:tgtEl>
                                          <p:spTgt spid="3072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07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22">
                                            <p:txEl>
                                              <p:pRg st="1" end="1"/>
                                            </p:txEl>
                                          </p:spTgt>
                                        </p:tgtEl>
                                        <p:attrNameLst>
                                          <p:attrName>style.visibility</p:attrName>
                                        </p:attrNameLst>
                                      </p:cBhvr>
                                      <p:to>
                                        <p:strVal val="visible"/>
                                      </p:to>
                                    </p:set>
                                    <p:anim calcmode="lin" valueType="num">
                                      <p:cBhvr additive="base">
                                        <p:cTn id="13" dur="1000" fill="hold"/>
                                        <p:tgtEl>
                                          <p:spTgt spid="30722">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07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0722">
                                            <p:txEl>
                                              <p:pRg st="2" end="2"/>
                                            </p:txEl>
                                          </p:spTgt>
                                        </p:tgtEl>
                                        <p:attrNameLst>
                                          <p:attrName>style.visibility</p:attrName>
                                        </p:attrNameLst>
                                      </p:cBhvr>
                                      <p:to>
                                        <p:strVal val="visible"/>
                                      </p:to>
                                    </p:set>
                                    <p:anim calcmode="lin" valueType="num">
                                      <p:cBhvr additive="base">
                                        <p:cTn id="19" dur="1000" fill="hold"/>
                                        <p:tgtEl>
                                          <p:spTgt spid="30722">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07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0722">
                                            <p:txEl>
                                              <p:pRg st="3" end="3"/>
                                            </p:txEl>
                                          </p:spTgt>
                                        </p:tgtEl>
                                        <p:attrNameLst>
                                          <p:attrName>style.visibility</p:attrName>
                                        </p:attrNameLst>
                                      </p:cBhvr>
                                      <p:to>
                                        <p:strVal val="visible"/>
                                      </p:to>
                                    </p:set>
                                    <p:anim calcmode="lin" valueType="num">
                                      <p:cBhvr additive="base">
                                        <p:cTn id="25" dur="1000" fill="hold"/>
                                        <p:tgtEl>
                                          <p:spTgt spid="30722">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07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0722">
                                            <p:txEl>
                                              <p:pRg st="4" end="4"/>
                                            </p:txEl>
                                          </p:spTgt>
                                        </p:tgtEl>
                                        <p:attrNameLst>
                                          <p:attrName>style.visibility</p:attrName>
                                        </p:attrNameLst>
                                      </p:cBhvr>
                                      <p:to>
                                        <p:strVal val="visible"/>
                                      </p:to>
                                    </p:set>
                                    <p:anim calcmode="lin" valueType="num">
                                      <p:cBhvr additive="base">
                                        <p:cTn id="31" dur="1000" fill="hold"/>
                                        <p:tgtEl>
                                          <p:spTgt spid="30722">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07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0722">
                                            <p:txEl>
                                              <p:pRg st="6" end="6"/>
                                            </p:txEl>
                                          </p:spTgt>
                                        </p:tgtEl>
                                        <p:attrNameLst>
                                          <p:attrName>style.visibility</p:attrName>
                                        </p:attrNameLst>
                                      </p:cBhvr>
                                      <p:to>
                                        <p:strVal val="visible"/>
                                      </p:to>
                                    </p:set>
                                    <p:anim calcmode="lin" valueType="num">
                                      <p:cBhvr additive="base">
                                        <p:cTn id="37" dur="1000" fill="hold"/>
                                        <p:tgtEl>
                                          <p:spTgt spid="30722">
                                            <p:txEl>
                                              <p:pRg st="6" end="6"/>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07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0722">
                                            <p:txEl>
                                              <p:pRg st="7" end="7"/>
                                            </p:txEl>
                                          </p:spTgt>
                                        </p:tgtEl>
                                        <p:attrNameLst>
                                          <p:attrName>style.visibility</p:attrName>
                                        </p:attrNameLst>
                                      </p:cBhvr>
                                      <p:to>
                                        <p:strVal val="visible"/>
                                      </p:to>
                                    </p:set>
                                    <p:anim calcmode="lin" valueType="num">
                                      <p:cBhvr additive="base">
                                        <p:cTn id="43" dur="1000" fill="hold"/>
                                        <p:tgtEl>
                                          <p:spTgt spid="30722">
                                            <p:txEl>
                                              <p:pRg st="7" end="7"/>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07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0722">
                                            <p:txEl>
                                              <p:pRg st="9" end="9"/>
                                            </p:txEl>
                                          </p:spTgt>
                                        </p:tgtEl>
                                        <p:attrNameLst>
                                          <p:attrName>style.visibility</p:attrName>
                                        </p:attrNameLst>
                                      </p:cBhvr>
                                      <p:to>
                                        <p:strVal val="visible"/>
                                      </p:to>
                                    </p:set>
                                    <p:anim calcmode="lin" valueType="num">
                                      <p:cBhvr additive="base">
                                        <p:cTn id="49" dur="1000" fill="hold"/>
                                        <p:tgtEl>
                                          <p:spTgt spid="30722">
                                            <p:txEl>
                                              <p:pRg st="9" end="9"/>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072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30722">
                                            <p:txEl>
                                              <p:pRg st="10" end="10"/>
                                            </p:txEl>
                                          </p:spTgt>
                                        </p:tgtEl>
                                        <p:attrNameLst>
                                          <p:attrName>style.visibility</p:attrName>
                                        </p:attrNameLst>
                                      </p:cBhvr>
                                      <p:to>
                                        <p:strVal val="visible"/>
                                      </p:to>
                                    </p:set>
                                    <p:anim calcmode="lin" valueType="num">
                                      <p:cBhvr additive="base">
                                        <p:cTn id="55" dur="1000" fill="hold"/>
                                        <p:tgtEl>
                                          <p:spTgt spid="30722">
                                            <p:txEl>
                                              <p:pRg st="10" end="10"/>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072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30722">
                                            <p:txEl>
                                              <p:pRg st="11" end="11"/>
                                            </p:txEl>
                                          </p:spTgt>
                                        </p:tgtEl>
                                        <p:attrNameLst>
                                          <p:attrName>style.visibility</p:attrName>
                                        </p:attrNameLst>
                                      </p:cBhvr>
                                      <p:to>
                                        <p:strVal val="visible"/>
                                      </p:to>
                                    </p:set>
                                    <p:anim calcmode="lin" valueType="num">
                                      <p:cBhvr additive="base">
                                        <p:cTn id="61" dur="1000" fill="hold"/>
                                        <p:tgtEl>
                                          <p:spTgt spid="30722">
                                            <p:txEl>
                                              <p:pRg st="11" end="11"/>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072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30722">
                                            <p:txEl>
                                              <p:pRg st="12" end="12"/>
                                            </p:txEl>
                                          </p:spTgt>
                                        </p:tgtEl>
                                        <p:attrNameLst>
                                          <p:attrName>style.visibility</p:attrName>
                                        </p:attrNameLst>
                                      </p:cBhvr>
                                      <p:to>
                                        <p:strVal val="visible"/>
                                      </p:to>
                                    </p:set>
                                    <p:anim calcmode="lin" valueType="num">
                                      <p:cBhvr additive="base">
                                        <p:cTn id="67" dur="1000" fill="hold"/>
                                        <p:tgtEl>
                                          <p:spTgt spid="30722">
                                            <p:txEl>
                                              <p:pRg st="12" end="12"/>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072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30722">
                                            <p:txEl>
                                              <p:pRg st="13" end="13"/>
                                            </p:txEl>
                                          </p:spTgt>
                                        </p:tgtEl>
                                        <p:attrNameLst>
                                          <p:attrName>style.visibility</p:attrName>
                                        </p:attrNameLst>
                                      </p:cBhvr>
                                      <p:to>
                                        <p:strVal val="visible"/>
                                      </p:to>
                                    </p:set>
                                    <p:anim calcmode="lin" valueType="num">
                                      <p:cBhvr additive="base">
                                        <p:cTn id="73" dur="1000" fill="hold"/>
                                        <p:tgtEl>
                                          <p:spTgt spid="30722">
                                            <p:txEl>
                                              <p:pRg st="13" end="13"/>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072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a:extLst>
              <a:ext uri="{FF2B5EF4-FFF2-40B4-BE49-F238E27FC236}">
                <a16:creationId xmlns:a16="http://schemas.microsoft.com/office/drawing/2014/main" id="{F4A25B34-B621-4B30-8E3E-B656DD8E46F6}"/>
              </a:ext>
            </a:extLst>
          </p:cNvPr>
          <p:cNvSpPr>
            <a:spLocks noGrp="1" noChangeArrowheads="1"/>
          </p:cNvSpPr>
          <p:nvPr>
            <p:ph type="title"/>
          </p:nvPr>
        </p:nvSpPr>
        <p:spPr>
          <a:xfrm>
            <a:off x="457200" y="274638"/>
            <a:ext cx="8229600" cy="411162"/>
          </a:xfrm>
        </p:spPr>
        <p:txBody>
          <a:bodyPr>
            <a:noAutofit/>
          </a:bodyPr>
          <a:lstStyle/>
          <a:p>
            <a:pPr algn="l" eaLnBrk="1" hangingPunct="1">
              <a:defRPr/>
            </a:pPr>
            <a:r>
              <a:rPr lang="en-US" sz="3600" b="1" dirty="0">
                <a:solidFill>
                  <a:srgbClr val="C00000"/>
                </a:solidFill>
                <a:latin typeface="Times New Roman" pitchFamily="18" charset="0"/>
                <a:ea typeface="+mn-ea"/>
                <a:cs typeface="Times New Roman" pitchFamily="18" charset="0"/>
              </a:rPr>
              <a:t>Alcoholism Tolerance</a:t>
            </a:r>
          </a:p>
        </p:txBody>
      </p:sp>
      <p:sp>
        <p:nvSpPr>
          <p:cNvPr id="31747" name="Rectangle 3">
            <a:extLst>
              <a:ext uri="{FF2B5EF4-FFF2-40B4-BE49-F238E27FC236}">
                <a16:creationId xmlns:a16="http://schemas.microsoft.com/office/drawing/2014/main" id="{3310E7D2-9F64-447A-8A04-1D452DE2D790}"/>
              </a:ext>
            </a:extLst>
          </p:cNvPr>
          <p:cNvSpPr>
            <a:spLocks noGrp="1" noChangeArrowheads="1"/>
          </p:cNvSpPr>
          <p:nvPr>
            <p:ph idx="1"/>
          </p:nvPr>
        </p:nvSpPr>
        <p:spPr>
          <a:xfrm>
            <a:off x="152400" y="990600"/>
            <a:ext cx="8763000" cy="5715000"/>
          </a:xfrm>
        </p:spPr>
        <p:txBody>
          <a:bodyPr/>
          <a:lstStyle/>
          <a:p>
            <a:pPr eaLnBrk="1" hangingPunct="1">
              <a:spcBef>
                <a:spcPct val="0"/>
              </a:spcBef>
              <a:buFont typeface="Arial" panose="020B0604020202020204" pitchFamily="34" charset="0"/>
              <a:buNone/>
            </a:pPr>
            <a:r>
              <a:rPr lang="en-US" altLang="en-US">
                <a:latin typeface="Times New Roman" panose="02020603050405020304" pitchFamily="18" charset="0"/>
                <a:cs typeface="Times New Roman" panose="02020603050405020304" pitchFamily="18" charset="0"/>
              </a:rPr>
              <a:t>Chronic consumption of alcohol leads to tolerance</a:t>
            </a:r>
          </a:p>
          <a:p>
            <a:pPr eaLnBrk="1" hangingPunct="1">
              <a:spcBef>
                <a:spcPct val="0"/>
              </a:spcBef>
              <a:buFont typeface="Arial" panose="020B0604020202020204" pitchFamily="34" charset="0"/>
              <a:buNone/>
            </a:pPr>
            <a:r>
              <a:rPr lang="en-US" altLang="en-US">
                <a:latin typeface="Times New Roman" panose="02020603050405020304" pitchFamily="18" charset="0"/>
                <a:cs typeface="Times New Roman" panose="02020603050405020304" pitchFamily="18" charset="0"/>
              </a:rPr>
              <a:t>That develops due to:</a:t>
            </a:r>
          </a:p>
          <a:p>
            <a:pPr eaLnBrk="1" hangingPunct="1">
              <a:spcBef>
                <a:spcPct val="0"/>
              </a:spcBef>
              <a:buFont typeface="Arial" panose="020B0604020202020204" pitchFamily="34" charset="0"/>
              <a:buNone/>
            </a:pPr>
            <a:endParaRPr lang="en-US" altLang="en-US" sz="1100">
              <a:latin typeface="Times New Roman" panose="02020603050405020304" pitchFamily="18" charset="0"/>
              <a:cs typeface="Times New Roman" panose="02020603050405020304" pitchFamily="18" charset="0"/>
            </a:endParaRPr>
          </a:p>
          <a:p>
            <a:pPr eaLnBrk="1" hangingPunct="1">
              <a:spcBef>
                <a:spcPct val="0"/>
              </a:spcBef>
              <a:buFont typeface="Arial" panose="020B0604020202020204" pitchFamily="34" charset="0"/>
              <a:buNone/>
            </a:pPr>
            <a:r>
              <a:rPr lang="en-US" altLang="en-US" b="1">
                <a:solidFill>
                  <a:schemeClr val="hlink"/>
                </a:solidFill>
                <a:latin typeface="Times New Roman" panose="02020603050405020304" pitchFamily="18" charset="0"/>
                <a:cs typeface="Times New Roman" panose="02020603050405020304" pitchFamily="18" charset="0"/>
              </a:rPr>
              <a:t>Metabolic tolerance (pharmacokinetic): </a:t>
            </a:r>
            <a:r>
              <a:rPr lang="en-US" altLang="en-US">
                <a:latin typeface="Times New Roman" panose="02020603050405020304" pitchFamily="18" charset="0"/>
                <a:cs typeface="Times New Roman" panose="02020603050405020304" pitchFamily="18" charset="0"/>
              </a:rPr>
              <a:t>due to</a:t>
            </a:r>
          </a:p>
          <a:p>
            <a:pPr eaLnBrk="1" hangingPunct="1">
              <a:spcBef>
                <a:spcPct val="0"/>
              </a:spcBef>
              <a:buFont typeface="Arial" panose="020B0604020202020204" pitchFamily="34" charset="0"/>
              <a:buNone/>
            </a:pPr>
            <a:r>
              <a:rPr lang="en-US" altLang="en-US">
                <a:latin typeface="Times New Roman" panose="02020603050405020304" pitchFamily="18" charset="0"/>
                <a:cs typeface="Times New Roman" panose="02020603050405020304" pitchFamily="18" charset="0"/>
              </a:rPr>
              <a:t>induction of liver microsomal enzymes.</a:t>
            </a:r>
          </a:p>
          <a:p>
            <a:pPr eaLnBrk="1" hangingPunct="1">
              <a:spcBef>
                <a:spcPct val="0"/>
              </a:spcBef>
              <a:buFont typeface="Arial" panose="020B0604020202020204" pitchFamily="34" charset="0"/>
              <a:buNone/>
            </a:pPr>
            <a:endParaRPr lang="en-US" altLang="en-US" sz="1100">
              <a:latin typeface="Times New Roman" panose="02020603050405020304" pitchFamily="18" charset="0"/>
              <a:cs typeface="Times New Roman" panose="02020603050405020304" pitchFamily="18" charset="0"/>
            </a:endParaRPr>
          </a:p>
          <a:p>
            <a:pPr eaLnBrk="1" hangingPunct="1">
              <a:spcBef>
                <a:spcPct val="0"/>
              </a:spcBef>
              <a:buFont typeface="Arial" panose="020B0604020202020204" pitchFamily="34" charset="0"/>
              <a:buNone/>
            </a:pPr>
            <a:endParaRPr lang="en-US" altLang="en-US" sz="800">
              <a:latin typeface="Times New Roman" panose="02020603050405020304" pitchFamily="18" charset="0"/>
              <a:cs typeface="Times New Roman" panose="02020603050405020304" pitchFamily="18" charset="0"/>
            </a:endParaRPr>
          </a:p>
          <a:p>
            <a:pPr eaLnBrk="1" hangingPunct="1">
              <a:spcBef>
                <a:spcPct val="0"/>
              </a:spcBef>
              <a:buFont typeface="Arial" panose="020B0604020202020204" pitchFamily="34" charset="0"/>
              <a:buNone/>
            </a:pPr>
            <a:r>
              <a:rPr lang="en-US" altLang="en-US" b="1">
                <a:solidFill>
                  <a:schemeClr val="hlink"/>
                </a:solidFill>
                <a:latin typeface="Times New Roman" panose="02020603050405020304" pitchFamily="18" charset="0"/>
                <a:cs typeface="Times New Roman" panose="02020603050405020304" pitchFamily="18" charset="0"/>
              </a:rPr>
              <a:t>Functional tolerance (Pharmacodynamic): </a:t>
            </a:r>
            <a:r>
              <a:rPr lang="en-US" altLang="en-US">
                <a:latin typeface="Times New Roman" panose="02020603050405020304" pitchFamily="18" charset="0"/>
                <a:cs typeface="Times New Roman" panose="02020603050405020304" pitchFamily="18" charset="0"/>
              </a:rPr>
              <a:t>due to</a:t>
            </a:r>
          </a:p>
          <a:p>
            <a:pPr eaLnBrk="1" hangingPunct="1">
              <a:spcBef>
                <a:spcPct val="0"/>
              </a:spcBef>
              <a:buFont typeface="Arial" panose="020B0604020202020204" pitchFamily="34" charset="0"/>
              <a:buNone/>
            </a:pPr>
            <a:r>
              <a:rPr lang="en-US" altLang="en-US">
                <a:latin typeface="Times New Roman" panose="02020603050405020304" pitchFamily="18" charset="0"/>
                <a:cs typeface="Times New Roman" panose="02020603050405020304" pitchFamily="18" charset="0"/>
              </a:rPr>
              <a:t>change in CNS sensitivity.</a:t>
            </a:r>
          </a:p>
        </p:txBody>
      </p:sp>
      <p:sp>
        <p:nvSpPr>
          <p:cNvPr id="37892" name="Slide Number Placeholder 5">
            <a:extLst>
              <a:ext uri="{FF2B5EF4-FFF2-40B4-BE49-F238E27FC236}">
                <a16:creationId xmlns:a16="http://schemas.microsoft.com/office/drawing/2014/main" id="{E8D952CD-E42E-418C-B951-8FFC3B0512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F8AA862B-2413-4051-AF84-79DA7A89EC2A}" type="slidenum">
              <a:rPr lang="ar-SA" altLang="en-US" sz="1200">
                <a:solidFill>
                  <a:srgbClr val="898989"/>
                </a:solidFill>
                <a:latin typeface="Arial" panose="020B0604020202020204" pitchFamily="34" charset="0"/>
              </a:rPr>
              <a:pPr>
                <a:spcBef>
                  <a:spcPct val="0"/>
                </a:spcBef>
                <a:buFontTx/>
                <a:buNone/>
              </a:pPr>
              <a:t>25</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10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10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additive="base">
                                        <p:cTn id="19" dur="10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1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10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1747">
                                            <p:txEl>
                                              <p:pRg st="7" end="7"/>
                                            </p:txEl>
                                          </p:spTgt>
                                        </p:tgtEl>
                                        <p:attrNameLst>
                                          <p:attrName>style.visibility</p:attrName>
                                        </p:attrNameLst>
                                      </p:cBhvr>
                                      <p:to>
                                        <p:strVal val="visible"/>
                                      </p:to>
                                    </p:set>
                                    <p:anim calcmode="lin" valueType="num">
                                      <p:cBhvr additive="base">
                                        <p:cTn id="31" dur="1000" fill="hold"/>
                                        <p:tgtEl>
                                          <p:spTgt spid="31747">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17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1747">
                                            <p:txEl>
                                              <p:pRg st="8" end="8"/>
                                            </p:txEl>
                                          </p:spTgt>
                                        </p:tgtEl>
                                        <p:attrNameLst>
                                          <p:attrName>style.visibility</p:attrName>
                                        </p:attrNameLst>
                                      </p:cBhvr>
                                      <p:to>
                                        <p:strVal val="visible"/>
                                      </p:to>
                                    </p:set>
                                    <p:anim calcmode="lin" valueType="num">
                                      <p:cBhvr additive="base">
                                        <p:cTn id="37" dur="1000" fill="hold"/>
                                        <p:tgtEl>
                                          <p:spTgt spid="31747">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174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a:extLst>
              <a:ext uri="{FF2B5EF4-FFF2-40B4-BE49-F238E27FC236}">
                <a16:creationId xmlns:a16="http://schemas.microsoft.com/office/drawing/2014/main" id="{0A924525-E651-42AF-AB54-57D471245241}"/>
              </a:ext>
            </a:extLst>
          </p:cNvPr>
          <p:cNvSpPr>
            <a:spLocks noGrp="1" noChangeArrowheads="1"/>
          </p:cNvSpPr>
          <p:nvPr>
            <p:ph idx="1"/>
          </p:nvPr>
        </p:nvSpPr>
        <p:spPr>
          <a:xfrm>
            <a:off x="41965" y="115588"/>
            <a:ext cx="8686800" cy="6477000"/>
          </a:xfrm>
        </p:spPr>
        <p:txBody>
          <a:bodyPr>
            <a:normAutofit/>
          </a:bodyPr>
          <a:lstStyle/>
          <a:p>
            <a:pPr marL="547688" indent="-411163" eaLnBrk="1" hangingPunct="1">
              <a:buClr>
                <a:schemeClr val="hlink"/>
              </a:buClr>
              <a:buFont typeface="Wingdings" pitchFamily="2" charset="2"/>
              <a:buNone/>
              <a:defRPr/>
            </a:pPr>
            <a:r>
              <a:rPr lang="en-US" sz="3600" b="1" dirty="0">
                <a:solidFill>
                  <a:srgbClr val="C00000"/>
                </a:solidFill>
                <a:latin typeface="Times New Roman" pitchFamily="18" charset="0"/>
                <a:cs typeface="Times New Roman" pitchFamily="18" charset="0"/>
              </a:rPr>
              <a:t>Alcoholism withdrawal symptoms </a:t>
            </a:r>
          </a:p>
          <a:p>
            <a:pPr marL="547688" indent="-411163" eaLnBrk="1" hangingPunct="1">
              <a:spcBef>
                <a:spcPct val="0"/>
              </a:spcBef>
              <a:buClr>
                <a:schemeClr val="hlink"/>
              </a:buClr>
              <a:buFont typeface="Arial" panose="020B0604020202020204" pitchFamily="34" charset="0"/>
              <a:buNone/>
              <a:defRPr/>
            </a:pPr>
            <a:endParaRPr lang="en-US" sz="800" dirty="0">
              <a:latin typeface="Times New Roman" pitchFamily="18" charset="0"/>
              <a:cs typeface="Times New Roman" pitchFamily="18" charset="0"/>
            </a:endParaRPr>
          </a:p>
          <a:p>
            <a:pPr marL="0" indent="-411163" eaLnBrk="1" hangingPunct="1">
              <a:spcBef>
                <a:spcPts val="600"/>
              </a:spcBef>
              <a:buClr>
                <a:schemeClr val="hlink"/>
              </a:buClr>
              <a:buFont typeface="Wingdings" pitchFamily="2" charset="2"/>
              <a:buChar char="§"/>
              <a:defRPr/>
            </a:pPr>
            <a:r>
              <a:rPr lang="en-US" dirty="0">
                <a:latin typeface="Times New Roman" pitchFamily="18" charset="0"/>
                <a:cs typeface="Times New Roman" pitchFamily="18" charset="0"/>
              </a:rPr>
              <a:t>Autonomic hyperactivity &amp; craving for alcoho</a:t>
            </a:r>
          </a:p>
          <a:p>
            <a:pPr marL="0" indent="-411163" eaLnBrk="1" hangingPunct="1">
              <a:spcBef>
                <a:spcPts val="600"/>
              </a:spcBef>
              <a:buClr>
                <a:schemeClr val="hlink"/>
              </a:buClr>
              <a:buFont typeface="Wingdings" pitchFamily="2" charset="2"/>
              <a:buChar char="§"/>
              <a:defRPr/>
            </a:pPr>
            <a:r>
              <a:rPr lang="en-US" dirty="0">
                <a:latin typeface="Times New Roman" pitchFamily="18" charset="0"/>
                <a:cs typeface="Times New Roman" pitchFamily="18" charset="0"/>
              </a:rPr>
              <a:t>Profuse sweating, severe tachycardia</a:t>
            </a:r>
          </a:p>
          <a:p>
            <a:pPr marL="0" indent="-411163" eaLnBrk="1" hangingPunct="1">
              <a:spcBef>
                <a:spcPts val="600"/>
              </a:spcBef>
              <a:buClr>
                <a:schemeClr val="hlink"/>
              </a:buClr>
              <a:buFont typeface="Wingdings" pitchFamily="2" charset="2"/>
              <a:buChar char="§"/>
              <a:defRPr/>
            </a:pPr>
            <a:r>
              <a:rPr lang="en-US" dirty="0">
                <a:latin typeface="Times New Roman" pitchFamily="18" charset="0"/>
                <a:cs typeface="Times New Roman" pitchFamily="18" charset="0"/>
              </a:rPr>
              <a:t>Vasodilatation, fever </a:t>
            </a:r>
          </a:p>
          <a:p>
            <a:pPr marL="0" indent="-411163" eaLnBrk="1" hangingPunct="1">
              <a:spcBef>
                <a:spcPts val="600"/>
              </a:spcBef>
              <a:buClr>
                <a:schemeClr val="hlink"/>
              </a:buClr>
              <a:buFont typeface="Wingdings" pitchFamily="2" charset="2"/>
              <a:buChar char="§"/>
              <a:defRPr/>
            </a:pPr>
            <a:r>
              <a:rPr lang="en-US" dirty="0">
                <a:latin typeface="Times New Roman" pitchFamily="18" charset="0"/>
                <a:cs typeface="Times New Roman" pitchFamily="18" charset="0"/>
              </a:rPr>
              <a:t>Delirium, insomnia</a:t>
            </a:r>
          </a:p>
          <a:p>
            <a:pPr marL="0" indent="-411163" eaLnBrk="1" hangingPunct="1">
              <a:spcBef>
                <a:spcPts val="600"/>
              </a:spcBef>
              <a:buClr>
                <a:schemeClr val="hlink"/>
              </a:buClr>
              <a:buFont typeface="Wingdings" pitchFamily="2" charset="2"/>
              <a:buChar char="§"/>
              <a:defRPr/>
            </a:pPr>
            <a:r>
              <a:rPr lang="en-US" dirty="0">
                <a:latin typeface="Times New Roman" pitchFamily="18" charset="0"/>
                <a:cs typeface="Times New Roman" pitchFamily="18" charset="0"/>
              </a:rPr>
              <a:t>Violent behavior, hallucinations.</a:t>
            </a:r>
          </a:p>
          <a:p>
            <a:pPr marL="0" indent="-411163" eaLnBrk="1" hangingPunct="1">
              <a:spcBef>
                <a:spcPts val="600"/>
              </a:spcBef>
              <a:buClr>
                <a:schemeClr val="hlink"/>
              </a:buClr>
              <a:buFont typeface="Wingdings" pitchFamily="2" charset="2"/>
              <a:buChar char="§"/>
              <a:defRPr/>
            </a:pPr>
            <a:r>
              <a:rPr lang="en-US" dirty="0">
                <a:latin typeface="Times New Roman" pitchFamily="18" charset="0"/>
                <a:cs typeface="Times New Roman" pitchFamily="18" charset="0"/>
              </a:rPr>
              <a:t>Grand mal </a:t>
            </a:r>
            <a:r>
              <a:rPr lang="en-US" b="1" dirty="0">
                <a:latin typeface="Times New Roman" pitchFamily="18" charset="0"/>
                <a:cs typeface="Times New Roman" pitchFamily="18" charset="0"/>
              </a:rPr>
              <a:t>seizures</a:t>
            </a:r>
            <a:r>
              <a:rPr lang="en-US" dirty="0">
                <a:latin typeface="Times New Roman" pitchFamily="18" charset="0"/>
                <a:cs typeface="Times New Roman" pitchFamily="18" charset="0"/>
              </a:rPr>
              <a:t> </a:t>
            </a:r>
            <a:r>
              <a:rPr lang="en-US" sz="2800" dirty="0">
                <a:latin typeface="Times New Roman" pitchFamily="18" charset="0"/>
                <a:cs typeface="Times New Roman" pitchFamily="18" charset="0"/>
              </a:rPr>
              <a:t>(after 7-48 hr alcohol cessation)</a:t>
            </a:r>
          </a:p>
          <a:p>
            <a:pPr marL="0" indent="-411163" eaLnBrk="1" hangingPunct="1">
              <a:spcBef>
                <a:spcPts val="600"/>
              </a:spcBef>
              <a:buClr>
                <a:schemeClr val="hlink"/>
              </a:buClr>
              <a:buFont typeface="Wingdings" pitchFamily="2" charset="2"/>
              <a:buChar char="§"/>
              <a:defRPr/>
            </a:pPr>
            <a:r>
              <a:rPr lang="en-US" sz="3000" dirty="0">
                <a:latin typeface="Times New Roman" pitchFamily="18" charset="0"/>
                <a:cs typeface="Times New Roman" pitchFamily="18" charset="0"/>
              </a:rPr>
              <a:t>Due to super-sensitivity of </a:t>
            </a:r>
            <a:r>
              <a:rPr lang="en-US" sz="3000" dirty="0">
                <a:solidFill>
                  <a:srgbClr val="0033CC"/>
                </a:solidFill>
                <a:latin typeface="Times New Roman" pitchFamily="18" charset="0"/>
                <a:cs typeface="Times New Roman" pitchFamily="18" charset="0"/>
              </a:rPr>
              <a:t>glutamate receptors </a:t>
            </a:r>
            <a:r>
              <a:rPr lang="en-US" sz="3000" dirty="0">
                <a:latin typeface="Times New Roman" pitchFamily="18" charset="0"/>
                <a:cs typeface="Times New Roman" pitchFamily="18" charset="0"/>
              </a:rPr>
              <a:t>&amp; </a:t>
            </a:r>
          </a:p>
          <a:p>
            <a:pPr marL="0" indent="-411163" eaLnBrk="1" hangingPunct="1">
              <a:spcBef>
                <a:spcPts val="600"/>
              </a:spcBef>
              <a:buClr>
                <a:schemeClr val="hlink"/>
              </a:buClr>
              <a:buFont typeface="Arial" panose="020B0604020202020204" pitchFamily="34" charset="0"/>
              <a:buNone/>
              <a:defRPr/>
            </a:pPr>
            <a:r>
              <a:rPr lang="en-US" sz="3000" dirty="0">
                <a:latin typeface="Times New Roman" pitchFamily="18" charset="0"/>
                <a:cs typeface="Times New Roman" pitchFamily="18" charset="0"/>
              </a:rPr>
              <a:t>   hypoactivity of </a:t>
            </a:r>
            <a:r>
              <a:rPr lang="en-US" sz="3000" dirty="0">
                <a:solidFill>
                  <a:srgbClr val="0033CC"/>
                </a:solidFill>
                <a:latin typeface="Times New Roman" pitchFamily="18" charset="0"/>
                <a:cs typeface="Times New Roman" pitchFamily="18" charset="0"/>
              </a:rPr>
              <a:t>GABA receptors </a:t>
            </a:r>
            <a:r>
              <a:rPr lang="en-US" sz="3000" dirty="0">
                <a:latin typeface="Times New Roman" pitchFamily="18" charset="0"/>
                <a:cs typeface="Times New Roman" pitchFamily="18" charset="0"/>
              </a:rPr>
              <a:t>are possibly </a:t>
            </a:r>
          </a:p>
          <a:p>
            <a:pPr marL="0" indent="-411163" eaLnBrk="1" hangingPunct="1">
              <a:spcBef>
                <a:spcPts val="600"/>
              </a:spcBef>
              <a:buClr>
                <a:schemeClr val="hlink"/>
              </a:buClr>
              <a:buFont typeface="Arial" panose="020B0604020202020204" pitchFamily="34" charset="0"/>
              <a:buNone/>
              <a:defRPr/>
            </a:pPr>
            <a:r>
              <a:rPr lang="en-US" sz="3000" dirty="0">
                <a:latin typeface="Times New Roman" pitchFamily="18" charset="0"/>
                <a:cs typeface="Times New Roman" pitchFamily="18" charset="0"/>
              </a:rPr>
              <a:t>   involved.</a:t>
            </a:r>
          </a:p>
        </p:txBody>
      </p:sp>
      <p:sp>
        <p:nvSpPr>
          <p:cNvPr id="38915" name="Slide Number Placeholder 5">
            <a:extLst>
              <a:ext uri="{FF2B5EF4-FFF2-40B4-BE49-F238E27FC236}">
                <a16:creationId xmlns:a16="http://schemas.microsoft.com/office/drawing/2014/main" id="{56EEBA41-AAC8-4476-8F34-52445BFD709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6C41D024-2512-4621-8951-C8C56C420B51}" type="slidenum">
              <a:rPr lang="ar-SA" altLang="en-US" sz="1200">
                <a:solidFill>
                  <a:srgbClr val="898989"/>
                </a:solidFill>
                <a:latin typeface="Arial" panose="020B0604020202020204" pitchFamily="34" charset="0"/>
              </a:rPr>
              <a:pPr>
                <a:spcBef>
                  <a:spcPct val="0"/>
                </a:spcBef>
                <a:buFontTx/>
                <a:buNone/>
              </a:pPr>
              <a:t>26</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23">
                                            <p:txEl>
                                              <p:pRg st="2" end="2"/>
                                            </p:txEl>
                                          </p:spTgt>
                                        </p:tgtEl>
                                        <p:attrNameLst>
                                          <p:attrName>style.visibility</p:attrName>
                                        </p:attrNameLst>
                                      </p:cBhvr>
                                      <p:to>
                                        <p:strVal val="visible"/>
                                      </p:to>
                                    </p:set>
                                    <p:anim calcmode="lin" valueType="num">
                                      <p:cBhvr additive="base">
                                        <p:cTn id="7" dur="10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819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23">
                                            <p:txEl>
                                              <p:pRg st="3" end="3"/>
                                            </p:txEl>
                                          </p:spTgt>
                                        </p:tgtEl>
                                        <p:attrNameLst>
                                          <p:attrName>style.visibility</p:attrName>
                                        </p:attrNameLst>
                                      </p:cBhvr>
                                      <p:to>
                                        <p:strVal val="visible"/>
                                      </p:to>
                                    </p:set>
                                    <p:anim calcmode="lin" valueType="num">
                                      <p:cBhvr additive="base">
                                        <p:cTn id="13" dur="1000" fill="hold"/>
                                        <p:tgtEl>
                                          <p:spTgt spid="81923">
                                            <p:txEl>
                                              <p:pRg st="3" end="3"/>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819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1923">
                                            <p:txEl>
                                              <p:pRg st="4" end="4"/>
                                            </p:txEl>
                                          </p:spTgt>
                                        </p:tgtEl>
                                        <p:attrNameLst>
                                          <p:attrName>style.visibility</p:attrName>
                                        </p:attrNameLst>
                                      </p:cBhvr>
                                      <p:to>
                                        <p:strVal val="visible"/>
                                      </p:to>
                                    </p:set>
                                    <p:anim calcmode="lin" valueType="num">
                                      <p:cBhvr additive="base">
                                        <p:cTn id="19" dur="1000" fill="hold"/>
                                        <p:tgtEl>
                                          <p:spTgt spid="8192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819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1923">
                                            <p:txEl>
                                              <p:pRg st="5" end="5"/>
                                            </p:txEl>
                                          </p:spTgt>
                                        </p:tgtEl>
                                        <p:attrNameLst>
                                          <p:attrName>style.visibility</p:attrName>
                                        </p:attrNameLst>
                                      </p:cBhvr>
                                      <p:to>
                                        <p:strVal val="visible"/>
                                      </p:to>
                                    </p:set>
                                    <p:anim calcmode="lin" valueType="num">
                                      <p:cBhvr additive="base">
                                        <p:cTn id="25" dur="1000" fill="hold"/>
                                        <p:tgtEl>
                                          <p:spTgt spid="8192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819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1923">
                                            <p:txEl>
                                              <p:pRg st="6" end="6"/>
                                            </p:txEl>
                                          </p:spTgt>
                                        </p:tgtEl>
                                        <p:attrNameLst>
                                          <p:attrName>style.visibility</p:attrName>
                                        </p:attrNameLst>
                                      </p:cBhvr>
                                      <p:to>
                                        <p:strVal val="visible"/>
                                      </p:to>
                                    </p:set>
                                    <p:anim calcmode="lin" valueType="num">
                                      <p:cBhvr additive="base">
                                        <p:cTn id="31" dur="1000" fill="hold"/>
                                        <p:tgtEl>
                                          <p:spTgt spid="81923">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819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1923">
                                            <p:txEl>
                                              <p:pRg st="7" end="7"/>
                                            </p:txEl>
                                          </p:spTgt>
                                        </p:tgtEl>
                                        <p:attrNameLst>
                                          <p:attrName>style.visibility</p:attrName>
                                        </p:attrNameLst>
                                      </p:cBhvr>
                                      <p:to>
                                        <p:strVal val="visible"/>
                                      </p:to>
                                    </p:set>
                                    <p:anim calcmode="lin" valueType="num">
                                      <p:cBhvr additive="base">
                                        <p:cTn id="37" dur="1000" fill="hold"/>
                                        <p:tgtEl>
                                          <p:spTgt spid="81923">
                                            <p:txEl>
                                              <p:pRg st="7" end="7"/>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819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1923">
                                            <p:txEl>
                                              <p:pRg st="8" end="8"/>
                                            </p:txEl>
                                          </p:spTgt>
                                        </p:tgtEl>
                                        <p:attrNameLst>
                                          <p:attrName>style.visibility</p:attrName>
                                        </p:attrNameLst>
                                      </p:cBhvr>
                                      <p:to>
                                        <p:strVal val="visible"/>
                                      </p:to>
                                    </p:set>
                                    <p:anim calcmode="lin" valueType="num">
                                      <p:cBhvr additive="base">
                                        <p:cTn id="43" dur="1000" fill="hold"/>
                                        <p:tgtEl>
                                          <p:spTgt spid="81923">
                                            <p:txEl>
                                              <p:pRg st="8" end="8"/>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819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1923">
                                            <p:txEl>
                                              <p:pRg st="9" end="9"/>
                                            </p:txEl>
                                          </p:spTgt>
                                        </p:tgtEl>
                                        <p:attrNameLst>
                                          <p:attrName>style.visibility</p:attrName>
                                        </p:attrNameLst>
                                      </p:cBhvr>
                                      <p:to>
                                        <p:strVal val="visible"/>
                                      </p:to>
                                    </p:set>
                                    <p:anim calcmode="lin" valueType="num">
                                      <p:cBhvr additive="base">
                                        <p:cTn id="49" dur="1000" fill="hold"/>
                                        <p:tgtEl>
                                          <p:spTgt spid="81923">
                                            <p:txEl>
                                              <p:pRg st="9" end="9"/>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819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81923">
                                            <p:txEl>
                                              <p:pRg st="10" end="10"/>
                                            </p:txEl>
                                          </p:spTgt>
                                        </p:tgtEl>
                                        <p:attrNameLst>
                                          <p:attrName>style.visibility</p:attrName>
                                        </p:attrNameLst>
                                      </p:cBhvr>
                                      <p:to>
                                        <p:strVal val="visible"/>
                                      </p:to>
                                    </p:set>
                                    <p:anim calcmode="lin" valueType="num">
                                      <p:cBhvr additive="base">
                                        <p:cTn id="55" dur="1000" fill="hold"/>
                                        <p:tgtEl>
                                          <p:spTgt spid="81923">
                                            <p:txEl>
                                              <p:pRg st="10" end="10"/>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819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15B882AD-98A6-4BE5-9EEB-0ED995C7AEAE}"/>
              </a:ext>
            </a:extLst>
          </p:cNvPr>
          <p:cNvSpPr>
            <a:spLocks noGrp="1" noChangeArrowheads="1"/>
          </p:cNvSpPr>
          <p:nvPr>
            <p:ph idx="1"/>
          </p:nvPr>
        </p:nvSpPr>
        <p:spPr>
          <a:xfrm>
            <a:off x="152400" y="228600"/>
            <a:ext cx="8763000" cy="6400800"/>
          </a:xfrm>
        </p:spPr>
        <p:txBody>
          <a:bodyPr/>
          <a:lstStyle/>
          <a:p>
            <a:pPr eaLnBrk="1" hangingPunct="1">
              <a:buFontTx/>
              <a:buNone/>
            </a:pPr>
            <a:r>
              <a:rPr lang="en-US" altLang="en-US" sz="3400" b="1">
                <a:solidFill>
                  <a:srgbClr val="C00000"/>
                </a:solidFill>
                <a:latin typeface="Times New Roman" panose="02020603050405020304" pitchFamily="18" charset="0"/>
                <a:cs typeface="Times New Roman" panose="02020603050405020304" pitchFamily="18" charset="0"/>
              </a:rPr>
              <a:t>Management of alcoholism withdrawal </a:t>
            </a:r>
          </a:p>
          <a:p>
            <a:pPr eaLnBrk="1" hangingPunct="1">
              <a:lnSpc>
                <a:spcPct val="95000"/>
              </a:lnSpc>
              <a:spcBef>
                <a:spcPct val="30000"/>
              </a:spcBef>
              <a:buFontTx/>
              <a:buChar char="-"/>
            </a:pPr>
            <a:r>
              <a:rPr lang="en-US" altLang="en-US">
                <a:latin typeface="Times New Roman" panose="02020603050405020304" pitchFamily="18" charset="0"/>
                <a:cs typeface="Times New Roman" panose="02020603050405020304" pitchFamily="18" charset="0"/>
              </a:rPr>
              <a:t>Substituting alcohol with a long-acting sedative hypnotic drug then tapering the dose. </a:t>
            </a:r>
          </a:p>
          <a:p>
            <a:pPr eaLnBrk="1" hangingPunct="1">
              <a:lnSpc>
                <a:spcPct val="95000"/>
              </a:lnSpc>
              <a:spcBef>
                <a:spcPct val="30000"/>
              </a:spcBef>
              <a:buFontTx/>
              <a:buChar char="-"/>
            </a:pPr>
            <a:r>
              <a:rPr lang="en-US" altLang="en-US" b="1">
                <a:solidFill>
                  <a:srgbClr val="FF0000"/>
                </a:solidFill>
                <a:latin typeface="Times New Roman" panose="02020603050405020304" pitchFamily="18" charset="0"/>
                <a:cs typeface="Times New Roman" panose="02020603050405020304" pitchFamily="18" charset="0"/>
              </a:rPr>
              <a:t>Benzodiazepines</a:t>
            </a:r>
            <a:r>
              <a:rPr lang="en-US" altLang="en-US">
                <a:solidFill>
                  <a:srgbClr val="FF0000"/>
                </a:solidFill>
                <a:latin typeface="Times New Roman" panose="02020603050405020304" pitchFamily="18" charset="0"/>
                <a:cs typeface="Times New Roman" panose="02020603050405020304" pitchFamily="18" charset="0"/>
              </a:rPr>
              <a:t> as (chlordiazepoxide, diazepam) or lorazepam that </a:t>
            </a:r>
            <a:r>
              <a:rPr lang="en-US" altLang="en-US">
                <a:latin typeface="Times New Roman" panose="02020603050405020304" pitchFamily="18" charset="0"/>
                <a:cs typeface="Times New Roman" panose="02020603050405020304" pitchFamily="18" charset="0"/>
              </a:rPr>
              <a:t>is preferable (shorter duration of action).</a:t>
            </a:r>
          </a:p>
          <a:p>
            <a:pPr eaLnBrk="1" hangingPunct="1">
              <a:lnSpc>
                <a:spcPct val="95000"/>
              </a:lnSpc>
              <a:spcBef>
                <a:spcPct val="30000"/>
              </a:spcBef>
              <a:buFontTx/>
              <a:buChar char="-"/>
            </a:pPr>
            <a:r>
              <a:rPr lang="en-US" altLang="en-US" b="1">
                <a:latin typeface="Times New Roman" panose="02020603050405020304" pitchFamily="18" charset="0"/>
                <a:cs typeface="Times New Roman" panose="02020603050405020304" pitchFamily="18" charset="0"/>
              </a:rPr>
              <a:t>Efficacy: </a:t>
            </a:r>
            <a:r>
              <a:rPr lang="en-US" altLang="en-US">
                <a:latin typeface="Times New Roman" panose="02020603050405020304" pitchFamily="18" charset="0"/>
                <a:cs typeface="Times New Roman" panose="02020603050405020304" pitchFamily="18" charset="0"/>
              </a:rPr>
              <a:t>IV/ po</a:t>
            </a:r>
          </a:p>
          <a:p>
            <a:pPr eaLnBrk="1" hangingPunct="1">
              <a:lnSpc>
                <a:spcPct val="95000"/>
              </a:lnSpc>
              <a:spcBef>
                <a:spcPct val="30000"/>
              </a:spcBef>
              <a:buFontTx/>
              <a:buChar char="-"/>
            </a:pPr>
            <a:r>
              <a:rPr lang="en-US" altLang="en-US">
                <a:latin typeface="Times New Roman" panose="02020603050405020304" pitchFamily="18" charset="0"/>
                <a:cs typeface="Times New Roman" panose="02020603050405020304" pitchFamily="18" charset="0"/>
              </a:rPr>
              <a:t>Manage withdrawal symptoms &amp; prevent irritability, insomnia, agitation &amp; seizures.</a:t>
            </a:r>
          </a:p>
          <a:p>
            <a:pPr eaLnBrk="1" hangingPunct="1">
              <a:lnSpc>
                <a:spcPct val="95000"/>
              </a:lnSpc>
              <a:spcBef>
                <a:spcPct val="30000"/>
              </a:spcBef>
              <a:buFontTx/>
              <a:buChar char="-"/>
            </a:pPr>
            <a:r>
              <a:rPr lang="en-US" altLang="en-US">
                <a:latin typeface="Times New Roman" panose="02020603050405020304" pitchFamily="18" charset="0"/>
                <a:cs typeface="Times New Roman" panose="02020603050405020304" pitchFamily="18" charset="0"/>
              </a:rPr>
              <a:t>Dose of BDZs should be carefully adjusted to provide efficacy &amp; avoid excessive dose that causes respiratory depression &amp; hypotension.</a:t>
            </a:r>
          </a:p>
        </p:txBody>
      </p:sp>
      <p:sp>
        <p:nvSpPr>
          <p:cNvPr id="39939" name="Slide Number Placeholder 5">
            <a:extLst>
              <a:ext uri="{FF2B5EF4-FFF2-40B4-BE49-F238E27FC236}">
                <a16:creationId xmlns:a16="http://schemas.microsoft.com/office/drawing/2014/main" id="{29BB468F-AE1F-4586-9ECC-116315C89F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8DBA223F-73D5-4164-BEE3-96908888850A}" type="slidenum">
              <a:rPr lang="ar-SA" altLang="en-US" sz="1200">
                <a:solidFill>
                  <a:srgbClr val="898989"/>
                </a:solidFill>
                <a:latin typeface="Arial" panose="020B0604020202020204" pitchFamily="34" charset="0"/>
              </a:rPr>
              <a:pPr>
                <a:spcBef>
                  <a:spcPct val="0"/>
                </a:spcBef>
                <a:buFontTx/>
                <a:buNone/>
              </a:pPr>
              <a:t>27</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anim calcmode="lin" valueType="num">
                                      <p:cBhvr additive="base">
                                        <p:cTn id="7" dur="1000" fill="hold"/>
                                        <p:tgtEl>
                                          <p:spTgt spid="33794">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3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3794">
                                            <p:txEl>
                                              <p:pRg st="2" end="2"/>
                                            </p:txEl>
                                          </p:spTgt>
                                        </p:tgtEl>
                                        <p:attrNameLst>
                                          <p:attrName>style.visibility</p:attrName>
                                        </p:attrNameLst>
                                      </p:cBhvr>
                                      <p:to>
                                        <p:strVal val="visible"/>
                                      </p:to>
                                    </p:set>
                                    <p:anim calcmode="lin" valueType="num">
                                      <p:cBhvr additive="base">
                                        <p:cTn id="13" dur="1000" fill="hold"/>
                                        <p:tgtEl>
                                          <p:spTgt spid="33794">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3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3794">
                                            <p:txEl>
                                              <p:pRg st="3" end="3"/>
                                            </p:txEl>
                                          </p:spTgt>
                                        </p:tgtEl>
                                        <p:attrNameLst>
                                          <p:attrName>style.visibility</p:attrName>
                                        </p:attrNameLst>
                                      </p:cBhvr>
                                      <p:to>
                                        <p:strVal val="visible"/>
                                      </p:to>
                                    </p:set>
                                    <p:anim calcmode="lin" valueType="num">
                                      <p:cBhvr additive="base">
                                        <p:cTn id="19" dur="1000" fill="hold"/>
                                        <p:tgtEl>
                                          <p:spTgt spid="33794">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3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3794">
                                            <p:txEl>
                                              <p:pRg st="4" end="4"/>
                                            </p:txEl>
                                          </p:spTgt>
                                        </p:tgtEl>
                                        <p:attrNameLst>
                                          <p:attrName>style.visibility</p:attrName>
                                        </p:attrNameLst>
                                      </p:cBhvr>
                                      <p:to>
                                        <p:strVal val="visible"/>
                                      </p:to>
                                    </p:set>
                                    <p:anim calcmode="lin" valueType="num">
                                      <p:cBhvr additive="base">
                                        <p:cTn id="25" dur="1000" fill="hold"/>
                                        <p:tgtEl>
                                          <p:spTgt spid="33794">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37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3794">
                                            <p:txEl>
                                              <p:pRg st="5" end="5"/>
                                            </p:txEl>
                                          </p:spTgt>
                                        </p:tgtEl>
                                        <p:attrNameLst>
                                          <p:attrName>style.visibility</p:attrName>
                                        </p:attrNameLst>
                                      </p:cBhvr>
                                      <p:to>
                                        <p:strVal val="visible"/>
                                      </p:to>
                                    </p:set>
                                    <p:anim calcmode="lin" valueType="num">
                                      <p:cBhvr additive="base">
                                        <p:cTn id="31" dur="1000" fill="hold"/>
                                        <p:tgtEl>
                                          <p:spTgt spid="33794">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379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4B50D93-DA83-435E-8465-B779834626FB}"/>
              </a:ext>
            </a:extLst>
          </p:cNvPr>
          <p:cNvSpPr>
            <a:spLocks noGrp="1" noChangeArrowheads="1"/>
          </p:cNvSpPr>
          <p:nvPr>
            <p:ph idx="1"/>
          </p:nvPr>
        </p:nvSpPr>
        <p:spPr>
          <a:xfrm>
            <a:off x="76200" y="152400"/>
            <a:ext cx="8991600" cy="6629400"/>
          </a:xfrm>
        </p:spPr>
        <p:txBody>
          <a:bodyPr/>
          <a:lstStyle/>
          <a:p>
            <a:pPr eaLnBrk="1" hangingPunct="1">
              <a:spcBef>
                <a:spcPct val="30000"/>
              </a:spcBef>
              <a:buFontTx/>
              <a:buChar char="-"/>
            </a:pPr>
            <a:endParaRPr lang="en-US" altLang="en-US" b="1">
              <a:latin typeface="Times New Roman" panose="02020603050405020304" pitchFamily="18" charset="0"/>
              <a:cs typeface="Times New Roman" panose="02020603050405020304" pitchFamily="18" charset="0"/>
            </a:endParaRPr>
          </a:p>
          <a:p>
            <a:pPr eaLnBrk="1" hangingPunct="1">
              <a:spcBef>
                <a:spcPts val="2400"/>
              </a:spcBef>
              <a:buFontTx/>
              <a:buChar char="-"/>
            </a:pPr>
            <a:r>
              <a:rPr lang="en-US" altLang="en-US" b="1">
                <a:latin typeface="Times New Roman" panose="02020603050405020304" pitchFamily="18" charset="0"/>
                <a:cs typeface="Times New Roman" panose="02020603050405020304" pitchFamily="18" charset="0"/>
              </a:rPr>
              <a:t>Fluoxetine</a:t>
            </a:r>
          </a:p>
          <a:p>
            <a:pPr eaLnBrk="1" hangingPunct="1">
              <a:spcBef>
                <a:spcPts val="2400"/>
              </a:spcBef>
              <a:buFontTx/>
              <a:buChar char="-"/>
            </a:pPr>
            <a:r>
              <a:rPr lang="en-US" altLang="en-US" b="1">
                <a:latin typeface="Times New Roman" panose="02020603050405020304" pitchFamily="18" charset="0"/>
                <a:cs typeface="Times New Roman" panose="02020603050405020304" pitchFamily="18" charset="0"/>
              </a:rPr>
              <a:t>Clonidine &amp; Propranolol</a:t>
            </a:r>
            <a:r>
              <a:rPr lang="en-US" altLang="en-US">
                <a:latin typeface="Times New Roman" panose="02020603050405020304" pitchFamily="18" charset="0"/>
                <a:cs typeface="Times New Roman" panose="02020603050405020304" pitchFamily="18" charset="0"/>
              </a:rPr>
              <a:t>: inhibits the action of exaggerated sympathetic activity</a:t>
            </a:r>
            <a:endParaRPr lang="en-US" altLang="en-US" baseline="30000">
              <a:latin typeface="Times New Roman" panose="02020603050405020304" pitchFamily="18" charset="0"/>
              <a:cs typeface="Times New Roman" panose="02020603050405020304" pitchFamily="18" charset="0"/>
            </a:endParaRPr>
          </a:p>
          <a:p>
            <a:pPr eaLnBrk="1" hangingPunct="1">
              <a:spcBef>
                <a:spcPts val="2400"/>
              </a:spcBef>
              <a:buFontTx/>
              <a:buChar char="-"/>
            </a:pPr>
            <a:r>
              <a:rPr lang="en-US" altLang="en-US" b="1">
                <a:latin typeface="Times New Roman" panose="02020603050405020304" pitchFamily="18" charset="0"/>
                <a:cs typeface="Times New Roman" panose="02020603050405020304" pitchFamily="18" charset="0"/>
              </a:rPr>
              <a:t>Acamprosate:</a:t>
            </a:r>
            <a:r>
              <a:rPr lang="en-US" altLang="en-US">
                <a:latin typeface="Times New Roman" panose="02020603050405020304" pitchFamily="18" charset="0"/>
                <a:cs typeface="Times New Roman" panose="02020603050405020304" pitchFamily="18" charset="0"/>
              </a:rPr>
              <a:t> a weak NMDA receptor antagonist &amp; GABA activator, reduce psychic craving.</a:t>
            </a:r>
          </a:p>
        </p:txBody>
      </p:sp>
      <p:sp>
        <p:nvSpPr>
          <p:cNvPr id="40963" name="Slide Number Placeholder 5">
            <a:extLst>
              <a:ext uri="{FF2B5EF4-FFF2-40B4-BE49-F238E27FC236}">
                <a16:creationId xmlns:a16="http://schemas.microsoft.com/office/drawing/2014/main" id="{FF2448C8-481D-421D-8FDE-54EAC3C099E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715350D4-95EA-410C-8B97-526D94A405B8}" type="slidenum">
              <a:rPr lang="ar-SA" altLang="en-US" sz="1200">
                <a:solidFill>
                  <a:srgbClr val="898989"/>
                </a:solidFill>
                <a:latin typeface="Arial" panose="020B0604020202020204" pitchFamily="34" charset="0"/>
              </a:rPr>
              <a:pPr>
                <a:spcBef>
                  <a:spcPct val="0"/>
                </a:spcBef>
                <a:buFontTx/>
                <a:buNone/>
              </a:pPr>
              <a:t>28</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xEl>
                                              <p:pRg st="2" end="2"/>
                                            </p:txEl>
                                          </p:spTgt>
                                        </p:tgtEl>
                                        <p:attrNameLst>
                                          <p:attrName>style.visibility</p:attrName>
                                        </p:attrNameLst>
                                      </p:cBhvr>
                                      <p:to>
                                        <p:strVal val="visible"/>
                                      </p:to>
                                    </p:set>
                                    <p:anim calcmode="lin" valueType="num">
                                      <p:cBhvr additive="base">
                                        <p:cTn id="7" dur="1000" fill="hold"/>
                                        <p:tgtEl>
                                          <p:spTgt spid="34818">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48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818">
                                            <p:txEl>
                                              <p:pRg st="1" end="1"/>
                                            </p:txEl>
                                          </p:spTgt>
                                        </p:tgtEl>
                                        <p:attrNameLst>
                                          <p:attrName>style.visibility</p:attrName>
                                        </p:attrNameLst>
                                      </p:cBhvr>
                                      <p:to>
                                        <p:strVal val="visible"/>
                                      </p:to>
                                    </p:set>
                                    <p:anim calcmode="lin" valueType="num">
                                      <p:cBhvr additive="base">
                                        <p:cTn id="13" dur="1000" fill="hold"/>
                                        <p:tgtEl>
                                          <p:spTgt spid="34818">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48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4818">
                                            <p:txEl>
                                              <p:pRg st="3" end="3"/>
                                            </p:txEl>
                                          </p:spTgt>
                                        </p:tgtEl>
                                        <p:attrNameLst>
                                          <p:attrName>style.visibility</p:attrName>
                                        </p:attrNameLst>
                                      </p:cBhvr>
                                      <p:to>
                                        <p:strVal val="visible"/>
                                      </p:to>
                                    </p:set>
                                    <p:anim calcmode="lin" valueType="num">
                                      <p:cBhvr additive="base">
                                        <p:cTn id="19" dur="1000" fill="hold"/>
                                        <p:tgtEl>
                                          <p:spTgt spid="34818">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481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6EB4C91-6DC9-468B-A0B0-E7AA48CBCE97}"/>
              </a:ext>
            </a:extLst>
          </p:cNvPr>
          <p:cNvSpPr>
            <a:spLocks noGrp="1" noChangeArrowheads="1"/>
          </p:cNvSpPr>
          <p:nvPr>
            <p:ph idx="1"/>
          </p:nvPr>
        </p:nvSpPr>
        <p:spPr>
          <a:xfrm>
            <a:off x="76200" y="152400"/>
            <a:ext cx="8991600" cy="6629400"/>
          </a:xfrm>
        </p:spPr>
        <p:txBody>
          <a:bodyPr/>
          <a:lstStyle/>
          <a:p>
            <a:pPr eaLnBrk="1" hangingPunct="1"/>
            <a:r>
              <a:rPr lang="en-US" altLang="en-US">
                <a:latin typeface="Times New Roman" panose="02020603050405020304" pitchFamily="18" charset="0"/>
                <a:cs typeface="Times New Roman" panose="02020603050405020304" pitchFamily="18" charset="0"/>
              </a:rPr>
              <a:t>To prevent alcohol relapse: </a:t>
            </a:r>
          </a:p>
          <a:p>
            <a:pPr eaLnBrk="1" hangingPunct="1">
              <a:buFont typeface="Arial" panose="020B0604020202020204" pitchFamily="34" charset="0"/>
              <a:buNone/>
            </a:pPr>
            <a:r>
              <a:rPr lang="en-US" altLang="en-US" b="1">
                <a:solidFill>
                  <a:srgbClr val="FF0000"/>
                </a:solidFill>
                <a:latin typeface="Times New Roman" panose="02020603050405020304" pitchFamily="18" charset="0"/>
                <a:cs typeface="Times New Roman" panose="02020603050405020304" pitchFamily="18" charset="0"/>
              </a:rPr>
              <a:t>Disulfiram therapy</a:t>
            </a:r>
            <a:r>
              <a:rPr lang="en-US" altLang="en-US">
                <a:latin typeface="Times New Roman" panose="02020603050405020304" pitchFamily="18" charset="0"/>
                <a:cs typeface="Times New Roman" panose="02020603050405020304" pitchFamily="18" charset="0"/>
              </a:rPr>
              <a:t>: 250 mg daily</a:t>
            </a:r>
          </a:p>
          <a:p>
            <a:pPr eaLnBrk="1" hangingPunct="1"/>
            <a:r>
              <a:rPr lang="en-US" altLang="en-US">
                <a:latin typeface="Times New Roman" panose="02020603050405020304" pitchFamily="18" charset="0"/>
                <a:cs typeface="Times New Roman" panose="02020603050405020304" pitchFamily="18" charset="0"/>
              </a:rPr>
              <a:t>blocks </a:t>
            </a:r>
            <a:r>
              <a:rPr lang="en-US" altLang="en-US">
                <a:solidFill>
                  <a:srgbClr val="FF0000"/>
                </a:solidFill>
                <a:latin typeface="Times New Roman" panose="02020603050405020304" pitchFamily="18" charset="0"/>
                <a:cs typeface="Times New Roman" panose="02020603050405020304" pitchFamily="18" charset="0"/>
              </a:rPr>
              <a:t>hepatic </a:t>
            </a:r>
            <a:r>
              <a:rPr lang="en-US" altLang="en-US" b="1">
                <a:solidFill>
                  <a:srgbClr val="FF0000"/>
                </a:solidFill>
                <a:latin typeface="Times New Roman" panose="02020603050405020304" pitchFamily="18" charset="0"/>
                <a:cs typeface="Times New Roman" panose="02020603050405020304" pitchFamily="18" charset="0"/>
              </a:rPr>
              <a:t>aldehyde dehydrogenase</a:t>
            </a:r>
            <a:r>
              <a:rPr lang="en-US" altLang="en-US">
                <a:solidFill>
                  <a:srgbClr val="FF0000"/>
                </a:solidFill>
                <a:latin typeface="Times New Roman" panose="02020603050405020304" pitchFamily="18" charset="0"/>
                <a:cs typeface="Times New Roman" panose="02020603050405020304" pitchFamily="18" charset="0"/>
              </a:rPr>
              <a:t>, this will increase blood level of </a:t>
            </a:r>
            <a:r>
              <a:rPr lang="en-US" altLang="en-US" b="1">
                <a:solidFill>
                  <a:srgbClr val="FF0000"/>
                </a:solidFill>
                <a:latin typeface="Times New Roman" panose="02020603050405020304" pitchFamily="18" charset="0"/>
                <a:cs typeface="Times New Roman" panose="02020603050405020304" pitchFamily="18" charset="0"/>
              </a:rPr>
              <a:t>acetaldehyde</a:t>
            </a:r>
            <a:r>
              <a:rPr lang="en-US" altLang="en-US" b="1">
                <a:latin typeface="Times New Roman" panose="02020603050405020304" pitchFamily="18" charset="0"/>
                <a:cs typeface="Times New Roman" panose="02020603050405020304" pitchFamily="18" charset="0"/>
              </a:rPr>
              <a:t>.</a:t>
            </a:r>
            <a:r>
              <a:rPr lang="en-US" altLang="en-US">
                <a:latin typeface="Times New Roman" panose="02020603050405020304" pitchFamily="18" charset="0"/>
                <a:cs typeface="Times New Roman" panose="02020603050405020304" pitchFamily="18" charset="0"/>
              </a:rPr>
              <a:t> </a:t>
            </a:r>
          </a:p>
          <a:p>
            <a:pPr eaLnBrk="1" hangingPunct="1"/>
            <a:r>
              <a:rPr lang="en-US" altLang="en-US">
                <a:latin typeface="Times New Roman" panose="02020603050405020304" pitchFamily="18" charset="0"/>
                <a:cs typeface="Times New Roman" panose="02020603050405020304" pitchFamily="18" charset="0"/>
              </a:rPr>
              <a:t>Acetaldehyde produces extreme discomfort, vomiting, diarrhea, flushing, hotness, cyanosis, tachycardia, dyspnea, palpitations &amp; headache.</a:t>
            </a:r>
          </a:p>
          <a:p>
            <a:pPr eaLnBrk="1" hangingPunct="1"/>
            <a:r>
              <a:rPr lang="en-US" altLang="en-US">
                <a:latin typeface="Times New Roman" panose="02020603050405020304" pitchFamily="18" charset="0"/>
                <a:cs typeface="Times New Roman" panose="02020603050405020304" pitchFamily="18" charset="0"/>
              </a:rPr>
              <a:t>Disulfiram-induced symptoms render alcoholics afraid from drinking alc.</a:t>
            </a:r>
          </a:p>
        </p:txBody>
      </p:sp>
      <p:sp>
        <p:nvSpPr>
          <p:cNvPr id="41987" name="Slide Number Placeholder 5">
            <a:extLst>
              <a:ext uri="{FF2B5EF4-FFF2-40B4-BE49-F238E27FC236}">
                <a16:creationId xmlns:a16="http://schemas.microsoft.com/office/drawing/2014/main" id="{556A1261-7744-4A01-92FF-3C3ADC8B41C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2149B132-49DF-4F83-8007-AC167BC24D51}" type="slidenum">
              <a:rPr lang="ar-SA" altLang="en-US" sz="1200">
                <a:solidFill>
                  <a:srgbClr val="898989"/>
                </a:solidFill>
                <a:latin typeface="Arial" panose="020B0604020202020204" pitchFamily="34" charset="0"/>
              </a:rPr>
              <a:pPr>
                <a:spcBef>
                  <a:spcPct val="0"/>
                </a:spcBef>
                <a:buFontTx/>
                <a:buNone/>
              </a:pPr>
              <a:t>29</a:t>
            </a:fld>
            <a:endParaRPr lang="en-US" altLang="en-US" sz="1200">
              <a:solidFill>
                <a:srgbClr val="898989"/>
              </a:solidFill>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0237ACE-FE29-4B4E-9AEF-9458D7002DD3}"/>
              </a:ext>
            </a:extLst>
          </p:cNvPr>
          <p:cNvSpPr>
            <a:spLocks noGrp="1" noChangeArrowheads="1"/>
          </p:cNvSpPr>
          <p:nvPr>
            <p:ph idx="4294967295"/>
          </p:nvPr>
        </p:nvSpPr>
        <p:spPr>
          <a:xfrm>
            <a:off x="76200" y="152400"/>
            <a:ext cx="8991600" cy="6629400"/>
          </a:xfrm>
        </p:spPr>
        <p:txBody>
          <a:bodyPr>
            <a:normAutofit/>
          </a:bodyPr>
          <a:lstStyle/>
          <a:p>
            <a:pPr algn="ctr" eaLnBrk="1" hangingPunct="1">
              <a:buFont typeface="Arial" panose="020B0604020202020204" pitchFamily="34" charset="0"/>
              <a:buNone/>
              <a:defRPr/>
            </a:pPr>
            <a:r>
              <a:rPr lang="en-US" sz="4000" dirty="0">
                <a:solidFill>
                  <a:srgbClr val="0033CC"/>
                </a:solidFill>
                <a:latin typeface="Times New Roman" pitchFamily="18" charset="0"/>
                <a:cs typeface="Times New Roman" pitchFamily="18" charset="0"/>
              </a:rPr>
              <a:t>Ethyl alcohol (ethanol)</a:t>
            </a:r>
          </a:p>
          <a:p>
            <a:pPr eaLnBrk="1" hangingPunct="1">
              <a:buFontTx/>
              <a:buNone/>
              <a:defRPr/>
            </a:pPr>
            <a:r>
              <a:rPr lang="en-US" dirty="0">
                <a:cs typeface="Times New Roman" pitchFamily="18" charset="0"/>
              </a:rPr>
              <a:t>	</a:t>
            </a:r>
            <a:r>
              <a:rPr lang="en-US" dirty="0">
                <a:latin typeface="Times New Roman" pitchFamily="18" charset="0"/>
                <a:cs typeface="Times New Roman" pitchFamily="18" charset="0"/>
              </a:rPr>
              <a:t>Ethyl alcohol (ethanol)  is the most commonly abused drug in the world.</a:t>
            </a:r>
          </a:p>
          <a:p>
            <a:pPr marL="548640" indent="-411480" eaLnBrk="1" fontAlgn="auto" hangingPunct="1">
              <a:lnSpc>
                <a:spcPct val="80000"/>
              </a:lnSpc>
              <a:spcAft>
                <a:spcPts val="0"/>
              </a:spcAft>
              <a:buClr>
                <a:schemeClr val="tx1">
                  <a:shade val="95000"/>
                </a:schemeClr>
              </a:buClr>
              <a:buFontTx/>
              <a:buNone/>
              <a:defRPr/>
            </a:pPr>
            <a:endParaRPr lang="en-US" sz="800" dirty="0">
              <a:solidFill>
                <a:srgbClr val="0033CC"/>
              </a:solidFill>
              <a:latin typeface="Times New Roman" pitchFamily="18" charset="0"/>
              <a:cs typeface="Times New Roman" pitchFamily="18" charset="0"/>
            </a:endParaRPr>
          </a:p>
          <a:p>
            <a:pPr marL="548640" indent="-411480" eaLnBrk="1" fontAlgn="auto" hangingPunct="1">
              <a:lnSpc>
                <a:spcPct val="80000"/>
              </a:lnSpc>
              <a:spcAft>
                <a:spcPts val="0"/>
              </a:spcAft>
              <a:buClr>
                <a:schemeClr val="tx1">
                  <a:shade val="95000"/>
                </a:schemeClr>
              </a:buClr>
              <a:buFontTx/>
              <a:buNone/>
              <a:defRPr/>
            </a:pPr>
            <a:r>
              <a:rPr lang="en-US" sz="3600" dirty="0">
                <a:solidFill>
                  <a:srgbClr val="0033CC"/>
                </a:solidFill>
                <a:latin typeface="Times New Roman" pitchFamily="18" charset="0"/>
                <a:cs typeface="Times New Roman" pitchFamily="18" charset="0"/>
              </a:rPr>
              <a:t>Pharmacokinetics</a:t>
            </a:r>
          </a:p>
          <a:p>
            <a:pPr marL="548640" indent="-411480" eaLnBrk="1" fontAlgn="auto" hangingPunct="1">
              <a:lnSpc>
                <a:spcPct val="80000"/>
              </a:lnSpc>
              <a:spcAft>
                <a:spcPts val="0"/>
              </a:spcAft>
              <a:buClr>
                <a:schemeClr val="tx1">
                  <a:shade val="95000"/>
                </a:schemeClr>
              </a:buClr>
              <a:buFontTx/>
              <a:buNone/>
              <a:defRPr/>
            </a:pPr>
            <a:endParaRPr lang="en-US" sz="800" dirty="0">
              <a:solidFill>
                <a:srgbClr val="0033CC"/>
              </a:solidFill>
              <a:latin typeface="Times New Roman" pitchFamily="18" charset="0"/>
              <a:cs typeface="Times New Roman" pitchFamily="18" charset="0"/>
            </a:endParaRPr>
          </a:p>
          <a:p>
            <a:pPr marL="548640" indent="-411480" eaLnBrk="1" fontAlgn="auto" hangingPunct="1">
              <a:spcBef>
                <a:spcPts val="0"/>
              </a:spcBef>
              <a:spcAft>
                <a:spcPts val="0"/>
              </a:spcAft>
              <a:buClr>
                <a:srgbClr val="0033CC"/>
              </a:buClr>
              <a:buFont typeface="Wingdings" pitchFamily="2" charset="2"/>
              <a:buChar char="§"/>
              <a:defRPr/>
            </a:pPr>
            <a:r>
              <a:rPr lang="en-US" dirty="0">
                <a:latin typeface="Times New Roman" pitchFamily="18" charset="0"/>
                <a:cs typeface="Times New Roman" pitchFamily="18" charset="0"/>
              </a:rPr>
              <a:t>is a small </a:t>
            </a:r>
            <a:r>
              <a:rPr lang="en-US" u="sng" dirty="0">
                <a:solidFill>
                  <a:srgbClr val="FF0000"/>
                </a:solidFill>
                <a:latin typeface="Times New Roman" pitchFamily="18" charset="0"/>
                <a:cs typeface="Times New Roman" pitchFamily="18" charset="0"/>
              </a:rPr>
              <a:t>lipophilic</a:t>
            </a:r>
            <a:r>
              <a:rPr lang="en-US" dirty="0">
                <a:latin typeface="Times New Roman" pitchFamily="18" charset="0"/>
                <a:cs typeface="Times New Roman" pitchFamily="18" charset="0"/>
              </a:rPr>
              <a:t> molecule</a:t>
            </a:r>
          </a:p>
          <a:p>
            <a:pPr marL="548640" indent="-411480" eaLnBrk="1" fontAlgn="auto" hangingPunct="1">
              <a:spcBef>
                <a:spcPts val="0"/>
              </a:spcBef>
              <a:spcAft>
                <a:spcPts val="0"/>
              </a:spcAft>
              <a:buClr>
                <a:srgbClr val="0033CC"/>
              </a:buClr>
              <a:buFont typeface="Wingdings" pitchFamily="2" charset="2"/>
              <a:buChar char="§"/>
              <a:defRPr/>
            </a:pPr>
            <a:r>
              <a:rPr lang="en-US" dirty="0">
                <a:latin typeface="Times New Roman" pitchFamily="18" charset="0"/>
                <a:cs typeface="Times New Roman" pitchFamily="18" charset="0"/>
              </a:rPr>
              <a:t>readily crosses all biological membranes</a:t>
            </a:r>
          </a:p>
          <a:p>
            <a:pPr marL="548640" indent="-411480" eaLnBrk="1" fontAlgn="auto" hangingPunct="1">
              <a:spcBef>
                <a:spcPts val="0"/>
              </a:spcBef>
              <a:spcAft>
                <a:spcPts val="0"/>
              </a:spcAft>
              <a:buClr>
                <a:srgbClr val="0033CC"/>
              </a:buClr>
              <a:buFont typeface="Wingdings" pitchFamily="2" charset="2"/>
              <a:buChar char="§"/>
              <a:defRPr/>
            </a:pPr>
            <a:r>
              <a:rPr lang="en-US" dirty="0">
                <a:latin typeface="Times New Roman" pitchFamily="18" charset="0"/>
                <a:cs typeface="Times New Roman" pitchFamily="18" charset="0"/>
              </a:rPr>
              <a:t>Rapidly &amp; completely absorbed from GIT</a:t>
            </a:r>
          </a:p>
          <a:p>
            <a:pPr marL="548640" indent="-411480" eaLnBrk="1" fontAlgn="auto" hangingPunct="1">
              <a:spcBef>
                <a:spcPts val="0"/>
              </a:spcBef>
              <a:spcAft>
                <a:spcPts val="0"/>
              </a:spcAft>
              <a:buClr>
                <a:srgbClr val="0033CC"/>
              </a:buClr>
              <a:buFont typeface="Wingdings" pitchFamily="2" charset="2"/>
              <a:buChar char="§"/>
              <a:defRPr/>
            </a:pPr>
            <a:r>
              <a:rPr lang="en-US" dirty="0">
                <a:latin typeface="Times New Roman" pitchFamily="18" charset="0"/>
                <a:cs typeface="Times New Roman" pitchFamily="18" charset="0"/>
              </a:rPr>
              <a:t>Has large Vd (distributed to all body tissues)</a:t>
            </a:r>
          </a:p>
          <a:p>
            <a:pPr marL="548640" indent="-411480" eaLnBrk="1" fontAlgn="auto" hangingPunct="1">
              <a:spcBef>
                <a:spcPts val="0"/>
              </a:spcBef>
              <a:spcAft>
                <a:spcPts val="0"/>
              </a:spcAft>
              <a:buClr>
                <a:srgbClr val="0033CC"/>
              </a:buClr>
              <a:buFont typeface="Wingdings" pitchFamily="2" charset="2"/>
              <a:buChar char="§"/>
              <a:defRPr/>
            </a:pPr>
            <a:r>
              <a:rPr lang="en-US" dirty="0">
                <a:latin typeface="Times New Roman" pitchFamily="18" charset="0"/>
                <a:cs typeface="Times New Roman" pitchFamily="18" charset="0"/>
              </a:rPr>
              <a:t>Crosses placenta and excreted in milk</a:t>
            </a:r>
          </a:p>
          <a:p>
            <a:pPr marL="548640" indent="-411480" eaLnBrk="1" fontAlgn="auto" hangingPunct="1">
              <a:spcBef>
                <a:spcPts val="0"/>
              </a:spcBef>
              <a:spcAft>
                <a:spcPts val="0"/>
              </a:spcAft>
              <a:buClr>
                <a:srgbClr val="0033CC"/>
              </a:buClr>
              <a:buFont typeface="Arial" panose="020B0604020202020204" pitchFamily="34" charset="0"/>
              <a:buNone/>
              <a:defRPr/>
            </a:pPr>
            <a:endParaRPr lang="en-US" sz="2800" dirty="0">
              <a:latin typeface="Times New Roman" pitchFamily="18" charset="0"/>
              <a:cs typeface="Times New Roman" pitchFamily="18" charset="0"/>
            </a:endParaRPr>
          </a:p>
          <a:p>
            <a:pPr eaLnBrk="1" hangingPunct="1">
              <a:buClr>
                <a:srgbClr val="0033CC"/>
              </a:buClr>
              <a:buFont typeface="Arial" panose="020B0604020202020204" pitchFamily="34" charset="0"/>
              <a:buNone/>
              <a:defRPr/>
            </a:pPr>
            <a:endParaRPr lang="en-US" dirty="0">
              <a:latin typeface="Times New Roman" pitchFamily="18" charset="0"/>
              <a:cs typeface="Times New Roman" pitchFamily="18" charset="0"/>
            </a:endParaRPr>
          </a:p>
          <a:p>
            <a:pPr eaLnBrk="1" hangingPunct="1">
              <a:buFontTx/>
              <a:buNone/>
              <a:defRPr/>
            </a:pPr>
            <a:endParaRPr lang="en-US" dirty="0">
              <a:cs typeface="Times New Roman" pitchFamily="18" charset="0"/>
            </a:endParaRPr>
          </a:p>
        </p:txBody>
      </p:sp>
      <p:sp>
        <p:nvSpPr>
          <p:cNvPr id="6147" name="Slide Number Placeholder 5">
            <a:extLst>
              <a:ext uri="{FF2B5EF4-FFF2-40B4-BE49-F238E27FC236}">
                <a16:creationId xmlns:a16="http://schemas.microsoft.com/office/drawing/2014/main" id="{619F8D23-D8F3-4A78-B174-1B1B5CE637E4}"/>
              </a:ext>
            </a:extLst>
          </p:cNvPr>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r" rtl="1" eaLnBrk="1" hangingPunct="1">
              <a:spcBef>
                <a:spcPct val="0"/>
              </a:spcBef>
              <a:buFontTx/>
              <a:buNone/>
            </a:pPr>
            <a:fld id="{33A81093-6AB8-455A-994C-788BFCF3DF38}" type="slidenum">
              <a:rPr lang="ar-SA" altLang="en-US" sz="1200">
                <a:solidFill>
                  <a:srgbClr val="898989"/>
                </a:solidFill>
                <a:latin typeface="Arial" panose="020B0604020202020204" pitchFamily="34" charset="0"/>
              </a:rPr>
              <a:pPr algn="r" rtl="1" eaLnBrk="1" hangingPunct="1">
                <a:spcBef>
                  <a:spcPct val="0"/>
                </a:spcBef>
                <a:buFontTx/>
                <a:buNone/>
              </a:pPr>
              <a:t>3</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3" end="3"/>
                                            </p:txEl>
                                          </p:spTgt>
                                        </p:tgtEl>
                                        <p:attrNameLst>
                                          <p:attrName>style.visibility</p:attrName>
                                        </p:attrNameLst>
                                      </p:cBhvr>
                                      <p:to>
                                        <p:strVal val="visible"/>
                                      </p:to>
                                    </p:set>
                                    <p:anim calcmode="lin" valueType="num">
                                      <p:cBhvr additive="base">
                                        <p:cTn id="7"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5" end="5"/>
                                            </p:txEl>
                                          </p:spTgt>
                                        </p:tgtEl>
                                        <p:attrNameLst>
                                          <p:attrName>style.visibility</p:attrName>
                                        </p:attrNameLst>
                                      </p:cBhvr>
                                      <p:to>
                                        <p:strVal val="visible"/>
                                      </p:to>
                                    </p:set>
                                    <p:anim calcmode="lin" valueType="num">
                                      <p:cBhvr additive="base">
                                        <p:cTn id="13" dur="1000" fill="hold"/>
                                        <p:tgtEl>
                                          <p:spTgt spid="4098">
                                            <p:txEl>
                                              <p:pRg st="5" end="5"/>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0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xEl>
                                              <p:pRg st="6" end="6"/>
                                            </p:txEl>
                                          </p:spTgt>
                                        </p:tgtEl>
                                        <p:attrNameLst>
                                          <p:attrName>style.visibility</p:attrName>
                                        </p:attrNameLst>
                                      </p:cBhvr>
                                      <p:to>
                                        <p:strVal val="visible"/>
                                      </p:to>
                                    </p:set>
                                    <p:anim calcmode="lin" valueType="num">
                                      <p:cBhvr additive="base">
                                        <p:cTn id="19" dur="1000" fill="hold"/>
                                        <p:tgtEl>
                                          <p:spTgt spid="4098">
                                            <p:txEl>
                                              <p:pRg st="6" end="6"/>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0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8">
                                            <p:txEl>
                                              <p:pRg st="7" end="7"/>
                                            </p:txEl>
                                          </p:spTgt>
                                        </p:tgtEl>
                                        <p:attrNameLst>
                                          <p:attrName>style.visibility</p:attrName>
                                        </p:attrNameLst>
                                      </p:cBhvr>
                                      <p:to>
                                        <p:strVal val="visible"/>
                                      </p:to>
                                    </p:set>
                                    <p:anim calcmode="lin" valueType="num">
                                      <p:cBhvr additive="base">
                                        <p:cTn id="25" dur="1000" fill="hold"/>
                                        <p:tgtEl>
                                          <p:spTgt spid="4098">
                                            <p:txEl>
                                              <p:pRg st="7" end="7"/>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0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8">
                                            <p:txEl>
                                              <p:pRg st="8" end="8"/>
                                            </p:txEl>
                                          </p:spTgt>
                                        </p:tgtEl>
                                        <p:attrNameLst>
                                          <p:attrName>style.visibility</p:attrName>
                                        </p:attrNameLst>
                                      </p:cBhvr>
                                      <p:to>
                                        <p:strVal val="visible"/>
                                      </p:to>
                                    </p:set>
                                    <p:anim calcmode="lin" valueType="num">
                                      <p:cBhvr additive="base">
                                        <p:cTn id="31" dur="1000" fill="hold"/>
                                        <p:tgtEl>
                                          <p:spTgt spid="4098">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09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098">
                                            <p:txEl>
                                              <p:pRg st="9" end="9"/>
                                            </p:txEl>
                                          </p:spTgt>
                                        </p:tgtEl>
                                        <p:attrNameLst>
                                          <p:attrName>style.visibility</p:attrName>
                                        </p:attrNameLst>
                                      </p:cBhvr>
                                      <p:to>
                                        <p:strVal val="visible"/>
                                      </p:to>
                                    </p:set>
                                    <p:anim calcmode="lin" valueType="num">
                                      <p:cBhvr additive="base">
                                        <p:cTn id="37" dur="1000" fill="hold"/>
                                        <p:tgtEl>
                                          <p:spTgt spid="4098">
                                            <p:txEl>
                                              <p:pRg st="9" end="9"/>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409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a:extLst>
              <a:ext uri="{FF2B5EF4-FFF2-40B4-BE49-F238E27FC236}">
                <a16:creationId xmlns:a16="http://schemas.microsoft.com/office/drawing/2014/main" id="{F8EA2C48-30D7-4F5D-81F6-8AE1D35EEDF1}"/>
              </a:ext>
            </a:extLst>
          </p:cNvPr>
          <p:cNvSpPr>
            <a:spLocks noGrp="1"/>
          </p:cNvSpPr>
          <p:nvPr>
            <p:ph idx="1"/>
          </p:nvPr>
        </p:nvSpPr>
        <p:spPr>
          <a:xfrm>
            <a:off x="304800" y="228600"/>
            <a:ext cx="8610600" cy="6324600"/>
          </a:xfrm>
        </p:spPr>
        <p:txBody>
          <a:bodyPr/>
          <a:lstStyle/>
          <a:p>
            <a:pPr eaLnBrk="1" hangingPunct="1">
              <a:buFont typeface="Arial" panose="020B0604020202020204" pitchFamily="34" charset="0"/>
              <a:buNone/>
            </a:pPr>
            <a:r>
              <a:rPr lang="en-US" altLang="en-US" sz="3400" b="1">
                <a:solidFill>
                  <a:srgbClr val="C00000"/>
                </a:solidFill>
                <a:latin typeface="Times New Roman" panose="02020603050405020304" pitchFamily="18" charset="0"/>
                <a:cs typeface="Arial" panose="020B0604020202020204" pitchFamily="34" charset="0"/>
              </a:rPr>
              <a:t>Alcohol and drug interactions</a:t>
            </a:r>
            <a:r>
              <a:rPr lang="en-US" altLang="en-US">
                <a:cs typeface="Times New Roman" panose="02020603050405020304" pitchFamily="18" charset="0"/>
              </a:rPr>
              <a:t> </a:t>
            </a:r>
          </a:p>
          <a:p>
            <a:pPr eaLnBrk="1" hangingPunct="1"/>
            <a:r>
              <a:rPr lang="en-US" altLang="en-US" b="1">
                <a:solidFill>
                  <a:srgbClr val="0033CC"/>
                </a:solidFill>
                <a:latin typeface="Times New Roman" panose="02020603050405020304" pitchFamily="18" charset="0"/>
                <a:cs typeface="Times New Roman" panose="02020603050405020304" pitchFamily="18" charset="0"/>
              </a:rPr>
              <a:t>Acute alcohol use</a:t>
            </a:r>
            <a:r>
              <a:rPr lang="en-US" altLang="en-US">
                <a:latin typeface="Times New Roman" panose="02020603050405020304" pitchFamily="18" charset="0"/>
                <a:cs typeface="Times New Roman" panose="02020603050405020304" pitchFamily="18" charset="0"/>
              </a:rPr>
              <a:t> causes inhibition of liver enzyme, decreases metabolism of some drugs and increases their toxicities e.g. bleeding with </a:t>
            </a:r>
            <a:r>
              <a:rPr lang="en-US" altLang="en-US" b="1">
                <a:latin typeface="Times New Roman" panose="02020603050405020304" pitchFamily="18" charset="0"/>
                <a:cs typeface="Times New Roman" panose="02020603050405020304" pitchFamily="18" charset="0"/>
              </a:rPr>
              <a:t>warfarin</a:t>
            </a:r>
          </a:p>
          <a:p>
            <a:pPr eaLnBrk="1" hangingPunct="1"/>
            <a:r>
              <a:rPr lang="en-US" altLang="en-US" b="1">
                <a:solidFill>
                  <a:srgbClr val="0033CC"/>
                </a:solidFill>
                <a:latin typeface="Times New Roman" panose="02020603050405020304" pitchFamily="18" charset="0"/>
                <a:cs typeface="Times New Roman" panose="02020603050405020304" pitchFamily="18" charset="0"/>
              </a:rPr>
              <a:t>Chronic alcohol use </a:t>
            </a:r>
            <a:r>
              <a:rPr lang="en-US" altLang="en-US">
                <a:latin typeface="Times New Roman" panose="02020603050405020304" pitchFamily="18" charset="0"/>
                <a:cs typeface="Times New Roman" panose="02020603050405020304" pitchFamily="18" charset="0"/>
              </a:rPr>
              <a:t>induces liver microsomal enzymes and increases metabolism of drugs such as </a:t>
            </a:r>
            <a:r>
              <a:rPr lang="en-US" altLang="en-US" b="1">
                <a:latin typeface="Times New Roman" panose="02020603050405020304" pitchFamily="18" charset="0"/>
                <a:cs typeface="Times New Roman" panose="02020603050405020304" pitchFamily="18" charset="0"/>
              </a:rPr>
              <a:t>warfarin, propranolol </a:t>
            </a:r>
            <a:r>
              <a:rPr lang="en-US" altLang="en-US">
                <a:latin typeface="Times New Roman" panose="02020603050405020304" pitchFamily="18" charset="0"/>
                <a:cs typeface="Times New Roman" panose="02020603050405020304" pitchFamily="18" charset="0"/>
              </a:rPr>
              <a:t>and</a:t>
            </a:r>
            <a:r>
              <a:rPr lang="en-US" altLang="en-US" b="1">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etc</a:t>
            </a:r>
          </a:p>
          <a:p>
            <a:pPr eaLnBrk="1" hangingPunct="1"/>
            <a:r>
              <a:rPr lang="en-US" altLang="en-US">
                <a:latin typeface="Times New Roman" panose="02020603050405020304" pitchFamily="18" charset="0"/>
                <a:cs typeface="Times New Roman" panose="02020603050405020304" pitchFamily="18" charset="0"/>
              </a:rPr>
              <a:t>Alcohol suppresses gluconeogenesis, which may increase risk for hypoglycemia in diabetic patients.</a:t>
            </a:r>
          </a:p>
          <a:p>
            <a:pPr eaLnBrk="1" hangingPunct="1">
              <a:buFont typeface="Arial" panose="020B0604020202020204" pitchFamily="34" charset="0"/>
              <a:buNone/>
            </a:pPr>
            <a:endParaRPr lang="en-US" altLang="en-US">
              <a:latin typeface="Times New Roman" panose="02020603050405020304" pitchFamily="18" charset="0"/>
              <a:cs typeface="Times New Roman" panose="02020603050405020304" pitchFamily="18" charset="0"/>
            </a:endParaRPr>
          </a:p>
        </p:txBody>
      </p:sp>
      <p:sp>
        <p:nvSpPr>
          <p:cNvPr id="43011" name="Slide Number Placeholder 3">
            <a:extLst>
              <a:ext uri="{FF2B5EF4-FFF2-40B4-BE49-F238E27FC236}">
                <a16:creationId xmlns:a16="http://schemas.microsoft.com/office/drawing/2014/main" id="{3DF8C52C-D15C-4D04-ADA8-5338208C6B9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64F2F51E-09E4-47AA-8B23-A9531BE5AD66}" type="slidenum">
              <a:rPr lang="ar-SA" altLang="en-US" sz="1200">
                <a:solidFill>
                  <a:srgbClr val="898989"/>
                </a:solidFill>
                <a:latin typeface="Arial" panose="020B0604020202020204" pitchFamily="34" charset="0"/>
              </a:rPr>
              <a:pPr>
                <a:spcBef>
                  <a:spcPct val="0"/>
                </a:spcBef>
                <a:buFontTx/>
                <a:buNone/>
              </a:pPr>
              <a:t>30</a:t>
            </a:fld>
            <a:endParaRPr lang="en-US" altLang="en-US" sz="1200">
              <a:solidFill>
                <a:srgbClr val="898989"/>
              </a:solidFill>
              <a:latin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a:extLst>
              <a:ext uri="{FF2B5EF4-FFF2-40B4-BE49-F238E27FC236}">
                <a16:creationId xmlns:a16="http://schemas.microsoft.com/office/drawing/2014/main" id="{41DD0185-1ECF-4669-84FE-A86B85052C8B}"/>
              </a:ext>
            </a:extLst>
          </p:cNvPr>
          <p:cNvSpPr>
            <a:spLocks noGrp="1"/>
          </p:cNvSpPr>
          <p:nvPr>
            <p:ph idx="1"/>
          </p:nvPr>
        </p:nvSpPr>
        <p:spPr>
          <a:xfrm>
            <a:off x="152400" y="381000"/>
            <a:ext cx="8763000" cy="6248400"/>
          </a:xfrm>
        </p:spPr>
        <p:txBody>
          <a:bodyPr/>
          <a:lstStyle/>
          <a:p>
            <a:pPr eaLnBrk="1" hangingPunct="1">
              <a:spcBef>
                <a:spcPts val="2400"/>
              </a:spcBef>
            </a:pPr>
            <a:r>
              <a:rPr lang="en-US" altLang="en-US" b="1">
                <a:latin typeface="Times New Roman" panose="02020603050405020304" pitchFamily="18" charset="0"/>
                <a:cs typeface="Times New Roman" panose="02020603050405020304" pitchFamily="18" charset="0"/>
              </a:rPr>
              <a:t>NSAIDs + alcohol:</a:t>
            </a:r>
            <a:r>
              <a:rPr lang="en-US" altLang="en-US">
                <a:latin typeface="Times New Roman" panose="02020603050405020304" pitchFamily="18" charset="0"/>
                <a:cs typeface="Times New Roman" panose="02020603050405020304" pitchFamily="18" charset="0"/>
              </a:rPr>
              <a:t> Increase in the risk of developing a major GI bleed or an ulcer.</a:t>
            </a:r>
          </a:p>
          <a:p>
            <a:pPr eaLnBrk="1" hangingPunct="1">
              <a:spcBef>
                <a:spcPts val="2400"/>
              </a:spcBef>
            </a:pPr>
            <a:r>
              <a:rPr lang="en-US" altLang="en-US" b="1">
                <a:latin typeface="Times New Roman" panose="02020603050405020304" pitchFamily="18" charset="0"/>
                <a:cs typeface="Times New Roman" panose="02020603050405020304" pitchFamily="18" charset="0"/>
              </a:rPr>
              <a:t>Acetaminophen + alcohol </a:t>
            </a:r>
            <a:r>
              <a:rPr lang="en-US" altLang="en-US">
                <a:latin typeface="Times New Roman" panose="02020603050405020304" pitchFamily="18" charset="0"/>
                <a:cs typeface="Times New Roman" panose="02020603050405020304" pitchFamily="18" charset="0"/>
              </a:rPr>
              <a:t>(chronic use)</a:t>
            </a:r>
            <a:r>
              <a:rPr lang="en-US" altLang="en-US" b="1">
                <a:latin typeface="Times New Roman" panose="02020603050405020304" pitchFamily="18" charset="0"/>
                <a:cs typeface="Times New Roman" panose="02020603050405020304" pitchFamily="18" charset="0"/>
              </a:rPr>
              <a:t>: </a:t>
            </a:r>
            <a:r>
              <a:rPr lang="en-US" altLang="en-US">
                <a:latin typeface="Times New Roman" panose="02020603050405020304" pitchFamily="18" charset="0"/>
                <a:cs typeface="Times New Roman" panose="02020603050405020304" pitchFamily="18" charset="0"/>
              </a:rPr>
              <a:t>risk of hepatotoxicity. Alcohol can </a:t>
            </a:r>
          </a:p>
          <a:p>
            <a:pPr eaLnBrk="1" hangingPunct="1">
              <a:spcBef>
                <a:spcPts val="2400"/>
              </a:spcBef>
            </a:pPr>
            <a:r>
              <a:rPr lang="en-US" altLang="en-US" b="1">
                <a:latin typeface="Times New Roman" panose="02020603050405020304" pitchFamily="18" charset="0"/>
                <a:cs typeface="Times New Roman" panose="02020603050405020304" pitchFamily="18" charset="0"/>
              </a:rPr>
              <a:t>Narcotic drugs (codeine and methahdone) + alcohol</a:t>
            </a:r>
            <a:r>
              <a:rPr lang="en-US" altLang="en-US">
                <a:latin typeface="Times New Roman" panose="02020603050405020304" pitchFamily="18" charset="0"/>
                <a:cs typeface="Times New Roman" panose="02020603050405020304" pitchFamily="18" charset="0"/>
              </a:rPr>
              <a:t>: risk of respiratory and CNS depression.</a:t>
            </a:r>
          </a:p>
          <a:p>
            <a:pPr eaLnBrk="1" hangingPunct="1">
              <a:buFont typeface="Arial" panose="020B0604020202020204" pitchFamily="34" charset="0"/>
              <a:buNone/>
            </a:pPr>
            <a:endParaRPr lang="en-US" altLang="en-US">
              <a:latin typeface="Times New Roman" panose="02020603050405020304" pitchFamily="18" charset="0"/>
              <a:cs typeface="Times New Roman" panose="02020603050405020304" pitchFamily="18" charset="0"/>
            </a:endParaRPr>
          </a:p>
          <a:p>
            <a:pPr eaLnBrk="1" hangingPunct="1">
              <a:buFont typeface="Arial" panose="020B0604020202020204" pitchFamily="34" charset="0"/>
              <a:buNone/>
            </a:pPr>
            <a:endParaRPr lang="en-US" altLang="en-US">
              <a:latin typeface="Times New Roman" panose="02020603050405020304" pitchFamily="18" charset="0"/>
              <a:cs typeface="Times New Roman" panose="02020603050405020304" pitchFamily="18" charset="0"/>
            </a:endParaRPr>
          </a:p>
        </p:txBody>
      </p:sp>
      <p:sp>
        <p:nvSpPr>
          <p:cNvPr id="44035" name="Slide Number Placeholder 3">
            <a:extLst>
              <a:ext uri="{FF2B5EF4-FFF2-40B4-BE49-F238E27FC236}">
                <a16:creationId xmlns:a16="http://schemas.microsoft.com/office/drawing/2014/main" id="{EBFB812A-138D-493B-AAAA-3A9833E36E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518AD06B-D6A4-4F9E-B870-2078F1B1C5C8}" type="slidenum">
              <a:rPr lang="ar-SA" altLang="en-US" sz="1200">
                <a:solidFill>
                  <a:srgbClr val="898989"/>
                </a:solidFill>
                <a:latin typeface="Arial" panose="020B0604020202020204" pitchFamily="34" charset="0"/>
              </a:rPr>
              <a:pPr>
                <a:spcBef>
                  <a:spcPct val="0"/>
                </a:spcBef>
                <a:buFontTx/>
                <a:buNone/>
              </a:pPr>
              <a:t>31</a:t>
            </a:fld>
            <a:endParaRPr lang="en-US" altLang="en-US" sz="1200">
              <a:solidFill>
                <a:srgbClr val="898989"/>
              </a:solidFill>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76766CC4-92EA-4CE7-9C4D-8312249FCED6}"/>
              </a:ext>
            </a:extLst>
          </p:cNvPr>
          <p:cNvSpPr>
            <a:spLocks noGrp="1" noChangeArrowheads="1"/>
          </p:cNvSpPr>
          <p:nvPr>
            <p:ph idx="1"/>
          </p:nvPr>
        </p:nvSpPr>
        <p:spPr>
          <a:xfrm>
            <a:off x="152400" y="228600"/>
            <a:ext cx="8686800" cy="6553200"/>
          </a:xfrm>
        </p:spPr>
        <p:txBody>
          <a:bodyPr/>
          <a:lstStyle/>
          <a:p>
            <a:pPr marL="547688" indent="-411163" eaLnBrk="1" hangingPunct="1">
              <a:spcBef>
                <a:spcPct val="0"/>
              </a:spcBef>
              <a:buClr>
                <a:srgbClr val="0033CC"/>
              </a:buClr>
              <a:buFont typeface="Arial" charset="0"/>
              <a:buNone/>
              <a:defRPr/>
            </a:pPr>
            <a:r>
              <a:rPr lang="en-US" sz="3600" dirty="0">
                <a:solidFill>
                  <a:srgbClr val="0033CC"/>
                </a:solidFill>
                <a:latin typeface="Times New Roman" pitchFamily="18" charset="0"/>
                <a:cs typeface="Times New Roman" pitchFamily="18" charset="0"/>
              </a:rPr>
              <a:t>Pharmacokinetics of ethanol</a:t>
            </a:r>
          </a:p>
          <a:p>
            <a:pPr marL="548640" indent="-411480" eaLnBrk="1" fontAlgn="auto" hangingPunct="1">
              <a:spcBef>
                <a:spcPts val="1200"/>
              </a:spcBef>
              <a:spcAft>
                <a:spcPts val="0"/>
              </a:spcAft>
              <a:buClr>
                <a:srgbClr val="0033CC"/>
              </a:buClr>
              <a:buFont typeface="Wingdings" pitchFamily="2" charset="2"/>
              <a:buChar char="§"/>
              <a:defRPr/>
            </a:pPr>
            <a:r>
              <a:rPr lang="en-US" dirty="0">
                <a:latin typeface="Times New Roman" pitchFamily="18" charset="0"/>
                <a:cs typeface="Times New Roman" pitchFamily="18" charset="0"/>
              </a:rPr>
              <a:t>metabolized in gastric mucosa &amp; liver.</a:t>
            </a:r>
          </a:p>
          <a:p>
            <a:pPr marL="947738" lvl="1" indent="-411163" eaLnBrk="1" hangingPunct="1">
              <a:spcBef>
                <a:spcPts val="1200"/>
              </a:spcBef>
              <a:buClr>
                <a:srgbClr val="0033CC"/>
              </a:buClr>
              <a:buFont typeface="Wingdings" pitchFamily="2" charset="2"/>
              <a:buChar char="§"/>
              <a:defRPr/>
            </a:pPr>
            <a:r>
              <a:rPr lang="en-US" dirty="0">
                <a:latin typeface="Times New Roman" pitchFamily="18" charset="0"/>
                <a:cs typeface="Times New Roman" pitchFamily="18" charset="0"/>
              </a:rPr>
              <a:t>Oxidation of ethanol to </a:t>
            </a:r>
            <a:r>
              <a:rPr lang="en-US" b="1" dirty="0">
                <a:solidFill>
                  <a:schemeClr val="accent2"/>
                </a:solidFill>
                <a:latin typeface="Times New Roman" pitchFamily="18" charset="0"/>
                <a:cs typeface="Times New Roman" pitchFamily="18" charset="0"/>
              </a:rPr>
              <a:t>acetaldehyde</a:t>
            </a:r>
            <a:r>
              <a:rPr lang="en-US" dirty="0">
                <a:latin typeface="Times New Roman" pitchFamily="18" charset="0"/>
                <a:cs typeface="Times New Roman" pitchFamily="18" charset="0"/>
              </a:rPr>
              <a:t> via </a:t>
            </a:r>
            <a:r>
              <a:rPr lang="en-US" i="1" u="sng" dirty="0">
                <a:latin typeface="Times New Roman" pitchFamily="18" charset="0"/>
                <a:cs typeface="Times New Roman" pitchFamily="18" charset="0"/>
              </a:rPr>
              <a:t>alcohol dehydrogenase</a:t>
            </a:r>
            <a:r>
              <a:rPr lang="en-US" dirty="0">
                <a:latin typeface="Times New Roman" pitchFamily="18" charset="0"/>
                <a:cs typeface="Times New Roman" pitchFamily="18" charset="0"/>
              </a:rPr>
              <a:t> or cyt-p450 (CYP2E1).</a:t>
            </a:r>
          </a:p>
          <a:p>
            <a:pPr marL="947738" lvl="1" indent="-411163" eaLnBrk="1" hangingPunct="1">
              <a:spcBef>
                <a:spcPts val="1200"/>
              </a:spcBef>
              <a:buClr>
                <a:srgbClr val="0033CC"/>
              </a:buClr>
              <a:buFont typeface="Wingdings" pitchFamily="2" charset="2"/>
              <a:buChar char="§"/>
              <a:defRPr/>
            </a:pPr>
            <a:r>
              <a:rPr lang="en-US" dirty="0">
                <a:latin typeface="Times New Roman" pitchFamily="18" charset="0"/>
                <a:cs typeface="Times New Roman" pitchFamily="18" charset="0"/>
              </a:rPr>
              <a:t>Acetaldehyde is converted to </a:t>
            </a:r>
            <a:r>
              <a:rPr lang="en-US" b="1" dirty="0">
                <a:solidFill>
                  <a:schemeClr val="accent2"/>
                </a:solidFill>
                <a:latin typeface="Times New Roman" pitchFamily="18" charset="0"/>
                <a:cs typeface="Times New Roman" pitchFamily="18" charset="0"/>
              </a:rPr>
              <a:t>acetate</a:t>
            </a:r>
            <a:r>
              <a:rPr lang="en-US" dirty="0">
                <a:latin typeface="Times New Roman" pitchFamily="18" charset="0"/>
                <a:cs typeface="Times New Roman" pitchFamily="18" charset="0"/>
              </a:rPr>
              <a:t> via </a:t>
            </a:r>
            <a:r>
              <a:rPr lang="en-US" i="1" u="sng" dirty="0">
                <a:latin typeface="Times New Roman" pitchFamily="18" charset="0"/>
                <a:cs typeface="Times New Roman" pitchFamily="18" charset="0"/>
              </a:rPr>
              <a:t>acetaldehyde dehydrogenase  </a:t>
            </a:r>
          </a:p>
          <a:p>
            <a:pPr marL="947738" lvl="1" indent="-411163" eaLnBrk="1" hangingPunct="1">
              <a:spcBef>
                <a:spcPts val="1200"/>
              </a:spcBef>
              <a:buClr>
                <a:srgbClr val="0033CC"/>
              </a:buClr>
              <a:buFont typeface="Wingdings" pitchFamily="2" charset="2"/>
              <a:buChar char="§"/>
              <a:defRPr/>
            </a:pPr>
            <a:r>
              <a:rPr lang="en-US" dirty="0">
                <a:latin typeface="Times New Roman" pitchFamily="18" charset="0"/>
                <a:cs typeface="Times New Roman" pitchFamily="18" charset="0"/>
              </a:rPr>
              <a:t>Acetate ultimately is converted to </a:t>
            </a:r>
            <a:r>
              <a:rPr lang="en-US" b="1" dirty="0">
                <a:solidFill>
                  <a:schemeClr val="accent2"/>
                </a:solidFill>
                <a:latin typeface="Times New Roman" pitchFamily="18" charset="0"/>
                <a:cs typeface="Times New Roman" pitchFamily="18" charset="0"/>
              </a:rPr>
              <a:t>CO2 + water</a:t>
            </a:r>
            <a:r>
              <a:rPr lang="en-US" dirty="0">
                <a:latin typeface="Times New Roman" pitchFamily="18" charset="0"/>
                <a:cs typeface="Times New Roman" pitchFamily="18" charset="0"/>
              </a:rPr>
              <a:t>.</a:t>
            </a:r>
          </a:p>
          <a:p>
            <a:pPr marL="947738" lvl="1" indent="-411163" eaLnBrk="1" hangingPunct="1">
              <a:spcBef>
                <a:spcPts val="1200"/>
              </a:spcBef>
              <a:buClr>
                <a:srgbClr val="0033CC"/>
              </a:buClr>
              <a:buFont typeface="Wingdings" pitchFamily="2" charset="2"/>
              <a:buChar char="§"/>
              <a:defRPr/>
            </a:pPr>
            <a:r>
              <a:rPr lang="en-US" b="1" dirty="0">
                <a:latin typeface="Times New Roman" pitchFamily="18" charset="0"/>
                <a:cs typeface="Times New Roman" pitchFamily="18" charset="0"/>
              </a:rPr>
              <a:t>At low ethanol conc.</a:t>
            </a:r>
            <a:r>
              <a:rPr lang="en-US" dirty="0">
                <a:latin typeface="Times New Roman" pitchFamily="18" charset="0"/>
                <a:cs typeface="Times New Roman" pitchFamily="18" charset="0"/>
              </a:rPr>
              <a:t>, minor metabolism by MEOS (microsomal ethanol-oxidizing system) mainly     cyt-p450 (CYP2E1). </a:t>
            </a:r>
            <a:r>
              <a:rPr lang="en-US" dirty="0">
                <a:solidFill>
                  <a:srgbClr val="FF0000"/>
                </a:solidFill>
                <a:latin typeface="Times New Roman" pitchFamily="18" charset="0"/>
                <a:cs typeface="Times New Roman" pitchFamily="18" charset="0"/>
              </a:rPr>
              <a:t>Upon continuous alcohol use, this enzyme is stimulated and contribute significantly to alcohol metabolism.</a:t>
            </a:r>
          </a:p>
          <a:p>
            <a:pPr marL="947738" lvl="1" indent="-411163" eaLnBrk="1" hangingPunct="1">
              <a:spcBef>
                <a:spcPts val="2400"/>
              </a:spcBef>
              <a:buClr>
                <a:srgbClr val="0033CC"/>
              </a:buClr>
              <a:buFont typeface="Arial" charset="0"/>
              <a:buNone/>
              <a:defRPr/>
            </a:pPr>
            <a:endParaRPr lang="en-US" sz="800" dirty="0">
              <a:latin typeface="Times New Roman" pitchFamily="18" charset="0"/>
              <a:cs typeface="Times New Roman" pitchFamily="18" charset="0"/>
            </a:endParaRPr>
          </a:p>
        </p:txBody>
      </p:sp>
      <p:sp>
        <p:nvSpPr>
          <p:cNvPr id="7171" name="Slide Number Placeholder 5">
            <a:extLst>
              <a:ext uri="{FF2B5EF4-FFF2-40B4-BE49-F238E27FC236}">
                <a16:creationId xmlns:a16="http://schemas.microsoft.com/office/drawing/2014/main" id="{BEAD41F4-2806-4BD4-A127-42F96CFAC0B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4459623D-E32E-4E85-8819-6EC629CD0AE6}" type="slidenum">
              <a:rPr lang="ar-SA" altLang="en-US" sz="1200">
                <a:solidFill>
                  <a:srgbClr val="898989"/>
                </a:solidFill>
                <a:latin typeface="Arial" panose="020B0604020202020204" pitchFamily="34" charset="0"/>
              </a:rPr>
              <a:pPr>
                <a:spcBef>
                  <a:spcPct val="0"/>
                </a:spcBef>
                <a:buFontTx/>
                <a:buNone/>
              </a:pPr>
              <a:t>4</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additive="base">
                                        <p:cTn id="19"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a:extLst>
              <a:ext uri="{FF2B5EF4-FFF2-40B4-BE49-F238E27FC236}">
                <a16:creationId xmlns:a16="http://schemas.microsoft.com/office/drawing/2014/main" id="{4C361EFD-7544-4757-96AB-16E195224267}"/>
              </a:ext>
            </a:extLst>
          </p:cNvPr>
          <p:cNvSpPr>
            <a:spLocks noGrp="1"/>
          </p:cNvSpPr>
          <p:nvPr>
            <p:ph type="sldNum" sz="quarter" idx="12"/>
          </p:nvPr>
        </p:nvSpPr>
        <p:spPr bwMode="auto">
          <a:xfrm>
            <a:off x="3276600" y="5105400"/>
            <a:ext cx="34290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r>
              <a:rPr lang="en-US" altLang="en-US" sz="1400" b="1">
                <a:solidFill>
                  <a:srgbClr val="FF0000"/>
                </a:solidFill>
                <a:latin typeface="Arial" panose="020B0604020202020204" pitchFamily="34" charset="0"/>
              </a:rPr>
              <a:t>Acetaldehyde in more toxic than ethanol</a:t>
            </a:r>
          </a:p>
        </p:txBody>
      </p:sp>
      <p:sp>
        <p:nvSpPr>
          <p:cNvPr id="10242" name="Rectangle 2">
            <a:extLst>
              <a:ext uri="{FF2B5EF4-FFF2-40B4-BE49-F238E27FC236}">
                <a16:creationId xmlns:a16="http://schemas.microsoft.com/office/drawing/2014/main" id="{801ABAB8-78AA-413B-A935-725572924959}"/>
              </a:ext>
            </a:extLst>
          </p:cNvPr>
          <p:cNvSpPr>
            <a:spLocks noGrp="1" noChangeArrowheads="1"/>
          </p:cNvSpPr>
          <p:nvPr>
            <p:ph type="title" idx="4294967295"/>
          </p:nvPr>
        </p:nvSpPr>
        <p:spPr>
          <a:xfrm>
            <a:off x="0" y="533400"/>
            <a:ext cx="8229600" cy="1143000"/>
          </a:xfrm>
        </p:spPr>
        <p:txBody>
          <a:bodyPr>
            <a:normAutofit fontScale="90000"/>
          </a:bodyPr>
          <a:lstStyle/>
          <a:p>
            <a:pPr lvl="1" eaLnBrk="1" fontAlgn="auto" hangingPunct="1">
              <a:spcBef>
                <a:spcPts val="0"/>
              </a:spcBef>
              <a:spcAft>
                <a:spcPts val="0"/>
              </a:spcAft>
              <a:defRPr/>
            </a:pPr>
            <a:r>
              <a:rPr lang="en-US" sz="4000" dirty="0">
                <a:solidFill>
                  <a:srgbClr val="FF0000"/>
                </a:solidFill>
              </a:rPr>
              <a:t>Alcohol Metabolism; 90-98% metabolized in liver</a:t>
            </a:r>
            <a:br>
              <a:rPr lang="en-US" sz="1800" dirty="0">
                <a:solidFill>
                  <a:sysClr val="windowText" lastClr="000000"/>
                </a:solidFill>
              </a:rPr>
            </a:br>
            <a:endParaRPr lang="en-US" sz="1800" dirty="0">
              <a:solidFill>
                <a:sysClr val="windowText" lastClr="000000"/>
              </a:solidFill>
            </a:endParaRPr>
          </a:p>
        </p:txBody>
      </p:sp>
      <p:sp>
        <p:nvSpPr>
          <p:cNvPr id="9220" name="Rectangle 4">
            <a:extLst>
              <a:ext uri="{FF2B5EF4-FFF2-40B4-BE49-F238E27FC236}">
                <a16:creationId xmlns:a16="http://schemas.microsoft.com/office/drawing/2014/main" id="{F7EA4768-1FFE-4A04-831F-1F7C235BE475}"/>
              </a:ext>
            </a:extLst>
          </p:cNvPr>
          <p:cNvSpPr>
            <a:spLocks noGrp="1" noChangeArrowheads="1"/>
          </p:cNvSpPr>
          <p:nvPr>
            <p:ph type="body" idx="4294967295"/>
          </p:nvPr>
        </p:nvSpPr>
        <p:spPr>
          <a:xfrm>
            <a:off x="228600" y="457200"/>
            <a:ext cx="8229600" cy="4525963"/>
          </a:xfrm>
        </p:spPr>
        <p:txBody>
          <a:bodyPr/>
          <a:lstStyle/>
          <a:p>
            <a:pPr eaLnBrk="1" hangingPunct="1"/>
            <a:endParaRPr lang="en-US" altLang="en-US">
              <a:cs typeface="Times New Roman" panose="02020603050405020304" pitchFamily="18" charset="0"/>
            </a:endParaRPr>
          </a:p>
          <a:p>
            <a:pPr eaLnBrk="1" hangingPunct="1"/>
            <a:endParaRPr lang="en-US" altLang="en-US">
              <a:cs typeface="Times New Roman" panose="02020603050405020304" pitchFamily="18" charset="0"/>
            </a:endParaRPr>
          </a:p>
          <a:p>
            <a:pPr eaLnBrk="1" hangingPunct="1">
              <a:buFont typeface="Wingdings" panose="05000000000000000000" pitchFamily="2" charset="2"/>
              <a:buNone/>
            </a:pPr>
            <a:r>
              <a:rPr lang="en-US" altLang="en-US">
                <a:cs typeface="Times New Roman" panose="02020603050405020304" pitchFamily="18" charset="0"/>
              </a:rPr>
              <a:t>  		  	     </a:t>
            </a:r>
            <a:r>
              <a:rPr lang="en-US" altLang="en-US" sz="2400">
                <a:solidFill>
                  <a:schemeClr val="tx2"/>
                </a:solidFill>
                <a:cs typeface="Times New Roman" panose="02020603050405020304" pitchFamily="18" charset="0"/>
              </a:rPr>
              <a:t>ADH</a:t>
            </a:r>
            <a:r>
              <a:rPr lang="en-US" altLang="en-US" sz="2400">
                <a:solidFill>
                  <a:schemeClr val="accent2"/>
                </a:solidFill>
                <a:cs typeface="Times New Roman" panose="02020603050405020304" pitchFamily="18" charset="0"/>
              </a:rPr>
              <a:t>		 </a:t>
            </a:r>
            <a:r>
              <a:rPr lang="en-US" altLang="en-US" sz="2400">
                <a:cs typeface="Times New Roman" panose="02020603050405020304" pitchFamily="18" charset="0"/>
              </a:rPr>
              <a:t>ALDH</a:t>
            </a:r>
            <a:endParaRPr lang="en-US" altLang="en-US">
              <a:cs typeface="Times New Roman" panose="02020603050405020304" pitchFamily="18" charset="0"/>
            </a:endParaRPr>
          </a:p>
          <a:p>
            <a:pPr eaLnBrk="1" hangingPunct="1">
              <a:buFont typeface="Wingdings" panose="05000000000000000000" pitchFamily="2" charset="2"/>
              <a:buNone/>
            </a:pPr>
            <a:r>
              <a:rPr lang="en-US" altLang="en-US">
                <a:cs typeface="Times New Roman" panose="02020603050405020304" pitchFamily="18" charset="0"/>
              </a:rPr>
              <a:t>CH3CH2OH  </a:t>
            </a:r>
            <a:r>
              <a:rPr lang="en-US" altLang="en-US">
                <a:cs typeface="Times New Roman" panose="02020603050405020304" pitchFamily="18" charset="0"/>
                <a:sym typeface="Wingdings" panose="05000000000000000000" pitchFamily="2" charset="2"/>
              </a:rPr>
              <a:t>  CH3CHOCH3COOH</a:t>
            </a:r>
          </a:p>
          <a:p>
            <a:pPr eaLnBrk="1" hangingPunct="1">
              <a:buFont typeface="Wingdings" panose="05000000000000000000" pitchFamily="2" charset="2"/>
              <a:buNone/>
            </a:pPr>
            <a:r>
              <a:rPr lang="en-US" altLang="en-US">
                <a:cs typeface="Times New Roman" panose="02020603050405020304" pitchFamily="18" charset="0"/>
                <a:sym typeface="Wingdings" panose="05000000000000000000" pitchFamily="2" charset="2"/>
              </a:rPr>
              <a:t>   Ethanol                    Acetaldehyde       Acetic Acid</a:t>
            </a:r>
            <a:endParaRPr lang="en-US" altLang="en-US">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73DA0BEF-A8CB-480D-A39E-9693B2CC6D67}"/>
              </a:ext>
            </a:extLst>
          </p:cNvPr>
          <p:cNvSpPr>
            <a:spLocks noGrp="1" noChangeArrowheads="1"/>
          </p:cNvSpPr>
          <p:nvPr>
            <p:ph idx="1"/>
          </p:nvPr>
        </p:nvSpPr>
        <p:spPr>
          <a:xfrm>
            <a:off x="76200" y="228600"/>
            <a:ext cx="8991600" cy="6553200"/>
          </a:xfrm>
        </p:spPr>
        <p:txBody>
          <a:bodyPr rtlCol="0">
            <a:noAutofit/>
          </a:bodyPr>
          <a:lstStyle/>
          <a:p>
            <a:pPr marL="548640" indent="-411480" eaLnBrk="1" fontAlgn="auto" hangingPunct="1">
              <a:lnSpc>
                <a:spcPct val="80000"/>
              </a:lnSpc>
              <a:spcAft>
                <a:spcPts val="0"/>
              </a:spcAft>
              <a:buClr>
                <a:schemeClr val="tx1">
                  <a:shade val="95000"/>
                </a:schemeClr>
              </a:buClr>
              <a:buFontTx/>
              <a:buNone/>
              <a:defRPr/>
            </a:pPr>
            <a:r>
              <a:rPr lang="en-US" sz="4000" dirty="0">
                <a:solidFill>
                  <a:srgbClr val="0033CC"/>
                </a:solidFill>
                <a:latin typeface="Times New Roman" pitchFamily="18" charset="0"/>
                <a:cs typeface="Times New Roman" pitchFamily="18" charset="0"/>
              </a:rPr>
              <a:t>Pharmacokinetics of ethanol</a:t>
            </a:r>
          </a:p>
          <a:p>
            <a:pPr marL="548640" indent="-411480" eaLnBrk="1" fontAlgn="auto" hangingPunct="1">
              <a:lnSpc>
                <a:spcPct val="80000"/>
              </a:lnSpc>
              <a:spcAft>
                <a:spcPts val="0"/>
              </a:spcAft>
              <a:buClr>
                <a:schemeClr val="tx1">
                  <a:shade val="95000"/>
                </a:schemeClr>
              </a:buClr>
              <a:buFontTx/>
              <a:buNone/>
              <a:defRPr/>
            </a:pPr>
            <a:endParaRPr lang="en-US" sz="800" dirty="0">
              <a:solidFill>
                <a:srgbClr val="0033CC"/>
              </a:solidFill>
              <a:latin typeface="Times New Roman" pitchFamily="18" charset="0"/>
              <a:cs typeface="Times New Roman" pitchFamily="18" charset="0"/>
            </a:endParaRPr>
          </a:p>
          <a:p>
            <a:pPr marL="90488" eaLnBrk="1" hangingPunct="1">
              <a:spcBef>
                <a:spcPts val="1200"/>
              </a:spcBef>
              <a:buClr>
                <a:srgbClr val="0033CC"/>
              </a:buClr>
              <a:buFont typeface="Wingdings" pitchFamily="2" charset="2"/>
              <a:buChar char="§"/>
              <a:defRPr/>
            </a:pPr>
            <a:r>
              <a:rPr lang="en-US" dirty="0">
                <a:solidFill>
                  <a:srgbClr val="0033CC"/>
                </a:solidFill>
                <a:latin typeface="Times New Roman" pitchFamily="18" charset="0"/>
                <a:cs typeface="Times New Roman" pitchFamily="18" charset="0"/>
              </a:rPr>
              <a:t>Acute alcohol </a:t>
            </a:r>
            <a:r>
              <a:rPr lang="en-US" dirty="0">
                <a:latin typeface="Times New Roman" pitchFamily="18" charset="0"/>
                <a:cs typeface="Times New Roman" pitchFamily="18" charset="0"/>
              </a:rPr>
              <a:t>consumption </a:t>
            </a:r>
            <a:r>
              <a:rPr lang="en-US" dirty="0">
                <a:solidFill>
                  <a:srgbClr val="0033CC"/>
                </a:solidFill>
                <a:latin typeface="Times New Roman" pitchFamily="18" charset="0"/>
                <a:cs typeface="Times New Roman" pitchFamily="18" charset="0"/>
              </a:rPr>
              <a:t>inhibits</a:t>
            </a:r>
            <a:r>
              <a:rPr lang="en-US" dirty="0">
                <a:latin typeface="Times New Roman" pitchFamily="18" charset="0"/>
                <a:cs typeface="Times New Roman" pitchFamily="18" charset="0"/>
              </a:rPr>
              <a:t> liver enzymes CYP450 2E1, so decrease metabolism of other drugs taken concurrently as (</a:t>
            </a:r>
            <a:r>
              <a:rPr lang="en-US" dirty="0">
                <a:solidFill>
                  <a:srgbClr val="FF0000"/>
                </a:solidFill>
                <a:latin typeface="Times New Roman" pitchFamily="18" charset="0"/>
                <a:cs typeface="Times New Roman" pitchFamily="18" charset="0"/>
              </a:rPr>
              <a:t>warfarin, phenytoin</a:t>
            </a:r>
            <a:r>
              <a:rPr lang="en-US" dirty="0">
                <a:latin typeface="Times New Roman" pitchFamily="18" charset="0"/>
                <a:cs typeface="Times New Roman" pitchFamily="18" charset="0"/>
              </a:rPr>
              <a:t>).</a:t>
            </a:r>
          </a:p>
          <a:p>
            <a:pPr marL="90488" eaLnBrk="1" hangingPunct="1">
              <a:spcBef>
                <a:spcPts val="1200"/>
              </a:spcBef>
              <a:buClr>
                <a:srgbClr val="0033CC"/>
              </a:buClr>
              <a:buFont typeface="Arial" panose="020B0604020202020204" pitchFamily="34" charset="0"/>
              <a:buNone/>
              <a:defRPr/>
            </a:pPr>
            <a:endParaRPr lang="en-US" sz="800" dirty="0">
              <a:latin typeface="Times New Roman" pitchFamily="18" charset="0"/>
              <a:cs typeface="Times New Roman" pitchFamily="18" charset="0"/>
            </a:endParaRPr>
          </a:p>
          <a:p>
            <a:pPr marL="90488" eaLnBrk="1" hangingPunct="1">
              <a:spcBef>
                <a:spcPts val="1200"/>
              </a:spcBef>
              <a:buClr>
                <a:srgbClr val="0033CC"/>
              </a:buClr>
              <a:buFont typeface="Wingdings" pitchFamily="2" charset="2"/>
              <a:buChar char="§"/>
              <a:defRPr/>
            </a:pPr>
            <a:r>
              <a:rPr lang="en-US" dirty="0">
                <a:solidFill>
                  <a:srgbClr val="0033CC"/>
                </a:solidFill>
                <a:latin typeface="Times New Roman" pitchFamily="18" charset="0"/>
                <a:cs typeface="Times New Roman" pitchFamily="18" charset="0"/>
              </a:rPr>
              <a:t>Chronic alcohol </a:t>
            </a:r>
            <a:r>
              <a:rPr lang="en-US" dirty="0">
                <a:latin typeface="Times New Roman" pitchFamily="18" charset="0"/>
                <a:cs typeface="Times New Roman" pitchFamily="18" charset="0"/>
              </a:rPr>
              <a:t>consumption</a:t>
            </a:r>
            <a:r>
              <a:rPr lang="en-US" dirty="0">
                <a:solidFill>
                  <a:srgbClr val="0033CC"/>
                </a:solidFill>
                <a:latin typeface="Times New Roman" pitchFamily="18" charset="0"/>
                <a:cs typeface="Times New Roman" pitchFamily="18" charset="0"/>
              </a:rPr>
              <a:t> induces </a:t>
            </a:r>
            <a:r>
              <a:rPr lang="en-US" dirty="0">
                <a:latin typeface="Times New Roman" pitchFamily="18" charset="0"/>
                <a:cs typeface="Times New Roman" pitchFamily="18" charset="0"/>
              </a:rPr>
              <a:t>CYP450 2E1, which leads to significant increases in ethanol metabolism </a:t>
            </a:r>
            <a:r>
              <a:rPr lang="en-US" dirty="0">
                <a:solidFill>
                  <a:srgbClr val="FF0000"/>
                </a:solidFill>
                <a:latin typeface="Times New Roman" pitchFamily="18" charset="0"/>
                <a:cs typeface="Times New Roman" pitchFamily="18" charset="0"/>
              </a:rPr>
              <a:t>(Tolerance) </a:t>
            </a:r>
            <a:r>
              <a:rPr lang="en-US" dirty="0">
                <a:latin typeface="Times New Roman" pitchFamily="18" charset="0"/>
                <a:cs typeface="Times New Roman" pitchFamily="18" charset="0"/>
              </a:rPr>
              <a:t>&amp; metabolism of other drugs as </a:t>
            </a:r>
            <a:r>
              <a:rPr lang="en-US" dirty="0">
                <a:solidFill>
                  <a:srgbClr val="FF0000"/>
                </a:solidFill>
                <a:latin typeface="Times New Roman" pitchFamily="18" charset="0"/>
                <a:cs typeface="Times New Roman" pitchFamily="18" charset="0"/>
              </a:rPr>
              <a:t>warfarin</a:t>
            </a:r>
            <a:r>
              <a:rPr lang="en-US" dirty="0">
                <a:latin typeface="Times New Roman" pitchFamily="18" charset="0"/>
                <a:cs typeface="Times New Roman" pitchFamily="18" charset="0"/>
              </a:rPr>
              <a:t>.</a:t>
            </a:r>
          </a:p>
          <a:p>
            <a:pPr marL="548640" indent="-411480" eaLnBrk="1" fontAlgn="auto" hangingPunct="1">
              <a:spcBef>
                <a:spcPts val="1200"/>
              </a:spcBef>
              <a:spcAft>
                <a:spcPts val="0"/>
              </a:spcAft>
              <a:buClr>
                <a:srgbClr val="0033CC"/>
              </a:buClr>
              <a:buFont typeface="Arial" panose="020B0604020202020204" pitchFamily="34" charset="0"/>
              <a:buNone/>
              <a:defRPr/>
            </a:pPr>
            <a:endParaRPr lang="en-US" dirty="0">
              <a:latin typeface="Times New Roman" pitchFamily="18" charset="0"/>
              <a:cs typeface="Times New Roman" pitchFamily="18" charset="0"/>
            </a:endParaRPr>
          </a:p>
          <a:p>
            <a:pPr marL="548640" indent="-411480" eaLnBrk="1" fontAlgn="auto" hangingPunct="1">
              <a:spcBef>
                <a:spcPts val="0"/>
              </a:spcBef>
              <a:spcAft>
                <a:spcPts val="0"/>
              </a:spcAft>
              <a:buClr>
                <a:srgbClr val="0033CC"/>
              </a:buClr>
              <a:buFont typeface="Wingdings" pitchFamily="2" charset="2"/>
              <a:buChar char="§"/>
              <a:defRPr/>
            </a:pPr>
            <a:endParaRPr lang="en-US" dirty="0">
              <a:latin typeface="Times New Roman" pitchFamily="18" charset="0"/>
              <a:cs typeface="Times New Roman" pitchFamily="18" charset="0"/>
            </a:endParaRPr>
          </a:p>
          <a:p>
            <a:pPr marL="548640" indent="-411480" eaLnBrk="1" fontAlgn="auto" hangingPunct="1">
              <a:spcBef>
                <a:spcPts val="0"/>
              </a:spcBef>
              <a:spcAft>
                <a:spcPts val="0"/>
              </a:spcAft>
              <a:buClr>
                <a:srgbClr val="0033CC"/>
              </a:buClr>
              <a:buFont typeface="Wingdings" pitchFamily="2" charset="2"/>
              <a:buChar char="§"/>
              <a:defRPr/>
            </a:pPr>
            <a:endParaRPr lang="en-US" dirty="0">
              <a:latin typeface="Times New Roman" pitchFamily="18" charset="0"/>
              <a:cs typeface="Times New Roman" pitchFamily="18" charset="0"/>
            </a:endParaRPr>
          </a:p>
          <a:p>
            <a:pPr marL="548640" indent="-411480" eaLnBrk="1" fontAlgn="auto" hangingPunct="1">
              <a:spcBef>
                <a:spcPts val="0"/>
              </a:spcBef>
              <a:spcAft>
                <a:spcPts val="0"/>
              </a:spcAft>
              <a:buClr>
                <a:srgbClr val="0033CC"/>
              </a:buClr>
              <a:buFont typeface="Arial" panose="020B0604020202020204" pitchFamily="34" charset="0"/>
              <a:buNone/>
              <a:defRPr/>
            </a:pPr>
            <a:endParaRPr lang="en-US" dirty="0">
              <a:latin typeface="Times New Roman" pitchFamily="18" charset="0"/>
              <a:cs typeface="Times New Roman" pitchFamily="18" charset="0"/>
            </a:endParaRPr>
          </a:p>
        </p:txBody>
      </p:sp>
      <p:sp>
        <p:nvSpPr>
          <p:cNvPr id="13315" name="Slide Number Placeholder 5">
            <a:extLst>
              <a:ext uri="{FF2B5EF4-FFF2-40B4-BE49-F238E27FC236}">
                <a16:creationId xmlns:a16="http://schemas.microsoft.com/office/drawing/2014/main" id="{424FB724-1CCA-41FA-B8B1-907B7B3BEFC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F0ADBEEC-25E4-4A52-896E-653F658724B7}" type="slidenum">
              <a:rPr lang="ar-SA" altLang="en-US" sz="1200">
                <a:solidFill>
                  <a:srgbClr val="898989"/>
                </a:solidFill>
                <a:latin typeface="Arial" panose="020B0604020202020204" pitchFamily="34" charset="0"/>
              </a:rPr>
              <a:pPr>
                <a:spcBef>
                  <a:spcPct val="0"/>
                </a:spcBef>
                <a:buFontTx/>
                <a:buNone/>
              </a:pPr>
              <a:t>6</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 calcmode="lin" valueType="num">
                                      <p:cBhvr additive="base">
                                        <p:cTn id="7"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4" end="4"/>
                                            </p:txEl>
                                          </p:spTgt>
                                        </p:tgtEl>
                                        <p:attrNameLst>
                                          <p:attrName>style.visibility</p:attrName>
                                        </p:attrNameLst>
                                      </p:cBhvr>
                                      <p:to>
                                        <p:strVal val="visible"/>
                                      </p:to>
                                    </p:set>
                                    <p:anim calcmode="lin" valueType="num">
                                      <p:cBhvr additive="base">
                                        <p:cTn id="13"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B34953A-8D8C-4E60-AF8B-AE7013FA1583}"/>
              </a:ext>
            </a:extLst>
          </p:cNvPr>
          <p:cNvSpPr>
            <a:spLocks noGrp="1" noChangeArrowheads="1"/>
          </p:cNvSpPr>
          <p:nvPr>
            <p:ph type="title"/>
          </p:nvPr>
        </p:nvSpPr>
        <p:spPr>
          <a:xfrm>
            <a:off x="152400" y="152400"/>
            <a:ext cx="8229600" cy="563563"/>
          </a:xfrm>
        </p:spPr>
        <p:txBody>
          <a:bodyPr/>
          <a:lstStyle/>
          <a:p>
            <a:pPr algn="l" eaLnBrk="1" hangingPunct="1"/>
            <a:r>
              <a:rPr lang="en-US" altLang="en-US" sz="3600" b="1">
                <a:solidFill>
                  <a:srgbClr val="0033CC"/>
                </a:solidFill>
                <a:cs typeface="Times New Roman" panose="02020603050405020304" pitchFamily="18" charset="0"/>
              </a:rPr>
              <a:t>Genetic variation of alcohol metabolism</a:t>
            </a:r>
            <a:endParaRPr lang="en-US" altLang="en-US" sz="3600" b="1">
              <a:solidFill>
                <a:srgbClr val="0033CC"/>
              </a:solidFill>
              <a:cs typeface="Times New Roman" panose="02020603050405020304" pitchFamily="18" charset="0"/>
              <a:sym typeface="Wingdings" panose="05000000000000000000" pitchFamily="2" charset="2"/>
            </a:endParaRPr>
          </a:p>
        </p:txBody>
      </p:sp>
      <p:sp>
        <p:nvSpPr>
          <p:cNvPr id="9219" name="Rectangle 3">
            <a:extLst>
              <a:ext uri="{FF2B5EF4-FFF2-40B4-BE49-F238E27FC236}">
                <a16:creationId xmlns:a16="http://schemas.microsoft.com/office/drawing/2014/main" id="{B500A02B-9437-4E9B-878C-38CEBE1C3E85}"/>
              </a:ext>
            </a:extLst>
          </p:cNvPr>
          <p:cNvSpPr>
            <a:spLocks noGrp="1" noChangeArrowheads="1"/>
          </p:cNvSpPr>
          <p:nvPr>
            <p:ph idx="1"/>
          </p:nvPr>
        </p:nvSpPr>
        <p:spPr>
          <a:xfrm>
            <a:off x="76200" y="990600"/>
            <a:ext cx="8991600" cy="5486400"/>
          </a:xfrm>
        </p:spPr>
        <p:txBody>
          <a:bodyPr/>
          <a:lstStyle/>
          <a:p>
            <a:pPr marL="547688" indent="-411163" eaLnBrk="1" hangingPunct="1">
              <a:spcBef>
                <a:spcPts val="2400"/>
              </a:spcBef>
              <a:buClr>
                <a:srgbClr val="0033CC"/>
              </a:buClr>
              <a:buFont typeface="Arial" panose="020B0604020202020204" pitchFamily="34" charset="0"/>
              <a:buNone/>
            </a:pPr>
            <a:r>
              <a:rPr lang="en-US" altLang="en-US" b="1">
                <a:solidFill>
                  <a:srgbClr val="C00000"/>
                </a:solidFill>
                <a:latin typeface="Times New Roman" panose="02020603050405020304" pitchFamily="18" charset="0"/>
                <a:cs typeface="Times New Roman" panose="02020603050405020304" pitchFamily="18" charset="0"/>
              </a:rPr>
              <a:t>Aldehyde Dehydrogenase polymorphism</a:t>
            </a:r>
          </a:p>
          <a:p>
            <a:pPr marL="547688" indent="-411163" eaLnBrk="1" hangingPunct="1">
              <a:spcBef>
                <a:spcPts val="2400"/>
              </a:spcBef>
              <a:buClr>
                <a:srgbClr val="0033CC"/>
              </a:buClr>
              <a:buFont typeface="Wingdings" panose="05000000000000000000" pitchFamily="2" charset="2"/>
              <a:buChar char="§"/>
            </a:pPr>
            <a:r>
              <a:rPr lang="en-US" altLang="en-US" sz="3000">
                <a:latin typeface="Times New Roman" panose="02020603050405020304" pitchFamily="18" charset="0"/>
                <a:cs typeface="Times New Roman" panose="02020603050405020304" pitchFamily="18" charset="0"/>
              </a:rPr>
              <a:t>Asian populations have genetic variation in aldehyde dehydrogenase.</a:t>
            </a:r>
            <a:r>
              <a:rPr lang="en-US" altLang="en-US" sz="3000">
                <a:latin typeface="Times New Roman" panose="02020603050405020304" pitchFamily="18" charset="0"/>
                <a:cs typeface="Times New Roman" panose="02020603050405020304" pitchFamily="18" charset="0"/>
                <a:sym typeface="Wingdings" panose="05000000000000000000" pitchFamily="2" charset="2"/>
              </a:rPr>
              <a:t>	</a:t>
            </a:r>
          </a:p>
          <a:p>
            <a:pPr marL="547688" indent="-411163" eaLnBrk="1" hangingPunct="1">
              <a:spcBef>
                <a:spcPts val="2400"/>
              </a:spcBef>
              <a:buClr>
                <a:srgbClr val="0033CC"/>
              </a:buClr>
              <a:buFont typeface="Wingdings" panose="05000000000000000000" pitchFamily="2" charset="2"/>
              <a:buChar char="§"/>
            </a:pPr>
            <a:r>
              <a:rPr lang="en-US" altLang="en-US" sz="3000">
                <a:latin typeface="Times New Roman" panose="02020603050405020304" pitchFamily="18" charset="0"/>
                <a:cs typeface="Times New Roman" panose="02020603050405020304" pitchFamily="18" charset="0"/>
              </a:rPr>
              <a:t>They metabolized alcohol at slower rate than other populations.</a:t>
            </a:r>
          </a:p>
          <a:p>
            <a:pPr marL="547688" indent="-411163" eaLnBrk="1" hangingPunct="1">
              <a:spcBef>
                <a:spcPts val="2400"/>
              </a:spcBef>
              <a:buClr>
                <a:srgbClr val="0033CC"/>
              </a:buClr>
              <a:buFont typeface="Wingdings" panose="05000000000000000000" pitchFamily="2" charset="2"/>
              <a:buChar char="§"/>
            </a:pPr>
            <a:r>
              <a:rPr lang="en-US" altLang="en-US" sz="3000">
                <a:latin typeface="Times New Roman" panose="02020603050405020304" pitchFamily="18" charset="0"/>
                <a:cs typeface="Times New Roman" panose="02020603050405020304" pitchFamily="18" charset="0"/>
              </a:rPr>
              <a:t>Can develop </a:t>
            </a:r>
            <a:r>
              <a:rPr lang="en-US" altLang="en-US" sz="3000" b="1">
                <a:solidFill>
                  <a:srgbClr val="C00000"/>
                </a:solidFill>
                <a:latin typeface="Times New Roman" panose="02020603050405020304" pitchFamily="18" charset="0"/>
                <a:cs typeface="Times New Roman" panose="02020603050405020304" pitchFamily="18" charset="0"/>
              </a:rPr>
              <a:t>“Acute acetaldehyde toxicity” </a:t>
            </a:r>
            <a:r>
              <a:rPr lang="en-US" altLang="en-US" sz="3000">
                <a:latin typeface="Times New Roman" panose="02020603050405020304" pitchFamily="18" charset="0"/>
                <a:cs typeface="Times New Roman" panose="02020603050405020304" pitchFamily="18" charset="0"/>
              </a:rPr>
              <a:t>after alcohol intake characterized by nausea, vomiting, dizziness, vasodilatation, headache and facial flushing.</a:t>
            </a:r>
          </a:p>
          <a:p>
            <a:pPr marL="547688" indent="-411163" eaLnBrk="1" hangingPunct="1">
              <a:buClr>
                <a:srgbClr val="0033CC"/>
              </a:buClr>
              <a:buFont typeface="Arial" panose="020B0604020202020204" pitchFamily="34" charset="0"/>
              <a:buNone/>
            </a:pPr>
            <a:endParaRPr lang="en-US" altLang="en-US">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3FE46329-D5C5-49F2-BE78-B94F04DE4D9E}"/>
              </a:ext>
            </a:extLst>
          </p:cNvPr>
          <p:cNvSpPr>
            <a:spLocks noGrp="1" noChangeArrowheads="1"/>
          </p:cNvSpPr>
          <p:nvPr>
            <p:ph idx="1"/>
          </p:nvPr>
        </p:nvSpPr>
        <p:spPr>
          <a:xfrm>
            <a:off x="152400" y="152400"/>
            <a:ext cx="8839200" cy="6629400"/>
          </a:xfrm>
        </p:spPr>
        <p:txBody>
          <a:bodyPr/>
          <a:lstStyle/>
          <a:p>
            <a:pPr marL="548640" lvl="1" indent="-411480" eaLnBrk="1" fontAlgn="auto" hangingPunct="1">
              <a:spcBef>
                <a:spcPts val="1800"/>
              </a:spcBef>
              <a:spcAft>
                <a:spcPts val="0"/>
              </a:spcAft>
              <a:buClr>
                <a:srgbClr val="0033CC"/>
              </a:buClr>
              <a:buFont typeface="Arial" panose="020B0604020202020204" pitchFamily="34" charset="0"/>
              <a:buNone/>
              <a:defRPr/>
            </a:pPr>
            <a:r>
              <a:rPr lang="en-US" sz="3600" b="1" dirty="0">
                <a:solidFill>
                  <a:srgbClr val="0033CC"/>
                </a:solidFill>
                <a:latin typeface="+mj-lt"/>
                <a:ea typeface="+mj-ea"/>
                <a:cs typeface="+mj-cs"/>
              </a:rPr>
              <a:t>Alcohol excretion</a:t>
            </a:r>
          </a:p>
          <a:p>
            <a:pPr marL="548640" lvl="1" indent="-411480" eaLnBrk="1" fontAlgn="auto" hangingPunct="1">
              <a:spcBef>
                <a:spcPts val="1800"/>
              </a:spcBef>
              <a:spcAft>
                <a:spcPts val="0"/>
              </a:spcAft>
              <a:buClr>
                <a:srgbClr val="0033CC"/>
              </a:buClr>
              <a:buFont typeface="Wingdings" pitchFamily="2" charset="2"/>
              <a:buChar char="§"/>
              <a:defRPr/>
            </a:pPr>
            <a:r>
              <a:rPr lang="en-US" sz="3200" dirty="0">
                <a:latin typeface="Times New Roman" pitchFamily="18" charset="0"/>
                <a:cs typeface="Times New Roman" pitchFamily="18" charset="0"/>
              </a:rPr>
              <a:t>Excreted unchanged in urine (2-8%).</a:t>
            </a:r>
          </a:p>
          <a:p>
            <a:pPr marL="548640" indent="-411480" eaLnBrk="1" fontAlgn="auto" hangingPunct="1">
              <a:spcBef>
                <a:spcPts val="1800"/>
              </a:spcBef>
              <a:spcAft>
                <a:spcPts val="0"/>
              </a:spcAft>
              <a:buClr>
                <a:srgbClr val="0033CC"/>
              </a:buClr>
              <a:buFont typeface="Wingdings" pitchFamily="2" charset="2"/>
              <a:buChar char="§"/>
              <a:defRPr/>
            </a:pPr>
            <a:r>
              <a:rPr lang="en-US" dirty="0">
                <a:latin typeface="Times New Roman" pitchFamily="18" charset="0"/>
                <a:cs typeface="Times New Roman" pitchFamily="18" charset="0"/>
              </a:rPr>
              <a:t>Excretion unchanged via lung </a:t>
            </a:r>
            <a:r>
              <a:rPr lang="en-US" dirty="0">
                <a:solidFill>
                  <a:srgbClr val="C00000"/>
                </a:solidFill>
                <a:latin typeface="Times New Roman" pitchFamily="18" charset="0"/>
                <a:cs typeface="Times New Roman" pitchFamily="18" charset="0"/>
              </a:rPr>
              <a:t>(basis for breath alcohol test).</a:t>
            </a:r>
          </a:p>
          <a:p>
            <a:pPr marL="548640" lvl="1" indent="-411480" eaLnBrk="1" fontAlgn="auto" hangingPunct="1">
              <a:spcBef>
                <a:spcPts val="1800"/>
              </a:spcBef>
              <a:spcAft>
                <a:spcPts val="0"/>
              </a:spcAft>
              <a:buClr>
                <a:srgbClr val="0033CC"/>
              </a:buClr>
              <a:buFont typeface="Wingdings" pitchFamily="2" charset="2"/>
              <a:buChar char="§"/>
              <a:defRPr/>
            </a:pPr>
            <a:r>
              <a:rPr lang="en-US" sz="3200" dirty="0">
                <a:latin typeface="Times New Roman" pitchFamily="18" charset="0"/>
                <a:cs typeface="Times New Roman" pitchFamily="18" charset="0"/>
              </a:rPr>
              <a:t>Rate of elimination is zero-order kinetic (not concentration-dependent) i.e. rate of elimination is the same at low and high concentration.</a:t>
            </a:r>
          </a:p>
          <a:p>
            <a:pPr marL="548640" indent="-411480" eaLnBrk="1" fontAlgn="auto" hangingPunct="1">
              <a:spcBef>
                <a:spcPts val="1800"/>
              </a:spcBef>
              <a:spcAft>
                <a:spcPts val="0"/>
              </a:spcAft>
              <a:buClr>
                <a:srgbClr val="0033CC"/>
              </a:buClr>
              <a:buFont typeface="Wingdings" pitchFamily="2" charset="2"/>
              <a:buChar char="§"/>
              <a:defRPr/>
            </a:pPr>
            <a:endParaRPr lang="en-US" dirty="0">
              <a:solidFill>
                <a:srgbClr val="C00000"/>
              </a:solidFill>
              <a:latin typeface="Times New Roman" pitchFamily="18" charset="0"/>
              <a:cs typeface="Times New Roman" pitchFamily="18" charset="0"/>
            </a:endParaRPr>
          </a:p>
          <a:p>
            <a:pPr marL="90488" eaLnBrk="1" hangingPunct="1">
              <a:spcBef>
                <a:spcPts val="1200"/>
              </a:spcBef>
              <a:buClr>
                <a:srgbClr val="0033CC"/>
              </a:buClr>
              <a:buFont typeface="Wingdings" pitchFamily="2" charset="2"/>
              <a:buChar char="§"/>
              <a:defRPr/>
            </a:pPr>
            <a:endParaRPr lang="en-US" dirty="0">
              <a:latin typeface="Times New Roman" pitchFamily="18" charset="0"/>
              <a:cs typeface="Times New Roman" pitchFamily="18" charset="0"/>
            </a:endParaRPr>
          </a:p>
        </p:txBody>
      </p:sp>
      <p:sp>
        <p:nvSpPr>
          <p:cNvPr id="17411" name="Slide Number Placeholder 5">
            <a:extLst>
              <a:ext uri="{FF2B5EF4-FFF2-40B4-BE49-F238E27FC236}">
                <a16:creationId xmlns:a16="http://schemas.microsoft.com/office/drawing/2014/main" id="{56854130-80D1-4FA3-B8B0-4920E00B0D9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spcBef>
                <a:spcPct val="0"/>
              </a:spcBef>
              <a:buFontTx/>
              <a:buNone/>
            </a:pPr>
            <a:fld id="{1A955F9D-A921-46D5-B6DD-7BDD050398A7}" type="slidenum">
              <a:rPr lang="ar-SA" altLang="en-US" sz="1200">
                <a:solidFill>
                  <a:srgbClr val="898989"/>
                </a:solidFill>
                <a:latin typeface="Arial" panose="020B0604020202020204" pitchFamily="34" charset="0"/>
              </a:rPr>
              <a:pPr>
                <a:spcBef>
                  <a:spcPct val="0"/>
                </a:spcBef>
                <a:buFontTx/>
                <a:buNone/>
              </a:pPr>
              <a:t>8</a:t>
            </a:fld>
            <a:endParaRPr lang="en-US" altLang="en-US" sz="1200">
              <a:solidFill>
                <a:srgbClr val="898989"/>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7750400-53AA-4CC1-987D-9E076C7DE5D4}"/>
              </a:ext>
            </a:extLst>
          </p:cNvPr>
          <p:cNvSpPr>
            <a:spLocks noGrp="1" noChangeArrowheads="1"/>
          </p:cNvSpPr>
          <p:nvPr>
            <p:ph idx="4294967295"/>
          </p:nvPr>
        </p:nvSpPr>
        <p:spPr>
          <a:xfrm>
            <a:off x="76200" y="152400"/>
            <a:ext cx="8991600" cy="6629400"/>
          </a:xfrm>
        </p:spPr>
        <p:txBody>
          <a:bodyPr>
            <a:normAutofit/>
          </a:bodyPr>
          <a:lstStyle/>
          <a:p>
            <a:pPr marL="91440" eaLnBrk="1" hangingPunct="1">
              <a:spcBef>
                <a:spcPts val="1200"/>
              </a:spcBef>
              <a:buClr>
                <a:srgbClr val="0033CC"/>
              </a:buClr>
              <a:buFont typeface="Arial" panose="020B0604020202020204" pitchFamily="34" charset="0"/>
              <a:buNone/>
              <a:defRPr/>
            </a:pPr>
            <a:r>
              <a:rPr lang="en-US" sz="3600" b="1" dirty="0">
                <a:solidFill>
                  <a:srgbClr val="0033CC"/>
                </a:solidFill>
                <a:latin typeface="Times New Roman" pitchFamily="18" charset="0"/>
                <a:cs typeface="Times New Roman" pitchFamily="18" charset="0"/>
              </a:rPr>
              <a:t>Mechanism of action of alcohol</a:t>
            </a:r>
          </a:p>
          <a:p>
            <a:pPr marL="491490" lvl="2" eaLnBrk="1" hangingPunct="1">
              <a:spcBef>
                <a:spcPts val="600"/>
              </a:spcBef>
              <a:buClr>
                <a:srgbClr val="0033CC"/>
              </a:buClr>
              <a:buFont typeface="Wingdings" pitchFamily="2" charset="2"/>
              <a:buChar char="§"/>
              <a:defRPr/>
            </a:pPr>
            <a:r>
              <a:rPr lang="en-US" sz="3000" dirty="0">
                <a:latin typeface="Times New Roman" pitchFamily="18" charset="0"/>
                <a:cs typeface="Times New Roman" pitchFamily="18" charset="0"/>
              </a:rPr>
              <a:t>is a CNS depressants </a:t>
            </a:r>
          </a:p>
          <a:p>
            <a:pPr marL="491490" lvl="2" eaLnBrk="1" hangingPunct="1">
              <a:spcBef>
                <a:spcPts val="600"/>
              </a:spcBef>
              <a:buClr>
                <a:srgbClr val="0033CC"/>
              </a:buClr>
              <a:buFont typeface="Wingdings" pitchFamily="2" charset="2"/>
              <a:buChar char="§"/>
              <a:defRPr/>
            </a:pPr>
            <a:r>
              <a:rPr lang="en-US" sz="3000" b="1" dirty="0">
                <a:solidFill>
                  <a:srgbClr val="0033CC"/>
                </a:solidFill>
                <a:latin typeface="Times New Roman" pitchFamily="18" charset="0"/>
                <a:cs typeface="Times New Roman" pitchFamily="18" charset="0"/>
              </a:rPr>
              <a:t>Acute alcohol </a:t>
            </a:r>
            <a:r>
              <a:rPr lang="en-US" sz="3000" dirty="0">
                <a:latin typeface="Times New Roman" pitchFamily="18" charset="0"/>
                <a:cs typeface="Times New Roman" pitchFamily="18" charset="0"/>
              </a:rPr>
              <a:t>causes</a:t>
            </a:r>
            <a:r>
              <a:rPr lang="en-US" dirty="0">
                <a:latin typeface="Times New Roman" pitchFamily="18" charset="0"/>
                <a:cs typeface="Times New Roman" pitchFamily="18" charset="0"/>
              </a:rPr>
              <a:t>:</a:t>
            </a:r>
          </a:p>
          <a:p>
            <a:pPr lvl="1" eaLnBrk="1" hangingPunct="1">
              <a:spcBef>
                <a:spcPts val="600"/>
              </a:spcBef>
              <a:buClr>
                <a:srgbClr val="0033CC"/>
              </a:buClr>
              <a:buFont typeface="Wingdings" pitchFamily="2" charset="2"/>
              <a:buChar char="§"/>
              <a:defRPr/>
            </a:pPr>
            <a:r>
              <a:rPr lang="en-US" sz="3000" b="1" dirty="0">
                <a:solidFill>
                  <a:srgbClr val="FF0000"/>
                </a:solidFill>
                <a:latin typeface="Times New Roman" pitchFamily="18" charset="0"/>
                <a:cs typeface="Times New Roman" pitchFamily="18" charset="0"/>
              </a:rPr>
              <a:t>Enhancement the effect of GABA </a:t>
            </a:r>
            <a:r>
              <a:rPr lang="en-US" sz="3200" dirty="0">
                <a:latin typeface="Times New Roman" pitchFamily="18" charset="0"/>
                <a:cs typeface="Times New Roman" pitchFamily="18" charset="0"/>
              </a:rPr>
              <a:t>(inhibitory neurotransmitter) </a:t>
            </a:r>
            <a:r>
              <a:rPr lang="en-US" sz="3000" b="1" dirty="0">
                <a:latin typeface="Times New Roman" pitchFamily="18" charset="0"/>
                <a:cs typeface="Times New Roman" pitchFamily="18" charset="0"/>
              </a:rPr>
              <a:t>on its GABA receptors </a:t>
            </a:r>
            <a:r>
              <a:rPr lang="en-US" sz="3000" dirty="0">
                <a:latin typeface="Times New Roman" pitchFamily="18" charset="0"/>
                <a:cs typeface="Times New Roman" pitchFamily="18" charset="0"/>
              </a:rPr>
              <a:t>in brain leading to CNS depression </a:t>
            </a:r>
          </a:p>
          <a:p>
            <a:pPr lvl="1" eaLnBrk="1" hangingPunct="1">
              <a:spcBef>
                <a:spcPts val="1800"/>
              </a:spcBef>
              <a:buClr>
                <a:srgbClr val="0033CC"/>
              </a:buClr>
              <a:buFont typeface="Wingdings" pitchFamily="2" charset="2"/>
              <a:buChar char="§"/>
              <a:defRPr/>
            </a:pPr>
            <a:r>
              <a:rPr lang="en-US" sz="3000" b="1" dirty="0">
                <a:solidFill>
                  <a:srgbClr val="FF0000"/>
                </a:solidFill>
                <a:latin typeface="Times New Roman" pitchFamily="18" charset="0"/>
                <a:cs typeface="Times New Roman" pitchFamily="18" charset="0"/>
              </a:rPr>
              <a:t>Inhibition of glutamate action </a:t>
            </a:r>
            <a:r>
              <a:rPr lang="en-US" sz="3200" dirty="0">
                <a:latin typeface="Times New Roman" pitchFamily="18" charset="0"/>
                <a:cs typeface="Times New Roman" pitchFamily="18" charset="0"/>
              </a:rPr>
              <a:t>(excitatory neurotransmitter</a:t>
            </a:r>
            <a:r>
              <a:rPr lang="en-US" sz="3000" dirty="0">
                <a:latin typeface="Times New Roman" pitchFamily="18" charset="0"/>
                <a:cs typeface="Times New Roman" pitchFamily="18" charset="0"/>
              </a:rPr>
              <a:t>) </a:t>
            </a:r>
            <a:r>
              <a:rPr lang="en-US" sz="3000" b="1" dirty="0">
                <a:latin typeface="Times New Roman" pitchFamily="18" charset="0"/>
                <a:cs typeface="Times New Roman" pitchFamily="18" charset="0"/>
              </a:rPr>
              <a:t>on NMDA receptors </a:t>
            </a:r>
            <a:r>
              <a:rPr lang="en-US" sz="3000" dirty="0">
                <a:latin typeface="Times New Roman" pitchFamily="18" charset="0"/>
                <a:cs typeface="Times New Roman" pitchFamily="18" charset="0"/>
              </a:rPr>
              <a:t>leading to disruption in memory, consciousness, alertness.</a:t>
            </a:r>
          </a:p>
          <a:p>
            <a:pPr marL="491490" lvl="2" eaLnBrk="1" hangingPunct="1">
              <a:spcBef>
                <a:spcPts val="600"/>
              </a:spcBef>
              <a:buClr>
                <a:srgbClr val="0033CC"/>
              </a:buClr>
              <a:buFont typeface="Arial" panose="020B0604020202020204" pitchFamily="34" charset="0"/>
              <a:buNone/>
              <a:defRPr/>
            </a:pPr>
            <a:endParaRPr lang="en-US" sz="3000" dirty="0">
              <a:latin typeface="Times New Roman" pitchFamily="18" charset="0"/>
              <a:cs typeface="Times New Roman" pitchFamily="18" charset="0"/>
            </a:endParaRPr>
          </a:p>
          <a:p>
            <a:pPr marL="491490" lvl="2" eaLnBrk="1" hangingPunct="1">
              <a:spcBef>
                <a:spcPts val="1200"/>
              </a:spcBef>
              <a:buClr>
                <a:srgbClr val="0033CC"/>
              </a:buClr>
              <a:buFont typeface="Arial" panose="020B0604020202020204" pitchFamily="34" charset="0"/>
              <a:buNone/>
              <a:defRPr/>
            </a:pPr>
            <a:endParaRPr lang="en-US" sz="3000" dirty="0">
              <a:latin typeface="Times New Roman" pitchFamily="18" charset="0"/>
              <a:cs typeface="Times New Roman" pitchFamily="18" charset="0"/>
            </a:endParaRPr>
          </a:p>
          <a:p>
            <a:pPr eaLnBrk="1" hangingPunct="1">
              <a:defRPr/>
            </a:pPr>
            <a:endParaRPr lang="en-US" dirty="0">
              <a:latin typeface="Times New Roman" pitchFamily="18" charset="0"/>
              <a:cs typeface="Times New Roman" pitchFamily="18" charset="0"/>
            </a:endParaRPr>
          </a:p>
        </p:txBody>
      </p:sp>
      <p:sp>
        <p:nvSpPr>
          <p:cNvPr id="18435" name="Slide Number Placeholder 5">
            <a:extLst>
              <a:ext uri="{FF2B5EF4-FFF2-40B4-BE49-F238E27FC236}">
                <a16:creationId xmlns:a16="http://schemas.microsoft.com/office/drawing/2014/main" id="{2823544F-F49F-4AF9-8E11-3DEB2C1F81D8}"/>
              </a:ext>
            </a:extLst>
          </p:cNvPr>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r" rtl="1" eaLnBrk="1" hangingPunct="1">
              <a:spcBef>
                <a:spcPct val="0"/>
              </a:spcBef>
              <a:buFontTx/>
              <a:buNone/>
            </a:pPr>
            <a:fld id="{66DDC0A2-73E7-45EC-940D-9345ED7C6816}" type="slidenum">
              <a:rPr lang="ar-SA" altLang="en-US" sz="1200">
                <a:solidFill>
                  <a:srgbClr val="898989"/>
                </a:solidFill>
                <a:latin typeface="Arial" panose="020B0604020202020204" pitchFamily="34" charset="0"/>
              </a:rPr>
              <a:pPr algn="r" rtl="1" eaLnBrk="1" hangingPunct="1">
                <a:spcBef>
                  <a:spcPct val="0"/>
                </a:spcBef>
                <a:buFontTx/>
                <a:buNone/>
              </a:pPr>
              <a:t>9</a:t>
            </a:fld>
            <a:endParaRPr lang="en-US" altLang="en-US" sz="1200">
              <a:solidFill>
                <a:srgbClr val="898989"/>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8">
                                            <p:txEl>
                                              <p:pRg st="1" end="1"/>
                                            </p:txEl>
                                          </p:spTgt>
                                        </p:tgtEl>
                                        <p:attrNameLst>
                                          <p:attrName>style.visibility</p:attrName>
                                        </p:attrNameLst>
                                      </p:cBhvr>
                                      <p:to>
                                        <p:strVal val="visible"/>
                                      </p:to>
                                    </p:set>
                                    <p:anim calcmode="lin" valueType="num">
                                      <p:cBhvr additive="base">
                                        <p:cTn id="7" dur="1000" fill="hold"/>
                                        <p:tgtEl>
                                          <p:spTgt spid="4098">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0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xEl>
                                              <p:pRg st="2" end="2"/>
                                            </p:txEl>
                                          </p:spTgt>
                                        </p:tgtEl>
                                        <p:attrNameLst>
                                          <p:attrName>style.visibility</p:attrName>
                                        </p:attrNameLst>
                                      </p:cBhvr>
                                      <p:to>
                                        <p:strVal val="visible"/>
                                      </p:to>
                                    </p:set>
                                    <p:anim calcmode="lin" valueType="num">
                                      <p:cBhvr additive="base">
                                        <p:cTn id="13" dur="1000" fill="hold"/>
                                        <p:tgtEl>
                                          <p:spTgt spid="4098">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40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8">
                                            <p:txEl>
                                              <p:pRg st="3" end="3"/>
                                            </p:txEl>
                                          </p:spTgt>
                                        </p:tgtEl>
                                        <p:attrNameLst>
                                          <p:attrName>style.visibility</p:attrName>
                                        </p:attrNameLst>
                                      </p:cBhvr>
                                      <p:to>
                                        <p:strVal val="visible"/>
                                      </p:to>
                                    </p:set>
                                    <p:anim calcmode="lin" valueType="num">
                                      <p:cBhvr additive="base">
                                        <p:cTn id="19"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0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8">
                                            <p:txEl>
                                              <p:pRg st="4" end="4"/>
                                            </p:txEl>
                                          </p:spTgt>
                                        </p:tgtEl>
                                        <p:attrNameLst>
                                          <p:attrName>style.visibility</p:attrName>
                                        </p:attrNameLst>
                                      </p:cBhvr>
                                      <p:to>
                                        <p:strVal val="visible"/>
                                      </p:to>
                                    </p:set>
                                    <p:anim calcmode="lin" valueType="num">
                                      <p:cBhvr additive="base">
                                        <p:cTn id="25" dur="1000" fill="hold"/>
                                        <p:tgtEl>
                                          <p:spTgt spid="4098">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40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6831</TotalTime>
  <Words>1593</Words>
  <Application>Microsoft Office PowerPoint</Application>
  <PresentationFormat>On-screen Show (4:3)</PresentationFormat>
  <Paragraphs>288</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Alcohol and the brain</vt:lpstr>
      <vt:lpstr>Alcohol: The mother of All Evils </vt:lpstr>
      <vt:lpstr>PowerPoint Presentation</vt:lpstr>
      <vt:lpstr>PowerPoint Presentation</vt:lpstr>
      <vt:lpstr>Alcohol Metabolism; 90-98% metabolized in liver </vt:lpstr>
      <vt:lpstr>PowerPoint Presentation</vt:lpstr>
      <vt:lpstr>Genetic variation of alcohol metabolism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Healthy Liver</vt:lpstr>
      <vt:lpstr>Healthy Liver vs Fatty Liver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Alcoholism Tolerance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dc:title>
  <dc:creator>ksu</dc:creator>
  <cp:lastModifiedBy>عبدالله البريكان ID 439100773</cp:lastModifiedBy>
  <cp:revision>335</cp:revision>
  <dcterms:created xsi:type="dcterms:W3CDTF">2009-02-16T06:23:39Z</dcterms:created>
  <dcterms:modified xsi:type="dcterms:W3CDTF">2020-10-07T07:44:17Z</dcterms:modified>
</cp:coreProperties>
</file>