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95" r:id="rId5"/>
    <p:sldId id="293" r:id="rId6"/>
    <p:sldId id="257" r:id="rId7"/>
    <p:sldId id="294" r:id="rId8"/>
    <p:sldId id="281" r:id="rId9"/>
    <p:sldId id="282" r:id="rId10"/>
    <p:sldId id="296" r:id="rId11"/>
    <p:sldId id="297" r:id="rId12"/>
    <p:sldId id="299" r:id="rId13"/>
    <p:sldId id="300" r:id="rId14"/>
    <p:sldId id="301" r:id="rId15"/>
    <p:sldId id="283" r:id="rId16"/>
    <p:sldId id="284" r:id="rId17"/>
    <p:sldId id="265" r:id="rId18"/>
    <p:sldId id="285" r:id="rId19"/>
    <p:sldId id="286" r:id="rId20"/>
    <p:sldId id="302" r:id="rId21"/>
    <p:sldId id="287" r:id="rId22"/>
    <p:sldId id="288" r:id="rId23"/>
    <p:sldId id="289" r:id="rId24"/>
    <p:sldId id="290" r:id="rId25"/>
    <p:sldId id="291" r:id="rId26"/>
    <p:sldId id="273" r:id="rId27"/>
    <p:sldId id="292" r:id="rId28"/>
    <p:sldId id="276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5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01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0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7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F4C6-9FA8-40C8-80BD-12C3844AFC6B}" type="datetimeFigureOut">
              <a:rPr lang="en-US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01634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Spasticity and Increased Muscle Tone</a:t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Salah Elmalik</a:t>
            </a:r>
            <a:endParaRPr lang="en-GB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types of 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Decerbrate rigidity :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(extension of head &amp; 4 limbs extensors )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Decorticate rigidity: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(extensor rigidity in legs &amp; moderate flexion of arms if head unturned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ew 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620688"/>
            <a:ext cx="71691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77073"/>
            <a:ext cx="701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spasticity in UMN lesions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In UMN syndrome the motor neurones are free from the descending inhibitory influence of the Higher Motor-Controlling </a:t>
            </a:r>
            <a:r>
              <a:rPr lang="en-GB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centers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( medullary RF, red nucleus , basal ganglia)resulting in un antagonized excitatory input ( </a:t>
            </a:r>
            <a:r>
              <a:rPr lang="en-GB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pontine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RF, </a:t>
            </a:r>
            <a:r>
              <a:rPr lang="en-GB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vestibulo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-spinal) to gamma motor neurones causing hypertonia &amp;</a:t>
            </a: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spasticity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This </a:t>
            </a:r>
            <a:r>
              <a:rPr lang="en-GB" sz="22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 in </a:t>
            </a:r>
            <a:r>
              <a:rPr lang="en-GB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( 1) State of ongoing ( unremitting )contraction of muscles .( due to hyperactive gamma activity )</a:t>
            </a:r>
            <a:b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(2) decreased ability to control movement</a:t>
            </a:r>
            <a:b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(3) increased resistance felt on passive stretch.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8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Causes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Spasticity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A-(UMNS) syndrome include </a:t>
            </a: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b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• (1)</a:t>
            </a: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Cerebral palsy</a:t>
            </a:r>
            <a:b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• (2) Stroke</a:t>
            </a:r>
            <a:b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• (3) Spinal cord injury</a:t>
            </a:r>
            <a:b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• (4) Multiple Sclerosis</a:t>
            </a:r>
            <a:b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• (5) Acquired brain injury ( trauma , </a:t>
            </a:r>
            <a:r>
              <a:rPr lang="en-GB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etc</a:t>
            </a: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B-Causes of Rigidity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GB" sz="36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1</a:t>
            </a:r>
            <a:r>
              <a:rPr lang="en-GB" sz="3600" dirty="0">
                <a:solidFill>
                  <a:srgbClr val="1F497D"/>
                </a:solidFill>
                <a:latin typeface="Comic Sans MS" panose="030F0702030302020204" pitchFamily="66" charset="0"/>
              </a:rPr>
              <a:t>. Parkinsonism</a:t>
            </a:r>
            <a:br>
              <a:rPr lang="en-GB" sz="3600" dirty="0">
                <a:solidFill>
                  <a:srgbClr val="1F497D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    2</a:t>
            </a:r>
            <a:r>
              <a:rPr lang="en-GB" sz="3600" dirty="0">
                <a:solidFill>
                  <a:srgbClr val="1F497D"/>
                </a:solidFill>
                <a:latin typeface="Comic Sans MS" panose="030F0702030302020204" pitchFamily="66" charset="0"/>
              </a:rPr>
              <a:t>. </a:t>
            </a:r>
            <a:r>
              <a:rPr lang="en-GB" sz="3600" dirty="0" err="1">
                <a:solidFill>
                  <a:srgbClr val="1F497D"/>
                </a:solidFill>
                <a:latin typeface="Comic Sans MS" panose="030F0702030302020204" pitchFamily="66" charset="0"/>
              </a:rPr>
              <a:t>Decerebrate</a:t>
            </a:r>
            <a:r>
              <a:rPr lang="en-GB" sz="3600" dirty="0">
                <a:solidFill>
                  <a:srgbClr val="1F497D"/>
                </a:solidFill>
                <a:latin typeface="Comic Sans MS" panose="030F0702030302020204" pitchFamily="66" charset="0"/>
              </a:rPr>
              <a:t> &amp; decorticate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8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74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Cerebral palsy 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754760" cy="471338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Caused by brain damage due to  lack of oxygen, that cause damage to the motor control </a:t>
            </a:r>
            <a:r>
              <a:rPr lang="en-GB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centers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of the developing brain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occur during pregnancy , during childbirth  ( or after birth up to about age three by meningitis)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29" y="875347"/>
            <a:ext cx="4291956" cy="59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Sclerosis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an auto-immune demyelinating disease , in which the body's own immune system attacks and damages the myelin sheath of myelinated nerves mainly of brain ,SC ,and optic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nerve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Loss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myelin sheath (demyelination) prevents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axons from  saltatory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conduction of action potentials  causing muscle weakness&amp; wasting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onset usually occurs in young adults, and it is more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common in females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disease can attack any part of the CNS , and when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it causes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demyelination of 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descending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motor tracts in the brainstem &amp; spinal cord , the subject develops spasticity and other signs of UMNS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frequently remits and relapses  because of remylination &amp; restore of function and during acute attacks intravenous corticosteroids can improve symptoms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GB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a-Haemorrhagic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stroke as in cerebral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haemorrhage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b- Ischaemic stroke as in thrombosis or embolism 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-all cause death of brain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tissues, results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paralysis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opposite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half of the body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lesion in </a:t>
            </a: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corona radiata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on one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can cause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monoplegia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a contralateral limb (UL or LL ,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according to site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lesion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internal capsule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on one side may cause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hemiplegia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hemiparesis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on the contralateral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(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with the picture of upper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motor neuron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syndrome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023022" cy="62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Transection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Spinal Cord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higher the level of the section,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more serious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are the consequences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If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transection is in the upper cervical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immediate death follows, due to paralysis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respiratory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muscles. </a:t>
            </a:r>
            <a:r>
              <a:rPr lang="en-US" sz="2400" b="1" dirty="0" smtClean="0">
                <a:latin typeface="ComicSansMS-Bold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cervical region below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5</a:t>
            </a:r>
            <a:r>
              <a:rPr lang="en-GB" sz="24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cervical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segment diaphragmatic respiration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still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possible, but the patient suffers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complete paralysis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four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(quadriplegia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lower down in the thoracic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allows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normal respiration but the patient ends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up with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paralysis of both lower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paraplegia)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Transection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Spinal Cord</a:t>
            </a:r>
            <a:r>
              <a:rPr lang="en-GB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Stages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:-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/ </a:t>
            </a: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Spinal shock ( 2-6 weeks )</a:t>
            </a:r>
            <a:b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B/ Recovery of reflex activity</a:t>
            </a:r>
            <a:b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C/ Paraplegia in </a:t>
            </a:r>
            <a:r>
              <a:rPr lang="en-GB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extension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u="sng" dirty="0" smtClean="0">
                <a:latin typeface="Comic Sans MS" panose="030F0702030302020204" pitchFamily="66" charset="0"/>
              </a:rPr>
              <a:t>At </a:t>
            </a:r>
            <a:r>
              <a:rPr lang="en-US" sz="2400" b="1" u="sng" dirty="0">
                <a:latin typeface="Comic Sans MS" panose="030F0702030302020204" pitchFamily="66" charset="0"/>
              </a:rPr>
              <a:t>the end of this lecture you should be able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to:</a:t>
            </a:r>
          </a:p>
          <a:p>
            <a:pPr>
              <a:buNone/>
            </a:pPr>
            <a:endParaRPr lang="en-US" sz="2400" b="1" u="sng" dirty="0" smtClean="0"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Define spasticity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rigidity 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the neurophysiology of spasticity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causes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A/ Spinal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the immediate period following transection there is :</a:t>
            </a:r>
          </a:p>
          <a:p>
            <a:pPr marL="0" lvl="0" indent="0">
              <a:buNone/>
            </a:pP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Loss of all sensations </a:t>
            </a:r>
            <a:r>
              <a:rPr lang="en-GB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(anaesthesia</a:t>
            </a: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and voluntary movement</a:t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 paralysis) </a:t>
            </a:r>
            <a:r>
              <a:rPr lang="en-GB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below</a:t>
            </a: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the level of the lesion , due to interruption of all</a:t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sensory and motor tracts</a:t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(2) Loss of tendon reflexes and superficial reflexes (abdominal ,</a:t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plantar &amp; withdrawal reflexes ) .</a:t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(3) The loss of muscle tone (flaccidity) and absence of any muscle</a:t>
            </a:r>
            <a:b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activity (muscle pump ) lead to decreased venous return causing the lower limbs to become cold and blue in cold </a:t>
            </a:r>
            <a:r>
              <a:rPr lang="en-GB" sz="1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weather</a:t>
            </a:r>
          </a:p>
          <a:p>
            <a:pPr marL="0" lvl="0" indent="0">
              <a:buNone/>
            </a:pP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4)Loss of visceral reflexes (micturition ,defecation &amp; erection reflexes).</a:t>
            </a:r>
          </a:p>
          <a:p>
            <a:pPr marL="0" lv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wall of the urinary bladder becomes paralysed and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urine is retained until the pressure in the bladder overcomes the resistance offered by the tone of the sphincters and dribbling occurs. This is known as</a:t>
            </a:r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retention with overflow.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A/ Spinal 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(5Loss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vasomotor tone occurs, due to interruption of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fibers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that connect the vasomotor centres in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medulla  oblongata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with the lateral horn cells of the spinal cord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which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project sympathetic vasoconstrictor impulses to blood vessels.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endParaRPr lang="en-GB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vasodilatation</a:t>
            </a:r>
            <a:r>
              <a:rPr lang="en-GB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causes a fall in blood pressure; the higher the level of the section, the lower the blood pressure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(6) Bedsores due to pressure of body-weight against underlining support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This stage varies in duration but usually lasts a maximum of 2-6 weeks, after which some reflex activity recovers.</a:t>
            </a:r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B/ Stage of return of reflex activity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the spinal shock ends , spinal reflex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activity appears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again this partial recovery may be 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:</a:t>
            </a:r>
          </a:p>
          <a:p>
            <a:pPr marL="400050" lvl="1" indent="0"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sprouting of fibres from remaining neurons</a:t>
            </a:r>
          </a:p>
          <a:p>
            <a:pPr marL="400050" lvl="1" indent="0"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-denervation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hyper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sensitivity to excitatory neurotransmitters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Blip>
                <a:blip r:embed="rId2"/>
              </a:buBlip>
            </a:pP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Features </a:t>
            </a:r>
            <a:r>
              <a:rPr lang="en-GB" sz="2800" b="1" u="sng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of the stage of recovery of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reflex activity:</a:t>
            </a:r>
          </a:p>
          <a:p>
            <a:pPr marL="0" indent="0">
              <a:buNone/>
            </a:pPr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Gradual rise of arterial blood pressure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return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spinal vasomotor activity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lateral horn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cells. But, since vasomotor control from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medulla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is absent, the blood pressure is not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29642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(2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Return of spinal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reflexes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Flexor reflexes (i.e. flexor withdrawal reflex)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earlier than extensor ones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postive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Babiniski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 ( extensor plantar reflex) is one of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earliest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signs of this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-Tendon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also recover earlier in flexors.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 -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a result,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flexor spastic  tone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causes the lower limbs to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take a position of slight flexion, a state referred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as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paraplegia in flexion.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the stretch reflex ( &amp;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consequently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muscle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tone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 , and vasoconstrictor tone in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arterioles and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venules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improve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circulation through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limbs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2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3)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Recovery of visceral reflexes: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micturition (automatic evacuation), defecation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&amp; erection reflexes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FontTx/>
              <a:buChar char="-"/>
            </a:pP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voluntary control over micturition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defecation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, and the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sensation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bladder 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and rectal </a:t>
            </a:r>
            <a:r>
              <a:rPr lang="en-GB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fullness are permanently lost</a:t>
            </a:r>
            <a:r>
              <a:rPr lang="en-GB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None/>
            </a:pPr>
            <a:endParaRPr lang="en-GB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 Sexual reflexes</a:t>
            </a:r>
            <a:r>
              <a:rPr lang="en-GB" sz="18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consisting of erection or ejaculation on genital manipulation , recover.</a:t>
            </a:r>
            <a:endParaRPr lang="en-US" sz="18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(5)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Mass reflex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appears in this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</a:t>
            </a:r>
          </a:p>
          <a:p>
            <a:pPr>
              <a:buNone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-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minor painful stimulus to the skin of the lower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limbs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not only cause withdrawal of that limb but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will evoke  many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other reflexes through spread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excitation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(by irradiation) to many autonomic centers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So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bladder and rectum will also empty, the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skin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sweat, the blood pressure will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rise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Since effective regeneration never occurs in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human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central nervous system, patients with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complete transection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never recover fully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Voluntary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movements and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sensations are permanently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lost. 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however, patients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who are rehabilitated and properly managed</a:t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may enter into a more advanced stage of rec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Stage of 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Extensor Paraplegia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(1) During this stage the tone in extensor muscles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returns gradually to exceed that in the flexors. The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lower limbs become spastically extended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Extensor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become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exaggerated, as shown by tendon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jerks and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by the appearance of clonus. 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positive supportive reaction becomes well developed and the patient can stand on his feet with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appropriate support.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(2) The flexor withdrawal reflex which appeared in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earlier stage is associated during this stage with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crossed extensor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Hemisection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Spinal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Cord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Brown-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Sequard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Hemisection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the Spinal Cord ( Brown-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Sequard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syndrome)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micSansMS"/>
              </a:rPr>
              <a:t>A/ At the level of the </a:t>
            </a:r>
            <a:r>
              <a:rPr lang="en-US" sz="2400" b="1" dirty="0" smtClean="0">
                <a:solidFill>
                  <a:srgbClr val="FF0000"/>
                </a:solidFill>
                <a:latin typeface="ComicSansMS"/>
              </a:rPr>
              <a:t>lesion</a:t>
            </a:r>
            <a:r>
              <a:rPr lang="en-US" sz="2400" dirty="0" smtClean="0">
                <a:latin typeface="ComicSansMS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ComicSansMS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all manifestations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occur on the same side: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1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Paralysis of the lower motor neuron type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Loss of all sensations in the areas supplied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by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afferent fibers that enter the spinal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cord in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the damaged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segments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3. Vasodilatation of the blood vessels that receive vasoconstrictor fibers from the damaged segment</a:t>
            </a:r>
          </a:p>
          <a:p>
            <a:pPr marL="0" indent="0">
              <a:buNone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B/ Ipsilaterally below the level of the lesion :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Paralysis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UMN type due to interruption of pyramidal and extrapyramidal tracts.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2.Fine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touch, two-point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discrimination,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position and vibration sense are lost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3.Vasodilatation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/ Contralaterally below the level of the lesion 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Pain and temperature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sensations 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lost, Why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5544616" cy="57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en-US" sz="5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MUSCLE TONE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Resistance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 muscle to stretch is often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referred to as its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tone or tonus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tone is static component of stretch reflex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.It is a continuous  mild muscle contraction that acts as background to actual movement.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hypertonic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which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resistance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stretch is high  because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hyperactive stretch reflexes</a:t>
            </a:r>
          </a:p>
        </p:txBody>
      </p:sp>
    </p:spTree>
    <p:extLst>
      <p:ext uri="{BB962C8B-B14F-4D97-AF65-F5344CB8AC3E}">
        <p14:creationId xmlns:p14="http://schemas.microsoft.com/office/powerpoint/2010/main" val="12674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Hypertonia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Hypertonia is of two types: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Rigidity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74441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Spasticity:</a:t>
            </a:r>
            <a:r>
              <a:rPr lang="en-GB" sz="2400" b="1" dirty="0" smtClean="0"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 described by Lance (1980): “it is a motor disorder, characterised by increase in tonic stretch reflexes (muscle tone) with exaggerated tendon jerks, resulting from hyper-excitability of the stretch reflex as one component of the upper motor neurone (UMN) syndrome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" y="188640"/>
            <a:ext cx="9245232" cy="6357982"/>
          </a:xfrm>
        </p:spPr>
        <p:txBody>
          <a:bodyPr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smtClean="0"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Clinically it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defined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increased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resistance to passive stretch.</a:t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1-Spasticity is </a:t>
            </a:r>
            <a:r>
              <a:rPr lang="en-US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velocity dependent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increased resistance to passive movement of the muscle due to abnormally high muscle tone (hypertonia) which varies with the speed of displacement of a joint.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-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faster you stretch the muscle the greater the resistance.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2- Spasticity is clearly </a:t>
            </a:r>
            <a:r>
              <a:rPr lang="en-US" sz="1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neural in nature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is a associated with the – UMN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-Spasticity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usually </a:t>
            </a:r>
            <a:r>
              <a:rPr lang="en-GB" sz="1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uni</a:t>
            </a:r>
            <a:r>
              <a:rPr lang="en-GB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-directional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-Flexor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in the upper limb &amp; extensor spasticity in the  lower limb.</a:t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-Involvement of the corticospinal tract is often associated with UMNL and spasticity. There are a number of clinical features that are associated with spasticity :-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-hyperreflexia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-UMN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Spasticity is of Clasp Knife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Type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the increased muscle tone together cause a  contraction and deformity of a limb.</a:t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18175"/>
            <a:ext cx="14382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is characterized by hyper-excitability of both types of stretch reflex:-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1- increase in tonic static stretch reflexes (muscle tone) as one component of the upper motor neuron (UMN) syndrome</a:t>
            </a:r>
          </a:p>
          <a:p>
            <a:pPr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2- Exaggerated tendon jerks, resulting from hyper-excitability of the dynamic stretch reflex as one component of the upper motor neuron (UMN) syndrome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97152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is increased neural activity throughout the range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muscle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and is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 velocity </a:t>
            </a:r>
            <a:r>
              <a:rPr lang="en-US" sz="29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dependent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900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present in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both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agonist and antagonist muscles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GB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GB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usually </a:t>
            </a:r>
            <a:r>
              <a:rPr lang="en-GB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extra-pyramidal in origin </a:t>
            </a:r>
            <a:endParaRPr lang="en-US" sz="29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often  associated with basal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ganglia disease such as Parkinson’s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disease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in </a:t>
            </a:r>
            <a:r>
              <a:rPr lang="en-US" sz="2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Parkinsonism:</a:t>
            </a:r>
          </a:p>
          <a:p>
            <a:pPr>
              <a:buBlip>
                <a:blip r:embed="rId2"/>
              </a:buBlip>
            </a:pPr>
            <a:r>
              <a:rPr lang="en-US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Lead-pipe </a:t>
            </a:r>
            <a:r>
              <a:rPr lang="en-US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>
              <a:buNone/>
            </a:pP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Passive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of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extremity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meets with a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constant dead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feeling resistance like a lead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pipe </a:t>
            </a:r>
            <a:r>
              <a:rPr lang="en-US" sz="29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throughout </a:t>
            </a:r>
            <a:r>
              <a:rPr lang="en-US" sz="29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range of movement</a:t>
            </a:r>
            <a:r>
              <a:rPr lang="en-US" sz="2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.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89100"/>
            <a:ext cx="2088232" cy="39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Rigidity-2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Cog-wheel rigidity :</a:t>
            </a:r>
            <a:endParaRPr 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cogwheel rigidity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feels that resistance varies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rhythmically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applying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passive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movement.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because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underlying </a:t>
            </a:r>
            <a:r>
              <a:rPr lang="en-US" sz="28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resting tremor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associated with rigidity.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985</Words>
  <Application>Microsoft Office PowerPoint</Application>
  <PresentationFormat>On-screen Show (4:3)</PresentationFormat>
  <Paragraphs>131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Algerian</vt:lpstr>
      <vt:lpstr>Arial</vt:lpstr>
      <vt:lpstr>Arial Black</vt:lpstr>
      <vt:lpstr>Calibri</vt:lpstr>
      <vt:lpstr>Comic Sans MS</vt:lpstr>
      <vt:lpstr>ComicSansMS</vt:lpstr>
      <vt:lpstr>ComicSansMS-Bold</vt:lpstr>
      <vt:lpstr>Helvetica-Bold</vt:lpstr>
      <vt:lpstr>Wingdings</vt:lpstr>
      <vt:lpstr>Office Theme</vt:lpstr>
      <vt:lpstr>Spasticity and Increased Muscle Tone </vt:lpstr>
      <vt:lpstr>OBJECTIVES</vt:lpstr>
      <vt:lpstr>MUSCLE TONE </vt:lpstr>
      <vt:lpstr>Types of Hypertonia</vt:lpstr>
      <vt:lpstr>Spasticity: As described by Lance (1980): “it is a motor disorder, characterised by increase in tonic stretch reflexes (muscle tone) with exaggerated tendon jerks, resulting from hyper-excitability of the stretch reflex as one component of the upper motor neurone (UMN) syndrome</vt:lpstr>
      <vt:lpstr>   Clinically it can be defined as increased resistance to passive stretch.  1-Spasticity is velocity dependent increased resistance to passive movement of the muscle due to abnormally high muscle tone (hypertonia) which varies with the speed of displacement of a joint.     - The faster you stretch the muscle the greater the resistance.  2- Spasticity is clearly neural in nature and is a associated with the – UMNC 3-Spasticity is usually uni-directional -Flexor spasticity in the upper limb &amp; extensor spasticity in the  lower limb.  -Involvement of the corticospinal tract is often associated with UMNL and spasticity. There are a number of clinical features that are associated with spasticity :-  -hyperreflexia -UMN lesions Spasticity is of Clasp Knife Type -Spasticity with the increased muscle tone together cause a  contraction and deformity of a limb.   </vt:lpstr>
      <vt:lpstr>Spasticity</vt:lpstr>
      <vt:lpstr>Rigidity</vt:lpstr>
      <vt:lpstr>Rigidity-2</vt:lpstr>
      <vt:lpstr>Other types of Rigidity</vt:lpstr>
      <vt:lpstr>PowerPoint Presentation</vt:lpstr>
      <vt:lpstr>Mechanism of spasticity in UMN lesions</vt:lpstr>
      <vt:lpstr>Causes of Spasticity</vt:lpstr>
      <vt:lpstr> 1.  Cerebral palsy  </vt:lpstr>
      <vt:lpstr>2. Multiple Sclerosis</vt:lpstr>
      <vt:lpstr>3- STROKE</vt:lpstr>
      <vt:lpstr>PowerPoint Presentation</vt:lpstr>
      <vt:lpstr>  4.Complete Transection of Spinal Cord-1 </vt:lpstr>
      <vt:lpstr> Complete Transection of Spinal Cord-2 </vt:lpstr>
      <vt:lpstr>A/ Spinal shock-1</vt:lpstr>
      <vt:lpstr>A/ Spinal shock-2</vt:lpstr>
      <vt:lpstr>B/ Stage of return of reflex activity</vt:lpstr>
      <vt:lpstr>PowerPoint Presentation</vt:lpstr>
      <vt:lpstr>PowerPoint Presentation</vt:lpstr>
      <vt:lpstr>C/ Stage of  Extensor Paraplegia </vt:lpstr>
      <vt:lpstr>Hemisection of the Spinal Cord ( Brown-Sequard syndrome)</vt:lpstr>
      <vt:lpstr>Hemisection of the Spinal Cord ( Brown-Sequard syndrome)</vt:lpstr>
      <vt:lpstr>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Spasticity and Increased Muscle Tone Dr,Faten zakareia Physiology Department , College of Medicine , King Saud University , Riyadh, KSU</dc:title>
  <dc:creator>faten</dc:creator>
  <cp:lastModifiedBy>Ahmed Abdul</cp:lastModifiedBy>
  <cp:revision>94</cp:revision>
  <dcterms:created xsi:type="dcterms:W3CDTF">2010-10-04T17:35:49Z</dcterms:created>
  <dcterms:modified xsi:type="dcterms:W3CDTF">2020-10-11T17:31:35Z</dcterms:modified>
</cp:coreProperties>
</file>