
<file path=[Content_Types].xml><?xml version="1.0" encoding="utf-8"?>
<Types xmlns="http://schemas.openxmlformats.org/package/2006/content-types">
  <Default Extension="gif" ContentType="image/gi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35"/>
  </p:handoutMasterIdLst>
  <p:sldIdLst>
    <p:sldId id="256" r:id="rId2"/>
    <p:sldId id="262" r:id="rId3"/>
    <p:sldId id="314" r:id="rId4"/>
    <p:sldId id="257" r:id="rId5"/>
    <p:sldId id="258" r:id="rId6"/>
    <p:sldId id="259" r:id="rId7"/>
    <p:sldId id="263" r:id="rId8"/>
    <p:sldId id="264" r:id="rId9"/>
    <p:sldId id="269" r:id="rId10"/>
    <p:sldId id="307" r:id="rId11"/>
    <p:sldId id="260" r:id="rId12"/>
    <p:sldId id="271" r:id="rId13"/>
    <p:sldId id="275" r:id="rId14"/>
    <p:sldId id="276" r:id="rId15"/>
    <p:sldId id="268" r:id="rId16"/>
    <p:sldId id="281" r:id="rId17"/>
    <p:sldId id="315" r:id="rId18"/>
    <p:sldId id="282" r:id="rId19"/>
    <p:sldId id="293" r:id="rId20"/>
    <p:sldId id="316" r:id="rId21"/>
    <p:sldId id="283" r:id="rId22"/>
    <p:sldId id="309" r:id="rId23"/>
    <p:sldId id="285" r:id="rId24"/>
    <p:sldId id="286" r:id="rId25"/>
    <p:sldId id="287" r:id="rId26"/>
    <p:sldId id="288" r:id="rId27"/>
    <p:sldId id="289" r:id="rId28"/>
    <p:sldId id="290" r:id="rId29"/>
    <p:sldId id="302" r:id="rId30"/>
    <p:sldId id="306" r:id="rId31"/>
    <p:sldId id="305" r:id="rId32"/>
    <p:sldId id="291" r:id="rId33"/>
    <p:sldId id="320" r:id="rId34"/>
  </p:sldIdLst>
  <p:sldSz cx="9144000" cy="6858000" type="screen4x3"/>
  <p:notesSz cx="6954838"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387" autoAdjust="0"/>
  </p:normalViewPr>
  <p:slideViewPr>
    <p:cSldViewPr>
      <p:cViewPr varScale="1">
        <p:scale>
          <a:sx n="67" d="100"/>
          <a:sy n="67" d="100"/>
        </p:scale>
        <p:origin x="60" y="66"/>
      </p:cViewPr>
      <p:guideLst>
        <p:guide orient="horz" pos="2160"/>
        <p:guide pos="2880"/>
      </p:guideLst>
    </p:cSldViewPr>
  </p:slideViewPr>
  <p:outlineViewPr>
    <p:cViewPr>
      <p:scale>
        <a:sx n="33" d="100"/>
        <a:sy n="33" d="100"/>
      </p:scale>
      <p:origin x="0" y="3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5455"/>
          </a:xfrm>
          <a:prstGeom prst="rect">
            <a:avLst/>
          </a:prstGeom>
        </p:spPr>
        <p:txBody>
          <a:bodyPr vert="horz" lIns="92930" tIns="46465" rIns="92930" bIns="46465" rtlCol="0"/>
          <a:lstStyle>
            <a:lvl1pPr algn="r">
              <a:defRPr sz="1200"/>
            </a:lvl1pPr>
          </a:lstStyle>
          <a:p>
            <a:fld id="{78BBDF5C-1ACC-40C4-9B34-30032334A366}" type="datetimeFigureOut">
              <a:rPr lang="en-US" smtClean="0"/>
              <a:t>10/13/20</a:t>
            </a:fld>
            <a:endParaRPr lang="en-US"/>
          </a:p>
        </p:txBody>
      </p:sp>
      <p:sp>
        <p:nvSpPr>
          <p:cNvPr id="4" name="Footer Placeholder 3"/>
          <p:cNvSpPr>
            <a:spLocks noGrp="1"/>
          </p:cNvSpPr>
          <p:nvPr>
            <p:ph type="ftr" sz="quarter" idx="2"/>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29"/>
            <a:ext cx="3013763" cy="465455"/>
          </a:xfrm>
          <a:prstGeom prst="rect">
            <a:avLst/>
          </a:prstGeom>
        </p:spPr>
        <p:txBody>
          <a:bodyPr vert="horz" lIns="92930" tIns="46465" rIns="92930" bIns="46465" rtlCol="0" anchor="b"/>
          <a:lstStyle>
            <a:lvl1pPr algn="r">
              <a:defRPr sz="1200"/>
            </a:lvl1pPr>
          </a:lstStyle>
          <a:p>
            <a:fld id="{6F46E4D7-ADA5-4F68-912F-929128C178BC}" type="slidenum">
              <a:rPr lang="en-US" smtClean="0"/>
              <a:t>‹#›</a:t>
            </a:fld>
            <a:endParaRPr lang="en-US"/>
          </a:p>
        </p:txBody>
      </p:sp>
    </p:spTree>
    <p:extLst>
      <p:ext uri="{BB962C8B-B14F-4D97-AF65-F5344CB8AC3E}">
        <p14:creationId xmlns:p14="http://schemas.microsoft.com/office/powerpoint/2010/main" val="17215880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EAB0777-4C60-462E-A92C-CDAFD498799C}" type="datetimeFigureOut">
              <a:rPr lang="en-US" smtClean="0"/>
              <a:t>10/13/20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712113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B0777-4C60-462E-A92C-CDAFD498799C}" type="datetimeFigureOut">
              <a:rPr lang="en-US" smtClean="0"/>
              <a:t>10/13/20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2198192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B0777-4C60-462E-A92C-CDAFD498799C}" type="datetimeFigureOut">
              <a:rPr lang="en-US" smtClean="0"/>
              <a:t>10/13/20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3974927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EAB0777-4C60-462E-A92C-CDAFD498799C}" type="datetimeFigureOut">
              <a:rPr lang="en-US" smtClean="0"/>
              <a:t>10/13/20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908033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10/13/20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075371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EAB0777-4C60-462E-A92C-CDAFD498799C}" type="datetimeFigureOut">
              <a:rPr lang="en-US" smtClean="0"/>
              <a:t>10/13/20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2040862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EAB0777-4C60-462E-A92C-CDAFD498799C}" type="datetimeFigureOut">
              <a:rPr lang="en-US" smtClean="0"/>
              <a:t>10/13/20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513370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AB0777-4C60-462E-A92C-CDAFD498799C}" type="datetimeFigureOut">
              <a:rPr lang="en-US" smtClean="0"/>
              <a:t>10/13/20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530008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10/13/20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2950431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10/13/20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945082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10/13/20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extLst>
      <p:ext uri="{BB962C8B-B14F-4D97-AF65-F5344CB8AC3E}">
        <p14:creationId xmlns:p14="http://schemas.microsoft.com/office/powerpoint/2010/main" val="1894962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B0777-4C60-462E-A92C-CDAFD498799C}" type="datetimeFigureOut">
              <a:rPr lang="en-US" smtClean="0"/>
              <a:t>10/13/20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DE6EB8-52AB-45EA-A660-3E1EBFA72987}" type="slidenum">
              <a:rPr lang="en-US" smtClean="0"/>
              <a:t>‹#›</a:t>
            </a:fld>
            <a:endParaRPr lang="en-US"/>
          </a:p>
        </p:txBody>
      </p:sp>
    </p:spTree>
    <p:extLst>
      <p:ext uri="{BB962C8B-B14F-4D97-AF65-F5344CB8AC3E}">
        <p14:creationId xmlns:p14="http://schemas.microsoft.com/office/powerpoint/2010/main" val="13315588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scholarpedia.org/article/Image:BRASFigure6.jpg" TargetMode="External"/><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371600"/>
            <a:ext cx="7851648" cy="2362200"/>
          </a:xfrm>
          <a:solidFill>
            <a:schemeClr val="accent5">
              <a:lumMod val="20000"/>
              <a:lumOff val="80000"/>
            </a:schemeClr>
          </a:solidFill>
        </p:spPr>
        <p:txBody>
          <a:bodyPr/>
          <a:lstStyle/>
          <a:p>
            <a:pPr algn="ctr"/>
            <a:r>
              <a:rPr lang="en-US" dirty="0">
                <a:solidFill>
                  <a:srgbClr val="FF0000"/>
                </a:solidFill>
                <a:effectLst>
                  <a:outerShdw blurRad="38100" dist="38100" dir="2700000" algn="tl">
                    <a:srgbClr val="000000">
                      <a:alpha val="43137"/>
                    </a:srgbClr>
                  </a:outerShdw>
                </a:effectLst>
                <a:latin typeface="Comic Sans MS" pitchFamily="66" charset="0"/>
              </a:rPr>
              <a:t>Physiology of </a:t>
            </a:r>
            <a:r>
              <a:rPr kumimoji="0" lang="en-US" sz="5600" b="1" kern="1200" dirty="0">
                <a:ln>
                  <a:noFill/>
                </a:ln>
                <a:solidFill>
                  <a:srgbClr val="FF0000"/>
                </a:solidFill>
                <a:effectLst>
                  <a:outerShdw blurRad="38100" dist="38100" dir="2700000" algn="tl">
                    <a:srgbClr val="000000">
                      <a:alpha val="43137"/>
                    </a:srgbClr>
                  </a:outerShdw>
                </a:effectLst>
                <a:latin typeface="Comic Sans MS" pitchFamily="66" charset="0"/>
              </a:rPr>
              <a:t>Consciousness</a:t>
            </a:r>
            <a:endParaRPr lang="en-US" dirty="0">
              <a:solidFill>
                <a:srgbClr val="FF0000"/>
              </a:solidFill>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1000581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pic>
        <p:nvPicPr>
          <p:cNvPr id="1026" name="Picture 2" descr="C:\Users\User\Desktop\CNSblock lectures\Exam\RA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81000"/>
            <a:ext cx="8839200"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075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04088"/>
            <a:ext cx="8229600" cy="1143000"/>
          </a:xfrm>
          <a:solidFill>
            <a:schemeClr val="accent1">
              <a:lumMod val="20000"/>
              <a:lumOff val="80000"/>
            </a:schemeClr>
          </a:solidFill>
        </p:spPr>
        <p:txBody>
          <a:bodyPr>
            <a:normAutofit/>
          </a:bodyPr>
          <a:lstStyle/>
          <a:p>
            <a:pPr rtl="0" eaLnBrk="1" fontAlgn="auto" hangingPunct="1"/>
            <a:r>
              <a:rPr kumimoji="0" lang="en-GB" sz="5000" b="1" kern="1200" dirty="0">
                <a:ln>
                  <a:noFill/>
                </a:ln>
                <a:solidFill>
                  <a:srgbClr val="FF0000"/>
                </a:solidFill>
                <a:effectLst/>
                <a:latin typeface="Comic Sans MS" pitchFamily="66" charset="0"/>
              </a:rPr>
              <a:t>consists of 3 parts:</a:t>
            </a:r>
            <a:endParaRPr lang="en-US" b="1" dirty="0">
              <a:solidFill>
                <a:srgbClr val="FF0000"/>
              </a:solidFill>
              <a:latin typeface="Comic Sans MS" pitchFamily="66" charset="0"/>
            </a:endParaRPr>
          </a:p>
        </p:txBody>
      </p:sp>
      <p:sp>
        <p:nvSpPr>
          <p:cNvPr id="3" name="Content Placeholder 2"/>
          <p:cNvSpPr>
            <a:spLocks noGrp="1"/>
          </p:cNvSpPr>
          <p:nvPr>
            <p:ph idx="1"/>
          </p:nvPr>
        </p:nvSpPr>
        <p:spPr>
          <a:xfrm>
            <a:off x="228600" y="1935480"/>
            <a:ext cx="5257800" cy="4389120"/>
          </a:xfrm>
        </p:spPr>
        <p:txBody>
          <a:bodyPr>
            <a:normAutofit/>
          </a:bodyPr>
          <a:lstStyle/>
          <a:p>
            <a:pPr marL="0" lvl="0" indent="0" rtl="0" eaLnBrk="1" fontAlgn="auto" hangingPunct="1">
              <a:buNone/>
            </a:pPr>
            <a:r>
              <a:rPr kumimoji="0" lang="en-GB" b="1" kern="1200" dirty="0">
                <a:ln>
                  <a:noFill/>
                </a:ln>
                <a:effectLst/>
                <a:latin typeface="Comic Sans MS" pitchFamily="66" charset="0"/>
                <a:ea typeface="+mj-ea"/>
                <a:cs typeface="+mj-cs"/>
              </a:rPr>
              <a:t>Lateral Reticular Formation</a:t>
            </a: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a:effectLst/>
                <a:latin typeface="Comic Sans MS" pitchFamily="66" charset="0"/>
              </a:rPr>
              <a:t>Para median Reticular Formation</a:t>
            </a:r>
            <a:endParaRPr lang="en-US" dirty="0">
              <a:effectLst/>
              <a:latin typeface="Comic Sans MS" pitchFamily="66" charset="0"/>
            </a:endParaRPr>
          </a:p>
          <a:p>
            <a:pPr marL="0" marR="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GB" b="1" kern="1200" dirty="0">
                <a:effectLst/>
                <a:latin typeface="Comic Sans MS" pitchFamily="66" charset="0"/>
              </a:rPr>
              <a:t>Raphe nuclei (Median RF)</a:t>
            </a:r>
            <a:endParaRPr lang="en-US" dirty="0">
              <a:effectLst/>
              <a:latin typeface="Comic Sans MS" pitchFamily="66" charset="0"/>
            </a:endParaRPr>
          </a:p>
        </p:txBody>
      </p:sp>
      <p:pic>
        <p:nvPicPr>
          <p:cNvPr id="4"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211388"/>
            <a:ext cx="3087687" cy="449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6111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1" y="797934"/>
            <a:ext cx="4724400" cy="5408577"/>
          </a:xfrm>
        </p:spPr>
        <p:txBody>
          <a:bodyPr>
            <a:normAutofit lnSpcReduction="10000"/>
          </a:bodyPr>
          <a:lstStyle/>
          <a:p>
            <a:pPr marL="420624" indent="-384048" eaLnBrk="1" fontAlgn="auto" hangingPunct="1">
              <a:spcAft>
                <a:spcPts val="0"/>
              </a:spcAft>
              <a:buFont typeface="Wingdings 2"/>
              <a:buChar char=""/>
              <a:defRPr/>
            </a:pPr>
            <a:r>
              <a:rPr lang="en-GB" sz="2400" b="1" dirty="0">
                <a:solidFill>
                  <a:srgbClr val="FF0000"/>
                </a:solidFill>
                <a:latin typeface="Comic Sans MS" pitchFamily="66" charset="0"/>
              </a:rPr>
              <a:t>Lateral Reticular Formation</a:t>
            </a:r>
            <a:endParaRPr lang="en-US" sz="2400" dirty="0">
              <a:solidFill>
                <a:srgbClr val="FF0000"/>
              </a:solidFill>
              <a:latin typeface="Comic Sans MS" pitchFamily="66" charset="0"/>
            </a:endParaRPr>
          </a:p>
          <a:p>
            <a:pPr marL="36576" indent="0" eaLnBrk="1" fontAlgn="auto" hangingPunct="1">
              <a:spcAft>
                <a:spcPts val="0"/>
              </a:spcAft>
              <a:buNone/>
              <a:defRPr/>
            </a:pPr>
            <a:r>
              <a:rPr lang="en-GB" sz="1800" b="1" dirty="0">
                <a:latin typeface="Comic Sans MS" pitchFamily="66" charset="0"/>
              </a:rPr>
              <a:t>Has small neurones</a:t>
            </a:r>
            <a:endParaRPr lang="en-US" sz="1800" b="1" dirty="0">
              <a:latin typeface="Comic Sans MS" pitchFamily="66" charset="0"/>
            </a:endParaRPr>
          </a:p>
          <a:p>
            <a:pPr marL="36576" indent="0" eaLnBrk="1" fontAlgn="auto" hangingPunct="1">
              <a:spcAft>
                <a:spcPts val="0"/>
              </a:spcAft>
              <a:buNone/>
              <a:defRPr/>
            </a:pPr>
            <a:endParaRPr lang="en-GB" sz="1800" b="1" dirty="0">
              <a:latin typeface="Comic Sans MS" pitchFamily="66" charset="0"/>
            </a:endParaRPr>
          </a:p>
          <a:p>
            <a:pPr marL="36576" indent="0" eaLnBrk="1" fontAlgn="auto" hangingPunct="1">
              <a:spcAft>
                <a:spcPts val="0"/>
              </a:spcAft>
              <a:buNone/>
              <a:defRPr/>
            </a:pPr>
            <a:r>
              <a:rPr lang="en-GB" sz="1800" b="1" dirty="0">
                <a:latin typeface="Comic Sans MS" pitchFamily="66" charset="0"/>
              </a:rPr>
              <a:t>Receives information from ascending tracts for touch and pain.</a:t>
            </a:r>
            <a:endParaRPr lang="en-US" sz="1800" b="1" dirty="0">
              <a:latin typeface="Comic Sans MS" pitchFamily="66" charset="0"/>
            </a:endParaRPr>
          </a:p>
          <a:p>
            <a:pPr marL="36576" indent="0" eaLnBrk="1" fontAlgn="auto" hangingPunct="1">
              <a:spcAft>
                <a:spcPts val="0"/>
              </a:spcAft>
              <a:buNone/>
              <a:defRPr/>
            </a:pPr>
            <a:endParaRPr lang="en-GB" sz="1800" b="1" dirty="0">
              <a:latin typeface="Comic Sans MS" pitchFamily="66" charset="0"/>
            </a:endParaRPr>
          </a:p>
          <a:p>
            <a:pPr marL="36576" indent="0" eaLnBrk="1" fontAlgn="auto" hangingPunct="1">
              <a:spcAft>
                <a:spcPts val="0"/>
              </a:spcAft>
              <a:buNone/>
              <a:defRPr/>
            </a:pPr>
            <a:r>
              <a:rPr lang="en-GB" sz="1800" b="1" dirty="0">
                <a:latin typeface="Comic Sans MS" pitchFamily="66" charset="0"/>
              </a:rPr>
              <a:t>Receives vestibular information from median vestibular nerve. </a:t>
            </a:r>
            <a:endParaRPr lang="en-US" sz="1800" b="1" dirty="0">
              <a:latin typeface="Comic Sans MS" pitchFamily="66" charset="0"/>
            </a:endParaRPr>
          </a:p>
          <a:p>
            <a:pPr marL="36576" indent="0" eaLnBrk="1" fontAlgn="auto" hangingPunct="1">
              <a:spcAft>
                <a:spcPts val="0"/>
              </a:spcAft>
              <a:buNone/>
              <a:defRPr/>
            </a:pPr>
            <a:endParaRPr lang="en-GB" sz="1800" b="1" dirty="0">
              <a:latin typeface="Comic Sans MS" pitchFamily="66" charset="0"/>
            </a:endParaRPr>
          </a:p>
          <a:p>
            <a:pPr marL="36576" indent="0" eaLnBrk="1" fontAlgn="auto" hangingPunct="1">
              <a:spcAft>
                <a:spcPts val="0"/>
              </a:spcAft>
              <a:buNone/>
              <a:defRPr/>
            </a:pPr>
            <a:r>
              <a:rPr lang="en-GB" sz="1800" b="1" dirty="0">
                <a:latin typeface="Comic Sans MS" pitchFamily="66" charset="0"/>
              </a:rPr>
              <a:t>Receives auditory information from superior olivary nucleus.</a:t>
            </a:r>
            <a:endParaRPr lang="en-US" sz="1800" b="1" dirty="0">
              <a:latin typeface="Comic Sans MS" pitchFamily="66" charset="0"/>
            </a:endParaRPr>
          </a:p>
          <a:p>
            <a:pPr marL="36576" indent="0" eaLnBrk="1" fontAlgn="auto" hangingPunct="1">
              <a:spcAft>
                <a:spcPts val="0"/>
              </a:spcAft>
              <a:buNone/>
              <a:defRPr/>
            </a:pPr>
            <a:endParaRPr lang="en-GB" sz="1800" b="1" dirty="0">
              <a:latin typeface="Comic Sans MS" pitchFamily="66" charset="0"/>
            </a:endParaRPr>
          </a:p>
          <a:p>
            <a:pPr marL="36576" indent="0" eaLnBrk="1" fontAlgn="auto" hangingPunct="1">
              <a:spcAft>
                <a:spcPts val="0"/>
              </a:spcAft>
              <a:buNone/>
              <a:defRPr/>
            </a:pPr>
            <a:r>
              <a:rPr lang="en-GB" sz="1800" b="1" dirty="0">
                <a:latin typeface="Comic Sans MS" pitchFamily="66" charset="0"/>
              </a:rPr>
              <a:t>Visual information from superior colliculus.</a:t>
            </a:r>
          </a:p>
          <a:p>
            <a:pPr marL="36576" indent="0" eaLnBrk="1" fontAlgn="auto" hangingPunct="1">
              <a:spcAft>
                <a:spcPts val="0"/>
              </a:spcAft>
              <a:buNone/>
              <a:defRPr/>
            </a:pPr>
            <a:endParaRPr lang="en-GB" sz="1800" b="1" dirty="0">
              <a:latin typeface="Comic Sans MS" pitchFamily="66" charset="0"/>
            </a:endParaRPr>
          </a:p>
          <a:p>
            <a:pPr marL="36576" indent="0" eaLnBrk="1" fontAlgn="auto" hangingPunct="1">
              <a:spcAft>
                <a:spcPts val="0"/>
              </a:spcAft>
              <a:buNone/>
              <a:defRPr/>
            </a:pPr>
            <a:r>
              <a:rPr lang="en-GB" sz="1800" b="1" dirty="0">
                <a:latin typeface="Comic Sans MS" pitchFamily="66" charset="0"/>
              </a:rPr>
              <a:t>Olfactory information via medial forebrain bundle</a:t>
            </a:r>
            <a:endParaRPr lang="en-US" b="1" dirty="0">
              <a:latin typeface="Comic Sans MS" pitchFamily="66" charset="0"/>
            </a:endParaRP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0158" y="914400"/>
            <a:ext cx="4419600"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2666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76200" y="533400"/>
            <a:ext cx="8229600" cy="533400"/>
          </a:xfrm>
          <a:solidFill>
            <a:schemeClr val="accent1">
              <a:lumMod val="20000"/>
              <a:lumOff val="80000"/>
            </a:schemeClr>
          </a:solidFill>
        </p:spPr>
        <p:txBody>
          <a:bodyPr>
            <a:noAutofit/>
          </a:bodyPr>
          <a:lstStyle/>
          <a:p>
            <a:pPr eaLnBrk="1" hangingPunct="1"/>
            <a:r>
              <a:rPr lang="en-GB"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Paramedian Reticular Formation</a:t>
            </a:r>
            <a:endParaRPr lang="en-US" sz="28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291" name="Content Placeholder 2"/>
          <p:cNvSpPr>
            <a:spLocks noGrp="1"/>
          </p:cNvSpPr>
          <p:nvPr>
            <p:ph idx="1"/>
          </p:nvPr>
        </p:nvSpPr>
        <p:spPr>
          <a:xfrm>
            <a:off x="0" y="1219200"/>
            <a:ext cx="5867400" cy="4876800"/>
          </a:xfrm>
        </p:spPr>
        <p:txBody>
          <a:bodyPr>
            <a:normAutofit fontScale="92500" lnSpcReduction="10000"/>
          </a:bodyPr>
          <a:lstStyle/>
          <a:p>
            <a:pPr marL="448056" lvl="1" indent="0" eaLnBrk="1" fontAlgn="auto" hangingPunct="1">
              <a:spcAft>
                <a:spcPts val="0"/>
              </a:spcAft>
              <a:buNone/>
              <a:defRPr/>
            </a:pPr>
            <a:r>
              <a:rPr lang="en-GB" sz="2200" dirty="0">
                <a:latin typeface="Comic Sans MS" pitchFamily="66" charset="0"/>
              </a:rPr>
              <a:t>Has large cells.</a:t>
            </a:r>
            <a:endParaRPr lang="en-US" sz="2200" dirty="0">
              <a:latin typeface="Comic Sans MS" pitchFamily="66" charset="0"/>
            </a:endParaRPr>
          </a:p>
          <a:p>
            <a:pPr marL="448056" lvl="1" indent="0" eaLnBrk="1" fontAlgn="auto" hangingPunct="1">
              <a:spcAft>
                <a:spcPts val="0"/>
              </a:spcAft>
              <a:buNone/>
              <a:defRPr/>
            </a:pPr>
            <a:endParaRPr lang="en-GB" sz="2200" dirty="0">
              <a:latin typeface="Comic Sans MS" pitchFamily="66" charset="0"/>
            </a:endParaRPr>
          </a:p>
          <a:p>
            <a:pPr marL="448056" lvl="1" indent="0" eaLnBrk="1" fontAlgn="auto" hangingPunct="1">
              <a:spcAft>
                <a:spcPts val="0"/>
              </a:spcAft>
              <a:buNone/>
              <a:defRPr/>
            </a:pPr>
            <a:r>
              <a:rPr lang="en-GB" sz="2200" dirty="0">
                <a:latin typeface="Comic Sans MS" pitchFamily="66" charset="0"/>
              </a:rPr>
              <a:t>-Receives signals from lateral reticular formation </a:t>
            </a:r>
          </a:p>
          <a:p>
            <a:pPr marL="448056" lvl="1" indent="0">
              <a:buNone/>
              <a:defRPr/>
            </a:pPr>
            <a:r>
              <a:rPr lang="en-GB" sz="2200" dirty="0">
                <a:latin typeface="Comic Sans MS" pitchFamily="66" charset="0"/>
              </a:rPr>
              <a:t>-Nucleus </a:t>
            </a:r>
            <a:r>
              <a:rPr lang="en-GB" sz="2200" dirty="0" err="1">
                <a:latin typeface="Comic Sans MS" pitchFamily="66" charset="0"/>
              </a:rPr>
              <a:t>ceruleus</a:t>
            </a:r>
            <a:r>
              <a:rPr lang="en-GB" sz="2200" dirty="0">
                <a:latin typeface="Comic Sans MS" pitchFamily="66" charset="0"/>
              </a:rPr>
              <a:t> which located bilaterally and posteriorly at junction between pons and mid brain ,contains noradrenergic neurones and projects onto the cerebral cortex.</a:t>
            </a:r>
          </a:p>
          <a:p>
            <a:pPr marL="448056" lvl="1" indent="0">
              <a:buNone/>
              <a:defRPr/>
            </a:pPr>
            <a:r>
              <a:rPr lang="en-GB" sz="2200" dirty="0">
                <a:latin typeface="Comic Sans MS" pitchFamily="66" charset="0"/>
              </a:rPr>
              <a:t>-Ventral tegmental nucleus contains dopaminergic neurones that project directly onto the cortex.</a:t>
            </a:r>
          </a:p>
          <a:p>
            <a:pPr marL="448056" lvl="1" indent="0">
              <a:buNone/>
              <a:defRPr/>
            </a:pPr>
            <a:r>
              <a:rPr lang="en-GB" sz="2200" dirty="0">
                <a:latin typeface="Comic Sans MS" pitchFamily="66" charset="0"/>
              </a:rPr>
              <a:t>-Acetyl choline secreted by cholinergic </a:t>
            </a:r>
            <a:r>
              <a:rPr lang="en-GB" sz="2200" dirty="0" err="1">
                <a:latin typeface="Comic Sans MS" pitchFamily="66" charset="0"/>
              </a:rPr>
              <a:t>gigantocellular</a:t>
            </a:r>
            <a:r>
              <a:rPr lang="en-GB" sz="2200" dirty="0">
                <a:latin typeface="Comic Sans MS" pitchFamily="66" charset="0"/>
              </a:rPr>
              <a:t> neurones project onto the thalamus</a:t>
            </a:r>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219200"/>
            <a:ext cx="32766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52549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704850"/>
            <a:ext cx="8229600" cy="666750"/>
          </a:xfrm>
          <a:solidFill>
            <a:schemeClr val="accent1">
              <a:lumMod val="20000"/>
              <a:lumOff val="80000"/>
            </a:schemeClr>
          </a:solidFill>
        </p:spPr>
        <p:txBody>
          <a:bodyPr/>
          <a:lstStyle/>
          <a:p>
            <a:pPr eaLnBrk="1" hangingPunct="1"/>
            <a:r>
              <a:rPr lang="en-GB" sz="2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Raphe nuclei (Median RF)</a:t>
            </a:r>
            <a:endParaRPr lang="en-US" sz="2000"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3315" name="Content Placeholder 2"/>
          <p:cNvSpPr>
            <a:spLocks noGrp="1"/>
          </p:cNvSpPr>
          <p:nvPr>
            <p:ph idx="1"/>
          </p:nvPr>
        </p:nvSpPr>
        <p:spPr>
          <a:xfrm>
            <a:off x="0" y="1600200"/>
            <a:ext cx="4876800" cy="4389437"/>
          </a:xfrm>
        </p:spPr>
        <p:txBody>
          <a:bodyPr>
            <a:normAutofit/>
          </a:bodyPr>
          <a:lstStyle/>
          <a:p>
            <a:pPr marL="448056" lvl="1" indent="0" eaLnBrk="1" fontAlgn="auto" hangingPunct="1">
              <a:spcAft>
                <a:spcPts val="0"/>
              </a:spcAft>
              <a:buNone/>
              <a:defRPr/>
            </a:pPr>
            <a:r>
              <a:rPr lang="en-GB" dirty="0">
                <a:latin typeface="Comic Sans MS" pitchFamily="66" charset="0"/>
              </a:rPr>
              <a:t>In the midline of the reticular formation</a:t>
            </a:r>
            <a:endParaRPr lang="en-US" dirty="0">
              <a:latin typeface="Comic Sans MS" pitchFamily="66" charset="0"/>
            </a:endParaRPr>
          </a:p>
          <a:p>
            <a:pPr marL="448056" lvl="1" indent="0" eaLnBrk="1" fontAlgn="auto" hangingPunct="1">
              <a:spcAft>
                <a:spcPts val="0"/>
              </a:spcAft>
              <a:buNone/>
              <a:defRPr/>
            </a:pPr>
            <a:endParaRPr lang="en-GB" dirty="0">
              <a:latin typeface="Comic Sans MS" pitchFamily="66" charset="0"/>
            </a:endParaRPr>
          </a:p>
          <a:p>
            <a:pPr marL="448056" lvl="1" indent="0" eaLnBrk="1" fontAlgn="auto" hangingPunct="1">
              <a:spcAft>
                <a:spcPts val="0"/>
              </a:spcAft>
              <a:buNone/>
              <a:defRPr/>
            </a:pPr>
            <a:r>
              <a:rPr lang="en-GB" dirty="0">
                <a:latin typeface="Comic Sans MS" pitchFamily="66" charset="0"/>
              </a:rPr>
              <a:t>Contain </a:t>
            </a:r>
            <a:r>
              <a:rPr lang="en-GB" b="1" dirty="0">
                <a:latin typeface="Comic Sans MS" pitchFamily="66" charset="0"/>
              </a:rPr>
              <a:t>serotonergic projections </a:t>
            </a:r>
            <a:r>
              <a:rPr lang="en-GB" dirty="0">
                <a:latin typeface="Comic Sans MS" pitchFamily="66" charset="0"/>
              </a:rPr>
              <a:t>to the brain and spinal cord.</a:t>
            </a:r>
            <a:endParaRPr lang="en-US" dirty="0">
              <a:latin typeface="Comic Sans MS" pitchFamily="66" charset="0"/>
            </a:endParaRPr>
          </a:p>
        </p:txBody>
      </p:sp>
      <p:pic>
        <p:nvPicPr>
          <p:cNvPr id="15364" name="Picture 2"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4188" y="1828800"/>
            <a:ext cx="3074987"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1805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latin typeface="Comic Sans MS" pitchFamily="66" charset="0"/>
            </a:endParaRPr>
          </a:p>
        </p:txBody>
      </p:sp>
      <p:sp>
        <p:nvSpPr>
          <p:cNvPr id="3" name="Content Placeholder 2"/>
          <p:cNvSpPr>
            <a:spLocks noGrp="1"/>
          </p:cNvSpPr>
          <p:nvPr>
            <p:ph idx="1"/>
          </p:nvPr>
        </p:nvSpPr>
        <p:spPr/>
        <p:txBody>
          <a:bodyPr/>
          <a:lstStyle/>
          <a:p>
            <a:endParaRPr lang="en-US"/>
          </a:p>
        </p:txBody>
      </p:sp>
      <p:pic>
        <p:nvPicPr>
          <p:cNvPr id="4" name="Picture 2" descr="C:\Users\User\Desktop\CNSblock lectures\consciousnes\R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
            <a:ext cx="8001000" cy="609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8247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457200"/>
            <a:ext cx="8229600" cy="762000"/>
          </a:xfrm>
          <a:solidFill>
            <a:schemeClr val="accent1">
              <a:lumMod val="20000"/>
              <a:lumOff val="80000"/>
            </a:schemeClr>
          </a:solidFill>
        </p:spPr>
        <p:txBody>
          <a:bodyPr>
            <a:normAutofit fontScale="90000"/>
          </a:bodyPr>
          <a:lstStyle/>
          <a:p>
            <a:pPr eaLnBrk="1" hangingPunct="1"/>
            <a:r>
              <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Functions of reticular formation</a:t>
            </a:r>
            <a:endParaRPr lang="en-US" sz="4400" dirty="0">
              <a:solidFill>
                <a:srgbClr val="C00000"/>
              </a:solidFill>
              <a:effectLst>
                <a:outerShdw blurRad="38100" dist="38100" dir="2700000" algn="tl">
                  <a:srgbClr val="000000">
                    <a:alpha val="43137"/>
                  </a:srgbClr>
                </a:outerShdw>
              </a:effectLst>
              <a:latin typeface="Comic Sans MS" pitchFamily="66" charset="0"/>
            </a:endParaRPr>
          </a:p>
        </p:txBody>
      </p:sp>
      <p:sp>
        <p:nvSpPr>
          <p:cNvPr id="14339" name="Content Placeholder 2"/>
          <p:cNvSpPr>
            <a:spLocks noGrp="1"/>
          </p:cNvSpPr>
          <p:nvPr>
            <p:ph idx="1"/>
          </p:nvPr>
        </p:nvSpPr>
        <p:spPr>
          <a:xfrm>
            <a:off x="0" y="1752600"/>
            <a:ext cx="8991600" cy="4343400"/>
          </a:xfrm>
        </p:spPr>
        <p:txBody>
          <a:bodyPr>
            <a:normAutofit fontScale="92500" lnSpcReduction="20000"/>
          </a:bodyPr>
          <a:lstStyle/>
          <a:p>
            <a:pPr marL="420624" indent="-384048" eaLnBrk="1" fontAlgn="auto" hangingPunct="1">
              <a:spcAft>
                <a:spcPts val="0"/>
              </a:spcAft>
              <a:buFont typeface="Arial" pitchFamily="34" charset="0"/>
              <a:buChar char="•"/>
              <a:defRPr/>
            </a:pPr>
            <a:r>
              <a:rPr lang="en-US" sz="2800" b="1" dirty="0">
                <a:latin typeface="Comic Sans MS" pitchFamily="66" charset="0"/>
              </a:rPr>
              <a:t>1. </a:t>
            </a:r>
            <a:r>
              <a:rPr lang="en-US" sz="2400" b="1" dirty="0">
                <a:solidFill>
                  <a:srgbClr val="FF0000"/>
                </a:solidFill>
                <a:latin typeface="Comic Sans MS" pitchFamily="66" charset="0"/>
              </a:rPr>
              <a:t>Somatic motor control </a:t>
            </a:r>
            <a:r>
              <a:rPr lang="en-US" sz="2400" b="1" dirty="0">
                <a:latin typeface="Comic Sans MS" pitchFamily="66" charset="0"/>
              </a:rPr>
              <a:t>(</a:t>
            </a:r>
            <a:r>
              <a:rPr lang="en-US" sz="2400" b="1" dirty="0" err="1">
                <a:latin typeface="Comic Sans MS" pitchFamily="66" charset="0"/>
              </a:rPr>
              <a:t>Reticulospinal</a:t>
            </a:r>
            <a:r>
              <a:rPr lang="en-US" sz="2400" b="1" dirty="0">
                <a:latin typeface="Comic Sans MS" pitchFamily="66" charset="0"/>
              </a:rPr>
              <a:t> tracts)</a:t>
            </a:r>
          </a:p>
          <a:p>
            <a:pPr marL="420624" indent="-384048" eaLnBrk="1" fontAlgn="auto" hangingPunct="1">
              <a:spcAft>
                <a:spcPts val="0"/>
              </a:spcAft>
              <a:buFont typeface="Arial" pitchFamily="34" charset="0"/>
              <a:buChar char="•"/>
              <a:defRPr/>
            </a:pPr>
            <a:endParaRPr lang="en-US" sz="2400" b="1" dirty="0">
              <a:latin typeface="Comic Sans MS" pitchFamily="66" charset="0"/>
            </a:endParaRPr>
          </a:p>
          <a:p>
            <a:pPr marL="420624" indent="-384048" eaLnBrk="1" fontAlgn="auto" hangingPunct="1">
              <a:spcAft>
                <a:spcPts val="0"/>
              </a:spcAft>
              <a:buFont typeface="Arial" pitchFamily="34" charset="0"/>
              <a:buChar char="•"/>
              <a:defRPr/>
            </a:pPr>
            <a:r>
              <a:rPr lang="en-US" sz="2400" b="1" dirty="0">
                <a:latin typeface="Comic Sans MS" pitchFamily="66" charset="0"/>
              </a:rPr>
              <a:t>2. </a:t>
            </a:r>
            <a:r>
              <a:rPr lang="en-US" sz="2400" b="1" dirty="0">
                <a:solidFill>
                  <a:srgbClr val="FF0000"/>
                </a:solidFill>
                <a:latin typeface="Comic Sans MS" pitchFamily="66" charset="0"/>
              </a:rPr>
              <a:t>Cardiovascular control </a:t>
            </a:r>
            <a:endParaRPr lang="en-US" sz="2400" b="1" dirty="0">
              <a:latin typeface="Comic Sans MS" pitchFamily="66" charset="0"/>
            </a:endParaRPr>
          </a:p>
          <a:p>
            <a:pPr marL="786384" lvl="1" indent="-384048">
              <a:buFont typeface="Arial" pitchFamily="34" charset="0"/>
              <a:buChar char="•"/>
              <a:defRPr/>
            </a:pPr>
            <a:r>
              <a:rPr lang="en-US" sz="2200" b="1" dirty="0">
                <a:latin typeface="Comic Sans MS" pitchFamily="66" charset="0"/>
              </a:rPr>
              <a:t>Through  cardiac and vasomotor centers of the medulla oblongata</a:t>
            </a:r>
          </a:p>
          <a:p>
            <a:pPr marL="420624" indent="-384048" eaLnBrk="1" fontAlgn="auto" hangingPunct="1">
              <a:spcAft>
                <a:spcPts val="0"/>
              </a:spcAft>
              <a:buFont typeface="Arial" pitchFamily="34" charset="0"/>
              <a:buChar char="•"/>
              <a:defRPr/>
            </a:pPr>
            <a:endParaRPr lang="en-US" sz="2400" b="1" dirty="0">
              <a:latin typeface="Comic Sans MS" pitchFamily="66" charset="0"/>
            </a:endParaRPr>
          </a:p>
          <a:p>
            <a:pPr marL="420624" indent="-384048" eaLnBrk="1" fontAlgn="auto" hangingPunct="1">
              <a:spcAft>
                <a:spcPts val="0"/>
              </a:spcAft>
              <a:buFont typeface="Arial" pitchFamily="34" charset="0"/>
              <a:buChar char="•"/>
              <a:defRPr/>
            </a:pPr>
            <a:r>
              <a:rPr lang="en-US" sz="2400" b="1" dirty="0">
                <a:latin typeface="Comic Sans MS" pitchFamily="66" charset="0"/>
              </a:rPr>
              <a:t>3. </a:t>
            </a:r>
            <a:r>
              <a:rPr lang="en-US" sz="2400" b="1" dirty="0">
                <a:solidFill>
                  <a:srgbClr val="FF0000"/>
                </a:solidFill>
                <a:latin typeface="Comic Sans MS" pitchFamily="66" charset="0"/>
              </a:rPr>
              <a:t>Pain modulation </a:t>
            </a:r>
            <a:endParaRPr lang="en-US" sz="2400" b="1" dirty="0">
              <a:solidFill>
                <a:schemeClr val="accent1">
                  <a:lumMod val="60000"/>
                  <a:lumOff val="40000"/>
                </a:schemeClr>
              </a:solidFill>
              <a:latin typeface="Comic Sans MS" pitchFamily="66" charset="0"/>
            </a:endParaRPr>
          </a:p>
          <a:p>
            <a:pPr marL="420624" indent="-384048">
              <a:buFont typeface="Arial" pitchFamily="34" charset="0"/>
              <a:buChar char="•"/>
              <a:defRPr/>
            </a:pPr>
            <a:r>
              <a:rPr lang="en-US" sz="2400" b="1" dirty="0">
                <a:latin typeface="Comic Sans MS" pitchFamily="66" charset="0"/>
              </a:rPr>
              <a:t>Pain signals from the lower body </a:t>
            </a:r>
            <a:r>
              <a:rPr lang="en-US" sz="3300" b="1" dirty="0">
                <a:latin typeface="Comic Sans MS" pitchFamily="66" charset="0"/>
                <a:cs typeface="Arabic Typesetting"/>
              </a:rPr>
              <a:t>&gt;&gt; &gt;&gt;</a:t>
            </a:r>
            <a:r>
              <a:rPr lang="en-US" sz="2400" b="1" dirty="0">
                <a:latin typeface="Comic Sans MS" pitchFamily="66" charset="0"/>
              </a:rPr>
              <a:t> RF </a:t>
            </a:r>
            <a:r>
              <a:rPr lang="en-US" sz="2400" b="1" dirty="0">
                <a:latin typeface="Comic Sans MS" pitchFamily="66" charset="0"/>
                <a:cs typeface="Arabic Typesetting"/>
              </a:rPr>
              <a:t>&gt;&gt; &gt;&gt; </a:t>
            </a:r>
            <a:r>
              <a:rPr lang="en-US" sz="2400" b="1" dirty="0">
                <a:latin typeface="Comic Sans MS" pitchFamily="66" charset="0"/>
              </a:rPr>
              <a:t>cerebral cortex</a:t>
            </a:r>
          </a:p>
          <a:p>
            <a:pPr marL="420624" indent="-384048">
              <a:buFont typeface="Arial" pitchFamily="34" charset="0"/>
              <a:buChar char="•"/>
              <a:defRPr/>
            </a:pPr>
            <a:r>
              <a:rPr lang="en-US" sz="2400" b="1" dirty="0">
                <a:latin typeface="Comic Sans MS" pitchFamily="66" charset="0"/>
              </a:rPr>
              <a:t>RF is origin of the descending analgesic pathways</a:t>
            </a:r>
          </a:p>
          <a:p>
            <a:pPr marL="420624" indent="-384048">
              <a:buFont typeface="Arial" pitchFamily="34" charset="0"/>
              <a:buChar char="•"/>
              <a:defRPr/>
            </a:pPr>
            <a:r>
              <a:rPr lang="en-US" sz="2400" b="1" dirty="0">
                <a:latin typeface="Comic Sans MS" pitchFamily="66" charset="0"/>
              </a:rPr>
              <a:t>(act on the spinal cord to block the transmission of some pain signals to the brain)</a:t>
            </a:r>
          </a:p>
          <a:p>
            <a:pPr marL="420624" indent="-384048" eaLnBrk="1" fontAlgn="auto" hangingPunct="1">
              <a:spcAft>
                <a:spcPts val="0"/>
              </a:spcAft>
              <a:buFont typeface="Wingdings 2" pitchFamily="18" charset="2"/>
              <a:buNone/>
              <a:defRPr/>
            </a:pPr>
            <a:endParaRPr lang="en-US" sz="2800" dirty="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3761031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a:bodyPr>
          <a:lstStyle/>
          <a:p>
            <a:r>
              <a:rPr lang="en-US" sz="3600" i="1" dirty="0">
                <a:solidFill>
                  <a:srgbClr val="FF0000"/>
                </a:solidFill>
              </a:rPr>
              <a:t>Functions of reticular formation, </a:t>
            </a:r>
            <a:r>
              <a:rPr lang="en-US" sz="3600" i="1" dirty="0" err="1">
                <a:solidFill>
                  <a:srgbClr val="FF0000"/>
                </a:solidFill>
              </a:rPr>
              <a:t>cont</a:t>
            </a:r>
            <a:r>
              <a:rPr lang="en-US" sz="3600" i="1" dirty="0">
                <a:solidFill>
                  <a:srgbClr val="FF0000"/>
                </a:solidFill>
              </a:rPr>
              <a:t>…</a:t>
            </a:r>
          </a:p>
        </p:txBody>
      </p:sp>
      <p:sp>
        <p:nvSpPr>
          <p:cNvPr id="3" name="Content Placeholder 2"/>
          <p:cNvSpPr>
            <a:spLocks noGrp="1"/>
          </p:cNvSpPr>
          <p:nvPr>
            <p:ph idx="1"/>
          </p:nvPr>
        </p:nvSpPr>
        <p:spPr/>
        <p:txBody>
          <a:bodyPr>
            <a:normAutofit fontScale="77500" lnSpcReduction="20000"/>
          </a:bodyPr>
          <a:lstStyle/>
          <a:p>
            <a:r>
              <a:rPr lang="en-US" dirty="0">
                <a:latin typeface="Comic Sans MS" pitchFamily="66" charset="0"/>
              </a:rPr>
              <a:t>4. Sleep and consciousness - The reticular formation has projections to the thalamus and cerebral cortex . It plays a central role in states of consciousness like alertness and sleep. Injury to the reticular formation can result in irreversible coma.</a:t>
            </a:r>
          </a:p>
          <a:p>
            <a:endParaRPr lang="en-US" dirty="0">
              <a:latin typeface="Comic Sans MS" pitchFamily="66" charset="0"/>
            </a:endParaRPr>
          </a:p>
          <a:p>
            <a:r>
              <a:rPr lang="en-US" dirty="0">
                <a:latin typeface="Comic Sans MS" pitchFamily="66" charset="0"/>
              </a:rPr>
              <a:t>5. Habituation - This is a process in which the brain learns to ignore repetitive, meaningless stimuli while remaining sensitive to others. A good example of this is when a person can sleep through loud traffic in a large city, but is awakened promptly due to the sound of an alarm .</a:t>
            </a:r>
          </a:p>
          <a:p>
            <a:endParaRPr lang="en-US" dirty="0"/>
          </a:p>
        </p:txBody>
      </p:sp>
    </p:spTree>
    <p:extLst>
      <p:ext uri="{BB962C8B-B14F-4D97-AF65-F5344CB8AC3E}">
        <p14:creationId xmlns:p14="http://schemas.microsoft.com/office/powerpoint/2010/main" val="418427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52400" y="400050"/>
            <a:ext cx="8229600" cy="819150"/>
          </a:xfrm>
          <a:solidFill>
            <a:schemeClr val="accent1">
              <a:lumMod val="20000"/>
              <a:lumOff val="80000"/>
            </a:schemeClr>
          </a:solidFill>
        </p:spPr>
        <p:txBody>
          <a:bodyPr/>
          <a:lstStyle/>
          <a:p>
            <a:pPr algn="ctr" eaLnBrk="1" hangingPunct="1"/>
            <a:r>
              <a:rPr lang="en-US" b="1" dirty="0">
                <a:solidFill>
                  <a:srgbClr val="FF0000"/>
                </a:solidFill>
                <a:latin typeface="Arial" panose="020B0604020202020204" pitchFamily="34" charset="0"/>
                <a:cs typeface="Arial" panose="020B0604020202020204" pitchFamily="34" charset="0"/>
              </a:rPr>
              <a:t>Thalamus</a:t>
            </a:r>
          </a:p>
        </p:txBody>
      </p:sp>
      <p:sp>
        <p:nvSpPr>
          <p:cNvPr id="3" name="Content Placeholder 2"/>
          <p:cNvSpPr>
            <a:spLocks noGrp="1"/>
          </p:cNvSpPr>
          <p:nvPr>
            <p:ph idx="1"/>
          </p:nvPr>
        </p:nvSpPr>
        <p:spPr>
          <a:xfrm>
            <a:off x="152400" y="1371600"/>
            <a:ext cx="8229600" cy="4648200"/>
          </a:xfrm>
        </p:spPr>
        <p:txBody>
          <a:bodyPr>
            <a:normAutofit/>
          </a:bodyPr>
          <a:lstStyle/>
          <a:p>
            <a:pPr marL="420624" indent="-384048" eaLnBrk="1" fontAlgn="auto" hangingPunct="1">
              <a:spcAft>
                <a:spcPts val="0"/>
              </a:spcAft>
              <a:buFont typeface="Wingdings 2" pitchFamily="18" charset="2"/>
              <a:buNone/>
              <a:defRPr/>
            </a:pPr>
            <a:r>
              <a:rPr lang="en-US" sz="2200" b="1" dirty="0">
                <a:latin typeface="Comic Sans MS" pitchFamily="66" charset="0"/>
              </a:rPr>
              <a:t>   </a:t>
            </a:r>
            <a:r>
              <a:rPr lang="en-GB" sz="2200" b="1" dirty="0">
                <a:latin typeface="Comic Sans MS" pitchFamily="66" charset="0"/>
              </a:rPr>
              <a:t>Located in the mid-part of the diencephalon </a:t>
            </a:r>
          </a:p>
          <a:p>
            <a:pPr marL="420624" indent="-384048" eaLnBrk="1" fontAlgn="auto" hangingPunct="1">
              <a:spcAft>
                <a:spcPts val="0"/>
              </a:spcAft>
              <a:buFont typeface="Wingdings 2" pitchFamily="18" charset="2"/>
              <a:buNone/>
              <a:defRPr/>
            </a:pPr>
            <a:endParaRPr lang="en-GB" sz="2200" b="1" dirty="0">
              <a:latin typeface="Comic Sans MS" pitchFamily="66" charset="0"/>
            </a:endParaRPr>
          </a:p>
          <a:p>
            <a:pPr marL="420624" indent="-384048">
              <a:buClr>
                <a:srgbClr val="FF0000"/>
              </a:buClr>
              <a:buFont typeface="Wingdings" panose="05000000000000000000" pitchFamily="2" charset="2"/>
              <a:buChar char="§"/>
              <a:defRPr/>
            </a:pPr>
            <a:r>
              <a:rPr lang="en-US" sz="2200" b="1" dirty="0">
                <a:latin typeface="Comic Sans MS" pitchFamily="66" charset="0"/>
              </a:rPr>
              <a:t>Almost every area of the cerebral cortex connects with its own highly specific area in the thalamus . </a:t>
            </a:r>
          </a:p>
          <a:p>
            <a:pPr marL="420624" indent="-384048">
              <a:buClr>
                <a:srgbClr val="FF0000"/>
              </a:buClr>
              <a:buFont typeface="Wingdings" panose="05000000000000000000" pitchFamily="2" charset="2"/>
              <a:buChar char="§"/>
              <a:defRPr/>
            </a:pPr>
            <a:r>
              <a:rPr lang="en-US" sz="2200" b="1" dirty="0">
                <a:latin typeface="Comic Sans MS" pitchFamily="66" charset="0"/>
              </a:rPr>
              <a:t>These functional segments are called </a:t>
            </a:r>
            <a:r>
              <a:rPr lang="en-US" sz="2200" b="1" dirty="0" err="1">
                <a:latin typeface="Comic Sans MS" pitchFamily="66" charset="0"/>
              </a:rPr>
              <a:t>Thalamocortical</a:t>
            </a:r>
            <a:r>
              <a:rPr lang="en-US" sz="2200" b="1" dirty="0">
                <a:latin typeface="Comic Sans MS" pitchFamily="66" charset="0"/>
              </a:rPr>
              <a:t> Sectors</a:t>
            </a:r>
          </a:p>
          <a:p>
            <a:pPr marL="420624" indent="-384048">
              <a:buClr>
                <a:srgbClr val="FF0000"/>
              </a:buClr>
              <a:buFont typeface="Wingdings" panose="05000000000000000000" pitchFamily="2" charset="2"/>
              <a:buChar char="§"/>
              <a:defRPr/>
            </a:pPr>
            <a:r>
              <a:rPr lang="en-US" sz="2200" b="1" dirty="0">
                <a:latin typeface="Comic Sans MS" pitchFamily="66" charset="0"/>
              </a:rPr>
              <a:t>They are made of </a:t>
            </a:r>
          </a:p>
          <a:p>
            <a:pPr marL="820674" lvl="1" indent="-384048">
              <a:buClr>
                <a:srgbClr val="FF0000"/>
              </a:buClr>
              <a:buFont typeface="Wingdings" panose="05000000000000000000" pitchFamily="2" charset="2"/>
              <a:buChar char="§"/>
              <a:defRPr/>
            </a:pPr>
            <a:r>
              <a:rPr lang="en-US" sz="1800" b="1" dirty="0" err="1">
                <a:latin typeface="Comic Sans MS" pitchFamily="66" charset="0"/>
              </a:rPr>
              <a:t>Thalamo</a:t>
            </a:r>
            <a:r>
              <a:rPr lang="en-US" sz="1800" b="1" dirty="0">
                <a:latin typeface="Comic Sans MS" pitchFamily="66" charset="0"/>
              </a:rPr>
              <a:t>-cortical (TC)  fibers </a:t>
            </a:r>
          </a:p>
          <a:p>
            <a:pPr marL="820674" lvl="1" indent="-384048">
              <a:buClr>
                <a:srgbClr val="FF0000"/>
              </a:buClr>
              <a:buFont typeface="Wingdings" panose="05000000000000000000" pitchFamily="2" charset="2"/>
              <a:buChar char="§"/>
              <a:defRPr/>
            </a:pPr>
            <a:r>
              <a:rPr lang="en-US" sz="1800" b="1" dirty="0" err="1">
                <a:latin typeface="Comic Sans MS" pitchFamily="66" charset="0"/>
              </a:rPr>
              <a:t>Cortico</a:t>
            </a:r>
            <a:r>
              <a:rPr lang="en-US" sz="1800" b="1" dirty="0">
                <a:latin typeface="Comic Sans MS" pitchFamily="66" charset="0"/>
              </a:rPr>
              <a:t>-thalamic ( CT) fibers . </a:t>
            </a:r>
          </a:p>
          <a:p>
            <a:pPr marL="420624" indent="-384048">
              <a:buClr>
                <a:srgbClr val="FF0000"/>
              </a:buClr>
              <a:buFont typeface="Wingdings" panose="05000000000000000000" pitchFamily="2" charset="2"/>
              <a:buChar char="§"/>
              <a:defRPr/>
            </a:pPr>
            <a:r>
              <a:rPr lang="en-US" sz="2200" b="1" dirty="0">
                <a:latin typeface="Comic Sans MS" pitchFamily="66" charset="0"/>
              </a:rPr>
              <a:t>These neural circuits between the thalamus &amp; cortex are essential for determining the level of consciousness .</a:t>
            </a:r>
          </a:p>
        </p:txBody>
      </p:sp>
    </p:spTree>
    <p:extLst>
      <p:ext uri="{BB962C8B-B14F-4D97-AF65-F5344CB8AC3E}">
        <p14:creationId xmlns:p14="http://schemas.microsoft.com/office/powerpoint/2010/main" val="3359907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a:solidFill>
            <a:schemeClr val="accent1">
              <a:lumMod val="20000"/>
              <a:lumOff val="80000"/>
            </a:schemeClr>
          </a:solidFill>
        </p:spPr>
        <p:txBody>
          <a:bodyPr/>
          <a:lstStyle/>
          <a:p>
            <a:pPr algn="ctr"/>
            <a:r>
              <a:rPr lang="en-US" b="1" dirty="0">
                <a:solidFill>
                  <a:srgbClr val="FF0000"/>
                </a:solidFill>
                <a:latin typeface="Arial" panose="020B0604020202020204" pitchFamily="34" charset="0"/>
                <a:cs typeface="Arial" panose="020B0604020202020204" pitchFamily="34" charset="0"/>
              </a:rPr>
              <a:t>Hypothalamus</a:t>
            </a:r>
            <a:r>
              <a:rPr lang="en-US" b="1" dirty="0">
                <a:solidFill>
                  <a:srgbClr val="C00000"/>
                </a:solidFill>
                <a:latin typeface="Comic Sans MS" pitchFamily="66" charset="0"/>
              </a:rPr>
              <a:t> </a:t>
            </a:r>
          </a:p>
        </p:txBody>
      </p:sp>
      <p:pic>
        <p:nvPicPr>
          <p:cNvPr id="4" name="Picture 2" descr="C:\Users\User\Desktop\CNSblock lectures\consciousnes\histaminecon.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00600" y="1600200"/>
            <a:ext cx="4343400" cy="4648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4294967295"/>
          </p:nvPr>
        </p:nvSpPr>
        <p:spPr>
          <a:xfrm>
            <a:off x="0" y="1828800"/>
            <a:ext cx="4572000" cy="3962400"/>
          </a:xfrm>
        </p:spPr>
        <p:txBody>
          <a:bodyPr>
            <a:normAutofit/>
          </a:bodyPr>
          <a:lstStyle/>
          <a:p>
            <a:pPr rtl="0" eaLnBrk="1" fontAlgn="auto" latinLnBrk="0" hangingPunct="1"/>
            <a:r>
              <a:rPr kumimoji="0" lang="en-GB" sz="2400" b="1" kern="1200" dirty="0" err="1">
                <a:effectLst/>
                <a:latin typeface="Comic Sans MS" pitchFamily="66" charset="0"/>
              </a:rPr>
              <a:t>Tuberomammillary</a:t>
            </a:r>
            <a:r>
              <a:rPr kumimoji="0" lang="en-GB" sz="2400" b="1" kern="1200" dirty="0">
                <a:effectLst/>
                <a:latin typeface="Comic Sans MS" pitchFamily="66" charset="0"/>
              </a:rPr>
              <a:t> nucleus in the hypothalamus which consists of histaminergic neurons projects to the cortex and is involved in maintaining the awake state</a:t>
            </a:r>
            <a:endParaRPr lang="en-US" sz="2400" dirty="0">
              <a:effectLst/>
              <a:latin typeface="Comic Sans MS" pitchFamily="66" charset="0"/>
            </a:endParaRPr>
          </a:p>
        </p:txBody>
      </p:sp>
    </p:spTree>
    <p:extLst>
      <p:ext uri="{BB962C8B-B14F-4D97-AF65-F5344CB8AC3E}">
        <p14:creationId xmlns:p14="http://schemas.microsoft.com/office/powerpoint/2010/main" val="1579505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Consciousness</a:t>
            </a:r>
          </a:p>
        </p:txBody>
      </p:sp>
      <p:sp>
        <p:nvSpPr>
          <p:cNvPr id="3" name="Content Placeholder 2"/>
          <p:cNvSpPr>
            <a:spLocks noGrp="1"/>
          </p:cNvSpPr>
          <p:nvPr>
            <p:ph idx="1"/>
          </p:nvPr>
        </p:nvSpPr>
        <p:spPr/>
        <p:txBody>
          <a:bodyPr/>
          <a:lstStyle/>
          <a:p>
            <a:pPr rtl="0" eaLnBrk="1" fontAlgn="auto" hangingPunct="1"/>
            <a:r>
              <a:rPr kumimoji="0" lang="en-US" sz="2600" b="1" kern="1200" dirty="0">
                <a:effectLst/>
                <a:latin typeface="Comic Sans MS" pitchFamily="66" charset="0"/>
              </a:rPr>
              <a:t>Is the brain state in which a person is  being aware of the self and surroundings</a:t>
            </a:r>
            <a:endParaRPr lang="en-US" sz="2600" b="1" dirty="0">
              <a:effectLst/>
              <a:latin typeface="Comic Sans MS" pitchFamily="66" charset="0"/>
            </a:endParaRPr>
          </a:p>
          <a:p>
            <a:pPr rtl="0" eaLnBrk="1" fontAlgn="auto" hangingPunct="1"/>
            <a:r>
              <a:rPr kumimoji="0" lang="en-US" sz="2600" b="1" kern="1200" dirty="0">
                <a:effectLst/>
                <a:latin typeface="Comic Sans MS" pitchFamily="66" charset="0"/>
              </a:rPr>
              <a:t>It is a product of electrical activity of the brain</a:t>
            </a:r>
            <a:endParaRPr lang="en-US" b="1" dirty="0">
              <a:effectLst/>
              <a:latin typeface="Comic Sans MS" pitchFamily="66" charset="0"/>
            </a:endParaRPr>
          </a:p>
          <a:p>
            <a:pPr rtl="0" eaLnBrk="1" fontAlgn="auto" hangingPunct="1"/>
            <a:r>
              <a:rPr kumimoji="0" lang="en-US" sz="2600" b="1" i="1" kern="1200" dirty="0">
                <a:effectLst/>
                <a:latin typeface="Comic Sans MS" pitchFamily="66" charset="0"/>
                <a:ea typeface="+mn-ea"/>
                <a:cs typeface="+mn-cs"/>
              </a:rPr>
              <a:t>(flat EEG =</a:t>
            </a:r>
            <a:r>
              <a:rPr kumimoji="0" lang="en-US" sz="2600" b="1" i="1" kern="1200" baseline="0" dirty="0">
                <a:effectLst/>
                <a:latin typeface="Comic Sans MS" pitchFamily="66" charset="0"/>
                <a:ea typeface="+mn-ea"/>
                <a:cs typeface="+mn-cs"/>
              </a:rPr>
              <a:t> un</a:t>
            </a:r>
            <a:r>
              <a:rPr kumimoji="0" lang="en-US" sz="2600" b="1" i="1" kern="1200" dirty="0">
                <a:effectLst/>
                <a:latin typeface="Comic Sans MS" pitchFamily="66" charset="0"/>
              </a:rPr>
              <a:t>conscious)</a:t>
            </a:r>
            <a:endParaRPr lang="en-US" b="1" dirty="0">
              <a:effectLst/>
              <a:latin typeface="Comic Sans MS" pitchFamily="66" charset="0"/>
            </a:endParaRPr>
          </a:p>
          <a:p>
            <a:endParaRPr lang="en-US" dirty="0"/>
          </a:p>
        </p:txBody>
      </p:sp>
    </p:spTree>
    <p:extLst>
      <p:ext uri="{BB962C8B-B14F-4D97-AF65-F5344CB8AC3E}">
        <p14:creationId xmlns:p14="http://schemas.microsoft.com/office/powerpoint/2010/main" val="902110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09600"/>
          </a:xfrm>
          <a:solidFill>
            <a:schemeClr val="accent1">
              <a:lumMod val="20000"/>
              <a:lumOff val="80000"/>
            </a:schemeClr>
          </a:solidFill>
        </p:spPr>
        <p:txBody>
          <a:bodyPr>
            <a:normAutofit fontScale="90000"/>
          </a:bodyPr>
          <a:lstStyle/>
          <a:p>
            <a:pPr eaLnBrk="1" fontAlgn="auto" hangingPunct="1">
              <a:spcAft>
                <a:spcPts val="0"/>
              </a:spcAft>
              <a:defRPr/>
            </a:pP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RAS</a:t>
            </a:r>
          </a:p>
        </p:txBody>
      </p:sp>
      <p:sp>
        <p:nvSpPr>
          <p:cNvPr id="3" name="Content Placeholder 2"/>
          <p:cNvSpPr>
            <a:spLocks noGrp="1"/>
          </p:cNvSpPr>
          <p:nvPr>
            <p:ph idx="1"/>
          </p:nvPr>
        </p:nvSpPr>
        <p:spPr>
          <a:xfrm>
            <a:off x="228600" y="1066800"/>
            <a:ext cx="5105400" cy="5105400"/>
          </a:xfrm>
        </p:spPr>
        <p:txBody>
          <a:bodyPr>
            <a:normAutofit/>
          </a:bodyPr>
          <a:lstStyle/>
          <a:p>
            <a:pPr marL="0" indent="0">
              <a:lnSpc>
                <a:spcPct val="90000"/>
              </a:lnSpc>
              <a:buNone/>
              <a:defRPr/>
            </a:pPr>
            <a:r>
              <a:rPr lang="en-US" sz="2800" b="1" dirty="0">
                <a:solidFill>
                  <a:schemeClr val="accent1">
                    <a:lumMod val="60000"/>
                    <a:lumOff val="40000"/>
                  </a:schemeClr>
                </a:solidFill>
                <a:latin typeface="Comic Sans MS" pitchFamily="66" charset="0"/>
                <a:cs typeface="Arial" charset="0"/>
                <a:sym typeface="Wingdings" pitchFamily="2" charset="2"/>
              </a:rPr>
              <a:t>-</a:t>
            </a:r>
            <a:r>
              <a:rPr lang="en-US" sz="2800" b="1" dirty="0">
                <a:latin typeface="Comic Sans MS" pitchFamily="66" charset="0"/>
                <a:cs typeface="Arial" charset="0"/>
                <a:sym typeface="Wingdings" pitchFamily="2" charset="2"/>
              </a:rPr>
              <a:t>Lesion in the mid-pons </a:t>
            </a:r>
            <a:r>
              <a:rPr lang="en-US" sz="2800" dirty="0">
                <a:latin typeface="Comic Sans MS" pitchFamily="66" charset="0"/>
                <a:sym typeface="Wingdings" pitchFamily="2" charset="2"/>
              </a:rPr>
              <a:t>&gt;</a:t>
            </a:r>
            <a:r>
              <a:rPr lang="en-US" sz="2800" dirty="0">
                <a:latin typeface="Comic Sans MS" pitchFamily="66" charset="0"/>
                <a:cs typeface="Arabic Typesetting"/>
                <a:sym typeface="Wingdings" pitchFamily="2" charset="2"/>
              </a:rPr>
              <a:t>&gt;&gt;&gt;&gt;&gt;&gt;</a:t>
            </a:r>
            <a:r>
              <a:rPr lang="en-US" sz="2800" b="1" dirty="0">
                <a:latin typeface="Comic Sans MS" pitchFamily="66" charset="0"/>
                <a:cs typeface="Arial" charset="0"/>
                <a:sym typeface="Wingdings" pitchFamily="2" charset="2"/>
              </a:rPr>
              <a:t>unconsciousness </a:t>
            </a:r>
          </a:p>
          <a:p>
            <a:pPr marL="0" indent="0" eaLnBrk="1" fontAlgn="auto" hangingPunct="1">
              <a:lnSpc>
                <a:spcPct val="90000"/>
              </a:lnSpc>
              <a:spcAft>
                <a:spcPts val="0"/>
              </a:spcAft>
              <a:buClr>
                <a:schemeClr val="accent3"/>
              </a:buClr>
              <a:buNone/>
              <a:defRPr/>
            </a:pPr>
            <a:r>
              <a:rPr lang="en-US" b="1" dirty="0">
                <a:latin typeface="Comic Sans MS" pitchFamily="66" charset="0"/>
                <a:cs typeface="Arial" charset="0"/>
                <a:sym typeface="Wingdings" pitchFamily="2" charset="2"/>
              </a:rPr>
              <a:t>-Pons (uppers &amp; middle) and midbrain are essential for wakefulness .</a:t>
            </a:r>
          </a:p>
          <a:p>
            <a:pPr marL="0" indent="0" eaLnBrk="1" fontAlgn="auto" hangingPunct="1">
              <a:lnSpc>
                <a:spcPct val="90000"/>
              </a:lnSpc>
              <a:spcAft>
                <a:spcPts val="0"/>
              </a:spcAft>
              <a:buClr>
                <a:schemeClr val="accent3"/>
              </a:buClr>
              <a:buNone/>
              <a:defRPr/>
            </a:pPr>
            <a:r>
              <a:rPr lang="en-US" sz="2800" b="1" dirty="0">
                <a:solidFill>
                  <a:schemeClr val="accent1">
                    <a:lumMod val="60000"/>
                    <a:lumOff val="40000"/>
                  </a:schemeClr>
                </a:solidFill>
                <a:latin typeface="Comic Sans MS" pitchFamily="66" charset="0"/>
                <a:cs typeface="Arial" charset="0"/>
                <a:sym typeface="Wingdings" pitchFamily="2" charset="2"/>
              </a:rPr>
              <a:t> </a:t>
            </a:r>
            <a:endParaRPr lang="en-US" sz="2800" b="1" i="0" u="none" dirty="0">
              <a:solidFill>
                <a:schemeClr val="accent1"/>
              </a:solidFill>
              <a:latin typeface="Comic Sans MS" pitchFamily="66" charset="0"/>
              <a:cs typeface="Arial" charset="0"/>
              <a:sym typeface="Wingdings" pitchFamily="2" charset="2"/>
            </a:endParaRPr>
          </a:p>
        </p:txBody>
      </p:sp>
      <p:sp>
        <p:nvSpPr>
          <p:cNvPr id="20484" name="TextBox 3"/>
          <p:cNvSpPr txBox="1">
            <a:spLocks noChangeArrowheads="1"/>
          </p:cNvSpPr>
          <p:nvPr/>
        </p:nvSpPr>
        <p:spPr bwMode="auto">
          <a:xfrm>
            <a:off x="5486400" y="2057400"/>
            <a:ext cx="304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pic>
        <p:nvPicPr>
          <p:cNvPr id="20485" name="Picture 4" descr="New 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029325"/>
            <a:ext cx="45529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Content Placeholder 3" descr="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
            <a:hlinkClick r:id="rId3" tooltip="&quot;Figure 6: The Brainstem Reticular Formation and the Conventional View of the Ascending Reticular Activating System. A: The brainstem is located between the spinal cord and the diencephalon. It encompasses the medulla oblongata, the pons, and the midbrain. Earlier histological studies indicated that the central and dorsal part of the brainstem extending from the lower medulla to the level of the upper midbrain had an appearance of a “reticulum”. Therefore, this region was labeled as the reticular formation.  B: According to the conventional view, the mesencephalic reticular formation (MRF) is the origin of the ascending reticular activating system that operates through the intralaminar nuclei of the thalamus (ILN) and activates widespread regions of the cortex. As described in the text, this view is incomplete for several reasons.&quot;"/>
          </p:cNvPr>
          <p:cNvPicPr>
            <a:picLocks/>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505200"/>
            <a:ext cx="25146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17405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381000" y="247650"/>
            <a:ext cx="8229600" cy="819150"/>
          </a:xfrm>
          <a:solidFill>
            <a:schemeClr val="accent1">
              <a:lumMod val="20000"/>
              <a:lumOff val="80000"/>
            </a:schemeClr>
          </a:solidFill>
        </p:spPr>
        <p:txBody>
          <a:bodyPr>
            <a:normAutofit fontScale="90000"/>
          </a:bodyPr>
          <a:lstStyle/>
          <a:p>
            <a:pPr eaLnBrk="1" hangingPunct="1"/>
            <a:r>
              <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Anatomical components of RAS</a:t>
            </a:r>
          </a:p>
        </p:txBody>
      </p:sp>
      <p:sp>
        <p:nvSpPr>
          <p:cNvPr id="3" name="Content Placeholder 2"/>
          <p:cNvSpPr>
            <a:spLocks noGrp="1"/>
          </p:cNvSpPr>
          <p:nvPr>
            <p:ph idx="1"/>
          </p:nvPr>
        </p:nvSpPr>
        <p:spPr>
          <a:xfrm>
            <a:off x="-76200" y="1066800"/>
            <a:ext cx="5791200" cy="6019800"/>
          </a:xfrm>
        </p:spPr>
        <p:txBody>
          <a:bodyPr rtlCol="0">
            <a:normAutofit lnSpcReduction="10000"/>
          </a:bodyPr>
          <a:lstStyle/>
          <a:p>
            <a:pPr marL="274320" indent="-274320" eaLnBrk="1" fontAlgn="auto" hangingPunct="1">
              <a:spcAft>
                <a:spcPts val="0"/>
              </a:spcAft>
              <a:buClr>
                <a:schemeClr val="accent3"/>
              </a:buClr>
              <a:buFont typeface="Arial" pitchFamily="34" charset="0"/>
              <a:buChar char="•"/>
              <a:defRPr/>
            </a:pPr>
            <a:r>
              <a:rPr lang="en-US" sz="3000" dirty="0">
                <a:latin typeface="Comic Sans MS" pitchFamily="66" charset="0"/>
              </a:rPr>
              <a:t>The RAS is composed of several neuronal circuits connecting the brainstem  to the cortex</a:t>
            </a:r>
          </a:p>
          <a:p>
            <a:pPr marL="274320" indent="-274320" eaLnBrk="1" fontAlgn="auto" hangingPunct="1">
              <a:spcAft>
                <a:spcPts val="0"/>
              </a:spcAft>
              <a:buClr>
                <a:schemeClr val="accent3"/>
              </a:buClr>
              <a:buFont typeface="Arial" pitchFamily="34" charset="0"/>
              <a:buChar char="•"/>
              <a:defRPr/>
            </a:pPr>
            <a:r>
              <a:rPr lang="en-US" sz="3000" dirty="0">
                <a:latin typeface="Comic Sans MS" pitchFamily="66" charset="0"/>
              </a:rPr>
              <a:t>Originate in the </a:t>
            </a:r>
            <a:r>
              <a:rPr lang="en-US" sz="3000" b="1" dirty="0">
                <a:latin typeface="Comic Sans MS" pitchFamily="66" charset="0"/>
              </a:rPr>
              <a:t>upper brainstem reticular core</a:t>
            </a:r>
            <a:r>
              <a:rPr lang="en-US" sz="3000" dirty="0">
                <a:latin typeface="Comic Sans MS" pitchFamily="66" charset="0"/>
              </a:rPr>
              <a:t> and project through synaptic relays in the </a:t>
            </a:r>
            <a:r>
              <a:rPr lang="en-US" sz="3000" b="1" dirty="0">
                <a:latin typeface="Comic Sans MS" pitchFamily="66" charset="0"/>
              </a:rPr>
              <a:t>thalamic nuclei </a:t>
            </a:r>
            <a:r>
              <a:rPr lang="en-US" sz="3000" dirty="0">
                <a:latin typeface="Comic Sans MS" pitchFamily="66" charset="0"/>
              </a:rPr>
              <a:t>to the </a:t>
            </a:r>
            <a:r>
              <a:rPr lang="en-US" sz="3000" b="1" dirty="0">
                <a:latin typeface="Comic Sans MS" pitchFamily="66" charset="0"/>
              </a:rPr>
              <a:t>cerebral cortex</a:t>
            </a:r>
          </a:p>
          <a:p>
            <a:pPr marL="274320" indent="-274320" eaLnBrk="1" fontAlgn="auto" hangingPunct="1">
              <a:spcAft>
                <a:spcPts val="0"/>
              </a:spcAft>
              <a:buClr>
                <a:schemeClr val="accent3"/>
              </a:buClr>
              <a:buFont typeface="Arial" pitchFamily="34" charset="0"/>
              <a:buChar char="•"/>
              <a:defRPr/>
            </a:pPr>
            <a:r>
              <a:rPr lang="en-US" sz="3000" dirty="0">
                <a:latin typeface="Comic Sans MS" pitchFamily="66" charset="0"/>
              </a:rPr>
              <a:t>As a result, individuals with bilateral lesions of thalamic intralaminar nuclei are lethargic or drowsy</a:t>
            </a:r>
            <a:r>
              <a:rPr lang="en-US" sz="3000" baseline="30000" dirty="0">
                <a:latin typeface="Comic Sans MS" pitchFamily="66" charset="0"/>
              </a:rPr>
              <a:t> </a:t>
            </a:r>
          </a:p>
          <a:p>
            <a:pPr marL="274320" indent="-274320" algn="just" eaLnBrk="1" fontAlgn="auto" hangingPunct="1">
              <a:spcAft>
                <a:spcPts val="0"/>
              </a:spcAft>
              <a:buClr>
                <a:schemeClr val="accent3"/>
              </a:buClr>
              <a:buFont typeface="Arial" pitchFamily="34" charset="0"/>
              <a:buChar char="•"/>
              <a:defRPr/>
            </a:pPr>
            <a:endParaRPr lang="en-US" baseline="30000" dirty="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endParaRPr lang="en-US" dirty="0">
              <a:solidFill>
                <a:schemeClr val="accent1">
                  <a:lumMod val="60000"/>
                  <a:lumOff val="40000"/>
                </a:schemeClr>
              </a:solidFill>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dirty="0">
              <a:solidFill>
                <a:srgbClr val="0A02AE"/>
              </a:solidFill>
              <a:latin typeface="Comic Sans MS" pitchFamily="66" charset="0"/>
            </a:endParaRPr>
          </a:p>
        </p:txBody>
      </p:sp>
      <p:pic>
        <p:nvPicPr>
          <p:cNvPr id="19460" name="Picture 7" descr="http://people.eku.edu/ritchisong/301images/Sleep_regulation.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143000"/>
            <a:ext cx="3429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93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04800" y="0"/>
            <a:ext cx="4343400" cy="7924800"/>
          </a:xfrm>
          <a:prstGeom prst="rect">
            <a:avLst/>
          </a:prstGeom>
          <a:blipFill>
            <a:blip r:embed="rId2" cstate="print"/>
            <a:stretch>
              <a:fillRect/>
            </a:stretch>
          </a:blipFill>
        </p:spPr>
        <p:txBody>
          <a:bodyPr wrap="square" lIns="0" tIns="0" rIns="0" bIns="0" rtlCol="0"/>
          <a:lstStyle/>
          <a:p>
            <a:endParaRPr/>
          </a:p>
        </p:txBody>
      </p:sp>
      <p:sp>
        <p:nvSpPr>
          <p:cNvPr id="5" name="Text Placeholder 4"/>
          <p:cNvSpPr>
            <a:spLocks noGrp="1"/>
          </p:cNvSpPr>
          <p:nvPr>
            <p:ph type="body" idx="4294967295"/>
          </p:nvPr>
        </p:nvSpPr>
        <p:spPr>
          <a:xfrm>
            <a:off x="3962400" y="0"/>
            <a:ext cx="5181600" cy="6553200"/>
          </a:xfrm>
        </p:spPr>
        <p:txBody>
          <a:bodyPr>
            <a:normAutofit/>
          </a:bodyPr>
          <a:lstStyle/>
          <a:p>
            <a:pPr>
              <a:lnSpc>
                <a:spcPts val="3000"/>
              </a:lnSpc>
              <a:spcBef>
                <a:spcPts val="0"/>
              </a:spcBef>
            </a:pPr>
            <a:r>
              <a:rPr lang="en-US" sz="2200" b="1" dirty="0" err="1">
                <a:latin typeface="Comic Sans MS" pitchFamily="66" charset="0"/>
                <a:cs typeface="Arial" charset="0"/>
              </a:rPr>
              <a:t>Bulboreticular</a:t>
            </a:r>
            <a:r>
              <a:rPr lang="en-US" sz="2200" b="1" dirty="0">
                <a:latin typeface="Comic Sans MS" pitchFamily="66" charset="0"/>
                <a:cs typeface="Arial" charset="0"/>
              </a:rPr>
              <a:t>  </a:t>
            </a:r>
            <a:r>
              <a:rPr lang="en-US" sz="2200" b="1" dirty="0" err="1">
                <a:latin typeface="Comic Sans MS" pitchFamily="66" charset="0"/>
                <a:cs typeface="Arial" charset="0"/>
              </a:rPr>
              <a:t>Facilitory</a:t>
            </a:r>
            <a:r>
              <a:rPr lang="en-US" sz="2200" b="1" dirty="0">
                <a:latin typeface="Comic Sans MS" pitchFamily="66" charset="0"/>
                <a:cs typeface="Arial" charset="0"/>
              </a:rPr>
              <a:t> ( Excitatory ) = </a:t>
            </a:r>
            <a:r>
              <a:rPr lang="en-US" sz="2200" b="1" dirty="0">
                <a:latin typeface="Comic Sans MS" pitchFamily="66" charset="0"/>
              </a:rPr>
              <a:t>Reticular Excitatory Area of the Brain Stem</a:t>
            </a:r>
            <a:r>
              <a:rPr lang="en-US" sz="2200" b="1" dirty="0">
                <a:latin typeface="Comic Sans MS" pitchFamily="66" charset="0"/>
                <a:cs typeface="Arial" charset="0"/>
              </a:rPr>
              <a:t> </a:t>
            </a:r>
          </a:p>
          <a:p>
            <a:pPr>
              <a:lnSpc>
                <a:spcPts val="3000"/>
              </a:lnSpc>
              <a:spcBef>
                <a:spcPts val="0"/>
              </a:spcBef>
            </a:pPr>
            <a:r>
              <a:rPr lang="en-US" sz="2200" b="1" dirty="0">
                <a:latin typeface="Comic Sans MS" pitchFamily="66" charset="0"/>
                <a:cs typeface="Arial" charset="0"/>
              </a:rPr>
              <a:t>Sends </a:t>
            </a:r>
            <a:r>
              <a:rPr lang="en-US" sz="2200" b="1" dirty="0">
                <a:latin typeface="Comic Sans MS" pitchFamily="66" charset="0"/>
                <a:cs typeface="Arial" charset="0"/>
                <a:sym typeface="Wingdings" pitchFamily="2" charset="2"/>
              </a:rPr>
              <a:t>excitatory </a:t>
            </a:r>
            <a:r>
              <a:rPr lang="en-US" sz="2200" b="1" dirty="0">
                <a:latin typeface="Comic Sans MS" pitchFamily="66" charset="0"/>
                <a:cs typeface="Arial" charset="0"/>
              </a:rPr>
              <a:t>signals into Thalamus </a:t>
            </a:r>
          </a:p>
          <a:p>
            <a:pPr>
              <a:lnSpc>
                <a:spcPts val="3000"/>
              </a:lnSpc>
              <a:spcBef>
                <a:spcPts val="0"/>
              </a:spcBef>
            </a:pPr>
            <a:r>
              <a:rPr lang="en-US" sz="2200" b="1" dirty="0">
                <a:latin typeface="Comic Sans MS" pitchFamily="66" charset="0"/>
                <a:cs typeface="Arabic Typesetting"/>
              </a:rPr>
              <a:t>&gt;&gt;&gt;&gt;</a:t>
            </a:r>
            <a:r>
              <a:rPr lang="en-US" sz="2200" b="1" dirty="0">
                <a:latin typeface="Comic Sans MS" pitchFamily="66" charset="0"/>
                <a:cs typeface="Arial" charset="0"/>
              </a:rPr>
              <a:t>  thalamus excites almost all areas of the cortex . </a:t>
            </a:r>
          </a:p>
          <a:p>
            <a:pPr>
              <a:lnSpc>
                <a:spcPts val="3000"/>
              </a:lnSpc>
              <a:spcBef>
                <a:spcPts val="0"/>
              </a:spcBef>
            </a:pPr>
            <a:r>
              <a:rPr lang="en-US" sz="2200" b="1" dirty="0">
                <a:latin typeface="Comic Sans MS" pitchFamily="66" charset="0"/>
                <a:cs typeface="Arial" charset="0"/>
                <a:sym typeface="Wingdings" pitchFamily="2" charset="2"/>
              </a:rPr>
              <a:t>The </a:t>
            </a:r>
            <a:r>
              <a:rPr lang="en-US" sz="2200" b="1" dirty="0" err="1">
                <a:latin typeface="Comic Sans MS" pitchFamily="66" charset="0"/>
                <a:cs typeface="Arial" charset="0"/>
              </a:rPr>
              <a:t>Bulboreticular</a:t>
            </a:r>
            <a:r>
              <a:rPr lang="en-US" sz="2200" b="1" dirty="0">
                <a:latin typeface="Comic Sans MS" pitchFamily="66" charset="0"/>
                <a:cs typeface="Arial" charset="0"/>
              </a:rPr>
              <a:t> </a:t>
            </a:r>
            <a:r>
              <a:rPr lang="en-US" sz="2200" b="1" dirty="0" err="1">
                <a:latin typeface="Comic Sans MS" pitchFamily="66" charset="0"/>
                <a:cs typeface="Arial" charset="0"/>
              </a:rPr>
              <a:t>Facilitory</a:t>
            </a:r>
            <a:r>
              <a:rPr lang="en-US" sz="2200" b="1" dirty="0">
                <a:latin typeface="Comic Sans MS" pitchFamily="66" charset="0"/>
                <a:cs typeface="Arial" charset="0"/>
              </a:rPr>
              <a:t> ( Excitatory ) Area + Thalamus =</a:t>
            </a:r>
            <a:r>
              <a:rPr lang="en-US" sz="2200" b="1" dirty="0">
                <a:latin typeface="Comic Sans MS" pitchFamily="66" charset="0"/>
                <a:cs typeface="Arial" charset="0"/>
                <a:sym typeface="Wingdings" pitchFamily="2" charset="2"/>
              </a:rPr>
              <a:t>Reticular Activating System ( RAS) </a:t>
            </a:r>
          </a:p>
          <a:p>
            <a:pPr>
              <a:lnSpc>
                <a:spcPts val="3000"/>
              </a:lnSpc>
              <a:spcBef>
                <a:spcPts val="0"/>
              </a:spcBef>
            </a:pPr>
            <a:r>
              <a:rPr lang="en-US" sz="2200" b="1" dirty="0">
                <a:latin typeface="Comic Sans MS" pitchFamily="66" charset="0"/>
                <a:cs typeface="Arial" charset="0"/>
                <a:sym typeface="Wingdings" pitchFamily="2" charset="2"/>
              </a:rPr>
              <a:t>The RAS is the system which keeps our cortex awake and conscious </a:t>
            </a:r>
            <a:endParaRPr lang="en-US" sz="2200" dirty="0">
              <a:latin typeface="Comic Sans MS" pitchFamily="66" charset="0"/>
              <a:cs typeface="Arial" charset="0"/>
              <a:sym typeface="Wingdings" pitchFamily="2" charset="2"/>
            </a:endParaRPr>
          </a:p>
        </p:txBody>
      </p:sp>
    </p:spTree>
    <p:extLst>
      <p:ext uri="{BB962C8B-B14F-4D97-AF65-F5344CB8AC3E}">
        <p14:creationId xmlns:p14="http://schemas.microsoft.com/office/powerpoint/2010/main" val="986422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28600" y="76200"/>
            <a:ext cx="8229600" cy="762000"/>
          </a:xfrm>
          <a:solidFill>
            <a:schemeClr val="accent1">
              <a:lumMod val="20000"/>
              <a:lumOff val="80000"/>
            </a:schemeClr>
          </a:solidFill>
        </p:spPr>
        <p:txBody>
          <a:bodyPr>
            <a:normAutofit/>
          </a:bodyPr>
          <a:lstStyle/>
          <a:p>
            <a:pPr eaLnBrk="1" fontAlgn="auto" hangingPunct="1">
              <a:spcAft>
                <a:spcPts val="0"/>
              </a:spcAft>
              <a:defRPr/>
            </a:pP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Sensory inputs to RAS</a:t>
            </a:r>
          </a:p>
        </p:txBody>
      </p:sp>
      <p:pic>
        <p:nvPicPr>
          <p:cNvPr id="21507" name="Content Placeholder 3" descr="the reticular activating system"/>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838200"/>
            <a:ext cx="8610600" cy="5715000"/>
          </a:xfrm>
        </p:spPr>
      </p:pic>
    </p:spTree>
    <p:extLst>
      <p:ext uri="{BB962C8B-B14F-4D97-AF65-F5344CB8AC3E}">
        <p14:creationId xmlns:p14="http://schemas.microsoft.com/office/powerpoint/2010/main" val="29153786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457200" y="704850"/>
            <a:ext cx="8229600" cy="1200150"/>
          </a:xfrm>
          <a:solidFill>
            <a:schemeClr val="accent1">
              <a:lumMod val="20000"/>
              <a:lumOff val="80000"/>
            </a:schemeClr>
          </a:solidFill>
        </p:spPr>
        <p:txBody>
          <a:bodyPr>
            <a:normAutofit fontScale="90000"/>
          </a:bodyPr>
          <a:lstStyle/>
          <a:p>
            <a:pPr algn="ctr" eaLnBrk="1" fontAlgn="auto" hangingPunct="1">
              <a:spcAft>
                <a:spcPts val="0"/>
              </a:spcAft>
              <a:defRPr/>
            </a:pP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Functions of RAS</a:t>
            </a:r>
            <a:b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1981200"/>
            <a:ext cx="8229600" cy="4191000"/>
          </a:xfrm>
        </p:spPr>
        <p:txBody>
          <a:bodyPr rtlCol="0">
            <a:normAutofit/>
          </a:bodyPr>
          <a:lstStyle/>
          <a:p>
            <a:pPr marL="0" indent="0" algn="just" eaLnBrk="1" fontAlgn="auto" hangingPunct="1">
              <a:spcAft>
                <a:spcPts val="0"/>
              </a:spcAft>
              <a:buClr>
                <a:schemeClr val="accent3"/>
              </a:buClr>
              <a:buNone/>
              <a:defRPr/>
            </a:pPr>
            <a:endParaRPr lang="en-US" sz="2700" b="1" dirty="0">
              <a:solidFill>
                <a:schemeClr val="accent1"/>
              </a:solidFill>
              <a:latin typeface="Comic Sans MS" pitchFamily="66" charset="0"/>
            </a:endParaRPr>
          </a:p>
          <a:p>
            <a:pPr algn="just">
              <a:buFont typeface="Arial" pitchFamily="34" charset="0"/>
              <a:buChar char="•"/>
              <a:defRPr/>
            </a:pPr>
            <a:r>
              <a:rPr lang="en-US" sz="2800" b="1" dirty="0">
                <a:latin typeface="Comic Sans MS" pitchFamily="66" charset="0"/>
              </a:rPr>
              <a:t>1- Regulating sleep-wake transitions</a:t>
            </a:r>
            <a:endParaRPr lang="en-US" sz="2700" b="1" dirty="0">
              <a:latin typeface="Comic Sans MS" pitchFamily="66" charset="0"/>
            </a:endParaRPr>
          </a:p>
          <a:p>
            <a:pPr marL="274320" lvl="0" indent="-274320" algn="just">
              <a:buClr>
                <a:srgbClr val="9BBB59"/>
              </a:buClr>
              <a:defRPr/>
            </a:pPr>
            <a:r>
              <a:rPr lang="en-GB" sz="2700" b="1" dirty="0">
                <a:solidFill>
                  <a:prstClr val="black"/>
                </a:solidFill>
                <a:latin typeface="Comic Sans MS" pitchFamily="66" charset="0"/>
              </a:rPr>
              <a:t>If inhibitory area activity increase &gt;&gt;&gt;&gt; reduce the activity of RAS &gt;&gt;&gt;&gt;&gt; less afferent signal to the CC &gt;&gt;&gt;&gt;&gt; sleep</a:t>
            </a:r>
          </a:p>
          <a:p>
            <a:pPr marL="274320" lvl="0" indent="-274320" algn="just">
              <a:buClr>
                <a:srgbClr val="9BBB59"/>
              </a:buClr>
              <a:defRPr/>
            </a:pPr>
            <a:endParaRPr lang="en-GB" sz="2700" b="1" dirty="0">
              <a:solidFill>
                <a:prstClr val="black"/>
              </a:solidFill>
              <a:latin typeface="Comic Sans MS" pitchFamily="66" charset="0"/>
            </a:endParaRPr>
          </a:p>
          <a:p>
            <a:pPr marL="274320" indent="-274320" algn="just" eaLnBrk="1" fontAlgn="auto" hangingPunct="1">
              <a:spcAft>
                <a:spcPts val="0"/>
              </a:spcAft>
              <a:buClr>
                <a:schemeClr val="accent3"/>
              </a:buClr>
              <a:buFont typeface="Arial" pitchFamily="34" charset="0"/>
              <a:buChar char="•"/>
              <a:defRPr/>
            </a:pPr>
            <a:endParaRPr lang="en-US" sz="8000" dirty="0">
              <a:latin typeface="Comic Sans MS" pitchFamily="66" charset="0"/>
            </a:endParaRPr>
          </a:p>
        </p:txBody>
      </p:sp>
    </p:spTree>
    <p:extLst>
      <p:ext uri="{BB962C8B-B14F-4D97-AF65-F5344CB8AC3E}">
        <p14:creationId xmlns:p14="http://schemas.microsoft.com/office/powerpoint/2010/main" val="15949975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solidFill>
            <a:schemeClr val="accent1">
              <a:lumMod val="20000"/>
              <a:lumOff val="80000"/>
            </a:schemeClr>
          </a:solidFill>
        </p:spPr>
        <p:txBody>
          <a:bodyPr>
            <a:normAutofit/>
          </a:bodyPr>
          <a:lstStyle/>
          <a:p>
            <a:pPr eaLnBrk="1" fontAlgn="auto" hangingPunct="1">
              <a:spcAft>
                <a:spcPts val="0"/>
              </a:spcAft>
              <a:defRPr/>
            </a:pP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2-Attention</a:t>
            </a:r>
          </a:p>
        </p:txBody>
      </p:sp>
      <p:sp>
        <p:nvSpPr>
          <p:cNvPr id="21507" name="Content Placeholder 2"/>
          <p:cNvSpPr>
            <a:spLocks noGrp="1"/>
          </p:cNvSpPr>
          <p:nvPr>
            <p:ph idx="1"/>
          </p:nvPr>
        </p:nvSpPr>
        <p:spPr/>
        <p:txBody>
          <a:bodyPr>
            <a:normAutofit/>
          </a:bodyPr>
          <a:lstStyle/>
          <a:p>
            <a:pPr marL="420624" indent="-384048" eaLnBrk="1" fontAlgn="auto" hangingPunct="1">
              <a:spcAft>
                <a:spcPts val="0"/>
              </a:spcAft>
              <a:buFont typeface="Wingdings 2" pitchFamily="18" charset="2"/>
              <a:buNone/>
              <a:defRPr/>
            </a:pPr>
            <a:endParaRPr lang="en-US" b="1" dirty="0">
              <a:latin typeface="Comic Sans MS" pitchFamily="66" charset="0"/>
            </a:endParaRPr>
          </a:p>
          <a:p>
            <a:pPr marL="420624" indent="-384048">
              <a:defRPr/>
            </a:pPr>
            <a:r>
              <a:rPr lang="en-US" sz="2800" dirty="0">
                <a:effectLst>
                  <a:outerShdw blurRad="38100" dist="38100" dir="2700000" algn="tl">
                    <a:srgbClr val="000000">
                      <a:alpha val="43137"/>
                    </a:srgbClr>
                  </a:outerShdw>
                </a:effectLst>
                <a:latin typeface="Comic Sans MS" pitchFamily="66" charset="0"/>
              </a:rPr>
              <a:t>RAS mediate transitions from relaxed wakefulness to  of high attention. </a:t>
            </a:r>
          </a:p>
          <a:p>
            <a:pPr marL="420624" indent="-384048">
              <a:defRPr/>
            </a:pPr>
            <a:r>
              <a:rPr lang="en-US" sz="2800" dirty="0">
                <a:effectLst>
                  <a:outerShdw blurRad="38100" dist="38100" dir="2700000" algn="tl">
                    <a:srgbClr val="000000">
                      <a:alpha val="43137"/>
                    </a:srgbClr>
                  </a:outerShdw>
                </a:effectLst>
                <a:latin typeface="Comic Sans MS" pitchFamily="66" charset="0"/>
              </a:rPr>
              <a:t>There is increased regional blood flow in the midbrain reticular formation (MRF) and thalamic intralaminar nuclei during tasks requiring increased alertness and attention.</a:t>
            </a:r>
          </a:p>
          <a:p>
            <a:pPr marL="420624" indent="-384048" eaLnBrk="1" fontAlgn="auto" hangingPunct="1">
              <a:spcAft>
                <a:spcPts val="0"/>
              </a:spcAft>
              <a:buFont typeface="Arial" pitchFamily="34" charset="0"/>
              <a:buChar char="•"/>
              <a:defRPr/>
            </a:pPr>
            <a:endParaRPr lang="en-US" sz="2800" dirty="0">
              <a:effectLst>
                <a:outerShdw blurRad="38100" dist="38100" dir="2700000" algn="tl">
                  <a:srgbClr val="000000">
                    <a:alpha val="43137"/>
                  </a:srgbClr>
                </a:outerShdw>
              </a:effectLst>
              <a:latin typeface="Comic Sans MS" pitchFamily="66" charset="0"/>
            </a:endParaRPr>
          </a:p>
          <a:p>
            <a:pPr marL="420624" indent="-384048" eaLnBrk="1" fontAlgn="auto" hangingPunct="1">
              <a:spcAft>
                <a:spcPts val="0"/>
              </a:spcAft>
              <a:buFont typeface="Arial" pitchFamily="34" charset="0"/>
              <a:buChar char="•"/>
              <a:defRPr/>
            </a:pPr>
            <a:endParaRPr lang="en-US" sz="2800" dirty="0">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275132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solidFill>
            <a:schemeClr val="accent1">
              <a:lumMod val="20000"/>
              <a:lumOff val="80000"/>
            </a:schemeClr>
          </a:solidFill>
        </p:spPr>
        <p:txBody>
          <a:bodyPr>
            <a:normAutofit/>
          </a:bodyPr>
          <a:lstStyle/>
          <a:p>
            <a:pPr eaLnBrk="1" fontAlgn="auto" hangingPunct="1">
              <a:spcAft>
                <a:spcPts val="0"/>
              </a:spcAft>
              <a:defRPr/>
            </a:pP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3-RAS and learning</a:t>
            </a:r>
          </a:p>
        </p:txBody>
      </p:sp>
      <p:sp>
        <p:nvSpPr>
          <p:cNvPr id="3" name="Content Placeholder 2"/>
          <p:cNvSpPr>
            <a:spLocks noGrp="1"/>
          </p:cNvSpPr>
          <p:nvPr>
            <p:ph idx="1"/>
          </p:nvPr>
        </p:nvSpPr>
        <p:spPr>
          <a:xfrm>
            <a:off x="457200" y="2209800"/>
            <a:ext cx="8229600" cy="4114800"/>
          </a:xfrm>
        </p:spPr>
        <p:txBody>
          <a:bodyPr rtlCol="0">
            <a:normAutofit/>
          </a:bodyPr>
          <a:lstStyle/>
          <a:p>
            <a:pPr marL="274320" indent="-274320" eaLnBrk="1" fontAlgn="auto" hangingPunct="1">
              <a:spcAft>
                <a:spcPts val="0"/>
              </a:spcAft>
              <a:buClr>
                <a:schemeClr val="accent3"/>
              </a:buClr>
              <a:buFont typeface="Arial" pitchFamily="34" charset="0"/>
              <a:buChar char="•"/>
              <a:defRPr/>
            </a:pPr>
            <a:r>
              <a:rPr lang="en-US" sz="2400" dirty="0">
                <a:effectLst>
                  <a:outerShdw blurRad="38100" dist="38100" dir="2700000" algn="tl">
                    <a:srgbClr val="000000">
                      <a:alpha val="43137"/>
                    </a:srgbClr>
                  </a:outerShdw>
                </a:effectLst>
                <a:latin typeface="Comic Sans MS" pitchFamily="66" charset="0"/>
              </a:rPr>
              <a:t>The RAS is the center of balance for the other systems involved in </a:t>
            </a:r>
            <a:r>
              <a:rPr lang="en-US" sz="2400" b="1" dirty="0">
                <a:latin typeface="Comic Sans MS" pitchFamily="66" charset="0"/>
              </a:rPr>
              <a:t>learning, self-control or inhibition, and motivation.</a:t>
            </a:r>
            <a:r>
              <a:rPr lang="en-US" sz="2400" dirty="0">
                <a:latin typeface="Comic Sans MS" pitchFamily="66" charset="0"/>
              </a:rPr>
              <a:t> </a:t>
            </a:r>
          </a:p>
          <a:p>
            <a:pPr marL="274320" indent="-274320">
              <a:buClr>
                <a:schemeClr val="accent3"/>
              </a:buClr>
              <a:defRPr/>
            </a:pPr>
            <a:r>
              <a:rPr lang="en-US" sz="2400" dirty="0">
                <a:effectLst>
                  <a:outerShdw blurRad="38100" dist="38100" dir="2700000" algn="tl">
                    <a:srgbClr val="000000">
                      <a:alpha val="43137"/>
                    </a:srgbClr>
                  </a:outerShdw>
                </a:effectLst>
                <a:latin typeface="Comic Sans MS" pitchFamily="66" charset="0"/>
              </a:rPr>
              <a:t>When functioning normally, it provides the neural connections for </a:t>
            </a:r>
            <a:r>
              <a:rPr lang="en-US" sz="2400" b="1" dirty="0">
                <a:latin typeface="Comic Sans MS" pitchFamily="66" charset="0"/>
              </a:rPr>
              <a:t>processing and learning of information</a:t>
            </a:r>
            <a:r>
              <a:rPr lang="en-US" sz="2400" dirty="0">
                <a:latin typeface="Comic Sans MS" pitchFamily="66" charset="0"/>
              </a:rPr>
              <a:t>, , and the ability to pay attention to the correct task. </a:t>
            </a:r>
          </a:p>
          <a:p>
            <a:pPr marL="274320" indent="-274320">
              <a:buClr>
                <a:schemeClr val="accent3"/>
              </a:buClr>
              <a:defRPr/>
            </a:pPr>
            <a:endParaRPr lang="en-US" sz="2400" dirty="0">
              <a:latin typeface="Comic Sans MS" pitchFamily="66" charset="0"/>
            </a:endParaRPr>
          </a:p>
        </p:txBody>
      </p:sp>
    </p:spTree>
    <p:extLst>
      <p:ext uri="{BB962C8B-B14F-4D97-AF65-F5344CB8AC3E}">
        <p14:creationId xmlns:p14="http://schemas.microsoft.com/office/powerpoint/2010/main" val="12921934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28600"/>
            <a:ext cx="8229600" cy="1143000"/>
          </a:xfrm>
          <a:solidFill>
            <a:schemeClr val="accent1">
              <a:lumMod val="20000"/>
              <a:lumOff val="80000"/>
            </a:schemeClr>
          </a:solidFill>
        </p:spPr>
        <p:txBody>
          <a:bodyPr>
            <a:normAutofit fontScale="90000"/>
          </a:bodyPr>
          <a:lstStyle/>
          <a:p>
            <a:pPr eaLnBrk="1" fontAlgn="auto" hangingPunct="1">
              <a:spcAft>
                <a:spcPts val="0"/>
              </a:spcAft>
              <a:defRPr/>
            </a:pPr>
            <a:r>
              <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RAS dysfunction</a:t>
            </a:r>
            <a:br>
              <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endParaRPr lang="en-US" sz="44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1391587"/>
            <a:ext cx="8229600" cy="5029200"/>
          </a:xfrm>
        </p:spPr>
        <p:txBody>
          <a:bodyPr>
            <a:normAutofit fontScale="92500" lnSpcReduction="20000"/>
          </a:bodyPr>
          <a:lstStyle/>
          <a:p>
            <a:pPr marL="274320" indent="-274320" eaLnBrk="1" fontAlgn="auto" hangingPunct="1">
              <a:spcAft>
                <a:spcPts val="0"/>
              </a:spcAft>
              <a:buClr>
                <a:schemeClr val="accent3"/>
              </a:buClr>
              <a:buFont typeface="Wingdings 2" pitchFamily="18" charset="2"/>
              <a:buNone/>
              <a:defRPr/>
            </a:pPr>
            <a:r>
              <a:rPr lang="en-US" sz="2000" dirty="0">
                <a:solidFill>
                  <a:schemeClr val="accent1">
                    <a:lumMod val="60000"/>
                    <a:lumOff val="40000"/>
                  </a:schemeClr>
                </a:solidFill>
                <a:latin typeface="Comic Sans MS" pitchFamily="66" charset="0"/>
              </a:rPr>
              <a:t>	</a:t>
            </a:r>
            <a:r>
              <a:rPr lang="en-US" sz="2400" b="1" dirty="0">
                <a:solidFill>
                  <a:srgbClr val="FF0000"/>
                </a:solidFill>
                <a:latin typeface="Comic Sans MS" pitchFamily="66" charset="0"/>
              </a:rPr>
              <a:t>If RAS is depressed:</a:t>
            </a:r>
          </a:p>
          <a:p>
            <a:pPr lvl="1" indent="-274320">
              <a:buClr>
                <a:schemeClr val="accent3"/>
              </a:buClr>
              <a:buFont typeface="Wingdings 2" pitchFamily="18" charset="2"/>
              <a:buNone/>
              <a:defRPr/>
            </a:pPr>
            <a:r>
              <a:rPr lang="en-US" sz="2200" b="1" dirty="0">
                <a:latin typeface="Comic Sans MS" pitchFamily="66" charset="0"/>
              </a:rPr>
              <a:t>	-An under-aroused cortex</a:t>
            </a:r>
          </a:p>
          <a:p>
            <a:pPr lvl="1" indent="-274320">
              <a:buClr>
                <a:schemeClr val="accent3"/>
              </a:buClr>
              <a:buFont typeface="Wingdings 2" pitchFamily="18" charset="2"/>
              <a:buNone/>
              <a:defRPr/>
            </a:pPr>
            <a:r>
              <a:rPr lang="en-US" sz="2200" b="1" dirty="0">
                <a:latin typeface="Comic Sans MS" pitchFamily="66" charset="0"/>
              </a:rPr>
              <a:t>	-Difficulty in learning</a:t>
            </a:r>
          </a:p>
          <a:p>
            <a:pPr lvl="1" indent="-274320">
              <a:buClr>
                <a:schemeClr val="accent3"/>
              </a:buClr>
              <a:buFont typeface="Wingdings 2" pitchFamily="18" charset="2"/>
              <a:buNone/>
              <a:defRPr/>
            </a:pPr>
            <a:r>
              <a:rPr lang="en-US" sz="2200" b="1" dirty="0">
                <a:latin typeface="Comic Sans MS" pitchFamily="66" charset="0"/>
              </a:rPr>
              <a:t>	-Poor memory</a:t>
            </a:r>
          </a:p>
          <a:p>
            <a:pPr lvl="1" indent="-274320">
              <a:buClr>
                <a:schemeClr val="accent3"/>
              </a:buClr>
              <a:buFont typeface="Wingdings 2" pitchFamily="18" charset="2"/>
              <a:buNone/>
              <a:defRPr/>
            </a:pPr>
            <a:r>
              <a:rPr lang="en-US" sz="2200" b="1" dirty="0">
                <a:latin typeface="Comic Sans MS" pitchFamily="66" charset="0"/>
              </a:rPr>
              <a:t>	-Little self-control</a:t>
            </a:r>
          </a:p>
          <a:p>
            <a:pPr lvl="1" indent="-274320">
              <a:buClr>
                <a:schemeClr val="accent3"/>
              </a:buClr>
              <a:buFont typeface="Wingdings 2" pitchFamily="18" charset="2"/>
              <a:buNone/>
              <a:defRPr/>
            </a:pPr>
            <a:r>
              <a:rPr lang="en-US" sz="2200" b="1" dirty="0">
                <a:latin typeface="Comic Sans MS" pitchFamily="66" charset="0"/>
              </a:rPr>
              <a:t>	-lack of consciousness or even coma. </a:t>
            </a:r>
          </a:p>
          <a:p>
            <a:pPr marL="274320" indent="-274320" eaLnBrk="1" fontAlgn="auto" hangingPunct="1">
              <a:spcAft>
                <a:spcPts val="0"/>
              </a:spcAft>
              <a:buClr>
                <a:schemeClr val="accent3"/>
              </a:buClr>
              <a:buFont typeface="Wingdings 2" pitchFamily="18" charset="2"/>
              <a:buNone/>
              <a:defRPr/>
            </a:pPr>
            <a:endParaRPr lang="en-US" sz="2400" b="1" dirty="0">
              <a:latin typeface="Comic Sans MS" pitchFamily="66" charset="0"/>
            </a:endParaRPr>
          </a:p>
          <a:p>
            <a:pPr marL="274320" indent="-274320" eaLnBrk="1" fontAlgn="auto" hangingPunct="1">
              <a:spcAft>
                <a:spcPts val="0"/>
              </a:spcAft>
              <a:buClr>
                <a:schemeClr val="accent3"/>
              </a:buClr>
              <a:buFont typeface="Arial" pitchFamily="34" charset="0"/>
              <a:buChar char="•"/>
              <a:defRPr/>
            </a:pPr>
            <a:endParaRPr lang="en-US" sz="2400" b="1" dirty="0">
              <a:solidFill>
                <a:schemeClr val="accent1">
                  <a:lumMod val="60000"/>
                  <a:lumOff val="40000"/>
                </a:schemeClr>
              </a:solidFill>
              <a:latin typeface="Comic Sans MS" pitchFamily="66" charset="0"/>
            </a:endParaRPr>
          </a:p>
          <a:p>
            <a:pPr marL="0" indent="0" eaLnBrk="1" fontAlgn="auto" hangingPunct="1">
              <a:spcAft>
                <a:spcPts val="0"/>
              </a:spcAft>
              <a:buClr>
                <a:schemeClr val="accent3"/>
              </a:buClr>
              <a:buNone/>
              <a:defRPr/>
            </a:pPr>
            <a:r>
              <a:rPr lang="en-US" sz="2400" b="1" dirty="0">
                <a:solidFill>
                  <a:srgbClr val="FF0000"/>
                </a:solidFill>
                <a:latin typeface="Comic Sans MS" pitchFamily="66" charset="0"/>
              </a:rPr>
              <a:t>If the RAS is too excited,</a:t>
            </a:r>
          </a:p>
          <a:p>
            <a:pPr marL="0" indent="0" eaLnBrk="1" fontAlgn="auto" hangingPunct="1">
              <a:spcAft>
                <a:spcPts val="0"/>
              </a:spcAft>
              <a:buClr>
                <a:schemeClr val="accent3"/>
              </a:buClr>
              <a:buNone/>
              <a:defRPr/>
            </a:pPr>
            <a:r>
              <a:rPr lang="en-US" sz="2200" b="1" dirty="0">
                <a:latin typeface="Comic Sans MS" pitchFamily="66" charset="0"/>
              </a:rPr>
              <a:t>-Over aroused  cortex </a:t>
            </a:r>
            <a:endParaRPr lang="en-US" sz="2400" b="1" dirty="0">
              <a:latin typeface="Comic Sans MS" pitchFamily="66" charset="0"/>
            </a:endParaRPr>
          </a:p>
          <a:p>
            <a:pPr>
              <a:buNone/>
              <a:defRPr/>
            </a:pPr>
            <a:r>
              <a:rPr lang="en-US" sz="2400" b="1" dirty="0">
                <a:latin typeface="Comic Sans MS" pitchFamily="66" charset="0"/>
              </a:rPr>
              <a:t>-Hyper-vigilance (</a:t>
            </a:r>
            <a:r>
              <a:rPr lang="en-US" sz="2400" dirty="0">
                <a:latin typeface="Comic Sans MS" pitchFamily="66" charset="0"/>
              </a:rPr>
              <a:t>sensory sensitivity )</a:t>
            </a:r>
            <a:endParaRPr lang="en-US" sz="2400" b="1" dirty="0">
              <a:latin typeface="Comic Sans MS" pitchFamily="66" charset="0"/>
            </a:endParaRPr>
          </a:p>
          <a:p>
            <a:pPr marL="274320" indent="-274320" eaLnBrk="1" fontAlgn="auto" hangingPunct="1">
              <a:spcAft>
                <a:spcPts val="0"/>
              </a:spcAft>
              <a:buClr>
                <a:schemeClr val="accent3"/>
              </a:buClr>
              <a:buFont typeface="Wingdings 2" pitchFamily="18" charset="2"/>
              <a:buNone/>
              <a:defRPr/>
            </a:pPr>
            <a:r>
              <a:rPr lang="en-US" sz="2200" b="1" dirty="0">
                <a:latin typeface="Comic Sans MS" pitchFamily="66" charset="0"/>
              </a:rPr>
              <a:t>-Touching everything</a:t>
            </a:r>
          </a:p>
          <a:p>
            <a:pPr marL="274320" indent="-274320" eaLnBrk="1" fontAlgn="auto" hangingPunct="1">
              <a:spcAft>
                <a:spcPts val="0"/>
              </a:spcAft>
              <a:buClr>
                <a:schemeClr val="accent3"/>
              </a:buClr>
              <a:buFont typeface="Wingdings 2" pitchFamily="18" charset="2"/>
              <a:buNone/>
              <a:defRPr/>
            </a:pPr>
            <a:r>
              <a:rPr lang="en-US" sz="2200" b="1" dirty="0">
                <a:latin typeface="Comic Sans MS" pitchFamily="66" charset="0"/>
              </a:rPr>
              <a:t>-Talking too much</a:t>
            </a:r>
          </a:p>
          <a:p>
            <a:pPr marL="274320" indent="-274320" eaLnBrk="1" fontAlgn="auto" hangingPunct="1">
              <a:spcAft>
                <a:spcPts val="0"/>
              </a:spcAft>
              <a:buClr>
                <a:schemeClr val="accent3"/>
              </a:buClr>
              <a:buFont typeface="Wingdings 2" pitchFamily="18" charset="2"/>
              <a:buNone/>
              <a:defRPr/>
            </a:pPr>
            <a:r>
              <a:rPr lang="en-US" sz="2200" b="1" dirty="0">
                <a:latin typeface="Comic Sans MS" pitchFamily="66" charset="0"/>
              </a:rPr>
              <a:t>-Restless</a:t>
            </a:r>
          </a:p>
          <a:p>
            <a:pPr marL="274320" indent="-274320" eaLnBrk="1" fontAlgn="auto" hangingPunct="1">
              <a:spcAft>
                <a:spcPts val="0"/>
              </a:spcAft>
              <a:buClr>
                <a:schemeClr val="accent3"/>
              </a:buClr>
              <a:buFont typeface="Wingdings 2" pitchFamily="18" charset="2"/>
              <a:buNone/>
              <a:defRPr/>
            </a:pPr>
            <a:r>
              <a:rPr lang="en-US" sz="2200" b="1" dirty="0">
                <a:latin typeface="Comic Sans MS" pitchFamily="66" charset="0"/>
              </a:rPr>
              <a:t>-Hyperactive</a:t>
            </a:r>
          </a:p>
          <a:p>
            <a:pPr marL="420624" indent="-384048" eaLnBrk="1" fontAlgn="auto" hangingPunct="1">
              <a:spcAft>
                <a:spcPts val="0"/>
              </a:spcAft>
              <a:buFont typeface="Wingdings 2"/>
              <a:buChar char=""/>
              <a:defRPr/>
            </a:pPr>
            <a:endParaRPr lang="en-US" dirty="0">
              <a:solidFill>
                <a:schemeClr val="accent1">
                  <a:lumMod val="60000"/>
                  <a:lumOff val="40000"/>
                </a:schemeClr>
              </a:solidFill>
              <a:latin typeface="Comic Sans MS" pitchFamily="66" charset="0"/>
            </a:endParaRPr>
          </a:p>
        </p:txBody>
      </p:sp>
    </p:spTree>
    <p:extLst>
      <p:ext uri="{BB962C8B-B14F-4D97-AF65-F5344CB8AC3E}">
        <p14:creationId xmlns:p14="http://schemas.microsoft.com/office/powerpoint/2010/main" val="24277823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33400" y="152400"/>
            <a:ext cx="8077200" cy="685800"/>
          </a:xfrm>
          <a:solidFill>
            <a:schemeClr val="accent1">
              <a:lumMod val="20000"/>
              <a:lumOff val="80000"/>
            </a:schemeClr>
          </a:solidFill>
        </p:spPr>
        <p:txBody>
          <a:bodyPr>
            <a:normAutofit/>
          </a:bodyPr>
          <a:lstStyle/>
          <a:p>
            <a:pPr eaLnBrk="1" hangingPunct="1"/>
            <a: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Indices  of Level of Consciousness</a:t>
            </a:r>
          </a:p>
        </p:txBody>
      </p:sp>
      <p:sp>
        <p:nvSpPr>
          <p:cNvPr id="3" name="Content Placeholder 2"/>
          <p:cNvSpPr>
            <a:spLocks noGrp="1"/>
          </p:cNvSpPr>
          <p:nvPr>
            <p:ph idx="1"/>
          </p:nvPr>
        </p:nvSpPr>
        <p:spPr>
          <a:xfrm>
            <a:off x="152400" y="990600"/>
            <a:ext cx="8258175" cy="5257800"/>
          </a:xfrm>
        </p:spPr>
        <p:txBody>
          <a:bodyPr rtlCol="0">
            <a:normAutofit fontScale="92500" lnSpcReduction="10000"/>
          </a:bodyPr>
          <a:lstStyle/>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a:solidFill>
                  <a:srgbClr val="FF0000"/>
                </a:solidFill>
                <a:latin typeface="Comic Sans MS" pitchFamily="66" charset="0"/>
                <a:sym typeface="Wingdings" pitchFamily="2" charset="2"/>
              </a:rPr>
              <a:t>Appearance &amp; Behavior </a:t>
            </a:r>
            <a:r>
              <a:rPr lang="en-US" altLang="ja-JP" sz="2400" b="1" dirty="0">
                <a:solidFill>
                  <a:srgbClr val="FF0000"/>
                </a:solidFill>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a:solidFill>
                  <a:schemeClr val="accent1"/>
                </a:solidFill>
                <a:latin typeface="Comic Sans MS" pitchFamily="66" charset="0"/>
                <a:sym typeface="Wingdings" pitchFamily="2" charset="2"/>
              </a:rPr>
              <a:t> </a:t>
            </a:r>
            <a:r>
              <a:rPr lang="en-US" altLang="ja-JP" sz="2400" dirty="0">
                <a:latin typeface="Comic Sans MS" pitchFamily="66" charset="0"/>
                <a:sym typeface="Wingdings" pitchFamily="2" charset="2"/>
              </a:rPr>
              <a:t>Posture ( sitting , standing ?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a:latin typeface="Comic Sans MS" pitchFamily="66" charset="0"/>
                <a:sym typeface="Wingdings" pitchFamily="2" charset="2"/>
              </a:rPr>
              <a:t>Open eyes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a:latin typeface="Comic Sans MS" pitchFamily="66" charset="0"/>
                <a:sym typeface="Wingdings" pitchFamily="2" charset="2"/>
              </a:rPr>
              <a:t>Facial expression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a:latin typeface="Comic Sans MS" pitchFamily="66" charset="0"/>
                <a:sym typeface="Wingdings" pitchFamily="2" charset="2"/>
              </a:rPr>
              <a:t>Responds to stimuli ( including the examiner’s questions about name , orientation in time &amp; place ? &amp; other general Qs like who is the president ? )  </a:t>
            </a:r>
          </a:p>
          <a:p>
            <a:pPr marL="609600" indent="-609600" eaLnBrk="1" fontAlgn="auto" hangingPunct="1">
              <a:lnSpc>
                <a:spcPct val="90000"/>
              </a:lnSpc>
              <a:spcAft>
                <a:spcPts val="0"/>
              </a:spcAft>
              <a:buClr>
                <a:schemeClr val="accent3"/>
              </a:buClr>
              <a:buFont typeface="Arial" pitchFamily="34" charset="0"/>
              <a:buChar char="•"/>
              <a:defRPr/>
            </a:pPr>
            <a:endParaRPr lang="en-US" altLang="ja-JP" sz="2400" u="sng" dirty="0">
              <a:solidFill>
                <a:schemeClr val="accent1"/>
              </a:solidFill>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a:latin typeface="Comic Sans MS" pitchFamily="66" charset="0"/>
                <a:sym typeface="Wingdings" pitchFamily="2" charset="2"/>
              </a:rPr>
              <a:t>Vital signs </a:t>
            </a:r>
            <a:r>
              <a:rPr lang="en-US" altLang="ja-JP" sz="2400" b="1" dirty="0">
                <a:latin typeface="Comic Sans MS" pitchFamily="66" charset="0"/>
                <a:sym typeface="Wingdings" pitchFamily="2" charset="2"/>
              </a:rPr>
              <a:t>:</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dirty="0">
                <a:latin typeface="Comic Sans MS" pitchFamily="66" charset="0"/>
                <a:sym typeface="Wingdings" pitchFamily="2" charset="2"/>
              </a:rPr>
              <a:t>Pulse , BP, respiration , pupils , reflexes , particularly brainstem reflexes , etc )</a:t>
            </a: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a:latin typeface="Comic Sans MS" pitchFamily="66" charset="0"/>
                <a:sym typeface="Wingdings" pitchFamily="2" charset="2"/>
              </a:rPr>
              <a:t>EEG</a:t>
            </a:r>
            <a:r>
              <a:rPr lang="en-US" altLang="ja-JP" sz="2400" dirty="0">
                <a:latin typeface="Comic Sans MS" pitchFamily="66" charset="0"/>
                <a:sym typeface="Wingdings" pitchFamily="2" charset="2"/>
              </a:rPr>
              <a:t>  </a:t>
            </a:r>
            <a:r>
              <a:rPr lang="en-US" sz="2400" dirty="0">
                <a:latin typeface="Comic Sans MS" pitchFamily="66" charset="0"/>
              </a:rPr>
              <a:t>Each of these states ( wakefulness , sleep , coma and death ) has specific EEG patterns </a:t>
            </a:r>
            <a:endParaRPr lang="en-US" altLang="ja-JP" sz="2400" dirty="0">
              <a:latin typeface="Comic Sans MS" pitchFamily="66" charset="0"/>
              <a:sym typeface="Wingdings" pitchFamily="2" charset="2"/>
            </a:endParaRPr>
          </a:p>
          <a:p>
            <a:pPr marL="609600" indent="-609600" eaLnBrk="1" fontAlgn="auto" hangingPunct="1">
              <a:lnSpc>
                <a:spcPct val="90000"/>
              </a:lnSpc>
              <a:spcAft>
                <a:spcPts val="0"/>
              </a:spcAft>
              <a:buClr>
                <a:schemeClr val="accent3"/>
              </a:buClr>
              <a:buFont typeface="Arial" pitchFamily="34" charset="0"/>
              <a:buChar char="•"/>
              <a:defRPr/>
            </a:pPr>
            <a:r>
              <a:rPr lang="en-US" altLang="ja-JP" sz="2400" b="1" u="sng" dirty="0">
                <a:latin typeface="Comic Sans MS" pitchFamily="66" charset="0"/>
                <a:sym typeface="Wingdings" pitchFamily="2" charset="2"/>
              </a:rPr>
              <a:t>Evoked potentials </a:t>
            </a:r>
            <a:r>
              <a:rPr lang="en-US" altLang="ja-JP" sz="2400" dirty="0">
                <a:latin typeface="Comic Sans MS" pitchFamily="66" charset="0"/>
                <a:sym typeface="Wingdings" pitchFamily="2" charset="2"/>
              </a:rPr>
              <a:t>( in cases of Brain Death ).</a:t>
            </a:r>
          </a:p>
          <a:p>
            <a:pPr marL="609600" indent="-609600">
              <a:lnSpc>
                <a:spcPct val="90000"/>
              </a:lnSpc>
              <a:buClr>
                <a:schemeClr val="accent3"/>
              </a:buClr>
              <a:defRPr/>
            </a:pPr>
            <a:r>
              <a:rPr lang="en-US" altLang="ja-JP" sz="2400" dirty="0">
                <a:latin typeface="Comic Sans MS" pitchFamily="66" charset="0"/>
                <a:sym typeface="Wingdings" pitchFamily="2" charset="2"/>
              </a:rPr>
              <a:t>(</a:t>
            </a:r>
            <a:r>
              <a:rPr lang="en-US" altLang="ja-JP" sz="1700" dirty="0">
                <a:latin typeface="Comic Sans MS" pitchFamily="66" charset="0"/>
                <a:sym typeface="Wingdings" pitchFamily="2" charset="2"/>
              </a:rPr>
              <a:t>Stimulation of a sense organ can evoke a cortical response that can be recorded by scalp electrode over the primary receiving cortical area for that particular sense )</a:t>
            </a:r>
          </a:p>
        </p:txBody>
      </p:sp>
      <p:sp>
        <p:nvSpPr>
          <p:cNvPr id="4" name="Slide Number Placeholder 3"/>
          <p:cNvSpPr>
            <a:spLocks noGrp="1"/>
          </p:cNvSpPr>
          <p:nvPr>
            <p:ph type="sldNum" sz="quarter" idx="12"/>
          </p:nvPr>
        </p:nvSpPr>
        <p:spPr/>
        <p:txBody>
          <a:bodyPr/>
          <a:lstStyle/>
          <a:p>
            <a:pPr>
              <a:defRPr/>
            </a:pPr>
            <a:fld id="{26470460-2BC6-4EA1-BD75-B323E2AA946F}" type="slidenum">
              <a:rPr lang="ar-SA"/>
              <a:pPr>
                <a:defRPr/>
              </a:pPr>
              <a:t>28</a:t>
            </a:fld>
            <a:endParaRPr lang="en-US"/>
          </a:p>
        </p:txBody>
      </p:sp>
    </p:spTree>
    <p:extLst>
      <p:ext uri="{BB962C8B-B14F-4D97-AF65-F5344CB8AC3E}">
        <p14:creationId xmlns:p14="http://schemas.microsoft.com/office/powerpoint/2010/main" val="33605932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1219200"/>
            <a:ext cx="8153400" cy="5086969"/>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57200" y="0"/>
            <a:ext cx="8305800" cy="1143000"/>
          </a:xfrm>
          <a:prstGeom prst="rect">
            <a:avLst/>
          </a:prstGeom>
        </p:spPr>
        <p:txBody>
          <a:bodyPr vert="horz" wrap="square" lIns="0" tIns="0" rIns="0" bIns="0" rtlCol="0">
            <a:spAutoFit/>
          </a:bodyPr>
          <a:lstStyle/>
          <a:p>
            <a:pPr marL="945515">
              <a:lnSpc>
                <a:spcPct val="100000"/>
              </a:lnSpc>
            </a:pPr>
            <a:r>
              <a:rPr b="1" i="1" dirty="0">
                <a:latin typeface="Comic Sans MS" pitchFamily="66" charset="0"/>
                <a:cs typeface="Arial"/>
              </a:rPr>
              <a:t>Electroe</a:t>
            </a:r>
            <a:r>
              <a:rPr b="1" i="1" spc="-20" dirty="0">
                <a:latin typeface="Comic Sans MS" pitchFamily="66" charset="0"/>
                <a:cs typeface="Arial"/>
              </a:rPr>
              <a:t>n</a:t>
            </a:r>
            <a:r>
              <a:rPr b="1" i="1" dirty="0">
                <a:latin typeface="Comic Sans MS" pitchFamily="66" charset="0"/>
                <a:cs typeface="Arial"/>
              </a:rPr>
              <a:t>ceph</a:t>
            </a:r>
            <a:r>
              <a:rPr b="1" i="1" spc="-15" dirty="0">
                <a:latin typeface="Comic Sans MS" pitchFamily="66" charset="0"/>
                <a:cs typeface="Arial"/>
              </a:rPr>
              <a:t>a</a:t>
            </a:r>
            <a:r>
              <a:rPr b="1" i="1" dirty="0">
                <a:latin typeface="Comic Sans MS" pitchFamily="66" charset="0"/>
                <a:cs typeface="Arial"/>
              </a:rPr>
              <a:t>logram</a:t>
            </a:r>
          </a:p>
        </p:txBody>
      </p:sp>
    </p:spTree>
    <p:extLst>
      <p:ext uri="{BB962C8B-B14F-4D97-AF65-F5344CB8AC3E}">
        <p14:creationId xmlns:p14="http://schemas.microsoft.com/office/powerpoint/2010/main" val="1556538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 levels of consciousness</a:t>
            </a:r>
          </a:p>
        </p:txBody>
      </p:sp>
      <p:sp>
        <p:nvSpPr>
          <p:cNvPr id="3" name="Content Placeholder 2"/>
          <p:cNvSpPr>
            <a:spLocks noGrp="1"/>
          </p:cNvSpPr>
          <p:nvPr>
            <p:ph idx="1"/>
          </p:nvPr>
        </p:nvSpPr>
        <p:spPr/>
        <p:txBody>
          <a:bodyPr/>
          <a:lstStyle/>
          <a:p>
            <a:pPr marL="0" indent="0">
              <a:buNone/>
            </a:pPr>
            <a:r>
              <a:rPr lang="en-US" dirty="0"/>
              <a:t>1- </a:t>
            </a:r>
            <a:r>
              <a:rPr lang="en-US" dirty="0">
                <a:latin typeface="Comic Sans MS" pitchFamily="66" charset="0"/>
              </a:rPr>
              <a:t>Normal consciousness </a:t>
            </a:r>
          </a:p>
          <a:p>
            <a:pPr marL="0" indent="0">
              <a:buNone/>
            </a:pPr>
            <a:r>
              <a:rPr lang="en-US" dirty="0">
                <a:latin typeface="Comic Sans MS" pitchFamily="66" charset="0"/>
              </a:rPr>
              <a:t>2- Clouded</a:t>
            </a:r>
            <a:r>
              <a:rPr lang="en-US" baseline="0" dirty="0">
                <a:latin typeface="Comic Sans MS" pitchFamily="66" charset="0"/>
              </a:rPr>
              <a:t> </a:t>
            </a:r>
            <a:r>
              <a:rPr kumimoji="0" lang="en-US" sz="2600" kern="1200" dirty="0">
                <a:solidFill>
                  <a:schemeClr val="tx1"/>
                </a:solidFill>
                <a:effectLst/>
                <a:latin typeface="Comic Sans MS" pitchFamily="66" charset="0"/>
              </a:rPr>
              <a:t>consciousness</a:t>
            </a:r>
            <a:endParaRPr lang="en-US" dirty="0">
              <a:latin typeface="Comic Sans MS" pitchFamily="66" charset="0"/>
            </a:endParaRPr>
          </a:p>
          <a:p>
            <a:pPr marL="0" indent="0">
              <a:buNone/>
            </a:pPr>
            <a:r>
              <a:rPr lang="en-US" dirty="0">
                <a:latin typeface="Comic Sans MS" pitchFamily="66" charset="0"/>
              </a:rPr>
              <a:t>3-</a:t>
            </a:r>
            <a:r>
              <a:rPr lang="en-US" baseline="0" dirty="0">
                <a:latin typeface="Comic Sans MS" pitchFamily="66" charset="0"/>
              </a:rPr>
              <a:t> Sleep</a:t>
            </a:r>
          </a:p>
          <a:p>
            <a:pPr marL="0" indent="0">
              <a:buNone/>
            </a:pPr>
            <a:r>
              <a:rPr lang="en-US" baseline="0" dirty="0">
                <a:latin typeface="Comic Sans MS" pitchFamily="66" charset="0"/>
              </a:rPr>
              <a:t>4- Coma</a:t>
            </a:r>
            <a:endParaRPr lang="en-US" dirty="0">
              <a:latin typeface="Comic Sans MS" pitchFamily="66" charset="0"/>
            </a:endParaRPr>
          </a:p>
        </p:txBody>
      </p:sp>
    </p:spTree>
    <p:extLst>
      <p:ext uri="{BB962C8B-B14F-4D97-AF65-F5344CB8AC3E}">
        <p14:creationId xmlns:p14="http://schemas.microsoft.com/office/powerpoint/2010/main" val="28725572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0" y="533400"/>
            <a:ext cx="4724400" cy="5638800"/>
          </a:xfrm>
        </p:spPr>
        <p:txBody>
          <a:bodyPr>
            <a:normAutofit/>
          </a:bodyPr>
          <a:lstStyle/>
          <a:p>
            <a:pPr lvl="0" rtl="0" eaLnBrk="1" latinLnBrk="0" hangingPunct="1">
              <a:lnSpc>
                <a:spcPts val="2640"/>
              </a:lnSpc>
              <a:spcBef>
                <a:spcPts val="0"/>
              </a:spcBef>
            </a:pPr>
            <a:r>
              <a:rPr kumimoji="0" lang="en-US" sz="2200" b="1" kern="1200" dirty="0">
                <a:ln>
                  <a:noFill/>
                </a:ln>
                <a:effectLst/>
                <a:latin typeface="Comic Sans MS" pitchFamily="66" charset="0"/>
                <a:ea typeface="+mj-ea"/>
                <a:cs typeface="+mj-cs"/>
              </a:rPr>
              <a:t>Alpha waves:</a:t>
            </a:r>
          </a:p>
          <a:p>
            <a:pPr lvl="0" rtl="0" eaLnBrk="1" latinLnBrk="0" hangingPunct="1">
              <a:lnSpc>
                <a:spcPts val="2640"/>
              </a:lnSpc>
              <a:spcBef>
                <a:spcPts val="0"/>
              </a:spcBef>
            </a:pPr>
            <a:r>
              <a:rPr kumimoji="0" lang="en-US" sz="2200" b="1" kern="1200" dirty="0">
                <a:ln>
                  <a:noFill/>
                </a:ln>
                <a:effectLst/>
                <a:latin typeface="Comic Sans MS" pitchFamily="66" charset="0"/>
                <a:ea typeface="+mj-ea"/>
                <a:cs typeface="+mj-cs"/>
              </a:rPr>
              <a:t>Recorded from the parietal</a:t>
            </a:r>
            <a:r>
              <a:rPr lang="en-US" sz="2200" dirty="0">
                <a:latin typeface="Comic Sans MS" pitchFamily="66" charset="0"/>
              </a:rPr>
              <a:t> &amp;</a:t>
            </a:r>
            <a:r>
              <a:rPr kumimoji="0" lang="en-US" sz="2200" b="1" kern="1200" dirty="0">
                <a:ln>
                  <a:noFill/>
                </a:ln>
                <a:effectLst/>
                <a:latin typeface="Comic Sans MS" pitchFamily="66" charset="0"/>
                <a:ea typeface="+mj-ea"/>
                <a:cs typeface="+mj-cs"/>
              </a:rPr>
              <a:t>occipital regions</a:t>
            </a:r>
          </a:p>
          <a:p>
            <a:pPr lvl="0" eaLnBrk="1" latinLnBrk="0" hangingPunct="1">
              <a:lnSpc>
                <a:spcPts val="2640"/>
              </a:lnSpc>
              <a:spcBef>
                <a:spcPts val="0"/>
              </a:spcBef>
            </a:pPr>
            <a:r>
              <a:rPr kumimoji="0" lang="en-US" sz="2200" b="1" kern="1200" dirty="0">
                <a:ln>
                  <a:noFill/>
                </a:ln>
                <a:effectLst/>
                <a:latin typeface="Comic Sans MS" pitchFamily="66" charset="0"/>
                <a:ea typeface="+mj-ea"/>
                <a:cs typeface="+mj-cs"/>
              </a:rPr>
              <a:t>Awake and relaxed+ eyes closed</a:t>
            </a:r>
          </a:p>
          <a:p>
            <a:pPr lvl="0" eaLnBrk="1" latinLnBrk="0" hangingPunct="1">
              <a:lnSpc>
                <a:spcPts val="2640"/>
              </a:lnSpc>
              <a:spcBef>
                <a:spcPts val="0"/>
              </a:spcBef>
            </a:pPr>
            <a:r>
              <a:rPr kumimoji="0" lang="en-US" sz="2200" b="1" kern="1200" dirty="0">
                <a:ln>
                  <a:noFill/>
                </a:ln>
                <a:effectLst/>
                <a:latin typeface="Comic Sans MS" pitchFamily="66" charset="0"/>
                <a:ea typeface="+mj-ea"/>
                <a:cs typeface="+mj-cs"/>
              </a:rPr>
              <a:t>10 to 12 cycles/second.</a:t>
            </a:r>
            <a:endParaRPr lang="en-US" sz="2200" dirty="0">
              <a:effectLst/>
              <a:latin typeface="Comic Sans MS" pitchFamily="66" charset="0"/>
            </a:endParaRPr>
          </a:p>
          <a:p>
            <a:pPr lvl="0" rtl="0" eaLnBrk="1" latinLnBrk="0" hangingPunct="1"/>
            <a:endParaRPr kumimoji="0" lang="en-US" sz="2200" b="1" kern="1200" dirty="0">
              <a:ln>
                <a:noFill/>
              </a:ln>
              <a:effectLst/>
              <a:latin typeface="Comic Sans MS" pitchFamily="66" charset="0"/>
              <a:ea typeface="+mj-ea"/>
              <a:cs typeface="+mj-cs"/>
            </a:endParaRPr>
          </a:p>
          <a:p>
            <a:pPr lvl="0" rtl="0" eaLnBrk="1" latinLnBrk="0" hangingPunct="1"/>
            <a:endParaRPr lang="en-US" sz="2200" b="1" dirty="0">
              <a:latin typeface="Comic Sans MS" pitchFamily="66" charset="0"/>
              <a:ea typeface="+mj-ea"/>
              <a:cs typeface="+mj-cs"/>
            </a:endParaRPr>
          </a:p>
          <a:p>
            <a:pPr lvl="0" rtl="0" eaLnBrk="1" latinLnBrk="0" hangingPunct="1"/>
            <a:endParaRPr kumimoji="0" lang="en-US" sz="2200" b="1" kern="1200" dirty="0">
              <a:ln>
                <a:noFill/>
              </a:ln>
              <a:effectLst/>
              <a:latin typeface="Comic Sans MS" pitchFamily="66" charset="0"/>
              <a:ea typeface="+mj-ea"/>
              <a:cs typeface="+mj-cs"/>
            </a:endParaRPr>
          </a:p>
          <a:p>
            <a:pPr lvl="0" rtl="0" eaLnBrk="1" latinLnBrk="0" hangingPunct="1"/>
            <a:endParaRPr kumimoji="0" lang="en-US" sz="2200" b="1" kern="1200" dirty="0">
              <a:ln>
                <a:noFill/>
              </a:ln>
              <a:effectLst/>
              <a:latin typeface="Comic Sans MS" pitchFamily="66" charset="0"/>
              <a:ea typeface="+mj-ea"/>
              <a:cs typeface="+mj-cs"/>
            </a:endParaRPr>
          </a:p>
          <a:p>
            <a:pPr lvl="0" rtl="0" eaLnBrk="1" latinLnBrk="0" hangingPunct="1">
              <a:lnSpc>
                <a:spcPts val="2700"/>
              </a:lnSpc>
              <a:spcBef>
                <a:spcPts val="0"/>
              </a:spcBef>
            </a:pPr>
            <a:r>
              <a:rPr kumimoji="0" lang="en-US" sz="2200" b="1" kern="1200" dirty="0">
                <a:ln>
                  <a:noFill/>
                </a:ln>
                <a:effectLst/>
                <a:latin typeface="Comic Sans MS" pitchFamily="66" charset="0"/>
                <a:ea typeface="+mj-ea"/>
                <a:cs typeface="+mj-cs"/>
              </a:rPr>
              <a:t>Beta waves:</a:t>
            </a:r>
          </a:p>
          <a:p>
            <a:pPr lvl="0" rtl="0" eaLnBrk="1" latinLnBrk="0" hangingPunct="1">
              <a:lnSpc>
                <a:spcPts val="2700"/>
              </a:lnSpc>
              <a:spcBef>
                <a:spcPts val="0"/>
              </a:spcBef>
            </a:pPr>
            <a:r>
              <a:rPr kumimoji="0" lang="en-US" sz="2200" b="1" kern="1200" dirty="0">
                <a:ln>
                  <a:noFill/>
                </a:ln>
                <a:effectLst/>
                <a:latin typeface="Comic Sans MS" pitchFamily="66" charset="0"/>
                <a:ea typeface="+mj-ea"/>
                <a:cs typeface="+mj-cs"/>
              </a:rPr>
              <a:t>Frontal lobes</a:t>
            </a:r>
            <a:endParaRPr lang="en-US" sz="2200" dirty="0">
              <a:effectLst/>
              <a:latin typeface="Comic Sans MS" pitchFamily="66" charset="0"/>
            </a:endParaRPr>
          </a:p>
          <a:p>
            <a:pPr lvl="0" rtl="0" eaLnBrk="1" latinLnBrk="0" hangingPunct="1">
              <a:lnSpc>
                <a:spcPts val="2700"/>
              </a:lnSpc>
              <a:spcBef>
                <a:spcPts val="0"/>
              </a:spcBef>
            </a:pPr>
            <a:r>
              <a:rPr kumimoji="0" lang="en-US" sz="2200" b="1" kern="1200" dirty="0">
                <a:ln>
                  <a:noFill/>
                </a:ln>
                <a:effectLst/>
                <a:latin typeface="Comic Sans MS" pitchFamily="66" charset="0"/>
                <a:ea typeface="+mj-ea"/>
                <a:cs typeface="+mj-cs"/>
              </a:rPr>
              <a:t>Produced by visual stimuli and mental activity</a:t>
            </a:r>
          </a:p>
          <a:p>
            <a:pPr lvl="0" rtl="0" eaLnBrk="1" latinLnBrk="0" hangingPunct="1">
              <a:lnSpc>
                <a:spcPts val="2700"/>
              </a:lnSpc>
              <a:spcBef>
                <a:spcPts val="0"/>
              </a:spcBef>
            </a:pPr>
            <a:r>
              <a:rPr kumimoji="0" lang="en-US" sz="2200" b="1" kern="1200" dirty="0">
                <a:ln>
                  <a:noFill/>
                </a:ln>
                <a:effectLst/>
                <a:latin typeface="Comic Sans MS" pitchFamily="66" charset="0"/>
                <a:ea typeface="+mj-ea"/>
                <a:cs typeface="+mj-cs"/>
              </a:rPr>
              <a:t>13 to 25 cycles per second</a:t>
            </a:r>
            <a:r>
              <a:rPr kumimoji="0" lang="en-US" sz="5000" b="1" kern="1200" dirty="0">
                <a:ln>
                  <a:noFill/>
                </a:ln>
                <a:effectLst/>
                <a:latin typeface="Comic Sans MS" pitchFamily="66" charset="0"/>
                <a:ea typeface="+mj-ea"/>
                <a:cs typeface="+mj-cs"/>
              </a:rPr>
              <a:t>.</a:t>
            </a:r>
            <a:endParaRPr lang="en-US" dirty="0">
              <a:effectLst/>
              <a:latin typeface="Comic Sans MS" pitchFamily="66" charset="0"/>
            </a:endParaRPr>
          </a:p>
          <a:p>
            <a:endParaRPr lang="en-US" dirty="0">
              <a:latin typeface="Comic Sans MS" pitchFamily="66" charset="0"/>
            </a:endParaRPr>
          </a:p>
        </p:txBody>
      </p:sp>
      <p:sp>
        <p:nvSpPr>
          <p:cNvPr id="4" name="object 2"/>
          <p:cNvSpPr/>
          <p:nvPr/>
        </p:nvSpPr>
        <p:spPr>
          <a:xfrm>
            <a:off x="5105400" y="609600"/>
            <a:ext cx="3810000" cy="5410200"/>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9735115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0" y="609600"/>
            <a:ext cx="4419600" cy="5486400"/>
          </a:xfrm>
        </p:spPr>
        <p:txBody>
          <a:bodyPr>
            <a:normAutofit/>
          </a:bodyPr>
          <a:lstStyle/>
          <a:p>
            <a:pPr rtl="0" eaLnBrk="1" latinLnBrk="0" hangingPunct="1">
              <a:lnSpc>
                <a:spcPts val="2640"/>
              </a:lnSpc>
              <a:spcBef>
                <a:spcPts val="0"/>
              </a:spcBef>
            </a:pPr>
            <a:r>
              <a:rPr kumimoji="0" lang="en-US" sz="2200" b="1" kern="1200" dirty="0">
                <a:solidFill>
                  <a:srgbClr val="FF0000"/>
                </a:solidFill>
                <a:effectLst/>
                <a:latin typeface="Comic Sans MS" pitchFamily="66" charset="0"/>
              </a:rPr>
              <a:t>Theta:</a:t>
            </a:r>
          </a:p>
          <a:p>
            <a:pPr marL="0" indent="0" rtl="0" eaLnBrk="1" latinLnBrk="0" hangingPunct="1">
              <a:lnSpc>
                <a:spcPts val="2640"/>
              </a:lnSpc>
              <a:spcBef>
                <a:spcPts val="0"/>
              </a:spcBef>
              <a:buNone/>
            </a:pPr>
            <a:r>
              <a:rPr kumimoji="0" lang="en-US" sz="2200" b="1" kern="1200" dirty="0">
                <a:effectLst/>
                <a:latin typeface="Comic Sans MS" pitchFamily="66" charset="0"/>
              </a:rPr>
              <a:t>  -Temporal and occipital</a:t>
            </a:r>
            <a:endParaRPr lang="en-US" sz="2200" dirty="0">
              <a:latin typeface="Comic Sans MS" pitchFamily="66" charset="0"/>
            </a:endParaRPr>
          </a:p>
          <a:p>
            <a:pPr marL="0" indent="0" rtl="0" eaLnBrk="1" latinLnBrk="0" hangingPunct="1">
              <a:lnSpc>
                <a:spcPts val="2640"/>
              </a:lnSpc>
              <a:spcBef>
                <a:spcPts val="0"/>
              </a:spcBef>
              <a:buNone/>
            </a:pPr>
            <a:r>
              <a:rPr kumimoji="0" lang="en-US" sz="2200" b="1" kern="1200" dirty="0">
                <a:effectLst/>
                <a:latin typeface="Comic Sans MS" pitchFamily="66" charset="0"/>
              </a:rPr>
              <a:t>  -5 to 8 cycles/second</a:t>
            </a:r>
          </a:p>
          <a:p>
            <a:pPr marL="0" indent="0" rtl="0" eaLnBrk="1" latinLnBrk="0" hangingPunct="1">
              <a:lnSpc>
                <a:spcPts val="2640"/>
              </a:lnSpc>
              <a:spcBef>
                <a:spcPts val="0"/>
              </a:spcBef>
              <a:buNone/>
            </a:pPr>
            <a:r>
              <a:rPr kumimoji="0" lang="en-US" sz="2200" b="1" kern="1200" dirty="0">
                <a:effectLst/>
                <a:latin typeface="Comic Sans MS" pitchFamily="66" charset="0"/>
              </a:rPr>
              <a:t>  -(newborn)</a:t>
            </a:r>
          </a:p>
          <a:p>
            <a:pPr rtl="0" eaLnBrk="1" latinLnBrk="0" hangingPunct="1">
              <a:lnSpc>
                <a:spcPts val="2640"/>
              </a:lnSpc>
              <a:spcBef>
                <a:spcPts val="0"/>
              </a:spcBef>
            </a:pPr>
            <a:r>
              <a:rPr kumimoji="0" lang="en-US" sz="2200" b="1" kern="1200" dirty="0">
                <a:effectLst/>
                <a:latin typeface="Comic Sans MS" pitchFamily="66" charset="0"/>
              </a:rPr>
              <a:t>Theta waves in adults indicates severe emotional stress</a:t>
            </a:r>
          </a:p>
          <a:p>
            <a:pPr rtl="0" eaLnBrk="1" latinLnBrk="0" hangingPunct="1">
              <a:lnSpc>
                <a:spcPts val="2640"/>
              </a:lnSpc>
              <a:spcBef>
                <a:spcPts val="0"/>
              </a:spcBef>
            </a:pPr>
            <a:endParaRPr kumimoji="0" lang="en-US" sz="2200" b="1" kern="1200" dirty="0">
              <a:solidFill>
                <a:schemeClr val="accent1"/>
              </a:solidFill>
              <a:effectLst/>
              <a:latin typeface="Comic Sans MS" pitchFamily="66" charset="0"/>
            </a:endParaRPr>
          </a:p>
          <a:p>
            <a:pPr rtl="0" eaLnBrk="1" latinLnBrk="0" hangingPunct="1">
              <a:lnSpc>
                <a:spcPts val="2640"/>
              </a:lnSpc>
              <a:spcBef>
                <a:spcPts val="0"/>
              </a:spcBef>
            </a:pPr>
            <a:r>
              <a:rPr kumimoji="0" lang="en-US" sz="2200" b="1" kern="1200" dirty="0">
                <a:solidFill>
                  <a:srgbClr val="FF0000"/>
                </a:solidFill>
                <a:effectLst/>
                <a:latin typeface="Comic Sans MS" pitchFamily="66" charset="0"/>
              </a:rPr>
              <a:t>Delta:</a:t>
            </a:r>
          </a:p>
          <a:p>
            <a:pPr marL="0" indent="0" rtl="0" eaLnBrk="1" latinLnBrk="0" hangingPunct="1">
              <a:lnSpc>
                <a:spcPts val="2640"/>
              </a:lnSpc>
              <a:spcBef>
                <a:spcPts val="0"/>
              </a:spcBef>
              <a:buNone/>
            </a:pPr>
            <a:r>
              <a:rPr kumimoji="0" lang="en-US" sz="2200" b="1" kern="1200" dirty="0">
                <a:effectLst/>
                <a:latin typeface="Comic Sans MS" pitchFamily="66" charset="0"/>
              </a:rPr>
              <a:t> -From the cerebral cortex</a:t>
            </a:r>
          </a:p>
          <a:p>
            <a:pPr marL="0" indent="0" rtl="0" eaLnBrk="1" latinLnBrk="0" hangingPunct="1">
              <a:lnSpc>
                <a:spcPts val="2640"/>
              </a:lnSpc>
              <a:spcBef>
                <a:spcPts val="0"/>
              </a:spcBef>
              <a:buNone/>
            </a:pPr>
            <a:r>
              <a:rPr kumimoji="0" lang="en-US" sz="2200" b="1" kern="1200" dirty="0">
                <a:effectLst/>
                <a:latin typeface="Comic Sans MS" pitchFamily="66" charset="0"/>
              </a:rPr>
              <a:t> </a:t>
            </a:r>
            <a:r>
              <a:rPr lang="en-US" sz="2200" b="1" dirty="0">
                <a:latin typeface="Comic Sans MS" pitchFamily="66" charset="0"/>
              </a:rPr>
              <a:t>-</a:t>
            </a:r>
            <a:r>
              <a:rPr kumimoji="0" lang="en-US" sz="2200" b="1" kern="1200" dirty="0">
                <a:effectLst/>
                <a:latin typeface="Comic Sans MS" pitchFamily="66" charset="0"/>
              </a:rPr>
              <a:t>1 to 5 cycles/second </a:t>
            </a:r>
          </a:p>
          <a:p>
            <a:pPr marL="0" indent="0" rtl="0" eaLnBrk="1" latinLnBrk="0" hangingPunct="1">
              <a:lnSpc>
                <a:spcPts val="2640"/>
              </a:lnSpc>
              <a:spcBef>
                <a:spcPts val="0"/>
              </a:spcBef>
              <a:buNone/>
            </a:pPr>
            <a:r>
              <a:rPr kumimoji="0" lang="en-US" sz="2200" b="1" kern="1200" dirty="0">
                <a:effectLst/>
                <a:latin typeface="Comic Sans MS" pitchFamily="66" charset="0"/>
              </a:rPr>
              <a:t> -Sleep and in an awake infant</a:t>
            </a:r>
          </a:p>
          <a:p>
            <a:pPr marL="0" indent="0" rtl="0" eaLnBrk="1" latinLnBrk="0" hangingPunct="1">
              <a:lnSpc>
                <a:spcPts val="2640"/>
              </a:lnSpc>
              <a:spcBef>
                <a:spcPts val="0"/>
              </a:spcBef>
              <a:buNone/>
            </a:pPr>
            <a:r>
              <a:rPr lang="en-US" sz="2200" b="1" dirty="0">
                <a:latin typeface="Comic Sans MS" pitchFamily="66" charset="0"/>
              </a:rPr>
              <a:t> -</a:t>
            </a:r>
            <a:r>
              <a:rPr kumimoji="0" lang="en-US" sz="2200" b="1" kern="1200" dirty="0">
                <a:effectLst/>
                <a:latin typeface="Comic Sans MS" pitchFamily="66" charset="0"/>
              </a:rPr>
              <a:t>In an awake adult indicates brain damage.</a:t>
            </a:r>
            <a:endParaRPr lang="en-US" sz="2200" dirty="0">
              <a:effectLst/>
              <a:latin typeface="Comic Sans MS" pitchFamily="66" charset="0"/>
            </a:endParaRPr>
          </a:p>
          <a:p>
            <a:pPr>
              <a:lnSpc>
                <a:spcPts val="2640"/>
              </a:lnSpc>
              <a:spcBef>
                <a:spcPts val="0"/>
              </a:spcBef>
            </a:pPr>
            <a:endParaRPr lang="en-US" sz="2200" dirty="0">
              <a:solidFill>
                <a:schemeClr val="accent1"/>
              </a:solidFill>
              <a:latin typeface="Comic Sans MS" pitchFamily="66" charset="0"/>
            </a:endParaRPr>
          </a:p>
        </p:txBody>
      </p:sp>
      <p:sp>
        <p:nvSpPr>
          <p:cNvPr id="4" name="object 2"/>
          <p:cNvSpPr/>
          <p:nvPr/>
        </p:nvSpPr>
        <p:spPr>
          <a:xfrm>
            <a:off x="4572000" y="94631"/>
            <a:ext cx="4419600" cy="6001369"/>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3265737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2800" dirty="0">
                <a:latin typeface="Comic Sans MS" pitchFamily="66" charset="0"/>
                <a:cs typeface="Times New Roman" pitchFamily="18" charset="0"/>
              </a:rPr>
              <a:t>Brain Death Confirmatory Testing with EEG</a:t>
            </a:r>
          </a:p>
        </p:txBody>
      </p:sp>
      <p:pic>
        <p:nvPicPr>
          <p:cNvPr id="27651" name="Picture 5" descr="normal ee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0" y="1428750"/>
            <a:ext cx="4503738" cy="4643438"/>
          </a:xfrm>
          <a:noFill/>
        </p:spPr>
      </p:pic>
      <p:pic>
        <p:nvPicPr>
          <p:cNvPr id="27652" name="Picture 7" descr="EE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11700" y="1357313"/>
            <a:ext cx="4432300" cy="4714875"/>
          </a:xfrm>
          <a:noFill/>
        </p:spPr>
      </p:pic>
      <p:sp>
        <p:nvSpPr>
          <p:cNvPr id="27653" name="Text Box 9"/>
          <p:cNvSpPr txBox="1">
            <a:spLocks noChangeArrowheads="1"/>
          </p:cNvSpPr>
          <p:nvPr/>
        </p:nvSpPr>
        <p:spPr bwMode="auto">
          <a:xfrm>
            <a:off x="1357313" y="5842000"/>
            <a:ext cx="20716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Normal EEG ( at normal magnification ) </a:t>
            </a:r>
          </a:p>
        </p:txBody>
      </p:sp>
      <p:sp>
        <p:nvSpPr>
          <p:cNvPr id="27654" name="Text Box 10"/>
          <p:cNvSpPr txBox="1">
            <a:spLocks noChangeArrowheads="1"/>
          </p:cNvSpPr>
          <p:nvPr/>
        </p:nvSpPr>
        <p:spPr bwMode="auto">
          <a:xfrm>
            <a:off x="4429125" y="6143625"/>
            <a:ext cx="47148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en-US" sz="2000"/>
              <a:t>Brain Death ( Flat EEG ,at very high magnification ) </a:t>
            </a:r>
          </a:p>
        </p:txBody>
      </p:sp>
    </p:spTree>
    <p:extLst>
      <p:ext uri="{BB962C8B-B14F-4D97-AF65-F5344CB8AC3E}">
        <p14:creationId xmlns:p14="http://schemas.microsoft.com/office/powerpoint/2010/main" val="35153676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endParaRPr lang="en-US" sz="6000" dirty="0">
              <a:solidFill>
                <a:srgbClr val="FF0000"/>
              </a:solidFill>
              <a:latin typeface="Algerian" panose="04020705040A02060702" pitchFamily="82" charset="0"/>
            </a:endParaRPr>
          </a:p>
          <a:p>
            <a:pPr marL="0" indent="0" algn="ctr">
              <a:buNone/>
            </a:pPr>
            <a:r>
              <a:rPr lang="en-US" sz="6000" dirty="0">
                <a:solidFill>
                  <a:srgbClr val="FF0000"/>
                </a:solidFill>
                <a:latin typeface="Algerian" panose="04020705040A02060702" pitchFamily="82" charset="0"/>
              </a:rPr>
              <a:t>THANK YOU</a:t>
            </a:r>
          </a:p>
        </p:txBody>
      </p:sp>
    </p:spTree>
    <p:extLst>
      <p:ext uri="{BB962C8B-B14F-4D97-AF65-F5344CB8AC3E}">
        <p14:creationId xmlns:p14="http://schemas.microsoft.com/office/powerpoint/2010/main" val="2026267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Level of Consciousness</a:t>
            </a:r>
          </a:p>
        </p:txBody>
      </p:sp>
      <p:sp>
        <p:nvSpPr>
          <p:cNvPr id="3" name="Content Placeholder 2"/>
          <p:cNvSpPr>
            <a:spLocks noGrp="1"/>
          </p:cNvSpPr>
          <p:nvPr>
            <p:ph idx="1"/>
          </p:nvPr>
        </p:nvSpPr>
        <p:spPr>
          <a:xfrm>
            <a:off x="457200" y="1600200"/>
            <a:ext cx="3962400" cy="4525963"/>
          </a:xfrm>
        </p:spPr>
        <p:txBody>
          <a:bodyPr>
            <a:normAutofit/>
          </a:bodyPr>
          <a:lstStyle/>
          <a:p>
            <a:pPr rtl="0" eaLnBrk="1" fontAlgn="auto" hangingPunct="1"/>
            <a:r>
              <a:rPr kumimoji="0" lang="en-US" sz="2600" b="1" kern="1200" dirty="0">
                <a:effectLst/>
                <a:latin typeface="Comic Sans MS" pitchFamily="66" charset="0"/>
              </a:rPr>
              <a:t>(1) Normal Consciousness</a:t>
            </a:r>
            <a:endParaRPr lang="en-US" sz="2600" b="1" dirty="0">
              <a:effectLst/>
              <a:latin typeface="Comic Sans MS" pitchFamily="66" charset="0"/>
            </a:endParaRPr>
          </a:p>
          <a:p>
            <a:pPr rtl="0" eaLnBrk="1" fontAlgn="auto" hangingPunct="1"/>
            <a:r>
              <a:rPr kumimoji="0" lang="en-US" sz="2600" b="1" kern="1200" dirty="0">
                <a:effectLst/>
                <a:latin typeface="Comic Sans MS" pitchFamily="66" charset="0"/>
              </a:rPr>
              <a:t>  (state of normal arousal , being fully awake and aware of the self and surroundings ) </a:t>
            </a:r>
            <a:endParaRPr lang="en-US" b="1" dirty="0">
              <a:effectLst/>
              <a:latin typeface="Comic Sans MS" pitchFamily="66"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752600"/>
            <a:ext cx="3429000" cy="320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7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09600"/>
            <a:ext cx="8839200" cy="4389120"/>
          </a:xfrm>
        </p:spPr>
        <p:txBody>
          <a:bodyPr/>
          <a:lstStyle/>
          <a:p>
            <a:pPr rtl="0" eaLnBrk="1" fontAlgn="auto" hangingPunct="1"/>
            <a:r>
              <a:rPr kumimoji="0" lang="en-US" sz="2600" b="1" kern="1200" dirty="0">
                <a:solidFill>
                  <a:srgbClr val="FF0000"/>
                </a:solidFill>
                <a:effectLst>
                  <a:outerShdw blurRad="38100" dist="38100" dir="2700000" algn="tl">
                    <a:srgbClr val="000000">
                      <a:alpha val="43137"/>
                    </a:srgbClr>
                  </a:outerShdw>
                </a:effectLst>
                <a:latin typeface="Comic Sans MS" pitchFamily="66" charset="0"/>
                <a:ea typeface="+mn-ea"/>
                <a:cs typeface="+mn-cs"/>
              </a:rPr>
              <a:t>(2) Clouded consciousness :</a:t>
            </a:r>
          </a:p>
          <a:p>
            <a:pPr rtl="0" eaLnBrk="1" fontAlgn="auto" hangingPunct="1"/>
            <a:r>
              <a:rPr kumimoji="0" lang="en-US" sz="2600" b="1" kern="1200" dirty="0">
                <a:solidFill>
                  <a:srgbClr val="FF0000"/>
                </a:solidFill>
                <a:effectLst>
                  <a:outerShdw blurRad="38100" dist="38100" dir="2700000" algn="tl">
                    <a:srgbClr val="000000">
                      <a:alpha val="43137"/>
                    </a:srgbClr>
                  </a:outerShdw>
                </a:effectLst>
                <a:latin typeface="Comic Sans MS" pitchFamily="66" charset="0"/>
                <a:ea typeface="+mn-ea"/>
                <a:cs typeface="+mn-cs"/>
              </a:rPr>
              <a:t> </a:t>
            </a:r>
            <a:r>
              <a:rPr kumimoji="0" lang="en-US" sz="2600" b="1" kern="1200" dirty="0">
                <a:effectLst/>
                <a:latin typeface="Comic Sans MS" pitchFamily="66" charset="0"/>
                <a:ea typeface="+mn-ea"/>
                <a:cs typeface="+mn-cs"/>
              </a:rPr>
              <a:t>person conscious but mentally confused </a:t>
            </a:r>
          </a:p>
          <a:p>
            <a:pPr rtl="0" eaLnBrk="1" fontAlgn="auto" hangingPunct="1"/>
            <a:r>
              <a:rPr kumimoji="0" lang="en-US" sz="2600" b="1" kern="1200" dirty="0">
                <a:effectLst/>
                <a:latin typeface="Comic Sans MS" pitchFamily="66" charset="0"/>
                <a:ea typeface="+mn-ea"/>
                <a:cs typeface="+mn-cs"/>
              </a:rPr>
              <a:t>e.g., in cases of drug or alcohol intoxication</a:t>
            </a:r>
          </a:p>
          <a:p>
            <a:pPr marL="0" indent="0" rtl="0" eaLnBrk="1" fontAlgn="auto" hangingPunct="1">
              <a:buNone/>
            </a:pPr>
            <a:r>
              <a:rPr kumimoji="0" lang="en-US" sz="2600" b="1" kern="1200" dirty="0">
                <a:effectLst/>
                <a:latin typeface="Comic Sans MS" pitchFamily="66" charset="0"/>
                <a:ea typeface="+mn-ea"/>
                <a:cs typeface="+mn-cs"/>
              </a:rPr>
              <a:t>, High fever associated </a:t>
            </a:r>
            <a:r>
              <a:rPr lang="en-US" b="1" dirty="0">
                <a:latin typeface="Comic Sans MS" pitchFamily="66" charset="0"/>
              </a:rPr>
              <a:t>(</a:t>
            </a:r>
            <a:r>
              <a:rPr kumimoji="0" lang="en-US" sz="2600" b="1" kern="1200" dirty="0">
                <a:effectLst/>
                <a:latin typeface="Comic Sans MS" pitchFamily="66" charset="0"/>
                <a:ea typeface="+mn-ea"/>
                <a:cs typeface="+mn-cs"/>
              </a:rPr>
              <a:t>malaria or septicemia , dementia , </a:t>
            </a:r>
            <a:r>
              <a:rPr kumimoji="0" lang="en-US" sz="2600" b="1" kern="1200" dirty="0" err="1">
                <a:effectLst/>
                <a:latin typeface="Comic Sans MS" pitchFamily="66" charset="0"/>
                <a:ea typeface="+mn-ea"/>
                <a:cs typeface="+mn-cs"/>
              </a:rPr>
              <a:t>etc</a:t>
            </a:r>
            <a:r>
              <a:rPr kumimoji="0" lang="en-US" sz="2600" b="1" kern="1200" dirty="0">
                <a:effectLst/>
                <a:latin typeface="Comic Sans MS" pitchFamily="66" charset="0"/>
              </a:rPr>
              <a:t> ) . </a:t>
            </a:r>
            <a:endParaRPr lang="en-US" b="1" dirty="0">
              <a:effectLst/>
              <a:latin typeface="Comic Sans MS" pitchFamily="66" charset="0"/>
            </a:endParaRPr>
          </a:p>
        </p:txBody>
      </p:sp>
      <p:pic>
        <p:nvPicPr>
          <p:cNvPr id="1026" name="Picture 2" descr="C:\Users\User\Desktop\CNSblock lectures\consciousnes\Consciousness-Not-Brain-1-3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95600"/>
            <a:ext cx="7620000"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19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229600" cy="4572000"/>
          </a:xfrm>
        </p:spPr>
        <p:txBody>
          <a:bodyPr/>
          <a:lstStyle/>
          <a:p>
            <a:pPr rtl="0" eaLnBrk="1" fontAlgn="auto" hangingPunct="1"/>
            <a:r>
              <a:rPr kumimoji="0" lang="en-US" sz="2600" b="1" kern="1200" dirty="0">
                <a:solidFill>
                  <a:srgbClr val="FF0000"/>
                </a:solidFill>
                <a:effectLst>
                  <a:outerShdw blurRad="38100" dist="38100" dir="2700000" algn="tl">
                    <a:srgbClr val="000000">
                      <a:alpha val="43137"/>
                    </a:srgbClr>
                  </a:outerShdw>
                </a:effectLst>
                <a:latin typeface="Comic Sans MS" pitchFamily="66" charset="0"/>
                <a:ea typeface="+mn-ea"/>
                <a:cs typeface="+mn-cs"/>
              </a:rPr>
              <a:t>(3) Sleep : </a:t>
            </a:r>
          </a:p>
          <a:p>
            <a:pPr rtl="0" eaLnBrk="1" fontAlgn="auto" hangingPunct="1"/>
            <a:r>
              <a:rPr kumimoji="0" lang="en-US" sz="2600" b="1" kern="1200" dirty="0">
                <a:effectLst/>
                <a:latin typeface="Comic Sans MS" pitchFamily="66" charset="0"/>
                <a:ea typeface="+mn-ea"/>
                <a:cs typeface="+mn-cs"/>
              </a:rPr>
              <a:t>person unconscious ( in relation to the external world &amp; surroundings)</a:t>
            </a:r>
          </a:p>
          <a:p>
            <a:pPr rtl="0" eaLnBrk="1" fontAlgn="auto" hangingPunct="1"/>
            <a:r>
              <a:rPr kumimoji="0" lang="en-US" sz="2600" b="1" kern="1200" dirty="0">
                <a:effectLst/>
                <a:latin typeface="Comic Sans MS" pitchFamily="66" charset="0"/>
              </a:rPr>
              <a:t>but is arousable   ( can be aroused ) . </a:t>
            </a:r>
            <a:endParaRPr lang="en-US" b="1" dirty="0">
              <a:effectLst/>
              <a:latin typeface="Comic Sans MS" pitchFamily="66" charset="0"/>
            </a:endParaRPr>
          </a:p>
        </p:txBody>
      </p:sp>
      <p:pic>
        <p:nvPicPr>
          <p:cNvPr id="2050" name="Picture 2" descr="C:\Users\User\Desktop\CNSblock lectures\consciousnes\sleep.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3048000"/>
            <a:ext cx="84582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893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19200"/>
            <a:ext cx="8534400" cy="4389120"/>
          </a:xfrm>
        </p:spPr>
        <p:txBody>
          <a:bodyPr/>
          <a:lstStyle/>
          <a:p>
            <a:pPr rtl="0" eaLnBrk="1" fontAlgn="auto" hangingPunct="1"/>
            <a:r>
              <a:rPr kumimoji="0" lang="en-US" sz="2600" b="1" kern="1200" dirty="0">
                <a:solidFill>
                  <a:srgbClr val="FF0000"/>
                </a:solidFill>
                <a:effectLst>
                  <a:outerShdw blurRad="38100" dist="38100" dir="2700000" algn="tl">
                    <a:srgbClr val="000000">
                      <a:alpha val="43137"/>
                    </a:srgbClr>
                  </a:outerShdw>
                </a:effectLst>
                <a:latin typeface="Comic Sans MS" pitchFamily="66" charset="0"/>
                <a:ea typeface="+mn-ea"/>
                <a:cs typeface="+mn-cs"/>
              </a:rPr>
              <a:t>(4) Coma </a:t>
            </a:r>
            <a:r>
              <a:rPr kumimoji="0" lang="en-US" sz="2600" b="1" kern="1200" dirty="0">
                <a:solidFill>
                  <a:srgbClr val="FF0000"/>
                </a:solidFill>
                <a:effectLst/>
                <a:latin typeface="Comic Sans MS" pitchFamily="66" charset="0"/>
                <a:ea typeface="+mn-ea"/>
                <a:cs typeface="+mn-cs"/>
              </a:rPr>
              <a:t>:</a:t>
            </a:r>
          </a:p>
          <a:p>
            <a:pPr rtl="0" eaLnBrk="1" fontAlgn="auto" hangingPunct="1">
              <a:buBlip>
                <a:blip r:embed="rId2"/>
              </a:buBlip>
            </a:pPr>
            <a:r>
              <a:rPr kumimoji="0" lang="en-US" sz="2600" b="1" kern="1200" dirty="0">
                <a:solidFill>
                  <a:schemeClr val="accent1"/>
                </a:solidFill>
                <a:effectLst/>
                <a:latin typeface="Comic Sans MS" pitchFamily="66" charset="0"/>
                <a:ea typeface="+mn-ea"/>
                <a:cs typeface="+mn-cs"/>
              </a:rPr>
              <a:t> </a:t>
            </a:r>
            <a:r>
              <a:rPr kumimoji="0" lang="en-US" sz="2600" b="1" kern="1200" dirty="0">
                <a:effectLst/>
                <a:latin typeface="Comic Sans MS" pitchFamily="66" charset="0"/>
                <a:ea typeface="+mn-ea"/>
                <a:cs typeface="+mn-cs"/>
              </a:rPr>
              <a:t>person unconscious and not </a:t>
            </a:r>
            <a:r>
              <a:rPr kumimoji="0" lang="en-US" sz="2600" b="1" kern="1200" dirty="0">
                <a:effectLst/>
                <a:latin typeface="Comic Sans MS" pitchFamily="66" charset="0"/>
              </a:rPr>
              <a:t>arousable</a:t>
            </a:r>
            <a:endParaRPr lang="en-US" b="1" dirty="0">
              <a:effectLst/>
              <a:latin typeface="Comic Sans MS" pitchFamily="66" charset="0"/>
            </a:endParaRPr>
          </a:p>
          <a:p>
            <a:pPr marL="0" indent="0">
              <a:buNone/>
            </a:pPr>
            <a:endParaRPr lang="en-US" dirty="0">
              <a:latin typeface="Comic Sans MS" pitchFamily="66" charset="0"/>
            </a:endParaRPr>
          </a:p>
        </p:txBody>
      </p:sp>
      <p:pic>
        <p:nvPicPr>
          <p:cNvPr id="3074" name="Picture 2" descr="C:\Users\User\Desktop\CNSblock lectures\consciousnes\co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743200"/>
            <a:ext cx="71628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813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normAutofit fontScale="90000"/>
          </a:bodyPr>
          <a:lstStyle/>
          <a:p>
            <a:r>
              <a:rPr kumimoji="0" lang="en-US" b="1" kern="1200" dirty="0">
                <a:ln>
                  <a:noFill/>
                </a:ln>
                <a:solidFill>
                  <a:srgbClr val="FF0000"/>
                </a:solidFill>
                <a:effectLst/>
                <a:latin typeface="Arial" panose="020B0604020202020204" pitchFamily="34" charset="0"/>
                <a:cs typeface="Arial" panose="020B0604020202020204" pitchFamily="34" charset="0"/>
              </a:rPr>
              <a:t>Brain Structures involved in the conscious state</a:t>
            </a:r>
            <a:endParaRPr lang="en-US" dirty="0">
              <a:solidFill>
                <a:srgbClr val="FF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pPr>
              <a:buClr>
                <a:schemeClr val="tx1"/>
              </a:buClr>
              <a:buSzPct val="95000"/>
              <a:defRPr/>
            </a:pPr>
            <a:r>
              <a:rPr kumimoji="0" lang="en-GB" b="1" kern="1200" dirty="0">
                <a:effectLst/>
                <a:latin typeface="Comic Sans MS" pitchFamily="66" charset="0"/>
              </a:rPr>
              <a:t>Brain stem Reticular formation</a:t>
            </a:r>
            <a:endParaRPr lang="en-US" b="1" dirty="0">
              <a:latin typeface="Comic Sans MS" pitchFamily="66" charset="0"/>
            </a:endParaRPr>
          </a:p>
          <a:p>
            <a:r>
              <a:rPr lang="en-US" b="1" dirty="0">
                <a:latin typeface="Comic Sans MS" pitchFamily="66" charset="0"/>
              </a:rPr>
              <a:t>Thalamus</a:t>
            </a:r>
          </a:p>
          <a:p>
            <a:r>
              <a:rPr lang="en-US" b="1" dirty="0">
                <a:latin typeface="Comic Sans MS" pitchFamily="66" charset="0"/>
              </a:rPr>
              <a:t>Hypothalamus</a:t>
            </a:r>
          </a:p>
          <a:p>
            <a:r>
              <a:rPr lang="en-US" b="1" dirty="0">
                <a:latin typeface="Comic Sans MS" pitchFamily="66" charset="0"/>
              </a:rPr>
              <a:t>Ascending projection pathways </a:t>
            </a:r>
          </a:p>
          <a:p>
            <a:r>
              <a:rPr lang="en-US" b="1" dirty="0">
                <a:latin typeface="Comic Sans MS" pitchFamily="66" charset="0"/>
              </a:rPr>
              <a:t>Wide spread area in the cerebral cortex</a:t>
            </a:r>
          </a:p>
          <a:p>
            <a:endParaRPr lang="en-US" dirty="0">
              <a:latin typeface="Comic Sans MS" pitchFamily="66" charset="0"/>
            </a:endParaRPr>
          </a:p>
        </p:txBody>
      </p:sp>
    </p:spTree>
    <p:extLst>
      <p:ext uri="{BB962C8B-B14F-4D97-AF65-F5344CB8AC3E}">
        <p14:creationId xmlns:p14="http://schemas.microsoft.com/office/powerpoint/2010/main" val="4240462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609600"/>
            <a:ext cx="8229600" cy="838200"/>
          </a:xfrm>
          <a:solidFill>
            <a:schemeClr val="accent1">
              <a:lumMod val="20000"/>
              <a:lumOff val="80000"/>
            </a:schemeClr>
          </a:solidFill>
        </p:spPr>
        <p:txBody>
          <a:bodyPr>
            <a:normAutofit/>
          </a:bodyPr>
          <a:lstStyle/>
          <a:p>
            <a:pPr eaLnBrk="1" fontAlgn="auto" hangingPunct="1">
              <a:spcAft>
                <a:spcPts val="0"/>
              </a:spcAft>
              <a:defRPr/>
            </a:pPr>
            <a:r>
              <a:rPr lang="en-GB" sz="4800" b="1" dirty="0">
                <a:latin typeface="Comic Sans MS" pitchFamily="66" charset="0"/>
              </a:rPr>
              <a:t> </a:t>
            </a:r>
            <a:r>
              <a:rPr lang="en-GB"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Reticular formation</a:t>
            </a:r>
            <a:endParaRPr lang="en-US" sz="4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267" name="Content Placeholder 2"/>
          <p:cNvSpPr>
            <a:spLocks noGrp="1"/>
          </p:cNvSpPr>
          <p:nvPr>
            <p:ph idx="1"/>
          </p:nvPr>
        </p:nvSpPr>
        <p:spPr>
          <a:xfrm>
            <a:off x="304800" y="1828800"/>
            <a:ext cx="6096000" cy="4084637"/>
          </a:xfrm>
        </p:spPr>
        <p:txBody>
          <a:bodyPr>
            <a:normAutofit/>
          </a:bodyPr>
          <a:lstStyle/>
          <a:p>
            <a:pPr marL="402336" lvl="1" indent="0">
              <a:buNone/>
              <a:defRPr/>
            </a:pPr>
            <a:r>
              <a:rPr kumimoji="0" lang="en-US" sz="2600" b="1" i="0" kern="1200" dirty="0">
                <a:effectLst/>
                <a:latin typeface="Comic Sans MS" pitchFamily="66" charset="0"/>
              </a:rPr>
              <a:t>Set of interconnected nuclei that are located throughout the </a:t>
            </a:r>
            <a:r>
              <a:rPr kumimoji="0" lang="en-US" sz="2600" b="1" i="0" u="none" strike="noStrike" kern="1200" dirty="0">
                <a:effectLst/>
                <a:latin typeface="Comic Sans MS" pitchFamily="66" charset="0"/>
              </a:rPr>
              <a:t>brainstem (</a:t>
            </a:r>
            <a:r>
              <a:rPr lang="en-GB" sz="1600" b="1" dirty="0">
                <a:latin typeface="Comic Sans MS" pitchFamily="66" charset="0"/>
              </a:rPr>
              <a:t>Pons, Midbrain, Upper medulla</a:t>
            </a:r>
            <a:r>
              <a:rPr kumimoji="0" lang="en-US" sz="2600" b="1" i="0" u="none" strike="noStrike" kern="1200" dirty="0">
                <a:effectLst/>
                <a:latin typeface="Comic Sans MS" pitchFamily="66" charset="0"/>
              </a:rPr>
              <a:t>), and the thalamus</a:t>
            </a:r>
            <a:endParaRPr lang="en-GB" sz="1800" b="1" dirty="0">
              <a:latin typeface="Comic Sans MS" pitchFamily="66" charset="0"/>
            </a:endParaRPr>
          </a:p>
          <a:p>
            <a:pPr marL="36576" indent="0" eaLnBrk="1" fontAlgn="auto" hangingPunct="1">
              <a:spcAft>
                <a:spcPts val="0"/>
              </a:spcAft>
              <a:buNone/>
              <a:defRPr/>
            </a:pPr>
            <a:r>
              <a:rPr kumimoji="0" lang="en-US" sz="2000" b="1" i="0" kern="1200" dirty="0">
                <a:effectLst/>
                <a:latin typeface="Comic Sans MS" pitchFamily="66" charset="0"/>
              </a:rPr>
              <a:t>Role</a:t>
            </a:r>
            <a:r>
              <a:rPr kumimoji="0" lang="en-US" sz="2000" b="1" i="0" kern="1200" baseline="0" dirty="0">
                <a:effectLst/>
                <a:latin typeface="Comic Sans MS" pitchFamily="66" charset="0"/>
              </a:rPr>
              <a:t> in </a:t>
            </a:r>
            <a:r>
              <a:rPr kumimoji="0" lang="en-US" sz="2000" b="1" i="0" kern="1200" dirty="0">
                <a:effectLst/>
                <a:latin typeface="Comic Sans MS" pitchFamily="66" charset="0"/>
              </a:rPr>
              <a:t> behavioral arousal</a:t>
            </a:r>
          </a:p>
          <a:p>
            <a:pPr marL="36576" indent="0" eaLnBrk="1" fontAlgn="auto" hangingPunct="1">
              <a:spcAft>
                <a:spcPts val="0"/>
              </a:spcAft>
              <a:buNone/>
              <a:defRPr/>
            </a:pPr>
            <a:r>
              <a:rPr kumimoji="0" lang="en-US" sz="2000" b="1" i="0" kern="1200" dirty="0">
                <a:effectLst/>
                <a:latin typeface="Comic Sans MS" pitchFamily="66" charset="0"/>
              </a:rPr>
              <a:t>Role in  consciousness</a:t>
            </a:r>
            <a:r>
              <a:rPr lang="en-GB" sz="2000" b="1" dirty="0">
                <a:latin typeface="Comic Sans MS" pitchFamily="66" charset="0"/>
              </a:rPr>
              <a:t> (sleep/awake </a:t>
            </a:r>
            <a:r>
              <a:rPr lang="en-GB" sz="1800" b="1" dirty="0">
                <a:latin typeface="Comic Sans MS" pitchFamily="66" charset="0"/>
              </a:rPr>
              <a:t>cycle)</a:t>
            </a:r>
          </a:p>
          <a:p>
            <a:pPr marL="36576" indent="0" algn="just" eaLnBrk="1" fontAlgn="auto" hangingPunct="1">
              <a:spcAft>
                <a:spcPts val="0"/>
              </a:spcAft>
              <a:buNone/>
              <a:defRPr/>
            </a:pPr>
            <a:r>
              <a:rPr lang="en-GB" sz="2400" b="1" dirty="0">
                <a:latin typeface="Comic Sans MS" pitchFamily="66" charset="0"/>
              </a:rPr>
              <a:t>Connect the brain stem to the CC</a:t>
            </a:r>
          </a:p>
          <a:p>
            <a:pPr marL="36576" indent="0" eaLnBrk="1" fontAlgn="auto" hangingPunct="1">
              <a:spcAft>
                <a:spcPts val="0"/>
              </a:spcAft>
              <a:buNone/>
              <a:defRPr/>
            </a:pPr>
            <a:endParaRPr lang="en-GB" sz="1800" dirty="0">
              <a:solidFill>
                <a:schemeClr val="accent1">
                  <a:lumMod val="60000"/>
                  <a:lumOff val="40000"/>
                </a:schemeClr>
              </a:solidFill>
              <a:latin typeface="Comic Sans MS" pitchFamily="66" charset="0"/>
            </a:endParaRPr>
          </a:p>
        </p:txBody>
      </p:sp>
      <p:pic>
        <p:nvPicPr>
          <p:cNvPr id="13316" name="Picture 4" descr="RF+label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1" y="2743200"/>
            <a:ext cx="3124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2416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2495</TotalTime>
  <Words>1137</Words>
  <Application>Microsoft Office PowerPoint</Application>
  <PresentationFormat>On-screen Show (4:3)</PresentationFormat>
  <Paragraphs>169</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Physiology of Consciousness</vt:lpstr>
      <vt:lpstr>Consciousness</vt:lpstr>
      <vt:lpstr>4 levels of consciousness</vt:lpstr>
      <vt:lpstr>Level of Consciousness</vt:lpstr>
      <vt:lpstr>PowerPoint Presentation</vt:lpstr>
      <vt:lpstr>PowerPoint Presentation</vt:lpstr>
      <vt:lpstr>PowerPoint Presentation</vt:lpstr>
      <vt:lpstr>Brain Structures involved in the conscious state</vt:lpstr>
      <vt:lpstr> Reticular formation</vt:lpstr>
      <vt:lpstr>PowerPoint Presentation</vt:lpstr>
      <vt:lpstr>consists of 3 parts:</vt:lpstr>
      <vt:lpstr>PowerPoint Presentation</vt:lpstr>
      <vt:lpstr>Paramedian Reticular Formation</vt:lpstr>
      <vt:lpstr>Raphe nuclei (Median RF)</vt:lpstr>
      <vt:lpstr>PowerPoint Presentation</vt:lpstr>
      <vt:lpstr>Functions of reticular formation</vt:lpstr>
      <vt:lpstr>Functions of reticular formation, cont…</vt:lpstr>
      <vt:lpstr>Thalamus</vt:lpstr>
      <vt:lpstr>Hypothalamus </vt:lpstr>
      <vt:lpstr>RAS</vt:lpstr>
      <vt:lpstr>Anatomical components of RAS</vt:lpstr>
      <vt:lpstr>PowerPoint Presentation</vt:lpstr>
      <vt:lpstr>Sensory inputs to RAS</vt:lpstr>
      <vt:lpstr>Functions of RAS </vt:lpstr>
      <vt:lpstr>2-Attention</vt:lpstr>
      <vt:lpstr>3-RAS and learning</vt:lpstr>
      <vt:lpstr>RAS dysfunction </vt:lpstr>
      <vt:lpstr>Indices  of Level of Consciousness</vt:lpstr>
      <vt:lpstr>Electroencephalogram</vt:lpstr>
      <vt:lpstr>PowerPoint Presentation</vt:lpstr>
      <vt:lpstr>PowerPoint Presentation</vt:lpstr>
      <vt:lpstr>Brain Death Confirmatory Testing with EEG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Physiology of Consciousness</dc:title>
  <dc:creator>User</dc:creator>
  <cp:lastModifiedBy>عبدالله البريكان ID 439100773</cp:lastModifiedBy>
  <cp:revision>92</cp:revision>
  <cp:lastPrinted>2015-09-08T11:08:31Z</cp:lastPrinted>
  <dcterms:created xsi:type="dcterms:W3CDTF">2015-08-24T15:42:46Z</dcterms:created>
  <dcterms:modified xsi:type="dcterms:W3CDTF">2020-10-13T04:42:01Z</dcterms:modified>
</cp:coreProperties>
</file>