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4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5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6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7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6" r:id="rId3"/>
    <p:sldMasterId id="2147483672" r:id="rId4"/>
    <p:sldMasterId id="2147483678" r:id="rId5"/>
    <p:sldMasterId id="2147483684" r:id="rId6"/>
    <p:sldMasterId id="2147483690" r:id="rId7"/>
    <p:sldMasterId id="2147483696" r:id="rId8"/>
  </p:sldMasterIdLst>
  <p:sldIdLst>
    <p:sldId id="256" r:id="rId9"/>
    <p:sldId id="299" r:id="rId10"/>
    <p:sldId id="257" r:id="rId11"/>
    <p:sldId id="260" r:id="rId12"/>
    <p:sldId id="261" r:id="rId13"/>
    <p:sldId id="258" r:id="rId14"/>
    <p:sldId id="262" r:id="rId15"/>
    <p:sldId id="263" r:id="rId16"/>
    <p:sldId id="264" r:id="rId17"/>
    <p:sldId id="283" r:id="rId18"/>
    <p:sldId id="265" r:id="rId19"/>
    <p:sldId id="266" r:id="rId20"/>
    <p:sldId id="267" r:id="rId21"/>
    <p:sldId id="268" r:id="rId22"/>
    <p:sldId id="269" r:id="rId23"/>
    <p:sldId id="270" r:id="rId24"/>
    <p:sldId id="271" r:id="rId25"/>
    <p:sldId id="273" r:id="rId26"/>
    <p:sldId id="276" r:id="rId27"/>
    <p:sldId id="272" r:id="rId28"/>
    <p:sldId id="275" r:id="rId29"/>
    <p:sldId id="277" r:id="rId30"/>
    <p:sldId id="278" r:id="rId31"/>
    <p:sldId id="279" r:id="rId32"/>
    <p:sldId id="280" r:id="rId33"/>
    <p:sldId id="281" r:id="rId34"/>
    <p:sldId id="282" r:id="rId35"/>
    <p:sldId id="289" r:id="rId36"/>
    <p:sldId id="290" r:id="rId37"/>
    <p:sldId id="291" r:id="rId38"/>
    <p:sldId id="292" r:id="rId39"/>
    <p:sldId id="293" r:id="rId40"/>
    <p:sldId id="284" r:id="rId41"/>
    <p:sldId id="285" r:id="rId42"/>
    <p:sldId id="286" r:id="rId43"/>
    <p:sldId id="287" r:id="rId44"/>
    <p:sldId id="295" r:id="rId45"/>
    <p:sldId id="297" r:id="rId46"/>
    <p:sldId id="298" r:id="rId4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50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9" Type="http://schemas.openxmlformats.org/officeDocument/2006/relationships/slide" Target="slides/slide21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viewProps" Target="view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20" Type="http://schemas.openxmlformats.org/officeDocument/2006/relationships/slide" Target="slides/slide12.xml"/><Relationship Id="rId41" Type="http://schemas.openxmlformats.org/officeDocument/2006/relationships/slide" Target="slides/slide3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5B848-58BB-4C73-BC1D-4D223F57A0F2}" type="datetimeFigureOut">
              <a:rPr lang="en-US" smtClean="0"/>
              <a:t>10/17/2020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318E-3238-454B-99C1-B71A24ADB1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895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5B848-58BB-4C73-BC1D-4D223F57A0F2}" type="datetimeFigureOut">
              <a:rPr lang="en-US" smtClean="0"/>
              <a:t>10/17/2020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318E-3238-454B-99C1-B71A24ADB1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73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5B848-58BB-4C73-BC1D-4D223F57A0F2}" type="datetimeFigureOut">
              <a:rPr lang="en-US" smtClean="0"/>
              <a:t>10/17/2020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318E-3238-454B-99C1-B71A24ADB1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9906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42973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1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8422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1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8363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1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5351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87398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16033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1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01580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1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555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5B848-58BB-4C73-BC1D-4D223F57A0F2}" type="datetimeFigureOut">
              <a:rPr lang="en-US" smtClean="0"/>
              <a:t>10/17/2020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318E-3238-454B-99C1-B71A24ADB1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0838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1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33460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101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321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1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4254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1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659449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1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2198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310582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61901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1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26812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1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2243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5B848-58BB-4C73-BC1D-4D223F57A0F2}" type="datetimeFigureOut">
              <a:rPr lang="en-US" smtClean="0"/>
              <a:t>10/17/2020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318E-3238-454B-99C1-B71A24ADB1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49280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1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343571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502005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77703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1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74193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1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74036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1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322055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7148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665005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1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344426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1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266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5B848-58BB-4C73-BC1D-4D223F57A0F2}" type="datetimeFigureOut">
              <a:rPr lang="en-US" smtClean="0"/>
              <a:t>10/17/2020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318E-3238-454B-99C1-B71A24ADB1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0842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1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349805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680756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97935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1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455831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1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93816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1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613660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160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5B848-58BB-4C73-BC1D-4D223F57A0F2}" type="datetimeFigureOut">
              <a:rPr lang="en-US" smtClean="0"/>
              <a:t>10/17/2020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318E-3238-454B-99C1-B71A24ADB1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179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5B848-58BB-4C73-BC1D-4D223F57A0F2}" type="datetimeFigureOut">
              <a:rPr lang="en-US" smtClean="0"/>
              <a:t>10/17/2020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318E-3238-454B-99C1-B71A24ADB1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498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5B848-58BB-4C73-BC1D-4D223F57A0F2}" type="datetimeFigureOut">
              <a:rPr lang="en-US" smtClean="0"/>
              <a:t>10/17/2020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318E-3238-454B-99C1-B71A24ADB1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3205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5B848-58BB-4C73-BC1D-4D223F57A0F2}" type="datetimeFigureOut">
              <a:rPr lang="en-US" smtClean="0"/>
              <a:t>10/17/2020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318E-3238-454B-99C1-B71A24ADB1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0983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5B848-58BB-4C73-BC1D-4D223F57A0F2}" type="datetimeFigureOut">
              <a:rPr lang="en-US" smtClean="0"/>
              <a:t>10/17/2020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318E-3238-454B-99C1-B71A24ADB1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599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31.xml"/><Relationship Id="rId4" Type="http://schemas.openxmlformats.org/officeDocument/2006/relationships/slideLayout" Target="../slideLayouts/slideLayout30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5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9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theme" Target="../theme/theme7.xml"/><Relationship Id="rId5" Type="http://schemas.openxmlformats.org/officeDocument/2006/relationships/slideLayout" Target="../slideLayouts/slideLayout41.xml"/><Relationship Id="rId4" Type="http://schemas.openxmlformats.org/officeDocument/2006/relationships/slideLayout" Target="../slideLayouts/slideLayout40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4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theme" Target="../theme/theme8.xml"/><Relationship Id="rId5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D5B848-58BB-4C73-BC1D-4D223F57A0F2}" type="datetimeFigureOut">
              <a:rPr lang="en-US" smtClean="0"/>
              <a:t>10/17/2020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3A318E-3238-454B-99C1-B71A24ADB1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33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09600" y="274700"/>
            <a:ext cx="109728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1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51179" y="1432687"/>
            <a:ext cx="1108964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7136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09600" y="274700"/>
            <a:ext cx="109728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1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51179" y="1432687"/>
            <a:ext cx="1108964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646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09600" y="274700"/>
            <a:ext cx="109728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1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51179" y="1432687"/>
            <a:ext cx="1108964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49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09600" y="274700"/>
            <a:ext cx="109728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1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51179" y="1432687"/>
            <a:ext cx="1108964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5296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09600" y="274700"/>
            <a:ext cx="109728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1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51179" y="1432687"/>
            <a:ext cx="1108964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9310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09600" y="274700"/>
            <a:ext cx="109728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1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51179" y="1432687"/>
            <a:ext cx="1108964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0157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09600" y="274700"/>
            <a:ext cx="109728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1">
                <a:solidFill>
                  <a:srgbClr val="FF00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51179" y="1432687"/>
            <a:ext cx="1108964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8266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21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3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2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483893"/>
            <a:ext cx="9144000" cy="1026070"/>
          </a:xfrm>
          <a:solidFill>
            <a:srgbClr val="0070C0"/>
          </a:solidFill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Brain Neurotransmitters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Dr. Salah Elmalik</a:t>
            </a:r>
            <a:endParaRPr 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75814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6463352" cy="1325563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kumimoji="0" lang="en-US" sz="3200" b="1" i="0" u="none" strike="noStrike" kern="0" cap="none" spc="-5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Muscarinic</a:t>
            </a:r>
            <a:r>
              <a:rPr kumimoji="0" lang="en-US" sz="3200" b="1" i="0" u="none" strike="noStrike" kern="0" cap="none" spc="-45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200" b="1" i="0" u="none" strike="noStrike" kern="0" cap="none" spc="-5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Receptors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6463352" cy="4351338"/>
          </a:xfrm>
        </p:spPr>
        <p:txBody>
          <a:bodyPr/>
          <a:lstStyle/>
          <a:p>
            <a:pPr marL="355600" marR="13335" lvl="0" indent="-342900">
              <a:lnSpc>
                <a:spcPct val="104700"/>
              </a:lnSpc>
              <a:spcBef>
                <a:spcPts val="325"/>
              </a:spcBef>
              <a:buClr>
                <a:srgbClr val="FF0000"/>
              </a:buClr>
              <a:buSzPct val="160000"/>
              <a:buFont typeface="Wingdings" panose="05000000000000000000" pitchFamily="2" charset="2"/>
              <a:buChar char="§"/>
              <a:tabLst>
                <a:tab pos="447040" algn="l"/>
                <a:tab pos="447675" algn="l"/>
              </a:tabLst>
            </a:pP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M1 receptors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most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involved in  cognitive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functioning</a:t>
            </a:r>
            <a:r>
              <a:rPr lang="en-GB" sz="2000" spc="-9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(evidence  from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Knockout mice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and  pharmacologic human</a:t>
            </a:r>
            <a:r>
              <a:rPr lang="en-GB" sz="2000" spc="-4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000" dirty="0" smtClean="0">
                <a:solidFill>
                  <a:prstClr val="black"/>
                </a:solidFill>
                <a:latin typeface="Comic Sans MS"/>
                <a:cs typeface="Comic Sans MS"/>
              </a:rPr>
              <a:t>studies </a:t>
            </a:r>
            <a:r>
              <a:rPr lang="en-GB" sz="2000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with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M1blocking</a:t>
            </a:r>
            <a:r>
              <a:rPr lang="en-GB" sz="2000" spc="-5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drugs)</a:t>
            </a:r>
            <a:endParaRPr lang="en-GB" sz="20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marR="49530" lvl="0" indent="-342900">
              <a:lnSpc>
                <a:spcPct val="100000"/>
              </a:lnSpc>
              <a:spcBef>
                <a:spcPts val="48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M2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blocking agents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may 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facilitate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cognition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in animals  (but these drugs are not being  used in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humans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at this</a:t>
            </a:r>
            <a:r>
              <a:rPr lang="en-GB" sz="2000" spc="-5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point).</a:t>
            </a:r>
          </a:p>
          <a:p>
            <a:pPr marL="355600" marR="5080" lvl="0" indent="-342900">
              <a:lnSpc>
                <a:spcPct val="100000"/>
              </a:lnSpc>
              <a:spcBef>
                <a:spcPts val="484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M3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receptors do not seem to  play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much of a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role in</a:t>
            </a:r>
            <a:r>
              <a:rPr lang="en-GB" sz="2000" spc="-6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cognition 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(animal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 studies).</a:t>
            </a:r>
          </a:p>
          <a:p>
            <a:pPr marL="355600" marR="315595" lvl="0" indent="-342900">
              <a:lnSpc>
                <a:spcPct val="100000"/>
              </a:lnSpc>
              <a:spcBef>
                <a:spcPts val="48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  <a:tab pos="3012440" algn="l"/>
              </a:tabLst>
            </a:pP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M4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and</a:t>
            </a:r>
            <a:r>
              <a:rPr lang="en-GB" sz="2000" spc="2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M5</a:t>
            </a:r>
            <a:r>
              <a:rPr lang="en-GB" sz="2000" spc="1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functions	in</a:t>
            </a:r>
            <a:r>
              <a:rPr lang="en-GB" sz="2000" spc="-8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the  brain are</a:t>
            </a:r>
            <a:r>
              <a:rPr lang="en-GB" sz="2000" spc="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unknown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endParaRPr lang="en-US" dirty="0"/>
          </a:p>
        </p:txBody>
      </p:sp>
      <p:sp>
        <p:nvSpPr>
          <p:cNvPr id="4" name="object 8"/>
          <p:cNvSpPr/>
          <p:nvPr/>
        </p:nvSpPr>
        <p:spPr>
          <a:xfrm>
            <a:off x="7429501" y="191124"/>
            <a:ext cx="3924299" cy="685790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727261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Ach Functions &amp; Disorders</a:t>
            </a:r>
            <a:endParaRPr 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469900" lvl="0" indent="-457200">
              <a:lnSpc>
                <a:spcPct val="100000"/>
              </a:lnSpc>
              <a:spcBef>
                <a:spcPts val="10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lang="en-GB" sz="2700" b="1" spc="-5" dirty="0" err="1" smtClean="0">
                <a:solidFill>
                  <a:prstClr val="black"/>
                </a:solidFill>
                <a:latin typeface="Comic Sans MS"/>
                <a:cs typeface="Comic Sans MS"/>
              </a:rPr>
              <a:t>ACh</a:t>
            </a:r>
            <a:r>
              <a:rPr lang="en-GB" sz="2700" b="1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influences </a:t>
            </a:r>
            <a:r>
              <a:rPr lang="en-GB" sz="2700" b="1" dirty="0">
                <a:solidFill>
                  <a:prstClr val="black"/>
                </a:solidFill>
                <a:latin typeface="Comic Sans MS"/>
                <a:cs typeface="Comic Sans MS"/>
              </a:rPr>
              <a:t>mental </a:t>
            </a: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processes </a:t>
            </a:r>
            <a:r>
              <a:rPr lang="en-GB" sz="2700" b="1" dirty="0">
                <a:solidFill>
                  <a:prstClr val="black"/>
                </a:solidFill>
                <a:latin typeface="Comic Sans MS"/>
                <a:cs typeface="Comic Sans MS"/>
              </a:rPr>
              <a:t>such</a:t>
            </a:r>
            <a:r>
              <a:rPr lang="en-GB" sz="2700" b="1" spc="1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as</a:t>
            </a:r>
            <a:endParaRPr lang="en-GB" sz="27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812800" lvl="1" indent="-342900">
              <a:lnSpc>
                <a:spcPct val="100000"/>
              </a:lnSpc>
              <a:spcBef>
                <a:spcPts val="1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756920" algn="l"/>
              </a:tabLst>
            </a:pPr>
            <a:r>
              <a:rPr lang="en-GB" b="1" dirty="0">
                <a:solidFill>
                  <a:prstClr val="black"/>
                </a:solidFill>
                <a:latin typeface="Comic Sans MS"/>
                <a:cs typeface="Comic Sans MS"/>
              </a:rPr>
              <a:t>Learning</a:t>
            </a:r>
            <a:endParaRPr lang="en-GB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812800" lvl="1" indent="-342900">
              <a:lnSpc>
                <a:spcPct val="100000"/>
              </a:lnSpc>
              <a:spcBef>
                <a:spcPts val="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756920" algn="l"/>
              </a:tabLst>
            </a:pPr>
            <a:r>
              <a:rPr lang="en-GB" b="1" dirty="0">
                <a:solidFill>
                  <a:prstClr val="black"/>
                </a:solidFill>
                <a:latin typeface="Comic Sans MS"/>
                <a:cs typeface="Comic Sans MS"/>
              </a:rPr>
              <a:t>Memory</a:t>
            </a:r>
            <a:endParaRPr lang="en-GB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812800" lvl="1" indent="-342900">
              <a:lnSpc>
                <a:spcPct val="100000"/>
              </a:lnSpc>
              <a:spcBef>
                <a:spcPts val="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756920" algn="l"/>
              </a:tabLst>
            </a:pPr>
            <a:r>
              <a:rPr lang="en-GB" b="1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Alertness</a:t>
            </a:r>
            <a:endParaRPr lang="en-GB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812800" lvl="1" indent="-342900">
              <a:lnSpc>
                <a:spcPts val="2875"/>
              </a:lnSpc>
              <a:spcBef>
                <a:spcPts val="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756920" algn="l"/>
              </a:tabLst>
            </a:pPr>
            <a:r>
              <a:rPr lang="en-GB" b="1" spc="-5" smtClean="0">
                <a:solidFill>
                  <a:prstClr val="black"/>
                </a:solidFill>
                <a:latin typeface="Comic Sans MS"/>
                <a:cs typeface="Comic Sans MS"/>
              </a:rPr>
              <a:t>sleep.</a:t>
            </a:r>
            <a:endParaRPr lang="en-GB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469900" marR="5080" lvl="0" indent="-457200">
              <a:lnSpc>
                <a:spcPct val="80000"/>
              </a:lnSpc>
              <a:spcBef>
                <a:spcPts val="64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  <a:tab pos="4700905" algn="l"/>
              </a:tabLst>
            </a:pP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Alzheimer’s</a:t>
            </a:r>
            <a:r>
              <a:rPr lang="en-GB" sz="2700" b="1" spc="2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Disease-</a:t>
            </a:r>
            <a:r>
              <a:rPr lang="en-GB" sz="2700" b="1" spc="2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the	</a:t>
            </a:r>
            <a:r>
              <a:rPr lang="en-GB" sz="2700" b="1" dirty="0">
                <a:solidFill>
                  <a:prstClr val="black"/>
                </a:solidFill>
                <a:latin typeface="Comic Sans MS"/>
                <a:cs typeface="Comic Sans MS"/>
              </a:rPr>
              <a:t>most common  </a:t>
            </a: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form </a:t>
            </a:r>
            <a:r>
              <a:rPr lang="en-GB" sz="2700" b="1" dirty="0">
                <a:solidFill>
                  <a:prstClr val="black"/>
                </a:solidFill>
                <a:latin typeface="Comic Sans MS"/>
                <a:cs typeface="Comic Sans MS"/>
              </a:rPr>
              <a:t>of </a:t>
            </a: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dementia that is </a:t>
            </a:r>
            <a:r>
              <a:rPr lang="en-GB" sz="2700" b="1" dirty="0">
                <a:solidFill>
                  <a:prstClr val="black"/>
                </a:solidFill>
                <a:latin typeface="Comic Sans MS"/>
                <a:cs typeface="Comic Sans MS"/>
              </a:rPr>
              <a:t>associated </a:t>
            </a: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with  </a:t>
            </a:r>
            <a:r>
              <a:rPr lang="en-GB" sz="2700" b="1" dirty="0" smtClean="0">
                <a:solidFill>
                  <a:prstClr val="black"/>
                </a:solidFill>
                <a:latin typeface="Comic Sans MS"/>
                <a:cs typeface="Comic Sans MS"/>
              </a:rPr>
              <a:t>acetylcholine loss</a:t>
            </a:r>
            <a:endParaRPr lang="en-GB" sz="27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469900" marR="685165" lvl="0" indent="-457200">
              <a:lnSpc>
                <a:spcPct val="80000"/>
              </a:lnSpc>
              <a:spcBef>
                <a:spcPts val="65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Damage to </a:t>
            </a:r>
            <a:r>
              <a:rPr lang="en-GB" sz="2700" b="1" dirty="0">
                <a:solidFill>
                  <a:prstClr val="black"/>
                </a:solidFill>
                <a:latin typeface="Comic Sans MS"/>
                <a:cs typeface="Comic Sans MS"/>
              </a:rPr>
              <a:t>Ach producing cells </a:t>
            </a: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in the  basal</a:t>
            </a:r>
            <a:r>
              <a:rPr lang="en-GB" sz="2700" b="1" spc="-1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forebrain</a:t>
            </a:r>
            <a:endParaRPr lang="en-GB" sz="27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812800" lvl="1" indent="-342900">
              <a:lnSpc>
                <a:spcPct val="100000"/>
              </a:lnSpc>
              <a:spcBef>
                <a:spcPts val="1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756920" algn="l"/>
              </a:tabLst>
            </a:pPr>
            <a:r>
              <a:rPr lang="en-GB" b="1" spc="-5" dirty="0">
                <a:solidFill>
                  <a:prstClr val="black"/>
                </a:solidFill>
                <a:latin typeface="Comic Sans MS"/>
                <a:cs typeface="Comic Sans MS"/>
              </a:rPr>
              <a:t>Bipolar</a:t>
            </a:r>
            <a:r>
              <a:rPr lang="en-GB" b="1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b="1" spc="-5" dirty="0">
                <a:solidFill>
                  <a:prstClr val="black"/>
                </a:solidFill>
                <a:latin typeface="Comic Sans MS"/>
                <a:cs typeface="Comic Sans MS"/>
              </a:rPr>
              <a:t>disorder</a:t>
            </a:r>
            <a:endParaRPr lang="en-GB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812800" lvl="1" indent="-342900">
              <a:lnSpc>
                <a:spcPct val="100000"/>
              </a:lnSpc>
              <a:spcBef>
                <a:spcPts val="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756920" algn="l"/>
              </a:tabLst>
            </a:pPr>
            <a:r>
              <a:rPr lang="en-GB" b="1" dirty="0">
                <a:solidFill>
                  <a:prstClr val="black"/>
                </a:solidFill>
                <a:latin typeface="Comic Sans MS"/>
                <a:cs typeface="Comic Sans MS"/>
              </a:rPr>
              <a:t>Mood swings</a:t>
            </a:r>
            <a:endParaRPr lang="en-GB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812800" lvl="1" indent="-342900">
              <a:lnSpc>
                <a:spcPct val="100000"/>
              </a:lnSpc>
              <a:spcBef>
                <a:spcPts val="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756920" algn="l"/>
              </a:tabLst>
            </a:pPr>
            <a:r>
              <a:rPr lang="en-GB" b="1" spc="-5" dirty="0">
                <a:solidFill>
                  <a:prstClr val="black"/>
                </a:solidFill>
                <a:latin typeface="Comic Sans MS"/>
                <a:cs typeface="Comic Sans MS"/>
              </a:rPr>
              <a:t>Depression</a:t>
            </a:r>
            <a:endParaRPr lang="en-GB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812800" lvl="1" indent="-342900">
              <a:lnSpc>
                <a:spcPts val="2160"/>
              </a:lnSpc>
              <a:spcBef>
                <a:spcPts val="2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756920" algn="l"/>
              </a:tabLst>
            </a:pPr>
            <a:r>
              <a:rPr lang="en-GB" sz="2000" b="1" i="1" spc="-5" dirty="0">
                <a:solidFill>
                  <a:srgbClr val="FF0000"/>
                </a:solidFill>
                <a:latin typeface="Comic Sans MS"/>
                <a:cs typeface="Comic Sans MS"/>
              </a:rPr>
              <a:t>Inhibitors </a:t>
            </a:r>
            <a:r>
              <a:rPr lang="en-GB" sz="2000" b="1" i="1" dirty="0">
                <a:solidFill>
                  <a:srgbClr val="FF0000"/>
                </a:solidFill>
                <a:latin typeface="Comic Sans MS"/>
                <a:cs typeface="Comic Sans MS"/>
              </a:rPr>
              <a:t>of </a:t>
            </a:r>
            <a:r>
              <a:rPr lang="en-GB" sz="2000" b="1" i="1" spc="-5" dirty="0" err="1">
                <a:solidFill>
                  <a:srgbClr val="FF0000"/>
                </a:solidFill>
                <a:latin typeface="Comic Sans MS"/>
                <a:cs typeface="Comic Sans MS"/>
              </a:rPr>
              <a:t>acetylcholinesterase</a:t>
            </a:r>
            <a:r>
              <a:rPr lang="en-GB" sz="2000" b="1" i="1" spc="-5" dirty="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lang="en-GB" sz="2000" b="1" i="1" dirty="0">
                <a:solidFill>
                  <a:srgbClr val="FF0000"/>
                </a:solidFill>
                <a:latin typeface="Comic Sans MS"/>
                <a:cs typeface="Comic Sans MS"/>
              </a:rPr>
              <a:t>in the </a:t>
            </a:r>
            <a:r>
              <a:rPr lang="en-GB" sz="2000" b="1" i="1" spc="-5" dirty="0">
                <a:solidFill>
                  <a:srgbClr val="FF0000"/>
                </a:solidFill>
                <a:latin typeface="Comic Sans MS"/>
                <a:cs typeface="Comic Sans MS"/>
              </a:rPr>
              <a:t>brain</a:t>
            </a:r>
            <a:r>
              <a:rPr lang="en-GB" sz="2000" b="1" i="1" spc="-110" dirty="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lang="en-GB" sz="2000" b="1" i="1" dirty="0" smtClean="0">
                <a:solidFill>
                  <a:srgbClr val="FF0000"/>
                </a:solidFill>
                <a:latin typeface="Comic Sans MS"/>
                <a:cs typeface="Comic Sans MS"/>
              </a:rPr>
              <a:t>are </a:t>
            </a:r>
            <a:r>
              <a:rPr lang="en-GB" sz="2000" b="1" i="1" spc="-5" dirty="0" smtClean="0">
                <a:solidFill>
                  <a:srgbClr val="FF0000"/>
                </a:solidFill>
                <a:latin typeface="Comic Sans MS"/>
                <a:cs typeface="Comic Sans MS"/>
              </a:rPr>
              <a:t>the </a:t>
            </a:r>
            <a:r>
              <a:rPr lang="en-GB" sz="2000" b="1" i="1" dirty="0">
                <a:solidFill>
                  <a:srgbClr val="FF0000"/>
                </a:solidFill>
                <a:latin typeface="Comic Sans MS"/>
                <a:cs typeface="Comic Sans MS"/>
              </a:rPr>
              <a:t>main </a:t>
            </a:r>
            <a:r>
              <a:rPr lang="en-GB" sz="2000" b="1" i="1" spc="-5" dirty="0">
                <a:solidFill>
                  <a:srgbClr val="FF0000"/>
                </a:solidFill>
                <a:latin typeface="Comic Sans MS"/>
                <a:cs typeface="Comic Sans MS"/>
              </a:rPr>
              <a:t>drugs used to treat Alzheimer’s</a:t>
            </a:r>
            <a:r>
              <a:rPr lang="en-GB" sz="2000" b="1" i="1" spc="-140" dirty="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lang="en-GB" sz="2000" b="1" i="1" spc="-5" dirty="0">
                <a:solidFill>
                  <a:srgbClr val="FF0000"/>
                </a:solidFill>
                <a:latin typeface="Comic Sans MS"/>
                <a:cs typeface="Comic Sans MS"/>
              </a:rPr>
              <a:t>disease.</a:t>
            </a:r>
            <a:endParaRPr lang="en-GB" sz="20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0197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US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Glutaminergic</a:t>
            </a:r>
            <a:r>
              <a:rPr lang="en-US" b="1" kern="0" spc="-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kern="0" spc="-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System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55600" lvl="0" indent="-342900">
              <a:lnSpc>
                <a:spcPct val="100000"/>
              </a:lnSpc>
              <a:spcBef>
                <a:spcPts val="340"/>
              </a:spcBef>
              <a:buClr>
                <a:srgbClr val="FF0000"/>
              </a:buClr>
              <a:buSzPct val="133333"/>
              <a:buFont typeface="Wingdings" panose="05000000000000000000" pitchFamily="2" charset="2"/>
              <a:buChar char="§"/>
              <a:tabLst>
                <a:tab pos="447040" algn="l"/>
                <a:tab pos="447675" algn="l"/>
              </a:tabLst>
            </a:pPr>
            <a:r>
              <a:rPr lang="en-GB" sz="2400" spc="-5" dirty="0">
                <a:solidFill>
                  <a:prstClr val="black"/>
                </a:solidFill>
                <a:latin typeface="Comic Sans MS"/>
                <a:cs typeface="Comic Sans MS"/>
              </a:rPr>
              <a:t>Glutamate is the most commonly found </a:t>
            </a:r>
            <a:r>
              <a:rPr lang="en-GB" sz="2400" dirty="0">
                <a:solidFill>
                  <a:prstClr val="black"/>
                </a:solidFill>
                <a:latin typeface="Comic Sans MS"/>
                <a:cs typeface="Comic Sans MS"/>
              </a:rPr>
              <a:t>NT </a:t>
            </a:r>
            <a:r>
              <a:rPr lang="en-GB" sz="2400" spc="-5" dirty="0">
                <a:solidFill>
                  <a:prstClr val="black"/>
                </a:solidFill>
                <a:latin typeface="Comic Sans MS"/>
                <a:cs typeface="Comic Sans MS"/>
              </a:rPr>
              <a:t>in</a:t>
            </a:r>
            <a:r>
              <a:rPr lang="en-GB" sz="2400" spc="-1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400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the brain </a:t>
            </a:r>
            <a:r>
              <a:rPr lang="en-GB" sz="2400" spc="-5" dirty="0">
                <a:solidFill>
                  <a:prstClr val="black"/>
                </a:solidFill>
                <a:latin typeface="Comic Sans MS"/>
                <a:cs typeface="Comic Sans MS"/>
              </a:rPr>
              <a:t>(king </a:t>
            </a:r>
            <a:r>
              <a:rPr lang="en-GB" sz="2400" dirty="0">
                <a:solidFill>
                  <a:prstClr val="black"/>
                </a:solidFill>
                <a:latin typeface="Comic Sans MS"/>
                <a:cs typeface="Comic Sans MS"/>
              </a:rPr>
              <a:t>of NTs, ~50%</a:t>
            </a:r>
            <a:r>
              <a:rPr lang="en-GB" sz="2400" spc="-3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400" dirty="0">
                <a:solidFill>
                  <a:prstClr val="black"/>
                </a:solidFill>
                <a:latin typeface="Comic Sans MS"/>
                <a:cs typeface="Comic Sans MS"/>
              </a:rPr>
              <a:t>neurons</a:t>
            </a:r>
            <a:r>
              <a:rPr lang="en-GB" sz="2400" dirty="0" smtClean="0">
                <a:solidFill>
                  <a:prstClr val="black"/>
                </a:solidFill>
                <a:latin typeface="Comic Sans MS"/>
                <a:cs typeface="Comic Sans MS"/>
              </a:rPr>
              <a:t>).</a:t>
            </a:r>
          </a:p>
          <a:p>
            <a:pPr marL="355600" lvl="0" indent="-342900">
              <a:lnSpc>
                <a:spcPct val="100000"/>
              </a:lnSpc>
              <a:spcBef>
                <a:spcPts val="340"/>
              </a:spcBef>
              <a:buClr>
                <a:srgbClr val="FF0000"/>
              </a:buClr>
              <a:buSzPct val="133333"/>
              <a:buFont typeface="Wingdings" panose="05000000000000000000" pitchFamily="2" charset="2"/>
              <a:buChar char="§"/>
              <a:tabLst>
                <a:tab pos="447040" algn="l"/>
                <a:tab pos="447675" algn="l"/>
              </a:tabLst>
            </a:pPr>
            <a:r>
              <a:rPr lang="en-GB" sz="2400" dirty="0" smtClean="0">
                <a:solidFill>
                  <a:prstClr val="black"/>
                </a:solidFill>
                <a:latin typeface="Comic Sans MS"/>
                <a:cs typeface="Comic Sans MS"/>
              </a:rPr>
              <a:t>Glutamate is the major excitatory neurotransmitter of the brain and spinal cord, responsible for 75% of the excitatory transmission in the brain </a:t>
            </a:r>
            <a:endParaRPr lang="en-GB" sz="24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marR="5080" lvl="0" indent="-342900" algn="just">
              <a:lnSpc>
                <a:spcPct val="100000"/>
              </a:lnSpc>
              <a:spcBef>
                <a:spcPts val="57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446405" algn="l"/>
              </a:tabLst>
            </a:pPr>
            <a:r>
              <a:rPr lang="en-GB" sz="2400" spc="-5" dirty="0">
                <a:solidFill>
                  <a:prstClr val="black"/>
                </a:solidFill>
                <a:latin typeface="Comic Sans MS"/>
                <a:cs typeface="Comic Sans MS"/>
              </a:rPr>
              <a:t>Glutamate (can </a:t>
            </a:r>
            <a:r>
              <a:rPr lang="en-GB" sz="2400" dirty="0">
                <a:solidFill>
                  <a:prstClr val="black"/>
                </a:solidFill>
                <a:latin typeface="Comic Sans MS"/>
                <a:cs typeface="Comic Sans MS"/>
              </a:rPr>
              <a:t>cause </a:t>
            </a:r>
            <a:r>
              <a:rPr lang="en-GB" sz="2400" spc="-5" dirty="0">
                <a:solidFill>
                  <a:prstClr val="black"/>
                </a:solidFill>
                <a:latin typeface="Comic Sans MS"/>
                <a:cs typeface="Comic Sans MS"/>
              </a:rPr>
              <a:t>excitotoxicity) is </a:t>
            </a:r>
            <a:r>
              <a:rPr lang="en-GB" sz="2400" dirty="0">
                <a:solidFill>
                  <a:prstClr val="black"/>
                </a:solidFill>
                <a:latin typeface="Comic Sans MS"/>
                <a:cs typeface="Comic Sans MS"/>
              </a:rPr>
              <a:t>converted </a:t>
            </a:r>
            <a:r>
              <a:rPr lang="en-GB" sz="2400" spc="-5" dirty="0">
                <a:solidFill>
                  <a:prstClr val="black"/>
                </a:solidFill>
                <a:latin typeface="Comic Sans MS"/>
                <a:cs typeface="Comic Sans MS"/>
              </a:rPr>
              <a:t>in  astrocytes into glutamine (not toxic) </a:t>
            </a:r>
            <a:r>
              <a:rPr lang="en-GB" sz="2400" dirty="0">
                <a:solidFill>
                  <a:prstClr val="black"/>
                </a:solidFill>
                <a:latin typeface="Comic Sans MS"/>
                <a:cs typeface="Comic Sans MS"/>
              </a:rPr>
              <a:t>and </a:t>
            </a:r>
            <a:r>
              <a:rPr lang="en-GB" sz="2400" spc="-5" dirty="0">
                <a:solidFill>
                  <a:prstClr val="black"/>
                </a:solidFill>
                <a:latin typeface="Comic Sans MS"/>
                <a:cs typeface="Comic Sans MS"/>
              </a:rPr>
              <a:t>passed </a:t>
            </a:r>
            <a:r>
              <a:rPr lang="en-GB" sz="2400" dirty="0">
                <a:solidFill>
                  <a:prstClr val="black"/>
                </a:solidFill>
                <a:latin typeface="Comic Sans MS"/>
                <a:cs typeface="Comic Sans MS"/>
              </a:rPr>
              <a:t>onto  </a:t>
            </a:r>
            <a:r>
              <a:rPr lang="en-GB" sz="2400" spc="-5" dirty="0">
                <a:solidFill>
                  <a:prstClr val="black"/>
                </a:solidFill>
                <a:latin typeface="Comic Sans MS"/>
                <a:cs typeface="Comic Sans MS"/>
              </a:rPr>
              <a:t>glutaminergic</a:t>
            </a:r>
            <a:r>
              <a:rPr lang="en-GB" sz="2400" dirty="0">
                <a:solidFill>
                  <a:prstClr val="black"/>
                </a:solidFill>
                <a:latin typeface="Comic Sans MS"/>
                <a:cs typeface="Comic Sans MS"/>
              </a:rPr>
              <a:t> neurons</a:t>
            </a:r>
          </a:p>
          <a:p>
            <a:pPr marL="355600" marR="379730" lvl="0" indent="-342900">
              <a:lnSpc>
                <a:spcPct val="100000"/>
              </a:lnSpc>
              <a:spcBef>
                <a:spcPts val="58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445134" algn="l"/>
                <a:tab pos="446405" algn="l"/>
              </a:tabLst>
            </a:pPr>
            <a:r>
              <a:rPr lang="en-GB" sz="2400" dirty="0">
                <a:solidFill>
                  <a:prstClr val="black"/>
                </a:solidFill>
                <a:latin typeface="Comic Sans MS"/>
                <a:cs typeface="Comic Sans MS"/>
              </a:rPr>
              <a:t>Wide spread, </a:t>
            </a:r>
            <a:r>
              <a:rPr lang="en-GB" sz="2400" spc="-5" dirty="0">
                <a:solidFill>
                  <a:prstClr val="black"/>
                </a:solidFill>
                <a:latin typeface="Comic Sans MS"/>
                <a:cs typeface="Comic Sans MS"/>
              </a:rPr>
              <a:t>but </a:t>
            </a:r>
            <a:r>
              <a:rPr lang="en-GB" sz="2400" dirty="0">
                <a:solidFill>
                  <a:prstClr val="black"/>
                </a:solidFill>
                <a:latin typeface="Comic Sans MS"/>
                <a:cs typeface="Comic Sans MS"/>
              </a:rPr>
              <a:t>high </a:t>
            </a:r>
            <a:r>
              <a:rPr lang="en-GB" sz="2400" spc="-5" dirty="0">
                <a:solidFill>
                  <a:prstClr val="black"/>
                </a:solidFill>
                <a:latin typeface="Comic Sans MS"/>
                <a:cs typeface="Comic Sans MS"/>
              </a:rPr>
              <a:t>levels in hippocampus;  </a:t>
            </a:r>
            <a:r>
              <a:rPr lang="en-GB" sz="2400" dirty="0" smtClean="0">
                <a:solidFill>
                  <a:prstClr val="black"/>
                </a:solidFill>
                <a:latin typeface="Comic Sans MS"/>
                <a:cs typeface="Comic Sans MS"/>
              </a:rPr>
              <a:t>hypo function </a:t>
            </a:r>
            <a:r>
              <a:rPr lang="en-GB" sz="2400" dirty="0">
                <a:solidFill>
                  <a:prstClr val="black"/>
                </a:solidFill>
                <a:latin typeface="Comic Sans MS"/>
                <a:cs typeface="Comic Sans MS"/>
              </a:rPr>
              <a:t>of </a:t>
            </a:r>
            <a:r>
              <a:rPr lang="en-GB" sz="2400" spc="-5" dirty="0">
                <a:solidFill>
                  <a:prstClr val="black"/>
                </a:solidFill>
                <a:latin typeface="Comic Sans MS"/>
                <a:cs typeface="Comic Sans MS"/>
              </a:rPr>
              <a:t>NMDA receptors in this </a:t>
            </a:r>
            <a:r>
              <a:rPr lang="en-GB" sz="2400" dirty="0">
                <a:solidFill>
                  <a:prstClr val="black"/>
                </a:solidFill>
                <a:latin typeface="Comic Sans MS"/>
                <a:cs typeface="Comic Sans MS"/>
              </a:rPr>
              <a:t>area and  </a:t>
            </a:r>
            <a:r>
              <a:rPr lang="en-GB" sz="2400" spc="-5" dirty="0">
                <a:solidFill>
                  <a:prstClr val="black"/>
                </a:solidFill>
                <a:latin typeface="Comic Sans MS"/>
                <a:cs typeface="Comic Sans MS"/>
              </a:rPr>
              <a:t>prefrontal </a:t>
            </a:r>
            <a:r>
              <a:rPr lang="en-GB" sz="2400" dirty="0">
                <a:solidFill>
                  <a:prstClr val="black"/>
                </a:solidFill>
                <a:latin typeface="Comic Sans MS"/>
                <a:cs typeface="Comic Sans MS"/>
              </a:rPr>
              <a:t>cortex </a:t>
            </a:r>
            <a:r>
              <a:rPr lang="en-GB" sz="2400" spc="-5" dirty="0">
                <a:solidFill>
                  <a:prstClr val="black"/>
                </a:solidFill>
                <a:latin typeface="Comic Sans MS"/>
                <a:cs typeface="Comic Sans MS"/>
              </a:rPr>
              <a:t>is associated with</a:t>
            </a:r>
            <a:r>
              <a:rPr lang="en-GB" sz="2400" spc="-8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400" dirty="0">
                <a:solidFill>
                  <a:prstClr val="black"/>
                </a:solidFill>
                <a:latin typeface="Comic Sans MS"/>
                <a:cs typeface="Comic Sans MS"/>
              </a:rPr>
              <a:t>schizophrenia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8314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US" b="1" kern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Glutamate</a:t>
            </a:r>
            <a:r>
              <a:rPr lang="en-US" b="1" kern="0" spc="-7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kern="0" spc="-5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Receptors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6409431" cy="4351338"/>
          </a:xfrm>
        </p:spPr>
        <p:txBody>
          <a:bodyPr>
            <a:normAutofit fontScale="92500" lnSpcReduction="20000"/>
          </a:bodyPr>
          <a:lstStyle/>
          <a:p>
            <a:pPr marL="355600" marR="145415" lvl="0" indent="-342900">
              <a:lnSpc>
                <a:spcPct val="100600"/>
              </a:lnSpc>
              <a:spcBef>
                <a:spcPts val="8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407034" algn="l"/>
                <a:tab pos="407670" algn="l"/>
              </a:tabLst>
            </a:pPr>
            <a:r>
              <a:rPr lang="en-GB" sz="1800" spc="-5" dirty="0">
                <a:solidFill>
                  <a:prstClr val="black"/>
                </a:solidFill>
                <a:latin typeface="Comic Sans MS"/>
                <a:cs typeface="Comic Sans MS"/>
              </a:rPr>
              <a:t>Are widely distributed in </a:t>
            </a:r>
            <a:r>
              <a:rPr lang="en-GB" sz="1800" dirty="0">
                <a:solidFill>
                  <a:prstClr val="black"/>
                </a:solidFill>
                <a:latin typeface="Comic Sans MS"/>
                <a:cs typeface="Comic Sans MS"/>
              </a:rPr>
              <a:t>the </a:t>
            </a:r>
            <a:r>
              <a:rPr lang="en-GB" sz="1800" spc="-5" dirty="0">
                <a:solidFill>
                  <a:prstClr val="black"/>
                </a:solidFill>
                <a:latin typeface="Comic Sans MS"/>
                <a:cs typeface="Comic Sans MS"/>
              </a:rPr>
              <a:t>brain;  </a:t>
            </a:r>
            <a:r>
              <a:rPr lang="en-GB" sz="1800" dirty="0">
                <a:solidFill>
                  <a:prstClr val="black"/>
                </a:solidFill>
                <a:latin typeface="Comic Sans MS"/>
                <a:cs typeface="Comic Sans MS"/>
              </a:rPr>
              <a:t>they are of two</a:t>
            </a:r>
            <a:r>
              <a:rPr lang="en-GB" sz="1800" spc="-3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1800" spc="-5" dirty="0">
                <a:solidFill>
                  <a:prstClr val="black"/>
                </a:solidFill>
                <a:latin typeface="Comic Sans MS"/>
                <a:cs typeface="Comic Sans MS"/>
              </a:rPr>
              <a:t>types:</a:t>
            </a:r>
            <a:endParaRPr lang="en-GB" sz="18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marR="167640" lvl="0" indent="-342900">
              <a:lnSpc>
                <a:spcPct val="100000"/>
              </a:lnSpc>
              <a:spcBef>
                <a:spcPts val="434"/>
              </a:spcBef>
              <a:buFontTx/>
              <a:buAutoNum type="arabicPeriod"/>
              <a:tabLst>
                <a:tab pos="354965" algn="l"/>
                <a:tab pos="355600" algn="l"/>
              </a:tabLst>
            </a:pPr>
            <a:r>
              <a:rPr lang="en-GB" sz="1800" spc="-5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Metabotropic receptors</a:t>
            </a:r>
            <a:r>
              <a:rPr lang="en-GB" sz="1800" spc="-5" dirty="0">
                <a:solidFill>
                  <a:prstClr val="black"/>
                </a:solidFill>
                <a:latin typeface="Comic Sans MS"/>
                <a:cs typeface="Comic Sans MS"/>
              </a:rPr>
              <a:t> (G </a:t>
            </a:r>
            <a:r>
              <a:rPr lang="en-GB" sz="1800" dirty="0">
                <a:solidFill>
                  <a:prstClr val="black"/>
                </a:solidFill>
                <a:latin typeface="Comic Sans MS"/>
                <a:cs typeface="Comic Sans MS"/>
              </a:rPr>
              <a:t>protein-  </a:t>
            </a:r>
            <a:r>
              <a:rPr lang="en-GB" sz="1800" spc="-5" dirty="0">
                <a:solidFill>
                  <a:prstClr val="black"/>
                </a:solidFill>
                <a:latin typeface="Comic Sans MS"/>
                <a:cs typeface="Comic Sans MS"/>
              </a:rPr>
              <a:t>coupled receptors):</a:t>
            </a:r>
            <a:r>
              <a:rPr lang="en-GB" sz="1800" spc="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1800" dirty="0" err="1">
                <a:solidFill>
                  <a:prstClr val="black"/>
                </a:solidFill>
                <a:latin typeface="Comic Sans MS"/>
                <a:cs typeface="Comic Sans MS"/>
              </a:rPr>
              <a:t>mGluR</a:t>
            </a:r>
            <a:endParaRPr lang="en-GB" sz="18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marR="183515" lvl="0" indent="-342900">
              <a:lnSpc>
                <a:spcPct val="100000"/>
              </a:lnSpc>
              <a:spcBef>
                <a:spcPts val="434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423545" algn="l"/>
                <a:tab pos="424180" algn="l"/>
                <a:tab pos="3434715" algn="l"/>
              </a:tabLst>
            </a:pPr>
            <a:r>
              <a:rPr lang="en-GB" sz="1800" dirty="0" smtClean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1800" dirty="0">
                <a:solidFill>
                  <a:prstClr val="black"/>
                </a:solidFill>
                <a:latin typeface="Comic Sans MS"/>
                <a:cs typeface="Comic Sans MS"/>
              </a:rPr>
              <a:t>Found </a:t>
            </a:r>
            <a:r>
              <a:rPr lang="en-GB" sz="1800" spc="-5" dirty="0">
                <a:solidFill>
                  <a:prstClr val="black"/>
                </a:solidFill>
                <a:latin typeface="Comic Sans MS"/>
                <a:cs typeface="Comic Sans MS"/>
              </a:rPr>
              <a:t>in </a:t>
            </a:r>
            <a:r>
              <a:rPr lang="en-GB" sz="1800" dirty="0">
                <a:solidFill>
                  <a:prstClr val="black"/>
                </a:solidFill>
                <a:latin typeface="Comic Sans MS"/>
                <a:cs typeface="Comic Sans MS"/>
              </a:rPr>
              <a:t>hippocampus,</a:t>
            </a:r>
            <a:r>
              <a:rPr lang="en-GB" sz="1800" spc="-10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1800" spc="-5" dirty="0">
                <a:solidFill>
                  <a:prstClr val="black"/>
                </a:solidFill>
                <a:latin typeface="Comic Sans MS"/>
                <a:cs typeface="Comic Sans MS"/>
              </a:rPr>
              <a:t>cerebellum  </a:t>
            </a:r>
            <a:r>
              <a:rPr lang="en-GB" sz="1800" dirty="0">
                <a:solidFill>
                  <a:prstClr val="black"/>
                </a:solidFill>
                <a:latin typeface="Comic Sans MS"/>
                <a:cs typeface="Comic Sans MS"/>
              </a:rPr>
              <a:t>and the </a:t>
            </a:r>
            <a:r>
              <a:rPr lang="en-GB" sz="1800" spc="-5" dirty="0">
                <a:solidFill>
                  <a:prstClr val="black"/>
                </a:solidFill>
                <a:latin typeface="Comic Sans MS"/>
                <a:cs typeface="Comic Sans MS"/>
              </a:rPr>
              <a:t>cerebral </a:t>
            </a:r>
            <a:r>
              <a:rPr lang="en-GB" sz="1800" dirty="0">
                <a:solidFill>
                  <a:prstClr val="black"/>
                </a:solidFill>
                <a:latin typeface="Comic Sans MS"/>
                <a:cs typeface="Comic Sans MS"/>
              </a:rPr>
              <a:t>cortex • act  </a:t>
            </a:r>
            <a:r>
              <a:rPr lang="en-GB" sz="1800" spc="-5" dirty="0">
                <a:solidFill>
                  <a:prstClr val="black"/>
                </a:solidFill>
                <a:latin typeface="Comic Sans MS"/>
                <a:cs typeface="Comic Sans MS"/>
              </a:rPr>
              <a:t>through </a:t>
            </a:r>
            <a:r>
              <a:rPr lang="en-GB" sz="1800" dirty="0">
                <a:solidFill>
                  <a:prstClr val="black"/>
                </a:solidFill>
                <a:latin typeface="Comic Sans MS"/>
                <a:cs typeface="Comic Sans MS"/>
              </a:rPr>
              <a:t>second</a:t>
            </a:r>
            <a:r>
              <a:rPr lang="en-GB" sz="1800" spc="1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1800" spc="-5" dirty="0">
                <a:solidFill>
                  <a:prstClr val="black"/>
                </a:solidFill>
                <a:latin typeface="Comic Sans MS"/>
                <a:cs typeface="Comic Sans MS"/>
              </a:rPr>
              <a:t>messengers	</a:t>
            </a:r>
            <a:r>
              <a:rPr lang="en-GB" sz="1800" dirty="0">
                <a:solidFill>
                  <a:prstClr val="black"/>
                </a:solidFill>
                <a:latin typeface="Comic Sans MS"/>
                <a:cs typeface="Comic Sans MS"/>
              </a:rPr>
              <a:t>which  </a:t>
            </a:r>
            <a:r>
              <a:rPr lang="en-GB" sz="1800" spc="-5" dirty="0">
                <a:solidFill>
                  <a:prstClr val="black"/>
                </a:solidFill>
                <a:latin typeface="Comic Sans MS"/>
                <a:cs typeface="Comic Sans MS"/>
              </a:rPr>
              <a:t>activate biochemical </a:t>
            </a:r>
            <a:r>
              <a:rPr lang="en-GB" sz="1800" dirty="0">
                <a:solidFill>
                  <a:prstClr val="black"/>
                </a:solidFill>
                <a:latin typeface="Comic Sans MS"/>
                <a:cs typeface="Comic Sans MS"/>
              </a:rPr>
              <a:t>cascades,  leading </a:t>
            </a:r>
            <a:r>
              <a:rPr lang="en-GB" sz="1800" spc="-5" dirty="0">
                <a:solidFill>
                  <a:prstClr val="black"/>
                </a:solidFill>
                <a:latin typeface="Comic Sans MS"/>
                <a:cs typeface="Comic Sans MS"/>
              </a:rPr>
              <a:t>to </a:t>
            </a:r>
            <a:r>
              <a:rPr lang="en-GB" sz="1800" dirty="0">
                <a:solidFill>
                  <a:prstClr val="black"/>
                </a:solidFill>
                <a:latin typeface="Comic Sans MS"/>
                <a:cs typeface="Comic Sans MS"/>
              </a:rPr>
              <a:t>modification of other  proteins such as </a:t>
            </a:r>
            <a:r>
              <a:rPr lang="en-GB" sz="1800" spc="-5" dirty="0">
                <a:solidFill>
                  <a:prstClr val="black"/>
                </a:solidFill>
                <a:latin typeface="Comic Sans MS"/>
                <a:cs typeface="Comic Sans MS"/>
              </a:rPr>
              <a:t>ion</a:t>
            </a:r>
            <a:r>
              <a:rPr lang="en-GB" sz="1800" spc="-5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1800" dirty="0">
                <a:solidFill>
                  <a:prstClr val="black"/>
                </a:solidFill>
                <a:latin typeface="Comic Sans MS"/>
                <a:cs typeface="Comic Sans MS"/>
              </a:rPr>
              <a:t>channels.</a:t>
            </a:r>
          </a:p>
          <a:p>
            <a:pPr marL="12700" lvl="0" indent="0">
              <a:lnSpc>
                <a:spcPct val="100000"/>
              </a:lnSpc>
              <a:spcBef>
                <a:spcPts val="420"/>
              </a:spcBef>
              <a:buNone/>
            </a:pPr>
            <a:r>
              <a:rPr lang="en-GB" sz="1800" spc="-7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2</a:t>
            </a:r>
            <a:r>
              <a:rPr lang="en-GB" sz="1800" spc="-7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. </a:t>
            </a:r>
            <a:r>
              <a:rPr lang="en-GB" sz="1800" spc="-5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Ionotropic receptors </a:t>
            </a:r>
            <a:r>
              <a:rPr lang="en-GB" sz="1800" dirty="0">
                <a:solidFill>
                  <a:prstClr val="black"/>
                </a:solidFill>
                <a:latin typeface="Comic Sans MS"/>
                <a:cs typeface="Comic Sans MS"/>
              </a:rPr>
              <a:t>(ligand-gated</a:t>
            </a:r>
            <a:r>
              <a:rPr lang="en-GB" sz="1800" spc="-10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1800" spc="-5" dirty="0">
                <a:solidFill>
                  <a:prstClr val="black"/>
                </a:solidFill>
                <a:latin typeface="Comic Sans MS"/>
                <a:cs typeface="Comic Sans MS"/>
              </a:rPr>
              <a:t>ion</a:t>
            </a:r>
            <a:endParaRPr lang="en-GB" sz="18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12700" lvl="0" indent="0">
              <a:lnSpc>
                <a:spcPct val="100000"/>
              </a:lnSpc>
              <a:spcBef>
                <a:spcPts val="15"/>
              </a:spcBef>
              <a:buNone/>
            </a:pPr>
            <a:r>
              <a:rPr lang="en-GB" sz="1800" dirty="0">
                <a:solidFill>
                  <a:prstClr val="black"/>
                </a:solidFill>
                <a:latin typeface="Comic Sans MS"/>
                <a:cs typeface="Comic Sans MS"/>
              </a:rPr>
              <a:t>channels).</a:t>
            </a:r>
          </a:p>
          <a:p>
            <a:pPr marL="355600" marR="140335" lvl="0" indent="-342900">
              <a:lnSpc>
                <a:spcPct val="100000"/>
              </a:lnSpc>
              <a:spcBef>
                <a:spcPts val="43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lang="en-GB" sz="1800" dirty="0">
                <a:solidFill>
                  <a:prstClr val="black"/>
                </a:solidFill>
                <a:latin typeface="Comic Sans MS"/>
                <a:cs typeface="Comic Sans MS"/>
              </a:rPr>
              <a:t>Three </a:t>
            </a:r>
            <a:r>
              <a:rPr lang="en-GB" sz="1800" spc="-5" dirty="0">
                <a:solidFill>
                  <a:prstClr val="black"/>
                </a:solidFill>
                <a:latin typeface="Comic Sans MS"/>
                <a:cs typeface="Comic Sans MS"/>
              </a:rPr>
              <a:t>types: </a:t>
            </a:r>
            <a:r>
              <a:rPr lang="en-GB" sz="1800" dirty="0" smtClean="0">
                <a:solidFill>
                  <a:prstClr val="black"/>
                </a:solidFill>
                <a:latin typeface="Comic Sans MS"/>
                <a:cs typeface="Comic Sans MS"/>
              </a:rPr>
              <a:t>•</a:t>
            </a:r>
          </a:p>
          <a:p>
            <a:pPr marL="355600" marR="140335" lvl="0" indent="-342900">
              <a:lnSpc>
                <a:spcPct val="100000"/>
              </a:lnSpc>
              <a:spcBef>
                <a:spcPts val="43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lang="en-GB" sz="1800" dirty="0" smtClean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1800" spc="-5" dirty="0">
                <a:solidFill>
                  <a:prstClr val="black"/>
                </a:solidFill>
                <a:latin typeface="Comic Sans MS"/>
                <a:cs typeface="Comic Sans MS"/>
              </a:rPr>
              <a:t>AMPA receptors </a:t>
            </a:r>
            <a:r>
              <a:rPr lang="en-GB" sz="1800" dirty="0">
                <a:solidFill>
                  <a:prstClr val="black"/>
                </a:solidFill>
                <a:latin typeface="Comic Sans MS"/>
                <a:cs typeface="Comic Sans MS"/>
              </a:rPr>
              <a:t>(</a:t>
            </a:r>
            <a:r>
              <a:rPr lang="en-GB" sz="1800" dirty="0" smtClean="0">
                <a:solidFill>
                  <a:prstClr val="black"/>
                </a:solidFill>
                <a:latin typeface="Comic Sans MS"/>
                <a:cs typeface="Comic Sans MS"/>
              </a:rPr>
              <a:t>α-</a:t>
            </a:r>
            <a:r>
              <a:rPr lang="en-GB" sz="1800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amino-3-hydroxy-5-methylisoxazole- </a:t>
            </a:r>
            <a:r>
              <a:rPr lang="en-GB" sz="1800" dirty="0" smtClean="0">
                <a:solidFill>
                  <a:prstClr val="black"/>
                </a:solidFill>
                <a:latin typeface="Comic Sans MS"/>
                <a:cs typeface="Comic Sans MS"/>
              </a:rPr>
              <a:t>4-propionate</a:t>
            </a:r>
            <a:r>
              <a:rPr lang="en-GB" sz="1800" dirty="0">
                <a:solidFill>
                  <a:prstClr val="black"/>
                </a:solidFill>
                <a:latin typeface="Comic Sans MS"/>
                <a:cs typeface="Comic Sans MS"/>
              </a:rPr>
              <a:t>) </a:t>
            </a:r>
            <a:endParaRPr lang="en-GB" sz="1800" dirty="0" smtClean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marR="140335" lvl="0" indent="-342900">
              <a:lnSpc>
                <a:spcPct val="100000"/>
              </a:lnSpc>
              <a:spcBef>
                <a:spcPts val="43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lang="en-GB" sz="1800" dirty="0" err="1" smtClean="0">
                <a:solidFill>
                  <a:prstClr val="black"/>
                </a:solidFill>
                <a:latin typeface="Comic Sans MS"/>
                <a:cs typeface="Comic Sans MS"/>
              </a:rPr>
              <a:t>Kainate</a:t>
            </a:r>
            <a:r>
              <a:rPr lang="en-GB" sz="1800" dirty="0" smtClean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1800" spc="-5" dirty="0">
                <a:solidFill>
                  <a:prstClr val="black"/>
                </a:solidFill>
                <a:latin typeface="Comic Sans MS"/>
                <a:cs typeface="Comic Sans MS"/>
              </a:rPr>
              <a:t>receptors  (kainite is </a:t>
            </a:r>
            <a:r>
              <a:rPr lang="en-GB" sz="1800" dirty="0">
                <a:solidFill>
                  <a:prstClr val="black"/>
                </a:solidFill>
                <a:latin typeface="Comic Sans MS"/>
                <a:cs typeface="Comic Sans MS"/>
              </a:rPr>
              <a:t>an acid </a:t>
            </a:r>
            <a:r>
              <a:rPr lang="en-GB" sz="1800" spc="-5" dirty="0">
                <a:solidFill>
                  <a:prstClr val="black"/>
                </a:solidFill>
                <a:latin typeface="Comic Sans MS"/>
                <a:cs typeface="Comic Sans MS"/>
              </a:rPr>
              <a:t>isolated</a:t>
            </a:r>
            <a:r>
              <a:rPr lang="en-GB" sz="1800" spc="-4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1800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from </a:t>
            </a:r>
            <a:r>
              <a:rPr lang="en-GB" sz="1800" dirty="0" smtClean="0">
                <a:solidFill>
                  <a:prstClr val="black"/>
                </a:solidFill>
                <a:latin typeface="Comic Sans MS"/>
                <a:cs typeface="Comic Sans MS"/>
              </a:rPr>
              <a:t>seaweed</a:t>
            </a:r>
            <a:r>
              <a:rPr lang="en-GB" sz="1800" dirty="0">
                <a:solidFill>
                  <a:prstClr val="black"/>
                </a:solidFill>
                <a:latin typeface="Comic Sans MS"/>
                <a:cs typeface="Comic Sans MS"/>
              </a:rPr>
              <a:t>), </a:t>
            </a:r>
            <a:endParaRPr lang="en-GB" sz="1800" dirty="0" smtClean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marR="140335" lvl="0" indent="-342900">
              <a:lnSpc>
                <a:spcPct val="100000"/>
              </a:lnSpc>
              <a:spcBef>
                <a:spcPts val="43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lang="en-GB" sz="1800" dirty="0" smtClean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1800" spc="-5" dirty="0">
                <a:solidFill>
                  <a:prstClr val="black"/>
                </a:solidFill>
                <a:latin typeface="Comic Sans MS"/>
                <a:cs typeface="Comic Sans MS"/>
              </a:rPr>
              <a:t>NMDA receptors (for </a:t>
            </a:r>
            <a:r>
              <a:rPr lang="en-GB" sz="1800" spc="10" dirty="0" smtClean="0">
                <a:solidFill>
                  <a:prstClr val="black"/>
                </a:solidFill>
                <a:latin typeface="Comic Sans MS"/>
                <a:cs typeface="Comic Sans MS"/>
              </a:rPr>
              <a:t>N-</a:t>
            </a:r>
            <a:r>
              <a:rPr lang="en-GB" sz="1800" dirty="0" smtClean="0">
                <a:solidFill>
                  <a:prstClr val="black"/>
                </a:solidFill>
                <a:latin typeface="Comic Sans MS"/>
                <a:cs typeface="Comic Sans MS"/>
              </a:rPr>
              <a:t>methyl </a:t>
            </a:r>
            <a:r>
              <a:rPr lang="en-GB" sz="1800" spc="-5" dirty="0">
                <a:solidFill>
                  <a:prstClr val="black"/>
                </a:solidFill>
                <a:latin typeface="Comic Sans MS"/>
                <a:cs typeface="Comic Sans MS"/>
              </a:rPr>
              <a:t>D-aspartate); </a:t>
            </a:r>
            <a:r>
              <a:rPr lang="en-GB" sz="1800" dirty="0">
                <a:solidFill>
                  <a:prstClr val="black"/>
                </a:solidFill>
                <a:latin typeface="Comic Sans MS"/>
                <a:cs typeface="Comic Sans MS"/>
              </a:rPr>
              <a:t>play a </a:t>
            </a:r>
            <a:r>
              <a:rPr lang="en-GB" sz="1800" spc="-5" dirty="0">
                <a:solidFill>
                  <a:prstClr val="black"/>
                </a:solidFill>
                <a:latin typeface="Comic Sans MS"/>
                <a:cs typeface="Comic Sans MS"/>
              </a:rPr>
              <a:t>role in  </a:t>
            </a:r>
            <a:r>
              <a:rPr lang="en-GB" sz="1800" dirty="0">
                <a:solidFill>
                  <a:prstClr val="black"/>
                </a:solidFill>
                <a:latin typeface="Comic Sans MS"/>
                <a:cs typeface="Comic Sans MS"/>
              </a:rPr>
              <a:t>long </a:t>
            </a:r>
            <a:r>
              <a:rPr lang="en-GB" sz="1800" spc="-5" dirty="0">
                <a:solidFill>
                  <a:prstClr val="black"/>
                </a:solidFill>
                <a:latin typeface="Comic Sans MS"/>
                <a:cs typeface="Comic Sans MS"/>
              </a:rPr>
              <a:t>term potentiation </a:t>
            </a:r>
            <a:r>
              <a:rPr lang="en-GB" sz="1800" dirty="0">
                <a:solidFill>
                  <a:prstClr val="black"/>
                </a:solidFill>
                <a:latin typeface="Comic Sans MS"/>
                <a:cs typeface="Comic Sans MS"/>
              </a:rPr>
              <a:t>so they are  </a:t>
            </a:r>
            <a:r>
              <a:rPr lang="en-GB" sz="1800" spc="-5" dirty="0">
                <a:solidFill>
                  <a:prstClr val="black"/>
                </a:solidFill>
                <a:latin typeface="Comic Sans MS"/>
                <a:cs typeface="Comic Sans MS"/>
              </a:rPr>
              <a:t>involved in </a:t>
            </a:r>
            <a:r>
              <a:rPr lang="en-GB" sz="1800" dirty="0">
                <a:solidFill>
                  <a:prstClr val="black"/>
                </a:solidFill>
                <a:latin typeface="Comic Sans MS"/>
                <a:cs typeface="Comic Sans MS"/>
              </a:rPr>
              <a:t>learning and</a:t>
            </a:r>
            <a:r>
              <a:rPr lang="en-GB" sz="1800" spc="-8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1800" dirty="0">
                <a:solidFill>
                  <a:prstClr val="black"/>
                </a:solidFill>
                <a:latin typeface="Comic Sans MS"/>
                <a:cs typeface="Comic Sans MS"/>
              </a:rPr>
              <a:t>memory</a:t>
            </a:r>
          </a:p>
          <a:p>
            <a:endParaRPr lang="en-US" dirty="0"/>
          </a:p>
        </p:txBody>
      </p:sp>
      <p:sp>
        <p:nvSpPr>
          <p:cNvPr id="4" name="object 7"/>
          <p:cNvSpPr/>
          <p:nvPr/>
        </p:nvSpPr>
        <p:spPr>
          <a:xfrm>
            <a:off x="7247631" y="2104369"/>
            <a:ext cx="4264183" cy="326364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54918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US" b="1" kern="0" spc="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NMDA</a:t>
            </a:r>
            <a:r>
              <a:rPr lang="en-US" b="1" kern="0" spc="-9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kern="0" spc="-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Receptors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6272284" cy="4351338"/>
          </a:xfrm>
        </p:spPr>
        <p:txBody>
          <a:bodyPr/>
          <a:lstStyle/>
          <a:p>
            <a:pPr marL="355600" marR="402590" lvl="0" indent="-342900" algn="just">
              <a:lnSpc>
                <a:spcPct val="107100"/>
              </a:lnSpc>
              <a:spcBef>
                <a:spcPts val="265"/>
              </a:spcBef>
              <a:buSzPct val="160000"/>
              <a:buFont typeface="Arial"/>
              <a:buChar char="•"/>
              <a:tabLst>
                <a:tab pos="447040" algn="l"/>
              </a:tabLst>
            </a:pP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Permits passage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of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Na+ and 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large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amounts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of Ca2+.</a:t>
            </a:r>
            <a:r>
              <a:rPr lang="en-GB" sz="2000" spc="-7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They  are unique:</a:t>
            </a:r>
            <a:endParaRPr lang="en-GB" sz="20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marR="193675" lvl="0" indent="-342900">
              <a:lnSpc>
                <a:spcPct val="100000"/>
              </a:lnSpc>
              <a:spcBef>
                <a:spcPts val="480"/>
              </a:spcBef>
              <a:buClr>
                <a:srgbClr val="FF0000"/>
              </a:buClr>
              <a:buFont typeface="Wingdings"/>
              <a:buChar char=""/>
              <a:tabLst>
                <a:tab pos="355600" algn="l"/>
              </a:tabLst>
            </a:pP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Glycine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is essential for their  normal response to</a:t>
            </a:r>
            <a:r>
              <a:rPr lang="en-GB" sz="2000" spc="-2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glutamate.</a:t>
            </a:r>
          </a:p>
          <a:p>
            <a:pPr marL="355600" marR="201295" lvl="0" indent="-342900" algn="just">
              <a:lnSpc>
                <a:spcPct val="100000"/>
              </a:lnSpc>
              <a:spcBef>
                <a:spcPts val="105"/>
              </a:spcBef>
              <a:buClr>
                <a:srgbClr val="FF0000"/>
              </a:buClr>
              <a:buFont typeface="Wingdings"/>
              <a:buChar char=""/>
              <a:tabLst>
                <a:tab pos="431800" algn="l"/>
              </a:tabLst>
            </a:pP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The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channel is blocked by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Mg2+ 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ion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at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normal membrane  </a:t>
            </a:r>
            <a:r>
              <a:rPr lang="en-GB" sz="2000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potentials</a:t>
            </a:r>
          </a:p>
          <a:p>
            <a:pPr marL="355600" marR="201295" lvl="0" indent="-342900" algn="just">
              <a:lnSpc>
                <a:spcPct val="100000"/>
              </a:lnSpc>
              <a:spcBef>
                <a:spcPts val="105"/>
              </a:spcBef>
              <a:buClr>
                <a:srgbClr val="FF0000"/>
              </a:buClr>
              <a:buFont typeface="Wingdings"/>
              <a:buChar char=""/>
              <a:tabLst>
                <a:tab pos="431800" algn="l"/>
              </a:tabLst>
            </a:pPr>
            <a:r>
              <a:rPr lang="en-GB" sz="2000" dirty="0" smtClean="0">
                <a:solidFill>
                  <a:prstClr val="black"/>
                </a:solidFill>
                <a:latin typeface="Comic Sans MS"/>
                <a:cs typeface="Comic Sans MS"/>
              </a:rPr>
              <a:t>This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blockade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is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removed by  depolarization (caused by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e.g.  </a:t>
            </a:r>
            <a:r>
              <a:rPr lang="en-GB" sz="2000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AMPA)</a:t>
            </a:r>
            <a:endParaRPr lang="en-GB" sz="20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marR="5080" lvl="0" indent="-342900">
              <a:lnSpc>
                <a:spcPct val="100000"/>
              </a:lnSpc>
              <a:spcBef>
                <a:spcPts val="480"/>
              </a:spcBef>
              <a:buClr>
                <a:srgbClr val="FF0000"/>
              </a:buClr>
              <a:buFont typeface="Wingdings"/>
              <a:buChar char=""/>
              <a:tabLst>
                <a:tab pos="431165" algn="l"/>
                <a:tab pos="431800" algn="l"/>
              </a:tabLst>
            </a:pPr>
            <a:r>
              <a:rPr lang="en-GB" sz="2000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Excitatory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post synaptic  potential induced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by activation  of NMDA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receptor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is slower 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than that elicited by activation 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of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AMP and </a:t>
            </a:r>
            <a:r>
              <a:rPr lang="en-GB" sz="2000" spc="-5" dirty="0" err="1">
                <a:solidFill>
                  <a:prstClr val="black"/>
                </a:solidFill>
                <a:latin typeface="Comic Sans MS"/>
                <a:cs typeface="Comic Sans MS"/>
              </a:rPr>
              <a:t>kainate</a:t>
            </a:r>
            <a:r>
              <a:rPr lang="en-GB" sz="2000" spc="-4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receptors</a:t>
            </a:r>
            <a:endParaRPr lang="en-GB" sz="20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marR="5080" lvl="0" indent="-342900">
              <a:lnSpc>
                <a:spcPct val="100000"/>
              </a:lnSpc>
              <a:spcBef>
                <a:spcPts val="484"/>
              </a:spcBef>
              <a:buClr>
                <a:srgbClr val="FF0000"/>
              </a:buClr>
              <a:buFont typeface="Wingdings"/>
              <a:buChar char=""/>
              <a:tabLst>
                <a:tab pos="355600" algn="l"/>
              </a:tabLst>
            </a:pPr>
            <a:endParaRPr lang="en-GB" sz="2000" spc="-5" dirty="0" smtClean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marR="5080" lvl="0" indent="-342900">
              <a:lnSpc>
                <a:spcPct val="100000"/>
              </a:lnSpc>
              <a:spcBef>
                <a:spcPts val="484"/>
              </a:spcBef>
              <a:buClr>
                <a:srgbClr val="FF0000"/>
              </a:buClr>
              <a:buFont typeface="Wingdings"/>
              <a:buChar char=""/>
              <a:tabLst>
                <a:tab pos="355600" algn="l"/>
              </a:tabLst>
            </a:pPr>
            <a:endParaRPr lang="en-GB" sz="20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endParaRPr lang="en-US" dirty="0"/>
          </a:p>
        </p:txBody>
      </p:sp>
      <p:sp>
        <p:nvSpPr>
          <p:cNvPr id="4" name="object 9"/>
          <p:cNvSpPr/>
          <p:nvPr/>
        </p:nvSpPr>
        <p:spPr>
          <a:xfrm>
            <a:off x="7555749" y="1690688"/>
            <a:ext cx="4193836" cy="410365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069721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Functions &amp; Disorders </a:t>
            </a:r>
            <a:r>
              <a:rPr kumimoji="0" lang="en-US" sz="3600" b="1" i="0" u="none" strike="noStrike" kern="0" cap="none" spc="-5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kumimoji="0" lang="en-US" sz="3600" b="1" i="0" u="none" strike="noStrike" kern="0" cap="none" spc="-125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Glutamate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55600" lvl="0" indent="-342900">
              <a:lnSpc>
                <a:spcPct val="100000"/>
              </a:lnSpc>
              <a:spcBef>
                <a:spcPts val="105"/>
              </a:spcBef>
              <a:buClr>
                <a:srgbClr val="FF0000"/>
              </a:buClr>
              <a:tabLst>
                <a:tab pos="354965" algn="l"/>
                <a:tab pos="355600" algn="l"/>
              </a:tabLst>
            </a:pP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Glutamic acid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(and aspartic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acid) :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are major excitatory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NTs</a:t>
            </a:r>
            <a:r>
              <a:rPr lang="en-GB" sz="2000" spc="-2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000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in </a:t>
            </a:r>
            <a:r>
              <a:rPr lang="en-GB" sz="2000" dirty="0" smtClean="0">
                <a:solidFill>
                  <a:prstClr val="black"/>
                </a:solidFill>
                <a:latin typeface="Comic Sans MS"/>
                <a:cs typeface="Comic Sans MS"/>
              </a:rPr>
              <a:t>CNS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.</a:t>
            </a:r>
          </a:p>
          <a:p>
            <a:pPr marL="355600" marR="205104" lvl="0" indent="-342900">
              <a:lnSpc>
                <a:spcPct val="100000"/>
              </a:lnSpc>
              <a:spcBef>
                <a:spcPts val="480"/>
              </a:spcBef>
              <a:buClr>
                <a:srgbClr val="FF0000"/>
              </a:buClr>
              <a:tabLst>
                <a:tab pos="354965" algn="l"/>
                <a:tab pos="355600" algn="l"/>
                <a:tab pos="1717675" algn="l"/>
              </a:tabLst>
            </a:pP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Glutamate	NMDA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receptor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involved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in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Long-Term Potentiation  &amp; memory</a:t>
            </a:r>
            <a:r>
              <a:rPr lang="en-GB" sz="2000" spc="-2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storage.</a:t>
            </a:r>
          </a:p>
          <a:p>
            <a:pPr marL="12700" lvl="0" indent="0">
              <a:lnSpc>
                <a:spcPct val="100000"/>
              </a:lnSpc>
              <a:spcBef>
                <a:spcPts val="480"/>
              </a:spcBef>
              <a:buClr>
                <a:srgbClr val="FF0000"/>
              </a:buClr>
              <a:buNone/>
              <a:tabLst>
                <a:tab pos="354965" algn="l"/>
                <a:tab pos="355600" algn="l"/>
              </a:tabLst>
            </a:pPr>
            <a:r>
              <a:rPr lang="en-GB" sz="2000" u="heavy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omic Sans MS"/>
                <a:cs typeface="Comic Sans MS"/>
              </a:rPr>
              <a:t>Disorders:</a:t>
            </a:r>
            <a:endParaRPr lang="en-GB" sz="20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marR="144145" lvl="0" indent="-342900">
              <a:lnSpc>
                <a:spcPct val="100000"/>
              </a:lnSpc>
              <a:spcBef>
                <a:spcPts val="480"/>
              </a:spcBef>
              <a:buClr>
                <a:srgbClr val="FF0000"/>
              </a:buClr>
            </a:pP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-Excess Glutamate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activity is implicated in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some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types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of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epileptic  seizures</a:t>
            </a:r>
            <a:endParaRPr lang="en-GB" sz="20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marR="5080" lvl="0" indent="-342900">
              <a:lnSpc>
                <a:spcPct val="100000"/>
              </a:lnSpc>
              <a:spcBef>
                <a:spcPts val="480"/>
              </a:spcBef>
              <a:buClr>
                <a:srgbClr val="FF0000"/>
              </a:buClr>
              <a:tabLst>
                <a:tab pos="6092190" algn="l"/>
              </a:tabLst>
            </a:pP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-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Under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some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pathological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conditions ,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such Stroke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,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ALS  (Amyotrophic Lateral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Sclerosis) </a:t>
            </a:r>
            <a:r>
              <a:rPr lang="en-GB" sz="2000" dirty="0" smtClean="0">
                <a:solidFill>
                  <a:prstClr val="black"/>
                </a:solidFill>
                <a:latin typeface="Comic Sans MS"/>
                <a:cs typeface="Comic Sans MS"/>
              </a:rPr>
              <a:t>,autism </a:t>
            </a:r>
            <a:r>
              <a:rPr lang="en-GB" sz="2000" spc="15" dirty="0" smtClean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and</a:t>
            </a:r>
            <a:r>
              <a:rPr lang="en-GB" sz="2000" spc="2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000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Alzheimer's diseases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, it acts  as an excitotoxin ,producing excessive influx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of calcium </a:t>
            </a:r>
            <a:r>
              <a:rPr lang="en-GB" sz="2000" spc="-5" dirty="0">
                <a:solidFill>
                  <a:prstClr val="black"/>
                </a:solidFill>
                <a:latin typeface="Comic Sans MS"/>
                <a:cs typeface="Comic Sans MS"/>
              </a:rPr>
              <a:t>into the  neurons and causing neuronal death</a:t>
            </a:r>
            <a:r>
              <a:rPr lang="en-GB" sz="2000" spc="3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000" dirty="0">
                <a:solidFill>
                  <a:prstClr val="black"/>
                </a:solidFill>
                <a:latin typeface="Comic Sans MS"/>
                <a:cs typeface="Comic Sans MS"/>
              </a:rPr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614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US" b="1" kern="0" spc="-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GABAergic</a:t>
            </a:r>
            <a:r>
              <a:rPr lang="en-US" b="1" kern="0" spc="-4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kern="0" spc="-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System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object 4"/>
          <p:cNvSpPr/>
          <p:nvPr/>
        </p:nvSpPr>
        <p:spPr>
          <a:xfrm>
            <a:off x="2459014" y="1825625"/>
            <a:ext cx="6048375" cy="50101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752786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US" b="1" kern="0" spc="-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GABAergic</a:t>
            </a:r>
            <a:r>
              <a:rPr lang="en-US" b="1" kern="0" spc="-4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kern="0" spc="-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69900" marR="5080" lvl="0" indent="-457200">
              <a:lnSpc>
                <a:spcPct val="100000"/>
              </a:lnSpc>
              <a:spcBef>
                <a:spcPts val="9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285115" algn="l"/>
                <a:tab pos="285750" algn="l"/>
              </a:tabLst>
            </a:pPr>
            <a:r>
              <a:rPr lang="en-US" b="1" spc="-10" dirty="0">
                <a:solidFill>
                  <a:prstClr val="black"/>
                </a:solidFill>
                <a:latin typeface="Comic Sans MS"/>
                <a:cs typeface="Comic Sans MS"/>
              </a:rPr>
              <a:t>GABA </a:t>
            </a:r>
            <a:r>
              <a:rPr lang="en-US" b="1" spc="-5" dirty="0">
                <a:solidFill>
                  <a:prstClr val="black"/>
                </a:solidFill>
                <a:latin typeface="Comic Sans MS"/>
                <a:cs typeface="Comic Sans MS"/>
              </a:rPr>
              <a:t>is the </a:t>
            </a:r>
            <a:r>
              <a:rPr lang="en-US" b="1" spc="-10" dirty="0">
                <a:solidFill>
                  <a:prstClr val="black"/>
                </a:solidFill>
                <a:latin typeface="Comic Sans MS"/>
                <a:cs typeface="Comic Sans MS"/>
              </a:rPr>
              <a:t>main inhibitory </a:t>
            </a:r>
            <a:r>
              <a:rPr lang="en-US" b="1" spc="-5" dirty="0">
                <a:solidFill>
                  <a:prstClr val="black"/>
                </a:solidFill>
                <a:latin typeface="Comic Sans MS"/>
                <a:cs typeface="Comic Sans MS"/>
              </a:rPr>
              <a:t>neurotransmitter  in </a:t>
            </a:r>
            <a:r>
              <a:rPr lang="en-US" b="1" spc="-10" dirty="0">
                <a:solidFill>
                  <a:prstClr val="black"/>
                </a:solidFill>
                <a:latin typeface="Comic Sans MS"/>
                <a:cs typeface="Comic Sans MS"/>
              </a:rPr>
              <a:t>the </a:t>
            </a:r>
            <a:r>
              <a:rPr lang="en-US" b="1" spc="-5" dirty="0">
                <a:solidFill>
                  <a:prstClr val="black"/>
                </a:solidFill>
                <a:latin typeface="Comic Sans MS"/>
                <a:cs typeface="Comic Sans MS"/>
              </a:rPr>
              <a:t>central </a:t>
            </a:r>
            <a:r>
              <a:rPr lang="en-US" b="1" spc="-10" dirty="0">
                <a:solidFill>
                  <a:prstClr val="black"/>
                </a:solidFill>
                <a:latin typeface="Comic Sans MS"/>
                <a:cs typeface="Comic Sans MS"/>
              </a:rPr>
              <a:t>nervous system</a:t>
            </a:r>
            <a:r>
              <a:rPr lang="en-US" b="1" spc="4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b="1" spc="-10" dirty="0">
                <a:solidFill>
                  <a:prstClr val="black"/>
                </a:solidFill>
                <a:latin typeface="Comic Sans MS"/>
                <a:cs typeface="Comic Sans MS"/>
              </a:rPr>
              <a:t>(CNS).</a:t>
            </a:r>
            <a:endParaRPr lang="en-US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469900" marR="351790" lvl="0" indent="-457200">
              <a:lnSpc>
                <a:spcPct val="100000"/>
              </a:lnSpc>
              <a:spcBef>
                <a:spcPts val="67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285115" algn="l"/>
                <a:tab pos="285750" algn="l"/>
              </a:tabLst>
            </a:pPr>
            <a:r>
              <a:rPr lang="en-US" b="1" spc="-10" dirty="0">
                <a:solidFill>
                  <a:prstClr val="black"/>
                </a:solidFill>
                <a:latin typeface="Comic Sans MS"/>
                <a:cs typeface="Comic Sans MS"/>
              </a:rPr>
              <a:t>GABAergic inhibition </a:t>
            </a:r>
            <a:r>
              <a:rPr lang="en-US" b="1" spc="-5" dirty="0">
                <a:solidFill>
                  <a:prstClr val="black"/>
                </a:solidFill>
                <a:latin typeface="Comic Sans MS"/>
                <a:cs typeface="Comic Sans MS"/>
              </a:rPr>
              <a:t>is </a:t>
            </a:r>
            <a:r>
              <a:rPr lang="en-US" b="1" spc="-10" dirty="0">
                <a:solidFill>
                  <a:prstClr val="black"/>
                </a:solidFill>
                <a:latin typeface="Comic Sans MS"/>
                <a:cs typeface="Comic Sans MS"/>
              </a:rPr>
              <a:t>seen </a:t>
            </a:r>
            <a:r>
              <a:rPr lang="en-US" b="1" spc="-5" dirty="0">
                <a:solidFill>
                  <a:prstClr val="black"/>
                </a:solidFill>
                <a:latin typeface="Comic Sans MS"/>
                <a:cs typeface="Comic Sans MS"/>
              </a:rPr>
              <a:t>at </a:t>
            </a:r>
            <a:r>
              <a:rPr lang="en-US" b="1" spc="-10" dirty="0">
                <a:solidFill>
                  <a:prstClr val="black"/>
                </a:solidFill>
                <a:latin typeface="Comic Sans MS"/>
                <a:cs typeface="Comic Sans MS"/>
              </a:rPr>
              <a:t>all </a:t>
            </a:r>
            <a:r>
              <a:rPr lang="en-US" b="1" spc="-5" dirty="0">
                <a:solidFill>
                  <a:prstClr val="black"/>
                </a:solidFill>
                <a:latin typeface="Comic Sans MS"/>
                <a:cs typeface="Comic Sans MS"/>
              </a:rPr>
              <a:t>levels of  the</a:t>
            </a:r>
            <a:r>
              <a:rPr lang="en-US" b="1" spc="-10" dirty="0">
                <a:solidFill>
                  <a:prstClr val="black"/>
                </a:solidFill>
                <a:latin typeface="Comic Sans MS"/>
                <a:cs typeface="Comic Sans MS"/>
              </a:rPr>
              <a:t> CNC</a:t>
            </a:r>
            <a:endParaRPr lang="en-US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469900" marR="24130" lvl="0" indent="-457200">
              <a:lnSpc>
                <a:spcPct val="100000"/>
              </a:lnSpc>
              <a:spcBef>
                <a:spcPts val="67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285115" algn="l"/>
                <a:tab pos="285750" algn="l"/>
                <a:tab pos="5450205" algn="l"/>
              </a:tabLst>
            </a:pPr>
            <a:r>
              <a:rPr lang="en-US" b="1" spc="-10" dirty="0">
                <a:solidFill>
                  <a:prstClr val="black"/>
                </a:solidFill>
                <a:latin typeface="Comic Sans MS"/>
                <a:cs typeface="Comic Sans MS"/>
              </a:rPr>
              <a:t>(Hypothalamus,</a:t>
            </a:r>
            <a:r>
              <a:rPr lang="en-US" b="1" spc="8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b="1" spc="-5" dirty="0">
                <a:solidFill>
                  <a:prstClr val="black"/>
                </a:solidFill>
                <a:latin typeface="Comic Sans MS"/>
                <a:cs typeface="Comic Sans MS"/>
              </a:rPr>
              <a:t>hippocampus,	</a:t>
            </a:r>
            <a:r>
              <a:rPr lang="en-US" b="1" spc="-10" dirty="0">
                <a:solidFill>
                  <a:prstClr val="black"/>
                </a:solidFill>
                <a:latin typeface="Comic Sans MS"/>
                <a:cs typeface="Comic Sans MS"/>
              </a:rPr>
              <a:t>cerebral </a:t>
            </a:r>
            <a:r>
              <a:rPr lang="en-US" b="1" spc="-5" dirty="0">
                <a:solidFill>
                  <a:prstClr val="black"/>
                </a:solidFill>
                <a:latin typeface="Comic Sans MS"/>
                <a:cs typeface="Comic Sans MS"/>
              </a:rPr>
              <a:t>cortex  and cerebellar</a:t>
            </a:r>
            <a:r>
              <a:rPr lang="en-US" b="1" spc="1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b="1" spc="-5" dirty="0">
                <a:solidFill>
                  <a:prstClr val="black"/>
                </a:solidFill>
                <a:latin typeface="Comic Sans MS"/>
                <a:cs typeface="Comic Sans MS"/>
              </a:rPr>
              <a:t>cortex.</a:t>
            </a:r>
            <a:endParaRPr lang="en-US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469900" marR="12065" lvl="0" indent="-457200">
              <a:lnSpc>
                <a:spcPct val="100000"/>
              </a:lnSpc>
              <a:spcBef>
                <a:spcPts val="67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285115" algn="l"/>
                <a:tab pos="285750" algn="l"/>
                <a:tab pos="3729354" algn="l"/>
              </a:tabLst>
            </a:pPr>
            <a:r>
              <a:rPr lang="en-US" b="1" spc="-10" dirty="0">
                <a:solidFill>
                  <a:prstClr val="black"/>
                </a:solidFill>
                <a:latin typeface="Comic Sans MS"/>
                <a:cs typeface="Comic Sans MS"/>
              </a:rPr>
              <a:t>GABA interneurons </a:t>
            </a:r>
            <a:r>
              <a:rPr lang="en-US" b="1" spc="-5" dirty="0">
                <a:solidFill>
                  <a:prstClr val="black"/>
                </a:solidFill>
                <a:latin typeface="Comic Sans MS"/>
                <a:cs typeface="Comic Sans MS"/>
              </a:rPr>
              <a:t>are abundant in </a:t>
            </a:r>
            <a:r>
              <a:rPr lang="en-US" b="1" spc="-10" dirty="0">
                <a:solidFill>
                  <a:prstClr val="black"/>
                </a:solidFill>
                <a:latin typeface="Comic Sans MS"/>
                <a:cs typeface="Comic Sans MS"/>
              </a:rPr>
              <a:t>the  brain, with</a:t>
            </a:r>
            <a:r>
              <a:rPr lang="en-US" b="1" spc="6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b="1" spc="-10" dirty="0">
                <a:solidFill>
                  <a:prstClr val="black"/>
                </a:solidFill>
                <a:latin typeface="Comic Sans MS"/>
                <a:cs typeface="Comic Sans MS"/>
              </a:rPr>
              <a:t>50%</a:t>
            </a:r>
            <a:r>
              <a:rPr lang="en-US" b="1" spc="3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b="1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of </a:t>
            </a:r>
            <a:r>
              <a:rPr lang="en-US" b="1" spc="-10" dirty="0" smtClean="0">
                <a:solidFill>
                  <a:prstClr val="black"/>
                </a:solidFill>
                <a:latin typeface="Comic Sans MS"/>
                <a:cs typeface="Comic Sans MS"/>
              </a:rPr>
              <a:t>the </a:t>
            </a:r>
            <a:r>
              <a:rPr lang="en-US" b="1" spc="-10" dirty="0">
                <a:solidFill>
                  <a:prstClr val="black"/>
                </a:solidFill>
                <a:latin typeface="Comic Sans MS"/>
                <a:cs typeface="Comic Sans MS"/>
              </a:rPr>
              <a:t>inhibitory </a:t>
            </a:r>
            <a:r>
              <a:rPr lang="en-US" b="1" spc="-5" dirty="0">
                <a:solidFill>
                  <a:prstClr val="black"/>
                </a:solidFill>
                <a:latin typeface="Comic Sans MS"/>
                <a:cs typeface="Comic Sans MS"/>
              </a:rPr>
              <a:t>synapses </a:t>
            </a:r>
            <a:r>
              <a:rPr lang="en-US" b="1" spc="-10" dirty="0">
                <a:solidFill>
                  <a:prstClr val="black"/>
                </a:solidFill>
                <a:latin typeface="Comic Sans MS"/>
                <a:cs typeface="Comic Sans MS"/>
              </a:rPr>
              <a:t>in  </a:t>
            </a:r>
            <a:r>
              <a:rPr lang="en-US" b="1" spc="-5" dirty="0">
                <a:solidFill>
                  <a:prstClr val="black"/>
                </a:solidFill>
                <a:latin typeface="Comic Sans MS"/>
                <a:cs typeface="Comic Sans MS"/>
              </a:rPr>
              <a:t>the </a:t>
            </a:r>
            <a:r>
              <a:rPr lang="en-US" b="1" spc="-10" dirty="0">
                <a:solidFill>
                  <a:prstClr val="black"/>
                </a:solidFill>
                <a:latin typeface="Comic Sans MS"/>
                <a:cs typeface="Comic Sans MS"/>
              </a:rPr>
              <a:t>brain being GABA</a:t>
            </a:r>
            <a:r>
              <a:rPr lang="en-US" b="1" spc="3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b="1" spc="-5" dirty="0">
                <a:solidFill>
                  <a:prstClr val="black"/>
                </a:solidFill>
                <a:latin typeface="Comic Sans MS"/>
                <a:cs typeface="Comic Sans MS"/>
              </a:rPr>
              <a:t>mediated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8333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Gamma </a:t>
            </a:r>
            <a:r>
              <a:rPr kumimoji="0" lang="en-US" sz="3600" b="1" i="0" u="none" strike="noStrike" kern="0" cap="none" spc="-5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Aminobutyric </a:t>
            </a:r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acid</a:t>
            </a:r>
            <a:r>
              <a:rPr kumimoji="0" lang="en-US" sz="3600" b="1" i="0" u="none" strike="noStrike" kern="0" cap="none" spc="-12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0" cap="none" spc="-5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(GABA)</a:t>
            </a:r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7350457" cy="4351338"/>
          </a:xfrm>
        </p:spPr>
        <p:txBody>
          <a:bodyPr>
            <a:normAutofit lnSpcReduction="10000"/>
          </a:bodyPr>
          <a:lstStyle/>
          <a:p>
            <a:pPr marL="355600" marR="448945" lvl="0" indent="-342900">
              <a:lnSpc>
                <a:spcPts val="2590"/>
              </a:lnSpc>
              <a:spcBef>
                <a:spcPts val="42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lang="en-US" sz="2400" b="1" spc="-5" dirty="0">
                <a:solidFill>
                  <a:prstClr val="black"/>
                </a:solidFill>
                <a:latin typeface="Comic Sans MS"/>
                <a:cs typeface="Comic Sans MS"/>
              </a:rPr>
              <a:t>Formed by decarboxylation </a:t>
            </a:r>
            <a:r>
              <a:rPr lang="en-US" sz="2400" b="1" dirty="0">
                <a:solidFill>
                  <a:prstClr val="black"/>
                </a:solidFill>
                <a:latin typeface="Comic Sans MS"/>
                <a:cs typeface="Comic Sans MS"/>
              </a:rPr>
              <a:t>of  </a:t>
            </a:r>
            <a:r>
              <a:rPr lang="en-US" sz="2400" b="1" spc="-5" dirty="0">
                <a:solidFill>
                  <a:prstClr val="black"/>
                </a:solidFill>
                <a:latin typeface="Comic Sans MS"/>
                <a:cs typeface="Comic Sans MS"/>
              </a:rPr>
              <a:t>glutamate.</a:t>
            </a:r>
            <a:endParaRPr lang="en-US" sz="24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lvl="0" indent="-342900">
              <a:lnSpc>
                <a:spcPts val="2735"/>
              </a:lnSpc>
              <a:spcBef>
                <a:spcPts val="254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486409" algn="l"/>
                <a:tab pos="487045" algn="l"/>
              </a:tabLst>
            </a:pPr>
            <a:r>
              <a:rPr lang="en-US" sz="2400" b="1" dirty="0">
                <a:solidFill>
                  <a:prstClr val="black"/>
                </a:solidFill>
                <a:latin typeface="Comic Sans MS"/>
                <a:cs typeface="Comic Sans MS"/>
              </a:rPr>
              <a:t>Three </a:t>
            </a:r>
            <a:r>
              <a:rPr lang="en-US" sz="2400" b="1" spc="-5" dirty="0">
                <a:solidFill>
                  <a:prstClr val="black"/>
                </a:solidFill>
                <a:latin typeface="Comic Sans MS"/>
                <a:cs typeface="Comic Sans MS"/>
              </a:rPr>
              <a:t>types </a:t>
            </a:r>
            <a:r>
              <a:rPr lang="en-US" sz="2400" b="1" dirty="0">
                <a:solidFill>
                  <a:prstClr val="black"/>
                </a:solidFill>
                <a:latin typeface="Comic Sans MS"/>
                <a:cs typeface="Comic Sans MS"/>
              </a:rPr>
              <a:t>of GABA</a:t>
            </a:r>
            <a:r>
              <a:rPr lang="en-US" sz="2400" b="1" spc="-114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z="2400" b="1" spc="-5" dirty="0">
                <a:solidFill>
                  <a:prstClr val="black"/>
                </a:solidFill>
                <a:latin typeface="Comic Sans MS"/>
                <a:cs typeface="Comic Sans MS"/>
              </a:rPr>
              <a:t>receptors</a:t>
            </a:r>
            <a:endParaRPr lang="en-US" sz="24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698500" lvl="0" indent="-342900">
              <a:lnSpc>
                <a:spcPts val="2735"/>
              </a:lnSpc>
              <a:spcBef>
                <a:spcPts val="0"/>
              </a:spcBef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400" b="1" spc="-5" dirty="0">
                <a:solidFill>
                  <a:prstClr val="black"/>
                </a:solidFill>
                <a:latin typeface="Comic Sans MS"/>
                <a:cs typeface="Comic Sans MS"/>
              </a:rPr>
              <a:t>e.g. GABA</a:t>
            </a:r>
            <a:r>
              <a:rPr lang="en-US" sz="2400" b="1" spc="-7" baseline="-20833" dirty="0">
                <a:solidFill>
                  <a:prstClr val="black"/>
                </a:solidFill>
                <a:latin typeface="Comic Sans MS"/>
                <a:cs typeface="Comic Sans MS"/>
              </a:rPr>
              <a:t>A B &amp;</a:t>
            </a:r>
            <a:r>
              <a:rPr lang="en-US" sz="2400" b="1" spc="15" baseline="-20833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z="2400" b="1" spc="-7" baseline="-20833" dirty="0">
                <a:solidFill>
                  <a:prstClr val="black"/>
                </a:solidFill>
                <a:latin typeface="Comic Sans MS"/>
                <a:cs typeface="Comic Sans MS"/>
              </a:rPr>
              <a:t>C.</a:t>
            </a:r>
            <a:endParaRPr lang="en-US" sz="2400" baseline="-20833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marR="194310" lvl="0" indent="-342900">
              <a:lnSpc>
                <a:spcPts val="2590"/>
              </a:lnSpc>
              <a:spcBef>
                <a:spcPts val="61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  <a:tab pos="2105660" algn="l"/>
              </a:tabLst>
            </a:pPr>
            <a:r>
              <a:rPr lang="en-US" sz="2400" b="1" dirty="0">
                <a:solidFill>
                  <a:prstClr val="black"/>
                </a:solidFill>
                <a:latin typeface="Comic Sans MS"/>
                <a:cs typeface="Comic Sans MS"/>
              </a:rPr>
              <a:t>GABA </a:t>
            </a:r>
            <a:r>
              <a:rPr lang="en-US" sz="2400" b="1" spc="-7" baseline="-20833" dirty="0">
                <a:solidFill>
                  <a:prstClr val="black"/>
                </a:solidFill>
                <a:latin typeface="Comic Sans MS"/>
                <a:cs typeface="Comic Sans MS"/>
              </a:rPr>
              <a:t>A &amp; B </a:t>
            </a:r>
            <a:r>
              <a:rPr lang="en-US" sz="2400" b="1" spc="-5" dirty="0">
                <a:solidFill>
                  <a:prstClr val="black"/>
                </a:solidFill>
                <a:latin typeface="Comic Sans MS"/>
                <a:cs typeface="Comic Sans MS"/>
              </a:rPr>
              <a:t>receptors </a:t>
            </a:r>
            <a:r>
              <a:rPr lang="en-US" sz="2400" b="1" dirty="0">
                <a:solidFill>
                  <a:prstClr val="black"/>
                </a:solidFill>
                <a:latin typeface="Comic Sans MS"/>
                <a:cs typeface="Comic Sans MS"/>
              </a:rPr>
              <a:t>are </a:t>
            </a:r>
            <a:r>
              <a:rPr lang="en-US" sz="2400" b="1" spc="-5" dirty="0">
                <a:solidFill>
                  <a:prstClr val="black"/>
                </a:solidFill>
                <a:latin typeface="Comic Sans MS"/>
                <a:cs typeface="Comic Sans MS"/>
              </a:rPr>
              <a:t>widely  </a:t>
            </a:r>
            <a:r>
              <a:rPr lang="en-US" sz="2400" b="1" spc="-10" dirty="0" smtClean="0">
                <a:solidFill>
                  <a:prstClr val="black"/>
                </a:solidFill>
                <a:latin typeface="Comic Sans MS"/>
                <a:cs typeface="Comic Sans MS"/>
              </a:rPr>
              <a:t>distributed </a:t>
            </a:r>
            <a:r>
              <a:rPr lang="en-US" sz="2400" b="1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in</a:t>
            </a:r>
            <a:r>
              <a:rPr lang="en-US" sz="2400" b="1" spc="-10" dirty="0" smtClean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z="2400" b="1" dirty="0">
                <a:solidFill>
                  <a:prstClr val="black"/>
                </a:solidFill>
                <a:latin typeface="Comic Sans MS"/>
                <a:cs typeface="Comic Sans MS"/>
              </a:rPr>
              <a:t>CNS</a:t>
            </a:r>
            <a:r>
              <a:rPr lang="en-US" sz="2400" b="1" dirty="0" smtClean="0">
                <a:solidFill>
                  <a:prstClr val="black"/>
                </a:solidFill>
                <a:latin typeface="Comic Sans MS"/>
                <a:cs typeface="Comic Sans MS"/>
              </a:rPr>
              <a:t>.</a:t>
            </a:r>
          </a:p>
          <a:p>
            <a:pPr marL="355600" lvl="0" indent="-342900">
              <a:lnSpc>
                <a:spcPct val="100000"/>
              </a:lnSpc>
              <a:spcBef>
                <a:spcPts val="254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619125" algn="l"/>
                <a:tab pos="619760" algn="l"/>
              </a:tabLst>
            </a:pPr>
            <a:r>
              <a:rPr lang="en-US" sz="2400" b="1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GABA</a:t>
            </a:r>
            <a:r>
              <a:rPr lang="en-US" sz="2400" b="1" spc="-7" baseline="-20833" dirty="0" smtClean="0">
                <a:solidFill>
                  <a:prstClr val="black"/>
                </a:solidFill>
                <a:latin typeface="Comic Sans MS"/>
                <a:cs typeface="Comic Sans MS"/>
              </a:rPr>
              <a:t>C </a:t>
            </a:r>
            <a:r>
              <a:rPr lang="en-US" sz="2400" b="1" dirty="0">
                <a:solidFill>
                  <a:prstClr val="black"/>
                </a:solidFill>
                <a:latin typeface="Comic Sans MS"/>
                <a:cs typeface="Comic Sans MS"/>
              </a:rPr>
              <a:t>are </a:t>
            </a:r>
            <a:r>
              <a:rPr lang="en-US" sz="2400" b="1" spc="-5" dirty="0">
                <a:solidFill>
                  <a:prstClr val="black"/>
                </a:solidFill>
                <a:latin typeface="Comic Sans MS"/>
                <a:cs typeface="Comic Sans MS"/>
              </a:rPr>
              <a:t>found in retina</a:t>
            </a:r>
            <a:r>
              <a:rPr lang="en-US" sz="2400" b="1" spc="-4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z="2400" b="1" spc="-5" dirty="0">
                <a:solidFill>
                  <a:prstClr val="black"/>
                </a:solidFill>
                <a:latin typeface="Comic Sans MS"/>
                <a:cs typeface="Comic Sans MS"/>
              </a:rPr>
              <a:t>only</a:t>
            </a:r>
            <a:endParaRPr lang="en-US" sz="24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marR="533400" lvl="0" indent="-342900">
              <a:lnSpc>
                <a:spcPts val="2590"/>
              </a:lnSpc>
              <a:spcBef>
                <a:spcPts val="61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lang="en-US" sz="2400" b="1" dirty="0">
                <a:solidFill>
                  <a:prstClr val="black"/>
                </a:solidFill>
                <a:latin typeface="Comic Sans MS"/>
                <a:cs typeface="Comic Sans MS"/>
              </a:rPr>
              <a:t>GABA </a:t>
            </a:r>
            <a:r>
              <a:rPr lang="en-US" sz="2400" b="1" spc="-7" baseline="-20833" dirty="0">
                <a:solidFill>
                  <a:prstClr val="black"/>
                </a:solidFill>
                <a:latin typeface="Comic Sans MS"/>
                <a:cs typeface="Comic Sans MS"/>
              </a:rPr>
              <a:t>B </a:t>
            </a:r>
            <a:r>
              <a:rPr lang="en-US" sz="2400" b="1" dirty="0">
                <a:solidFill>
                  <a:prstClr val="black"/>
                </a:solidFill>
                <a:latin typeface="Comic Sans MS"/>
                <a:cs typeface="Comic Sans MS"/>
              </a:rPr>
              <a:t>are </a:t>
            </a:r>
            <a:r>
              <a:rPr lang="en-US" sz="2400" b="1" spc="-5" dirty="0">
                <a:solidFill>
                  <a:prstClr val="black"/>
                </a:solidFill>
                <a:latin typeface="Comic Sans MS"/>
                <a:cs typeface="Comic Sans MS"/>
              </a:rPr>
              <a:t>metabotropic</a:t>
            </a:r>
            <a:r>
              <a:rPr lang="en-US" sz="2400" b="1" spc="-5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z="2400" b="1" spc="-10" dirty="0">
                <a:solidFill>
                  <a:prstClr val="black"/>
                </a:solidFill>
                <a:latin typeface="Comic Sans MS"/>
                <a:cs typeface="Comic Sans MS"/>
              </a:rPr>
              <a:t>(</a:t>
            </a:r>
            <a:r>
              <a:rPr lang="en-US" sz="2400" b="1" spc="-10" dirty="0" smtClean="0">
                <a:solidFill>
                  <a:prstClr val="black"/>
                </a:solidFill>
                <a:latin typeface="Comic Sans MS"/>
                <a:cs typeface="Comic Sans MS"/>
              </a:rPr>
              <a:t>G-</a:t>
            </a:r>
            <a:r>
              <a:rPr lang="en-US" sz="2400" b="1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protein</a:t>
            </a:r>
            <a:r>
              <a:rPr lang="en-US" sz="2400" b="1" spc="-5" dirty="0">
                <a:solidFill>
                  <a:prstClr val="black"/>
                </a:solidFill>
                <a:latin typeface="Comic Sans MS"/>
                <a:cs typeface="Comic Sans MS"/>
              </a:rPr>
              <a:t>) in</a:t>
            </a:r>
            <a:r>
              <a:rPr lang="en-US" sz="2400" b="1" spc="-1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z="2400" b="1" dirty="0">
                <a:solidFill>
                  <a:prstClr val="black"/>
                </a:solidFill>
                <a:latin typeface="Comic Sans MS"/>
                <a:cs typeface="Comic Sans MS"/>
              </a:rPr>
              <a:t>function</a:t>
            </a:r>
            <a:r>
              <a:rPr lang="en-US" sz="2400" b="1" dirty="0">
                <a:solidFill>
                  <a:srgbClr val="C0504D"/>
                </a:solidFill>
                <a:latin typeface="Comic Sans MS"/>
                <a:cs typeface="Comic Sans MS"/>
              </a:rPr>
              <a:t>.</a:t>
            </a:r>
            <a:endParaRPr lang="en-US" sz="24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marR="54610" lvl="0" indent="-342900">
              <a:spcBef>
                <a:spcPts val="54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  <a:tab pos="2861310" algn="l"/>
              </a:tabLst>
            </a:pPr>
            <a:r>
              <a:rPr lang="en-US" sz="2400" b="1" dirty="0">
                <a:solidFill>
                  <a:srgbClr val="C0504D"/>
                </a:solidFill>
                <a:latin typeface="Comic Sans MS"/>
                <a:cs typeface="Comic Sans MS"/>
              </a:rPr>
              <a:t>GABA A and C </a:t>
            </a:r>
            <a:r>
              <a:rPr lang="en-US" sz="2400" b="1" spc="-5" dirty="0">
                <a:solidFill>
                  <a:srgbClr val="C0504D"/>
                </a:solidFill>
                <a:latin typeface="Comic Sans MS"/>
                <a:cs typeface="Comic Sans MS"/>
              </a:rPr>
              <a:t>receptors  (</a:t>
            </a:r>
            <a:r>
              <a:rPr lang="en-US" sz="2400" b="1" spc="-5" dirty="0" err="1">
                <a:solidFill>
                  <a:srgbClr val="C0504D"/>
                </a:solidFill>
                <a:latin typeface="Comic Sans MS"/>
                <a:cs typeface="Comic Sans MS"/>
              </a:rPr>
              <a:t>ionotropic</a:t>
            </a:r>
            <a:r>
              <a:rPr lang="en-US" sz="2400" b="1" spc="-5" dirty="0">
                <a:solidFill>
                  <a:srgbClr val="C0504D"/>
                </a:solidFill>
                <a:latin typeface="Comic Sans MS"/>
                <a:cs typeface="Comic Sans MS"/>
              </a:rPr>
              <a:t>) </a:t>
            </a:r>
            <a:r>
              <a:rPr lang="en-US" sz="2400" b="1" dirty="0">
                <a:solidFill>
                  <a:srgbClr val="C0504D"/>
                </a:solidFill>
                <a:latin typeface="Comic Sans MS"/>
                <a:cs typeface="Comic Sans MS"/>
              </a:rPr>
              <a:t>have multiple </a:t>
            </a:r>
            <a:r>
              <a:rPr lang="en-US" sz="2400" b="1" spc="-5" dirty="0">
                <a:solidFill>
                  <a:srgbClr val="C0504D"/>
                </a:solidFill>
                <a:latin typeface="Comic Sans MS"/>
                <a:cs typeface="Comic Sans MS"/>
              </a:rPr>
              <a:t>binding  sides (for benzodiazepine </a:t>
            </a:r>
            <a:r>
              <a:rPr lang="en-US" sz="2400" b="1" dirty="0">
                <a:solidFill>
                  <a:srgbClr val="C0504D"/>
                </a:solidFill>
                <a:latin typeface="Comic Sans MS"/>
                <a:cs typeface="Comic Sans MS"/>
              </a:rPr>
              <a:t>and  </a:t>
            </a:r>
            <a:r>
              <a:rPr lang="en-US" sz="2400" b="1" spc="-5" dirty="0">
                <a:solidFill>
                  <a:srgbClr val="C0504D"/>
                </a:solidFill>
                <a:latin typeface="Comic Sans MS"/>
                <a:cs typeface="Comic Sans MS"/>
              </a:rPr>
              <a:t>barbiturates). </a:t>
            </a:r>
            <a:endParaRPr lang="en-US" sz="2400" b="1" spc="-5" dirty="0" smtClean="0">
              <a:solidFill>
                <a:srgbClr val="C0504D"/>
              </a:solidFill>
              <a:latin typeface="Comic Sans MS"/>
              <a:cs typeface="Comic Sans MS"/>
            </a:endParaRPr>
          </a:p>
          <a:p>
            <a:pPr marL="355600" marR="54610" lvl="0" indent="-342900">
              <a:spcBef>
                <a:spcPts val="54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  <a:tab pos="2861310" algn="l"/>
              </a:tabLst>
            </a:pPr>
            <a:r>
              <a:rPr lang="en-US" sz="2400" b="1" dirty="0" smtClean="0">
                <a:solidFill>
                  <a:srgbClr val="C0504D"/>
                </a:solidFill>
                <a:latin typeface="Comic Sans MS"/>
                <a:cs typeface="Comic Sans MS"/>
              </a:rPr>
              <a:t>The </a:t>
            </a:r>
            <a:r>
              <a:rPr lang="en-US" sz="2400" b="1" dirty="0">
                <a:solidFill>
                  <a:srgbClr val="C0504D"/>
                </a:solidFill>
                <a:latin typeface="Comic Sans MS"/>
                <a:cs typeface="Comic Sans MS"/>
              </a:rPr>
              <a:t>channel </a:t>
            </a:r>
            <a:r>
              <a:rPr lang="en-US" sz="2400" b="1" spc="-5" dirty="0">
                <a:solidFill>
                  <a:srgbClr val="C0504D"/>
                </a:solidFill>
                <a:latin typeface="Comic Sans MS"/>
                <a:cs typeface="Comic Sans MS"/>
              </a:rPr>
              <a:t>is </a:t>
            </a:r>
            <a:r>
              <a:rPr lang="en-US" sz="2400" b="1" dirty="0">
                <a:solidFill>
                  <a:srgbClr val="C0504D"/>
                </a:solidFill>
                <a:latin typeface="Comic Sans MS"/>
                <a:cs typeface="Comic Sans MS"/>
              </a:rPr>
              <a:t>a </a:t>
            </a:r>
            <a:r>
              <a:rPr lang="en-US" sz="2400" b="1" dirty="0" smtClean="0">
                <a:solidFill>
                  <a:srgbClr val="C0504D"/>
                </a:solidFill>
                <a:latin typeface="Comic Sans MS"/>
                <a:cs typeface="Comic Sans MS"/>
              </a:rPr>
              <a:t>Cl-channel</a:t>
            </a:r>
            <a:r>
              <a:rPr lang="en-US" sz="2400" b="1" spc="10" dirty="0" smtClean="0">
                <a:solidFill>
                  <a:srgbClr val="C0504D"/>
                </a:solidFill>
                <a:latin typeface="Comic Sans MS"/>
                <a:cs typeface="Comic Sans MS"/>
              </a:rPr>
              <a:t> </a:t>
            </a:r>
            <a:r>
              <a:rPr lang="en-US" sz="2400" b="1" spc="-5" dirty="0">
                <a:solidFill>
                  <a:srgbClr val="C0504D"/>
                </a:solidFill>
                <a:latin typeface="Comic Sans MS"/>
                <a:cs typeface="Comic Sans MS"/>
              </a:rPr>
              <a:t>(</a:t>
            </a:r>
            <a:r>
              <a:rPr lang="en-US" sz="2400" b="1" spc="-5" dirty="0" smtClean="0">
                <a:solidFill>
                  <a:srgbClr val="C0504D"/>
                </a:solidFill>
                <a:latin typeface="Comic Sans MS"/>
                <a:cs typeface="Comic Sans MS"/>
              </a:rPr>
              <a:t>not </a:t>
            </a:r>
            <a:r>
              <a:rPr lang="en-US" sz="2400" b="1" dirty="0" smtClean="0">
                <a:solidFill>
                  <a:srgbClr val="C0504D"/>
                </a:solidFill>
                <a:latin typeface="Comic Sans MS"/>
                <a:cs typeface="Comic Sans MS"/>
              </a:rPr>
              <a:t>Na)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3648" y="1690688"/>
            <a:ext cx="3420152" cy="5328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735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US" b="1" kern="0" spc="-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GABAergic</a:t>
            </a:r>
            <a:r>
              <a:rPr lang="en-US" b="1" kern="0" spc="-4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kern="0" spc="-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System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object 4"/>
          <p:cNvSpPr/>
          <p:nvPr/>
        </p:nvSpPr>
        <p:spPr>
          <a:xfrm>
            <a:off x="2459014" y="1825625"/>
            <a:ext cx="6048375" cy="50101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ker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7699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objectives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By the end of this lecture you are expected to</a:t>
            </a:r>
            <a:r>
              <a:rPr lang="en-US" dirty="0">
                <a:latin typeface="Comic Sans MS" panose="030F0702030302020204" pitchFamily="66" charset="0"/>
              </a:rPr>
              <a:t>: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en-US" dirty="0" smtClean="0">
                <a:latin typeface="Comic Sans MS" panose="030F0702030302020204" pitchFamily="66" charset="0"/>
              </a:rPr>
              <a:t>Describe </a:t>
            </a:r>
            <a:r>
              <a:rPr lang="en-US" dirty="0">
                <a:latin typeface="Comic Sans MS" panose="030F0702030302020204" pitchFamily="66" charset="0"/>
              </a:rPr>
              <a:t>the functions of </a:t>
            </a:r>
            <a:r>
              <a:rPr lang="en-US" dirty="0" err="1" smtClean="0">
                <a:latin typeface="Comic Sans MS" panose="030F0702030302020204" pitchFamily="66" charset="0"/>
              </a:rPr>
              <a:t>glutamergic</a:t>
            </a:r>
            <a:r>
              <a:rPr lang="en-US" dirty="0" smtClean="0">
                <a:latin typeface="Comic Sans MS" panose="030F0702030302020204" pitchFamily="66" charset="0"/>
              </a:rPr>
              <a:t> system</a:t>
            </a:r>
            <a:endParaRPr lang="en-US" dirty="0">
              <a:latin typeface="Comic Sans MS" panose="030F0702030302020204" pitchFamily="66" charset="0"/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en-US" dirty="0" smtClean="0">
                <a:latin typeface="Comic Sans MS" panose="030F0702030302020204" pitchFamily="66" charset="0"/>
              </a:rPr>
              <a:t>Describe </a:t>
            </a:r>
            <a:r>
              <a:rPr lang="en-US" dirty="0">
                <a:latin typeface="Comic Sans MS" panose="030F0702030302020204" pitchFamily="66" charset="0"/>
              </a:rPr>
              <a:t>the functions of </a:t>
            </a:r>
            <a:r>
              <a:rPr lang="en-US" dirty="0" smtClean="0">
                <a:latin typeface="Comic Sans MS" panose="030F0702030302020204" pitchFamily="66" charset="0"/>
              </a:rPr>
              <a:t>NTs of </a:t>
            </a:r>
            <a:r>
              <a:rPr lang="en-US" dirty="0">
                <a:latin typeface="Comic Sans MS" panose="030F0702030302020204" pitchFamily="66" charset="0"/>
              </a:rPr>
              <a:t>the brain </a:t>
            </a:r>
            <a:r>
              <a:rPr lang="en-US" dirty="0" smtClean="0">
                <a:latin typeface="Comic Sans MS" panose="030F0702030302020204" pitchFamily="66" charset="0"/>
              </a:rPr>
              <a:t>(</a:t>
            </a:r>
            <a:r>
              <a:rPr lang="en-US" dirty="0">
                <a:latin typeface="Comic Sans MS" panose="030F0702030302020204" pitchFamily="66" charset="0"/>
              </a:rPr>
              <a:t>the noradrenergic &amp; serotonergic </a:t>
            </a:r>
            <a:r>
              <a:rPr lang="en-US" dirty="0">
                <a:solidFill>
                  <a:prstClr val="black"/>
                </a:solidFill>
                <a:latin typeface="Comic Sans MS" panose="030F0702030302020204" pitchFamily="66" charset="0"/>
              </a:rPr>
              <a:t>cholinergic, dopaminergic, GABAergic systems</a:t>
            </a:r>
            <a:r>
              <a:rPr lang="en-US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)</a:t>
            </a:r>
            <a:endParaRPr lang="en-US" dirty="0">
              <a:latin typeface="Comic Sans MS" panose="030F0702030302020204" pitchFamily="66" charset="0"/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en-US" dirty="0" smtClean="0">
                <a:latin typeface="Comic Sans MS" panose="030F0702030302020204" pitchFamily="66" charset="0"/>
              </a:rPr>
              <a:t>Appreciate </a:t>
            </a:r>
            <a:r>
              <a:rPr lang="en-US" dirty="0">
                <a:latin typeface="Comic Sans MS" panose="030F0702030302020204" pitchFamily="66" charset="0"/>
              </a:rPr>
              <a:t>that many drugs and CNS disorders affect function of brain neurotransmitters</a:t>
            </a:r>
          </a:p>
        </p:txBody>
      </p:sp>
    </p:spTree>
    <p:extLst>
      <p:ext uri="{BB962C8B-B14F-4D97-AF65-F5344CB8AC3E}">
        <p14:creationId xmlns:p14="http://schemas.microsoft.com/office/powerpoint/2010/main" val="33260386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kumimoji="0" lang="en-GB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Functions &amp; </a:t>
            </a:r>
            <a:r>
              <a:rPr kumimoji="0" lang="en-GB" sz="3200" b="1" i="0" u="none" strike="noStrike" kern="0" cap="none" spc="-5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Disorders of </a:t>
            </a:r>
            <a:r>
              <a:rPr kumimoji="0" lang="en-GB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GABAergic  </a:t>
            </a:r>
            <a:r>
              <a:rPr kumimoji="0" lang="en-GB" sz="3200" b="1" i="0" u="none" strike="noStrike" kern="0" cap="none" spc="-5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System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2700" lvl="0" indent="0">
              <a:lnSpc>
                <a:spcPct val="100000"/>
              </a:lnSpc>
              <a:spcBef>
                <a:spcPts val="775"/>
              </a:spcBef>
              <a:buNone/>
            </a:pPr>
            <a:r>
              <a:rPr lang="en-US" b="1" spc="-10" dirty="0">
                <a:solidFill>
                  <a:srgbClr val="FF0000"/>
                </a:solidFill>
                <a:latin typeface="Comic Sans MS"/>
                <a:cs typeface="Comic Sans MS"/>
              </a:rPr>
              <a:t>Functions:</a:t>
            </a:r>
            <a:endParaRPr lang="en-US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lvl="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b="1" spc="-5" dirty="0">
                <a:solidFill>
                  <a:prstClr val="black"/>
                </a:solidFill>
                <a:latin typeface="Comic Sans MS"/>
                <a:cs typeface="Comic Sans MS"/>
              </a:rPr>
              <a:t>Presynaptic</a:t>
            </a:r>
            <a:r>
              <a:rPr lang="en-US" b="1" spc="2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b="1" spc="-10" dirty="0">
                <a:solidFill>
                  <a:prstClr val="black"/>
                </a:solidFill>
                <a:latin typeface="Comic Sans MS"/>
                <a:cs typeface="Comic Sans MS"/>
              </a:rPr>
              <a:t>inhibition</a:t>
            </a:r>
            <a:endParaRPr lang="en-US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marR="5080" lvl="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b="1" spc="-10" dirty="0">
                <a:solidFill>
                  <a:prstClr val="black"/>
                </a:solidFill>
                <a:latin typeface="Comic Sans MS"/>
                <a:cs typeface="Comic Sans MS"/>
              </a:rPr>
              <a:t>GABAA receptors </a:t>
            </a:r>
            <a:r>
              <a:rPr lang="en-US" b="1" spc="-5" dirty="0">
                <a:solidFill>
                  <a:prstClr val="black"/>
                </a:solidFill>
                <a:latin typeface="Comic Sans MS"/>
                <a:cs typeface="Comic Sans MS"/>
              </a:rPr>
              <a:t>in </a:t>
            </a:r>
            <a:r>
              <a:rPr lang="en-US" b="1" spc="-10" dirty="0">
                <a:solidFill>
                  <a:prstClr val="black"/>
                </a:solidFill>
                <a:latin typeface="Comic Sans MS"/>
                <a:cs typeface="Comic Sans MS"/>
              </a:rPr>
              <a:t>CNS </a:t>
            </a:r>
            <a:r>
              <a:rPr lang="en-US" b="1" spc="-5" dirty="0">
                <a:solidFill>
                  <a:prstClr val="black"/>
                </a:solidFill>
                <a:latin typeface="Comic Sans MS"/>
                <a:cs typeface="Comic Sans MS"/>
              </a:rPr>
              <a:t>are chronically  stimulated to </a:t>
            </a:r>
            <a:r>
              <a:rPr lang="en-US" b="1" spc="-10" dirty="0">
                <a:solidFill>
                  <a:prstClr val="black"/>
                </a:solidFill>
                <a:latin typeface="Comic Sans MS"/>
                <a:cs typeface="Comic Sans MS"/>
              </a:rPr>
              <a:t>regulate neuronal</a:t>
            </a:r>
            <a:r>
              <a:rPr lang="en-US" b="1" spc="7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b="1" spc="-10" dirty="0">
                <a:solidFill>
                  <a:prstClr val="black"/>
                </a:solidFill>
                <a:latin typeface="Comic Sans MS"/>
                <a:cs typeface="Comic Sans MS"/>
              </a:rPr>
              <a:t>excitability.</a:t>
            </a:r>
            <a:endParaRPr lang="en-US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12700" lvl="0" indent="0">
              <a:lnSpc>
                <a:spcPct val="100000"/>
              </a:lnSpc>
              <a:spcBef>
                <a:spcPts val="670"/>
              </a:spcBef>
              <a:buNone/>
            </a:pPr>
            <a:r>
              <a:rPr lang="en-US" b="1" spc="-5" dirty="0">
                <a:solidFill>
                  <a:srgbClr val="FF0000"/>
                </a:solidFill>
                <a:latin typeface="Comic Sans MS"/>
                <a:cs typeface="Comic Sans MS"/>
              </a:rPr>
              <a:t>Disorders:</a:t>
            </a:r>
            <a:endParaRPr lang="en-US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12700" lvl="0" indent="0">
              <a:lnSpc>
                <a:spcPct val="100000"/>
              </a:lnSpc>
              <a:spcBef>
                <a:spcPts val="675"/>
              </a:spcBef>
              <a:buNone/>
            </a:pPr>
            <a:r>
              <a:rPr lang="en-US" b="1" spc="-5" dirty="0">
                <a:solidFill>
                  <a:prstClr val="black"/>
                </a:solidFill>
                <a:latin typeface="Comic Sans MS"/>
                <a:cs typeface="Comic Sans MS"/>
              </a:rPr>
              <a:t>-under activity of GABA leads to</a:t>
            </a:r>
            <a:r>
              <a:rPr lang="en-US" b="1" spc="3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b="1" spc="-10" dirty="0">
                <a:solidFill>
                  <a:prstClr val="black"/>
                </a:solidFill>
                <a:latin typeface="Comic Sans MS"/>
                <a:cs typeface="Comic Sans MS"/>
              </a:rPr>
              <a:t>seizures.</a:t>
            </a:r>
            <a:endParaRPr lang="en-US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0" lvl="0" indent="0">
              <a:lnSpc>
                <a:spcPct val="100000"/>
              </a:lnSpc>
              <a:spcBef>
                <a:spcPts val="15"/>
              </a:spcBef>
              <a:buNone/>
            </a:pPr>
            <a:endParaRPr lang="en-US" sz="3950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b="1" i="1" spc="-5" dirty="0" smtClean="0">
                <a:solidFill>
                  <a:srgbClr val="FF0000"/>
                </a:solidFill>
                <a:latin typeface="Comic Sans MS"/>
                <a:cs typeface="Comic Sans MS"/>
              </a:rPr>
              <a:t>Alcohol, barbiturates, progesterone and deoxycorticosterone also in part </a:t>
            </a:r>
            <a:r>
              <a:rPr lang="en-US" sz="2000" b="1" i="1" spc="-5" dirty="0">
                <a:solidFill>
                  <a:srgbClr val="FF0000"/>
                </a:solidFill>
                <a:latin typeface="Comic Sans MS"/>
                <a:cs typeface="Comic Sans MS"/>
              </a:rPr>
              <a:t>work by</a:t>
            </a:r>
            <a:r>
              <a:rPr lang="en-US" sz="2000" b="1" i="1" spc="-110" dirty="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lang="en-US" sz="2000" b="1" i="1" spc="-5" dirty="0" smtClean="0">
                <a:solidFill>
                  <a:srgbClr val="FF0000"/>
                </a:solidFill>
                <a:latin typeface="Comic Sans MS"/>
                <a:cs typeface="Comic Sans MS"/>
              </a:rPr>
              <a:t>increasing </a:t>
            </a:r>
            <a:r>
              <a:rPr lang="en-US" sz="2000" b="1" i="1" dirty="0" smtClean="0">
                <a:solidFill>
                  <a:srgbClr val="FF0000"/>
                </a:solidFill>
                <a:latin typeface="Comic Sans MS"/>
                <a:cs typeface="Comic Sans MS"/>
              </a:rPr>
              <a:t>GABA</a:t>
            </a:r>
            <a:r>
              <a:rPr lang="en-US" sz="2000" b="1" i="1" spc="-25" dirty="0" smtClean="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lang="en-US" sz="2000" b="1" i="1" dirty="0">
                <a:solidFill>
                  <a:srgbClr val="FF0000"/>
                </a:solidFill>
                <a:latin typeface="Comic Sans MS"/>
                <a:cs typeface="Comic Sans MS"/>
              </a:rPr>
              <a:t>activity</a:t>
            </a:r>
            <a:endParaRPr lang="en-US" sz="20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559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kumimoji="0" lang="en-US" sz="4000" b="1" i="0" u="none" strike="noStrike" kern="0" cap="none" spc="-5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Norepinephrine</a:t>
            </a:r>
            <a:r>
              <a:rPr kumimoji="0" lang="en-US" sz="4000" b="1" i="0" u="none" strike="noStrike" kern="0" cap="none" spc="-2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0" cap="none" spc="-1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System</a:t>
            </a:r>
            <a:endParaRPr lang="en-US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5" name="object 5"/>
          <p:cNvSpPr/>
          <p:nvPr/>
        </p:nvSpPr>
        <p:spPr>
          <a:xfrm>
            <a:off x="1343457" y="1825625"/>
            <a:ext cx="8393437" cy="45390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348850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kumimoji="0" lang="en-US" sz="4000" b="1" i="0" u="none" strike="noStrike" kern="0" cap="none" spc="-5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Noradrenergic</a:t>
            </a:r>
            <a:r>
              <a:rPr kumimoji="0" lang="en-US" sz="4000" b="1" i="0" u="none" strike="noStrike" kern="0" cap="none" spc="25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0" cap="none" spc="-1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System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4648200" cy="4351338"/>
          </a:xfrm>
        </p:spPr>
        <p:txBody>
          <a:bodyPr/>
          <a:lstStyle/>
          <a:p>
            <a:pPr marL="355600" marR="249554" lvl="0" indent="-342900">
              <a:lnSpc>
                <a:spcPts val="2160"/>
              </a:lnSpc>
              <a:spcBef>
                <a:spcPts val="37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lang="en-GB" sz="2000" b="1" spc="-5" dirty="0">
                <a:solidFill>
                  <a:prstClr val="black"/>
                </a:solidFill>
                <a:latin typeface="Comic Sans MS"/>
                <a:cs typeface="Comic Sans MS"/>
              </a:rPr>
              <a:t>Norepinephrine(NE): is </a:t>
            </a:r>
            <a:r>
              <a:rPr lang="en-GB" sz="2000" b="1" dirty="0">
                <a:solidFill>
                  <a:prstClr val="black"/>
                </a:solidFill>
                <a:latin typeface="Comic Sans MS"/>
                <a:cs typeface="Comic Sans MS"/>
              </a:rPr>
              <a:t>a  </a:t>
            </a:r>
            <a:r>
              <a:rPr lang="en-GB" sz="2000" b="1" spc="-5" dirty="0">
                <a:solidFill>
                  <a:prstClr val="black"/>
                </a:solidFill>
                <a:latin typeface="Comic Sans MS"/>
                <a:cs typeface="Comic Sans MS"/>
              </a:rPr>
              <a:t>catecholamine that is  synthesized from</a:t>
            </a:r>
            <a:r>
              <a:rPr lang="en-GB" sz="2000" b="1" spc="-10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000" b="1" dirty="0">
                <a:solidFill>
                  <a:prstClr val="black"/>
                </a:solidFill>
                <a:latin typeface="Comic Sans MS"/>
                <a:cs typeface="Comic Sans MS"/>
              </a:rPr>
              <a:t>Dopamine</a:t>
            </a:r>
            <a:endParaRPr lang="en-GB" sz="20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marR="442595" lvl="0" indent="-342900">
              <a:lnSpc>
                <a:spcPts val="2160"/>
              </a:lnSpc>
              <a:spcBef>
                <a:spcPts val="48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lang="en-GB" sz="2000" b="1" dirty="0">
                <a:solidFill>
                  <a:prstClr val="black"/>
                </a:solidFill>
                <a:latin typeface="Comic Sans MS"/>
                <a:cs typeface="Comic Sans MS"/>
              </a:rPr>
              <a:t>It is </a:t>
            </a:r>
            <a:r>
              <a:rPr lang="en-GB" sz="2000" b="1" spc="-5" dirty="0">
                <a:solidFill>
                  <a:prstClr val="black"/>
                </a:solidFill>
                <a:latin typeface="Comic Sans MS"/>
                <a:cs typeface="Comic Sans MS"/>
              </a:rPr>
              <a:t>released from  </a:t>
            </a:r>
            <a:r>
              <a:rPr lang="en-GB" sz="2000" b="1" dirty="0">
                <a:solidFill>
                  <a:prstClr val="black"/>
                </a:solidFill>
                <a:latin typeface="Comic Sans MS"/>
                <a:cs typeface="Comic Sans MS"/>
              </a:rPr>
              <a:t>sympathetic </a:t>
            </a:r>
            <a:r>
              <a:rPr lang="en-GB" sz="2000" b="1" spc="-5" dirty="0">
                <a:solidFill>
                  <a:prstClr val="black"/>
                </a:solidFill>
                <a:latin typeface="Comic Sans MS"/>
                <a:cs typeface="Comic Sans MS"/>
              </a:rPr>
              <a:t>nerves, the  </a:t>
            </a:r>
            <a:r>
              <a:rPr lang="en-GB" sz="2000" b="1" dirty="0">
                <a:solidFill>
                  <a:prstClr val="black"/>
                </a:solidFill>
                <a:latin typeface="Comic Sans MS"/>
                <a:cs typeface="Comic Sans MS"/>
              </a:rPr>
              <a:t>adrenal medulla and</a:t>
            </a:r>
            <a:r>
              <a:rPr lang="en-GB" sz="2000" b="1" spc="-11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000" b="1" spc="-5" dirty="0">
                <a:solidFill>
                  <a:prstClr val="black"/>
                </a:solidFill>
                <a:latin typeface="Comic Sans MS"/>
                <a:cs typeface="Comic Sans MS"/>
              </a:rPr>
              <a:t>brain  </a:t>
            </a:r>
            <a:r>
              <a:rPr lang="en-GB" sz="2000" b="1" dirty="0">
                <a:solidFill>
                  <a:prstClr val="black"/>
                </a:solidFill>
                <a:latin typeface="Comic Sans MS"/>
                <a:cs typeface="Comic Sans MS"/>
              </a:rPr>
              <a:t>stem</a:t>
            </a:r>
            <a:r>
              <a:rPr lang="en-GB" sz="2000" b="1" spc="-3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000" b="1" spc="-5" dirty="0">
                <a:solidFill>
                  <a:prstClr val="black"/>
                </a:solidFill>
                <a:latin typeface="Comic Sans MS"/>
                <a:cs typeface="Comic Sans MS"/>
              </a:rPr>
              <a:t>neurons</a:t>
            </a:r>
            <a:endParaRPr lang="en-GB" sz="20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marR="332740" lvl="0" indent="-342900">
              <a:lnSpc>
                <a:spcPct val="90100"/>
              </a:lnSpc>
              <a:spcBef>
                <a:spcPts val="44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lang="en-GB" sz="2000" b="1" spc="-5" dirty="0">
                <a:solidFill>
                  <a:prstClr val="black"/>
                </a:solidFill>
                <a:latin typeface="Comic Sans MS"/>
                <a:cs typeface="Comic Sans MS"/>
              </a:rPr>
              <a:t>It </a:t>
            </a:r>
            <a:r>
              <a:rPr lang="en-GB" sz="2000" b="1" dirty="0">
                <a:solidFill>
                  <a:prstClr val="black"/>
                </a:solidFill>
                <a:latin typeface="Comic Sans MS"/>
                <a:cs typeface="Comic Sans MS"/>
              </a:rPr>
              <a:t>acts on </a:t>
            </a:r>
            <a:r>
              <a:rPr lang="en-GB" sz="2000" b="1" spc="-5" dirty="0">
                <a:solidFill>
                  <a:prstClr val="black"/>
                </a:solidFill>
                <a:latin typeface="Comic Sans MS"/>
                <a:cs typeface="Comic Sans MS"/>
              </a:rPr>
              <a:t>both </a:t>
            </a:r>
            <a:r>
              <a:rPr lang="en-GB" sz="2000" b="1" dirty="0">
                <a:solidFill>
                  <a:prstClr val="black"/>
                </a:solidFill>
                <a:latin typeface="Comic Sans MS"/>
                <a:cs typeface="Comic Sans MS"/>
              </a:rPr>
              <a:t>α-and β-  </a:t>
            </a:r>
            <a:r>
              <a:rPr lang="en-GB" sz="2000" b="1" spc="-5" dirty="0">
                <a:solidFill>
                  <a:prstClr val="black"/>
                </a:solidFill>
                <a:latin typeface="Comic Sans MS"/>
                <a:cs typeface="Comic Sans MS"/>
              </a:rPr>
              <a:t>adrenergic receptors </a:t>
            </a:r>
            <a:r>
              <a:rPr lang="en-GB" sz="2000" b="1" dirty="0">
                <a:solidFill>
                  <a:prstClr val="black"/>
                </a:solidFill>
                <a:latin typeface="Comic Sans MS"/>
                <a:cs typeface="Comic Sans MS"/>
              </a:rPr>
              <a:t>(G-  protein-coupled</a:t>
            </a:r>
            <a:r>
              <a:rPr lang="en-GB" sz="2000" b="1" spc="-10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000" b="1" spc="-5" dirty="0">
                <a:solidFill>
                  <a:prstClr val="black"/>
                </a:solidFill>
                <a:latin typeface="Comic Sans MS"/>
                <a:cs typeface="Comic Sans MS"/>
              </a:rPr>
              <a:t>receptors)</a:t>
            </a:r>
            <a:endParaRPr lang="en-GB" sz="20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marR="5080" lvl="0" indent="-342900">
              <a:lnSpc>
                <a:spcPts val="2160"/>
              </a:lnSpc>
              <a:spcBef>
                <a:spcPts val="51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lang="en-GB" sz="2000" b="1" dirty="0">
                <a:solidFill>
                  <a:prstClr val="black"/>
                </a:solidFill>
                <a:latin typeface="Comic Sans MS"/>
                <a:cs typeface="Comic Sans MS"/>
              </a:rPr>
              <a:t>NE </a:t>
            </a:r>
            <a:r>
              <a:rPr lang="en-GB" sz="2000" b="1" spc="-5" dirty="0">
                <a:solidFill>
                  <a:prstClr val="black"/>
                </a:solidFill>
                <a:latin typeface="Comic Sans MS"/>
                <a:cs typeface="Comic Sans MS"/>
              </a:rPr>
              <a:t>is believed to </a:t>
            </a:r>
            <a:r>
              <a:rPr lang="en-GB" sz="2000" b="1" dirty="0">
                <a:solidFill>
                  <a:prstClr val="black"/>
                </a:solidFill>
                <a:latin typeface="Comic Sans MS"/>
                <a:cs typeface="Comic Sans MS"/>
              </a:rPr>
              <a:t>play a </a:t>
            </a:r>
            <a:r>
              <a:rPr lang="en-GB" sz="2000" b="1" spc="-5" dirty="0">
                <a:solidFill>
                  <a:prstClr val="black"/>
                </a:solidFill>
                <a:latin typeface="Comic Sans MS"/>
                <a:cs typeface="Comic Sans MS"/>
              </a:rPr>
              <a:t>role  in both </a:t>
            </a:r>
            <a:r>
              <a:rPr lang="en-GB" sz="2000" b="1" dirty="0">
                <a:solidFill>
                  <a:prstClr val="black"/>
                </a:solidFill>
                <a:latin typeface="Comic Sans MS"/>
                <a:cs typeface="Comic Sans MS"/>
              </a:rPr>
              <a:t>learning and</a:t>
            </a:r>
            <a:r>
              <a:rPr lang="en-GB" sz="2000" b="1" spc="-8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000" b="1" dirty="0">
                <a:solidFill>
                  <a:prstClr val="black"/>
                </a:solidFill>
                <a:latin typeface="Comic Sans MS"/>
                <a:cs typeface="Comic Sans MS"/>
              </a:rPr>
              <a:t>memory</a:t>
            </a:r>
            <a:endParaRPr lang="en-US" dirty="0"/>
          </a:p>
        </p:txBody>
      </p:sp>
      <p:sp>
        <p:nvSpPr>
          <p:cNvPr id="4" name="object 8"/>
          <p:cNvSpPr/>
          <p:nvPr/>
        </p:nvSpPr>
        <p:spPr>
          <a:xfrm>
            <a:off x="6390944" y="1690688"/>
            <a:ext cx="3529040" cy="50527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40059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kumimoji="0" lang="en-US" sz="4000" b="1" i="0" u="none" strike="noStrike" kern="0" cap="none" spc="-5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Noradrenergic</a:t>
            </a:r>
            <a:r>
              <a:rPr kumimoji="0" lang="en-US" sz="4000" b="1" i="0" u="none" strike="noStrike" kern="0" cap="none" spc="25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0" cap="none" spc="-1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69900" marR="337185" lvl="0" indent="-457200">
              <a:lnSpc>
                <a:spcPct val="100000"/>
              </a:lnSpc>
              <a:spcBef>
                <a:spcPts val="9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lang="en-US" spc="-5" dirty="0">
                <a:solidFill>
                  <a:prstClr val="black"/>
                </a:solidFill>
                <a:latin typeface="Comic Sans MS"/>
                <a:cs typeface="Comic Sans MS"/>
              </a:rPr>
              <a:t>The Noradrenergic </a:t>
            </a:r>
            <a:r>
              <a:rPr lang="en-US" spc="-10" dirty="0">
                <a:solidFill>
                  <a:prstClr val="black"/>
                </a:solidFill>
                <a:latin typeface="Comic Sans MS"/>
                <a:cs typeface="Comic Sans MS"/>
              </a:rPr>
              <a:t>System </a:t>
            </a:r>
            <a:r>
              <a:rPr lang="en-US" spc="-5" dirty="0">
                <a:solidFill>
                  <a:prstClr val="black"/>
                </a:solidFill>
                <a:latin typeface="Comic Sans MS"/>
                <a:cs typeface="Comic Sans MS"/>
              </a:rPr>
              <a:t>has </a:t>
            </a:r>
            <a:r>
              <a:rPr lang="en-US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a very </a:t>
            </a:r>
            <a:r>
              <a:rPr lang="en-US" spc="-5" dirty="0">
                <a:solidFill>
                  <a:prstClr val="black"/>
                </a:solidFill>
                <a:latin typeface="Comic Sans MS"/>
                <a:cs typeface="Comic Sans MS"/>
              </a:rPr>
              <a:t>wide-  spread projection</a:t>
            </a:r>
            <a:r>
              <a:rPr lang="en-US" spc="3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pc="-5" dirty="0">
                <a:solidFill>
                  <a:prstClr val="black"/>
                </a:solidFill>
                <a:latin typeface="Comic Sans MS"/>
                <a:cs typeface="Comic Sans MS"/>
              </a:rPr>
              <a:t>system</a:t>
            </a:r>
            <a:endParaRPr lang="en-US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469900" marR="5080" lvl="0" indent="-457200">
              <a:lnSpc>
                <a:spcPct val="100000"/>
              </a:lnSpc>
              <a:spcBef>
                <a:spcPts val="67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  <a:tab pos="2979420" algn="l"/>
              </a:tabLst>
            </a:pPr>
            <a:r>
              <a:rPr lang="en-US" spc="-5" dirty="0">
                <a:solidFill>
                  <a:prstClr val="black"/>
                </a:solidFill>
                <a:latin typeface="Comic Sans MS"/>
                <a:cs typeface="Comic Sans MS"/>
              </a:rPr>
              <a:t>Locus</a:t>
            </a:r>
            <a:r>
              <a:rPr lang="en-US" spc="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pc="-5" dirty="0" err="1">
                <a:solidFill>
                  <a:prstClr val="black"/>
                </a:solidFill>
                <a:latin typeface="Comic Sans MS"/>
                <a:cs typeface="Comic Sans MS"/>
              </a:rPr>
              <a:t>ceruleus</a:t>
            </a:r>
            <a:r>
              <a:rPr lang="en-US" spc="-5" dirty="0">
                <a:solidFill>
                  <a:prstClr val="black"/>
                </a:solidFill>
                <a:latin typeface="Comic Sans MS"/>
                <a:cs typeface="Comic Sans MS"/>
              </a:rPr>
              <a:t>	is activated by stress and </a:t>
            </a:r>
            <a:r>
              <a:rPr lang="en-US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co-ordinates </a:t>
            </a:r>
            <a:r>
              <a:rPr lang="en-US" spc="-10" dirty="0">
                <a:solidFill>
                  <a:prstClr val="black"/>
                </a:solidFill>
                <a:latin typeface="Comic Sans MS"/>
                <a:cs typeface="Comic Sans MS"/>
              </a:rPr>
              <a:t>responses </a:t>
            </a:r>
            <a:r>
              <a:rPr lang="en-US" spc="-5" dirty="0">
                <a:solidFill>
                  <a:prstClr val="black"/>
                </a:solidFill>
                <a:latin typeface="Comic Sans MS"/>
                <a:cs typeface="Comic Sans MS"/>
              </a:rPr>
              <a:t>via projections </a:t>
            </a:r>
            <a:r>
              <a:rPr lang="en-US" spc="-10" dirty="0">
                <a:solidFill>
                  <a:prstClr val="black"/>
                </a:solidFill>
                <a:latin typeface="Comic Sans MS"/>
                <a:cs typeface="Comic Sans MS"/>
              </a:rPr>
              <a:t>to  thalamus, </a:t>
            </a:r>
            <a:r>
              <a:rPr lang="en-US" spc="-5" dirty="0">
                <a:solidFill>
                  <a:prstClr val="black"/>
                </a:solidFill>
                <a:latin typeface="Comic Sans MS"/>
                <a:cs typeface="Comic Sans MS"/>
              </a:rPr>
              <a:t>cortex, hippocampus, amygdala,  hypothalamus, autonomic </a:t>
            </a:r>
            <a:r>
              <a:rPr lang="en-US" spc="-10" dirty="0">
                <a:solidFill>
                  <a:prstClr val="black"/>
                </a:solidFill>
                <a:latin typeface="Comic Sans MS"/>
                <a:cs typeface="Comic Sans MS"/>
              </a:rPr>
              <a:t>brainstem </a:t>
            </a:r>
            <a:r>
              <a:rPr lang="en-US" spc="-5" dirty="0">
                <a:solidFill>
                  <a:prstClr val="black"/>
                </a:solidFill>
                <a:latin typeface="Comic Sans MS"/>
                <a:cs typeface="Comic Sans MS"/>
              </a:rPr>
              <a:t>centers,  and the spinal</a:t>
            </a:r>
            <a:r>
              <a:rPr lang="en-US" spc="3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pc="-5" dirty="0">
                <a:solidFill>
                  <a:prstClr val="black"/>
                </a:solidFill>
                <a:latin typeface="Comic Sans MS"/>
                <a:cs typeface="Comic Sans MS"/>
              </a:rPr>
              <a:t>cord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7402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908285" y="6414922"/>
            <a:ext cx="223520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400" spc="-5" dirty="0">
                <a:solidFill>
                  <a:prstClr val="black"/>
                </a:solidFill>
                <a:latin typeface="Arial"/>
                <a:cs typeface="Arial"/>
              </a:rPr>
              <a:t>23</a:t>
            </a:r>
            <a:endParaRPr sz="14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847851" y="4451348"/>
            <a:ext cx="7681849" cy="2362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" name="object 4"/>
          <p:cNvSpPr/>
          <p:nvPr/>
        </p:nvSpPr>
        <p:spPr>
          <a:xfrm>
            <a:off x="1905000" y="876300"/>
            <a:ext cx="8368030" cy="3416300"/>
          </a:xfrm>
          <a:custGeom>
            <a:avLst/>
            <a:gdLst/>
            <a:ahLst/>
            <a:cxnLst/>
            <a:rect l="l" t="t" r="r" b="b"/>
            <a:pathLst>
              <a:path w="8368030" h="3416300">
                <a:moveTo>
                  <a:pt x="0" y="3416300"/>
                </a:moveTo>
                <a:lnTo>
                  <a:pt x="8367776" y="3416300"/>
                </a:lnTo>
                <a:lnTo>
                  <a:pt x="8367776" y="0"/>
                </a:lnTo>
                <a:lnTo>
                  <a:pt x="0" y="0"/>
                </a:lnTo>
                <a:lnTo>
                  <a:pt x="0" y="3416300"/>
                </a:lnTo>
                <a:close/>
              </a:path>
            </a:pathLst>
          </a:custGeom>
          <a:ln w="9525">
            <a:noFill/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" y="894334"/>
            <a:ext cx="9912350" cy="756920"/>
          </a:xfrm>
          <a:prstGeom prst="rect">
            <a:avLst/>
          </a:prstGeom>
          <a:ln>
            <a:noFill/>
          </a:ln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spcBef>
                <a:spcPts val="100"/>
              </a:spcBef>
              <a:buClr>
                <a:srgbClr val="FF0000"/>
              </a:buClr>
              <a:buSzPct val="100000"/>
              <a:buFont typeface="Wingdings" panose="05000000000000000000" pitchFamily="2" charset="2"/>
              <a:buChar char="§"/>
            </a:pPr>
            <a:r>
              <a:rPr sz="2400" b="1" i="0" dirty="0">
                <a:solidFill>
                  <a:srgbClr val="000000"/>
                </a:solidFill>
              </a:rPr>
              <a:t>Locus ceruleus </a:t>
            </a:r>
            <a:r>
              <a:rPr sz="2400" b="1" i="0" spc="-5" dirty="0">
                <a:solidFill>
                  <a:srgbClr val="000000"/>
                </a:solidFill>
              </a:rPr>
              <a:t>neurons fire </a:t>
            </a:r>
            <a:r>
              <a:rPr sz="2400" b="1" i="0" dirty="0">
                <a:solidFill>
                  <a:srgbClr val="000000"/>
                </a:solidFill>
              </a:rPr>
              <a:t>as a </a:t>
            </a:r>
            <a:r>
              <a:rPr sz="2400" b="1" i="0" spc="-5" dirty="0">
                <a:solidFill>
                  <a:srgbClr val="000000"/>
                </a:solidFill>
              </a:rPr>
              <a:t>function </a:t>
            </a:r>
            <a:r>
              <a:rPr sz="2400" b="1" i="0" dirty="0">
                <a:solidFill>
                  <a:srgbClr val="000000"/>
                </a:solidFill>
              </a:rPr>
              <a:t>of </a:t>
            </a:r>
            <a:r>
              <a:rPr sz="2400" b="1" i="0" spc="-5" dirty="0">
                <a:solidFill>
                  <a:srgbClr val="000000"/>
                </a:solidFill>
              </a:rPr>
              <a:t>vigilance  </a:t>
            </a:r>
            <a:r>
              <a:rPr sz="2400" b="1" i="0" dirty="0">
                <a:solidFill>
                  <a:srgbClr val="000000"/>
                </a:solidFill>
              </a:rPr>
              <a:t>and</a:t>
            </a:r>
            <a:r>
              <a:rPr sz="2400" b="1" i="0" spc="5" dirty="0">
                <a:solidFill>
                  <a:srgbClr val="000000"/>
                </a:solidFill>
              </a:rPr>
              <a:t> </a:t>
            </a:r>
            <a:r>
              <a:rPr sz="2400" b="1" i="0" spc="-5" dirty="0">
                <a:solidFill>
                  <a:srgbClr val="000000"/>
                </a:solidFill>
              </a:rPr>
              <a:t>arousal</a:t>
            </a:r>
            <a:endParaRPr sz="2400" dirty="0"/>
          </a:p>
        </p:txBody>
      </p:sp>
      <p:sp>
        <p:nvSpPr>
          <p:cNvPr id="6" name="object 6"/>
          <p:cNvSpPr txBox="1"/>
          <p:nvPr/>
        </p:nvSpPr>
        <p:spPr>
          <a:xfrm>
            <a:off x="0" y="1991996"/>
            <a:ext cx="12192000" cy="1862048"/>
          </a:xfrm>
          <a:prstGeom prst="rect">
            <a:avLst/>
          </a:prstGeom>
          <a:ln>
            <a:noFill/>
          </a:ln>
        </p:spPr>
        <p:txBody>
          <a:bodyPr vert="horz" wrap="square" lIns="0" tIns="12700" rIns="0" bIns="0" rtlCol="0">
            <a:spAutoFit/>
          </a:bodyPr>
          <a:lstStyle/>
          <a:p>
            <a:pPr marL="355600" marR="1388110" indent="-342900">
              <a:spcBef>
                <a:spcPts val="100"/>
              </a:spcBef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sz="2400" b="1" spc="-5" dirty="0">
                <a:solidFill>
                  <a:prstClr val="black"/>
                </a:solidFill>
                <a:latin typeface="Comic Sans MS"/>
                <a:cs typeface="Comic Sans MS"/>
              </a:rPr>
              <a:t>Irregular firing during </a:t>
            </a:r>
            <a:r>
              <a:rPr sz="2400" b="1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quiet</a:t>
            </a:r>
            <a:r>
              <a:rPr lang="en-US" sz="2400" b="1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sz="2400" b="1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wakefulness </a:t>
            </a:r>
            <a:endParaRPr lang="en-US" sz="2400" b="1" spc="-5" dirty="0" smtClean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marR="1388110" indent="-342900">
              <a:spcBef>
                <a:spcPts val="100"/>
              </a:spcBef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sz="2400" b="1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sz="2400" b="1" spc="-5" dirty="0">
                <a:solidFill>
                  <a:prstClr val="black"/>
                </a:solidFill>
                <a:latin typeface="Comic Sans MS"/>
                <a:cs typeface="Comic Sans MS"/>
              </a:rPr>
              <a:t>Sustained activation during</a:t>
            </a:r>
            <a:r>
              <a:rPr sz="2400" b="1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sz="2400" b="1" spc="-5" dirty="0">
                <a:solidFill>
                  <a:prstClr val="black"/>
                </a:solidFill>
                <a:latin typeface="Comic Sans MS"/>
                <a:cs typeface="Comic Sans MS"/>
              </a:rPr>
              <a:t>stress</a:t>
            </a:r>
            <a:endParaRPr sz="24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marR="5080" indent="-342900">
              <a:spcBef>
                <a:spcPts val="2880"/>
              </a:spcBef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sz="2400" b="1" dirty="0">
                <a:solidFill>
                  <a:prstClr val="black"/>
                </a:solidFill>
                <a:latin typeface="Comic Sans MS"/>
                <a:cs typeface="Comic Sans MS"/>
              </a:rPr>
              <a:t>Their </a:t>
            </a:r>
            <a:r>
              <a:rPr sz="2400" b="1" spc="-5" dirty="0">
                <a:solidFill>
                  <a:prstClr val="black"/>
                </a:solidFill>
                <a:latin typeface="Comic Sans MS"/>
                <a:cs typeface="Comic Sans MS"/>
              </a:rPr>
              <a:t>firing decreases markedly during </a:t>
            </a:r>
            <a:r>
              <a:rPr sz="2400" b="1" dirty="0">
                <a:solidFill>
                  <a:prstClr val="black"/>
                </a:solidFill>
                <a:latin typeface="Comic Sans MS"/>
                <a:cs typeface="Comic Sans MS"/>
              </a:rPr>
              <a:t>slow-wave  sleep</a:t>
            </a:r>
            <a:endParaRPr sz="24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12700">
              <a:buClr>
                <a:srgbClr val="FF0000"/>
              </a:buClr>
            </a:pPr>
            <a:r>
              <a:rPr sz="2400" b="1" dirty="0">
                <a:solidFill>
                  <a:prstClr val="black"/>
                </a:solidFill>
                <a:latin typeface="Comic Sans MS"/>
                <a:cs typeface="Comic Sans MS"/>
              </a:rPr>
              <a:t>and </a:t>
            </a:r>
            <a:r>
              <a:rPr sz="2400" b="1" spc="-5" dirty="0">
                <a:solidFill>
                  <a:prstClr val="black"/>
                </a:solidFill>
                <a:latin typeface="Comic Sans MS"/>
                <a:cs typeface="Comic Sans MS"/>
              </a:rPr>
              <a:t>virtually disappears during REM</a:t>
            </a:r>
            <a:r>
              <a:rPr sz="2400" b="1" spc="5" dirty="0">
                <a:solidFill>
                  <a:prstClr val="black"/>
                </a:solidFill>
                <a:latin typeface="Comic Sans MS"/>
                <a:cs typeface="Comic Sans MS"/>
              </a:rPr>
              <a:t> sleep</a:t>
            </a:r>
            <a:r>
              <a:rPr sz="2000" b="1" spc="5" dirty="0">
                <a:solidFill>
                  <a:prstClr val="black"/>
                </a:solidFill>
                <a:latin typeface="Comic Sans MS"/>
                <a:cs typeface="Comic Sans MS"/>
              </a:rPr>
              <a:t>.</a:t>
            </a:r>
            <a:endParaRPr sz="2000" dirty="0">
              <a:solidFill>
                <a:prstClr val="black"/>
              </a:solidFill>
              <a:latin typeface="Comic Sans MS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3725695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US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Functions of</a:t>
            </a:r>
            <a:r>
              <a:rPr lang="en-US" b="1" kern="0" spc="-9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kern="0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NE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69900" marR="5080" lvl="0" indent="-457200">
              <a:lnSpc>
                <a:spcPct val="100000"/>
              </a:lnSpc>
              <a:spcBef>
                <a:spcPts val="10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5600" algn="l"/>
              </a:tabLst>
            </a:pPr>
            <a:r>
              <a:rPr lang="en-GB" sz="3200" dirty="0">
                <a:solidFill>
                  <a:prstClr val="black"/>
                </a:solidFill>
                <a:latin typeface="Comic Sans MS"/>
                <a:cs typeface="Comic Sans MS"/>
              </a:rPr>
              <a:t>It constitutes part </a:t>
            </a:r>
            <a:r>
              <a:rPr lang="en-GB" sz="3200" spc="-10" dirty="0">
                <a:solidFill>
                  <a:prstClr val="black"/>
                </a:solidFill>
                <a:latin typeface="Comic Sans MS"/>
                <a:cs typeface="Comic Sans MS"/>
              </a:rPr>
              <a:t>of </a:t>
            </a:r>
            <a:r>
              <a:rPr lang="en-GB" sz="3200" dirty="0">
                <a:solidFill>
                  <a:prstClr val="black"/>
                </a:solidFill>
                <a:latin typeface="Comic Sans MS"/>
                <a:cs typeface="Comic Sans MS"/>
              </a:rPr>
              <a:t>the RAS (  </a:t>
            </a:r>
            <a:r>
              <a:rPr lang="en-GB" sz="3200" spc="-5" dirty="0">
                <a:solidFill>
                  <a:prstClr val="black"/>
                </a:solidFill>
                <a:latin typeface="Comic Sans MS"/>
                <a:cs typeface="Comic Sans MS"/>
              </a:rPr>
              <a:t>Reticular Activating System  </a:t>
            </a:r>
            <a:r>
              <a:rPr lang="en-GB" sz="3200" dirty="0">
                <a:solidFill>
                  <a:prstClr val="black"/>
                </a:solidFill>
                <a:latin typeface="Comic Sans MS"/>
                <a:cs typeface="Comic Sans MS"/>
              </a:rPr>
              <a:t>Attention/Vigilance</a:t>
            </a:r>
          </a:p>
          <a:p>
            <a:pPr marL="469900" lvl="0" indent="-457200">
              <a:lnSpc>
                <a:spcPct val="100000"/>
              </a:lnSpc>
              <a:spcBef>
                <a:spcPts val="77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5600" algn="l"/>
              </a:tabLst>
            </a:pPr>
            <a:r>
              <a:rPr lang="en-GB" sz="3200" dirty="0">
                <a:solidFill>
                  <a:prstClr val="black"/>
                </a:solidFill>
                <a:latin typeface="Comic Sans MS"/>
                <a:cs typeface="Comic Sans MS"/>
              </a:rPr>
              <a:t>Fight or </a:t>
            </a:r>
            <a:r>
              <a:rPr lang="en-GB" sz="3200" spc="-5" dirty="0">
                <a:solidFill>
                  <a:prstClr val="black"/>
                </a:solidFill>
                <a:latin typeface="Comic Sans MS"/>
                <a:cs typeface="Comic Sans MS"/>
              </a:rPr>
              <a:t>flight</a:t>
            </a:r>
            <a:r>
              <a:rPr lang="en-GB" sz="3200" spc="-1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3200" spc="-5" dirty="0">
                <a:solidFill>
                  <a:prstClr val="black"/>
                </a:solidFill>
                <a:latin typeface="Comic Sans MS"/>
                <a:cs typeface="Comic Sans MS"/>
              </a:rPr>
              <a:t>response,</a:t>
            </a:r>
            <a:endParaRPr lang="en-GB" sz="32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477520" lvl="0" indent="-464820">
              <a:lnSpc>
                <a:spcPct val="100000"/>
              </a:lnSpc>
              <a:spcBef>
                <a:spcPts val="77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477520" algn="l"/>
                <a:tab pos="478155" algn="l"/>
              </a:tabLst>
            </a:pPr>
            <a:r>
              <a:rPr lang="en-GB" sz="3200" dirty="0" smtClean="0">
                <a:solidFill>
                  <a:prstClr val="black"/>
                </a:solidFill>
                <a:latin typeface="Comic Sans MS"/>
                <a:cs typeface="Comic Sans MS"/>
              </a:rPr>
              <a:t>Learning</a:t>
            </a:r>
            <a:r>
              <a:rPr lang="en-US" sz="320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endParaRPr lang="en-US" sz="3200" dirty="0" smtClean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477520" lvl="0" indent="-464820">
              <a:lnSpc>
                <a:spcPct val="100000"/>
              </a:lnSpc>
              <a:spcBef>
                <a:spcPts val="77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477520" algn="l"/>
                <a:tab pos="478155" algn="l"/>
              </a:tabLst>
            </a:pPr>
            <a:r>
              <a:rPr lang="en-US" sz="3200" dirty="0" smtClean="0">
                <a:solidFill>
                  <a:prstClr val="black"/>
                </a:solidFill>
                <a:latin typeface="Comic Sans MS"/>
                <a:cs typeface="Comic Sans MS"/>
              </a:rPr>
              <a:t>Enhances </a:t>
            </a:r>
            <a:r>
              <a:rPr lang="en-US" sz="3200" dirty="0">
                <a:solidFill>
                  <a:prstClr val="black"/>
                </a:solidFill>
                <a:latin typeface="Comic Sans MS"/>
                <a:cs typeface="Comic Sans MS"/>
              </a:rPr>
              <a:t>formation and retrieval of </a:t>
            </a:r>
            <a:r>
              <a:rPr lang="en-US" sz="3200" dirty="0" smtClean="0">
                <a:solidFill>
                  <a:prstClr val="black"/>
                </a:solidFill>
                <a:latin typeface="Comic Sans MS"/>
                <a:cs typeface="Comic Sans MS"/>
              </a:rPr>
              <a:t>memory</a:t>
            </a:r>
            <a:endParaRPr lang="en-GB" sz="3200" dirty="0" smtClean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477520" lvl="0" indent="-464820">
              <a:lnSpc>
                <a:spcPct val="100000"/>
              </a:lnSpc>
              <a:spcBef>
                <a:spcPts val="77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477520" algn="l"/>
                <a:tab pos="478155" algn="l"/>
              </a:tabLst>
            </a:pPr>
            <a:r>
              <a:rPr lang="en-GB" sz="3200" dirty="0" smtClean="0">
                <a:solidFill>
                  <a:prstClr val="black"/>
                </a:solidFill>
                <a:latin typeface="Comic Sans MS"/>
                <a:cs typeface="Comic Sans MS"/>
              </a:rPr>
              <a:t>Aggressive behaviour </a:t>
            </a:r>
            <a:r>
              <a:rPr lang="en-GB" sz="3200" dirty="0">
                <a:solidFill>
                  <a:prstClr val="black"/>
                </a:solidFill>
                <a:latin typeface="Comic Sans MS"/>
                <a:cs typeface="Comic Sans MS"/>
              </a:rPr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903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Disorders of NE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170430" marR="5080" lvl="0" indent="-2158365">
              <a:lnSpc>
                <a:spcPct val="100000"/>
              </a:lnSpc>
              <a:spcBef>
                <a:spcPts val="95"/>
              </a:spcBef>
              <a:buNone/>
            </a:pPr>
            <a:r>
              <a:rPr lang="en-US" sz="2400" b="1" spc="-5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Norepinehrine</a:t>
            </a:r>
            <a:r>
              <a:rPr lang="en-US" sz="2400" b="1" spc="-5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 </a:t>
            </a:r>
            <a:r>
              <a:rPr lang="en-US" sz="24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(NE) Implicated </a:t>
            </a:r>
            <a:r>
              <a:rPr lang="en-US" sz="2400" b="1" spc="-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in 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Stress-</a:t>
            </a:r>
            <a:r>
              <a:rPr lang="en-US" sz="2400" b="1" spc="-1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Related</a:t>
            </a:r>
            <a:r>
              <a:rPr lang="en-US" sz="2400" b="1" spc="-5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 Disorders:</a:t>
            </a:r>
          </a:p>
          <a:p>
            <a:pPr marL="548640" lvl="0" indent="-457200">
              <a:lnSpc>
                <a:spcPct val="100000"/>
              </a:lnSpc>
              <a:spcBef>
                <a:spcPts val="21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434340" algn="l"/>
                <a:tab pos="434975" algn="l"/>
              </a:tabLst>
            </a:pPr>
            <a:r>
              <a:rPr lang="en-GB" b="1" spc="-10" dirty="0" smtClean="0">
                <a:solidFill>
                  <a:prstClr val="black"/>
                </a:solidFill>
                <a:latin typeface="Comic Sans MS"/>
                <a:cs typeface="Comic Sans MS"/>
              </a:rPr>
              <a:t>Depression</a:t>
            </a:r>
            <a:endParaRPr lang="en-GB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548640" lvl="0" indent="-457200">
              <a:lnSpc>
                <a:spcPct val="100000"/>
              </a:lnSpc>
              <a:spcBef>
                <a:spcPts val="67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434340" algn="l"/>
                <a:tab pos="434975" algn="l"/>
              </a:tabLst>
            </a:pPr>
            <a:r>
              <a:rPr lang="en-GB" b="1" spc="-5" dirty="0">
                <a:solidFill>
                  <a:prstClr val="black"/>
                </a:solidFill>
                <a:latin typeface="Comic Sans MS"/>
                <a:cs typeface="Comic Sans MS"/>
              </a:rPr>
              <a:t>Withdrawal </a:t>
            </a:r>
            <a:r>
              <a:rPr lang="en-GB" b="1" spc="-10" dirty="0">
                <a:solidFill>
                  <a:prstClr val="black"/>
                </a:solidFill>
                <a:latin typeface="Comic Sans MS"/>
                <a:cs typeface="Comic Sans MS"/>
              </a:rPr>
              <a:t>from </a:t>
            </a:r>
            <a:r>
              <a:rPr lang="en-GB" b="1" spc="-5" dirty="0">
                <a:solidFill>
                  <a:prstClr val="black"/>
                </a:solidFill>
                <a:latin typeface="Comic Sans MS"/>
                <a:cs typeface="Comic Sans MS"/>
              </a:rPr>
              <a:t>some </a:t>
            </a:r>
            <a:r>
              <a:rPr lang="en-GB" b="1" spc="-10" dirty="0">
                <a:solidFill>
                  <a:prstClr val="black"/>
                </a:solidFill>
                <a:latin typeface="Comic Sans MS"/>
                <a:cs typeface="Comic Sans MS"/>
              </a:rPr>
              <a:t>drugs </a:t>
            </a:r>
            <a:r>
              <a:rPr lang="en-GB" b="1" spc="-5" dirty="0">
                <a:solidFill>
                  <a:prstClr val="black"/>
                </a:solidFill>
                <a:latin typeface="Comic Sans MS"/>
                <a:cs typeface="Comic Sans MS"/>
              </a:rPr>
              <a:t>of</a:t>
            </a:r>
            <a:r>
              <a:rPr lang="en-GB" b="1" spc="7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b="1" spc="-10" dirty="0">
                <a:solidFill>
                  <a:prstClr val="black"/>
                </a:solidFill>
                <a:latin typeface="Comic Sans MS"/>
                <a:cs typeface="Comic Sans MS"/>
              </a:rPr>
              <a:t>abuse</a:t>
            </a:r>
            <a:endParaRPr lang="en-GB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548640" marR="462915" lvl="0" indent="-457200">
              <a:lnSpc>
                <a:spcPct val="100000"/>
              </a:lnSpc>
              <a:spcBef>
                <a:spcPts val="67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434340" algn="l"/>
                <a:tab pos="434975" algn="l"/>
              </a:tabLst>
            </a:pPr>
            <a:r>
              <a:rPr lang="en-GB" b="1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Anxiety and other </a:t>
            </a:r>
            <a:r>
              <a:rPr lang="en-GB" b="1" spc="-10" dirty="0">
                <a:solidFill>
                  <a:prstClr val="black"/>
                </a:solidFill>
                <a:latin typeface="Comic Sans MS"/>
                <a:cs typeface="Comic Sans MS"/>
              </a:rPr>
              <a:t>stress-related </a:t>
            </a:r>
            <a:r>
              <a:rPr lang="en-GB" b="1" spc="-5" dirty="0">
                <a:solidFill>
                  <a:prstClr val="black"/>
                </a:solidFill>
                <a:latin typeface="Comic Sans MS"/>
                <a:cs typeface="Comic Sans MS"/>
              </a:rPr>
              <a:t>disorders such as  panic </a:t>
            </a:r>
            <a:r>
              <a:rPr lang="en-GB" b="1" spc="-10" dirty="0">
                <a:solidFill>
                  <a:prstClr val="black"/>
                </a:solidFill>
                <a:latin typeface="Comic Sans MS"/>
                <a:cs typeface="Comic Sans MS"/>
              </a:rPr>
              <a:t>disorder.</a:t>
            </a:r>
            <a:endParaRPr lang="en-GB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934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447926" y="1019175"/>
            <a:ext cx="6943725" cy="478631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399783" y="6124448"/>
            <a:ext cx="296227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spcBef>
                <a:spcPts val="100"/>
              </a:spcBef>
            </a:pPr>
            <a:r>
              <a:rPr sz="1400" b="1" dirty="0">
                <a:solidFill>
                  <a:srgbClr val="FF0000"/>
                </a:solidFill>
                <a:latin typeface="Arial"/>
                <a:cs typeface="Arial"/>
              </a:rPr>
              <a:t>PGi: </a:t>
            </a:r>
            <a:r>
              <a:rPr sz="1400" b="1" spc="-5" dirty="0">
                <a:solidFill>
                  <a:srgbClr val="FF0000"/>
                </a:solidFill>
                <a:latin typeface="Arial"/>
                <a:cs typeface="Arial"/>
              </a:rPr>
              <a:t>Nucleus</a:t>
            </a:r>
            <a:r>
              <a:rPr sz="1400" b="1" spc="-9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400" b="1" spc="-5" dirty="0">
                <a:solidFill>
                  <a:srgbClr val="FF0000"/>
                </a:solidFill>
                <a:latin typeface="Arial"/>
                <a:cs typeface="Arial"/>
              </a:rPr>
              <a:t>paragigantocellularis  PrH: Perirhinal</a:t>
            </a:r>
            <a:r>
              <a:rPr sz="1400" b="1" spc="-5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400" b="1" spc="-5" dirty="0">
                <a:solidFill>
                  <a:srgbClr val="FF0000"/>
                </a:solidFill>
                <a:latin typeface="Arial"/>
                <a:cs typeface="Arial"/>
              </a:rPr>
              <a:t>Cortex</a:t>
            </a:r>
            <a:endParaRPr sz="1400">
              <a:solidFill>
                <a:prstClr val="black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4704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04716" y="274700"/>
            <a:ext cx="10795380" cy="1143000"/>
          </a:xfrm>
          <a:custGeom>
            <a:avLst/>
            <a:gdLst/>
            <a:ahLst/>
            <a:cxnLst/>
            <a:rect l="l" t="t" r="r" b="b"/>
            <a:pathLst>
              <a:path w="8229600" h="1143000">
                <a:moveTo>
                  <a:pt x="0" y="1143000"/>
                </a:moveTo>
                <a:lnTo>
                  <a:pt x="8229600" y="1143000"/>
                </a:lnTo>
                <a:lnTo>
                  <a:pt x="8229600" y="0"/>
                </a:lnTo>
                <a:lnTo>
                  <a:pt x="0" y="0"/>
                </a:lnTo>
                <a:lnTo>
                  <a:pt x="0" y="1143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" name="object 3"/>
          <p:cNvSpPr/>
          <p:nvPr/>
        </p:nvSpPr>
        <p:spPr>
          <a:xfrm>
            <a:off x="4547616" y="332231"/>
            <a:ext cx="3131820" cy="12313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" name="object 4"/>
          <p:cNvSpPr/>
          <p:nvPr/>
        </p:nvSpPr>
        <p:spPr>
          <a:xfrm>
            <a:off x="6950965" y="332231"/>
            <a:ext cx="854963" cy="123139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882135" y="461594"/>
            <a:ext cx="242887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4400" b="1" i="0" spc="-195" dirty="0">
                <a:latin typeface="Trebuchet MS"/>
                <a:cs typeface="Trebuchet MS"/>
              </a:rPr>
              <a:t>Dopamine</a:t>
            </a:r>
            <a:endParaRPr sz="4400" dirty="0">
              <a:latin typeface="Trebuchet MS"/>
              <a:cs typeface="Trebuchet MS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981200" y="1600136"/>
            <a:ext cx="8229600" cy="4526280"/>
          </a:xfrm>
          <a:custGeom>
            <a:avLst/>
            <a:gdLst/>
            <a:ahLst/>
            <a:cxnLst/>
            <a:rect l="l" t="t" r="r" b="b"/>
            <a:pathLst>
              <a:path w="8229600" h="4526280">
                <a:moveTo>
                  <a:pt x="0" y="4526026"/>
                </a:moveTo>
                <a:lnTo>
                  <a:pt x="8229600" y="4526026"/>
                </a:lnTo>
                <a:lnTo>
                  <a:pt x="8229600" y="0"/>
                </a:lnTo>
                <a:lnTo>
                  <a:pt x="0" y="0"/>
                </a:lnTo>
                <a:lnTo>
                  <a:pt x="0" y="4526026"/>
                </a:lnTo>
                <a:close/>
              </a:path>
            </a:pathLst>
          </a:custGeom>
          <a:noFill/>
          <a:ln w="9524">
            <a:noFill/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27545" y="1607643"/>
            <a:ext cx="11864455" cy="3196452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square" lIns="0" tIns="8890" rIns="0" bIns="0" rtlCol="0">
            <a:spAutoFit/>
          </a:bodyPr>
          <a:lstStyle/>
          <a:p>
            <a:pPr marL="469900" marR="528320" indent="-457200">
              <a:lnSpc>
                <a:spcPct val="100899"/>
              </a:lnSpc>
              <a:spcBef>
                <a:spcPts val="7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447040" algn="l"/>
                <a:tab pos="447675" algn="l"/>
              </a:tabLst>
            </a:pPr>
            <a:endParaRPr lang="en-US" sz="3200" dirty="0" smtClean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469900" marR="528320" indent="-457200">
              <a:lnSpc>
                <a:spcPct val="100899"/>
              </a:lnSpc>
              <a:spcBef>
                <a:spcPts val="7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447040" algn="l"/>
                <a:tab pos="447675" algn="l"/>
              </a:tabLst>
            </a:pPr>
            <a:r>
              <a:rPr sz="3200" dirty="0" smtClean="0">
                <a:solidFill>
                  <a:prstClr val="black"/>
                </a:solidFill>
                <a:latin typeface="Comic Sans MS"/>
                <a:cs typeface="Comic Sans MS"/>
              </a:rPr>
              <a:t>Dopamine </a:t>
            </a:r>
            <a:r>
              <a:rPr sz="3200" dirty="0">
                <a:solidFill>
                  <a:prstClr val="black"/>
                </a:solidFill>
                <a:latin typeface="Comic Sans MS"/>
                <a:cs typeface="Comic Sans MS"/>
              </a:rPr>
              <a:t>is a catecholamine </a:t>
            </a:r>
            <a:r>
              <a:rPr sz="3200" spc="-5" dirty="0">
                <a:solidFill>
                  <a:prstClr val="black"/>
                </a:solidFill>
                <a:latin typeface="Comic Sans MS"/>
                <a:cs typeface="Comic Sans MS"/>
              </a:rPr>
              <a:t>that is  </a:t>
            </a:r>
            <a:r>
              <a:rPr sz="3200" dirty="0">
                <a:solidFill>
                  <a:prstClr val="black"/>
                </a:solidFill>
                <a:latin typeface="Comic Sans MS"/>
                <a:cs typeface="Comic Sans MS"/>
              </a:rPr>
              <a:t>synthesized </a:t>
            </a:r>
            <a:r>
              <a:rPr sz="3200" spc="-5" dirty="0">
                <a:solidFill>
                  <a:prstClr val="black"/>
                </a:solidFill>
                <a:latin typeface="Comic Sans MS"/>
                <a:cs typeface="Comic Sans MS"/>
              </a:rPr>
              <a:t>from</a:t>
            </a:r>
            <a:r>
              <a:rPr sz="3200" spc="-2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sz="3200" spc="-5" dirty="0">
                <a:solidFill>
                  <a:prstClr val="black"/>
                </a:solidFill>
                <a:latin typeface="Comic Sans MS"/>
                <a:cs typeface="Comic Sans MS"/>
              </a:rPr>
              <a:t>tyrosine</a:t>
            </a:r>
            <a:endParaRPr sz="32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469900" indent="-457200">
              <a:spcBef>
                <a:spcPts val="77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sz="3200" dirty="0">
                <a:solidFill>
                  <a:prstClr val="black"/>
                </a:solidFill>
                <a:latin typeface="Comic Sans MS"/>
                <a:cs typeface="Comic Sans MS"/>
              </a:rPr>
              <a:t>Five </a:t>
            </a:r>
            <a:r>
              <a:rPr sz="3200" spc="-5" dirty="0">
                <a:solidFill>
                  <a:prstClr val="black"/>
                </a:solidFill>
                <a:latin typeface="Comic Sans MS"/>
                <a:cs typeface="Comic Sans MS"/>
              </a:rPr>
              <a:t>dopaminergic receptors </a:t>
            </a:r>
            <a:r>
              <a:rPr sz="3200" dirty="0">
                <a:solidFill>
                  <a:prstClr val="black"/>
                </a:solidFill>
                <a:latin typeface="Comic Sans MS"/>
                <a:cs typeface="Comic Sans MS"/>
              </a:rPr>
              <a:t>(D1-D5)</a:t>
            </a:r>
            <a:r>
              <a:rPr sz="3200" spc="1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sz="3200" dirty="0">
                <a:solidFill>
                  <a:prstClr val="black"/>
                </a:solidFill>
                <a:latin typeface="Comic Sans MS"/>
                <a:cs typeface="Comic Sans MS"/>
              </a:rPr>
              <a:t>.</a:t>
            </a:r>
          </a:p>
          <a:p>
            <a:pPr marL="469900" marR="5080" indent="-457200">
              <a:spcBef>
                <a:spcPts val="77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sz="3200" spc="-5" dirty="0">
                <a:solidFill>
                  <a:prstClr val="black"/>
                </a:solidFill>
                <a:latin typeface="Comic Sans MS"/>
                <a:cs typeface="Comic Sans MS"/>
              </a:rPr>
              <a:t>Overstimulation </a:t>
            </a:r>
            <a:r>
              <a:rPr sz="3200" dirty="0">
                <a:solidFill>
                  <a:prstClr val="black"/>
                </a:solidFill>
                <a:latin typeface="Comic Sans MS"/>
                <a:cs typeface="Comic Sans MS"/>
              </a:rPr>
              <a:t>of </a:t>
            </a:r>
            <a:r>
              <a:rPr sz="3200" spc="20" dirty="0">
                <a:solidFill>
                  <a:prstClr val="black"/>
                </a:solidFill>
                <a:latin typeface="Comic Sans MS"/>
                <a:cs typeface="Comic Sans MS"/>
              </a:rPr>
              <a:t>D2 </a:t>
            </a:r>
            <a:r>
              <a:rPr sz="3200" spc="-5" dirty="0">
                <a:solidFill>
                  <a:prstClr val="black"/>
                </a:solidFill>
                <a:latin typeface="Comic Sans MS"/>
                <a:cs typeface="Comic Sans MS"/>
              </a:rPr>
              <a:t>receptors is  thought to be related to</a:t>
            </a:r>
            <a:r>
              <a:rPr sz="3200" spc="4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sz="3200" spc="-5" dirty="0">
                <a:solidFill>
                  <a:prstClr val="black"/>
                </a:solidFill>
                <a:latin typeface="Comic Sans MS"/>
                <a:cs typeface="Comic Sans MS"/>
              </a:rPr>
              <a:t>schizophrenia</a:t>
            </a:r>
            <a:endParaRPr sz="3200" dirty="0">
              <a:solidFill>
                <a:prstClr val="black"/>
              </a:solidFill>
              <a:latin typeface="Comic Sans MS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480767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04715" y="274700"/>
            <a:ext cx="10945505" cy="1143000"/>
          </a:xfrm>
          <a:custGeom>
            <a:avLst/>
            <a:gdLst/>
            <a:ahLst/>
            <a:cxnLst/>
            <a:rect l="l" t="t" r="r" b="b"/>
            <a:pathLst>
              <a:path w="8229600" h="1143000">
                <a:moveTo>
                  <a:pt x="0" y="1143000"/>
                </a:moveTo>
                <a:lnTo>
                  <a:pt x="8229600" y="1143000"/>
                </a:lnTo>
                <a:lnTo>
                  <a:pt x="8229600" y="0"/>
                </a:lnTo>
                <a:lnTo>
                  <a:pt x="0" y="0"/>
                </a:lnTo>
                <a:lnTo>
                  <a:pt x="0" y="1143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" name="object 3"/>
          <p:cNvSpPr/>
          <p:nvPr/>
        </p:nvSpPr>
        <p:spPr>
          <a:xfrm>
            <a:off x="2865120" y="332231"/>
            <a:ext cx="6499859" cy="12313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" name="object 4"/>
          <p:cNvSpPr/>
          <p:nvPr/>
        </p:nvSpPr>
        <p:spPr>
          <a:xfrm>
            <a:off x="8636508" y="332231"/>
            <a:ext cx="896111" cy="123139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197732" y="469214"/>
            <a:ext cx="579882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4400" i="0" dirty="0"/>
              <a:t>Dopaminergic</a:t>
            </a:r>
            <a:r>
              <a:rPr sz="4400" i="0" spc="-95" dirty="0"/>
              <a:t> </a:t>
            </a:r>
            <a:r>
              <a:rPr sz="4400" i="0" dirty="0"/>
              <a:t>Pathway</a:t>
            </a:r>
            <a:endParaRPr sz="4400" dirty="0"/>
          </a:p>
        </p:txBody>
      </p:sp>
      <p:sp>
        <p:nvSpPr>
          <p:cNvPr id="6" name="object 6"/>
          <p:cNvSpPr/>
          <p:nvPr/>
        </p:nvSpPr>
        <p:spPr>
          <a:xfrm>
            <a:off x="1981201" y="1600136"/>
            <a:ext cx="4043679" cy="4526280"/>
          </a:xfrm>
          <a:custGeom>
            <a:avLst/>
            <a:gdLst/>
            <a:ahLst/>
            <a:cxnLst/>
            <a:rect l="l" t="t" r="r" b="b"/>
            <a:pathLst>
              <a:path w="4043679" h="4526280">
                <a:moveTo>
                  <a:pt x="0" y="4526026"/>
                </a:moveTo>
                <a:lnTo>
                  <a:pt x="4043426" y="4526026"/>
                </a:lnTo>
                <a:lnTo>
                  <a:pt x="4043426" y="0"/>
                </a:lnTo>
                <a:lnTo>
                  <a:pt x="0" y="0"/>
                </a:lnTo>
                <a:lnTo>
                  <a:pt x="0" y="4526026"/>
                </a:lnTo>
                <a:close/>
              </a:path>
            </a:pathLst>
          </a:custGeom>
          <a:ln w="9525">
            <a:noFill/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5535" y="1618310"/>
            <a:ext cx="5830922" cy="31367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33020" indent="-342900">
              <a:spcBef>
                <a:spcPts val="10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sz="2400" spc="-5" dirty="0">
                <a:solidFill>
                  <a:prstClr val="black"/>
                </a:solidFill>
                <a:latin typeface="Comic Sans MS"/>
                <a:cs typeface="Comic Sans MS"/>
              </a:rPr>
              <a:t>Dopamine is </a:t>
            </a:r>
            <a:r>
              <a:rPr sz="2400" spc="-10" dirty="0">
                <a:solidFill>
                  <a:prstClr val="black"/>
                </a:solidFill>
                <a:latin typeface="Comic Sans MS"/>
                <a:cs typeface="Comic Sans MS"/>
              </a:rPr>
              <a:t>transmitted  </a:t>
            </a:r>
            <a:r>
              <a:rPr sz="2400" spc="-5" dirty="0">
                <a:solidFill>
                  <a:prstClr val="black"/>
                </a:solidFill>
                <a:latin typeface="Comic Sans MS"/>
                <a:cs typeface="Comic Sans MS"/>
              </a:rPr>
              <a:t>via three major  pathways:</a:t>
            </a:r>
            <a:endParaRPr sz="24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457200" indent="-457200">
              <a:spcBef>
                <a:spcPts val="10"/>
              </a:spcBef>
              <a:buClr>
                <a:srgbClr val="FF0000"/>
              </a:buClr>
              <a:buFont typeface="Wingdings" panose="05000000000000000000" pitchFamily="2" charset="2"/>
              <a:buChar char="§"/>
            </a:pPr>
            <a:endParaRPr sz="3500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355600" marR="5080" indent="-342900"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445134" algn="l"/>
                <a:tab pos="446405" algn="l"/>
              </a:tabLst>
            </a:pPr>
            <a:r>
              <a:rPr sz="2400" spc="-5" dirty="0">
                <a:solidFill>
                  <a:prstClr val="black"/>
                </a:solidFill>
                <a:latin typeface="Comic Sans MS"/>
                <a:cs typeface="Comic Sans MS"/>
              </a:rPr>
              <a:t>1- </a:t>
            </a:r>
            <a:r>
              <a:rPr sz="2400" dirty="0">
                <a:solidFill>
                  <a:prstClr val="black"/>
                </a:solidFill>
                <a:latin typeface="Comic Sans MS"/>
                <a:cs typeface="Comic Sans MS"/>
              </a:rPr>
              <a:t>The </a:t>
            </a:r>
            <a:r>
              <a:rPr sz="2400" spc="-5" dirty="0">
                <a:solidFill>
                  <a:prstClr val="black"/>
                </a:solidFill>
                <a:latin typeface="Comic Sans MS"/>
                <a:cs typeface="Comic Sans MS"/>
              </a:rPr>
              <a:t>first(nigro  striatal system)</a:t>
            </a:r>
            <a:r>
              <a:rPr sz="2400" spc="-7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sz="2400" spc="-5" dirty="0">
                <a:solidFill>
                  <a:prstClr val="black"/>
                </a:solidFill>
                <a:latin typeface="Comic Sans MS"/>
                <a:cs typeface="Comic Sans MS"/>
              </a:rPr>
              <a:t>extends  from the substantia  nigra to the caudate  nucleus-putamen  (neostriatum) </a:t>
            </a:r>
            <a:r>
              <a:rPr sz="2400" dirty="0">
                <a:solidFill>
                  <a:prstClr val="black"/>
                </a:solidFill>
                <a:latin typeface="Comic Sans MS"/>
                <a:cs typeface="Comic Sans MS"/>
              </a:rPr>
              <a:t>and </a:t>
            </a:r>
            <a:r>
              <a:rPr sz="2400" spc="-5" dirty="0">
                <a:solidFill>
                  <a:prstClr val="black"/>
                </a:solidFill>
                <a:latin typeface="Comic Sans MS"/>
                <a:cs typeface="Comic Sans MS"/>
              </a:rPr>
              <a:t>is  involved in motor  </a:t>
            </a:r>
            <a:r>
              <a:rPr sz="2400" dirty="0">
                <a:solidFill>
                  <a:prstClr val="black"/>
                </a:solidFill>
                <a:latin typeface="Comic Sans MS"/>
                <a:cs typeface="Comic Sans MS"/>
              </a:rPr>
              <a:t>control.</a:t>
            </a:r>
          </a:p>
        </p:txBody>
      </p:sp>
      <p:sp>
        <p:nvSpPr>
          <p:cNvPr id="8" name="object 8"/>
          <p:cNvSpPr/>
          <p:nvPr/>
        </p:nvSpPr>
        <p:spPr>
          <a:xfrm>
            <a:off x="6383402" y="1341438"/>
            <a:ext cx="4105275" cy="551655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2342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Brain Neurotransmitters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6613478" cy="4351338"/>
          </a:xfrm>
        </p:spPr>
        <p:txBody>
          <a:bodyPr>
            <a:normAutofit lnSpcReduction="10000"/>
          </a:bodyPr>
          <a:lstStyle/>
          <a:p>
            <a:pPr marL="469900" marR="5080" lvl="0" indent="-457200">
              <a:spcBef>
                <a:spcPts val="42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lang="en-GB" sz="2700" b="1" dirty="0">
                <a:solidFill>
                  <a:prstClr val="black"/>
                </a:solidFill>
                <a:latin typeface="Comic Sans MS"/>
                <a:cs typeface="Comic Sans MS"/>
              </a:rPr>
              <a:t>Chemical substances  </a:t>
            </a: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released by </a:t>
            </a:r>
            <a:r>
              <a:rPr lang="en-GB" sz="2700" b="1" dirty="0">
                <a:solidFill>
                  <a:prstClr val="black"/>
                </a:solidFill>
                <a:latin typeface="Comic Sans MS"/>
                <a:cs typeface="Comic Sans MS"/>
              </a:rPr>
              <a:t>electrical  </a:t>
            </a: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impulses into the synaptic  cleft from </a:t>
            </a:r>
            <a:r>
              <a:rPr lang="en-GB" sz="2700" b="1" dirty="0">
                <a:solidFill>
                  <a:prstClr val="black"/>
                </a:solidFill>
                <a:latin typeface="Comic Sans MS"/>
                <a:cs typeface="Comic Sans MS"/>
              </a:rPr>
              <a:t>synaptic </a:t>
            </a: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vesicles  </a:t>
            </a:r>
            <a:r>
              <a:rPr lang="en-GB" sz="2700" b="1" dirty="0">
                <a:solidFill>
                  <a:prstClr val="black"/>
                </a:solidFill>
                <a:latin typeface="Comic Sans MS"/>
                <a:cs typeface="Comic Sans MS"/>
              </a:rPr>
              <a:t>of presynaptic</a:t>
            </a:r>
            <a:r>
              <a:rPr lang="en-GB" sz="2700" b="1" spc="-3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700" b="1" dirty="0">
                <a:solidFill>
                  <a:prstClr val="black"/>
                </a:solidFill>
                <a:latin typeface="Comic Sans MS"/>
                <a:cs typeface="Comic Sans MS"/>
              </a:rPr>
              <a:t>membrane</a:t>
            </a:r>
            <a:endParaRPr lang="en-GB" sz="27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469900" marR="791845" lvl="0" indent="-457200">
              <a:lnSpc>
                <a:spcPts val="2920"/>
              </a:lnSpc>
              <a:spcBef>
                <a:spcPts val="68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Diffuses to the  postsynaptic</a:t>
            </a:r>
            <a:r>
              <a:rPr lang="en-GB" sz="2700" b="1" spc="-5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700" b="1" dirty="0">
                <a:solidFill>
                  <a:prstClr val="black"/>
                </a:solidFill>
                <a:latin typeface="Comic Sans MS"/>
                <a:cs typeface="Comic Sans MS"/>
              </a:rPr>
              <a:t>membrane</a:t>
            </a:r>
            <a:endParaRPr lang="en-GB" sz="27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469900" marR="207010" lvl="0" indent="-457200">
              <a:lnSpc>
                <a:spcPts val="2920"/>
              </a:lnSpc>
              <a:spcBef>
                <a:spcPts val="64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Binds to </a:t>
            </a:r>
            <a:r>
              <a:rPr lang="en-GB" sz="2700" b="1" dirty="0">
                <a:solidFill>
                  <a:prstClr val="black"/>
                </a:solidFill>
                <a:latin typeface="Comic Sans MS"/>
                <a:cs typeface="Comic Sans MS"/>
              </a:rPr>
              <a:t>and </a:t>
            </a: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activates the  receptors</a:t>
            </a:r>
            <a:endParaRPr lang="en-GB" sz="27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469900" marR="59690" lvl="0" indent="-457200">
              <a:spcBef>
                <a:spcPts val="60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lang="en-GB" sz="2700" b="1" dirty="0">
                <a:solidFill>
                  <a:prstClr val="black"/>
                </a:solidFill>
                <a:latin typeface="Comic Sans MS"/>
                <a:cs typeface="Comic Sans MS"/>
              </a:rPr>
              <a:t>Leading </a:t>
            </a: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to initiation </a:t>
            </a:r>
            <a:r>
              <a:rPr lang="en-GB" sz="2700" b="1" dirty="0">
                <a:solidFill>
                  <a:prstClr val="black"/>
                </a:solidFill>
                <a:latin typeface="Comic Sans MS"/>
                <a:cs typeface="Comic Sans MS"/>
              </a:rPr>
              <a:t>of </a:t>
            </a: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new  </a:t>
            </a:r>
            <a:r>
              <a:rPr lang="en-GB" sz="2700" b="1" dirty="0">
                <a:solidFill>
                  <a:prstClr val="black"/>
                </a:solidFill>
                <a:latin typeface="Comic Sans MS"/>
                <a:cs typeface="Comic Sans MS"/>
              </a:rPr>
              <a:t>electrical signals or  </a:t>
            </a: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inhibition </a:t>
            </a:r>
            <a:r>
              <a:rPr lang="en-GB" sz="2700" b="1" dirty="0">
                <a:solidFill>
                  <a:prstClr val="black"/>
                </a:solidFill>
                <a:latin typeface="Comic Sans MS"/>
                <a:cs typeface="Comic Sans MS"/>
              </a:rPr>
              <a:t>of </a:t>
            </a: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the </a:t>
            </a:r>
            <a:r>
              <a:rPr lang="en-GB" sz="2700" b="1" dirty="0" smtClean="0">
                <a:solidFill>
                  <a:prstClr val="black"/>
                </a:solidFill>
                <a:latin typeface="Comic Sans MS"/>
                <a:cs typeface="Comic Sans MS"/>
              </a:rPr>
              <a:t>post-synaptic</a:t>
            </a:r>
            <a:r>
              <a:rPr lang="en-GB" sz="2700" b="1" spc="-10" dirty="0" smtClean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neuron</a:t>
            </a:r>
            <a:endParaRPr lang="en-GB" sz="27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endParaRPr lang="en-US" dirty="0"/>
          </a:p>
        </p:txBody>
      </p:sp>
      <p:sp>
        <p:nvSpPr>
          <p:cNvPr id="4" name="object 8"/>
          <p:cNvSpPr/>
          <p:nvPr/>
        </p:nvSpPr>
        <p:spPr>
          <a:xfrm>
            <a:off x="8067675" y="1690688"/>
            <a:ext cx="3286125" cy="484950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87320735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24001" y="836675"/>
            <a:ext cx="4250055" cy="5977255"/>
          </a:xfrm>
          <a:custGeom>
            <a:avLst/>
            <a:gdLst/>
            <a:ahLst/>
            <a:cxnLst/>
            <a:rect l="l" t="t" r="r" b="b"/>
            <a:pathLst>
              <a:path w="4250055" h="5977255">
                <a:moveTo>
                  <a:pt x="0" y="5976874"/>
                </a:moveTo>
                <a:lnTo>
                  <a:pt x="4249801" y="5976874"/>
                </a:lnTo>
                <a:lnTo>
                  <a:pt x="4249801" y="0"/>
                </a:lnTo>
                <a:lnTo>
                  <a:pt x="0" y="0"/>
                </a:lnTo>
                <a:lnTo>
                  <a:pt x="0" y="5976874"/>
                </a:lnTo>
                <a:close/>
              </a:path>
            </a:pathLst>
          </a:custGeom>
          <a:ln w="12700">
            <a:noFill/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59558" y="799845"/>
            <a:ext cx="5214498" cy="4441856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469900" marR="5080" indent="-457200">
              <a:lnSpc>
                <a:spcPct val="90000"/>
              </a:lnSpc>
              <a:spcBef>
                <a:spcPts val="484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sz="3200" dirty="0">
                <a:solidFill>
                  <a:prstClr val="black"/>
                </a:solidFill>
                <a:latin typeface="Comic Sans MS"/>
                <a:cs typeface="Comic Sans MS"/>
              </a:rPr>
              <a:t>2- </a:t>
            </a:r>
            <a:r>
              <a:rPr sz="3200" spc="-5" dirty="0">
                <a:solidFill>
                  <a:prstClr val="black"/>
                </a:solidFill>
                <a:latin typeface="Comic Sans MS"/>
                <a:cs typeface="Comic Sans MS"/>
              </a:rPr>
              <a:t>The second  </a:t>
            </a:r>
            <a:r>
              <a:rPr sz="3200" dirty="0">
                <a:solidFill>
                  <a:prstClr val="black"/>
                </a:solidFill>
                <a:latin typeface="Comic Sans MS"/>
                <a:cs typeface="Comic Sans MS"/>
              </a:rPr>
              <a:t>pathway project</a:t>
            </a:r>
            <a:r>
              <a:rPr sz="3200" spc="-8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sz="3200" spc="-5" dirty="0">
                <a:solidFill>
                  <a:prstClr val="black"/>
                </a:solidFill>
                <a:latin typeface="Comic Sans MS"/>
                <a:cs typeface="Comic Sans MS"/>
              </a:rPr>
              <a:t>to  </a:t>
            </a:r>
            <a:r>
              <a:rPr sz="3200" dirty="0">
                <a:solidFill>
                  <a:prstClr val="black"/>
                </a:solidFill>
                <a:latin typeface="Comic Sans MS"/>
                <a:cs typeface="Comic Sans MS"/>
              </a:rPr>
              <a:t>the </a:t>
            </a:r>
            <a:r>
              <a:rPr sz="3200" spc="-5" dirty="0">
                <a:solidFill>
                  <a:prstClr val="black"/>
                </a:solidFill>
                <a:latin typeface="Comic Sans MS"/>
                <a:cs typeface="Comic Sans MS"/>
              </a:rPr>
              <a:t>mesolimbic  forebrain</a:t>
            </a:r>
            <a:endParaRPr sz="32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469900" marR="66040" indent="-457200">
              <a:lnSpc>
                <a:spcPct val="90000"/>
              </a:lnSpc>
              <a:spcBef>
                <a:spcPts val="77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sz="3200" spc="-5" dirty="0">
                <a:solidFill>
                  <a:prstClr val="black"/>
                </a:solidFill>
                <a:latin typeface="Comic Sans MS"/>
                <a:cs typeface="Comic Sans MS"/>
              </a:rPr>
              <a:t>It involved in  reward </a:t>
            </a:r>
            <a:r>
              <a:rPr sz="3200" dirty="0">
                <a:solidFill>
                  <a:prstClr val="black"/>
                </a:solidFill>
                <a:latin typeface="Comic Sans MS"/>
                <a:cs typeface="Comic Sans MS"/>
              </a:rPr>
              <a:t>and  </a:t>
            </a:r>
            <a:r>
              <a:rPr sz="3200" spc="-5" dirty="0">
                <a:solidFill>
                  <a:prstClr val="black"/>
                </a:solidFill>
                <a:latin typeface="Comic Sans MS"/>
                <a:cs typeface="Comic Sans MS"/>
              </a:rPr>
              <a:t>emotional behavior  </a:t>
            </a:r>
            <a:r>
              <a:rPr sz="3200" dirty="0">
                <a:solidFill>
                  <a:prstClr val="black"/>
                </a:solidFill>
                <a:latin typeface="Comic Sans MS"/>
                <a:cs typeface="Comic Sans MS"/>
              </a:rPr>
              <a:t>and</a:t>
            </a:r>
            <a:r>
              <a:rPr sz="3200" spc="-2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sz="3200" spc="-5" dirty="0">
                <a:solidFill>
                  <a:prstClr val="black"/>
                </a:solidFill>
                <a:latin typeface="Comic Sans MS"/>
                <a:cs typeface="Comic Sans MS"/>
              </a:rPr>
              <a:t>addiction</a:t>
            </a:r>
            <a:endParaRPr sz="32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469900" marR="915669" indent="-457200">
              <a:lnSpc>
                <a:spcPct val="90000"/>
              </a:lnSpc>
              <a:spcBef>
                <a:spcPts val="66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sz="2400" i="1" dirty="0">
                <a:solidFill>
                  <a:srgbClr val="FF0000"/>
                </a:solidFill>
                <a:latin typeface="Comic Sans MS"/>
                <a:cs typeface="Comic Sans MS"/>
              </a:rPr>
              <a:t>Dysfunction </a:t>
            </a:r>
            <a:r>
              <a:rPr sz="2400" i="1" spc="-5" dirty="0">
                <a:solidFill>
                  <a:srgbClr val="FF0000"/>
                </a:solidFill>
                <a:latin typeface="Comic Sans MS"/>
                <a:cs typeface="Comic Sans MS"/>
              </a:rPr>
              <a:t>is  </a:t>
            </a:r>
            <a:r>
              <a:rPr sz="2400" i="1" spc="-5" dirty="0" smtClean="0">
                <a:solidFill>
                  <a:srgbClr val="FF0000"/>
                </a:solidFill>
                <a:latin typeface="Comic Sans MS"/>
                <a:cs typeface="Comic Sans MS"/>
              </a:rPr>
              <a:t>connected </a:t>
            </a:r>
            <a:r>
              <a:rPr sz="2400" i="1" spc="-5" dirty="0">
                <a:solidFill>
                  <a:srgbClr val="FF0000"/>
                </a:solidFill>
                <a:latin typeface="Comic Sans MS"/>
                <a:cs typeface="Comic Sans MS"/>
              </a:rPr>
              <a:t>to  hallucinations</a:t>
            </a:r>
            <a:r>
              <a:rPr sz="2400" i="1" spc="-75" dirty="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sz="2400" i="1" dirty="0">
                <a:solidFill>
                  <a:srgbClr val="FF0000"/>
                </a:solidFill>
                <a:latin typeface="Comic Sans MS"/>
                <a:cs typeface="Comic Sans MS"/>
              </a:rPr>
              <a:t>and  </a:t>
            </a:r>
            <a:r>
              <a:rPr sz="2400" i="1" spc="-5" dirty="0">
                <a:solidFill>
                  <a:srgbClr val="FF0000"/>
                </a:solidFill>
                <a:latin typeface="Comic Sans MS"/>
                <a:cs typeface="Comic Sans MS"/>
              </a:rPr>
              <a:t>schizophrenia</a:t>
            </a:r>
            <a:endParaRPr sz="24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12700">
              <a:spcBef>
                <a:spcPts val="315"/>
              </a:spcBef>
              <a:buClr>
                <a:srgbClr val="FF0000"/>
              </a:buClr>
            </a:pPr>
            <a:endParaRPr sz="32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019801" y="765238"/>
            <a:ext cx="4648199" cy="609275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796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1578" y="274701"/>
            <a:ext cx="10625688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wrap="square" lIns="0" tIns="274320" rIns="0" bIns="0" rtlCol="0">
            <a:spAutoFit/>
          </a:bodyPr>
          <a:lstStyle/>
          <a:p>
            <a:pPr marL="584200" algn="ctr">
              <a:spcBef>
                <a:spcPts val="2160"/>
              </a:spcBef>
            </a:pP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The Dopaminergic </a:t>
            </a:r>
            <a:r>
              <a:rPr spc="-5" dirty="0">
                <a:latin typeface="Arial" panose="020B0604020202020204" pitchFamily="34" charset="0"/>
                <a:cs typeface="Arial" panose="020B0604020202020204" pitchFamily="34" charset="0"/>
              </a:rPr>
              <a:t>System 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cont</a:t>
            </a:r>
            <a:r>
              <a:rPr spc="-4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3" name="object 3"/>
          <p:cNvSpPr/>
          <p:nvPr/>
        </p:nvSpPr>
        <p:spPr>
          <a:xfrm>
            <a:off x="395786" y="2274951"/>
            <a:ext cx="5700532" cy="2985770"/>
          </a:xfrm>
          <a:custGeom>
            <a:avLst/>
            <a:gdLst/>
            <a:ahLst/>
            <a:cxnLst/>
            <a:rect l="l" t="t" r="r" b="b"/>
            <a:pathLst>
              <a:path w="4177029" h="2985770">
                <a:moveTo>
                  <a:pt x="0" y="2985389"/>
                </a:moveTo>
                <a:lnTo>
                  <a:pt x="4176649" y="2985389"/>
                </a:lnTo>
                <a:lnTo>
                  <a:pt x="4176649" y="0"/>
                </a:lnTo>
                <a:lnTo>
                  <a:pt x="0" y="0"/>
                </a:lnTo>
                <a:lnTo>
                  <a:pt x="0" y="2985389"/>
                </a:lnTo>
                <a:close/>
              </a:path>
            </a:pathLst>
          </a:custGeom>
          <a:ln w="9525">
            <a:noFill/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" name="object 4"/>
          <p:cNvSpPr/>
          <p:nvPr/>
        </p:nvSpPr>
        <p:spPr>
          <a:xfrm>
            <a:off x="1850136" y="4797552"/>
            <a:ext cx="417576" cy="56997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51578" y="2294586"/>
            <a:ext cx="5988948" cy="296812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603885">
              <a:lnSpc>
                <a:spcPct val="99900"/>
              </a:lnSpc>
              <a:spcBef>
                <a:spcPts val="105"/>
              </a:spcBef>
            </a:pPr>
            <a:r>
              <a:rPr sz="2400" spc="-5" dirty="0">
                <a:solidFill>
                  <a:prstClr val="black"/>
                </a:solidFill>
                <a:latin typeface="Arial"/>
                <a:cs typeface="Arial"/>
              </a:rPr>
              <a:t>3- </a:t>
            </a:r>
            <a:r>
              <a:rPr sz="2400" dirty="0">
                <a:solidFill>
                  <a:prstClr val="black"/>
                </a:solidFill>
                <a:latin typeface="Comic Sans MS"/>
                <a:cs typeface="Comic Sans MS"/>
              </a:rPr>
              <a:t>The </a:t>
            </a:r>
            <a:r>
              <a:rPr sz="2400" spc="-5" dirty="0">
                <a:solidFill>
                  <a:prstClr val="black"/>
                </a:solidFill>
                <a:latin typeface="Comic Sans MS"/>
                <a:cs typeface="Comic Sans MS"/>
              </a:rPr>
              <a:t>third</a:t>
            </a:r>
            <a:r>
              <a:rPr sz="2400" spc="-7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sz="2400" spc="-5" dirty="0">
                <a:solidFill>
                  <a:prstClr val="black"/>
                </a:solidFill>
                <a:latin typeface="Comic Sans MS"/>
                <a:cs typeface="Comic Sans MS"/>
              </a:rPr>
              <a:t>pathway,  known </a:t>
            </a:r>
            <a:r>
              <a:rPr sz="2400" dirty="0">
                <a:solidFill>
                  <a:prstClr val="black"/>
                </a:solidFill>
                <a:latin typeface="Comic Sans MS"/>
                <a:cs typeface="Comic Sans MS"/>
              </a:rPr>
              <a:t>as </a:t>
            </a:r>
            <a:r>
              <a:rPr sz="2400" spc="-5" dirty="0">
                <a:solidFill>
                  <a:prstClr val="black"/>
                </a:solidFill>
                <a:latin typeface="Comic Sans MS"/>
                <a:cs typeface="Comic Sans MS"/>
              </a:rPr>
              <a:t>the tubero-  infundibular system  It is </a:t>
            </a:r>
            <a:r>
              <a:rPr sz="2400" dirty="0">
                <a:solidFill>
                  <a:prstClr val="black"/>
                </a:solidFill>
                <a:latin typeface="Comic Sans MS"/>
                <a:cs typeface="Comic Sans MS"/>
              </a:rPr>
              <a:t>concerned</a:t>
            </a:r>
            <a:r>
              <a:rPr sz="2400" spc="-6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sz="2400" spc="-5" dirty="0">
                <a:solidFill>
                  <a:prstClr val="black"/>
                </a:solidFill>
                <a:latin typeface="Comic Sans MS"/>
                <a:cs typeface="Comic Sans MS"/>
              </a:rPr>
              <a:t>with:</a:t>
            </a:r>
            <a:endParaRPr sz="24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1270000" lvl="2" indent="-342900">
              <a:buFont typeface="Wingdings"/>
              <a:buChar char=""/>
              <a:tabLst>
                <a:tab pos="354965" algn="l"/>
                <a:tab pos="355600" algn="l"/>
              </a:tabLst>
            </a:pPr>
            <a:r>
              <a:rPr sz="2400" spc="-5" dirty="0">
                <a:solidFill>
                  <a:prstClr val="black"/>
                </a:solidFill>
                <a:latin typeface="Comic Sans MS"/>
                <a:cs typeface="Comic Sans MS"/>
              </a:rPr>
              <a:t>Regulation </a:t>
            </a:r>
            <a:r>
              <a:rPr sz="2400" dirty="0">
                <a:solidFill>
                  <a:prstClr val="black"/>
                </a:solidFill>
                <a:latin typeface="Comic Sans MS"/>
                <a:cs typeface="Comic Sans MS"/>
              </a:rPr>
              <a:t>of</a:t>
            </a:r>
            <a:r>
              <a:rPr sz="2400" spc="-6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z="2400" dirty="0" smtClean="0">
                <a:solidFill>
                  <a:prstClr val="black"/>
                </a:solidFill>
                <a:latin typeface="Comic Sans MS"/>
                <a:cs typeface="Comic Sans MS"/>
              </a:rPr>
              <a:t>secretion of prolactin from the anterior pituitary gland</a:t>
            </a:r>
            <a:endParaRPr sz="24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1270000" marR="731520" lvl="2" indent="-342900">
              <a:buFont typeface="Wingdings"/>
              <a:buChar char=""/>
              <a:tabLst>
                <a:tab pos="354965" algn="l"/>
                <a:tab pos="355600" algn="l"/>
              </a:tabLst>
            </a:pPr>
            <a:r>
              <a:rPr sz="2400" dirty="0">
                <a:solidFill>
                  <a:prstClr val="black"/>
                </a:solidFill>
                <a:latin typeface="Comic Sans MS"/>
                <a:cs typeface="Comic Sans MS"/>
              </a:rPr>
              <a:t>Maternal</a:t>
            </a:r>
            <a:r>
              <a:rPr sz="2400" spc="-11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sz="2400" dirty="0">
                <a:solidFill>
                  <a:prstClr val="black"/>
                </a:solidFill>
                <a:latin typeface="Comic Sans MS"/>
                <a:cs typeface="Comic Sans MS"/>
              </a:rPr>
              <a:t>behavior  </a:t>
            </a:r>
            <a:r>
              <a:rPr sz="2400" spc="-5" dirty="0">
                <a:solidFill>
                  <a:prstClr val="black"/>
                </a:solidFill>
                <a:latin typeface="Comic Sans MS"/>
                <a:cs typeface="Comic Sans MS"/>
              </a:rPr>
              <a:t>(nurturing)</a:t>
            </a:r>
            <a:endParaRPr sz="2400" dirty="0">
              <a:solidFill>
                <a:prstClr val="black"/>
              </a:solidFill>
              <a:latin typeface="Comic Sans MS"/>
              <a:cs typeface="Comic Sans MS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240526" y="1557400"/>
            <a:ext cx="3887724" cy="43195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518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908285" y="6414922"/>
            <a:ext cx="223520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400" spc="-5" dirty="0">
                <a:solidFill>
                  <a:prstClr val="black"/>
                </a:solidFill>
                <a:latin typeface="Arial"/>
                <a:cs typeface="Arial"/>
              </a:rPr>
              <a:t>31</a:t>
            </a:r>
            <a:endParaRPr sz="14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201004" y="1371663"/>
            <a:ext cx="8388350" cy="50967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" name="object 4"/>
          <p:cNvSpPr/>
          <p:nvPr/>
        </p:nvSpPr>
        <p:spPr>
          <a:xfrm>
            <a:off x="2766060" y="533400"/>
            <a:ext cx="6187440" cy="78943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" name="object 5"/>
          <p:cNvSpPr/>
          <p:nvPr/>
        </p:nvSpPr>
        <p:spPr>
          <a:xfrm>
            <a:off x="8484107" y="533400"/>
            <a:ext cx="623316" cy="78943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01003" y="616711"/>
            <a:ext cx="8930802" cy="4521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2800" b="1" i="0" spc="-5" dirty="0"/>
              <a:t>Dopaminergic</a:t>
            </a:r>
            <a:r>
              <a:rPr sz="2800" b="1" i="0" spc="45" dirty="0"/>
              <a:t> </a:t>
            </a:r>
            <a:r>
              <a:rPr sz="2800" b="1" i="0" spc="-10" dirty="0"/>
              <a:t>Pathways/Functions</a:t>
            </a:r>
            <a:endParaRPr sz="2800" dirty="0"/>
          </a:p>
        </p:txBody>
      </p:sp>
    </p:spTree>
    <p:extLst>
      <p:ext uri="{BB962C8B-B14F-4D97-AF65-F5344CB8AC3E}">
        <p14:creationId xmlns:p14="http://schemas.microsoft.com/office/powerpoint/2010/main" val="4066121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Dopaminergic</a:t>
            </a:r>
            <a:r>
              <a:rPr kumimoji="0" lang="en-US" sz="3600" b="1" i="0" u="none" strike="noStrike" kern="0" cap="none" spc="2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0" cap="none" spc="-5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Neurons</a:t>
            </a:r>
            <a:r>
              <a:rPr lang="en-US" sz="3600" b="1" kern="0" spc="-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0" cap="none" spc="-5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Disorders</a:t>
            </a:r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object 6"/>
          <p:cNvSpPr txBox="1"/>
          <p:nvPr/>
        </p:nvSpPr>
        <p:spPr>
          <a:xfrm>
            <a:off x="1222043" y="2298319"/>
            <a:ext cx="5294580" cy="341439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69900" indent="-457200">
              <a:spcBef>
                <a:spcPts val="105"/>
              </a:spcBef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sz="3200" b="1" spc="-5" dirty="0">
                <a:solidFill>
                  <a:prstClr val="black"/>
                </a:solidFill>
                <a:latin typeface="Comic Sans MS"/>
                <a:cs typeface="Comic Sans MS"/>
              </a:rPr>
              <a:t>Schezophrenia.</a:t>
            </a:r>
            <a:endParaRPr sz="32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469900" indent="-457200">
              <a:spcBef>
                <a:spcPts val="3840"/>
              </a:spcBef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sz="3200" b="1" spc="-5" dirty="0">
                <a:solidFill>
                  <a:prstClr val="black"/>
                </a:solidFill>
                <a:latin typeface="Comic Sans MS"/>
                <a:cs typeface="Comic Sans MS"/>
              </a:rPr>
              <a:t>Parkinson’s</a:t>
            </a:r>
            <a:r>
              <a:rPr sz="3200" b="1" spc="-5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sz="3200" b="1" dirty="0">
                <a:solidFill>
                  <a:prstClr val="black"/>
                </a:solidFill>
                <a:latin typeface="Comic Sans MS"/>
                <a:cs typeface="Comic Sans MS"/>
              </a:rPr>
              <a:t>Disease</a:t>
            </a:r>
            <a:r>
              <a:rPr sz="3200" b="1" dirty="0" smtClean="0">
                <a:solidFill>
                  <a:prstClr val="black"/>
                </a:solidFill>
                <a:latin typeface="Comic Sans MS"/>
                <a:cs typeface="Comic Sans MS"/>
              </a:rPr>
              <a:t>.</a:t>
            </a:r>
            <a:endParaRPr lang="en-US" sz="3200" b="1" dirty="0" smtClean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12700" lvl="0" algn="ctr">
              <a:spcBef>
                <a:spcPts val="105"/>
              </a:spcBef>
            </a:pPr>
            <a:endParaRPr lang="en-GB" sz="2000" i="1" dirty="0" smtClean="0">
              <a:solidFill>
                <a:srgbClr val="FF0000"/>
              </a:solidFill>
              <a:latin typeface="Comic Sans MS"/>
              <a:cs typeface="Comic Sans MS"/>
            </a:endParaRPr>
          </a:p>
          <a:p>
            <a:pPr marL="12700" lvl="0">
              <a:spcBef>
                <a:spcPts val="105"/>
              </a:spcBef>
            </a:pPr>
            <a:r>
              <a:rPr lang="en-GB" sz="2000" i="1" dirty="0" smtClean="0">
                <a:solidFill>
                  <a:srgbClr val="FF0000"/>
                </a:solidFill>
                <a:latin typeface="Comic Sans MS"/>
                <a:cs typeface="Comic Sans MS"/>
              </a:rPr>
              <a:t>Cocaine </a:t>
            </a:r>
            <a:r>
              <a:rPr lang="en-GB" sz="2000" i="1" spc="-5" dirty="0">
                <a:solidFill>
                  <a:srgbClr val="FF0000"/>
                </a:solidFill>
                <a:latin typeface="Comic Sans MS"/>
                <a:cs typeface="Comic Sans MS"/>
              </a:rPr>
              <a:t>elevate </a:t>
            </a:r>
            <a:r>
              <a:rPr lang="en-GB" sz="2000" i="1" dirty="0">
                <a:solidFill>
                  <a:srgbClr val="FF0000"/>
                </a:solidFill>
                <a:latin typeface="Comic Sans MS"/>
                <a:cs typeface="Comic Sans MS"/>
              </a:rPr>
              <a:t>activity</a:t>
            </a:r>
            <a:r>
              <a:rPr lang="en-GB" sz="2000" i="1" spc="-65" dirty="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lang="en-GB" sz="2000" i="1" spc="-5" dirty="0" smtClean="0">
                <a:solidFill>
                  <a:srgbClr val="FF0000"/>
                </a:solidFill>
                <a:latin typeface="Comic Sans MS"/>
                <a:cs typeface="Comic Sans MS"/>
              </a:rPr>
              <a:t>at dopaminergic </a:t>
            </a:r>
            <a:r>
              <a:rPr lang="en-GB" sz="2000" i="1" spc="-5" dirty="0">
                <a:solidFill>
                  <a:srgbClr val="FF0000"/>
                </a:solidFill>
                <a:latin typeface="Comic Sans MS"/>
                <a:cs typeface="Comic Sans MS"/>
              </a:rPr>
              <a:t>synapses</a:t>
            </a:r>
            <a:endParaRPr lang="en-GB" sz="20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12700">
              <a:spcBef>
                <a:spcPts val="3840"/>
              </a:spcBef>
            </a:pPr>
            <a:endParaRPr sz="3200" dirty="0">
              <a:solidFill>
                <a:prstClr val="black"/>
              </a:solidFill>
              <a:latin typeface="Comic Sans MS"/>
              <a:cs typeface="Comic Sans MS"/>
            </a:endParaRPr>
          </a:p>
        </p:txBody>
      </p:sp>
      <p:sp>
        <p:nvSpPr>
          <p:cNvPr id="5" name="object 11"/>
          <p:cNvSpPr/>
          <p:nvPr/>
        </p:nvSpPr>
        <p:spPr>
          <a:xfrm>
            <a:off x="7039739" y="2497541"/>
            <a:ext cx="2609228" cy="243664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69903879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US" b="1" kern="0" spc="-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Serotonin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78155" marR="5080" lvl="0" indent="-342900">
              <a:lnSpc>
                <a:spcPct val="100000"/>
              </a:lnSpc>
              <a:spcBef>
                <a:spcPts val="10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477520" algn="l"/>
                <a:tab pos="478155" algn="l"/>
              </a:tabLst>
            </a:pPr>
            <a:r>
              <a:rPr lang="en-GB" sz="2000" kern="0" spc="-5" dirty="0">
                <a:solidFill>
                  <a:prstClr val="black"/>
                </a:solidFill>
                <a:latin typeface="Comic Sans MS"/>
              </a:rPr>
              <a:t>Serotonin is synthesized from the </a:t>
            </a:r>
            <a:r>
              <a:rPr lang="en-GB" sz="2000" kern="0" dirty="0">
                <a:solidFill>
                  <a:prstClr val="black"/>
                </a:solidFill>
                <a:latin typeface="Comic Sans MS"/>
              </a:rPr>
              <a:t>amino </a:t>
            </a:r>
            <a:r>
              <a:rPr lang="en-GB" sz="2000" kern="0" spc="-5" dirty="0">
                <a:solidFill>
                  <a:prstClr val="black"/>
                </a:solidFill>
                <a:latin typeface="Comic Sans MS"/>
              </a:rPr>
              <a:t>acid tryptophan, which is  abundant in</a:t>
            </a:r>
            <a:r>
              <a:rPr lang="en-GB" sz="2000" kern="0" spc="5" dirty="0">
                <a:solidFill>
                  <a:prstClr val="black"/>
                </a:solidFill>
                <a:latin typeface="Comic Sans MS"/>
              </a:rPr>
              <a:t> </a:t>
            </a:r>
            <a:r>
              <a:rPr lang="en-GB" sz="2000" kern="0" spc="-5" dirty="0">
                <a:solidFill>
                  <a:prstClr val="black"/>
                </a:solidFill>
                <a:latin typeface="Comic Sans MS"/>
              </a:rPr>
              <a:t>meat</a:t>
            </a:r>
          </a:p>
          <a:p>
            <a:pPr marL="554355" lvl="0" indent="-419100">
              <a:lnSpc>
                <a:spcPct val="100000"/>
              </a:lnSpc>
              <a:spcBef>
                <a:spcPts val="47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554355" algn="l"/>
                <a:tab pos="554990" algn="l"/>
              </a:tabLst>
            </a:pPr>
            <a:r>
              <a:rPr lang="en-GB" sz="2000" kern="0" spc="-5" dirty="0">
                <a:solidFill>
                  <a:prstClr val="black"/>
                </a:solidFill>
                <a:latin typeface="Comic Sans MS"/>
              </a:rPr>
              <a:t>Our bodies cannot </a:t>
            </a:r>
            <a:r>
              <a:rPr lang="en-GB" sz="2000" kern="0" dirty="0">
                <a:solidFill>
                  <a:prstClr val="black"/>
                </a:solidFill>
                <a:latin typeface="Comic Sans MS"/>
              </a:rPr>
              <a:t>make </a:t>
            </a:r>
            <a:r>
              <a:rPr lang="en-GB" sz="2000" kern="0" spc="-5" dirty="0">
                <a:solidFill>
                  <a:prstClr val="black"/>
                </a:solidFill>
                <a:latin typeface="Comic Sans MS"/>
              </a:rPr>
              <a:t>tryptophan (must </a:t>
            </a:r>
            <a:r>
              <a:rPr lang="en-GB" sz="2000" kern="0" dirty="0">
                <a:solidFill>
                  <a:prstClr val="black"/>
                </a:solidFill>
                <a:latin typeface="Comic Sans MS"/>
              </a:rPr>
              <a:t>get </a:t>
            </a:r>
            <a:r>
              <a:rPr lang="en-GB" sz="2000" kern="0" spc="-5" dirty="0">
                <a:solidFill>
                  <a:prstClr val="black"/>
                </a:solidFill>
                <a:latin typeface="Comic Sans MS"/>
              </a:rPr>
              <a:t>from</a:t>
            </a:r>
            <a:r>
              <a:rPr lang="en-GB" sz="2000" kern="0" spc="-55" dirty="0">
                <a:solidFill>
                  <a:prstClr val="black"/>
                </a:solidFill>
                <a:latin typeface="Comic Sans MS"/>
              </a:rPr>
              <a:t> </a:t>
            </a:r>
            <a:r>
              <a:rPr lang="en-GB" sz="2000" kern="0" spc="-5" dirty="0">
                <a:solidFill>
                  <a:prstClr val="black"/>
                </a:solidFill>
                <a:latin typeface="Comic Sans MS"/>
              </a:rPr>
              <a:t>diet)</a:t>
            </a:r>
          </a:p>
          <a:p>
            <a:pPr marL="478155" lvl="0" indent="-342900">
              <a:lnSpc>
                <a:spcPct val="100000"/>
              </a:lnSpc>
              <a:spcBef>
                <a:spcPts val="484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477520" algn="l"/>
                <a:tab pos="478155" algn="l"/>
              </a:tabLst>
            </a:pPr>
            <a:r>
              <a:rPr lang="en-GB" sz="2000" kern="0" spc="-5" dirty="0">
                <a:solidFill>
                  <a:prstClr val="black"/>
                </a:solidFill>
                <a:latin typeface="Comic Sans MS"/>
              </a:rPr>
              <a:t>Tryptophan deprivation </a:t>
            </a:r>
            <a:r>
              <a:rPr lang="en-GB" sz="2000" kern="0" dirty="0">
                <a:solidFill>
                  <a:prstClr val="black"/>
                </a:solidFill>
                <a:latin typeface="Comic Sans MS"/>
              </a:rPr>
              <a:t>alters </a:t>
            </a:r>
            <a:r>
              <a:rPr lang="en-GB" sz="2000" kern="0" spc="-5" dirty="0">
                <a:solidFill>
                  <a:prstClr val="black"/>
                </a:solidFill>
                <a:latin typeface="Comic Sans MS"/>
              </a:rPr>
              <a:t>brain </a:t>
            </a:r>
            <a:r>
              <a:rPr lang="en-GB" sz="2000" kern="0" dirty="0">
                <a:solidFill>
                  <a:prstClr val="black"/>
                </a:solidFill>
                <a:latin typeface="Comic Sans MS"/>
              </a:rPr>
              <a:t>chemistry </a:t>
            </a:r>
            <a:r>
              <a:rPr lang="en-GB" sz="2000" kern="0" spc="-5" dirty="0">
                <a:solidFill>
                  <a:prstClr val="black"/>
                </a:solidFill>
                <a:latin typeface="Comic Sans MS"/>
              </a:rPr>
              <a:t>and</a:t>
            </a:r>
            <a:r>
              <a:rPr lang="en-GB" sz="2000" kern="0" spc="-10" dirty="0">
                <a:solidFill>
                  <a:prstClr val="black"/>
                </a:solidFill>
                <a:latin typeface="Comic Sans MS"/>
              </a:rPr>
              <a:t> </a:t>
            </a:r>
            <a:r>
              <a:rPr lang="en-GB" sz="2000" kern="0" dirty="0">
                <a:solidFill>
                  <a:prstClr val="black"/>
                </a:solidFill>
                <a:latin typeface="Comic Sans MS"/>
              </a:rPr>
              <a:t>mood</a:t>
            </a:r>
          </a:p>
          <a:p>
            <a:pPr marL="478155" lvl="0" indent="-342900">
              <a:lnSpc>
                <a:spcPct val="100000"/>
              </a:lnSpc>
              <a:spcBef>
                <a:spcPts val="48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477520" algn="l"/>
                <a:tab pos="478155" algn="l"/>
              </a:tabLst>
            </a:pPr>
            <a:r>
              <a:rPr lang="en-GB" sz="2000" kern="0" spc="-5" dirty="0">
                <a:solidFill>
                  <a:prstClr val="black"/>
                </a:solidFill>
                <a:latin typeface="Comic Sans MS"/>
              </a:rPr>
              <a:t>There is </a:t>
            </a:r>
            <a:r>
              <a:rPr lang="en-GB" sz="2000" kern="0" dirty="0">
                <a:solidFill>
                  <a:prstClr val="black"/>
                </a:solidFill>
                <a:latin typeface="Comic Sans MS"/>
              </a:rPr>
              <a:t>only a </a:t>
            </a:r>
            <a:r>
              <a:rPr lang="en-GB" sz="2000" kern="0" spc="-5" dirty="0">
                <a:solidFill>
                  <a:prstClr val="black"/>
                </a:solidFill>
                <a:latin typeface="Comic Sans MS"/>
              </a:rPr>
              <a:t>few 100,000`s </a:t>
            </a:r>
            <a:r>
              <a:rPr lang="en-GB" sz="2000" kern="0" dirty="0">
                <a:solidFill>
                  <a:prstClr val="black"/>
                </a:solidFill>
                <a:latin typeface="Comic Sans MS"/>
              </a:rPr>
              <a:t>of 5-HT </a:t>
            </a:r>
            <a:r>
              <a:rPr lang="en-GB" sz="2000" kern="0" spc="-5" dirty="0">
                <a:solidFill>
                  <a:prstClr val="black"/>
                </a:solidFill>
                <a:latin typeface="Comic Sans MS"/>
              </a:rPr>
              <a:t>neurons in human</a:t>
            </a:r>
            <a:r>
              <a:rPr lang="en-GB" sz="2000" kern="0" spc="70" dirty="0">
                <a:solidFill>
                  <a:prstClr val="black"/>
                </a:solidFill>
                <a:latin typeface="Comic Sans MS"/>
              </a:rPr>
              <a:t> </a:t>
            </a:r>
            <a:r>
              <a:rPr lang="en-GB" sz="2000" kern="0" spc="-10" dirty="0">
                <a:solidFill>
                  <a:prstClr val="black"/>
                </a:solidFill>
                <a:latin typeface="Comic Sans MS"/>
              </a:rPr>
              <a:t>brain</a:t>
            </a:r>
          </a:p>
          <a:p>
            <a:pPr marL="478155" marR="118110" lvl="0" indent="-342900">
              <a:lnSpc>
                <a:spcPct val="100000"/>
              </a:lnSpc>
              <a:spcBef>
                <a:spcPts val="48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477520" algn="l"/>
                <a:tab pos="478155" algn="l"/>
              </a:tabLst>
            </a:pPr>
            <a:r>
              <a:rPr lang="en-GB" sz="2000" kern="0" spc="-5" dirty="0">
                <a:solidFill>
                  <a:prstClr val="black"/>
                </a:solidFill>
                <a:latin typeface="Comic Sans MS"/>
              </a:rPr>
              <a:t>There is </a:t>
            </a:r>
            <a:r>
              <a:rPr lang="en-GB" sz="2000" kern="0" dirty="0">
                <a:solidFill>
                  <a:prstClr val="black"/>
                </a:solidFill>
                <a:latin typeface="Comic Sans MS"/>
              </a:rPr>
              <a:t>7 </a:t>
            </a:r>
            <a:r>
              <a:rPr lang="en-GB" sz="2000" kern="0" spc="-5" dirty="0">
                <a:solidFill>
                  <a:prstClr val="black"/>
                </a:solidFill>
                <a:latin typeface="Comic Sans MS"/>
              </a:rPr>
              <a:t>classes serotonin receptors in different parts </a:t>
            </a:r>
            <a:r>
              <a:rPr lang="en-GB" sz="2000" kern="0" dirty="0">
                <a:solidFill>
                  <a:prstClr val="black"/>
                </a:solidFill>
                <a:latin typeface="Comic Sans MS"/>
              </a:rPr>
              <a:t>of CNS  </a:t>
            </a:r>
            <a:r>
              <a:rPr lang="en-GB" sz="2000" kern="0" spc="-5" dirty="0">
                <a:solidFill>
                  <a:prstClr val="black"/>
                </a:solidFill>
                <a:latin typeface="Comic Sans MS"/>
              </a:rPr>
              <a:t>(most are </a:t>
            </a:r>
            <a:r>
              <a:rPr lang="en-GB" sz="2000" kern="0" dirty="0">
                <a:solidFill>
                  <a:prstClr val="black"/>
                </a:solidFill>
                <a:latin typeface="Comic Sans MS"/>
              </a:rPr>
              <a:t>metabotropic, </a:t>
            </a:r>
            <a:r>
              <a:rPr lang="en-GB" sz="2000" kern="0" spc="-5" dirty="0">
                <a:solidFill>
                  <a:prstClr val="black"/>
                </a:solidFill>
                <a:latin typeface="Comic Sans MS"/>
              </a:rPr>
              <a:t>except</a:t>
            </a:r>
            <a:r>
              <a:rPr lang="en-GB" sz="2000" kern="0" spc="-35" dirty="0">
                <a:solidFill>
                  <a:prstClr val="black"/>
                </a:solidFill>
                <a:latin typeface="Comic Sans MS"/>
              </a:rPr>
              <a:t> </a:t>
            </a:r>
            <a:r>
              <a:rPr lang="en-GB" sz="2000" kern="0" dirty="0">
                <a:solidFill>
                  <a:prstClr val="black"/>
                </a:solidFill>
                <a:latin typeface="Comic Sans MS"/>
              </a:rPr>
              <a:t>5-HT3)</a:t>
            </a:r>
          </a:p>
          <a:p>
            <a:pPr marL="478155" marR="190500" lvl="0" indent="-342900">
              <a:lnSpc>
                <a:spcPct val="100000"/>
              </a:lnSpc>
              <a:spcBef>
                <a:spcPts val="48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477520" algn="l"/>
                <a:tab pos="478155" algn="l"/>
              </a:tabLst>
            </a:pPr>
            <a:r>
              <a:rPr lang="en-GB" sz="2000" kern="0" dirty="0">
                <a:solidFill>
                  <a:prstClr val="black"/>
                </a:solidFill>
                <a:latin typeface="Comic Sans MS"/>
              </a:rPr>
              <a:t>Mice </a:t>
            </a:r>
            <a:r>
              <a:rPr lang="en-GB" sz="2000" kern="0" spc="-5" dirty="0">
                <a:solidFill>
                  <a:prstClr val="black"/>
                </a:solidFill>
                <a:latin typeface="Comic Sans MS"/>
              </a:rPr>
              <a:t>in which the gene for </a:t>
            </a:r>
            <a:r>
              <a:rPr lang="en-GB" sz="2000" kern="0" dirty="0">
                <a:solidFill>
                  <a:prstClr val="black"/>
                </a:solidFill>
                <a:latin typeface="Comic Sans MS"/>
              </a:rPr>
              <a:t>5-HT2 C </a:t>
            </a:r>
            <a:r>
              <a:rPr lang="en-GB" sz="2000" kern="0" spc="-5" dirty="0">
                <a:solidFill>
                  <a:prstClr val="black"/>
                </a:solidFill>
                <a:latin typeface="Comic Sans MS"/>
              </a:rPr>
              <a:t>receptors has been </a:t>
            </a:r>
            <a:r>
              <a:rPr lang="en-GB" sz="2000" kern="0" dirty="0">
                <a:solidFill>
                  <a:prstClr val="black"/>
                </a:solidFill>
                <a:latin typeface="Comic Sans MS"/>
              </a:rPr>
              <a:t>knocked  out </a:t>
            </a:r>
            <a:r>
              <a:rPr lang="en-GB" sz="2000" kern="0" spc="-5" dirty="0">
                <a:solidFill>
                  <a:prstClr val="black"/>
                </a:solidFill>
                <a:latin typeface="Comic Sans MS"/>
              </a:rPr>
              <a:t>are</a:t>
            </a:r>
            <a:r>
              <a:rPr lang="en-GB" sz="2000" kern="0" spc="-25" dirty="0">
                <a:solidFill>
                  <a:prstClr val="black"/>
                </a:solidFill>
                <a:latin typeface="Comic Sans MS"/>
              </a:rPr>
              <a:t> </a:t>
            </a:r>
            <a:r>
              <a:rPr lang="en-GB" sz="2000" kern="0" dirty="0">
                <a:solidFill>
                  <a:prstClr val="black"/>
                </a:solidFill>
                <a:latin typeface="Comic Sans MS"/>
              </a:rPr>
              <a:t>obese</a:t>
            </a:r>
          </a:p>
          <a:p>
            <a:endParaRPr lang="en-US" dirty="0"/>
          </a:p>
        </p:txBody>
      </p:sp>
      <p:sp>
        <p:nvSpPr>
          <p:cNvPr id="4" name="object 49"/>
          <p:cNvSpPr/>
          <p:nvPr/>
        </p:nvSpPr>
        <p:spPr>
          <a:xfrm>
            <a:off x="468311" y="4797438"/>
            <a:ext cx="10327067" cy="206055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73931002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US" b="1" kern="0" spc="-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Serotonin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6094863" cy="4351338"/>
          </a:xfrm>
        </p:spPr>
        <p:txBody>
          <a:bodyPr/>
          <a:lstStyle/>
          <a:p>
            <a:pPr marL="355600" marR="427990" lvl="0" indent="-342900">
              <a:lnSpc>
                <a:spcPct val="100000"/>
              </a:lnSpc>
              <a:spcBef>
                <a:spcPts val="100"/>
              </a:spcBef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prstClr val="black"/>
                </a:solidFill>
                <a:latin typeface="Comic Sans MS"/>
                <a:cs typeface="Comic Sans MS"/>
              </a:rPr>
              <a:t>The serotonin </a:t>
            </a:r>
            <a:r>
              <a:rPr lang="en-US" sz="2400" spc="-5" dirty="0">
                <a:solidFill>
                  <a:prstClr val="black"/>
                </a:solidFill>
                <a:latin typeface="Comic Sans MS"/>
                <a:cs typeface="Comic Sans MS"/>
              </a:rPr>
              <a:t>pathways</a:t>
            </a:r>
            <a:r>
              <a:rPr lang="en-US" sz="2400" spc="-12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z="2400" spc="-5" dirty="0">
                <a:solidFill>
                  <a:prstClr val="black"/>
                </a:solidFill>
                <a:latin typeface="Comic Sans MS"/>
                <a:cs typeface="Comic Sans MS"/>
              </a:rPr>
              <a:t>in  the</a:t>
            </a:r>
            <a:r>
              <a:rPr lang="en-US" sz="2400" spc="-2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z="2400" spc="-5" dirty="0">
                <a:solidFill>
                  <a:prstClr val="black"/>
                </a:solidFill>
                <a:latin typeface="Comic Sans MS"/>
                <a:cs typeface="Comic Sans MS"/>
              </a:rPr>
              <a:t>brain</a:t>
            </a:r>
            <a:r>
              <a:rPr lang="en-US" sz="2400" b="1" spc="-5" dirty="0">
                <a:solidFill>
                  <a:prstClr val="black"/>
                </a:solidFill>
                <a:latin typeface="Comic Sans MS"/>
                <a:cs typeface="Comic Sans MS"/>
              </a:rPr>
              <a:t>:</a:t>
            </a:r>
            <a:endParaRPr lang="en-US" sz="24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marR="5080" lvl="0" indent="-342900">
              <a:lnSpc>
                <a:spcPct val="100000"/>
              </a:lnSpc>
              <a:spcBef>
                <a:spcPts val="0"/>
              </a:spcBef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prstClr val="black"/>
                </a:solidFill>
                <a:latin typeface="Comic Sans MS"/>
                <a:cs typeface="Comic Sans MS"/>
              </a:rPr>
              <a:t>The </a:t>
            </a:r>
            <a:r>
              <a:rPr lang="en-US" sz="2400" spc="-5" dirty="0">
                <a:solidFill>
                  <a:prstClr val="black"/>
                </a:solidFill>
                <a:latin typeface="Comic Sans MS"/>
                <a:cs typeface="Comic Sans MS"/>
              </a:rPr>
              <a:t>principal centers for  </a:t>
            </a:r>
            <a:r>
              <a:rPr lang="en-US" sz="2400" dirty="0">
                <a:solidFill>
                  <a:prstClr val="black"/>
                </a:solidFill>
                <a:latin typeface="Comic Sans MS"/>
                <a:cs typeface="Comic Sans MS"/>
              </a:rPr>
              <a:t>serotonergic </a:t>
            </a:r>
            <a:r>
              <a:rPr lang="en-US" sz="2400" spc="-5" dirty="0">
                <a:solidFill>
                  <a:prstClr val="black"/>
                </a:solidFill>
                <a:latin typeface="Comic Sans MS"/>
                <a:cs typeface="Comic Sans MS"/>
              </a:rPr>
              <a:t>neurons </a:t>
            </a:r>
            <a:r>
              <a:rPr lang="en-US" sz="2400" dirty="0">
                <a:solidFill>
                  <a:prstClr val="black"/>
                </a:solidFill>
                <a:latin typeface="Comic Sans MS"/>
                <a:cs typeface="Comic Sans MS"/>
              </a:rPr>
              <a:t>are</a:t>
            </a:r>
            <a:r>
              <a:rPr lang="en-US" sz="2400" spc="-114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z="2400" spc="-5" dirty="0">
                <a:solidFill>
                  <a:prstClr val="black"/>
                </a:solidFill>
                <a:latin typeface="Comic Sans MS"/>
                <a:cs typeface="Comic Sans MS"/>
              </a:rPr>
              <a:t>the  </a:t>
            </a:r>
            <a:r>
              <a:rPr lang="en-US" sz="2400" spc="-10" dirty="0">
                <a:solidFill>
                  <a:prstClr val="black"/>
                </a:solidFill>
                <a:latin typeface="Comic Sans MS"/>
                <a:cs typeface="Comic Sans MS"/>
              </a:rPr>
              <a:t>rostral and </a:t>
            </a:r>
            <a:r>
              <a:rPr lang="en-US" sz="2400" spc="-5" dirty="0">
                <a:solidFill>
                  <a:prstClr val="black"/>
                </a:solidFill>
                <a:latin typeface="Comic Sans MS"/>
                <a:cs typeface="Comic Sans MS"/>
              </a:rPr>
              <a:t>caudal raphe  nuclei</a:t>
            </a:r>
            <a:endParaRPr lang="en-US" sz="24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marR="427990" lvl="0" indent="-342900">
              <a:lnSpc>
                <a:spcPct val="100000"/>
              </a:lnSpc>
              <a:spcBef>
                <a:spcPts val="5"/>
              </a:spcBef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400" b="1" spc="-5" dirty="0">
                <a:solidFill>
                  <a:prstClr val="black"/>
                </a:solidFill>
                <a:latin typeface="Comic Sans MS"/>
                <a:cs typeface="Comic Sans MS"/>
              </a:rPr>
              <a:t>&gt;&gt;&gt;&gt; </a:t>
            </a:r>
            <a:r>
              <a:rPr lang="en-US" sz="2400" spc="-5" dirty="0">
                <a:solidFill>
                  <a:prstClr val="black"/>
                </a:solidFill>
                <a:latin typeface="Comic Sans MS"/>
                <a:cs typeface="Comic Sans MS"/>
              </a:rPr>
              <a:t>axons </a:t>
            </a:r>
            <a:r>
              <a:rPr lang="en-US" sz="2400" dirty="0">
                <a:solidFill>
                  <a:prstClr val="black"/>
                </a:solidFill>
                <a:latin typeface="Comic Sans MS"/>
                <a:cs typeface="Comic Sans MS"/>
              </a:rPr>
              <a:t>ascend </a:t>
            </a:r>
            <a:r>
              <a:rPr lang="en-US" sz="2400" spc="-5" dirty="0">
                <a:solidFill>
                  <a:prstClr val="black"/>
                </a:solidFill>
                <a:latin typeface="Comic Sans MS"/>
                <a:cs typeface="Comic Sans MS"/>
              </a:rPr>
              <a:t>to</a:t>
            </a:r>
            <a:r>
              <a:rPr lang="en-US" sz="2400" spc="-11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z="2400" spc="-5" dirty="0">
                <a:solidFill>
                  <a:prstClr val="black"/>
                </a:solidFill>
                <a:latin typeface="Comic Sans MS"/>
                <a:cs typeface="Comic Sans MS"/>
              </a:rPr>
              <a:t>the  cerebral </a:t>
            </a:r>
            <a:r>
              <a:rPr lang="en-US" sz="2400" dirty="0">
                <a:solidFill>
                  <a:prstClr val="black"/>
                </a:solidFill>
                <a:latin typeface="Comic Sans MS"/>
                <a:cs typeface="Comic Sans MS"/>
              </a:rPr>
              <a:t>cortex, limbic &amp;  </a:t>
            </a:r>
            <a:r>
              <a:rPr lang="en-US" sz="2400" spc="-5" dirty="0">
                <a:solidFill>
                  <a:prstClr val="black"/>
                </a:solidFill>
                <a:latin typeface="Comic Sans MS"/>
                <a:cs typeface="Comic Sans MS"/>
              </a:rPr>
              <a:t>basal ganglia </a:t>
            </a:r>
            <a:endParaRPr lang="en-US" sz="2400" spc="-5" dirty="0" smtClean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marR="427990" lvl="0" indent="-342900">
              <a:lnSpc>
                <a:spcPct val="100000"/>
              </a:lnSpc>
              <a:spcBef>
                <a:spcPts val="5"/>
              </a:spcBef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400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z="2400" spc="-5" dirty="0">
                <a:solidFill>
                  <a:prstClr val="black"/>
                </a:solidFill>
                <a:latin typeface="Comic Sans MS"/>
                <a:cs typeface="Comic Sans MS"/>
              </a:rPr>
              <a:t>Serotonergic nuclei in</a:t>
            </a:r>
            <a:r>
              <a:rPr lang="en-US" sz="2400" spc="-6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z="2400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the Brain </a:t>
            </a:r>
            <a:r>
              <a:rPr lang="en-US" sz="2400" spc="-5" dirty="0">
                <a:solidFill>
                  <a:prstClr val="black"/>
                </a:solidFill>
                <a:latin typeface="Comic Sans MS"/>
                <a:cs typeface="Comic Sans MS"/>
              </a:rPr>
              <a:t>stem </a:t>
            </a:r>
            <a:r>
              <a:rPr lang="en-US" sz="2400" b="1" spc="-5" dirty="0">
                <a:solidFill>
                  <a:prstClr val="black"/>
                </a:solidFill>
                <a:latin typeface="Comic Sans MS"/>
                <a:cs typeface="Comic Sans MS"/>
              </a:rPr>
              <a:t>&gt;&gt;&gt;&gt;</a:t>
            </a:r>
            <a:r>
              <a:rPr lang="en-US" sz="2400" b="1" spc="-42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z="2400" spc="-5" dirty="0">
                <a:solidFill>
                  <a:prstClr val="black"/>
                </a:solidFill>
                <a:latin typeface="Comic Sans MS"/>
                <a:cs typeface="Comic Sans MS"/>
              </a:rPr>
              <a:t>descending  axons (terminate in the  </a:t>
            </a:r>
            <a:r>
              <a:rPr lang="en-US" sz="2400" dirty="0">
                <a:solidFill>
                  <a:prstClr val="black"/>
                </a:solidFill>
                <a:latin typeface="Comic Sans MS"/>
                <a:cs typeface="Comic Sans MS"/>
              </a:rPr>
              <a:t>medulla&amp;	spinal</a:t>
            </a:r>
            <a:r>
              <a:rPr lang="en-US" sz="2400" spc="-1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z="2400" dirty="0">
                <a:solidFill>
                  <a:prstClr val="black"/>
                </a:solidFill>
                <a:latin typeface="Comic Sans MS"/>
                <a:cs typeface="Comic Sans MS"/>
              </a:rPr>
              <a:t>cord</a:t>
            </a:r>
          </a:p>
          <a:p>
            <a:endParaRPr lang="en-US" dirty="0"/>
          </a:p>
        </p:txBody>
      </p:sp>
      <p:sp>
        <p:nvSpPr>
          <p:cNvPr id="4" name="object 9"/>
          <p:cNvSpPr/>
          <p:nvPr/>
        </p:nvSpPr>
        <p:spPr>
          <a:xfrm>
            <a:off x="7074658" y="1673225"/>
            <a:ext cx="4457699" cy="51847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536854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kumimoji="0" lang="en-US" sz="3600" b="1" i="0" u="none" strike="noStrike" kern="0" cap="none" spc="-5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Serotonin (5-HT) Functions &amp;</a:t>
            </a:r>
            <a:r>
              <a:rPr kumimoji="0" lang="en-US" sz="3600" b="1" i="0" u="none" strike="noStrike" kern="0" cap="none" spc="25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600" b="1" i="0" u="none" strike="noStrike" kern="0" cap="none" spc="-5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Disorders</a:t>
            </a:r>
            <a:endParaRPr lang="en-US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2700" lvl="0" indent="0">
              <a:lnSpc>
                <a:spcPct val="100000"/>
              </a:lnSpc>
              <a:spcBef>
                <a:spcPts val="770"/>
              </a:spcBef>
              <a:buNone/>
            </a:pPr>
            <a:r>
              <a:rPr lang="en-US" b="1" spc="-5" dirty="0">
                <a:solidFill>
                  <a:srgbClr val="FF0000"/>
                </a:solidFill>
                <a:latin typeface="Comic Sans MS"/>
                <a:cs typeface="Comic Sans MS"/>
              </a:rPr>
              <a:t>Functions:</a:t>
            </a:r>
            <a:endParaRPr lang="en-US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469900" lvl="1" indent="0">
              <a:lnSpc>
                <a:spcPct val="100000"/>
              </a:lnSpc>
              <a:spcBef>
                <a:spcPts val="675"/>
              </a:spcBef>
              <a:buFont typeface="Wingdings"/>
              <a:buChar char=""/>
              <a:tabLst>
                <a:tab pos="469900" algn="l"/>
                <a:tab pos="470534" algn="l"/>
              </a:tabLst>
            </a:pPr>
            <a:r>
              <a:rPr lang="en-US" b="1" spc="-10" dirty="0">
                <a:solidFill>
                  <a:prstClr val="black"/>
                </a:solidFill>
                <a:latin typeface="Comic Sans MS"/>
                <a:cs typeface="Comic Sans MS"/>
              </a:rPr>
              <a:t>I</a:t>
            </a:r>
            <a:r>
              <a:rPr lang="en-US" b="1" spc="-10" dirty="0" smtClean="0">
                <a:solidFill>
                  <a:prstClr val="black"/>
                </a:solidFill>
                <a:latin typeface="Comic Sans MS"/>
                <a:cs typeface="Comic Sans MS"/>
              </a:rPr>
              <a:t>mproved</a:t>
            </a:r>
            <a:r>
              <a:rPr lang="en-US" b="1" spc="20" dirty="0" smtClean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b="1" spc="-5" dirty="0">
                <a:solidFill>
                  <a:prstClr val="black"/>
                </a:solidFill>
                <a:latin typeface="Comic Sans MS"/>
                <a:cs typeface="Comic Sans MS"/>
              </a:rPr>
              <a:t>mood</a:t>
            </a:r>
            <a:endParaRPr lang="en-US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469900" lvl="1" indent="0">
              <a:lnSpc>
                <a:spcPct val="100000"/>
              </a:lnSpc>
              <a:spcBef>
                <a:spcPts val="670"/>
              </a:spcBef>
              <a:buFont typeface="Wingdings"/>
              <a:buChar char=""/>
              <a:tabLst>
                <a:tab pos="469900" algn="l"/>
                <a:tab pos="470534" algn="l"/>
              </a:tabLst>
            </a:pPr>
            <a:r>
              <a:rPr lang="en-US" b="1" spc="-10" dirty="0" smtClean="0">
                <a:solidFill>
                  <a:prstClr val="black"/>
                </a:solidFill>
                <a:latin typeface="Comic Sans MS"/>
                <a:cs typeface="Comic Sans MS"/>
              </a:rPr>
              <a:t>Decrease </a:t>
            </a:r>
            <a:r>
              <a:rPr lang="en-US" b="1" spc="-5" dirty="0">
                <a:solidFill>
                  <a:prstClr val="black"/>
                </a:solidFill>
                <a:latin typeface="Comic Sans MS"/>
                <a:cs typeface="Comic Sans MS"/>
              </a:rPr>
              <a:t>appetite</a:t>
            </a:r>
            <a:r>
              <a:rPr lang="en-US" b="1" spc="2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b="1" spc="-5" dirty="0">
                <a:solidFill>
                  <a:srgbClr val="FF0000"/>
                </a:solidFill>
                <a:latin typeface="Comic Sans MS"/>
                <a:cs typeface="Comic Sans MS"/>
              </a:rPr>
              <a:t>.</a:t>
            </a:r>
            <a:endParaRPr lang="en-US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469900" marR="5734050" lvl="1" indent="0">
              <a:lnSpc>
                <a:spcPts val="4040"/>
              </a:lnSpc>
              <a:spcBef>
                <a:spcPts val="240"/>
              </a:spcBef>
              <a:buFont typeface="Wingdings"/>
              <a:buChar char=""/>
              <a:tabLst>
                <a:tab pos="469900" algn="l"/>
                <a:tab pos="470534" algn="l"/>
              </a:tabLst>
            </a:pPr>
            <a:r>
              <a:rPr lang="en-US" b="1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Sleep </a:t>
            </a:r>
            <a:r>
              <a:rPr lang="en-US" b="1" spc="-5" dirty="0" smtClean="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</a:p>
          <a:p>
            <a:pPr marL="12700" marR="5734050" lvl="0" indent="0">
              <a:lnSpc>
                <a:spcPts val="4040"/>
              </a:lnSpc>
              <a:spcBef>
                <a:spcPts val="240"/>
              </a:spcBef>
              <a:buNone/>
              <a:tabLst>
                <a:tab pos="469900" algn="l"/>
                <a:tab pos="470534" algn="l"/>
              </a:tabLst>
            </a:pPr>
            <a:r>
              <a:rPr lang="en-US" b="1" spc="-5" dirty="0" smtClean="0">
                <a:solidFill>
                  <a:srgbClr val="FF0000"/>
                </a:solidFill>
                <a:latin typeface="Comic Sans MS"/>
                <a:cs typeface="Comic Sans MS"/>
              </a:rPr>
              <a:t>Di</a:t>
            </a:r>
            <a:r>
              <a:rPr lang="en-US" b="1" spc="-20" dirty="0" smtClean="0">
                <a:solidFill>
                  <a:srgbClr val="FF0000"/>
                </a:solidFill>
                <a:latin typeface="Comic Sans MS"/>
                <a:cs typeface="Comic Sans MS"/>
              </a:rPr>
              <a:t>s</a:t>
            </a:r>
            <a:r>
              <a:rPr lang="en-US" b="1" spc="-5" dirty="0" smtClean="0">
                <a:solidFill>
                  <a:srgbClr val="FF0000"/>
                </a:solidFill>
                <a:latin typeface="Comic Sans MS"/>
                <a:cs typeface="Comic Sans MS"/>
              </a:rPr>
              <a:t>orders</a:t>
            </a:r>
            <a:r>
              <a:rPr lang="en-US" b="1" spc="-5" dirty="0">
                <a:solidFill>
                  <a:srgbClr val="FF0000"/>
                </a:solidFill>
                <a:latin typeface="Comic Sans MS"/>
                <a:cs typeface="Comic Sans MS"/>
              </a:rPr>
              <a:t>:</a:t>
            </a:r>
            <a:endParaRPr lang="en-US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927100" lvl="1" indent="-457200">
              <a:lnSpc>
                <a:spcPct val="100000"/>
              </a:lnSpc>
              <a:spcBef>
                <a:spcPts val="420"/>
              </a:spcBef>
              <a:buFont typeface="Wingdings" panose="05000000000000000000" pitchFamily="2" charset="2"/>
              <a:buChar char="§"/>
              <a:tabLst>
                <a:tab pos="355600" algn="l"/>
                <a:tab pos="356235" algn="l"/>
              </a:tabLst>
            </a:pPr>
            <a:r>
              <a:rPr lang="en-US" b="1" spc="-10" dirty="0">
                <a:solidFill>
                  <a:prstClr val="black"/>
                </a:solidFill>
                <a:latin typeface="Comic Sans MS"/>
                <a:cs typeface="Comic Sans MS"/>
              </a:rPr>
              <a:t>Depression</a:t>
            </a:r>
            <a:endParaRPr lang="en-US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927100" lvl="1" indent="-457200">
              <a:lnSpc>
                <a:spcPct val="100000"/>
              </a:lnSpc>
              <a:spcBef>
                <a:spcPts val="675"/>
              </a:spcBef>
              <a:buFont typeface="Wingdings" panose="05000000000000000000" pitchFamily="2" charset="2"/>
              <a:buChar char="§"/>
              <a:tabLst>
                <a:tab pos="355600" algn="l"/>
                <a:tab pos="356235" algn="l"/>
              </a:tabLst>
            </a:pPr>
            <a:r>
              <a:rPr lang="en-US" b="1" spc="-10" dirty="0">
                <a:solidFill>
                  <a:prstClr val="black"/>
                </a:solidFill>
                <a:latin typeface="Comic Sans MS"/>
                <a:cs typeface="Comic Sans MS"/>
              </a:rPr>
              <a:t>Anxiety</a:t>
            </a:r>
            <a:endParaRPr lang="en-US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marR="5080" lvl="0" indent="-342900">
              <a:lnSpc>
                <a:spcPct val="100000"/>
              </a:lnSpc>
              <a:spcBef>
                <a:spcPts val="525"/>
              </a:spcBef>
              <a:buFont typeface="Comic Sans MS"/>
              <a:buChar char="•"/>
              <a:tabLst>
                <a:tab pos="355600" algn="l"/>
                <a:tab pos="356235" algn="l"/>
              </a:tabLst>
            </a:pPr>
            <a:r>
              <a:rPr lang="en-US" sz="2000" b="1" i="1" dirty="0">
                <a:solidFill>
                  <a:srgbClr val="FF0000"/>
                </a:solidFill>
                <a:latin typeface="Comic Sans MS"/>
                <a:cs typeface="Comic Sans MS"/>
              </a:rPr>
              <a:t>Drugs (</a:t>
            </a:r>
            <a:r>
              <a:rPr lang="en-US" sz="2000" b="1" i="1" dirty="0" err="1">
                <a:solidFill>
                  <a:srgbClr val="FF0000"/>
                </a:solidFill>
                <a:latin typeface="Comic Sans MS"/>
                <a:cs typeface="Comic Sans MS"/>
              </a:rPr>
              <a:t>e.g.Prozac</a:t>
            </a:r>
            <a:r>
              <a:rPr lang="en-US" sz="2000" b="1" i="1" dirty="0">
                <a:solidFill>
                  <a:srgbClr val="FF0000"/>
                </a:solidFill>
                <a:latin typeface="Comic Sans MS"/>
                <a:cs typeface="Comic Sans MS"/>
              </a:rPr>
              <a:t>) </a:t>
            </a:r>
            <a:r>
              <a:rPr lang="en-US" sz="2000" b="1" i="1" spc="-5" dirty="0">
                <a:solidFill>
                  <a:srgbClr val="FF0000"/>
                </a:solidFill>
                <a:latin typeface="Comic Sans MS"/>
                <a:cs typeface="Comic Sans MS"/>
              </a:rPr>
              <a:t>that prolong serotonin’s </a:t>
            </a:r>
            <a:r>
              <a:rPr lang="en-US" sz="2000" b="1" i="1" dirty="0">
                <a:solidFill>
                  <a:srgbClr val="FF0000"/>
                </a:solidFill>
                <a:latin typeface="Comic Sans MS"/>
                <a:cs typeface="Comic Sans MS"/>
              </a:rPr>
              <a:t>actions</a:t>
            </a:r>
            <a:r>
              <a:rPr lang="en-US" sz="2000" b="1" i="1" spc="-130" dirty="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lang="en-US" sz="2000" b="1" i="1" spc="-5" dirty="0">
                <a:solidFill>
                  <a:srgbClr val="FF0000"/>
                </a:solidFill>
                <a:latin typeface="Comic Sans MS"/>
                <a:cs typeface="Comic Sans MS"/>
              </a:rPr>
              <a:t>relieve  </a:t>
            </a:r>
            <a:r>
              <a:rPr lang="en-US" sz="2000" b="1" i="1" dirty="0">
                <a:solidFill>
                  <a:srgbClr val="FF0000"/>
                </a:solidFill>
                <a:latin typeface="Comic Sans MS"/>
                <a:cs typeface="Comic Sans MS"/>
              </a:rPr>
              <a:t>symptoms of </a:t>
            </a:r>
            <a:r>
              <a:rPr lang="en-US" sz="2000" b="1" i="1" spc="-5" dirty="0">
                <a:solidFill>
                  <a:srgbClr val="FF0000"/>
                </a:solidFill>
                <a:latin typeface="Comic Sans MS"/>
                <a:cs typeface="Comic Sans MS"/>
              </a:rPr>
              <a:t>depression </a:t>
            </a:r>
            <a:r>
              <a:rPr lang="en-US" sz="2000" b="1" i="1" dirty="0">
                <a:solidFill>
                  <a:srgbClr val="FF0000"/>
                </a:solidFill>
                <a:latin typeface="Comic Sans MS"/>
                <a:cs typeface="Comic Sans MS"/>
              </a:rPr>
              <a:t>&amp; </a:t>
            </a:r>
            <a:r>
              <a:rPr lang="en-US" sz="2000" b="1" i="1" spc="-5" dirty="0">
                <a:solidFill>
                  <a:srgbClr val="FF0000"/>
                </a:solidFill>
                <a:latin typeface="Comic Sans MS"/>
                <a:cs typeface="Comic Sans MS"/>
              </a:rPr>
              <a:t>obsessive</a:t>
            </a:r>
            <a:r>
              <a:rPr lang="en-US" sz="2000" b="1" i="1" spc="-75" dirty="0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lang="en-US" sz="2000" b="1" i="1" spc="-5" dirty="0">
                <a:solidFill>
                  <a:srgbClr val="FF0000"/>
                </a:solidFill>
                <a:latin typeface="Comic Sans MS"/>
                <a:cs typeface="Comic Sans MS"/>
              </a:rPr>
              <a:t>disorders</a:t>
            </a:r>
            <a:endParaRPr lang="en-US" sz="20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019514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1609329" y="-68638"/>
          <a:ext cx="8943971" cy="692531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21460"/>
                <a:gridCol w="1008379"/>
                <a:gridCol w="1080769"/>
                <a:gridCol w="1311275"/>
                <a:gridCol w="1097279"/>
                <a:gridCol w="1397000"/>
                <a:gridCol w="1527809"/>
              </a:tblGrid>
              <a:tr h="68580">
                <a:tc gridSpan="7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274320">
                <a:tc>
                  <a:txBody>
                    <a:bodyPr/>
                    <a:lstStyle/>
                    <a:p>
                      <a:pPr marL="127635">
                        <a:lnSpc>
                          <a:spcPts val="1019"/>
                        </a:lnSpc>
                      </a:pPr>
                      <a:r>
                        <a:rPr sz="1200" b="1" spc="-5" dirty="0">
                          <a:solidFill>
                            <a:srgbClr val="FF0000"/>
                          </a:solidFill>
                          <a:latin typeface="Comic Sans MS"/>
                          <a:cs typeface="Comic Sans MS"/>
                        </a:rPr>
                        <a:t>Neurotransmitter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765"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b="1" dirty="0">
                          <a:solidFill>
                            <a:srgbClr val="FF0000"/>
                          </a:solidFill>
                          <a:latin typeface="Comic Sans MS"/>
                          <a:cs typeface="Comic Sans MS"/>
                        </a:rPr>
                        <a:t>c</a:t>
                      </a:r>
                      <a:r>
                        <a:rPr sz="1200" b="1" spc="-25" dirty="0">
                          <a:solidFill>
                            <a:srgbClr val="FF0000"/>
                          </a:solidFill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solidFill>
                            <a:srgbClr val="FF0000"/>
                          </a:solidFill>
                          <a:latin typeface="Comic Sans MS"/>
                          <a:cs typeface="Comic Sans MS"/>
                        </a:rPr>
                        <a:t>effect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346075" algn="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b="1" spc="-5" dirty="0">
                          <a:solidFill>
                            <a:srgbClr val="FF0000"/>
                          </a:solidFill>
                          <a:latin typeface="Comic Sans MS"/>
                          <a:cs typeface="Comic Sans MS"/>
                        </a:rPr>
                        <a:t>fr</a:t>
                      </a:r>
                      <a:r>
                        <a:rPr sz="1200" b="1" spc="5" dirty="0">
                          <a:solidFill>
                            <a:srgbClr val="FF0000"/>
                          </a:solidFill>
                          <a:latin typeface="Comic Sans MS"/>
                          <a:cs typeface="Comic Sans MS"/>
                        </a:rPr>
                        <a:t>o</a:t>
                      </a:r>
                      <a:r>
                        <a:rPr sz="1200" b="1" dirty="0">
                          <a:solidFill>
                            <a:srgbClr val="FF0000"/>
                          </a:solidFill>
                          <a:latin typeface="Comic Sans MS"/>
                          <a:cs typeface="Comic Sans MS"/>
                        </a:rPr>
                        <a:t>m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956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b="1" spc="-5" dirty="0">
                          <a:solidFill>
                            <a:srgbClr val="FF0000"/>
                          </a:solidFill>
                          <a:latin typeface="Comic Sans MS"/>
                          <a:cs typeface="Comic Sans MS"/>
                        </a:rPr>
                        <a:t>synthesis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3204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b="1" spc="-5" dirty="0">
                          <a:solidFill>
                            <a:srgbClr val="FF0000"/>
                          </a:solidFill>
                          <a:latin typeface="Comic Sans MS"/>
                          <a:cs typeface="Comic Sans MS"/>
                        </a:rPr>
                        <a:t>receptor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ctr">
                        <a:lnSpc>
                          <a:spcPts val="1019"/>
                        </a:lnSpc>
                      </a:pPr>
                      <a:r>
                        <a:rPr sz="1200" b="1" spc="-5" dirty="0">
                          <a:solidFill>
                            <a:srgbClr val="FF0000"/>
                          </a:solidFill>
                          <a:latin typeface="Comic Sans MS"/>
                          <a:cs typeface="Comic Sans MS"/>
                        </a:rPr>
                        <a:t>Fate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33705">
                        <a:lnSpc>
                          <a:spcPts val="1019"/>
                        </a:lnSpc>
                      </a:pPr>
                      <a:r>
                        <a:rPr sz="1200" b="1" spc="-5" dirty="0">
                          <a:solidFill>
                            <a:srgbClr val="FF0000"/>
                          </a:solidFill>
                          <a:latin typeface="Comic Sans MS"/>
                          <a:cs typeface="Comic Sans MS"/>
                        </a:rPr>
                        <a:t>Functions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marL="104139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b="1" spc="-10" dirty="0">
                          <a:latin typeface="Comic Sans MS"/>
                          <a:cs typeface="Comic Sans MS"/>
                        </a:rPr>
                        <a:t>1.Acetyl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 choline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  <a:p>
                      <a:pPr marL="104139">
                        <a:lnSpc>
                          <a:spcPct val="100000"/>
                        </a:lnSpc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(Ach)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10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0955"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Excitatory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4139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Acetyl</a:t>
                      </a:r>
                      <a:r>
                        <a:rPr sz="1200" b="1" spc="-30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co-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  <a:p>
                      <a:pPr marL="104139">
                        <a:lnSpc>
                          <a:spcPct val="100000"/>
                        </a:lnSpc>
                      </a:pPr>
                      <a:r>
                        <a:rPr sz="1200" b="1" dirty="0">
                          <a:latin typeface="Comic Sans MS"/>
                          <a:cs typeface="Comic Sans MS"/>
                        </a:rPr>
                        <a:t>A</a:t>
                      </a:r>
                      <a:r>
                        <a:rPr sz="1200" b="1" spc="-10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+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  <a:p>
                      <a:pPr marL="104139">
                        <a:lnSpc>
                          <a:spcPct val="100000"/>
                        </a:lnSpc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Choline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3505" marR="20320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Cholinergic  nerve</a:t>
                      </a:r>
                      <a:r>
                        <a:rPr sz="1200" b="1" spc="-7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endings  Cholinergic  pathways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of 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brainstem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2235" marR="13716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1.Nicotinic  2</a:t>
                      </a:r>
                      <a:r>
                        <a:rPr sz="1200" b="1" spc="5" dirty="0">
                          <a:latin typeface="Comic Sans MS"/>
                          <a:cs typeface="Comic Sans MS"/>
                        </a:rPr>
                        <a:t>.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M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u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scari</a:t>
                      </a:r>
                      <a:r>
                        <a:rPr sz="1200" b="1" spc="-10" dirty="0">
                          <a:latin typeface="Comic Sans MS"/>
                          <a:cs typeface="Comic Sans MS"/>
                        </a:rPr>
                        <a:t>n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i  c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9060" marR="24511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Broken by  acetyl  c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h</a:t>
                      </a:r>
                      <a:r>
                        <a:rPr sz="1200" b="1" spc="5" dirty="0">
                          <a:latin typeface="Comic Sans MS"/>
                          <a:cs typeface="Comic Sans MS"/>
                        </a:rPr>
                        <a:t>o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line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s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ter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ase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0965" marR="17907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Cognitive  functions e.g.  memory  Peripheral</a:t>
                      </a:r>
                      <a:r>
                        <a:rPr sz="1200" b="1" spc="-50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action  e.g.  cardiovascular 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system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005840">
                <a:tc>
                  <a:txBody>
                    <a:bodyPr/>
                    <a:lstStyle/>
                    <a:p>
                      <a:pPr marL="331470" indent="-227329">
                        <a:lnSpc>
                          <a:spcPct val="100000"/>
                        </a:lnSpc>
                        <a:spcBef>
                          <a:spcPts val="300"/>
                        </a:spcBef>
                        <a:buAutoNum type="arabicPeriod" startAt="2"/>
                        <a:tabLst>
                          <a:tab pos="332105" algn="l"/>
                        </a:tabLst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Catecholamines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  <a:p>
                      <a:pPr marL="104139" marR="334010" lvl="1">
                        <a:lnSpc>
                          <a:spcPct val="100000"/>
                        </a:lnSpc>
                        <a:buAutoNum type="romanLcPeriod"/>
                        <a:tabLst>
                          <a:tab pos="346075" algn="l"/>
                          <a:tab pos="346710" algn="l"/>
                        </a:tabLst>
                      </a:pPr>
                      <a:r>
                        <a:rPr sz="1200" b="1" spc="-10" dirty="0">
                          <a:latin typeface="Comic Sans MS"/>
                          <a:cs typeface="Comic Sans MS"/>
                        </a:rPr>
                        <a:t>Ep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inep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hrine 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(adrenaline)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10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4139" marR="12509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b="1" spc="-10" dirty="0">
                          <a:latin typeface="Comic Sans MS"/>
                          <a:cs typeface="Comic Sans MS"/>
                        </a:rPr>
                        <a:t>E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x</a:t>
                      </a:r>
                      <a:r>
                        <a:rPr sz="1200" b="1" spc="-10" dirty="0">
                          <a:latin typeface="Comic Sans MS"/>
                          <a:cs typeface="Comic Sans MS"/>
                        </a:rPr>
                        <a:t>c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it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a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t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o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ry  in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some 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but  inhibitory  in</a:t>
                      </a:r>
                      <a:r>
                        <a:rPr sz="1200" b="1" spc="-2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other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4139" marR="9652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Tyrosine  produced in  liver from  </a:t>
                      </a:r>
                      <a:r>
                        <a:rPr sz="1200" b="1" spc="-10" dirty="0">
                          <a:latin typeface="Comic Sans MS"/>
                          <a:cs typeface="Comic Sans MS"/>
                        </a:rPr>
                        <a:t>p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hen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yl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a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l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a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nin 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e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3505" marR="33972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Adrenal  medulla</a:t>
                      </a:r>
                      <a:r>
                        <a:rPr sz="1200" b="1" spc="-80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and 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some CNS 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cells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2235" marR="21209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b="1" spc="-10" dirty="0">
                          <a:latin typeface="Comic Sans MS"/>
                          <a:cs typeface="Comic Sans MS"/>
                        </a:rPr>
                        <a:t>Excites 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both</a:t>
                      </a:r>
                      <a:r>
                        <a:rPr sz="1200" b="1" spc="-9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alpha 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α</a:t>
                      </a:r>
                      <a:r>
                        <a:rPr sz="1200" b="1" spc="-20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&amp;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  <a:p>
                      <a:pPr marL="102235" marR="285115">
                        <a:lnSpc>
                          <a:spcPct val="100000"/>
                        </a:lnSpc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beta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β 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recept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o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rs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99060" marR="11176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1.Catabolized  to inactive  product</a:t>
                      </a:r>
                      <a:r>
                        <a:rPr sz="1200" b="1" spc="-90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through 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COMT &amp;</a:t>
                      </a:r>
                      <a:r>
                        <a:rPr sz="1200" b="1" spc="-4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MAO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  <a:p>
                      <a:pPr marL="99060" marR="7429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in liver  2.Reuptake into  adrenergic  nerve endings 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3.Diffusion 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away from  nerve endings</a:t>
                      </a:r>
                      <a:r>
                        <a:rPr sz="1200" b="1" spc="-6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to  body</a:t>
                      </a:r>
                      <a:r>
                        <a:rPr sz="1200" b="1" spc="-2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fluid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100965" marR="158115">
                        <a:lnSpc>
                          <a:spcPct val="100000"/>
                        </a:lnSpc>
                        <a:spcBef>
                          <a:spcPts val="300"/>
                        </a:spcBef>
                        <a:tabLst>
                          <a:tab pos="1120775" algn="l"/>
                        </a:tabLst>
                      </a:pPr>
                      <a:r>
                        <a:rPr sz="1200" b="1" dirty="0">
                          <a:latin typeface="Comic Sans MS"/>
                          <a:cs typeface="Comic Sans MS"/>
                        </a:rPr>
                        <a:t>For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details</a:t>
                      </a:r>
                      <a:r>
                        <a:rPr sz="1200" b="1" spc="-10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refer  ANS. e.g. fight 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or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 flight,	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on 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heart, BP,  gastrointestinal  activity</a:t>
                      </a:r>
                      <a:r>
                        <a:rPr sz="1200" b="1" spc="-2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etc.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  <a:p>
                      <a:pPr marL="100965" marR="10858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Norepinehrine  controls</a:t>
                      </a:r>
                      <a:r>
                        <a:rPr sz="1200" b="1" spc="-80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attention 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&amp;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arousal,  sleep/wake</a:t>
                      </a:r>
                      <a:r>
                        <a:rPr sz="1200" b="1" spc="-5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cycle.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737360">
                <a:tc>
                  <a:txBody>
                    <a:bodyPr/>
                    <a:lstStyle/>
                    <a:p>
                      <a:pPr marL="104139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ii.Norepinephrine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735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0955" algn="ct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Excitatory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4139" marR="27686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200" b="1" dirty="0">
                          <a:latin typeface="Comic Sans MS"/>
                          <a:cs typeface="Comic Sans MS"/>
                        </a:rPr>
                        <a:t>Ty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r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os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ine,  found in  pons.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  <a:p>
                      <a:pPr marL="104139" marR="193040">
                        <a:lnSpc>
                          <a:spcPct val="100000"/>
                        </a:lnSpc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Reticular  f</a:t>
                      </a:r>
                      <a:r>
                        <a:rPr sz="1200" b="1" spc="5" dirty="0">
                          <a:latin typeface="Comic Sans MS"/>
                          <a:cs typeface="Comic Sans MS"/>
                        </a:rPr>
                        <a:t>o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r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ma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ti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o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n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, 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locus  coerules,  thalamus,  mid-brain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3505" marR="9398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Begins inside  axoplasm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of 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adrenergic  nerve ending</a:t>
                      </a:r>
                      <a:r>
                        <a:rPr sz="1200" b="1" spc="-70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is  completed  inside the  secretary  vesicles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2235" marR="61595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200" b="1" dirty="0">
                          <a:latin typeface="Comic Sans MS"/>
                          <a:cs typeface="Comic Sans MS"/>
                        </a:rPr>
                        <a:t>α</a:t>
                      </a:r>
                      <a:r>
                        <a:rPr sz="1200" b="1" baseline="-24305" dirty="0">
                          <a:latin typeface="Comic Sans MS"/>
                          <a:cs typeface="Comic Sans MS"/>
                        </a:rPr>
                        <a:t>1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α</a:t>
                      </a:r>
                      <a:r>
                        <a:rPr sz="1200" b="1" baseline="-24305" dirty="0">
                          <a:latin typeface="Comic Sans MS"/>
                          <a:cs typeface="Comic Sans MS"/>
                        </a:rPr>
                        <a:t>2 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β</a:t>
                      </a:r>
                      <a:r>
                        <a:rPr sz="1200" b="1" baseline="-24305" dirty="0">
                          <a:latin typeface="Comic Sans MS"/>
                          <a:cs typeface="Comic Sans MS"/>
                        </a:rPr>
                        <a:t>1</a:t>
                      </a:r>
                      <a:r>
                        <a:rPr sz="1200" b="1" spc="120" baseline="-2430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β</a:t>
                      </a:r>
                      <a:r>
                        <a:rPr sz="1200" b="1" baseline="-24305" dirty="0">
                          <a:latin typeface="Comic Sans MS"/>
                          <a:cs typeface="Comic Sans MS"/>
                        </a:rPr>
                        <a:t>2</a:t>
                      </a:r>
                      <a:endParaRPr sz="1200" baseline="-24305">
                        <a:latin typeface="Comic Sans MS"/>
                        <a:cs typeface="Comic Sans MS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67610">
                <a:tc>
                  <a:txBody>
                    <a:bodyPr/>
                    <a:lstStyle/>
                    <a:p>
                      <a:pPr marL="104139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iii.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Dopamine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735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20955" algn="ct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Excitatory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342900" algn="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200" b="1" dirty="0">
                          <a:latin typeface="Comic Sans MS"/>
                          <a:cs typeface="Comic Sans MS"/>
                        </a:rPr>
                        <a:t>Ty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r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os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in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e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0350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CNS,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  <a:p>
                      <a:pPr marL="103505" marR="7493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concentrated  in basal</a:t>
                      </a:r>
                      <a:r>
                        <a:rPr sz="1200" b="1" spc="-70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ganglia  and dopamine  pathways e.g.  nigrostriatal,  mesocorticolim  bic</a:t>
                      </a:r>
                      <a:r>
                        <a:rPr sz="1200" b="1" spc="-10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and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  <a:p>
                      <a:pPr marL="103505" marR="326390">
                        <a:lnSpc>
                          <a:spcPct val="100000"/>
                        </a:lnSpc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tubero- 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hy</a:t>
                      </a:r>
                      <a:r>
                        <a:rPr sz="1200" b="1" spc="-10" dirty="0">
                          <a:latin typeface="Comic Sans MS"/>
                          <a:cs typeface="Comic Sans MS"/>
                        </a:rPr>
                        <a:t>p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o</a:t>
                      </a:r>
                      <a:r>
                        <a:rPr sz="1200" b="1" spc="-10" dirty="0">
                          <a:latin typeface="Comic Sans MS"/>
                          <a:cs typeface="Comic Sans MS"/>
                        </a:rPr>
                        <a:t>p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hyseal 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pathway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0223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D</a:t>
                      </a:r>
                      <a:r>
                        <a:rPr sz="1200" b="1" spc="-7" baseline="-24305" dirty="0">
                          <a:latin typeface="Comic Sans MS"/>
                          <a:cs typeface="Comic Sans MS"/>
                        </a:rPr>
                        <a:t>1 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to</a:t>
                      </a:r>
                      <a:r>
                        <a:rPr sz="1200" b="1" spc="-254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D</a:t>
                      </a:r>
                      <a:r>
                        <a:rPr sz="1200" b="1" spc="-7" baseline="-24305" dirty="0">
                          <a:latin typeface="Comic Sans MS"/>
                          <a:cs typeface="Comic Sans MS"/>
                        </a:rPr>
                        <a:t>5</a:t>
                      </a:r>
                      <a:endParaRPr sz="1200" baseline="-24305">
                        <a:latin typeface="Comic Sans MS"/>
                        <a:cs typeface="Comic Sans MS"/>
                      </a:endParaRPr>
                    </a:p>
                    <a:p>
                      <a:pPr marL="10223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receptor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9906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Same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as</a:t>
                      </a:r>
                      <a:r>
                        <a:rPr sz="1200" b="1" spc="-20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above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00965" marR="8636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Sensory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motor  Cog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netiv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e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/em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o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tion 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al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behavior  Endocrine  Hypothalamic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250">
                        <a:latin typeface="Times New Roman"/>
                        <a:cs typeface="Times New Roman"/>
                      </a:endParaRPr>
                    </a:p>
                    <a:p>
                      <a:pPr marL="100965" marR="569595">
                        <a:lnSpc>
                          <a:spcPct val="100000"/>
                        </a:lnSpc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Decreased  dopamine</a:t>
                      </a:r>
                      <a:r>
                        <a:rPr sz="1200" b="1" spc="-8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in  parkinson’s  disease.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  <a:p>
                      <a:pPr marL="100965" marR="426084">
                        <a:lnSpc>
                          <a:spcPct val="92300"/>
                        </a:lnSpc>
                        <a:spcBef>
                          <a:spcPts val="114"/>
                        </a:spcBef>
                        <a:tabLst>
                          <a:tab pos="895350" algn="l"/>
                        </a:tabLst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Increased  </a:t>
                      </a:r>
                      <a:r>
                        <a:rPr sz="1800" b="1" spc="-7" baseline="4629" dirty="0">
                          <a:latin typeface="Comic Sans MS"/>
                          <a:cs typeface="Comic Sans MS"/>
                        </a:rPr>
                        <a:t>d</a:t>
                      </a:r>
                      <a:r>
                        <a:rPr sz="1800" b="1" spc="7" baseline="4629" dirty="0">
                          <a:latin typeface="Comic Sans MS"/>
                          <a:cs typeface="Comic Sans MS"/>
                        </a:rPr>
                        <a:t>o</a:t>
                      </a:r>
                      <a:r>
                        <a:rPr sz="1800" b="1" spc="-15" baseline="4629" dirty="0">
                          <a:latin typeface="Comic Sans MS"/>
                          <a:cs typeface="Comic Sans MS"/>
                        </a:rPr>
                        <a:t>p</a:t>
                      </a:r>
                      <a:r>
                        <a:rPr sz="1800" b="1" baseline="4629" dirty="0">
                          <a:latin typeface="Comic Sans MS"/>
                          <a:cs typeface="Comic Sans MS"/>
                        </a:rPr>
                        <a:t>amine	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36 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c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o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ncentr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a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ti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on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306633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1595437" y="-12700"/>
          <a:ext cx="8920474" cy="674115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59205"/>
                <a:gridCol w="1029334"/>
                <a:gridCol w="1256664"/>
                <a:gridCol w="1145539"/>
                <a:gridCol w="1256664"/>
                <a:gridCol w="1486534"/>
                <a:gridCol w="1486534"/>
              </a:tblGrid>
              <a:tr h="432434">
                <a:tc>
                  <a:txBody>
                    <a:bodyPr/>
                    <a:lstStyle/>
                    <a:p>
                      <a:pPr marL="24130" algn="ctr">
                        <a:lnSpc>
                          <a:spcPts val="1190"/>
                        </a:lnSpc>
                      </a:pPr>
                      <a:r>
                        <a:rPr sz="1100" b="1" spc="-10" dirty="0">
                          <a:solidFill>
                            <a:srgbClr val="FF0000"/>
                          </a:solidFill>
                          <a:latin typeface="Comic Sans MS"/>
                          <a:cs typeface="Comic Sans MS"/>
                        </a:rPr>
                        <a:t>er</a:t>
                      </a:r>
                      <a:endParaRPr sz="11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08610">
                        <a:lnSpc>
                          <a:spcPts val="1190"/>
                        </a:lnSpc>
                      </a:pPr>
                      <a:r>
                        <a:rPr sz="1100" b="1" spc="-5" dirty="0">
                          <a:solidFill>
                            <a:srgbClr val="FF0000"/>
                          </a:solidFill>
                          <a:latin typeface="Comic Sans MS"/>
                          <a:cs typeface="Comic Sans MS"/>
                        </a:rPr>
                        <a:t>effect</a:t>
                      </a:r>
                      <a:endParaRPr sz="11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5110">
                        <a:lnSpc>
                          <a:spcPts val="1310"/>
                        </a:lnSpc>
                      </a:pPr>
                      <a:r>
                        <a:rPr sz="1200" b="1" spc="-5" dirty="0">
                          <a:solidFill>
                            <a:srgbClr val="FF0000"/>
                          </a:solidFill>
                          <a:latin typeface="Comic Sans MS"/>
                          <a:cs typeface="Comic Sans MS"/>
                        </a:rPr>
                        <a:t>synthesis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3215">
                        <a:lnSpc>
                          <a:spcPts val="1310"/>
                        </a:lnSpc>
                      </a:pPr>
                      <a:r>
                        <a:rPr sz="1200" b="1" spc="-5" dirty="0">
                          <a:solidFill>
                            <a:srgbClr val="FF0000"/>
                          </a:solidFill>
                          <a:latin typeface="Comic Sans MS"/>
                          <a:cs typeface="Comic Sans MS"/>
                        </a:rPr>
                        <a:t>receptor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737360">
                <a:tc>
                  <a:txBody>
                    <a:bodyPr/>
                    <a:lstStyle/>
                    <a:p>
                      <a:pPr marL="24130"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3.</a:t>
                      </a:r>
                      <a:r>
                        <a:rPr sz="1200" b="1" spc="-1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serotonin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  <a:p>
                      <a:pPr marL="21590" algn="ctr">
                        <a:lnSpc>
                          <a:spcPct val="100000"/>
                        </a:lnSpc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(5HT)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10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350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Excitatory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350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Tryptophan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223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CNS,</a:t>
                      </a:r>
                      <a:r>
                        <a:rPr sz="1200" b="1" spc="-10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Gut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  <a:p>
                      <a:pPr marL="102235" marR="176530">
                        <a:lnSpc>
                          <a:spcPct val="100000"/>
                        </a:lnSpc>
                      </a:pPr>
                      <a:r>
                        <a:rPr sz="1200" b="1" dirty="0">
                          <a:latin typeface="Comic Sans MS"/>
                          <a:cs typeface="Comic Sans MS"/>
                        </a:rPr>
                        <a:t>(</a:t>
                      </a:r>
                      <a:r>
                        <a:rPr sz="1200" b="1" spc="-10" dirty="0">
                          <a:latin typeface="Comic Sans MS"/>
                          <a:cs typeface="Comic Sans MS"/>
                        </a:rPr>
                        <a:t>c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hromaf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fin  cells)  Platelets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&amp; 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retina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5-HT</a:t>
                      </a:r>
                      <a:r>
                        <a:rPr sz="1200" b="1" spc="-7" baseline="-24305" dirty="0">
                          <a:latin typeface="Comic Sans MS"/>
                          <a:cs typeface="Comic Sans MS"/>
                        </a:rPr>
                        <a:t>1</a:t>
                      </a:r>
                      <a:r>
                        <a:rPr sz="1200" b="1" spc="254" baseline="-2430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to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  <a:p>
                      <a:pPr marL="101600">
                        <a:lnSpc>
                          <a:spcPct val="100000"/>
                        </a:lnSpc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5-HT</a:t>
                      </a:r>
                      <a:r>
                        <a:rPr sz="1200" b="1" spc="10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baseline="-24305" dirty="0">
                          <a:latin typeface="Comic Sans MS"/>
                          <a:cs typeface="Comic Sans MS"/>
                        </a:rPr>
                        <a:t>7</a:t>
                      </a:r>
                      <a:endParaRPr sz="1200" baseline="-24305">
                        <a:latin typeface="Comic Sans MS"/>
                        <a:cs typeface="Comic Sans MS"/>
                      </a:endParaRPr>
                    </a:p>
                    <a:p>
                      <a:pPr marL="101600">
                        <a:lnSpc>
                          <a:spcPct val="100000"/>
                        </a:lnSpc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5-HT </a:t>
                      </a:r>
                      <a:r>
                        <a:rPr sz="1200" b="1" baseline="-24305" dirty="0">
                          <a:latin typeface="Comic Sans MS"/>
                          <a:cs typeface="Comic Sans MS"/>
                        </a:rPr>
                        <a:t>2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A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  <a:p>
                      <a:pPr marL="101600" marR="92710">
                        <a:lnSpc>
                          <a:spcPct val="100000"/>
                        </a:lnSpc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receptor  mediate  platelet 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aggregation &amp;  smooth</a:t>
                      </a:r>
                      <a:r>
                        <a:rPr sz="1200" b="1" spc="-10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muscle  contraction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0965" marR="10033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Inactivated by  MAO to form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5- 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hydroxyindoleace  tic acid(5-HIAA)  in pineal body it  is converted to  melatonin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0330" marR="9334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1200" b="1" dirty="0">
                          <a:latin typeface="Comic Sans MS"/>
                          <a:cs typeface="Comic Sans MS"/>
                        </a:rPr>
                        <a:t>Mood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control,  sleep, pain  feeling,  temperature,</a:t>
                      </a:r>
                      <a:r>
                        <a:rPr sz="1200" b="1" spc="-7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BP, 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&amp;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hormonal  activity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737360">
                <a:tc>
                  <a:txBody>
                    <a:bodyPr/>
                    <a:lstStyle/>
                    <a:p>
                      <a:pPr marL="10350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4.</a:t>
                      </a:r>
                      <a:r>
                        <a:rPr sz="1200" b="1" spc="-10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Glutamate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735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3505" marR="10033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Excitatory  75%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of 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excitatory  tr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a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n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smi</a:t>
                      </a:r>
                      <a:r>
                        <a:rPr sz="1200" b="1" spc="5" dirty="0">
                          <a:latin typeface="Comic Sans MS"/>
                          <a:cs typeface="Comic Sans MS"/>
                        </a:rPr>
                        <a:t>s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s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io 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n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in the  brain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3505" marR="8509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By reductive  amination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of 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Kreb’s cycle  intermediate 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α –  ke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t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og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l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utarat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e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.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2235" marR="14541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Brain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&amp; 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spinal cord  e.g. 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hi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p</a:t>
                      </a:r>
                      <a:r>
                        <a:rPr sz="1200" b="1" spc="-10" dirty="0">
                          <a:latin typeface="Comic Sans MS"/>
                          <a:cs typeface="Comic Sans MS"/>
                        </a:rPr>
                        <a:t>p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o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c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ampus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0" marR="8001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Ionotropic</a:t>
                      </a:r>
                      <a:r>
                        <a:rPr sz="1200" b="1" spc="-10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and  metabotropic  receptors.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  <a:p>
                      <a:pPr marL="101600" marR="80645">
                        <a:lnSpc>
                          <a:spcPct val="100000"/>
                        </a:lnSpc>
                      </a:pPr>
                      <a:r>
                        <a:rPr sz="1200" b="1" dirty="0">
                          <a:latin typeface="Comic Sans MS"/>
                          <a:cs typeface="Comic Sans MS"/>
                        </a:rPr>
                        <a:t>Three </a:t>
                      </a:r>
                      <a:r>
                        <a:rPr sz="1200" b="1" spc="-10" dirty="0">
                          <a:latin typeface="Comic Sans MS"/>
                          <a:cs typeface="Comic Sans MS"/>
                        </a:rPr>
                        <a:t>types 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of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ionotropic  receptors</a:t>
                      </a:r>
                      <a:r>
                        <a:rPr sz="1200" b="1" spc="-80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e.g.  NMDA,</a:t>
                      </a:r>
                      <a:r>
                        <a:rPr sz="1200" b="1" spc="-60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AMPA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  <a:p>
                      <a:pPr marL="101600" marR="296545">
                        <a:lnSpc>
                          <a:spcPct val="100000"/>
                        </a:lnSpc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and</a:t>
                      </a:r>
                      <a:r>
                        <a:rPr sz="1200" b="1" spc="-8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kainate  receptors.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0965" marR="8064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200" b="1" dirty="0">
                          <a:latin typeface="Comic Sans MS"/>
                          <a:cs typeface="Comic Sans MS"/>
                        </a:rPr>
                        <a:t>It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is cleared  from the brain  ECF by Na </a:t>
                      </a:r>
                      <a:r>
                        <a:rPr sz="1200" b="1" baseline="24305" dirty="0">
                          <a:latin typeface="Comic Sans MS"/>
                          <a:cs typeface="Comic Sans MS"/>
                        </a:rPr>
                        <a:t>+ 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dependent</a:t>
                      </a:r>
                      <a:r>
                        <a:rPr sz="1200" b="1" spc="-90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uptake 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system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in  neurons and  neuroglia.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0330" marR="48768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Long term  potentiation  involved in 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memory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and  learning by  causing</a:t>
                      </a:r>
                      <a:r>
                        <a:rPr sz="1200" b="1" spc="-8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Ca</a:t>
                      </a:r>
                      <a:r>
                        <a:rPr sz="1200" b="1" baseline="24305" dirty="0">
                          <a:latin typeface="Comic Sans MS"/>
                          <a:cs typeface="Comic Sans MS"/>
                        </a:rPr>
                        <a:t>++ 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influx.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8340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350">
                        <a:latin typeface="Times New Roman"/>
                        <a:cs typeface="Times New Roman"/>
                      </a:endParaRPr>
                    </a:p>
                    <a:p>
                      <a:pPr marL="103505" marR="157480">
                        <a:lnSpc>
                          <a:spcPct val="100000"/>
                        </a:lnSpc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5.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Gama  amino</a:t>
                      </a:r>
                      <a:r>
                        <a:rPr sz="1200" b="1" spc="-100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butyric  acid(GABA)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350">
                        <a:latin typeface="Times New Roman"/>
                        <a:cs typeface="Times New Roman"/>
                      </a:endParaRPr>
                    </a:p>
                    <a:p>
                      <a:pPr marL="103505" marR="221615">
                        <a:lnSpc>
                          <a:spcPct val="100000"/>
                        </a:lnSpc>
                      </a:pPr>
                      <a:r>
                        <a:rPr sz="1200" b="1" dirty="0">
                          <a:latin typeface="Comic Sans MS"/>
                          <a:cs typeface="Comic Sans MS"/>
                        </a:rPr>
                        <a:t>Major 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in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hibitory 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mediator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103505" marR="103505">
                        <a:lnSpc>
                          <a:spcPct val="100000"/>
                        </a:lnSpc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Decarboxylati 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on of 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glutamate by  glutamate  d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e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c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a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rboxy</a:t>
                      </a:r>
                      <a:r>
                        <a:rPr sz="1200" b="1" spc="-10" dirty="0">
                          <a:latin typeface="Comic Sans MS"/>
                          <a:cs typeface="Comic Sans MS"/>
                        </a:rPr>
                        <a:t>l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ase  (GAD)</a:t>
                      </a:r>
                      <a:r>
                        <a:rPr sz="1200" b="1" spc="-30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by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  <a:p>
                      <a:pPr marL="10350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GABAergic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  <a:p>
                      <a:pPr marL="103505">
                        <a:lnSpc>
                          <a:spcPct val="100000"/>
                        </a:lnSpc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neuron.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 marL="102235">
                        <a:lnSpc>
                          <a:spcPct val="100000"/>
                        </a:lnSpc>
                        <a:spcBef>
                          <a:spcPts val="1190"/>
                        </a:spcBef>
                      </a:pPr>
                      <a:r>
                        <a:rPr sz="1200" b="1" dirty="0">
                          <a:latin typeface="Comic Sans MS"/>
                          <a:cs typeface="Comic Sans MS"/>
                        </a:rPr>
                        <a:t>CNS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200" b="1" dirty="0">
                          <a:latin typeface="Comic Sans MS"/>
                          <a:cs typeface="Comic Sans MS"/>
                        </a:rPr>
                        <a:t>GABA –</a:t>
                      </a:r>
                      <a:r>
                        <a:rPr sz="1200" b="1" spc="-3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A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  <a:p>
                      <a:pPr marL="101600" marR="157480">
                        <a:lnSpc>
                          <a:spcPct val="100000"/>
                        </a:lnSpc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increases</a:t>
                      </a:r>
                      <a:r>
                        <a:rPr sz="1200" b="1" spc="-70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the 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Cl </a:t>
                      </a:r>
                      <a:r>
                        <a:rPr sz="1200" b="1" baseline="24305" dirty="0">
                          <a:latin typeface="Comic Sans MS"/>
                          <a:cs typeface="Comic Sans MS"/>
                        </a:rPr>
                        <a:t>- 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conductance, 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GABA – B</a:t>
                      </a:r>
                      <a:r>
                        <a:rPr sz="1200" b="1" spc="-6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is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  <a:p>
                      <a:pPr marL="101600" marR="18796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200" b="1" dirty="0">
                          <a:latin typeface="Comic Sans MS"/>
                          <a:cs typeface="Comic Sans MS"/>
                        </a:rPr>
                        <a:t>me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t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a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b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o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tr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o</a:t>
                      </a:r>
                      <a:r>
                        <a:rPr sz="1200" b="1" spc="-10" dirty="0">
                          <a:latin typeface="Comic Sans MS"/>
                          <a:cs typeface="Comic Sans MS"/>
                        </a:rPr>
                        <a:t>p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ic  works with</a:t>
                      </a:r>
                      <a:r>
                        <a:rPr sz="1200" b="1" spc="-80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G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  <a:p>
                      <a:pPr marL="101600" marR="500380">
                        <a:lnSpc>
                          <a:spcPct val="100000"/>
                        </a:lnSpc>
                      </a:pPr>
                      <a:r>
                        <a:rPr sz="1200" b="1" dirty="0">
                          <a:latin typeface="Comic Sans MS"/>
                          <a:cs typeface="Comic Sans MS"/>
                        </a:rPr>
                        <a:t>–</a:t>
                      </a:r>
                      <a:r>
                        <a:rPr sz="1200" b="1" spc="-10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protein 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GABA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  <a:p>
                      <a:pPr marL="101600" marR="191770">
                        <a:lnSpc>
                          <a:spcPct val="100000"/>
                        </a:lnSpc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tr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a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n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saminase 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catalyzes.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  <a:p>
                      <a:pPr marL="101600">
                        <a:lnSpc>
                          <a:spcPct val="100000"/>
                        </a:lnSpc>
                      </a:pPr>
                      <a:r>
                        <a:rPr sz="1200" b="1" dirty="0">
                          <a:latin typeface="Comic Sans MS"/>
                          <a:cs typeface="Comic Sans MS"/>
                        </a:rPr>
                        <a:t>GABA –</a:t>
                      </a:r>
                      <a:r>
                        <a:rPr sz="1200" b="1" spc="-3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C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  <a:p>
                      <a:pPr marL="101600" marR="180340">
                        <a:lnSpc>
                          <a:spcPct val="100000"/>
                        </a:lnSpc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found  exclusively</a:t>
                      </a:r>
                      <a:r>
                        <a:rPr sz="1200" b="1" spc="-6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in  the</a:t>
                      </a:r>
                      <a:r>
                        <a:rPr sz="1200" b="1" spc="-30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retina.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2350">
                        <a:latin typeface="Times New Roman"/>
                        <a:cs typeface="Times New Roman"/>
                      </a:endParaRPr>
                    </a:p>
                    <a:p>
                      <a:pPr marL="100965" marR="93980">
                        <a:lnSpc>
                          <a:spcPct val="100000"/>
                        </a:lnSpc>
                      </a:pPr>
                      <a:r>
                        <a:rPr sz="1200" b="1" dirty="0">
                          <a:latin typeface="Comic Sans MS"/>
                          <a:cs typeface="Comic Sans MS"/>
                        </a:rPr>
                        <a:t>Metabolized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by  transamination</a:t>
                      </a:r>
                      <a:r>
                        <a:rPr sz="1200" b="1" spc="-8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to  succinate in the  citric acid</a:t>
                      </a:r>
                      <a:r>
                        <a:rPr sz="1200" b="1" spc="-7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cycle.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0330" marR="100965">
                        <a:lnSpc>
                          <a:spcPct val="100000"/>
                        </a:lnSpc>
                        <a:spcBef>
                          <a:spcPts val="1025"/>
                        </a:spcBef>
                      </a:pPr>
                      <a:r>
                        <a:rPr sz="1200" b="1" dirty="0">
                          <a:latin typeface="Comic Sans MS"/>
                          <a:cs typeface="Comic Sans MS"/>
                        </a:rPr>
                        <a:t>GABA – A</a:t>
                      </a:r>
                      <a:r>
                        <a:rPr sz="1200" b="1" spc="-9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causes  hyperpolarization  (inhibition)  Anxiolytic drugs  like  benzodiazepine  cause increase in  Cl</a:t>
                      </a:r>
                      <a:r>
                        <a:rPr sz="1200" b="1" spc="-7" baseline="24305" dirty="0">
                          <a:latin typeface="Comic Sans MS"/>
                          <a:cs typeface="Comic Sans MS"/>
                        </a:rPr>
                        <a:t>-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entry into  the cell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&amp;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cause 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soothing</a:t>
                      </a:r>
                      <a:r>
                        <a:rPr sz="1200" b="1" spc="-10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effects. 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GABA – B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cause  increase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  <a:p>
                      <a:pPr marL="100330" marR="193675">
                        <a:lnSpc>
                          <a:spcPts val="1440"/>
                        </a:lnSpc>
                        <a:spcBef>
                          <a:spcPts val="55"/>
                        </a:spcBef>
                      </a:pP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conductance </a:t>
                      </a:r>
                      <a:r>
                        <a:rPr sz="1200" b="1" dirty="0">
                          <a:latin typeface="Comic Sans MS"/>
                          <a:cs typeface="Comic Sans MS"/>
                        </a:rPr>
                        <a:t>of 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K</a:t>
                      </a:r>
                      <a:r>
                        <a:rPr sz="1200" b="1" spc="-7" baseline="24305" dirty="0">
                          <a:latin typeface="Comic Sans MS"/>
                          <a:cs typeface="Comic Sans MS"/>
                        </a:rPr>
                        <a:t>+ </a:t>
                      </a:r>
                      <a:r>
                        <a:rPr sz="1200" b="1" spc="-5" dirty="0">
                          <a:latin typeface="Comic Sans MS"/>
                          <a:cs typeface="Comic Sans MS"/>
                        </a:rPr>
                        <a:t>into</a:t>
                      </a:r>
                      <a:r>
                        <a:rPr sz="1200" b="1" spc="-22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1200" b="1" spc="-110" dirty="0">
                          <a:latin typeface="Comic Sans MS"/>
                          <a:cs typeface="Comic Sans MS"/>
                        </a:rPr>
                        <a:t>the</a:t>
                      </a:r>
                      <a:r>
                        <a:rPr sz="2100" spc="-165" baseline="-11904" dirty="0">
                          <a:latin typeface="Arial"/>
                          <a:cs typeface="Arial"/>
                        </a:rPr>
                        <a:t>3</a:t>
                      </a:r>
                      <a:r>
                        <a:rPr sz="1200" b="1" spc="-110" dirty="0">
                          <a:latin typeface="Comic Sans MS"/>
                          <a:cs typeface="Comic Sans MS"/>
                        </a:rPr>
                        <a:t>c</a:t>
                      </a:r>
                      <a:r>
                        <a:rPr sz="2100" spc="-165" baseline="-11904" dirty="0">
                          <a:latin typeface="Arial"/>
                          <a:cs typeface="Arial"/>
                        </a:rPr>
                        <a:t>7</a:t>
                      </a:r>
                      <a:r>
                        <a:rPr sz="1200" b="1" spc="-110" dirty="0">
                          <a:latin typeface="Comic Sans MS"/>
                          <a:cs typeface="Comic Sans MS"/>
                        </a:rPr>
                        <a:t>ell.</a:t>
                      </a:r>
                      <a:endParaRPr sz="1200">
                        <a:latin typeface="Comic Sans MS"/>
                        <a:cs typeface="Comic Sans MS"/>
                      </a:endParaRPr>
                    </a:p>
                  </a:txBody>
                  <a:tcPr marL="0" marR="0" marT="1301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463319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14400"/>
            <a:ext cx="10515600" cy="52625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7200" dirty="0" smtClean="0">
                <a:solidFill>
                  <a:srgbClr val="FF0000"/>
                </a:solidFill>
              </a:rPr>
              <a:t>        </a:t>
            </a:r>
          </a:p>
          <a:p>
            <a:pPr marL="0" indent="0" algn="ctr">
              <a:buNone/>
            </a:pPr>
            <a:endParaRPr lang="en-US" sz="7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  <a:p>
            <a:pPr marL="0" indent="0" algn="ctr">
              <a:buNone/>
            </a:pPr>
            <a:r>
              <a:rPr lang="en-US" sz="7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Thank You</a:t>
            </a:r>
            <a:endParaRPr lang="en-US" sz="7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anose="04020705040A0206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51507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31950" y="476250"/>
            <a:ext cx="8712200" cy="602941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8925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marL="450215" lvl="0" algn="ctr">
              <a:lnSpc>
                <a:spcPct val="100000"/>
              </a:lnSpc>
              <a:spcBef>
                <a:spcPts val="105"/>
              </a:spcBef>
            </a:pPr>
            <a:r>
              <a:rPr lang="en-GB" sz="3200" b="1" spc="-5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sz="3200" b="1" spc="-5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3200" b="1" spc="-5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Some </a:t>
            </a:r>
            <a:r>
              <a:rPr lang="en-GB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GB" sz="3200" b="1" spc="-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GB" sz="3200" b="1" spc="-5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Brain</a:t>
            </a:r>
            <a:r>
              <a:rPr lang="en-GB" sz="3200" b="1" spc="-2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b="1" spc="-5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Neurotransmitters</a:t>
            </a:r>
            <a:r>
              <a:rPr lang="en-GB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1440" lvl="0" indent="0">
              <a:lnSpc>
                <a:spcPct val="100000"/>
              </a:lnSpc>
              <a:spcBef>
                <a:spcPts val="5"/>
              </a:spcBef>
              <a:buSzPct val="96875"/>
              <a:buNone/>
              <a:tabLst>
                <a:tab pos="589280" algn="l"/>
              </a:tabLst>
            </a:pPr>
            <a:endParaRPr lang="en-US" sz="3200" b="1" spc="-10" dirty="0" smtClean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91440" lvl="0" indent="0">
              <a:lnSpc>
                <a:spcPct val="100000"/>
              </a:lnSpc>
              <a:spcBef>
                <a:spcPts val="5"/>
              </a:spcBef>
              <a:buSzPct val="96875"/>
              <a:buNone/>
              <a:tabLst>
                <a:tab pos="589280" algn="l"/>
              </a:tabLst>
            </a:pPr>
            <a:r>
              <a:rPr lang="en-US" sz="3200" b="1" spc="-10" dirty="0" smtClean="0">
                <a:solidFill>
                  <a:prstClr val="black"/>
                </a:solidFill>
                <a:latin typeface="Comic Sans MS"/>
                <a:cs typeface="Comic Sans MS"/>
              </a:rPr>
              <a:t>1. Ach</a:t>
            </a:r>
            <a:endParaRPr lang="en-US" sz="3200" dirty="0" smtClean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91440" lvl="0" indent="0">
              <a:lnSpc>
                <a:spcPct val="100000"/>
              </a:lnSpc>
              <a:spcBef>
                <a:spcPts val="0"/>
              </a:spcBef>
              <a:buSzPct val="96875"/>
              <a:buNone/>
              <a:tabLst>
                <a:tab pos="763905" algn="l"/>
              </a:tabLst>
            </a:pPr>
            <a:r>
              <a:rPr lang="en-US" sz="3200" b="1" dirty="0" smtClean="0">
                <a:solidFill>
                  <a:prstClr val="black"/>
                </a:solidFill>
                <a:latin typeface="Comic Sans MS"/>
                <a:cs typeface="Comic Sans MS"/>
              </a:rPr>
              <a:t>2</a:t>
            </a:r>
            <a:r>
              <a:rPr lang="en-US" sz="3200" b="1" dirty="0">
                <a:solidFill>
                  <a:prstClr val="black"/>
                </a:solidFill>
                <a:latin typeface="Comic Sans MS"/>
                <a:cs typeface="Comic Sans MS"/>
              </a:rPr>
              <a:t>. Glutamate</a:t>
            </a:r>
            <a:endParaRPr lang="en-US" sz="32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91440" lvl="0" indent="0">
              <a:lnSpc>
                <a:spcPct val="100000"/>
              </a:lnSpc>
              <a:spcBef>
                <a:spcPts val="0"/>
              </a:spcBef>
              <a:buSzPct val="96875"/>
              <a:buNone/>
              <a:tabLst>
                <a:tab pos="763905" algn="l"/>
              </a:tabLst>
            </a:pPr>
            <a:r>
              <a:rPr lang="en-US" sz="3200" b="1" spc="-5" dirty="0">
                <a:solidFill>
                  <a:prstClr val="black"/>
                </a:solidFill>
                <a:latin typeface="Comic Sans MS"/>
                <a:cs typeface="Comic Sans MS"/>
              </a:rPr>
              <a:t>3. GABA</a:t>
            </a:r>
            <a:endParaRPr lang="en-US" sz="32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91440" marR="1192530" lvl="0" indent="0">
              <a:lnSpc>
                <a:spcPct val="100000"/>
              </a:lnSpc>
              <a:spcBef>
                <a:spcPts val="0"/>
              </a:spcBef>
              <a:buSzPct val="96875"/>
              <a:buNone/>
              <a:tabLst>
                <a:tab pos="589280" algn="l"/>
              </a:tabLst>
            </a:pPr>
            <a:r>
              <a:rPr lang="en-US" sz="3200" b="1" dirty="0">
                <a:solidFill>
                  <a:prstClr val="black"/>
                </a:solidFill>
                <a:latin typeface="Comic Sans MS"/>
                <a:cs typeface="Comic Sans MS"/>
              </a:rPr>
              <a:t>4. Norepinephrine </a:t>
            </a:r>
            <a:r>
              <a:rPr lang="en-US" sz="3200" b="1" spc="-5" dirty="0">
                <a:solidFill>
                  <a:prstClr val="black"/>
                </a:solidFill>
                <a:latin typeface="Comic Sans MS"/>
                <a:cs typeface="Comic Sans MS"/>
              </a:rPr>
              <a:t>(NE)/Epinephrine </a:t>
            </a:r>
          </a:p>
          <a:p>
            <a:pPr marL="91440" marR="1192530" lvl="0" indent="0">
              <a:lnSpc>
                <a:spcPct val="100000"/>
              </a:lnSpc>
              <a:spcBef>
                <a:spcPts val="0"/>
              </a:spcBef>
              <a:buSzPct val="96875"/>
              <a:buNone/>
              <a:tabLst>
                <a:tab pos="589280" algn="l"/>
              </a:tabLst>
            </a:pPr>
            <a:r>
              <a:rPr lang="en-US" sz="3200" b="1" spc="-5" dirty="0">
                <a:solidFill>
                  <a:prstClr val="black"/>
                </a:solidFill>
                <a:latin typeface="Comic Sans MS"/>
                <a:cs typeface="Comic Sans MS"/>
              </a:rPr>
              <a:t>5. Serotonin</a:t>
            </a:r>
            <a:endParaRPr lang="en-US" sz="32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91440" lvl="0" indent="0">
              <a:lnSpc>
                <a:spcPct val="100000"/>
              </a:lnSpc>
              <a:spcBef>
                <a:spcPts val="5"/>
              </a:spcBef>
              <a:buNone/>
            </a:pPr>
            <a:r>
              <a:rPr lang="en-US" sz="3200" b="1" dirty="0">
                <a:solidFill>
                  <a:prstClr val="black"/>
                </a:solidFill>
                <a:latin typeface="Comic Sans MS"/>
                <a:cs typeface="Comic Sans MS"/>
              </a:rPr>
              <a:t>6. Dopamine</a:t>
            </a:r>
            <a:endParaRPr lang="en-US" sz="32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41927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kumimoji="0" lang="en-US" sz="4000" b="1" i="0" u="none" strike="noStrike" kern="0" cap="none" spc="-5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Classes of</a:t>
            </a:r>
            <a:r>
              <a:rPr kumimoji="0" lang="en-US" sz="4000" b="1" i="0" u="none" strike="noStrike" kern="0" cap="none" spc="-15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0" cap="none" spc="-1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Receptors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55600" marR="5080" lvl="0" indent="-342900">
              <a:lnSpc>
                <a:spcPts val="2920"/>
              </a:lnSpc>
              <a:spcBef>
                <a:spcPts val="4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GB" sz="2700" b="1" spc="-5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Metabotropic</a:t>
            </a: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700" b="1" dirty="0">
                <a:solidFill>
                  <a:prstClr val="black"/>
                </a:solidFill>
                <a:latin typeface="Comic Sans MS"/>
                <a:cs typeface="Comic Sans MS"/>
              </a:rPr>
              <a:t>= </a:t>
            </a: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trans </a:t>
            </a:r>
            <a:r>
              <a:rPr lang="en-GB" sz="2700" b="1" dirty="0">
                <a:solidFill>
                  <a:prstClr val="black"/>
                </a:solidFill>
                <a:latin typeface="Comic Sans MS"/>
                <a:cs typeface="Comic Sans MS"/>
              </a:rPr>
              <a:t>membrane </a:t>
            </a: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receptor  </a:t>
            </a:r>
            <a:r>
              <a:rPr lang="en-GB" sz="2700" b="1" dirty="0">
                <a:solidFill>
                  <a:prstClr val="black"/>
                </a:solidFill>
                <a:latin typeface="Comic Sans MS"/>
                <a:cs typeface="Comic Sans MS"/>
              </a:rPr>
              <a:t>acts </a:t>
            </a:r>
            <a:r>
              <a:rPr lang="en-GB" sz="2700" b="1" spc="-10" dirty="0">
                <a:solidFill>
                  <a:prstClr val="black"/>
                </a:solidFill>
                <a:latin typeface="Comic Sans MS"/>
                <a:cs typeface="Comic Sans MS"/>
              </a:rPr>
              <a:t>through </a:t>
            </a:r>
            <a:r>
              <a:rPr lang="en-GB" sz="2700" b="1">
                <a:solidFill>
                  <a:prstClr val="black"/>
                </a:solidFill>
                <a:latin typeface="Comic Sans MS"/>
                <a:cs typeface="Comic Sans MS"/>
              </a:rPr>
              <a:t>a </a:t>
            </a:r>
            <a:r>
              <a:rPr lang="en-GB" sz="2700" b="1" smtClean="0">
                <a:solidFill>
                  <a:prstClr val="black"/>
                </a:solidFill>
                <a:latin typeface="Comic Sans MS"/>
                <a:cs typeface="Comic Sans MS"/>
              </a:rPr>
              <a:t>second</a:t>
            </a:r>
            <a:r>
              <a:rPr lang="en-GB" sz="2700" b="1" spc="40" smtClean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messenger</a:t>
            </a:r>
            <a:endParaRPr lang="en-GB" sz="27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0" lvl="0" indent="0">
              <a:lnSpc>
                <a:spcPct val="100000"/>
              </a:lnSpc>
              <a:spcBef>
                <a:spcPts val="50"/>
              </a:spcBef>
              <a:buNone/>
            </a:pPr>
            <a:endParaRPr lang="en-GB" sz="3300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355600" lvl="0" indent="-342900">
              <a:lnSpc>
                <a:spcPct val="100000"/>
              </a:lnSpc>
              <a:spcBef>
                <a:spcPts val="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GB" sz="27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/>
                <a:cs typeface="Comic Sans MS"/>
              </a:rPr>
              <a:t>Ionotropic</a:t>
            </a:r>
            <a:r>
              <a:rPr lang="en-GB" sz="2700" b="1" spc="-1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700" b="1" dirty="0">
                <a:solidFill>
                  <a:prstClr val="black"/>
                </a:solidFill>
                <a:latin typeface="Comic Sans MS"/>
                <a:cs typeface="Comic Sans MS"/>
              </a:rPr>
              <a:t>= Ligand gated </a:t>
            </a: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ion</a:t>
            </a:r>
            <a:r>
              <a:rPr lang="en-GB" sz="2700" b="1" spc="7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GB" sz="2700" b="1" spc="-5" dirty="0">
                <a:solidFill>
                  <a:prstClr val="black"/>
                </a:solidFill>
                <a:latin typeface="Comic Sans MS"/>
                <a:cs typeface="Comic Sans MS"/>
              </a:rPr>
              <a:t>channel</a:t>
            </a:r>
            <a:endParaRPr lang="en-GB" sz="27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endParaRPr lang="en-US" dirty="0"/>
          </a:p>
        </p:txBody>
      </p:sp>
      <p:sp>
        <p:nvSpPr>
          <p:cNvPr id="4" name="object 9"/>
          <p:cNvSpPr/>
          <p:nvPr/>
        </p:nvSpPr>
        <p:spPr>
          <a:xfrm>
            <a:off x="1629263" y="4001294"/>
            <a:ext cx="9248003" cy="25924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5151698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992313" y="991187"/>
            <a:ext cx="7463397" cy="4461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75064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kumimoji="0" lang="en-US" sz="4000" b="1" i="0" u="none" strike="noStrike" kern="0" cap="none" spc="-5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Cholinergic</a:t>
            </a:r>
            <a:r>
              <a:rPr kumimoji="0" lang="en-US" sz="4000" b="1" i="0" u="none" strike="noStrike" kern="0" cap="none" spc="-4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0" cap="none" spc="-5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System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917442" cy="4351338"/>
          </a:xfrm>
        </p:spPr>
        <p:txBody>
          <a:bodyPr/>
          <a:lstStyle/>
          <a:p>
            <a:pPr marL="355600" marR="215265" lvl="0" indent="-342900">
              <a:lnSpc>
                <a:spcPct val="100000"/>
              </a:lnSpc>
              <a:spcBef>
                <a:spcPts val="10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1761489" algn="l"/>
              </a:tabLst>
            </a:pPr>
            <a:r>
              <a:rPr lang="en-US" sz="2000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Acetylcholine is </a:t>
            </a:r>
            <a:r>
              <a:rPr lang="en-US" sz="2000" spc="-5" dirty="0">
                <a:solidFill>
                  <a:prstClr val="black"/>
                </a:solidFill>
                <a:latin typeface="Comic Sans MS"/>
                <a:cs typeface="Comic Sans MS"/>
              </a:rPr>
              <a:t>the</a:t>
            </a:r>
            <a:r>
              <a:rPr lang="en-US" sz="2000" spc="-7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z="2000" dirty="0">
                <a:solidFill>
                  <a:prstClr val="black"/>
                </a:solidFill>
                <a:latin typeface="Comic Sans MS"/>
                <a:cs typeface="Comic Sans MS"/>
              </a:rPr>
              <a:t>major  </a:t>
            </a:r>
            <a:r>
              <a:rPr lang="en-US" sz="2000" dirty="0" smtClean="0">
                <a:solidFill>
                  <a:prstClr val="black"/>
                </a:solidFill>
                <a:latin typeface="Comic Sans MS"/>
                <a:cs typeface="Comic Sans MS"/>
              </a:rPr>
              <a:t>n</a:t>
            </a:r>
            <a:r>
              <a:rPr lang="en-US" sz="2000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eurotransmitter </a:t>
            </a:r>
            <a:r>
              <a:rPr lang="en-US" sz="2000" dirty="0">
                <a:solidFill>
                  <a:prstClr val="black"/>
                </a:solidFill>
                <a:latin typeface="Comic Sans MS"/>
                <a:cs typeface="Comic Sans MS"/>
              </a:rPr>
              <a:t>in </a:t>
            </a:r>
            <a:r>
              <a:rPr lang="en-US" sz="2000" spc="-5" dirty="0">
                <a:solidFill>
                  <a:prstClr val="black"/>
                </a:solidFill>
                <a:latin typeface="Comic Sans MS"/>
                <a:cs typeface="Comic Sans MS"/>
              </a:rPr>
              <a:t>the  peripheral nervous</a:t>
            </a:r>
            <a:r>
              <a:rPr lang="en-US" sz="200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z="2000" spc="-5" dirty="0">
                <a:solidFill>
                  <a:prstClr val="black"/>
                </a:solidFill>
                <a:latin typeface="Comic Sans MS"/>
                <a:cs typeface="Comic Sans MS"/>
              </a:rPr>
              <a:t>system</a:t>
            </a:r>
            <a:endParaRPr lang="en-US" sz="20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marR="5080" lvl="0" indent="-342900">
              <a:lnSpc>
                <a:spcPct val="100000"/>
              </a:lnSpc>
              <a:spcBef>
                <a:spcPts val="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469265" algn="l"/>
                <a:tab pos="469900" algn="l"/>
              </a:tabLst>
            </a:pPr>
            <a:r>
              <a:rPr lang="en-US" sz="2000" spc="-5" dirty="0">
                <a:solidFill>
                  <a:prstClr val="black"/>
                </a:solidFill>
                <a:latin typeface="Comic Sans MS"/>
                <a:cs typeface="Comic Sans MS"/>
              </a:rPr>
              <a:t>In the brain </a:t>
            </a:r>
            <a:r>
              <a:rPr lang="en-US" sz="2000" dirty="0">
                <a:solidFill>
                  <a:prstClr val="black"/>
                </a:solidFill>
                <a:latin typeface="Comic Sans MS"/>
                <a:cs typeface="Comic Sans MS"/>
              </a:rPr>
              <a:t>, </a:t>
            </a:r>
            <a:r>
              <a:rPr lang="en-US" sz="2000" spc="-5" dirty="0">
                <a:solidFill>
                  <a:prstClr val="black"/>
                </a:solidFill>
                <a:latin typeface="Comic Sans MS"/>
                <a:cs typeface="Comic Sans MS"/>
              </a:rPr>
              <a:t>cholinergic  </a:t>
            </a:r>
            <a:r>
              <a:rPr lang="en-US" sz="2000" dirty="0">
                <a:solidFill>
                  <a:prstClr val="black"/>
                </a:solidFill>
                <a:latin typeface="Comic Sans MS"/>
                <a:cs typeface="Comic Sans MS"/>
              </a:rPr>
              <a:t>( </a:t>
            </a:r>
            <a:r>
              <a:rPr lang="en-US" sz="2000" spc="-5" dirty="0" err="1">
                <a:solidFill>
                  <a:prstClr val="black"/>
                </a:solidFill>
                <a:latin typeface="Comic Sans MS"/>
                <a:cs typeface="Comic Sans MS"/>
              </a:rPr>
              <a:t>ACh</a:t>
            </a:r>
            <a:r>
              <a:rPr lang="en-US" sz="2000" spc="-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z="2000" dirty="0">
                <a:solidFill>
                  <a:prstClr val="black"/>
                </a:solidFill>
                <a:latin typeface="Comic Sans MS"/>
                <a:cs typeface="Comic Sans MS"/>
              </a:rPr>
              <a:t>producing )  </a:t>
            </a:r>
            <a:r>
              <a:rPr lang="en-US" sz="2000" spc="-5" dirty="0">
                <a:solidFill>
                  <a:prstClr val="black"/>
                </a:solidFill>
                <a:latin typeface="Comic Sans MS"/>
                <a:cs typeface="Comic Sans MS"/>
              </a:rPr>
              <a:t>neurons are present  </a:t>
            </a:r>
            <a:r>
              <a:rPr lang="en-US" sz="2000" dirty="0">
                <a:solidFill>
                  <a:prstClr val="black"/>
                </a:solidFill>
                <a:latin typeface="Comic Sans MS"/>
                <a:cs typeface="Comic Sans MS"/>
              </a:rPr>
              <a:t>mainly </a:t>
            </a:r>
            <a:r>
              <a:rPr lang="en-US" sz="2000" spc="-5" dirty="0">
                <a:solidFill>
                  <a:prstClr val="black"/>
                </a:solidFill>
                <a:latin typeface="Comic Sans MS"/>
                <a:cs typeface="Comic Sans MS"/>
              </a:rPr>
              <a:t>in </a:t>
            </a:r>
            <a:r>
              <a:rPr lang="en-US" sz="2000" dirty="0">
                <a:solidFill>
                  <a:prstClr val="black"/>
                </a:solidFill>
                <a:latin typeface="Comic Sans MS"/>
                <a:cs typeface="Comic Sans MS"/>
              </a:rPr>
              <a:t>2 </a:t>
            </a:r>
            <a:r>
              <a:rPr lang="en-US" sz="2000" spc="-5" dirty="0">
                <a:solidFill>
                  <a:prstClr val="black"/>
                </a:solidFill>
                <a:latin typeface="Comic Sans MS"/>
                <a:cs typeface="Comic Sans MS"/>
              </a:rPr>
              <a:t>areas</a:t>
            </a:r>
            <a:r>
              <a:rPr lang="en-US" sz="2000" dirty="0">
                <a:solidFill>
                  <a:prstClr val="black"/>
                </a:solidFill>
                <a:latin typeface="Comic Sans MS"/>
                <a:cs typeface="Comic Sans MS"/>
              </a:rPr>
              <a:t> :</a:t>
            </a:r>
          </a:p>
          <a:p>
            <a:pPr lvl="0">
              <a:lnSpc>
                <a:spcPct val="100000"/>
              </a:lnSpc>
              <a:spcBef>
                <a:spcPts val="5"/>
              </a:spcBef>
              <a:buClr>
                <a:srgbClr val="FF0000"/>
              </a:buClr>
              <a:buFont typeface="Wingdings" panose="05000000000000000000" pitchFamily="2" charset="2"/>
              <a:buChar char="§"/>
            </a:pPr>
            <a:endParaRPr lang="en-US" sz="2500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355600" marR="163830" lvl="0" indent="-342900" algn="just">
              <a:lnSpc>
                <a:spcPct val="100000"/>
              </a:lnSpc>
              <a:spcBef>
                <a:spcPts val="5"/>
              </a:spcBef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000" spc="-5" dirty="0">
                <a:solidFill>
                  <a:prstClr val="black"/>
                </a:solidFill>
                <a:latin typeface="Comic Sans MS"/>
                <a:cs typeface="Comic Sans MS"/>
              </a:rPr>
              <a:t>1) Basal Forebrain </a:t>
            </a:r>
            <a:r>
              <a:rPr lang="en-US" sz="2000" dirty="0">
                <a:solidFill>
                  <a:prstClr val="black"/>
                </a:solidFill>
                <a:latin typeface="Comic Sans MS"/>
                <a:cs typeface="Comic Sans MS"/>
              </a:rPr>
              <a:t>( </a:t>
            </a:r>
            <a:r>
              <a:rPr lang="en-US" sz="2000" spc="-5" dirty="0">
                <a:solidFill>
                  <a:prstClr val="black"/>
                </a:solidFill>
                <a:latin typeface="Comic Sans MS"/>
                <a:cs typeface="Comic Sans MS"/>
              </a:rPr>
              <a:t>namely  </a:t>
            </a:r>
            <a:r>
              <a:rPr lang="en-US" sz="2000" dirty="0">
                <a:solidFill>
                  <a:prstClr val="black"/>
                </a:solidFill>
                <a:latin typeface="Comic Sans MS"/>
                <a:cs typeface="Comic Sans MS"/>
              </a:rPr>
              <a:t>Nucleus </a:t>
            </a:r>
            <a:r>
              <a:rPr lang="en-US" sz="2000" spc="-5" dirty="0" err="1">
                <a:solidFill>
                  <a:prstClr val="black"/>
                </a:solidFill>
                <a:latin typeface="Comic Sans MS"/>
                <a:cs typeface="Comic Sans MS"/>
              </a:rPr>
              <a:t>Basalis</a:t>
            </a:r>
            <a:r>
              <a:rPr lang="en-US" sz="2000" spc="-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z="2000" dirty="0">
                <a:solidFill>
                  <a:prstClr val="black"/>
                </a:solidFill>
                <a:latin typeface="Comic Sans MS"/>
                <a:cs typeface="Comic Sans MS"/>
              </a:rPr>
              <a:t>of </a:t>
            </a:r>
            <a:r>
              <a:rPr lang="en-US" sz="2000" spc="-5" dirty="0" err="1">
                <a:solidFill>
                  <a:prstClr val="black"/>
                </a:solidFill>
                <a:latin typeface="Comic Sans MS"/>
                <a:cs typeface="Comic Sans MS"/>
              </a:rPr>
              <a:t>Myenert</a:t>
            </a:r>
            <a:r>
              <a:rPr lang="en-US" sz="2000" spc="-5" dirty="0">
                <a:solidFill>
                  <a:prstClr val="black"/>
                </a:solidFill>
                <a:latin typeface="Comic Sans MS"/>
                <a:cs typeface="Comic Sans MS"/>
              </a:rPr>
              <a:t>  and septal</a:t>
            </a:r>
            <a:r>
              <a:rPr lang="en-US" sz="2000" spc="1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z="2000" spc="-5" dirty="0">
                <a:solidFill>
                  <a:prstClr val="black"/>
                </a:solidFill>
                <a:latin typeface="Comic Sans MS"/>
                <a:cs typeface="Comic Sans MS"/>
              </a:rPr>
              <a:t>nuclei)</a:t>
            </a:r>
            <a:endParaRPr lang="en-US" sz="20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lvl="0" indent="-342900">
              <a:lnSpc>
                <a:spcPct val="100000"/>
              </a:lnSpc>
              <a:spcBef>
                <a:spcPts val="2400"/>
              </a:spcBef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prstClr val="black"/>
                </a:solidFill>
                <a:latin typeface="Comic Sans MS"/>
                <a:cs typeface="Comic Sans MS"/>
              </a:rPr>
              <a:t>(2)</a:t>
            </a:r>
            <a:r>
              <a:rPr lang="en-US" sz="2000" spc="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z="2000" spc="5" dirty="0" err="1" smtClean="0">
                <a:solidFill>
                  <a:prstClr val="black"/>
                </a:solidFill>
                <a:latin typeface="Comic Sans MS"/>
                <a:cs typeface="Comic Sans MS"/>
              </a:rPr>
              <a:t>Mesopontine</a:t>
            </a:r>
            <a:r>
              <a:rPr lang="en-US" sz="2000" spc="5" dirty="0" smtClean="0">
                <a:solidFill>
                  <a:prstClr val="black"/>
                </a:solidFill>
                <a:latin typeface="Comic Sans MS"/>
                <a:cs typeface="Comic Sans MS"/>
              </a:rPr>
              <a:t> tegmental area which is alas called  </a:t>
            </a:r>
            <a:r>
              <a:rPr lang="en-US" sz="2000" spc="-5" dirty="0" err="1" smtClean="0">
                <a:solidFill>
                  <a:prstClr val="black"/>
                </a:solidFill>
                <a:latin typeface="Comic Sans MS"/>
                <a:cs typeface="Comic Sans MS"/>
              </a:rPr>
              <a:t>ponto-mesencephalic</a:t>
            </a:r>
            <a:r>
              <a:rPr lang="en-US" sz="2000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z="2000" dirty="0" smtClean="0">
                <a:solidFill>
                  <a:prstClr val="black"/>
                </a:solidFill>
                <a:latin typeface="Comic Sans MS"/>
                <a:cs typeface="Comic Sans MS"/>
              </a:rPr>
              <a:t>cholinergic</a:t>
            </a:r>
            <a:r>
              <a:rPr lang="en-US" sz="2000" spc="-35" dirty="0" smtClean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z="2000" dirty="0" smtClean="0">
                <a:solidFill>
                  <a:prstClr val="black"/>
                </a:solidFill>
                <a:latin typeface="Comic Sans MS"/>
                <a:cs typeface="Comic Sans MS"/>
              </a:rPr>
              <a:t>complex</a:t>
            </a:r>
            <a:endParaRPr lang="en-US" sz="20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endParaRPr lang="en-US" dirty="0"/>
          </a:p>
        </p:txBody>
      </p:sp>
      <p:sp>
        <p:nvSpPr>
          <p:cNvPr id="4" name="object 10"/>
          <p:cNvSpPr/>
          <p:nvPr/>
        </p:nvSpPr>
        <p:spPr>
          <a:xfrm>
            <a:off x="6905768" y="1690688"/>
            <a:ext cx="4547255" cy="415283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038325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6026624" cy="1325563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Acetylcholine Receptors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419879" y="3555196"/>
            <a:ext cx="4176122" cy="3103133"/>
          </a:xfrm>
          <a:prstGeom prst="rect">
            <a:avLst/>
          </a:prstGeom>
        </p:spPr>
      </p:pic>
      <p:sp>
        <p:nvSpPr>
          <p:cNvPr id="4" name="object 44"/>
          <p:cNvSpPr/>
          <p:nvPr/>
        </p:nvSpPr>
        <p:spPr>
          <a:xfrm>
            <a:off x="7300564" y="0"/>
            <a:ext cx="4175131" cy="341624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68824" y="1731620"/>
            <a:ext cx="6096000" cy="5245026"/>
          </a:xfrm>
          <a:prstGeom prst="rect">
            <a:avLst/>
          </a:prstGeom>
        </p:spPr>
        <p:txBody>
          <a:bodyPr>
            <a:spAutoFit/>
          </a:bodyPr>
          <a:lstStyle/>
          <a:p>
            <a:pPr marL="355600" lvl="0" indent="-342900">
              <a:spcBef>
                <a:spcPts val="10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lang="en-US" sz="2400" spc="-5" dirty="0">
                <a:solidFill>
                  <a:prstClr val="black"/>
                </a:solidFill>
                <a:latin typeface="Comic Sans MS"/>
                <a:cs typeface="Comic Sans MS"/>
              </a:rPr>
              <a:t>Acts </a:t>
            </a:r>
            <a:r>
              <a:rPr lang="en-US" sz="2400" dirty="0">
                <a:solidFill>
                  <a:prstClr val="black"/>
                </a:solidFill>
                <a:latin typeface="Comic Sans MS"/>
                <a:cs typeface="Comic Sans MS"/>
              </a:rPr>
              <a:t>on 2</a:t>
            </a:r>
            <a:r>
              <a:rPr lang="en-US" sz="2400" spc="-4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z="2400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cholinergic receptors:</a:t>
            </a:r>
          </a:p>
          <a:p>
            <a:pPr marL="12700" lvl="0">
              <a:spcBef>
                <a:spcPts val="100"/>
              </a:spcBef>
              <a:buClr>
                <a:srgbClr val="FF0000"/>
              </a:buClr>
              <a:tabLst>
                <a:tab pos="354965" algn="l"/>
                <a:tab pos="355600" algn="l"/>
              </a:tabLst>
            </a:pPr>
            <a:endParaRPr lang="en-US" sz="24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marR="457200" lvl="0" indent="-342900">
              <a:lnSpc>
                <a:spcPct val="99800"/>
              </a:lnSpc>
              <a:spcBef>
                <a:spcPts val="595"/>
              </a:spcBef>
              <a:buClr>
                <a:srgbClr val="000000"/>
              </a:buClr>
              <a:buFont typeface="Arial"/>
              <a:buChar char="•"/>
              <a:tabLst>
                <a:tab pos="445134" algn="l"/>
                <a:tab pos="445770" algn="l"/>
              </a:tabLst>
            </a:pPr>
            <a:r>
              <a:rPr lang="en-US" sz="2400" spc="65" dirty="0">
                <a:solidFill>
                  <a:srgbClr val="FF0000"/>
                </a:solidFill>
                <a:latin typeface="DejaVu Sans"/>
                <a:cs typeface="DejaVu Sans"/>
              </a:rPr>
              <a:t>❶</a:t>
            </a:r>
            <a:r>
              <a:rPr lang="en-US" sz="2400" spc="65" dirty="0">
                <a:solidFill>
                  <a:prstClr val="black"/>
                </a:solidFill>
                <a:latin typeface="Comic Sans MS"/>
                <a:cs typeface="Comic Sans MS"/>
              </a:rPr>
              <a:t>Nicotinic </a:t>
            </a:r>
            <a:r>
              <a:rPr lang="en-US" sz="2400" spc="-5" dirty="0">
                <a:solidFill>
                  <a:prstClr val="black"/>
                </a:solidFill>
                <a:latin typeface="Comic Sans MS"/>
                <a:cs typeface="Comic Sans MS"/>
              </a:rPr>
              <a:t>(</a:t>
            </a:r>
            <a:r>
              <a:rPr lang="en-US" sz="2400" spc="-5" dirty="0" err="1">
                <a:solidFill>
                  <a:prstClr val="black"/>
                </a:solidFill>
                <a:latin typeface="Comic Sans MS"/>
                <a:cs typeface="Comic Sans MS"/>
              </a:rPr>
              <a:t>ionotropic</a:t>
            </a:r>
            <a:r>
              <a:rPr lang="en-US" sz="2400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)</a:t>
            </a:r>
          </a:p>
          <a:p>
            <a:pPr marL="355600" marR="457200" lvl="0" indent="-342900">
              <a:lnSpc>
                <a:spcPct val="99800"/>
              </a:lnSpc>
              <a:spcBef>
                <a:spcPts val="595"/>
              </a:spcBef>
              <a:buClr>
                <a:srgbClr val="000000"/>
              </a:buClr>
              <a:buFont typeface="Arial"/>
              <a:buChar char="•"/>
              <a:tabLst>
                <a:tab pos="445134" algn="l"/>
                <a:tab pos="445770" algn="l"/>
              </a:tabLst>
            </a:pPr>
            <a:r>
              <a:rPr lang="en-US" sz="2400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  </a:t>
            </a:r>
            <a:r>
              <a:rPr lang="en-US" sz="2000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(The </a:t>
            </a:r>
            <a:r>
              <a:rPr lang="en-US" sz="2000" spc="-5" dirty="0">
                <a:solidFill>
                  <a:prstClr val="black"/>
                </a:solidFill>
                <a:latin typeface="Comic Sans MS"/>
                <a:cs typeface="Comic Sans MS"/>
              </a:rPr>
              <a:t>muscle-type can be selectively blocked by curare, the neuronal-type by </a:t>
            </a:r>
            <a:r>
              <a:rPr lang="en-US" sz="2000" spc="-5" dirty="0" err="1">
                <a:solidFill>
                  <a:prstClr val="black"/>
                </a:solidFill>
                <a:latin typeface="Comic Sans MS"/>
                <a:cs typeface="Comic Sans MS"/>
              </a:rPr>
              <a:t>hexamethonium</a:t>
            </a:r>
            <a:r>
              <a:rPr lang="en-US" sz="2000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) </a:t>
            </a:r>
          </a:p>
          <a:p>
            <a:pPr marL="355600" marR="457200" lvl="0" indent="-342900">
              <a:lnSpc>
                <a:spcPct val="99800"/>
              </a:lnSpc>
              <a:spcBef>
                <a:spcPts val="595"/>
              </a:spcBef>
              <a:buClr>
                <a:srgbClr val="000000"/>
              </a:buClr>
              <a:buFont typeface="Arial"/>
              <a:buChar char="•"/>
              <a:tabLst>
                <a:tab pos="445134" algn="l"/>
                <a:tab pos="445770" algn="l"/>
              </a:tabLst>
            </a:pPr>
            <a:r>
              <a:rPr lang="en-US" sz="2000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z="2400" spc="-5" dirty="0" smtClean="0">
                <a:solidFill>
                  <a:prstClr val="black"/>
                </a:solidFill>
                <a:latin typeface="Comic Sans MS"/>
                <a:cs typeface="Comic Sans MS"/>
              </a:rPr>
              <a:t>Excitatory</a:t>
            </a:r>
          </a:p>
          <a:p>
            <a:pPr marL="12700" marR="457200" lvl="0">
              <a:lnSpc>
                <a:spcPct val="99800"/>
              </a:lnSpc>
              <a:spcBef>
                <a:spcPts val="595"/>
              </a:spcBef>
              <a:buClr>
                <a:srgbClr val="000000"/>
              </a:buClr>
              <a:tabLst>
                <a:tab pos="445134" algn="l"/>
                <a:tab pos="445770" algn="l"/>
              </a:tabLst>
            </a:pPr>
            <a:endParaRPr lang="en-US" sz="2400" dirty="0">
              <a:solidFill>
                <a:prstClr val="black"/>
              </a:solidFill>
              <a:latin typeface="Comic Sans MS"/>
              <a:cs typeface="Comic Sans MS"/>
            </a:endParaRPr>
          </a:p>
          <a:p>
            <a:pPr marL="355600" marR="5080" lvl="0" indent="-342900">
              <a:lnSpc>
                <a:spcPct val="99900"/>
              </a:lnSpc>
              <a:spcBef>
                <a:spcPts val="590"/>
              </a:spcBef>
              <a:buClr>
                <a:srgbClr val="000000"/>
              </a:buClr>
              <a:buFont typeface="Arial"/>
              <a:buChar char="•"/>
              <a:tabLst>
                <a:tab pos="445134" algn="l"/>
                <a:tab pos="445770" algn="l"/>
              </a:tabLst>
            </a:pPr>
            <a:r>
              <a:rPr lang="en-US" sz="2400" spc="65" dirty="0">
                <a:solidFill>
                  <a:srgbClr val="FF0000"/>
                </a:solidFill>
                <a:latin typeface="DejaVu Sans"/>
                <a:cs typeface="DejaVu Sans"/>
              </a:rPr>
              <a:t>❷</a:t>
            </a:r>
            <a:r>
              <a:rPr lang="en-US" sz="2400" spc="65" dirty="0">
                <a:solidFill>
                  <a:prstClr val="black"/>
                </a:solidFill>
                <a:latin typeface="Comic Sans MS"/>
                <a:cs typeface="Comic Sans MS"/>
              </a:rPr>
              <a:t>Muscarinic  </a:t>
            </a:r>
            <a:r>
              <a:rPr lang="en-US" sz="2400" spc="-5" dirty="0">
                <a:solidFill>
                  <a:prstClr val="black"/>
                </a:solidFill>
                <a:latin typeface="Comic Sans MS"/>
                <a:cs typeface="Comic Sans MS"/>
              </a:rPr>
              <a:t>(metabotropic) (antagonist-  Atropine): ●Excitatory </a:t>
            </a:r>
            <a:r>
              <a:rPr lang="en-US" sz="2400" dirty="0">
                <a:solidFill>
                  <a:prstClr val="black"/>
                </a:solidFill>
                <a:latin typeface="Comic Sans MS"/>
                <a:cs typeface="Comic Sans MS"/>
              </a:rPr>
              <a:t>or  </a:t>
            </a:r>
            <a:r>
              <a:rPr lang="en-US" sz="2400" spc="-5" dirty="0">
                <a:solidFill>
                  <a:prstClr val="black"/>
                </a:solidFill>
                <a:latin typeface="Comic Sans MS"/>
                <a:cs typeface="Comic Sans MS"/>
              </a:rPr>
              <a:t>inhibitory</a:t>
            </a:r>
            <a:r>
              <a:rPr lang="en-US" sz="2400" spc="5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z="2400" dirty="0">
                <a:solidFill>
                  <a:prstClr val="black"/>
                </a:solidFill>
                <a:latin typeface="Comic Sans MS"/>
                <a:cs typeface="Comic Sans MS"/>
              </a:rPr>
              <a:t>●</a:t>
            </a:r>
          </a:p>
          <a:p>
            <a:pPr marL="355600" marR="86360" lvl="0" indent="-342900">
              <a:spcBef>
                <a:spcPts val="57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445134" algn="l"/>
                <a:tab pos="445770" algn="l"/>
              </a:tabLst>
            </a:pPr>
            <a:r>
              <a:rPr lang="en-US" sz="2400" dirty="0">
                <a:solidFill>
                  <a:prstClr val="black"/>
                </a:solidFill>
                <a:latin typeface="Comic Sans MS"/>
                <a:cs typeface="Comic Sans MS"/>
              </a:rPr>
              <a:t>Five subtypes </a:t>
            </a:r>
            <a:r>
              <a:rPr lang="en-US" sz="2400" spc="-5" dirty="0">
                <a:solidFill>
                  <a:prstClr val="black"/>
                </a:solidFill>
                <a:latin typeface="Comic Sans MS"/>
                <a:cs typeface="Comic Sans MS"/>
              </a:rPr>
              <a:t>(M1-M5):</a:t>
            </a:r>
            <a:r>
              <a:rPr lang="en-US" sz="2400" spc="-110" dirty="0">
                <a:solidFill>
                  <a:prstClr val="black"/>
                </a:solidFill>
                <a:latin typeface="Comic Sans MS"/>
                <a:cs typeface="Comic Sans MS"/>
              </a:rPr>
              <a:t> </a:t>
            </a:r>
            <a:r>
              <a:rPr lang="en-US" sz="2400" spc="-110" dirty="0" smtClean="0">
                <a:solidFill>
                  <a:prstClr val="black"/>
                </a:solidFill>
                <a:latin typeface="Comic Sans MS"/>
                <a:cs typeface="Comic Sans MS"/>
              </a:rPr>
              <a:t>all are found in the brain but </a:t>
            </a:r>
            <a:r>
              <a:rPr lang="en-US" sz="2400" dirty="0" smtClean="0">
                <a:solidFill>
                  <a:prstClr val="black"/>
                </a:solidFill>
                <a:latin typeface="Comic Sans MS"/>
                <a:cs typeface="Comic Sans MS"/>
              </a:rPr>
              <a:t>M1 is abundant.</a:t>
            </a:r>
            <a:endParaRPr lang="en-US" sz="2400" dirty="0">
              <a:solidFill>
                <a:prstClr val="black"/>
              </a:solidFill>
              <a:latin typeface="Comic Sans MS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4221086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489</TotalTime>
  <Words>1648</Words>
  <Application>Microsoft Office PowerPoint</Application>
  <PresentationFormat>Widescreen</PresentationFormat>
  <Paragraphs>292</Paragraphs>
  <Slides>39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39</vt:i4>
      </vt:variant>
    </vt:vector>
  </HeadingPairs>
  <TitlesOfParts>
    <vt:vector size="56" baseType="lpstr">
      <vt:lpstr>Algerian</vt:lpstr>
      <vt:lpstr>Arial</vt:lpstr>
      <vt:lpstr>Calibri</vt:lpstr>
      <vt:lpstr>Calibri Light</vt:lpstr>
      <vt:lpstr>Comic Sans MS</vt:lpstr>
      <vt:lpstr>DejaVu Sans</vt:lpstr>
      <vt:lpstr>Times New Roman</vt:lpstr>
      <vt:lpstr>Trebuchet MS</vt:lpstr>
      <vt:lpstr>Wingdings</vt:lpstr>
      <vt:lpstr>Office Theme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Brain Neurotransmitters</vt:lpstr>
      <vt:lpstr>objectives</vt:lpstr>
      <vt:lpstr>Brain Neurotransmitters</vt:lpstr>
      <vt:lpstr>PowerPoint Presentation</vt:lpstr>
      <vt:lpstr> Some of the Brain Neurotransmitters </vt:lpstr>
      <vt:lpstr>Classes of Receptors</vt:lpstr>
      <vt:lpstr>PowerPoint Presentation</vt:lpstr>
      <vt:lpstr>Cholinergic System</vt:lpstr>
      <vt:lpstr>Acetylcholine Receptors</vt:lpstr>
      <vt:lpstr>Muscarinic Receptors</vt:lpstr>
      <vt:lpstr>Ach Functions &amp; Disorders</vt:lpstr>
      <vt:lpstr>Glutaminergic System</vt:lpstr>
      <vt:lpstr>Glutamate Receptors</vt:lpstr>
      <vt:lpstr>NMDA Receptors</vt:lpstr>
      <vt:lpstr>Functions &amp; Disorders Of Glutamate</vt:lpstr>
      <vt:lpstr>GABAergic System</vt:lpstr>
      <vt:lpstr>GABAergic System</vt:lpstr>
      <vt:lpstr>Gamma Aminobutyric acid (GABA)</vt:lpstr>
      <vt:lpstr>GABAergic System</vt:lpstr>
      <vt:lpstr>Functions &amp; Disorders of GABAergic  System</vt:lpstr>
      <vt:lpstr>Norepinephrine System</vt:lpstr>
      <vt:lpstr>Noradrenergic System</vt:lpstr>
      <vt:lpstr>Noradrenergic System</vt:lpstr>
      <vt:lpstr>Locus ceruleus neurons fire as a function of vigilance  and arousal</vt:lpstr>
      <vt:lpstr>Functions of NE</vt:lpstr>
      <vt:lpstr>Disorders of NE</vt:lpstr>
      <vt:lpstr>PowerPoint Presentation</vt:lpstr>
      <vt:lpstr>Dopamine</vt:lpstr>
      <vt:lpstr>Dopaminergic Pathway</vt:lpstr>
      <vt:lpstr>PowerPoint Presentation</vt:lpstr>
      <vt:lpstr>The Dopaminergic System cont …</vt:lpstr>
      <vt:lpstr>Dopaminergic Pathways/Functions</vt:lpstr>
      <vt:lpstr>Dopaminergic Neurons Disorders</vt:lpstr>
      <vt:lpstr>Serotonin</vt:lpstr>
      <vt:lpstr>Serotonin</vt:lpstr>
      <vt:lpstr>Serotonin (5-HT) Functions &amp; Disorders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Brain Neurotransmitters</dc:title>
  <dc:creator>Windows User</dc:creator>
  <cp:lastModifiedBy>Ahmed Abdul</cp:lastModifiedBy>
  <cp:revision>37</cp:revision>
  <dcterms:created xsi:type="dcterms:W3CDTF">2018-10-06T08:51:31Z</dcterms:created>
  <dcterms:modified xsi:type="dcterms:W3CDTF">2020-10-17T17:36:48Z</dcterms:modified>
</cp:coreProperties>
</file>